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0" r:id="rId3"/>
    <p:sldMasterId id="2147483714" r:id="rId4"/>
    <p:sldMasterId id="2147483726" r:id="rId5"/>
  </p:sldMasterIdLst>
  <p:notesMasterIdLst>
    <p:notesMasterId r:id="rId46"/>
  </p:notesMasterIdLst>
  <p:sldIdLst>
    <p:sldId id="266" r:id="rId6"/>
    <p:sldId id="256" r:id="rId7"/>
    <p:sldId id="484" r:id="rId8"/>
    <p:sldId id="486" r:id="rId9"/>
    <p:sldId id="258" r:id="rId10"/>
    <p:sldId id="371" r:id="rId11"/>
    <p:sldId id="262" r:id="rId12"/>
    <p:sldId id="382" r:id="rId13"/>
    <p:sldId id="286" r:id="rId14"/>
    <p:sldId id="487" r:id="rId15"/>
    <p:sldId id="316" r:id="rId16"/>
    <p:sldId id="277" r:id="rId17"/>
    <p:sldId id="314" r:id="rId18"/>
    <p:sldId id="383" r:id="rId19"/>
    <p:sldId id="317" r:id="rId20"/>
    <p:sldId id="384" r:id="rId21"/>
    <p:sldId id="260" r:id="rId22"/>
    <p:sldId id="319" r:id="rId23"/>
    <p:sldId id="488" r:id="rId24"/>
    <p:sldId id="489" r:id="rId25"/>
    <p:sldId id="490" r:id="rId26"/>
    <p:sldId id="491" r:id="rId27"/>
    <p:sldId id="365" r:id="rId28"/>
    <p:sldId id="296" r:id="rId29"/>
    <p:sldId id="492" r:id="rId30"/>
    <p:sldId id="493" r:id="rId31"/>
    <p:sldId id="297" r:id="rId32"/>
    <p:sldId id="494" r:id="rId33"/>
    <p:sldId id="301" r:id="rId34"/>
    <p:sldId id="496" r:id="rId35"/>
    <p:sldId id="497" r:id="rId36"/>
    <p:sldId id="498" r:id="rId37"/>
    <p:sldId id="309" r:id="rId38"/>
    <p:sldId id="499" r:id="rId39"/>
    <p:sldId id="500" r:id="rId40"/>
    <p:sldId id="305" r:id="rId41"/>
    <p:sldId id="263" r:id="rId42"/>
    <p:sldId id="379" r:id="rId43"/>
    <p:sldId id="267" r:id="rId44"/>
    <p:sldId id="27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Administrator" initials="A" lastIdx="1" clrIdx="1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09" autoAdjust="0"/>
    <p:restoredTop sz="93842" autoAdjust="0"/>
  </p:normalViewPr>
  <p:slideViewPr>
    <p:cSldViewPr snapToGrid="0">
      <p:cViewPr varScale="1">
        <p:scale>
          <a:sx n="110" d="100"/>
          <a:sy n="110" d="100"/>
        </p:scale>
        <p:origin x="132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3348C-5437-482A-A3F0-1AB0EA65E42A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A7444-5083-4C6F-A16B-68B68B8A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6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0198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2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9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179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221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4583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379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177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153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822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45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126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0196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020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33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46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16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790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860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24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64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90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718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235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965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701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87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531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33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413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71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94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14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3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901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708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61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620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943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673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103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66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969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889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562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228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84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735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85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56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10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02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2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5288A55-0BA2-4492-B687-12C53FCEA02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1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E325504-3570-42EB-BFDC-4B9CDABB7A1F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990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4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6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61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7-tap-2/1/142/115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5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7-tap-2/1/142/113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5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5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5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2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4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5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4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9.png"/><Relationship Id="rId5" Type="http://schemas.openxmlformats.org/officeDocument/2006/relationships/image" Target="../media/image87.png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7-tap-2/1/142/113/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oc10fb/" TargetMode="External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7.png"/><Relationship Id="rId5" Type="http://schemas.microsoft.com/office/2007/relationships/hdphoto" Target="../media/hdphoto1.wdp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7-tap-2/1/142/113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D63FD080-7A42-BA69-EDB1-47461D600410}"/>
              </a:ext>
            </a:extLst>
          </p:cNvPr>
          <p:cNvSpPr txBox="1">
            <a:spLocks/>
          </p:cNvSpPr>
          <p:nvPr/>
        </p:nvSpPr>
        <p:spPr>
          <a:xfrm>
            <a:off x="727107" y="1732188"/>
            <a:ext cx="10737785" cy="1008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Chương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VII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2A6028-FB9B-8B10-05C1-26F11A3401CF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TOÁN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7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A44A5D-DC4B-4CF7-FA0D-56475163BF8F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BC42FF-809C-04BB-DE77-F9ABBEFEEDB6}"/>
              </a:ext>
            </a:extLst>
          </p:cNvPr>
          <p:cNvSpPr txBox="1"/>
          <p:nvPr/>
        </p:nvSpPr>
        <p:spPr>
          <a:xfrm>
            <a:off x="1582413" y="2819400"/>
            <a:ext cx="902717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377">
              <a:lnSpc>
                <a:spcPct val="100000"/>
              </a:lnSpc>
              <a:buClr>
                <a:srgbClr val="000000"/>
              </a:buClr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12: </a:t>
            </a:r>
            <a:r>
              <a:rPr lang="vi-VN" sz="60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 chất ba đường </a:t>
            </a:r>
            <a:r>
              <a:rPr lang="en-US" sz="6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trung</a:t>
            </a:r>
            <a:r>
              <a:rPr lang="en-US" sz="60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trực</a:t>
            </a:r>
            <a:r>
              <a:rPr lang="en-US" sz="60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60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 tam giác</a:t>
            </a:r>
            <a:r>
              <a:rPr lang="en-US" sz="60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60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60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740079" y="5966650"/>
            <a:ext cx="863600" cy="215209"/>
            <a:chOff x="0" y="0"/>
            <a:chExt cx="8385740" cy="2387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85740" cy="2387260"/>
            </a:xfrm>
            <a:custGeom>
              <a:avLst/>
              <a:gdLst/>
              <a:ahLst/>
              <a:cxnLst/>
              <a:rect l="l" t="t" r="r" b="b"/>
              <a:pathLst>
                <a:path w="8385740" h="2387260">
                  <a:moveTo>
                    <a:pt x="8261280" y="2387260"/>
                  </a:moveTo>
                  <a:lnTo>
                    <a:pt x="124460" y="2387260"/>
                  </a:lnTo>
                  <a:cubicBezTo>
                    <a:pt x="55880" y="2387260"/>
                    <a:pt x="0" y="2331379"/>
                    <a:pt x="0" y="22627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61280" y="0"/>
                  </a:lnTo>
                  <a:cubicBezTo>
                    <a:pt x="8329860" y="0"/>
                    <a:pt x="8385740" y="55880"/>
                    <a:pt x="8385740" y="124460"/>
                  </a:cubicBezTo>
                  <a:lnTo>
                    <a:pt x="8385740" y="2262800"/>
                  </a:lnTo>
                  <a:cubicBezTo>
                    <a:pt x="8385740" y="2331380"/>
                    <a:pt x="8329860" y="2387260"/>
                    <a:pt x="8261280" y="23872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81275" y="1662980"/>
                <a:ext cx="9363075" cy="977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09539" rtl="0" eaLnBrk="1" fontAlgn="auto" latinLnBrk="0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127,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275" y="1662980"/>
                <a:ext cx="9363075" cy="977062"/>
              </a:xfrm>
              <a:prstGeom prst="rect">
                <a:avLst/>
              </a:prstGeom>
              <a:blipFill>
                <a:blip r:embed="rId3"/>
                <a:stretch>
                  <a:fillRect l="-977" t="-1250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13226" y="5600276"/>
            <a:ext cx="965200" cy="9567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524" y="3115489"/>
            <a:ext cx="2762655" cy="284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556304" y="3454892"/>
                <a:ext cx="6400800" cy="22466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304" y="3454892"/>
                <a:ext cx="6400800" cy="2246641"/>
              </a:xfrm>
              <a:prstGeom prst="rect">
                <a:avLst/>
              </a:prstGeom>
              <a:blipFill>
                <a:blip r:embed="rId6"/>
                <a:stretch>
                  <a:fillRect l="-1429" r="-1524" b="-4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id="{73CE3B4D-EBAC-2ABB-B63D-0D932ECF8C68}"/>
              </a:ext>
            </a:extLst>
          </p:cNvPr>
          <p:cNvSpPr/>
          <p:nvPr/>
        </p:nvSpPr>
        <p:spPr>
          <a:xfrm>
            <a:off x="365303" y="1794771"/>
            <a:ext cx="2133600" cy="45313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F49A1101-ABBE-7E06-7019-F4999FD12DEC}"/>
              </a:ext>
            </a:extLst>
          </p:cNvPr>
          <p:cNvSpPr txBox="1"/>
          <p:nvPr/>
        </p:nvSpPr>
        <p:spPr>
          <a:xfrm>
            <a:off x="7258228" y="3029764"/>
            <a:ext cx="86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/>
          <p:cNvGrpSpPr/>
          <p:nvPr/>
        </p:nvGrpSpPr>
        <p:grpSpPr>
          <a:xfrm>
            <a:off x="10952480" y="266749"/>
            <a:ext cx="914400" cy="299663"/>
            <a:chOff x="0" y="0"/>
            <a:chExt cx="2332414" cy="751129"/>
          </a:xfrm>
        </p:grpSpPr>
        <p:sp>
          <p:nvSpPr>
            <p:cNvPr id="13" name="Freeform 8"/>
            <p:cNvSpPr/>
            <p:nvPr/>
          </p:nvSpPr>
          <p:spPr>
            <a:xfrm>
              <a:off x="0" y="0"/>
              <a:ext cx="2332414" cy="751129"/>
            </a:xfrm>
            <a:custGeom>
              <a:avLst/>
              <a:gdLst/>
              <a:ahLst/>
              <a:cxnLst/>
              <a:rect l="l" t="t" r="r" b="b"/>
              <a:pathLst>
                <a:path w="2332414" h="751129">
                  <a:moveTo>
                    <a:pt x="2207954" y="751129"/>
                  </a:moveTo>
                  <a:lnTo>
                    <a:pt x="124460" y="751129"/>
                  </a:lnTo>
                  <a:cubicBezTo>
                    <a:pt x="55880" y="751129"/>
                    <a:pt x="0" y="695249"/>
                    <a:pt x="0" y="6266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7954" y="0"/>
                  </a:lnTo>
                  <a:cubicBezTo>
                    <a:pt x="2276534" y="0"/>
                    <a:pt x="2332414" y="55880"/>
                    <a:pt x="2332414" y="124460"/>
                  </a:cubicBezTo>
                  <a:lnTo>
                    <a:pt x="2332414" y="626669"/>
                  </a:lnTo>
                  <a:cubicBezTo>
                    <a:pt x="2332414" y="695249"/>
                    <a:pt x="2276534" y="751129"/>
                    <a:pt x="2207954" y="751129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445207" y="1624649"/>
                <a:ext cx="10546080" cy="977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09539" rtl="0" eaLnBrk="1" fontAlgn="auto" latinLnBrk="0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128 )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OA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OB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207" y="1624649"/>
                <a:ext cx="10546080" cy="977062"/>
              </a:xfrm>
              <a:prstGeom prst="rect">
                <a:avLst/>
              </a:prstGeom>
              <a:blipFill>
                <a:blip r:embed="rId3"/>
                <a:stretch>
                  <a:fillRect l="-867" t="-1250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381" y="2901287"/>
            <a:ext cx="2973435" cy="35783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494873" y="2810445"/>
                <a:ext cx="2911843" cy="74892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ctr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OA</m:t>
                      </m:r>
                      <m:r>
                        <m:rPr>
                          <m:nor/>
                        </m:rP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OB</m:t>
                      </m:r>
                      <m:r>
                        <m:rPr>
                          <m:nor/>
                        </m:rP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OC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4873" y="2810445"/>
                <a:ext cx="2911843" cy="7489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4403019" y="4058118"/>
            <a:ext cx="6906398" cy="1692643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7029" y="2960184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09539"/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Giải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7" name="Hình chữ nhật: Góc Tròn 16">
            <a:extLst>
              <a:ext uri="{FF2B5EF4-FFF2-40B4-BE49-F238E27FC236}">
                <a16:creationId xmlns:a16="http://schemas.microsoft.com/office/drawing/2014/main" id="{8347B2E7-A01B-D72E-8D26-7E8A8471479F}"/>
              </a:ext>
            </a:extLst>
          </p:cNvPr>
          <p:cNvSpPr/>
          <p:nvPr/>
        </p:nvSpPr>
        <p:spPr>
          <a:xfrm>
            <a:off x="332511" y="1767217"/>
            <a:ext cx="936742" cy="44205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</p:spTree>
    <p:extLst>
      <p:ext uri="{BB962C8B-B14F-4D97-AF65-F5344CB8AC3E}">
        <p14:creationId xmlns:p14="http://schemas.microsoft.com/office/powerpoint/2010/main" val="279431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444" y="3342000"/>
            <a:ext cx="697113" cy="174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88042" y="2154188"/>
            <a:ext cx="269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3" name="Rectangle 2"/>
          <p:cNvSpPr/>
          <p:nvPr/>
        </p:nvSpPr>
        <p:spPr>
          <a:xfrm>
            <a:off x="1173443" y="3114625"/>
            <a:ext cx="9845114" cy="1313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409971">
            <a:off x="-50161" y="5731006"/>
            <a:ext cx="1679999" cy="1211699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46C3C21C-37F3-FFB7-77A6-40C6313EC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10753" flipV="1">
            <a:off x="10231980" y="5566183"/>
            <a:ext cx="2510267" cy="103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0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43701" y="2277831"/>
                <a:ext cx="9864956" cy="11386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701" y="2277831"/>
                <a:ext cx="9864956" cy="1138645"/>
              </a:xfrm>
              <a:prstGeom prst="rect">
                <a:avLst/>
              </a:prstGeom>
              <a:blipFill>
                <a:blip r:embed="rId3"/>
                <a:stretch>
                  <a:fillRect l="-989" b="-10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54929" y="3515936"/>
                <a:ext cx="6933363" cy="28006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OA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OB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just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OA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just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OB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Do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BC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929" y="3515936"/>
                <a:ext cx="6933363" cy="2800638"/>
              </a:xfrm>
              <a:prstGeom prst="rect">
                <a:avLst/>
              </a:prstGeom>
              <a:blipFill>
                <a:blip r:embed="rId4"/>
                <a:stretch>
                  <a:fillRect l="-1407" r="-1319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0615" y="2975113"/>
            <a:ext cx="3148195" cy="34409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937749-5B60-9FD4-B079-1E7B60E10C3D}"/>
              </a:ext>
            </a:extLst>
          </p:cNvPr>
          <p:cNvSpPr txBox="1"/>
          <p:nvPr/>
        </p:nvSpPr>
        <p:spPr>
          <a:xfrm>
            <a:off x="454929" y="1758467"/>
            <a:ext cx="2654031" cy="461665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0953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CHỨNG MINH</a:t>
            </a:r>
          </a:p>
        </p:txBody>
      </p:sp>
    </p:spTree>
    <p:extLst>
      <p:ext uri="{BB962C8B-B14F-4D97-AF65-F5344CB8AC3E}">
        <p14:creationId xmlns:p14="http://schemas.microsoft.com/office/powerpoint/2010/main" val="172850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836" y="2438068"/>
            <a:ext cx="2965377" cy="32411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865250" y="2272725"/>
                <a:ext cx="7656189" cy="22466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just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OA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OB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just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250" y="2272725"/>
                <a:ext cx="7656189" cy="2246641"/>
              </a:xfrm>
              <a:prstGeom prst="rect">
                <a:avLst/>
              </a:prstGeom>
              <a:blipFill>
                <a:blip r:embed="rId4"/>
                <a:stretch>
                  <a:fillRect l="-1194" r="-1274" b="-4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54929" y="1758467"/>
            <a:ext cx="2654031" cy="461665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09539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CHỨNG MINH</a:t>
            </a:r>
          </a:p>
        </p:txBody>
      </p:sp>
    </p:spTree>
    <p:extLst>
      <p:ext uri="{BB962C8B-B14F-4D97-AF65-F5344CB8AC3E}">
        <p14:creationId xmlns:p14="http://schemas.microsoft.com/office/powerpoint/2010/main" val="12215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848050" y="1652402"/>
                <a:ext cx="10019899" cy="977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539">
                  <a:lnSpc>
                    <a:spcPct val="125000"/>
                  </a:lnSpc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ABC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G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Chưng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minh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G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050" y="1652402"/>
                <a:ext cx="10019899" cy="977062"/>
              </a:xfrm>
              <a:prstGeom prst="rect">
                <a:avLst/>
              </a:prstGeom>
              <a:blipFill>
                <a:blip r:embed="rId3"/>
                <a:stretch>
                  <a:fillRect l="-912" t="-1250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657" y="2971800"/>
            <a:ext cx="3279506" cy="33764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816927" y="3558407"/>
                <a:ext cx="6869976" cy="2229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G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trọng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AG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BG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CG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BC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CA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N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P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6927" y="3558407"/>
                <a:ext cx="6869976" cy="2229841"/>
              </a:xfrm>
              <a:prstGeom prst="rect">
                <a:avLst/>
              </a:prstGeom>
              <a:blipFill>
                <a:blip r:embed="rId5"/>
                <a:stretch>
                  <a:fillRect l="-1331" r="-1420" b="-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ình chữ nhật: Góc Tròn 16">
            <a:extLst>
              <a:ext uri="{FF2B5EF4-FFF2-40B4-BE49-F238E27FC236}">
                <a16:creationId xmlns:a16="http://schemas.microsoft.com/office/drawing/2014/main" id="{318F3EF8-8F82-F27D-1153-E39D179986AC}"/>
              </a:ext>
            </a:extLst>
          </p:cNvPr>
          <p:cNvSpPr/>
          <p:nvPr/>
        </p:nvSpPr>
        <p:spPr>
          <a:xfrm>
            <a:off x="368465" y="1810352"/>
            <a:ext cx="1392919" cy="44205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Ví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1B8EA78D-622C-7C5A-C8BB-857F522B2B54}"/>
              </a:ext>
            </a:extLst>
          </p:cNvPr>
          <p:cNvSpPr txBox="1"/>
          <p:nvPr/>
        </p:nvSpPr>
        <p:spPr>
          <a:xfrm>
            <a:off x="7346191" y="3167169"/>
            <a:ext cx="86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28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2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67108" y="2014541"/>
                <a:ext cx="7510105" cy="47029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609539">
                  <a:lnSpc>
                    <a:spcPct val="125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ABC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ABC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A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 defTabSz="609539">
                  <a:lnSpc>
                    <a:spcPct val="125000"/>
                  </a:lnSpc>
                </a:pP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200" b="0" i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200" b="0" i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AC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 defTabSz="609539">
                  <a:lnSpc>
                    <a:spcPct val="125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200" b="0" i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200" b="0" i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MB</m:t>
                    </m:r>
                    <m:r>
                      <m:rPr>
                        <m:nor/>
                      </m:rPr>
                      <a:rPr lang="en-US" sz="2200" b="0" i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200" b="0" i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MC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AM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BC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 defTabSz="609539">
                  <a:lnSpc>
                    <a:spcPct val="125000"/>
                  </a:lnSpc>
                </a:pP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thế,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AM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ABC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 defTabSz="609539">
                  <a:lnSpc>
                    <a:spcPct val="125000"/>
                  </a:lnSpc>
                </a:pP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BN</m:t>
                    </m:r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CP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ABC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 defTabSz="609539">
                  <a:lnSpc>
                    <a:spcPct val="125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G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ABC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 defTabSz="609539">
                  <a:lnSpc>
                    <a:spcPct val="125000"/>
                  </a:lnSpc>
                </a:pP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G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đình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ABC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08" y="2014541"/>
                <a:ext cx="7510105" cy="4702954"/>
              </a:xfrm>
              <a:prstGeom prst="rect">
                <a:avLst/>
              </a:prstGeom>
              <a:blipFill>
                <a:blip r:embed="rId3"/>
                <a:stretch>
                  <a:fillRect l="-1055" r="-1055" b="-1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7">
            <a:extLst>
              <a:ext uri="{FF2B5EF4-FFF2-40B4-BE49-F238E27FC236}">
                <a16:creationId xmlns:a16="http://schemas.microsoft.com/office/drawing/2014/main" id="{CD26E492-F2B4-0E98-538F-BD81162E49A5}"/>
              </a:ext>
            </a:extLst>
          </p:cNvPr>
          <p:cNvSpPr txBox="1"/>
          <p:nvPr/>
        </p:nvSpPr>
        <p:spPr>
          <a:xfrm>
            <a:off x="260207" y="1671910"/>
            <a:ext cx="86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1AA9E-8659-8BB1-AE35-FE742F2F34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7688" y="2112479"/>
            <a:ext cx="3279506" cy="337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5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BDF2ADC9-CE36-967D-9C8A-ACBD7322C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910" y="2726765"/>
            <a:ext cx="2866614" cy="168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4558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7099" y="1720843"/>
            <a:ext cx="568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698069">
            <a:off x="11067287" y="1265175"/>
            <a:ext cx="806811" cy="1026151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037011" flipV="1">
            <a:off x="-316078" y="6378703"/>
            <a:ext cx="1197646" cy="492532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14241" y="4860758"/>
            <a:ext cx="2441815" cy="17642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16563" y="2128551"/>
                <a:ext cx="10088345" cy="33476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Câu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1.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Gọi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giao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ba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trung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trực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ΔABC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.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Khi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: 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 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algn="l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A.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 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cách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đều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ba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cạnh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ΔABC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lvl="0" indent="0" algn="l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B.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 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cách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đều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ba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đỉnh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ΔABC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lvl="0" indent="0" algn="l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C.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 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nằm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trung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trực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đoạn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thẳng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52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.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</a:endParaRPr>
              </a:p>
              <a:p>
                <a:pPr marL="0" marR="0" lvl="0" indent="0" algn="l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D.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 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Đáp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án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B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và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 C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đúng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63" y="2128551"/>
                <a:ext cx="10088345" cy="3347648"/>
              </a:xfrm>
              <a:prstGeom prst="rect">
                <a:avLst/>
              </a:prstGeom>
              <a:blipFill>
                <a:blip r:embed="rId8"/>
                <a:stretch>
                  <a:fillRect l="-967"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289292" y="4928939"/>
            <a:ext cx="3753317" cy="576713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99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7099" y="1720843"/>
            <a:ext cx="568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698069">
            <a:off x="11067287" y="1265175"/>
            <a:ext cx="806811" cy="1026151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037011" flipV="1">
            <a:off x="-316078" y="6378703"/>
            <a:ext cx="1197646" cy="492532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14241" y="4860758"/>
            <a:ext cx="2441815" cy="17642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16563" y="2128551"/>
                <a:ext cx="10617736" cy="3908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609539">
                  <a:lnSpc>
                    <a:spcPct val="150000"/>
                  </a:lnSpc>
                  <a:defRPr/>
                </a:pPr>
                <a:r>
                  <a:rPr lang="en-US" sz="2400" b="1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2. 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AE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BAC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400" i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E</m:t>
                    </m:r>
                    <m:r>
                      <m:rPr>
                        <m:nor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m:rPr>
                        <m:nor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BC</m:t>
                    </m:r>
                    <m:r>
                      <m:rPr>
                        <m:nor/>
                      </m:rPr>
                      <a:rPr lang="en-US" sz="2400" i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), </m:t>
                    </m:r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AE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 defTabSz="609539">
                  <a:lnSpc>
                    <a:spcPct val="150000"/>
                  </a:lnSpc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 defTabSz="609539">
                  <a:lnSpc>
                    <a:spcPct val="150000"/>
                  </a:lnSpc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 defTabSz="609539">
                  <a:lnSpc>
                    <a:spcPct val="150000"/>
                  </a:lnSpc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 defTabSz="609539">
                  <a:lnSpc>
                    <a:spcPct val="150000"/>
                  </a:lnSpc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63" y="2128551"/>
                <a:ext cx="10617736" cy="3908634"/>
              </a:xfrm>
              <a:prstGeom prst="rect">
                <a:avLst/>
              </a:prstGeom>
              <a:blipFill>
                <a:blip r:embed="rId8"/>
                <a:stretch>
                  <a:fillRect l="-918" r="-861" b="-2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289292" y="3831659"/>
            <a:ext cx="7632300" cy="576713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84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3F0E476C-F5B8-191F-90C9-BB2302343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910" y="2726765"/>
            <a:ext cx="2866614" cy="168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7263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7099" y="1720843"/>
            <a:ext cx="568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698069">
            <a:off x="11067287" y="1265175"/>
            <a:ext cx="806811" cy="1026151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037011" flipV="1">
            <a:off x="-316078" y="6378703"/>
            <a:ext cx="1197646" cy="492532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14241" y="4860758"/>
            <a:ext cx="2441815" cy="17642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16563" y="2128551"/>
                <a:ext cx="10617736" cy="3629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609539">
                  <a:lnSpc>
                    <a:spcPct val="150000"/>
                  </a:lnSpc>
                  <a:spcAft>
                    <a:spcPts val="533"/>
                  </a:spcAft>
                  <a:defRPr/>
                </a:pPr>
                <a:r>
                  <a:rPr lang="en-US" sz="2400" b="1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3. 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chiếu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sai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0" defTabSz="609539">
                  <a:lnSpc>
                    <a:spcPct val="150000"/>
                  </a:lnSpc>
                  <a:spcAft>
                    <a:spcPts val="533"/>
                  </a:spcAft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0" defTabSz="609539">
                  <a:lnSpc>
                    <a:spcPct val="150000"/>
                  </a:lnSpc>
                  <a:spcAft>
                    <a:spcPts val="533"/>
                  </a:spcAft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0" defTabSz="609539">
                  <a:lnSpc>
                    <a:spcPct val="150000"/>
                  </a:lnSpc>
                  <a:spcAft>
                    <a:spcPts val="533"/>
                  </a:spcAft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BAC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defTabSz="609539">
                  <a:lnSpc>
                    <a:spcPct val="150000"/>
                  </a:lnSpc>
                  <a:spcAft>
                    <a:spcPts val="533"/>
                  </a:spcAft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63" y="2128551"/>
                <a:ext cx="10617736" cy="3629583"/>
              </a:xfrm>
              <a:prstGeom prst="rect">
                <a:avLst/>
              </a:prstGeom>
              <a:blipFill>
                <a:blip r:embed="rId8"/>
                <a:stretch>
                  <a:fillRect l="-918" r="-344" b="-3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241166" y="5188821"/>
            <a:ext cx="8950960" cy="576713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89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7099" y="1720843"/>
            <a:ext cx="568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698069">
            <a:off x="11067287" y="1265175"/>
            <a:ext cx="806811" cy="1026151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037011" flipV="1">
            <a:off x="-316078" y="6378703"/>
            <a:ext cx="1197646" cy="492532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14241" y="4860758"/>
            <a:ext cx="2441815" cy="17642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16563" y="2128551"/>
                <a:ext cx="10617736" cy="36988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609539">
                  <a:lnSpc>
                    <a:spcPct val="150000"/>
                  </a:lnSpc>
                  <a:spcAft>
                    <a:spcPts val="533"/>
                  </a:spcAft>
                  <a:defRPr/>
                </a:pPr>
                <a:r>
                  <a:rPr lang="en-US" sz="2400" b="1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4. 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e>
                    </m:acc>
                    <m:r>
                      <m:rPr>
                        <m:nor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i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</m:t>
                    </m:r>
                    <m:sSup>
                      <m:sSup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i="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BAD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defTabSz="609539">
                  <a:lnSpc>
                    <a:spcPct val="150000"/>
                  </a:lnSpc>
                  <a:spcAft>
                    <a:spcPts val="533"/>
                  </a:spcAft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i="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o</m:t>
                        </m:r>
                      </m:sup>
                    </m:sSup>
                  </m:oMath>
                </a14:m>
                <a:endParaRPr lang="en-US" sz="20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defTabSz="609539">
                  <a:lnSpc>
                    <a:spcPct val="150000"/>
                  </a:lnSpc>
                  <a:spcAft>
                    <a:spcPts val="533"/>
                  </a:spcAft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i="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35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o</m:t>
                        </m:r>
                      </m:sup>
                    </m:sSup>
                  </m:oMath>
                </a14:m>
                <a:endParaRPr lang="en-US" sz="20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defTabSz="609539">
                  <a:lnSpc>
                    <a:spcPct val="150000"/>
                  </a:lnSpc>
                  <a:spcAft>
                    <a:spcPts val="533"/>
                  </a:spcAft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i="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65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o</m:t>
                        </m:r>
                      </m:sup>
                    </m:sSup>
                  </m:oMath>
                </a14:m>
                <a:endParaRPr lang="en-US" sz="20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defTabSz="609539">
                  <a:lnSpc>
                    <a:spcPct val="150000"/>
                  </a:lnSpc>
                  <a:spcAft>
                    <a:spcPts val="533"/>
                  </a:spcAft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i="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45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o</m:t>
                        </m:r>
                      </m:sup>
                    </m:sSup>
                  </m:oMath>
                </a14:m>
                <a:endParaRPr lang="en-US" sz="20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63" y="2128551"/>
                <a:ext cx="10617736" cy="3698833"/>
              </a:xfrm>
              <a:prstGeom prst="rect">
                <a:avLst/>
              </a:prstGeom>
              <a:blipFill>
                <a:blip r:embed="rId8"/>
                <a:stretch>
                  <a:fillRect l="-918" r="-574" b="-2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231541" y="3985663"/>
            <a:ext cx="1202623" cy="576713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32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7099" y="1720843"/>
            <a:ext cx="568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698069">
            <a:off x="11067287" y="1265175"/>
            <a:ext cx="806811" cy="1026151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037011" flipV="1">
            <a:off x="-316078" y="6378703"/>
            <a:ext cx="1197646" cy="492532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14241" y="4860758"/>
            <a:ext cx="2441815" cy="17642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16563" y="2128551"/>
                <a:ext cx="10617736" cy="36653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609539">
                  <a:lnSpc>
                    <a:spcPct val="150000"/>
                  </a:lnSpc>
                  <a:spcAft>
                    <a:spcPts val="533"/>
                  </a:spcAft>
                  <a:defRPr/>
                </a:pPr>
                <a:r>
                  <a:rPr lang="en-US" sz="2400" b="1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5. 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i="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e>
                    </m:acc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  <m:sSup>
                      <m:sSup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defTabSz="609539">
                  <a:lnSpc>
                    <a:spcPct val="150000"/>
                  </a:lnSpc>
                  <a:spcAft>
                    <a:spcPts val="533"/>
                  </a:spcAft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BM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defTabSz="609539">
                  <a:lnSpc>
                    <a:spcPct val="150000"/>
                  </a:lnSpc>
                  <a:spcAft>
                    <a:spcPts val="533"/>
                  </a:spcAft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BM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defTabSz="609539">
                  <a:lnSpc>
                    <a:spcPct val="150000"/>
                  </a:lnSpc>
                  <a:spcAft>
                    <a:spcPts val="533"/>
                  </a:spcAft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BM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defTabSz="609539">
                  <a:lnSpc>
                    <a:spcPct val="150000"/>
                  </a:lnSpc>
                  <a:spcAft>
                    <a:spcPts val="533"/>
                  </a:spcAft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BM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63" y="2128551"/>
                <a:ext cx="10617736" cy="3665362"/>
              </a:xfrm>
              <a:prstGeom prst="rect">
                <a:avLst/>
              </a:prstGeom>
              <a:blipFill>
                <a:blip r:embed="rId8"/>
                <a:stretch>
                  <a:fillRect l="-918" b="-2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231541" y="4563178"/>
            <a:ext cx="5370362" cy="576713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10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19237" y="1650408"/>
                <a:ext cx="10895557" cy="977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609539" rtl="0" eaLnBrk="1" fontAlgn="auto" latinLnBrk="0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  Cho tam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thoả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mãn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OA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OB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37" y="1650408"/>
                <a:ext cx="10895557" cy="977062"/>
              </a:xfrm>
              <a:prstGeom prst="rect">
                <a:avLst/>
              </a:prstGeom>
              <a:blipFill>
                <a:blip r:embed="rId3"/>
                <a:stretch>
                  <a:fillRect l="-839" t="-1250" r="-839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29" y="3178781"/>
            <a:ext cx="3620796" cy="2416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135197" y="2741481"/>
                <a:ext cx="7569200" cy="37470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609539">
                  <a:lnSpc>
                    <a:spcPct val="125000"/>
                  </a:lnSpc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- 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rPr>
                      <m:t>OA</m:t>
                    </m:r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rPr>
                      <m:t>OB</m:t>
                    </m:r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 defTabSz="609539">
                  <a:lnSpc>
                    <a:spcPct val="125000"/>
                  </a:lnSpc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- 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rPr>
                      <m:t>OB</m:t>
                    </m:r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rPr>
                      <m:t>OC</m:t>
                    </m:r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 defTabSz="609539">
                  <a:lnSpc>
                    <a:spcPct val="125000"/>
                  </a:lnSpc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5197" y="2741481"/>
                <a:ext cx="7569200" cy="3747051"/>
              </a:xfrm>
              <a:prstGeom prst="rect">
                <a:avLst/>
              </a:prstGeom>
              <a:blipFill>
                <a:blip r:embed="rId5"/>
                <a:stretch>
                  <a:fillRect l="-1208" t="-326" r="-1208" b="-2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FF80180-D4A7-F4BD-69BF-70D8859B8CDC}"/>
              </a:ext>
            </a:extLst>
          </p:cNvPr>
          <p:cNvSpPr/>
          <p:nvPr/>
        </p:nvSpPr>
        <p:spPr>
          <a:xfrm>
            <a:off x="405900" y="1737801"/>
            <a:ext cx="644769" cy="4103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F75329-CAA7-5486-0659-E62F4A74B407}"/>
              </a:ext>
            </a:extLst>
          </p:cNvPr>
          <p:cNvSpPr txBox="1"/>
          <p:nvPr/>
        </p:nvSpPr>
        <p:spPr>
          <a:xfrm>
            <a:off x="341058" y="2624849"/>
            <a:ext cx="86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97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09201" y="4955118"/>
            <a:ext cx="1503955" cy="13930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18451" y="1686821"/>
                <a:ext cx="10922753" cy="11386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B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Tam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nhọn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451" y="1686821"/>
                <a:ext cx="10922753" cy="1138645"/>
              </a:xfrm>
              <a:prstGeom prst="rect">
                <a:avLst/>
              </a:prstGeom>
              <a:blipFill>
                <a:blip r:embed="rId4"/>
                <a:stretch>
                  <a:fillRect l="-837" b="-10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8685" y="3110373"/>
            <a:ext cx="3962400" cy="339494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6C17104-21D9-F657-627E-371382DF2993}"/>
              </a:ext>
            </a:extLst>
          </p:cNvPr>
          <p:cNvSpPr/>
          <p:nvPr/>
        </p:nvSpPr>
        <p:spPr>
          <a:xfrm>
            <a:off x="374810" y="1833531"/>
            <a:ext cx="644769" cy="4103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A1FB9F-ADD1-9C5A-C64C-57EAD03EAE10}"/>
              </a:ext>
            </a:extLst>
          </p:cNvPr>
          <p:cNvSpPr txBox="1"/>
          <p:nvPr/>
        </p:nvSpPr>
        <p:spPr>
          <a:xfrm>
            <a:off x="321491" y="2945216"/>
            <a:ext cx="86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82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09201" y="4955118"/>
            <a:ext cx="1503955" cy="13930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18451" y="1686821"/>
                <a:ext cx="10922753" cy="11386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539">
                  <a:lnSpc>
                    <a:spcPct val="150000"/>
                  </a:lnSpc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B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b) Tam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451" y="1686821"/>
                <a:ext cx="10922753" cy="1138645"/>
              </a:xfrm>
              <a:prstGeom prst="rect">
                <a:avLst/>
              </a:prstGeom>
              <a:blipFill>
                <a:blip r:embed="rId4"/>
                <a:stretch>
                  <a:fillRect l="-837" b="-10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6C17104-21D9-F657-627E-371382DF2993}"/>
              </a:ext>
            </a:extLst>
          </p:cNvPr>
          <p:cNvSpPr/>
          <p:nvPr/>
        </p:nvSpPr>
        <p:spPr>
          <a:xfrm>
            <a:off x="374810" y="1833531"/>
            <a:ext cx="644769" cy="4103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A1FB9F-ADD1-9C5A-C64C-57EAD03EAE10}"/>
              </a:ext>
            </a:extLst>
          </p:cNvPr>
          <p:cNvSpPr txBox="1"/>
          <p:nvPr/>
        </p:nvSpPr>
        <p:spPr>
          <a:xfrm>
            <a:off x="321491" y="2945216"/>
            <a:ext cx="86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31503-AAB5-DD59-8183-8AE29AA6A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428" y="3147075"/>
            <a:ext cx="4330299" cy="330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6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09201" y="4955118"/>
            <a:ext cx="1503955" cy="13930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18451" y="1686821"/>
                <a:ext cx="10922753" cy="11386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539">
                  <a:lnSpc>
                    <a:spcPct val="150000"/>
                  </a:lnSpc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B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c) Tam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tù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451" y="1686821"/>
                <a:ext cx="10922753" cy="1138645"/>
              </a:xfrm>
              <a:prstGeom prst="rect">
                <a:avLst/>
              </a:prstGeom>
              <a:blipFill>
                <a:blip r:embed="rId4"/>
                <a:stretch>
                  <a:fillRect l="-837" b="-10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6C17104-21D9-F657-627E-371382DF2993}"/>
              </a:ext>
            </a:extLst>
          </p:cNvPr>
          <p:cNvSpPr/>
          <p:nvPr/>
        </p:nvSpPr>
        <p:spPr>
          <a:xfrm>
            <a:off x="374810" y="1833531"/>
            <a:ext cx="644769" cy="4103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A1FB9F-ADD1-9C5A-C64C-57EAD03EAE10}"/>
              </a:ext>
            </a:extLst>
          </p:cNvPr>
          <p:cNvSpPr txBox="1"/>
          <p:nvPr/>
        </p:nvSpPr>
        <p:spPr>
          <a:xfrm>
            <a:off x="321491" y="2945216"/>
            <a:ext cx="86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41FC64-D9CF-35C6-0375-E0CE7303F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4981" y="3081956"/>
            <a:ext cx="4688803" cy="325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3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7798" y="1625965"/>
                <a:ext cx="11729067" cy="16826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609539">
                  <a:lnSpc>
                    <a:spcPct val="150000"/>
                  </a:lnSpc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	  Tam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ABC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G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G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ABC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minh tam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ABC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98" y="1625965"/>
                <a:ext cx="11729067" cy="1682640"/>
              </a:xfrm>
              <a:prstGeom prst="rect">
                <a:avLst/>
              </a:prstGeom>
              <a:blipFill>
                <a:blip r:embed="rId3"/>
                <a:stretch>
                  <a:fillRect l="-780" r="-832"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48" y="3304376"/>
            <a:ext cx="3244039" cy="3046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320140" y="3663749"/>
                <a:ext cx="7014605" cy="2229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0321" marR="20321" lvl="0" indent="0" algn="just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Gọi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M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N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P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trung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BC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CA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0321" marR="20321" lvl="0" indent="0" algn="just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G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vừa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trọng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tâm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P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trung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G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P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thẳng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140" y="3663749"/>
                <a:ext cx="7014605" cy="2229841"/>
              </a:xfrm>
              <a:prstGeom prst="rect">
                <a:avLst/>
              </a:prstGeom>
              <a:blipFill>
                <a:blip r:embed="rId5"/>
                <a:stretch>
                  <a:fillRect l="-1130" r="-1043" b="-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F294110-0CFE-9AA5-DE74-A78B038AA045}"/>
              </a:ext>
            </a:extLst>
          </p:cNvPr>
          <p:cNvSpPr/>
          <p:nvPr/>
        </p:nvSpPr>
        <p:spPr>
          <a:xfrm>
            <a:off x="326684" y="1708402"/>
            <a:ext cx="644769" cy="4103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FCFC98-33B7-0EA0-2E7C-A02BF56CE477}"/>
              </a:ext>
            </a:extLst>
          </p:cNvPr>
          <p:cNvSpPr txBox="1"/>
          <p:nvPr/>
        </p:nvSpPr>
        <p:spPr>
          <a:xfrm>
            <a:off x="4336717" y="3230841"/>
            <a:ext cx="86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9942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900" y="2245596"/>
            <a:ext cx="2794711" cy="26247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26684" y="2403756"/>
                <a:ext cx="8625839" cy="3891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0321" marR="20321" lvl="0" algn="just" defTabSz="609539">
                  <a:lnSpc>
                    <a:spcPct val="150000"/>
                  </a:lnSpc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G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giao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trung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trực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của tam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nên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G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nằm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trung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trực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của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do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nằm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trung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trực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của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đoạn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thẳng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4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0321" marR="20321" lvl="0" algn="just" defTabSz="609539">
                  <a:lnSpc>
                    <a:spcPct val="150000"/>
                  </a:lnSpc>
                  <a:defRPr/>
                </a:pP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ra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CA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CB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4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0321" marR="20321" lvl="0" algn="just" defTabSz="609539">
                  <a:lnSpc>
                    <a:spcPct val="150000"/>
                  </a:lnSpc>
                  <a:defRPr/>
                </a:pP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Thực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tương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tự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thu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BA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BC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4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0321" marR="20321" lvl="0" algn="just" defTabSz="609539">
                  <a:lnSpc>
                    <a:spcPct val="150000"/>
                  </a:lnSpc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BC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CA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4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0321" marR="20321" lvl="0" algn="just" defTabSz="609539">
                  <a:lnSpc>
                    <a:spcPct val="150000"/>
                  </a:lnSpc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Tam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BC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CA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nên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en-US" sz="24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4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684" y="2403756"/>
                <a:ext cx="8625839" cy="3891835"/>
              </a:xfrm>
              <a:prstGeom prst="rect">
                <a:avLst/>
              </a:prstGeom>
              <a:blipFill>
                <a:blip r:embed="rId4"/>
                <a:stretch>
                  <a:fillRect l="-919" r="-848" b="-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F294110-0CFE-9AA5-DE74-A78B038AA045}"/>
              </a:ext>
            </a:extLst>
          </p:cNvPr>
          <p:cNvSpPr/>
          <p:nvPr/>
        </p:nvSpPr>
        <p:spPr>
          <a:xfrm>
            <a:off x="326684" y="1708402"/>
            <a:ext cx="644769" cy="4103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FCFC98-33B7-0EA0-2E7C-A02BF56CE477}"/>
              </a:ext>
            </a:extLst>
          </p:cNvPr>
          <p:cNvSpPr txBox="1"/>
          <p:nvPr/>
        </p:nvSpPr>
        <p:spPr>
          <a:xfrm>
            <a:off x="1093003" y="1710049"/>
            <a:ext cx="86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9603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80663" y="1635948"/>
                <a:ext cx="10922000" cy="16826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609539">
                  <a:lnSpc>
                    <a:spcPct val="150000"/>
                  </a:lnSpc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	  Tam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ABC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I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I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ABC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minh tam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solidFill>
                          <a:prstClr val="black"/>
                        </a:solidFill>
                        <a:latin typeface="UTM Avo" panose="02040603050506020204" pitchFamily="18" charset="0"/>
                      </a:rPr>
                      <m:t>ABC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63" y="1635948"/>
                <a:ext cx="10922000" cy="1682640"/>
              </a:xfrm>
              <a:prstGeom prst="rect">
                <a:avLst/>
              </a:prstGeom>
              <a:blipFill>
                <a:blip r:embed="rId3"/>
                <a:stretch>
                  <a:fillRect l="-837" r="-837"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39" y="3208169"/>
            <a:ext cx="3079531" cy="28426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166135" y="3555198"/>
                <a:ext cx="7210926" cy="22466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0321" marR="20321" lvl="0" indent="0" algn="l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chân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kẻ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CA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321" marR="20321" lvl="0" indent="0" algn="l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IM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IN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IP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135" y="3555198"/>
                <a:ext cx="7210926" cy="2246641"/>
              </a:xfrm>
              <a:prstGeom prst="rect">
                <a:avLst/>
              </a:prstGeom>
              <a:blipFill>
                <a:blip r:embed="rId5"/>
                <a:stretch>
                  <a:fillRect l="-1014" b="-4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D838FF-C367-D971-65C4-358E2CEEF318}"/>
              </a:ext>
            </a:extLst>
          </p:cNvPr>
          <p:cNvSpPr/>
          <p:nvPr/>
        </p:nvSpPr>
        <p:spPr>
          <a:xfrm>
            <a:off x="480688" y="1727653"/>
            <a:ext cx="644769" cy="4103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6ABA28-E3A5-C0F2-C860-D8712AAECD20}"/>
              </a:ext>
            </a:extLst>
          </p:cNvPr>
          <p:cNvSpPr txBox="1"/>
          <p:nvPr/>
        </p:nvSpPr>
        <p:spPr>
          <a:xfrm>
            <a:off x="4214058" y="3117431"/>
            <a:ext cx="86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6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Ong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non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việc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FAFE9E-1928-16E4-048E-51F728F51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3653" cy="11303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29404" y="2046704"/>
                <a:ext cx="7904402" cy="4128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0321" marR="20321" lvl="0" algn="just" defTabSz="609539">
                  <a:lnSpc>
                    <a:spcPct val="150000"/>
                  </a:lnSpc>
                  <a:defRPr/>
                </a:pP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I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CA</m:t>
                    </m:r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321" marR="20321" lvl="0" algn="just" defTabSz="609539">
                  <a:lnSpc>
                    <a:spcPct val="150000"/>
                  </a:lnSpc>
                  <a:defRPr/>
                </a:pP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I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CA</m:t>
                    </m:r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CA</m:t>
                    </m:r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321" marR="20321" lvl="0" algn="just" defTabSz="609539">
                  <a:lnSpc>
                    <a:spcPct val="150000"/>
                  </a:lnSpc>
                  <a:defRPr/>
                </a:pP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CA</m:t>
                    </m:r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2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 defTabSz="609539">
                  <a:lnSpc>
                    <a:spcPct val="150000"/>
                  </a:lnSpc>
                  <a:defRPr/>
                </a:pP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AI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200" i="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BAC</m:t>
                        </m:r>
                      </m:e>
                    </m:acc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200" i="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BAI</m:t>
                        </m:r>
                      </m:e>
                    </m:acc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200" b="0" i="0" smtClean="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220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AI</m:t>
                        </m:r>
                      </m:e>
                    </m:acc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22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04" y="2046704"/>
                <a:ext cx="7904402" cy="4128246"/>
              </a:xfrm>
              <a:prstGeom prst="rect">
                <a:avLst/>
              </a:prstGeom>
              <a:blipFill>
                <a:blip r:embed="rId3"/>
                <a:stretch>
                  <a:fillRect l="-1003" r="-772" b="-1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F294110-0CFE-9AA5-DE74-A78B038AA045}"/>
              </a:ext>
            </a:extLst>
          </p:cNvPr>
          <p:cNvSpPr/>
          <p:nvPr/>
        </p:nvSpPr>
        <p:spPr>
          <a:xfrm>
            <a:off x="326684" y="1708402"/>
            <a:ext cx="644769" cy="4103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0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FCFC98-33B7-0EA0-2E7C-A02BF56CE477}"/>
              </a:ext>
            </a:extLst>
          </p:cNvPr>
          <p:cNvSpPr txBox="1"/>
          <p:nvPr/>
        </p:nvSpPr>
        <p:spPr>
          <a:xfrm>
            <a:off x="1093003" y="1710049"/>
            <a:ext cx="86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41ECA0-0547-5D7B-A25D-519969C83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4763" y="2258744"/>
            <a:ext cx="3079531" cy="284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182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22477" y="2118709"/>
                <a:ext cx="7580699" cy="5298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0321" marR="20321" lvl="0" defTabSz="609539">
                  <a:lnSpc>
                    <a:spcPct val="150000"/>
                  </a:lnSpc>
                  <a:defRPr/>
                </a:pP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 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PAI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NAI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2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321" marR="20321" lvl="0" defTabSz="609539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AI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ctr" defTabSz="609539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fr-FR" sz="2200" i="0">
                              <a:solidFill>
                                <a:prstClr val="black"/>
                              </a:solidFill>
                              <a:latin typeface="UTM Avo" panose="0204060305050602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PAI</m:t>
                          </m:r>
                        </m:e>
                      </m:acc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2200" i="0">
                          <a:solidFill>
                            <a:prstClr val="black"/>
                          </a:solidFill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prstClr val="black"/>
                          </a:solidFill>
                          <a:latin typeface="UTM Avo" panose="0204060305050602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fr-FR" sz="2200" i="0">
                              <a:solidFill>
                                <a:prstClr val="black"/>
                              </a:solidFill>
                              <a:latin typeface="UTM Avo" panose="0204060305050602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NAI</m:t>
                          </m:r>
                        </m:e>
                      </m:acc>
                    </m:oMath>
                  </m:oMathPara>
                </a14:m>
                <a:endParaRPr lang="en-US" sz="22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321" marR="20321" lvl="0" defTabSz="609539">
                  <a:lnSpc>
                    <a:spcPct val="150000"/>
                  </a:lnSpc>
                  <a:defRPr/>
                </a:pP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PAI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NAI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huyền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22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321" marR="20321" lvl="0" defTabSz="609539">
                  <a:lnSpc>
                    <a:spcPct val="150000"/>
                  </a:lnSpc>
                  <a:defRPr/>
                </a:pP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PA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NA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(2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22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defTabSz="609539">
                  <a:lnSpc>
                    <a:spcPct val="150000"/>
                  </a:lnSpc>
                  <a:defRPr/>
                </a:pP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PA</m:t>
                    </m:r>
                    <m:r>
                      <m:rPr>
                        <m:nor/>
                      </m:rPr>
                      <a:rPr lang="en-US" sz="2200" b="0" i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2200" b="0" i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200" i="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200" i="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BA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</a:p>
              <a:p>
                <a:pPr marL="20321" marR="20321" defTabSz="609539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CA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NA</m:t>
                    </m:r>
                    <m:r>
                      <m:rPr>
                        <m:nor/>
                      </m:rPr>
                      <a:rPr lang="en-US" sz="2200" b="0" i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2200" b="0" i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200" i="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200" i="0">
                            <a:solidFill>
                              <a:prstClr val="black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200" i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CA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.</a:t>
                </a:r>
                <a:r>
                  <a:rPr lang="en-US" sz="20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20321" marR="20321" defTabSz="609539">
                  <a:lnSpc>
                    <a:spcPct val="150000"/>
                  </a:lnSpc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⇒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dirty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dirty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CA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321" marR="20321" lvl="0" defTabSz="609539">
                  <a:lnSpc>
                    <a:spcPct val="150000"/>
                  </a:lnSpc>
                  <a:defRPr/>
                </a:pPr>
                <a:endParaRPr lang="en-US" sz="2200" dirty="0">
                  <a:solidFill>
                    <a:prstClr val="black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77" y="2118709"/>
                <a:ext cx="7580699" cy="5298310"/>
              </a:xfrm>
              <a:prstGeom prst="rect">
                <a:avLst/>
              </a:prstGeom>
              <a:blipFill>
                <a:blip r:embed="rId3"/>
                <a:stretch>
                  <a:fillRect l="-10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F294110-0CFE-9AA5-DE74-A78B038AA045}"/>
              </a:ext>
            </a:extLst>
          </p:cNvPr>
          <p:cNvSpPr/>
          <p:nvPr/>
        </p:nvSpPr>
        <p:spPr>
          <a:xfrm>
            <a:off x="326684" y="1708402"/>
            <a:ext cx="644769" cy="4103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0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FCFC98-33B7-0EA0-2E7C-A02BF56CE477}"/>
              </a:ext>
            </a:extLst>
          </p:cNvPr>
          <p:cNvSpPr txBox="1"/>
          <p:nvPr/>
        </p:nvSpPr>
        <p:spPr>
          <a:xfrm>
            <a:off x="1093003" y="1710049"/>
            <a:ext cx="86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41ECA0-0547-5D7B-A25D-519969C83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8253" y="2258744"/>
            <a:ext cx="3079531" cy="284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147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38113" y="3056652"/>
                <a:ext cx="8673964" cy="16826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0321" marR="20321" lvl="0" defTabSz="609539">
                  <a:lnSpc>
                    <a:spcPct val="150000"/>
                  </a:lnSpc>
                  <a:defRPr/>
                </a:pP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BA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321" marR="20321" lvl="0" defTabSz="609539">
                  <a:lnSpc>
                    <a:spcPct val="150000"/>
                  </a:lnSpc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CA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321" marR="20321" lvl="0" defTabSz="609539">
                  <a:lnSpc>
                    <a:spcPct val="150000"/>
                  </a:lnSpc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CA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dirty="0" smtClean="0">
                        <a:solidFill>
                          <a:prstClr val="black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13" y="3056652"/>
                <a:ext cx="8673964" cy="1682640"/>
              </a:xfrm>
              <a:prstGeom prst="rect">
                <a:avLst/>
              </a:prstGeom>
              <a:blipFill>
                <a:blip r:embed="rId3"/>
                <a:stretch>
                  <a:fillRect l="-843"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F294110-0CFE-9AA5-DE74-A78B038AA045}"/>
              </a:ext>
            </a:extLst>
          </p:cNvPr>
          <p:cNvSpPr/>
          <p:nvPr/>
        </p:nvSpPr>
        <p:spPr>
          <a:xfrm>
            <a:off x="326684" y="1708402"/>
            <a:ext cx="644769" cy="4103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0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FCFC98-33B7-0EA0-2E7C-A02BF56CE477}"/>
              </a:ext>
            </a:extLst>
          </p:cNvPr>
          <p:cNvSpPr txBox="1"/>
          <p:nvPr/>
        </p:nvSpPr>
        <p:spPr>
          <a:xfrm>
            <a:off x="1093003" y="1710049"/>
            <a:ext cx="86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41ECA0-0547-5D7B-A25D-519969C83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5512" y="2085489"/>
            <a:ext cx="3079531" cy="284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62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93173" y="1635970"/>
            <a:ext cx="11733364" cy="1552668"/>
            <a:chOff x="316208" y="834443"/>
            <a:chExt cx="17600047" cy="23290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316208" y="834443"/>
                  <a:ext cx="17600047" cy="213289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609539">
                    <a:lnSpc>
                      <a:spcPct val="125000"/>
                    </a:lnSpc>
                  </a:pP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	  Cho tam </a:t>
                  </a:r>
                  <a:r>
                    <a:rPr lang="en-US" sz="2400" dirty="0" err="1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0">
                          <a:solidFill>
                            <a:prstClr val="black"/>
                          </a:solidFill>
                          <a:latin typeface="UTM Avo" panose="02040603050506020204" pitchFamily="18" charset="0"/>
                        </a:rPr>
                        <m:t>ABC</m:t>
                      </m:r>
                    </m:oMath>
                  </a14:m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2400" dirty="0" err="1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trung</a:t>
                  </a: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tực</a:t>
                  </a: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cạnh</a:t>
                  </a: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0">
                          <a:solidFill>
                            <a:prstClr val="black"/>
                          </a:solidFill>
                          <a:latin typeface="UTM Avo" panose="02040603050506020204" pitchFamily="18" charset="0"/>
                        </a:rPr>
                        <m:t>AB</m:t>
                      </m:r>
                    </m:oMath>
                  </a14:m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0">
                          <a:solidFill>
                            <a:prstClr val="black"/>
                          </a:solidFill>
                          <a:latin typeface="UTM Avo" panose="02040603050506020204" pitchFamily="18" charset="0"/>
                        </a:rPr>
                        <m:t>AC</m:t>
                      </m:r>
                    </m:oMath>
                  </a14:m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nhau</a:t>
                  </a: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tại</a:t>
                  </a: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0">
                          <a:solidFill>
                            <a:prstClr val="black"/>
                          </a:solidFill>
                          <a:latin typeface="UTM Avo" panose="02040603050506020204" pitchFamily="18" charset="0"/>
                        </a:rPr>
                        <m:t>O</m:t>
                      </m:r>
                    </m:oMath>
                  </a14:m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nằm</a:t>
                  </a: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tam </a:t>
                  </a:r>
                  <a:r>
                    <a:rPr lang="en-US" sz="2400" dirty="0" err="1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.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0">
                          <a:solidFill>
                            <a:prstClr val="black"/>
                          </a:solidFill>
                          <a:latin typeface="UTM Avo" panose="02040603050506020204" pitchFamily="18" charset="0"/>
                        </a:rPr>
                        <m:t>M</m:t>
                      </m:r>
                    </m:oMath>
                  </a14:m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trung</a:t>
                  </a: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0">
                          <a:solidFill>
                            <a:prstClr val="black"/>
                          </a:solidFill>
                          <a:latin typeface="UTM Avo" panose="02040603050506020204" pitchFamily="18" charset="0"/>
                        </a:rPr>
                        <m:t>BC</m:t>
                      </m:r>
                    </m:oMath>
                  </a14:m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2400" dirty="0" err="1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Chứng</a:t>
                  </a: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minh:</a:t>
                  </a:r>
                  <a:b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</a:br>
                  <a:endPara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208" y="834443"/>
                  <a:ext cx="17600047" cy="2132893"/>
                </a:xfrm>
                <a:prstGeom prst="rect">
                  <a:avLst/>
                </a:prstGeom>
                <a:blipFill>
                  <a:blip r:embed="rId3"/>
                  <a:stretch>
                    <a:fillRect l="-779" t="-8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1788871" y="2352732"/>
                  <a:ext cx="3084066" cy="75809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 defTabSz="609539">
                    <a:lnSpc>
                      <a:spcPct val="125000"/>
                    </a:lnSpc>
                  </a:pP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0">
                          <a:solidFill>
                            <a:prstClr val="black"/>
                          </a:solidFill>
                          <a:latin typeface="UTM Avo" panose="02040603050506020204" pitchFamily="18" charset="0"/>
                        </a:rPr>
                        <m:t>OM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prstClr val="black"/>
                          </a:solidFill>
                          <a:latin typeface="UTM Avo" panose="0204060305050602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prstClr val="black"/>
                          </a:solidFill>
                          <a:latin typeface="UTM Avo" panose="02040603050506020204" pitchFamily="18" charset="0"/>
                        </a:rPr>
                        <m:t>⊥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prstClr val="black"/>
                          </a:solidFill>
                          <a:latin typeface="UTM Avo" panose="0204060305050602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prstClr val="black"/>
                          </a:solidFill>
                          <a:latin typeface="UTM Avo" panose="02040603050506020204" pitchFamily="18" charset="0"/>
                        </a:rPr>
                        <m:t>BC</m:t>
                      </m:r>
                    </m:oMath>
                  </a14:m>
                  <a:endParaRPr lang="en-US" sz="2400" dirty="0">
                    <a:solidFill>
                      <a:prstClr val="black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8871" y="2352732"/>
                  <a:ext cx="3084066" cy="758093"/>
                </a:xfrm>
                <a:prstGeom prst="rect">
                  <a:avLst/>
                </a:prstGeom>
                <a:blipFill>
                  <a:blip r:embed="rId4"/>
                  <a:stretch>
                    <a:fillRect l="-4451" t="-2410" b="-2530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11394517" y="2351685"/>
                  <a:ext cx="4274927" cy="81176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 defTabSz="609539">
                    <a:lnSpc>
                      <a:spcPct val="125000"/>
                    </a:lnSpc>
                  </a:pP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prstClr val="black"/>
                              </a:solidFill>
                              <a:latin typeface="UTM Avo" panose="02040603050506020204" pitchFamily="18" charset="0"/>
                            </a:rPr>
                            <m:t>MOB</m:t>
                          </m:r>
                        </m:e>
                      </m:acc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prstClr val="black"/>
                          </a:solidFill>
                          <a:latin typeface="UTM Avo" panose="0204060305050602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prstClr val="black"/>
                          </a:solidFill>
                          <a:latin typeface="UTM Avo" panose="0204060305050602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prstClr val="black"/>
                              </a:solidFill>
                              <a:latin typeface="UTM Avo" panose="02040603050506020204" pitchFamily="18" charset="0"/>
                            </a:rPr>
                            <m:t>MOC</m:t>
                          </m:r>
                        </m:e>
                      </m:acc>
                    </m:oMath>
                  </a14:m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94517" y="2351685"/>
                  <a:ext cx="4274927" cy="811761"/>
                </a:xfrm>
                <a:prstGeom prst="rect">
                  <a:avLst/>
                </a:prstGeom>
                <a:blipFill>
                  <a:blip r:embed="rId5"/>
                  <a:stretch>
                    <a:fillRect l="-3426" b="-235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7CCB15-D715-8663-5719-5A8B50CC4F36}"/>
              </a:ext>
            </a:extLst>
          </p:cNvPr>
          <p:cNvSpPr/>
          <p:nvPr/>
        </p:nvSpPr>
        <p:spPr>
          <a:xfrm>
            <a:off x="394061" y="1737278"/>
            <a:ext cx="644769" cy="4103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C6B834-CF2E-8367-95DA-178C015F92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1443" y="3972192"/>
            <a:ext cx="3516157" cy="2499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22A7B3-ECC0-004D-8F9D-7A661DED7E1E}"/>
              </a:ext>
            </a:extLst>
          </p:cNvPr>
          <p:cNvSpPr txBox="1"/>
          <p:nvPr/>
        </p:nvSpPr>
        <p:spPr>
          <a:xfrm>
            <a:off x="517655" y="3429000"/>
            <a:ext cx="86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74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22169" y="2147585"/>
                <a:ext cx="7678831" cy="4999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20321" lvl="0" indent="0" algn="just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lphaLcParenR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của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0321" marR="20321" lvl="0" indent="0" algn="just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321" marR="20321" lvl="0" indent="0" algn="just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OM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321" marR="20321" lvl="0" indent="0" algn="just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OM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321" marR="20321" lvl="0" indent="0" algn="just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169" y="2147585"/>
                <a:ext cx="7678831" cy="4999830"/>
              </a:xfrm>
              <a:prstGeom prst="rect">
                <a:avLst/>
              </a:prstGeom>
              <a:blipFill>
                <a:blip r:embed="rId3"/>
                <a:stretch>
                  <a:fillRect l="-1587" r="-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769" y="2374359"/>
            <a:ext cx="3516157" cy="24996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7CCB15-D715-8663-5719-5A8B50CC4F36}"/>
              </a:ext>
            </a:extLst>
          </p:cNvPr>
          <p:cNvSpPr/>
          <p:nvPr/>
        </p:nvSpPr>
        <p:spPr>
          <a:xfrm>
            <a:off x="394061" y="1737278"/>
            <a:ext cx="644769" cy="4103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C440B1-71B4-2A03-AE3E-9EEA2A71C941}"/>
              </a:ext>
            </a:extLst>
          </p:cNvPr>
          <p:cNvSpPr txBox="1"/>
          <p:nvPr/>
        </p:nvSpPr>
        <p:spPr>
          <a:xfrm>
            <a:off x="1127255" y="1746777"/>
            <a:ext cx="86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98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94061" y="2374359"/>
                <a:ext cx="7678831" cy="3097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0321" marR="20321" lvl="0" algn="just" defTabSz="609539">
                  <a:lnSpc>
                    <a:spcPct val="150000"/>
                  </a:lnSpc>
                  <a:defRPr/>
                </a:pPr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OM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OMB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OMC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321" marR="20321" lvl="0" algn="just" defTabSz="609539">
                  <a:lnSpc>
                    <a:spcPct val="150000"/>
                  </a:lnSpc>
                  <a:defRPr/>
                </a:pPr>
                <a:r>
                  <a:rPr lang="en-US" sz="22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OMB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OMC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2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321" marR="20321" lvl="0" algn="just" defTabSz="609539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OM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321" marR="20321" lvl="0" algn="just" defTabSz="609539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MB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MC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thiết</a:t>
                </a:r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22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321" marR="20321" lvl="0" algn="just" defTabSz="609539">
                  <a:lnSpc>
                    <a:spcPct val="150000"/>
                  </a:lnSpc>
                  <a:defRPr/>
                </a:pPr>
                <a:r>
                  <a:rPr lang="en-US" sz="22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OMB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∆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 dirty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OMC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(2 </a:t>
                </a:r>
                <a:r>
                  <a:rPr lang="en-US" sz="22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22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321" marR="20321" lvl="0" algn="just" defTabSz="609539">
                  <a:lnSpc>
                    <a:spcPct val="150000"/>
                  </a:lnSpc>
                  <a:defRPr/>
                </a:pPr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20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2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MOB</m:t>
                        </m:r>
                      </m:e>
                    </m:acc>
                    <m:r>
                      <m:rPr>
                        <m:nor/>
                      </m:rPr>
                      <a:rPr lang="en-US" sz="2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i="0">
                        <a:solidFill>
                          <a:srgbClr val="000000"/>
                        </a:solidFill>
                        <a:latin typeface="UTM Avo" panose="0204060305050602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2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MOC</m:t>
                        </m:r>
                      </m:e>
                    </m:acc>
                  </m:oMath>
                </a14:m>
                <a:r>
                  <a:rPr lang="en-US" sz="2200" dirty="0">
                    <a:solidFill>
                      <a:srgbClr val="000000"/>
                    </a:solidFill>
                    <a:latin typeface="UTM Avo" panose="0204060305050602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prstClr val="black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061" y="2374359"/>
                <a:ext cx="7678831" cy="3097323"/>
              </a:xfrm>
              <a:prstGeom prst="rect">
                <a:avLst/>
              </a:prstGeom>
              <a:blipFill>
                <a:blip r:embed="rId3"/>
                <a:stretch>
                  <a:fillRect l="-794" b="-3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643" y="2374359"/>
            <a:ext cx="3516157" cy="24996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7CCB15-D715-8663-5719-5A8B50CC4F36}"/>
              </a:ext>
            </a:extLst>
          </p:cNvPr>
          <p:cNvSpPr/>
          <p:nvPr/>
        </p:nvSpPr>
        <p:spPr>
          <a:xfrm>
            <a:off x="394061" y="1737278"/>
            <a:ext cx="644769" cy="4103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DF09C8-2329-C509-1B80-98B9E27E954F}"/>
              </a:ext>
            </a:extLst>
          </p:cNvPr>
          <p:cNvSpPr txBox="1"/>
          <p:nvPr/>
        </p:nvSpPr>
        <p:spPr>
          <a:xfrm>
            <a:off x="1127255" y="1746777"/>
            <a:ext cx="86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09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68526" y="1718938"/>
            <a:ext cx="9654947" cy="435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39728" y="2269154"/>
                <a:ext cx="11550589" cy="20671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Nếu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fr-FR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fr-FR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fr-FR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OA</m:t>
                    </m:r>
                    <m:r>
                      <m:rPr>
                        <m:nor/>
                      </m:rPr>
                      <a:rPr kumimoji="0" lang="fr-FR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kumimoji="0" lang="fr-FR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OB</m:t>
                    </m:r>
                    <m:r>
                      <m:rPr>
                        <m:nor/>
                      </m:rPr>
                      <a:rPr kumimoji="0" lang="fr-FR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kumimoji="0" lang="fr-FR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OC</m:t>
                    </m:r>
                  </m:oMath>
                </a14:m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Đặt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fr-FR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kumimoji="0" lang="fr-FR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kumimoji="0" lang="fr-FR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OA</m:t>
                    </m:r>
                  </m:oMath>
                </a14:m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fr-FR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fr-FR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fr-FR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sẽ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ngoại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fr-FR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fr-FR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ngoại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fr-FR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728" y="2269154"/>
                <a:ext cx="11550589" cy="2067169"/>
              </a:xfrm>
              <a:prstGeom prst="rect">
                <a:avLst/>
              </a:prstGeom>
              <a:blipFill>
                <a:blip r:embed="rId3"/>
                <a:stretch>
                  <a:fillRect l="-686" r="-686" b="-4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3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634087" y="876300"/>
            <a:ext cx="897513" cy="8952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4355" y="3911600"/>
            <a:ext cx="2685178" cy="2463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39728" y="4501423"/>
                <a:ext cx="7154779" cy="20671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Nếu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fr-FR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nhọn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fr-FR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Nếu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fr-FR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fr-FR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huyền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Nếu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fr-FR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tù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fr-FR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ngoài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fr-F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728" y="4501423"/>
                <a:ext cx="7154779" cy="2067169"/>
              </a:xfrm>
              <a:prstGeom prst="rect">
                <a:avLst/>
              </a:prstGeom>
              <a:blipFill>
                <a:blip r:embed="rId6"/>
                <a:stretch>
                  <a:fillRect l="-1107" r="-1022" b="-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498728" y="3581400"/>
            <a:ext cx="609600" cy="75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0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77653C05-0294-7F8C-378E-A0BEFDBEA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910" y="2726765"/>
            <a:ext cx="2866614" cy="168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96115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7">
            <a:extLst>
              <a:ext uri="{FF2B5EF4-FFF2-40B4-BE49-F238E27FC236}">
                <a16:creationId xmlns:a16="http://schemas.microsoft.com/office/drawing/2014/main" id="{8824690F-D5E3-4C55-9D9A-7CCEC3DAC7C5}"/>
              </a:ext>
            </a:extLst>
          </p:cNvPr>
          <p:cNvSpPr txBox="1"/>
          <p:nvPr/>
        </p:nvSpPr>
        <p:spPr>
          <a:xfrm>
            <a:off x="972497" y="3721642"/>
            <a:ext cx="2893219" cy="1236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Ghi nhớ kiến thức trong bài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Hộp Văn bản 12">
            <a:extLst>
              <a:ext uri="{FF2B5EF4-FFF2-40B4-BE49-F238E27FC236}">
                <a16:creationId xmlns:a16="http://schemas.microsoft.com/office/drawing/2014/main" id="{7D91DFB1-338A-4D56-9FD3-CD0C38C7B7C9}"/>
              </a:ext>
            </a:extLst>
          </p:cNvPr>
          <p:cNvSpPr txBox="1"/>
          <p:nvPr/>
        </p:nvSpPr>
        <p:spPr>
          <a:xfrm>
            <a:off x="4439763" y="3721641"/>
            <a:ext cx="2994819" cy="1236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Hoàn thành bài tập trong SBT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Hộp Văn bản 17">
            <a:extLst>
              <a:ext uri="{FF2B5EF4-FFF2-40B4-BE49-F238E27FC236}">
                <a16:creationId xmlns:a16="http://schemas.microsoft.com/office/drawing/2014/main" id="{50810A03-B501-42AF-B1BE-4D522AB34BF9}"/>
              </a:ext>
            </a:extLst>
          </p:cNvPr>
          <p:cNvSpPr txBox="1"/>
          <p:nvPr/>
        </p:nvSpPr>
        <p:spPr>
          <a:xfrm>
            <a:off x="7545117" y="3726539"/>
            <a:ext cx="3937787" cy="1852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pt-BR" sz="2667" dirty="0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Chuẩn bị </a:t>
            </a:r>
            <a:r>
              <a:rPr lang="vi-VN" sz="2667" b="1" dirty="0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 13: Tính chất ba đường cao của tam giác</a:t>
            </a:r>
            <a:endParaRPr lang="pt-BR" sz="2667" b="1" dirty="0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Đồ họa 19" descr="Backpack outline">
            <a:extLst>
              <a:ext uri="{FF2B5EF4-FFF2-40B4-BE49-F238E27FC236}">
                <a16:creationId xmlns:a16="http://schemas.microsoft.com/office/drawing/2014/main" id="{502A3A19-F558-47DE-8C0A-997FCF411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4429" y="2165891"/>
            <a:ext cx="1574800" cy="1574800"/>
          </a:xfrm>
          <a:prstGeom prst="rect">
            <a:avLst/>
          </a:prstGeom>
        </p:spPr>
      </p:pic>
      <p:pic>
        <p:nvPicPr>
          <p:cNvPr id="6" name="Đồ họa 20" descr="Backpack outline">
            <a:extLst>
              <a:ext uri="{FF2B5EF4-FFF2-40B4-BE49-F238E27FC236}">
                <a16:creationId xmlns:a16="http://schemas.microsoft.com/office/drawing/2014/main" id="{438A96F8-3E21-4CFB-A70A-3355B8DFD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7354" y="2208425"/>
            <a:ext cx="1574800" cy="1574800"/>
          </a:xfrm>
          <a:prstGeom prst="rect">
            <a:avLst/>
          </a:prstGeom>
        </p:spPr>
      </p:pic>
      <p:pic>
        <p:nvPicPr>
          <p:cNvPr id="7" name="Đồ họa 21" descr="Backpack outline">
            <a:extLst>
              <a:ext uri="{FF2B5EF4-FFF2-40B4-BE49-F238E27FC236}">
                <a16:creationId xmlns:a16="http://schemas.microsoft.com/office/drawing/2014/main" id="{D5E17234-BECE-4242-80AF-9C8021AC9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90525" y="2208425"/>
            <a:ext cx="15748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76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1" y="3094453"/>
            <a:ext cx="2201762" cy="2201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506855" y="458744"/>
            <a:ext cx="7840345" cy="284325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vi-VN" sz="2800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44148" y="5296215"/>
            <a:ext cx="2774179" cy="126967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A. AM là đường trung trực của tam giác ABC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806" y="3094453"/>
            <a:ext cx="2201762" cy="220176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01843" y="5296215"/>
            <a:ext cx="2774179" cy="126967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B. BN là đường trung trực của tam giác ABC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601" y="3094453"/>
            <a:ext cx="2201762" cy="220176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891638" y="5296215"/>
            <a:ext cx="2774179" cy="126967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D. Cả A, B và C đều đúng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96" y="3094453"/>
            <a:ext cx="2201762" cy="220176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034333" y="5296215"/>
            <a:ext cx="2774179" cy="126967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C. CP là đường trung trực của tam giác ABC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68617-A362-FE32-8D8A-EF7897515E26}"/>
              </a:ext>
            </a:extLst>
          </p:cNvPr>
          <p:cNvSpPr txBox="1"/>
          <p:nvPr/>
        </p:nvSpPr>
        <p:spPr>
          <a:xfrm>
            <a:off x="1816100" y="909935"/>
            <a:ext cx="44577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 b="1" dirty="0"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Cho tam giác ABC cân tại A. Các đường trung tuyến AM, BN, CP.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dirty="0"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Khẳng định đúng là</a:t>
            </a:r>
          </a:p>
        </p:txBody>
      </p:sp>
      <p:pic>
        <p:nvPicPr>
          <p:cNvPr id="4" name="Picture 2" descr="Trắc nghiệm Toán 7 cánh diều bài 12 Tính chất ba đường trung trực của tam giác">
            <a:extLst>
              <a:ext uri="{FF2B5EF4-FFF2-40B4-BE49-F238E27FC236}">
                <a16:creationId xmlns:a16="http://schemas.microsoft.com/office/drawing/2014/main" id="{0AC08D3D-9480-E59C-D049-AB2D02D82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647699"/>
            <a:ext cx="2133600" cy="251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F354C6-F0EB-CC5A-163A-3321A42CC5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3653" cy="11303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A12D8E-95D4-FEAA-4466-B0A0969F2F22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4B8277-022A-FA83-1F27-8AB4EC66CB9E}"/>
              </a:ext>
            </a:extLst>
          </p:cNvPr>
          <p:cNvSpPr txBox="1"/>
          <p:nvPr/>
        </p:nvSpPr>
        <p:spPr>
          <a:xfrm>
            <a:off x="462105" y="912740"/>
            <a:ext cx="11367083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Like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fanpage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Hoc10 -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10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link: 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DF1492-905C-F2F2-AE28-5D1AE2B9DF20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384142EF-7412-E984-432B-75EE1BBB9309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Hoc10 –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Học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biết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10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E47845-F3B8-7C7E-CBFD-026113046482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9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C51CD2EB-38CB-6657-D095-B85CFDE48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6D06E2-E04F-02F2-3DE7-15A84D572B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21360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FF2C1A07-D42C-FBF5-F1FD-A33D2F3C4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910" y="2726765"/>
            <a:ext cx="2866614" cy="168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4844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857;p47">
            <a:extLst>
              <a:ext uri="{FF2B5EF4-FFF2-40B4-BE49-F238E27FC236}">
                <a16:creationId xmlns:a16="http://schemas.microsoft.com/office/drawing/2014/main" id="{22280B01-1741-B465-2D3F-7578CB7F88D2}"/>
              </a:ext>
            </a:extLst>
          </p:cNvPr>
          <p:cNvSpPr txBox="1">
            <a:spLocks/>
          </p:cNvSpPr>
          <p:nvPr/>
        </p:nvSpPr>
        <p:spPr>
          <a:xfrm>
            <a:off x="1435713" y="2838956"/>
            <a:ext cx="9320574" cy="945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veat Brush"/>
              <a:buNone/>
              <a:defRPr sz="5000" b="1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veat Brush"/>
              <a:buNone/>
              <a:defRPr sz="36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veat Brush"/>
              <a:buNone/>
              <a:defRPr sz="36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veat Brush"/>
              <a:buNone/>
              <a:defRPr sz="36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veat Brush"/>
              <a:buNone/>
              <a:defRPr sz="36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veat Brush"/>
              <a:buNone/>
              <a:defRPr sz="36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veat Brush"/>
              <a:buNone/>
              <a:defRPr sz="36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veat Brush"/>
              <a:buNone/>
              <a:defRPr sz="36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veat Brush"/>
              <a:buNone/>
              <a:defRPr sz="36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algn="ctr"/>
            <a:r>
              <a:rPr lang="en-US" sz="4800" kern="0" dirty="0">
                <a:solidFill>
                  <a:schemeClr val="tx1"/>
                </a:solidFill>
                <a:latin typeface="UTM Avo" panose="02040603050506020204" pitchFamily="18" charset="0"/>
              </a:rPr>
              <a:t>II. </a:t>
            </a:r>
          </a:p>
          <a:p>
            <a:pPr algn="ctr"/>
            <a:r>
              <a:rPr lang="vi-VN" sz="4800" kern="0" dirty="0">
                <a:solidFill>
                  <a:schemeClr val="tx1"/>
                </a:solidFill>
                <a:latin typeface="UTM Avo" panose="02040603050506020204" pitchFamily="18" charset="0"/>
              </a:rPr>
              <a:t>TÍNH CHẤT BA ĐƯỜNG TRUNG TRỰC </a:t>
            </a:r>
            <a:r>
              <a:rPr lang="en-US" sz="4800" kern="0" dirty="0">
                <a:solidFill>
                  <a:schemeClr val="tx1"/>
                </a:solidFill>
                <a:latin typeface="UTM Avo" panose="02040603050506020204" pitchFamily="18" charset="0"/>
              </a:rPr>
              <a:t>CỦA</a:t>
            </a:r>
            <a:r>
              <a:rPr lang="vi-VN" sz="4800" kern="0" dirty="0">
                <a:solidFill>
                  <a:schemeClr val="tx1"/>
                </a:solidFill>
                <a:latin typeface="UTM Avo" panose="02040603050506020204" pitchFamily="18" charset="0"/>
              </a:rPr>
              <a:t> TAM GIÁC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F2AB26-485C-E389-3080-B59D6141E313}"/>
              </a:ext>
            </a:extLst>
          </p:cNvPr>
          <p:cNvGrpSpPr/>
          <p:nvPr/>
        </p:nvGrpSpPr>
        <p:grpSpPr>
          <a:xfrm>
            <a:off x="16969" y="4666505"/>
            <a:ext cx="1758551" cy="2191495"/>
            <a:chOff x="113022" y="4548950"/>
            <a:chExt cx="1758551" cy="2191495"/>
          </a:xfrm>
        </p:grpSpPr>
        <p:pic>
          <p:nvPicPr>
            <p:cNvPr id="2" name="Picture 8">
              <a:extLst>
                <a:ext uri="{FF2B5EF4-FFF2-40B4-BE49-F238E27FC236}">
                  <a16:creationId xmlns:a16="http://schemas.microsoft.com/office/drawing/2014/main" id="{332BA512-6BBE-6D07-8960-6A948832C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7456477" flipH="1">
              <a:off x="620735" y="5489607"/>
              <a:ext cx="1454463" cy="1047213"/>
            </a:xfrm>
            <a:prstGeom prst="rect">
              <a:avLst/>
            </a:prstGeom>
          </p:spPr>
        </p:pic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6C80223B-52E7-55A1-E5B5-D5D85B816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577561">
              <a:off x="402835" y="5454033"/>
              <a:ext cx="1179922" cy="1252813"/>
            </a:xfrm>
            <a:prstGeom prst="rect">
              <a:avLst/>
            </a:prstGeom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01B0CA16-1351-8F08-27F0-C9FE2E64F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3022" y="5560243"/>
              <a:ext cx="1203763" cy="829502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71C824A4-DB49-580D-D2DE-ABEC92558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9477480">
              <a:off x="619075" y="4548950"/>
              <a:ext cx="1040695" cy="2119935"/>
            </a:xfrm>
            <a:prstGeom prst="rect">
              <a:avLst/>
            </a:prstGeom>
          </p:spPr>
        </p:pic>
      </p:grpSp>
      <p:pic>
        <p:nvPicPr>
          <p:cNvPr id="12" name="Picture 4">
            <a:extLst>
              <a:ext uri="{FF2B5EF4-FFF2-40B4-BE49-F238E27FC236}">
                <a16:creationId xmlns:a16="http://schemas.microsoft.com/office/drawing/2014/main" id="{A2873B9C-1DEE-F277-E538-F984B32F54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229372" y="4851445"/>
            <a:ext cx="922858" cy="215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7202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8E12BC3-4F5F-E516-C356-A9FA3EF32311}"/>
              </a:ext>
            </a:extLst>
          </p:cNvPr>
          <p:cNvGrpSpPr/>
          <p:nvPr/>
        </p:nvGrpSpPr>
        <p:grpSpPr>
          <a:xfrm>
            <a:off x="4589513" y="1049694"/>
            <a:ext cx="6231626" cy="509126"/>
            <a:chOff x="5673278" y="816360"/>
            <a:chExt cx="6231626" cy="509126"/>
          </a:xfrm>
        </p:grpSpPr>
        <p:sp>
          <p:nvSpPr>
            <p:cNvPr id="10" name="Rectangle 1"/>
            <p:cNvSpPr>
              <a:spLocks noChangeArrowheads="1"/>
            </p:cNvSpPr>
            <p:nvPr/>
          </p:nvSpPr>
          <p:spPr bwMode="auto">
            <a:xfrm>
              <a:off x="6450206" y="894599"/>
              <a:ext cx="5454698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60960" tIns="30480" rIns="60960" bIns="304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60963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</a:rPr>
                <a:t>  </a:t>
              </a:r>
              <a:r>
                <a:rPr kumimoji="0" lang="en-US" alt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alt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HĐ2</a:t>
              </a:r>
              <a:r>
                <a: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endParaRPr>
            </a:p>
          </p:txBody>
        </p:sp>
        <p:pic>
          <p:nvPicPr>
            <p:cNvPr id="11" name="Picture 2" descr="https://lh3.googleusercontent.com/i6URejbve4H9S8HiZpVVmUqRIa9ER3MOZtKM_5qVU9zjVfghITfgNq_A97ouNOVGxitXcnzrnl1hT0oMR9kIXTifZdhO-B16pNdBZasv94eXDnwH4ubyUbCJadTjBNYjkP7r9vo1aZgjEILox-AlCjSqVP1Lq4-6WVfE-2IgJxYYWHqU6rBm866tCsikVZQ5InshMbaJFQ=nw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3278" y="816360"/>
              <a:ext cx="898389" cy="483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363121" y="1602506"/>
            <a:ext cx="10793021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09539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các đường trung trực của tam giác 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ABC </a:t>
            </a: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vi-VN" sz="2400" i="1" dirty="0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126</a:t>
            </a: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cho biết ba đường trung trực đó có cùng đi qua một điểm hay không.</a:t>
            </a:r>
          </a:p>
        </p:txBody>
      </p:sp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id="{F3EA9BC4-AA48-93FB-607E-272832110264}"/>
              </a:ext>
            </a:extLst>
          </p:cNvPr>
          <p:cNvSpPr/>
          <p:nvPr/>
        </p:nvSpPr>
        <p:spPr>
          <a:xfrm>
            <a:off x="310228" y="1712526"/>
            <a:ext cx="936742" cy="44205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287CDF-42F7-7B2D-52A7-69202BA93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0812" y="3022601"/>
            <a:ext cx="3378701" cy="30941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1B9AC4-0A16-3097-888A-9665B5E2AD34}"/>
              </a:ext>
            </a:extLst>
          </p:cNvPr>
          <p:cNvSpPr/>
          <p:nvPr/>
        </p:nvSpPr>
        <p:spPr>
          <a:xfrm>
            <a:off x="5435600" y="3660339"/>
            <a:ext cx="5638800" cy="12552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O.</a:t>
            </a:r>
            <a:endParaRPr lang="en-US" sz="2667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own Arrow 4">
            <a:extLst>
              <a:ext uri="{FF2B5EF4-FFF2-40B4-BE49-F238E27FC236}">
                <a16:creationId xmlns:a16="http://schemas.microsoft.com/office/drawing/2014/main" id="{EBF3E01C-934E-C786-7B73-49C1CD155ACB}"/>
              </a:ext>
            </a:extLst>
          </p:cNvPr>
          <p:cNvSpPr/>
          <p:nvPr/>
        </p:nvSpPr>
        <p:spPr>
          <a:xfrm>
            <a:off x="8181788" y="2971801"/>
            <a:ext cx="355600" cy="42765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614209" y="1786937"/>
            <a:ext cx="26924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4" name="Rectangle 3"/>
          <p:cNvSpPr/>
          <p:nvPr/>
        </p:nvSpPr>
        <p:spPr>
          <a:xfrm>
            <a:off x="502023" y="2427943"/>
            <a:ext cx="10832411" cy="465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 lí: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 đường trung trực của một tam giác cùng đi qua một điểm.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1464" y="2893342"/>
            <a:ext cx="11328586" cy="1692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 xét: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78053" y="5229225"/>
            <a:ext cx="1728148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1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68300" y="1587207"/>
                <a:ext cx="11277600" cy="16926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    Cho tam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BC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00" y="1587207"/>
                <a:ext cx="11277600" cy="1692643"/>
              </a:xfrm>
              <a:prstGeom prst="rect">
                <a:avLst/>
              </a:prstGeom>
              <a:blipFill>
                <a:blip r:embed="rId3"/>
                <a:stretch>
                  <a:fillRect l="-811" r="-865" b="-6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61949" y="3627973"/>
                <a:ext cx="11630025" cy="23492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BC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cũng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just" defTabSz="609539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AC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49" y="3627973"/>
                <a:ext cx="11630025" cy="2349233"/>
              </a:xfrm>
              <a:prstGeom prst="rect">
                <a:avLst/>
              </a:prstGeom>
              <a:blipFill>
                <a:blip r:embed="rId4"/>
                <a:stretch>
                  <a:fillRect l="-786" r="-839" b="-4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Hình chữ nhật: Góc Tròn 16">
            <a:extLst>
              <a:ext uri="{FF2B5EF4-FFF2-40B4-BE49-F238E27FC236}">
                <a16:creationId xmlns:a16="http://schemas.microsoft.com/office/drawing/2014/main" id="{50A4A9AF-5FF5-264C-7950-45250A28E341}"/>
              </a:ext>
            </a:extLst>
          </p:cNvPr>
          <p:cNvSpPr/>
          <p:nvPr/>
        </p:nvSpPr>
        <p:spPr>
          <a:xfrm>
            <a:off x="434037" y="1752601"/>
            <a:ext cx="1392919" cy="44205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Ví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050EE2CA-2C01-EAC0-A368-6272993DC183}"/>
              </a:ext>
            </a:extLst>
          </p:cNvPr>
          <p:cNvSpPr txBox="1"/>
          <p:nvPr/>
        </p:nvSpPr>
        <p:spPr>
          <a:xfrm>
            <a:off x="336550" y="3261098"/>
            <a:ext cx="86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0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F80FDD4E-B15E-4EB9-BC92-ABD0ED9503EB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872</TotalTime>
  <Words>2174</Words>
  <Application>Microsoft Office PowerPoint</Application>
  <PresentationFormat>Widescreen</PresentationFormat>
  <Paragraphs>176</Paragraphs>
  <Slides>40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UTM Avo</vt:lpstr>
      <vt:lpstr>Office Theme</vt:lpstr>
      <vt:lpstr>1_Office Theme</vt:lpstr>
      <vt:lpstr>4_Office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Monkey</dc:creator>
  <dc:description>9Slide.vn</dc:description>
  <cp:lastModifiedBy>Huy Nguyễn</cp:lastModifiedBy>
  <cp:revision>56</cp:revision>
  <dcterms:created xsi:type="dcterms:W3CDTF">2023-11-28T09:31:40Z</dcterms:created>
  <dcterms:modified xsi:type="dcterms:W3CDTF">2024-01-24T01:33:54Z</dcterms:modified>
  <cp:category>9Slide.vn</cp:category>
</cp:coreProperties>
</file>