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55"/>
  </p:notesMasterIdLst>
  <p:sldIdLst>
    <p:sldId id="266" r:id="rId7"/>
    <p:sldId id="256" r:id="rId8"/>
    <p:sldId id="304" r:id="rId9"/>
    <p:sldId id="258" r:id="rId10"/>
    <p:sldId id="371" r:id="rId11"/>
    <p:sldId id="321" r:id="rId12"/>
    <p:sldId id="322" r:id="rId13"/>
    <p:sldId id="303" r:id="rId14"/>
    <p:sldId id="361" r:id="rId15"/>
    <p:sldId id="260" r:id="rId16"/>
    <p:sldId id="315" r:id="rId17"/>
    <p:sldId id="397" r:id="rId18"/>
    <p:sldId id="340" r:id="rId19"/>
    <p:sldId id="341" r:id="rId20"/>
    <p:sldId id="342" r:id="rId21"/>
    <p:sldId id="345" r:id="rId22"/>
    <p:sldId id="396" r:id="rId23"/>
    <p:sldId id="360" r:id="rId24"/>
    <p:sldId id="312" r:id="rId25"/>
    <p:sldId id="350" r:id="rId26"/>
    <p:sldId id="400" r:id="rId27"/>
    <p:sldId id="382" r:id="rId28"/>
    <p:sldId id="364" r:id="rId29"/>
    <p:sldId id="398" r:id="rId30"/>
    <p:sldId id="314" r:id="rId31"/>
    <p:sldId id="353" r:id="rId32"/>
    <p:sldId id="401" r:id="rId33"/>
    <p:sldId id="402" r:id="rId34"/>
    <p:sldId id="370" r:id="rId35"/>
    <p:sldId id="369" r:id="rId36"/>
    <p:sldId id="403" r:id="rId37"/>
    <p:sldId id="405" r:id="rId38"/>
    <p:sldId id="356" r:id="rId39"/>
    <p:sldId id="368" r:id="rId40"/>
    <p:sldId id="404" r:id="rId41"/>
    <p:sldId id="357" r:id="rId42"/>
    <p:sldId id="358" r:id="rId43"/>
    <p:sldId id="390" r:id="rId44"/>
    <p:sldId id="391" r:id="rId45"/>
    <p:sldId id="308" r:id="rId46"/>
    <p:sldId id="383" r:id="rId47"/>
    <p:sldId id="384" r:id="rId48"/>
    <p:sldId id="385" r:id="rId49"/>
    <p:sldId id="386" r:id="rId50"/>
    <p:sldId id="263" r:id="rId51"/>
    <p:sldId id="399" r:id="rId52"/>
    <p:sldId id="267" r:id="rId53"/>
    <p:sldId id="275" r:id="rId54"/>
  </p:sldIdLst>
  <p:sldSz cx="12192000" cy="6858000"/>
  <p:notesSz cx="6858000" cy="9144000"/>
  <p:embeddedFontLst>
    <p:embeddedFont>
      <p:font typeface="Cambria Math" panose="02040503050406030204" pitchFamily="18" charset="0"/>
      <p:regular r:id="rId56"/>
    </p:embeddedFont>
    <p:embeddedFont>
      <p:font typeface="UTM Avo" panose="02040603050506020204" pitchFamily="18" charset="0"/>
      <p:regular r:id="rId57"/>
      <p:bold r:id="rId58"/>
      <p:italic r:id="rId59"/>
      <p:boldItalic r:id="rId60"/>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3A3568-5D6B-4628-8E5E-F4CA02B7B6C4}">
          <p14:sldIdLst>
            <p14:sldId id="266"/>
            <p14:sldId id="256"/>
            <p14:sldId id="304"/>
            <p14:sldId id="258"/>
            <p14:sldId id="371"/>
            <p14:sldId id="321"/>
            <p14:sldId id="322"/>
            <p14:sldId id="303"/>
            <p14:sldId id="361"/>
            <p14:sldId id="260"/>
            <p14:sldId id="315"/>
            <p14:sldId id="397"/>
            <p14:sldId id="340"/>
            <p14:sldId id="341"/>
            <p14:sldId id="342"/>
            <p14:sldId id="345"/>
            <p14:sldId id="396"/>
            <p14:sldId id="360"/>
            <p14:sldId id="312"/>
            <p14:sldId id="350"/>
            <p14:sldId id="400"/>
            <p14:sldId id="382"/>
            <p14:sldId id="364"/>
            <p14:sldId id="398"/>
            <p14:sldId id="314"/>
            <p14:sldId id="353"/>
            <p14:sldId id="401"/>
            <p14:sldId id="402"/>
            <p14:sldId id="370"/>
            <p14:sldId id="369"/>
            <p14:sldId id="403"/>
            <p14:sldId id="405"/>
            <p14:sldId id="356"/>
            <p14:sldId id="368"/>
            <p14:sldId id="404"/>
            <p14:sldId id="357"/>
            <p14:sldId id="358"/>
            <p14:sldId id="390"/>
            <p14:sldId id="391"/>
            <p14:sldId id="308"/>
            <p14:sldId id="383"/>
            <p14:sldId id="384"/>
            <p14:sldId id="385"/>
            <p14:sldId id="386"/>
            <p14:sldId id="263"/>
            <p14:sldId id="399"/>
            <p14:sldId id="267"/>
            <p14:sldId id="275"/>
          </p14:sldIdLst>
        </p14:section>
      </p14:sectionLst>
    </p:ex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A24"/>
    <a:srgbClr val="E6E6E6"/>
    <a:srgbClr val="FFCC66"/>
    <a:srgbClr val="FFFF99"/>
    <a:srgbClr val="E8734A"/>
    <a:srgbClr val="A05B3D"/>
    <a:srgbClr val="B09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3842" autoAdjust="0"/>
  </p:normalViewPr>
  <p:slideViewPr>
    <p:cSldViewPr>
      <p:cViewPr varScale="1">
        <p:scale>
          <a:sx n="103" d="100"/>
          <a:sy n="103" d="100"/>
        </p:scale>
        <p:origin x="318" y="114"/>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font" Target="fonts/font3.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2.fntdata"/><Relationship Id="rId61"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1.fntdata"/><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BC7F5-0044-4A1A-A605-28FD9D802D6B}" type="datetimeFigureOut">
              <a:rPr lang="en-US" smtClean="0"/>
              <a:t>1/18/2024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42A09-C99B-4EC5-BBF0-5B4765541B98}" type="slidenum">
              <a:rPr lang="en-US" smtClean="0"/>
              <a:t>‹#›</a:t>
            </a:fld>
            <a:endParaRPr lang="en-US" dirty="0"/>
          </a:p>
        </p:txBody>
      </p:sp>
    </p:spTree>
    <p:extLst>
      <p:ext uri="{BB962C8B-B14F-4D97-AF65-F5344CB8AC3E}">
        <p14:creationId xmlns:p14="http://schemas.microsoft.com/office/powerpoint/2010/main" val="2960042784"/>
      </p:ext>
    </p:extLst>
  </p:cSld>
  <p:clrMap bg1="lt1" tx1="dk1" bg2="lt2" tx2="dk2" accent1="accent1" accent2="accent2" accent3="accent3" accent4="accent4" accent5="accent5" accent6="accent6" hlink="hlink" folHlink="folHlink"/>
  <p:notesStyle>
    <a:lvl1pPr marL="0" algn="l" defTabSz="609539" rtl="0" eaLnBrk="1" latinLnBrk="0" hangingPunct="1">
      <a:defRPr sz="800" kern="1200">
        <a:solidFill>
          <a:schemeClr val="tx1"/>
        </a:solidFill>
        <a:latin typeface="+mn-lt"/>
        <a:ea typeface="+mn-ea"/>
        <a:cs typeface="+mn-cs"/>
      </a:defRPr>
    </a:lvl1pPr>
    <a:lvl2pPr marL="304770" algn="l" defTabSz="609539" rtl="0" eaLnBrk="1" latinLnBrk="0" hangingPunct="1">
      <a:defRPr sz="800" kern="1200">
        <a:solidFill>
          <a:schemeClr val="tx1"/>
        </a:solidFill>
        <a:latin typeface="+mn-lt"/>
        <a:ea typeface="+mn-ea"/>
        <a:cs typeface="+mn-cs"/>
      </a:defRPr>
    </a:lvl2pPr>
    <a:lvl3pPr marL="609539" algn="l" defTabSz="609539" rtl="0" eaLnBrk="1" latinLnBrk="0" hangingPunct="1">
      <a:defRPr sz="800" kern="1200">
        <a:solidFill>
          <a:schemeClr val="tx1"/>
        </a:solidFill>
        <a:latin typeface="+mn-lt"/>
        <a:ea typeface="+mn-ea"/>
        <a:cs typeface="+mn-cs"/>
      </a:defRPr>
    </a:lvl3pPr>
    <a:lvl4pPr marL="914309" algn="l" defTabSz="609539" rtl="0" eaLnBrk="1" latinLnBrk="0" hangingPunct="1">
      <a:defRPr sz="800" kern="1200">
        <a:solidFill>
          <a:schemeClr val="tx1"/>
        </a:solidFill>
        <a:latin typeface="+mn-lt"/>
        <a:ea typeface="+mn-ea"/>
        <a:cs typeface="+mn-cs"/>
      </a:defRPr>
    </a:lvl4pPr>
    <a:lvl5pPr marL="1219078" algn="l" defTabSz="609539" rtl="0" eaLnBrk="1" latinLnBrk="0" hangingPunct="1">
      <a:defRPr sz="800" kern="1200">
        <a:solidFill>
          <a:schemeClr val="tx1"/>
        </a:solidFill>
        <a:latin typeface="+mn-lt"/>
        <a:ea typeface="+mn-ea"/>
        <a:cs typeface="+mn-cs"/>
      </a:defRPr>
    </a:lvl5pPr>
    <a:lvl6pPr marL="1523848" algn="l" defTabSz="609539" rtl="0" eaLnBrk="1" latinLnBrk="0" hangingPunct="1">
      <a:defRPr sz="800" kern="1200">
        <a:solidFill>
          <a:schemeClr val="tx1"/>
        </a:solidFill>
        <a:latin typeface="+mn-lt"/>
        <a:ea typeface="+mn-ea"/>
        <a:cs typeface="+mn-cs"/>
      </a:defRPr>
    </a:lvl6pPr>
    <a:lvl7pPr marL="1828617" algn="l" defTabSz="609539" rtl="0" eaLnBrk="1" latinLnBrk="0" hangingPunct="1">
      <a:defRPr sz="800" kern="1200">
        <a:solidFill>
          <a:schemeClr val="tx1"/>
        </a:solidFill>
        <a:latin typeface="+mn-lt"/>
        <a:ea typeface="+mn-ea"/>
        <a:cs typeface="+mn-cs"/>
      </a:defRPr>
    </a:lvl7pPr>
    <a:lvl8pPr marL="2133387" algn="l" defTabSz="609539" rtl="0" eaLnBrk="1" latinLnBrk="0" hangingPunct="1">
      <a:defRPr sz="800" kern="1200">
        <a:solidFill>
          <a:schemeClr val="tx1"/>
        </a:solidFill>
        <a:latin typeface="+mn-lt"/>
        <a:ea typeface="+mn-ea"/>
        <a:cs typeface="+mn-cs"/>
      </a:defRPr>
    </a:lvl8pPr>
    <a:lvl9pPr marL="2438156" algn="l" defTabSz="609539"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291639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38573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808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683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8340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048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203151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60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71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23382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7</a:t>
            </a:fld>
            <a:endParaRPr lang="en-US"/>
          </a:p>
        </p:txBody>
      </p:sp>
    </p:spTree>
    <p:extLst>
      <p:ext uri="{BB962C8B-B14F-4D97-AF65-F5344CB8AC3E}">
        <p14:creationId xmlns:p14="http://schemas.microsoft.com/office/powerpoint/2010/main" val="4090445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941322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747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283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40</a:t>
            </a:fld>
            <a:endParaRPr lang="en-US"/>
          </a:p>
        </p:txBody>
      </p:sp>
    </p:spTree>
    <p:extLst>
      <p:ext uri="{BB962C8B-B14F-4D97-AF65-F5344CB8AC3E}">
        <p14:creationId xmlns:p14="http://schemas.microsoft.com/office/powerpoint/2010/main" val="2735637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360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349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060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071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10</a:t>
            </a:fld>
            <a:endParaRPr lang="en-US"/>
          </a:p>
        </p:txBody>
      </p:sp>
    </p:spTree>
    <p:extLst>
      <p:ext uri="{BB962C8B-B14F-4D97-AF65-F5344CB8AC3E}">
        <p14:creationId xmlns:p14="http://schemas.microsoft.com/office/powerpoint/2010/main" val="324700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A42A09-C99B-4EC5-BBF0-5B4765541B98}" type="slidenum">
              <a:rPr lang="en-US" smtClean="0"/>
              <a:t>11</a:t>
            </a:fld>
            <a:endParaRPr lang="en-US"/>
          </a:p>
        </p:txBody>
      </p:sp>
    </p:spTree>
    <p:extLst>
      <p:ext uri="{BB962C8B-B14F-4D97-AF65-F5344CB8AC3E}">
        <p14:creationId xmlns:p14="http://schemas.microsoft.com/office/powerpoint/2010/main" val="72819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08622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19</a:t>
            </a:fld>
            <a:endParaRPr lang="en-US"/>
          </a:p>
        </p:txBody>
      </p:sp>
    </p:spTree>
    <p:extLst>
      <p:ext uri="{BB962C8B-B14F-4D97-AF65-F5344CB8AC3E}">
        <p14:creationId xmlns:p14="http://schemas.microsoft.com/office/powerpoint/2010/main" val="631960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21</a:t>
            </a:fld>
            <a:endParaRPr lang="en-US"/>
          </a:p>
        </p:txBody>
      </p:sp>
    </p:spTree>
    <p:extLst>
      <p:ext uri="{BB962C8B-B14F-4D97-AF65-F5344CB8AC3E}">
        <p14:creationId xmlns:p14="http://schemas.microsoft.com/office/powerpoint/2010/main" val="1257432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25</a:t>
            </a:fld>
            <a:endParaRPr lang="en-US"/>
          </a:p>
        </p:txBody>
      </p:sp>
    </p:spTree>
    <p:extLst>
      <p:ext uri="{BB962C8B-B14F-4D97-AF65-F5344CB8AC3E}">
        <p14:creationId xmlns:p14="http://schemas.microsoft.com/office/powerpoint/2010/main" val="30687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79698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53737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25254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23" lvl="0" indent="-342917" algn="l">
              <a:lnSpc>
                <a:spcPct val="90000"/>
              </a:lnSpc>
              <a:spcBef>
                <a:spcPts val="1000"/>
              </a:spcBef>
              <a:spcAft>
                <a:spcPts val="0"/>
              </a:spcAft>
              <a:buClr>
                <a:schemeClr val="dk1"/>
              </a:buClr>
              <a:buSzPts val="1800"/>
              <a:buChar char="•"/>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96029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9"/>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4"/>
            <a:ext cx="10515600" cy="1500187"/>
          </a:xfrm>
          <a:prstGeom prst="rect">
            <a:avLst/>
          </a:prstGeom>
          <a:noFill/>
          <a:ln>
            <a:noFill/>
          </a:ln>
        </p:spPr>
        <p:txBody>
          <a:bodyPr spcFirstLastPara="1" wrap="square" lIns="91425" tIns="45700" rIns="91425" bIns="45700" anchor="t" anchorCtr="0">
            <a:normAutofit/>
          </a:bodyPr>
          <a:lstStyle>
            <a:lvl1pPr marL="457223" lvl="0" indent="-228611" algn="l">
              <a:lnSpc>
                <a:spcPct val="90000"/>
              </a:lnSpc>
              <a:spcBef>
                <a:spcPts val="1000"/>
              </a:spcBef>
              <a:spcAft>
                <a:spcPts val="0"/>
              </a:spcAft>
              <a:buClr>
                <a:srgbClr val="888888"/>
              </a:buClr>
              <a:buSzPts val="2400"/>
              <a:buNone/>
              <a:defRPr sz="2400">
                <a:solidFill>
                  <a:srgbClr val="888888"/>
                </a:solidFill>
              </a:defRPr>
            </a:lvl1pPr>
            <a:lvl2pPr marL="914446" lvl="1" indent="-228611" algn="l">
              <a:lnSpc>
                <a:spcPct val="90000"/>
              </a:lnSpc>
              <a:spcBef>
                <a:spcPts val="500"/>
              </a:spcBef>
              <a:spcAft>
                <a:spcPts val="0"/>
              </a:spcAft>
              <a:buClr>
                <a:srgbClr val="888888"/>
              </a:buClr>
              <a:buSzPts val="2000"/>
              <a:buNone/>
              <a:defRPr sz="2000">
                <a:solidFill>
                  <a:srgbClr val="888888"/>
                </a:solidFill>
              </a:defRPr>
            </a:lvl2pPr>
            <a:lvl3pPr marL="1371669" lvl="2" indent="-228611" algn="l">
              <a:lnSpc>
                <a:spcPct val="90000"/>
              </a:lnSpc>
              <a:spcBef>
                <a:spcPts val="500"/>
              </a:spcBef>
              <a:spcAft>
                <a:spcPts val="0"/>
              </a:spcAft>
              <a:buClr>
                <a:srgbClr val="888888"/>
              </a:buClr>
              <a:buSzPts val="1800"/>
              <a:buNone/>
              <a:defRPr sz="1800">
                <a:solidFill>
                  <a:srgbClr val="888888"/>
                </a:solidFill>
              </a:defRPr>
            </a:lvl3pPr>
            <a:lvl4pPr marL="1828891" lvl="3" indent="-228611" algn="l">
              <a:lnSpc>
                <a:spcPct val="90000"/>
              </a:lnSpc>
              <a:spcBef>
                <a:spcPts val="500"/>
              </a:spcBef>
              <a:spcAft>
                <a:spcPts val="0"/>
              </a:spcAft>
              <a:buClr>
                <a:srgbClr val="888888"/>
              </a:buClr>
              <a:buSzPts val="1600"/>
              <a:buNone/>
              <a:defRPr sz="1600">
                <a:solidFill>
                  <a:srgbClr val="888888"/>
                </a:solidFill>
              </a:defRPr>
            </a:lvl4pPr>
            <a:lvl5pPr marL="2286114" lvl="4" indent="-228611" algn="l">
              <a:lnSpc>
                <a:spcPct val="90000"/>
              </a:lnSpc>
              <a:spcBef>
                <a:spcPts val="500"/>
              </a:spcBef>
              <a:spcAft>
                <a:spcPts val="0"/>
              </a:spcAft>
              <a:buClr>
                <a:srgbClr val="888888"/>
              </a:buClr>
              <a:buSzPts val="1600"/>
              <a:buNone/>
              <a:defRPr sz="1600">
                <a:solidFill>
                  <a:srgbClr val="888888"/>
                </a:solidFill>
              </a:defRPr>
            </a:lvl5pPr>
            <a:lvl6pPr marL="2743337" lvl="5" indent="-228611" algn="l">
              <a:lnSpc>
                <a:spcPct val="90000"/>
              </a:lnSpc>
              <a:spcBef>
                <a:spcPts val="500"/>
              </a:spcBef>
              <a:spcAft>
                <a:spcPts val="0"/>
              </a:spcAft>
              <a:buClr>
                <a:srgbClr val="888888"/>
              </a:buClr>
              <a:buSzPts val="1600"/>
              <a:buNone/>
              <a:defRPr sz="1600">
                <a:solidFill>
                  <a:srgbClr val="888888"/>
                </a:solidFill>
              </a:defRPr>
            </a:lvl6pPr>
            <a:lvl7pPr marL="3200560" lvl="6" indent="-228611" algn="l">
              <a:lnSpc>
                <a:spcPct val="90000"/>
              </a:lnSpc>
              <a:spcBef>
                <a:spcPts val="500"/>
              </a:spcBef>
              <a:spcAft>
                <a:spcPts val="0"/>
              </a:spcAft>
              <a:buClr>
                <a:srgbClr val="888888"/>
              </a:buClr>
              <a:buSzPts val="1600"/>
              <a:buNone/>
              <a:defRPr sz="1600">
                <a:solidFill>
                  <a:srgbClr val="888888"/>
                </a:solidFill>
              </a:defRPr>
            </a:lvl7pPr>
            <a:lvl8pPr marL="3657783" lvl="7" indent="-228611" algn="l">
              <a:lnSpc>
                <a:spcPct val="90000"/>
              </a:lnSpc>
              <a:spcBef>
                <a:spcPts val="500"/>
              </a:spcBef>
              <a:spcAft>
                <a:spcPts val="0"/>
              </a:spcAft>
              <a:buClr>
                <a:srgbClr val="888888"/>
              </a:buClr>
              <a:buSzPts val="1600"/>
              <a:buNone/>
              <a:defRPr sz="1600">
                <a:solidFill>
                  <a:srgbClr val="888888"/>
                </a:solidFill>
              </a:defRPr>
            </a:lvl8pPr>
            <a:lvl9pPr marL="4115006" lvl="8" indent="-228611"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36814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6"/>
            <a:ext cx="5181600" cy="4351338"/>
          </a:xfrm>
          <a:prstGeom prst="rect">
            <a:avLst/>
          </a:prstGeom>
          <a:noFill/>
          <a:ln>
            <a:noFill/>
          </a:ln>
        </p:spPr>
        <p:txBody>
          <a:bodyPr spcFirstLastPara="1" wrap="square" lIns="91425" tIns="45700" rIns="91425" bIns="45700" anchor="t" anchorCtr="0">
            <a:normAutofit/>
          </a:bodyPr>
          <a:lstStyle>
            <a:lvl1pPr marL="457223" lvl="0" indent="-342917" algn="l">
              <a:lnSpc>
                <a:spcPct val="90000"/>
              </a:lnSpc>
              <a:spcBef>
                <a:spcPts val="1000"/>
              </a:spcBef>
              <a:spcAft>
                <a:spcPts val="0"/>
              </a:spcAft>
              <a:buClr>
                <a:schemeClr val="dk1"/>
              </a:buClr>
              <a:buSzPts val="1800"/>
              <a:buChar char="•"/>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6"/>
            <a:ext cx="5181600" cy="4351338"/>
          </a:xfrm>
          <a:prstGeom prst="rect">
            <a:avLst/>
          </a:prstGeom>
          <a:noFill/>
          <a:ln>
            <a:noFill/>
          </a:ln>
        </p:spPr>
        <p:txBody>
          <a:bodyPr spcFirstLastPara="1" wrap="square" lIns="91425" tIns="45700" rIns="91425" bIns="45700" anchor="t" anchorCtr="0">
            <a:normAutofit/>
          </a:bodyPr>
          <a:lstStyle>
            <a:lvl1pPr marL="457223" lvl="0" indent="-342917" algn="l">
              <a:lnSpc>
                <a:spcPct val="90000"/>
              </a:lnSpc>
              <a:spcBef>
                <a:spcPts val="1000"/>
              </a:spcBef>
              <a:spcAft>
                <a:spcPts val="0"/>
              </a:spcAft>
              <a:buClr>
                <a:schemeClr val="dk1"/>
              </a:buClr>
              <a:buSzPts val="1800"/>
              <a:buChar char="•"/>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80563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23" lvl="0" indent="-228611" algn="l">
              <a:lnSpc>
                <a:spcPct val="90000"/>
              </a:lnSpc>
              <a:spcBef>
                <a:spcPts val="1000"/>
              </a:spcBef>
              <a:spcAft>
                <a:spcPts val="0"/>
              </a:spcAft>
              <a:buClr>
                <a:schemeClr val="dk1"/>
              </a:buClr>
              <a:buSzPts val="2400"/>
              <a:buNone/>
              <a:defRPr sz="2400" b="1"/>
            </a:lvl1pPr>
            <a:lvl2pPr marL="914446" lvl="1" indent="-228611" algn="l">
              <a:lnSpc>
                <a:spcPct val="90000"/>
              </a:lnSpc>
              <a:spcBef>
                <a:spcPts val="500"/>
              </a:spcBef>
              <a:spcAft>
                <a:spcPts val="0"/>
              </a:spcAft>
              <a:buClr>
                <a:schemeClr val="dk1"/>
              </a:buClr>
              <a:buSzPts val="2000"/>
              <a:buNone/>
              <a:defRPr sz="2000" b="1"/>
            </a:lvl2pPr>
            <a:lvl3pPr marL="1371669" lvl="2" indent="-228611" algn="l">
              <a:lnSpc>
                <a:spcPct val="90000"/>
              </a:lnSpc>
              <a:spcBef>
                <a:spcPts val="500"/>
              </a:spcBef>
              <a:spcAft>
                <a:spcPts val="0"/>
              </a:spcAft>
              <a:buClr>
                <a:schemeClr val="dk1"/>
              </a:buClr>
              <a:buSzPts val="1800"/>
              <a:buNone/>
              <a:defRPr sz="1800" b="1"/>
            </a:lvl3pPr>
            <a:lvl4pPr marL="1828891" lvl="3" indent="-228611" algn="l">
              <a:lnSpc>
                <a:spcPct val="90000"/>
              </a:lnSpc>
              <a:spcBef>
                <a:spcPts val="500"/>
              </a:spcBef>
              <a:spcAft>
                <a:spcPts val="0"/>
              </a:spcAft>
              <a:buClr>
                <a:schemeClr val="dk1"/>
              </a:buClr>
              <a:buSzPts val="1600"/>
              <a:buNone/>
              <a:defRPr sz="1600" b="1"/>
            </a:lvl4pPr>
            <a:lvl5pPr marL="2286114" lvl="4" indent="-228611" algn="l">
              <a:lnSpc>
                <a:spcPct val="90000"/>
              </a:lnSpc>
              <a:spcBef>
                <a:spcPts val="500"/>
              </a:spcBef>
              <a:spcAft>
                <a:spcPts val="0"/>
              </a:spcAft>
              <a:buClr>
                <a:schemeClr val="dk1"/>
              </a:buClr>
              <a:buSzPts val="1600"/>
              <a:buNone/>
              <a:defRPr sz="1600" b="1"/>
            </a:lvl5pPr>
            <a:lvl6pPr marL="2743337" lvl="5" indent="-228611" algn="l">
              <a:lnSpc>
                <a:spcPct val="90000"/>
              </a:lnSpc>
              <a:spcBef>
                <a:spcPts val="500"/>
              </a:spcBef>
              <a:spcAft>
                <a:spcPts val="0"/>
              </a:spcAft>
              <a:buClr>
                <a:schemeClr val="dk1"/>
              </a:buClr>
              <a:buSzPts val="1600"/>
              <a:buNone/>
              <a:defRPr sz="1600" b="1"/>
            </a:lvl6pPr>
            <a:lvl7pPr marL="3200560" lvl="6" indent="-228611" algn="l">
              <a:lnSpc>
                <a:spcPct val="90000"/>
              </a:lnSpc>
              <a:spcBef>
                <a:spcPts val="500"/>
              </a:spcBef>
              <a:spcAft>
                <a:spcPts val="0"/>
              </a:spcAft>
              <a:buClr>
                <a:schemeClr val="dk1"/>
              </a:buClr>
              <a:buSzPts val="1600"/>
              <a:buNone/>
              <a:defRPr sz="1600" b="1"/>
            </a:lvl7pPr>
            <a:lvl8pPr marL="3657783" lvl="7" indent="-228611" algn="l">
              <a:lnSpc>
                <a:spcPct val="90000"/>
              </a:lnSpc>
              <a:spcBef>
                <a:spcPts val="500"/>
              </a:spcBef>
              <a:spcAft>
                <a:spcPts val="0"/>
              </a:spcAft>
              <a:buClr>
                <a:schemeClr val="dk1"/>
              </a:buClr>
              <a:buSzPts val="1600"/>
              <a:buNone/>
              <a:defRPr sz="1600" b="1"/>
            </a:lvl8pPr>
            <a:lvl9pPr marL="4115006" lvl="8" indent="-228611"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23" lvl="0" indent="-342917" algn="l">
              <a:lnSpc>
                <a:spcPct val="90000"/>
              </a:lnSpc>
              <a:spcBef>
                <a:spcPts val="1000"/>
              </a:spcBef>
              <a:spcAft>
                <a:spcPts val="0"/>
              </a:spcAft>
              <a:buClr>
                <a:schemeClr val="dk1"/>
              </a:buClr>
              <a:buSzPts val="1800"/>
              <a:buChar char="•"/>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23" lvl="0" indent="-228611" algn="l">
              <a:lnSpc>
                <a:spcPct val="90000"/>
              </a:lnSpc>
              <a:spcBef>
                <a:spcPts val="1000"/>
              </a:spcBef>
              <a:spcAft>
                <a:spcPts val="0"/>
              </a:spcAft>
              <a:buClr>
                <a:schemeClr val="dk1"/>
              </a:buClr>
              <a:buSzPts val="2400"/>
              <a:buNone/>
              <a:defRPr sz="2400" b="1"/>
            </a:lvl1pPr>
            <a:lvl2pPr marL="914446" lvl="1" indent="-228611" algn="l">
              <a:lnSpc>
                <a:spcPct val="90000"/>
              </a:lnSpc>
              <a:spcBef>
                <a:spcPts val="500"/>
              </a:spcBef>
              <a:spcAft>
                <a:spcPts val="0"/>
              </a:spcAft>
              <a:buClr>
                <a:schemeClr val="dk1"/>
              </a:buClr>
              <a:buSzPts val="2000"/>
              <a:buNone/>
              <a:defRPr sz="2000" b="1"/>
            </a:lvl2pPr>
            <a:lvl3pPr marL="1371669" lvl="2" indent="-228611" algn="l">
              <a:lnSpc>
                <a:spcPct val="90000"/>
              </a:lnSpc>
              <a:spcBef>
                <a:spcPts val="500"/>
              </a:spcBef>
              <a:spcAft>
                <a:spcPts val="0"/>
              </a:spcAft>
              <a:buClr>
                <a:schemeClr val="dk1"/>
              </a:buClr>
              <a:buSzPts val="1800"/>
              <a:buNone/>
              <a:defRPr sz="1800" b="1"/>
            </a:lvl3pPr>
            <a:lvl4pPr marL="1828891" lvl="3" indent="-228611" algn="l">
              <a:lnSpc>
                <a:spcPct val="90000"/>
              </a:lnSpc>
              <a:spcBef>
                <a:spcPts val="500"/>
              </a:spcBef>
              <a:spcAft>
                <a:spcPts val="0"/>
              </a:spcAft>
              <a:buClr>
                <a:schemeClr val="dk1"/>
              </a:buClr>
              <a:buSzPts val="1600"/>
              <a:buNone/>
              <a:defRPr sz="1600" b="1"/>
            </a:lvl4pPr>
            <a:lvl5pPr marL="2286114" lvl="4" indent="-228611" algn="l">
              <a:lnSpc>
                <a:spcPct val="90000"/>
              </a:lnSpc>
              <a:spcBef>
                <a:spcPts val="500"/>
              </a:spcBef>
              <a:spcAft>
                <a:spcPts val="0"/>
              </a:spcAft>
              <a:buClr>
                <a:schemeClr val="dk1"/>
              </a:buClr>
              <a:buSzPts val="1600"/>
              <a:buNone/>
              <a:defRPr sz="1600" b="1"/>
            </a:lvl5pPr>
            <a:lvl6pPr marL="2743337" lvl="5" indent="-228611" algn="l">
              <a:lnSpc>
                <a:spcPct val="90000"/>
              </a:lnSpc>
              <a:spcBef>
                <a:spcPts val="500"/>
              </a:spcBef>
              <a:spcAft>
                <a:spcPts val="0"/>
              </a:spcAft>
              <a:buClr>
                <a:schemeClr val="dk1"/>
              </a:buClr>
              <a:buSzPts val="1600"/>
              <a:buNone/>
              <a:defRPr sz="1600" b="1"/>
            </a:lvl6pPr>
            <a:lvl7pPr marL="3200560" lvl="6" indent="-228611" algn="l">
              <a:lnSpc>
                <a:spcPct val="90000"/>
              </a:lnSpc>
              <a:spcBef>
                <a:spcPts val="500"/>
              </a:spcBef>
              <a:spcAft>
                <a:spcPts val="0"/>
              </a:spcAft>
              <a:buClr>
                <a:schemeClr val="dk1"/>
              </a:buClr>
              <a:buSzPts val="1600"/>
              <a:buNone/>
              <a:defRPr sz="1600" b="1"/>
            </a:lvl7pPr>
            <a:lvl8pPr marL="3657783" lvl="7" indent="-228611" algn="l">
              <a:lnSpc>
                <a:spcPct val="90000"/>
              </a:lnSpc>
              <a:spcBef>
                <a:spcPts val="500"/>
              </a:spcBef>
              <a:spcAft>
                <a:spcPts val="0"/>
              </a:spcAft>
              <a:buClr>
                <a:schemeClr val="dk1"/>
              </a:buClr>
              <a:buSzPts val="1600"/>
              <a:buNone/>
              <a:defRPr sz="1600" b="1"/>
            </a:lvl8pPr>
            <a:lvl9pPr marL="4115006" lvl="8" indent="-228611"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23" lvl="0" indent="-342917" algn="l">
              <a:lnSpc>
                <a:spcPct val="90000"/>
              </a:lnSpc>
              <a:spcBef>
                <a:spcPts val="1000"/>
              </a:spcBef>
              <a:spcAft>
                <a:spcPts val="0"/>
              </a:spcAft>
              <a:buClr>
                <a:schemeClr val="dk1"/>
              </a:buClr>
              <a:buSzPts val="1800"/>
              <a:buChar char="•"/>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30500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42388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23" lvl="0" indent="-431822" algn="l">
              <a:lnSpc>
                <a:spcPct val="90000"/>
              </a:lnSpc>
              <a:spcBef>
                <a:spcPts val="1000"/>
              </a:spcBef>
              <a:spcAft>
                <a:spcPts val="0"/>
              </a:spcAft>
              <a:buClr>
                <a:schemeClr val="dk1"/>
              </a:buClr>
              <a:buSzPts val="3200"/>
              <a:buChar char="•"/>
              <a:defRPr sz="3200"/>
            </a:lvl1pPr>
            <a:lvl2pPr marL="914446" lvl="1" indent="-406420" algn="l">
              <a:lnSpc>
                <a:spcPct val="90000"/>
              </a:lnSpc>
              <a:spcBef>
                <a:spcPts val="500"/>
              </a:spcBef>
              <a:spcAft>
                <a:spcPts val="0"/>
              </a:spcAft>
              <a:buClr>
                <a:schemeClr val="dk1"/>
              </a:buClr>
              <a:buSzPts val="2800"/>
              <a:buChar char="•"/>
              <a:defRPr sz="2800"/>
            </a:lvl2pPr>
            <a:lvl3pPr marL="1371669" lvl="2" indent="-381019" algn="l">
              <a:lnSpc>
                <a:spcPct val="90000"/>
              </a:lnSpc>
              <a:spcBef>
                <a:spcPts val="500"/>
              </a:spcBef>
              <a:spcAft>
                <a:spcPts val="0"/>
              </a:spcAft>
              <a:buClr>
                <a:schemeClr val="dk1"/>
              </a:buClr>
              <a:buSzPts val="2400"/>
              <a:buChar char="•"/>
              <a:defRPr sz="2400"/>
            </a:lvl3pPr>
            <a:lvl4pPr marL="1828891" lvl="3" indent="-355618" algn="l">
              <a:lnSpc>
                <a:spcPct val="90000"/>
              </a:lnSpc>
              <a:spcBef>
                <a:spcPts val="500"/>
              </a:spcBef>
              <a:spcAft>
                <a:spcPts val="0"/>
              </a:spcAft>
              <a:buClr>
                <a:schemeClr val="dk1"/>
              </a:buClr>
              <a:buSzPts val="2000"/>
              <a:buChar char="•"/>
              <a:defRPr sz="2000"/>
            </a:lvl4pPr>
            <a:lvl5pPr marL="2286114" lvl="4" indent="-355618" algn="l">
              <a:lnSpc>
                <a:spcPct val="90000"/>
              </a:lnSpc>
              <a:spcBef>
                <a:spcPts val="500"/>
              </a:spcBef>
              <a:spcAft>
                <a:spcPts val="0"/>
              </a:spcAft>
              <a:buClr>
                <a:schemeClr val="dk1"/>
              </a:buClr>
              <a:buSzPts val="2000"/>
              <a:buChar char="•"/>
              <a:defRPr sz="2000"/>
            </a:lvl5pPr>
            <a:lvl6pPr marL="2743337" lvl="5" indent="-355618" algn="l">
              <a:lnSpc>
                <a:spcPct val="90000"/>
              </a:lnSpc>
              <a:spcBef>
                <a:spcPts val="500"/>
              </a:spcBef>
              <a:spcAft>
                <a:spcPts val="0"/>
              </a:spcAft>
              <a:buClr>
                <a:schemeClr val="dk1"/>
              </a:buClr>
              <a:buSzPts val="2000"/>
              <a:buChar char="•"/>
              <a:defRPr sz="2000"/>
            </a:lvl6pPr>
            <a:lvl7pPr marL="3200560" lvl="6" indent="-355618" algn="l">
              <a:lnSpc>
                <a:spcPct val="90000"/>
              </a:lnSpc>
              <a:spcBef>
                <a:spcPts val="500"/>
              </a:spcBef>
              <a:spcAft>
                <a:spcPts val="0"/>
              </a:spcAft>
              <a:buClr>
                <a:schemeClr val="dk1"/>
              </a:buClr>
              <a:buSzPts val="2000"/>
              <a:buChar char="•"/>
              <a:defRPr sz="2000"/>
            </a:lvl7pPr>
            <a:lvl8pPr marL="3657783" lvl="7" indent="-355618" algn="l">
              <a:lnSpc>
                <a:spcPct val="90000"/>
              </a:lnSpc>
              <a:spcBef>
                <a:spcPts val="500"/>
              </a:spcBef>
              <a:spcAft>
                <a:spcPts val="0"/>
              </a:spcAft>
              <a:buClr>
                <a:schemeClr val="dk1"/>
              </a:buClr>
              <a:buSzPts val="2000"/>
              <a:buChar char="•"/>
              <a:defRPr sz="2000"/>
            </a:lvl8pPr>
            <a:lvl9pPr marL="4115006" lvl="8" indent="-355618"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223" lvl="0" indent="-228611" algn="l">
              <a:lnSpc>
                <a:spcPct val="90000"/>
              </a:lnSpc>
              <a:spcBef>
                <a:spcPts val="1000"/>
              </a:spcBef>
              <a:spcAft>
                <a:spcPts val="0"/>
              </a:spcAft>
              <a:buClr>
                <a:schemeClr val="dk1"/>
              </a:buClr>
              <a:buSzPts val="1600"/>
              <a:buNone/>
              <a:defRPr sz="1600"/>
            </a:lvl1pPr>
            <a:lvl2pPr marL="914446" lvl="1" indent="-228611" algn="l">
              <a:lnSpc>
                <a:spcPct val="90000"/>
              </a:lnSpc>
              <a:spcBef>
                <a:spcPts val="500"/>
              </a:spcBef>
              <a:spcAft>
                <a:spcPts val="0"/>
              </a:spcAft>
              <a:buClr>
                <a:schemeClr val="dk1"/>
              </a:buClr>
              <a:buSzPts val="1400"/>
              <a:buNone/>
              <a:defRPr sz="1400"/>
            </a:lvl2pPr>
            <a:lvl3pPr marL="1371669" lvl="2" indent="-228611" algn="l">
              <a:lnSpc>
                <a:spcPct val="90000"/>
              </a:lnSpc>
              <a:spcBef>
                <a:spcPts val="500"/>
              </a:spcBef>
              <a:spcAft>
                <a:spcPts val="0"/>
              </a:spcAft>
              <a:buClr>
                <a:schemeClr val="dk1"/>
              </a:buClr>
              <a:buSzPts val="1200"/>
              <a:buNone/>
              <a:defRPr sz="1200"/>
            </a:lvl3pPr>
            <a:lvl4pPr marL="1828891" lvl="3" indent="-228611" algn="l">
              <a:lnSpc>
                <a:spcPct val="90000"/>
              </a:lnSpc>
              <a:spcBef>
                <a:spcPts val="500"/>
              </a:spcBef>
              <a:spcAft>
                <a:spcPts val="0"/>
              </a:spcAft>
              <a:buClr>
                <a:schemeClr val="dk1"/>
              </a:buClr>
              <a:buSzPts val="1000"/>
              <a:buNone/>
              <a:defRPr sz="1000"/>
            </a:lvl4pPr>
            <a:lvl5pPr marL="2286114" lvl="4" indent="-228611" algn="l">
              <a:lnSpc>
                <a:spcPct val="90000"/>
              </a:lnSpc>
              <a:spcBef>
                <a:spcPts val="500"/>
              </a:spcBef>
              <a:spcAft>
                <a:spcPts val="0"/>
              </a:spcAft>
              <a:buClr>
                <a:schemeClr val="dk1"/>
              </a:buClr>
              <a:buSzPts val="1000"/>
              <a:buNone/>
              <a:defRPr sz="1000"/>
            </a:lvl5pPr>
            <a:lvl6pPr marL="2743337" lvl="5" indent="-228611" algn="l">
              <a:lnSpc>
                <a:spcPct val="90000"/>
              </a:lnSpc>
              <a:spcBef>
                <a:spcPts val="500"/>
              </a:spcBef>
              <a:spcAft>
                <a:spcPts val="0"/>
              </a:spcAft>
              <a:buClr>
                <a:schemeClr val="dk1"/>
              </a:buClr>
              <a:buSzPts val="1000"/>
              <a:buNone/>
              <a:defRPr sz="1000"/>
            </a:lvl6pPr>
            <a:lvl7pPr marL="3200560" lvl="6" indent="-228611" algn="l">
              <a:lnSpc>
                <a:spcPct val="90000"/>
              </a:lnSpc>
              <a:spcBef>
                <a:spcPts val="500"/>
              </a:spcBef>
              <a:spcAft>
                <a:spcPts val="0"/>
              </a:spcAft>
              <a:buClr>
                <a:schemeClr val="dk1"/>
              </a:buClr>
              <a:buSzPts val="1000"/>
              <a:buNone/>
              <a:defRPr sz="1000"/>
            </a:lvl7pPr>
            <a:lvl8pPr marL="3657783" lvl="7" indent="-228611" algn="l">
              <a:lnSpc>
                <a:spcPct val="90000"/>
              </a:lnSpc>
              <a:spcBef>
                <a:spcPts val="500"/>
              </a:spcBef>
              <a:spcAft>
                <a:spcPts val="0"/>
              </a:spcAft>
              <a:buClr>
                <a:schemeClr val="dk1"/>
              </a:buClr>
              <a:buSzPts val="1000"/>
              <a:buNone/>
              <a:defRPr sz="1000"/>
            </a:lvl8pPr>
            <a:lvl9pPr marL="4115006" lvl="8" indent="-228611"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4049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6"/>
            <a:ext cx="6172200" cy="4873625"/>
          </a:xfrm>
          <a:prstGeom prst="rect">
            <a:avLst/>
          </a:prstGeom>
          <a:noFill/>
          <a:ln>
            <a:noFill/>
          </a:ln>
        </p:spPr>
      </p:sp>
      <p:sp>
        <p:nvSpPr>
          <p:cNvPr id="64" name="Google Shape;64;p10"/>
          <p:cNvSpPr txBox="1">
            <a:spLocks noGrp="1"/>
          </p:cNvSpPr>
          <p:nvPr>
            <p:ph type="body" idx="1"/>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223" lvl="0" indent="-228611" algn="l">
              <a:lnSpc>
                <a:spcPct val="90000"/>
              </a:lnSpc>
              <a:spcBef>
                <a:spcPts val="1000"/>
              </a:spcBef>
              <a:spcAft>
                <a:spcPts val="0"/>
              </a:spcAft>
              <a:buClr>
                <a:schemeClr val="dk1"/>
              </a:buClr>
              <a:buSzPts val="1600"/>
              <a:buNone/>
              <a:defRPr sz="1600"/>
            </a:lvl1pPr>
            <a:lvl2pPr marL="914446" lvl="1" indent="-228611" algn="l">
              <a:lnSpc>
                <a:spcPct val="90000"/>
              </a:lnSpc>
              <a:spcBef>
                <a:spcPts val="500"/>
              </a:spcBef>
              <a:spcAft>
                <a:spcPts val="0"/>
              </a:spcAft>
              <a:buClr>
                <a:schemeClr val="dk1"/>
              </a:buClr>
              <a:buSzPts val="1400"/>
              <a:buNone/>
              <a:defRPr sz="1400"/>
            </a:lvl2pPr>
            <a:lvl3pPr marL="1371669" lvl="2" indent="-228611" algn="l">
              <a:lnSpc>
                <a:spcPct val="90000"/>
              </a:lnSpc>
              <a:spcBef>
                <a:spcPts val="500"/>
              </a:spcBef>
              <a:spcAft>
                <a:spcPts val="0"/>
              </a:spcAft>
              <a:buClr>
                <a:schemeClr val="dk1"/>
              </a:buClr>
              <a:buSzPts val="1200"/>
              <a:buNone/>
              <a:defRPr sz="1200"/>
            </a:lvl3pPr>
            <a:lvl4pPr marL="1828891" lvl="3" indent="-228611" algn="l">
              <a:lnSpc>
                <a:spcPct val="90000"/>
              </a:lnSpc>
              <a:spcBef>
                <a:spcPts val="500"/>
              </a:spcBef>
              <a:spcAft>
                <a:spcPts val="0"/>
              </a:spcAft>
              <a:buClr>
                <a:schemeClr val="dk1"/>
              </a:buClr>
              <a:buSzPts val="1000"/>
              <a:buNone/>
              <a:defRPr sz="1000"/>
            </a:lvl4pPr>
            <a:lvl5pPr marL="2286114" lvl="4" indent="-228611" algn="l">
              <a:lnSpc>
                <a:spcPct val="90000"/>
              </a:lnSpc>
              <a:spcBef>
                <a:spcPts val="500"/>
              </a:spcBef>
              <a:spcAft>
                <a:spcPts val="0"/>
              </a:spcAft>
              <a:buClr>
                <a:schemeClr val="dk1"/>
              </a:buClr>
              <a:buSzPts val="1000"/>
              <a:buNone/>
              <a:defRPr sz="1000"/>
            </a:lvl5pPr>
            <a:lvl6pPr marL="2743337" lvl="5" indent="-228611" algn="l">
              <a:lnSpc>
                <a:spcPct val="90000"/>
              </a:lnSpc>
              <a:spcBef>
                <a:spcPts val="500"/>
              </a:spcBef>
              <a:spcAft>
                <a:spcPts val="0"/>
              </a:spcAft>
              <a:buClr>
                <a:schemeClr val="dk1"/>
              </a:buClr>
              <a:buSzPts val="1000"/>
              <a:buNone/>
              <a:defRPr sz="1000"/>
            </a:lvl6pPr>
            <a:lvl7pPr marL="3200560" lvl="6" indent="-228611" algn="l">
              <a:lnSpc>
                <a:spcPct val="90000"/>
              </a:lnSpc>
              <a:spcBef>
                <a:spcPts val="500"/>
              </a:spcBef>
              <a:spcAft>
                <a:spcPts val="0"/>
              </a:spcAft>
              <a:buClr>
                <a:schemeClr val="dk1"/>
              </a:buClr>
              <a:buSzPts val="1000"/>
              <a:buNone/>
              <a:defRPr sz="1000"/>
            </a:lvl7pPr>
            <a:lvl8pPr marL="3657783" lvl="7" indent="-228611" algn="l">
              <a:lnSpc>
                <a:spcPct val="90000"/>
              </a:lnSpc>
              <a:spcBef>
                <a:spcPts val="500"/>
              </a:spcBef>
              <a:spcAft>
                <a:spcPts val="0"/>
              </a:spcAft>
              <a:buClr>
                <a:schemeClr val="dk1"/>
              </a:buClr>
              <a:buSzPts val="1000"/>
              <a:buNone/>
              <a:defRPr sz="1000"/>
            </a:lvl8pPr>
            <a:lvl9pPr marL="4115006" lvl="8" indent="-228611"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80691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2" y="-1256506"/>
            <a:ext cx="4351338" cy="10515600"/>
          </a:xfrm>
          <a:prstGeom prst="rect">
            <a:avLst/>
          </a:prstGeom>
          <a:noFill/>
          <a:ln>
            <a:noFill/>
          </a:ln>
        </p:spPr>
        <p:txBody>
          <a:bodyPr spcFirstLastPara="1" wrap="square" lIns="91425" tIns="45700" rIns="91425" bIns="45700" anchor="t" anchorCtr="0">
            <a:normAutofit/>
          </a:bodyPr>
          <a:lstStyle>
            <a:lvl1pPr marL="457223" lvl="0" indent="-342917" algn="l">
              <a:lnSpc>
                <a:spcPct val="90000"/>
              </a:lnSpc>
              <a:spcBef>
                <a:spcPts val="1000"/>
              </a:spcBef>
              <a:spcAft>
                <a:spcPts val="0"/>
              </a:spcAft>
              <a:buClr>
                <a:schemeClr val="dk1"/>
              </a:buClr>
              <a:buSzPts val="1800"/>
              <a:buChar char="•"/>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99569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23" lvl="0" indent="-342917" algn="l">
              <a:lnSpc>
                <a:spcPct val="90000"/>
              </a:lnSpc>
              <a:spcBef>
                <a:spcPts val="1000"/>
              </a:spcBef>
              <a:spcAft>
                <a:spcPts val="0"/>
              </a:spcAft>
              <a:buClr>
                <a:schemeClr val="dk1"/>
              </a:buClr>
              <a:buSzPts val="1800"/>
              <a:buChar char="•"/>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84071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966769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63739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947068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75972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580081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36366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99660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675205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381483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443090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918641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57164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507192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238650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370638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81512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5637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1547434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7017428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59764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048075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4407293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59945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382158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830552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89453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7645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846231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86328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56815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084521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522353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017421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691378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672836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0515578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06790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0130331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8187716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240348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2592686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1600044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4719263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1/18/2024</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5313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1/18/2024</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DE325504-3570-42EB-BFDC-4B9CDABB7A1F}"/>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6971821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95288A55-0BA2-4492-B687-12C53FCEA02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1/18/2024</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9649926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95288A55-0BA2-4492-B687-12C53FCEA02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1/18/2024</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36274637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DE325504-3570-42EB-BFDC-4B9CDABB7A1F}"/>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90502603"/>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1/18/2024</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29728560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3.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4.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oan-7-tap-2/1/142/104/" TargetMode="External"/><Relationship Id="rId2" Type="http://schemas.openxmlformats.org/officeDocument/2006/relationships/image" Target="../media/image2.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3.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1.sv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hyperlink" Target="https://hoc10.vn/doc-sach/toan-7-tap-2/1/142/107/" TargetMode="External"/><Relationship Id="rId2" Type="http://schemas.openxmlformats.org/officeDocument/2006/relationships/image" Target="../media/image59.png"/><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11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oan-7-tap-2/1/142/104/" TargetMode="External"/><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60.png"/><Relationship Id="rId7" Type="http://schemas.openxmlformats.org/officeDocument/2006/relationships/image" Target="../media/image8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00.png"/><Relationship Id="rId5" Type="http://schemas.openxmlformats.org/officeDocument/2006/relationships/image" Target="../media/image62.png"/><Relationship Id="rId4" Type="http://schemas.openxmlformats.org/officeDocument/2006/relationships/image" Target="../media/image88.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svg"/><Relationship Id="rId4" Type="http://schemas.openxmlformats.org/officeDocument/2006/relationships/image" Target="../media/image89.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90.svg"/><Relationship Id="rId4" Type="http://schemas.openxmlformats.org/officeDocument/2006/relationships/image" Target="../media/image89.pn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0.svg"/><Relationship Id="rId4" Type="http://schemas.openxmlformats.org/officeDocument/2006/relationships/image" Target="../media/image89.png"/></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9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60.png"/></Relationships>
</file>

<file path=ppt/slides/_rels/slide45.xml.rels><?xml version="1.0" encoding="UTF-8" standalone="yes"?>
<Relationships xmlns="http://schemas.openxmlformats.org/package/2006/relationships"><Relationship Id="rId3" Type="http://schemas.openxmlformats.org/officeDocument/2006/relationships/hyperlink" Target="https://hoc10.vn/doc-sach/toan-7-tap-2/1/142/104/" TargetMode="External"/><Relationship Id="rId2" Type="http://schemas.openxmlformats.org/officeDocument/2006/relationships/image" Target="../media/image94.png"/><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34.xml"/><Relationship Id="rId4" Type="http://schemas.openxmlformats.org/officeDocument/2006/relationships/image" Target="../media/image97.svg"/></Relationships>
</file>

<file path=ppt/slides/_rels/slide47.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hyperlink" Target="https://www.facebook.com/hoc10fb/" TargetMode="External"/><Relationship Id="rId2" Type="http://schemas.openxmlformats.org/officeDocument/2006/relationships/image" Target="../media/image99.jpg"/><Relationship Id="rId1" Type="http://schemas.openxmlformats.org/officeDocument/2006/relationships/slideLayout" Target="../slideLayouts/slideLayout57.xml"/><Relationship Id="rId6" Type="http://schemas.openxmlformats.org/officeDocument/2006/relationships/image" Target="../media/image101.png"/><Relationship Id="rId5" Type="http://schemas.microsoft.com/office/2007/relationships/hdphoto" Target="../media/hdphoto2.wdp"/><Relationship Id="rId4" Type="http://schemas.openxmlformats.org/officeDocument/2006/relationships/image" Target="../media/image10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3.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3" name="Google Shape;54;p1">
            <a:extLst>
              <a:ext uri="{FF2B5EF4-FFF2-40B4-BE49-F238E27FC236}">
                <a16:creationId xmlns:a16="http://schemas.microsoft.com/office/drawing/2014/main" id="{DBDAA417-B719-EF89-B977-1C95249DAAC3}"/>
              </a:ext>
            </a:extLst>
          </p:cNvPr>
          <p:cNvSpPr txBox="1">
            <a:spLocks/>
          </p:cNvSpPr>
          <p:nvPr/>
        </p:nvSpPr>
        <p:spPr>
          <a:xfrm>
            <a:off x="727107" y="1732188"/>
            <a:ext cx="10737785" cy="100889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990"/>
              <a:buFont typeface="Arial"/>
              <a:buNone/>
              <a:tabLst/>
              <a:defRPr/>
            </a:pPr>
            <a:r>
              <a:rPr kumimoji="0" lang="en-US" sz="54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Chương</a:t>
            </a:r>
            <a:r>
              <a:rPr kumimoji="0" lang="en-US" sz="54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VII</a:t>
            </a:r>
          </a:p>
        </p:txBody>
      </p:sp>
      <p:sp>
        <p:nvSpPr>
          <p:cNvPr id="4" name="TextBox 3">
            <a:extLst>
              <a:ext uri="{FF2B5EF4-FFF2-40B4-BE49-F238E27FC236}">
                <a16:creationId xmlns:a16="http://schemas.microsoft.com/office/drawing/2014/main" id="{B0B914F2-9EB3-D691-C04F-934874739465}"/>
              </a:ext>
            </a:extLst>
          </p:cNvPr>
          <p:cNvSpPr txBox="1"/>
          <p:nvPr/>
        </p:nvSpPr>
        <p:spPr>
          <a:xfrm>
            <a:off x="9510944" y="0"/>
            <a:ext cx="26810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TOÁN </a:t>
            </a:r>
            <a:r>
              <a:rPr kumimoji="0" lang="vi-VN"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7</a:t>
            </a:r>
            <a:endPar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endParaRPr>
          </a:p>
        </p:txBody>
      </p:sp>
      <p:sp>
        <p:nvSpPr>
          <p:cNvPr id="5" name="Rectangle 4">
            <a:extLst>
              <a:ext uri="{FF2B5EF4-FFF2-40B4-BE49-F238E27FC236}">
                <a16:creationId xmlns:a16="http://schemas.microsoft.com/office/drawing/2014/main" id="{13F0E3E1-26F2-23FC-C4CE-E9BE9326CDBF}"/>
              </a:ext>
            </a:extLst>
          </p:cNvPr>
          <p:cNvSpPr/>
          <p:nvPr/>
        </p:nvSpPr>
        <p:spPr>
          <a:xfrm>
            <a:off x="10603076" y="589132"/>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 2</a:t>
            </a:r>
          </a:p>
        </p:txBody>
      </p:sp>
      <p:sp>
        <p:nvSpPr>
          <p:cNvPr id="7" name="TextBox 6">
            <a:extLst>
              <a:ext uri="{FF2B5EF4-FFF2-40B4-BE49-F238E27FC236}">
                <a16:creationId xmlns:a16="http://schemas.microsoft.com/office/drawing/2014/main" id="{AA67258B-8925-4243-A600-4FB7A2D30DE6}"/>
              </a:ext>
            </a:extLst>
          </p:cNvPr>
          <p:cNvSpPr txBox="1"/>
          <p:nvPr/>
        </p:nvSpPr>
        <p:spPr>
          <a:xfrm>
            <a:off x="1582413" y="2819400"/>
            <a:ext cx="9027171" cy="2862322"/>
          </a:xfrm>
          <a:prstGeom prst="rect">
            <a:avLst/>
          </a:prstGeom>
          <a:noFill/>
        </p:spPr>
        <p:txBody>
          <a:bodyPr wrap="square">
            <a:spAutoFit/>
          </a:bodyPr>
          <a:lstStyle/>
          <a:p>
            <a:pPr lvl="0" algn="ctr" defTabSz="914377">
              <a:lnSpc>
                <a:spcPct val="100000"/>
              </a:lnSpc>
              <a:buClr>
                <a:srgbClr val="000000"/>
              </a:buClr>
              <a:defRPr/>
            </a:pPr>
            <a:r>
              <a:rPr kumimoji="0" lang="en-US" sz="60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Bài</a:t>
            </a:r>
            <a:r>
              <a:rPr kumimoji="0" lang="en-US" sz="60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10: </a:t>
            </a:r>
            <a:r>
              <a:rPr lang="vi-VN" sz="6000" b="1" kern="0" dirty="0">
                <a:solidFill>
                  <a:srgbClr val="FF0000"/>
                </a:solidFill>
                <a:latin typeface="UTM Avo" panose="02040603050506020204" pitchFamily="18" charset="0"/>
                <a:cs typeface="Arial" panose="020B0604020202020204" pitchFamily="34" charset="0"/>
              </a:rPr>
              <a:t>Tính chất ba đường trung tuyến của tam giác</a:t>
            </a:r>
            <a:endParaRPr kumimoji="0" lang="en-US" sz="60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0582" y="76200"/>
            <a:ext cx="976437" cy="1002696"/>
          </a:xfrm>
          <a:prstGeom prst="rect">
            <a:avLst/>
          </a:prstGeom>
        </p:spPr>
      </p:pic>
      <p:sp>
        <p:nvSpPr>
          <p:cNvPr id="10" name="Rectangle 9"/>
          <p:cNvSpPr/>
          <p:nvPr/>
        </p:nvSpPr>
        <p:spPr>
          <a:xfrm>
            <a:off x="1828800" y="1752600"/>
            <a:ext cx="10328918" cy="434543"/>
          </a:xfrm>
          <a:prstGeom prst="rect">
            <a:avLst/>
          </a:prstGeom>
        </p:spPr>
        <p:txBody>
          <a:bodyPr wrap="none">
            <a:spAutoFit/>
          </a:bodyPr>
          <a:lstStyle/>
          <a:p>
            <a:pPr>
              <a:lnSpc>
                <a:spcPct val="107000"/>
              </a:lnSpc>
              <a:spcAft>
                <a:spcPts val="800"/>
              </a:spcAft>
            </a:pPr>
            <a:r>
              <a:rPr lang="en-US" sz="2200" dirty="0">
                <a:latin typeface="UTM Avo" panose="02040603050506020204" pitchFamily="18" charset="0"/>
                <a:ea typeface="Calibri" panose="020F0502020204030204" pitchFamily="34" charset="0"/>
                <a:cs typeface="Times New Roman" panose="02020603050405020304" pitchFamily="18" charset="0"/>
              </a:rPr>
              <a:t>Cho tam </a:t>
            </a:r>
            <a:r>
              <a:rPr lang="en-US" sz="2200" dirty="0" err="1">
                <a:latin typeface="UTM Avo" panose="02040603050506020204" pitchFamily="18" charset="0"/>
                <a:ea typeface="Calibri" panose="020F0502020204030204" pitchFamily="34" charset="0"/>
                <a:cs typeface="Times New Roman" panose="02020603050405020304" pitchFamily="18" charset="0"/>
              </a:rPr>
              <a:t>giác</a:t>
            </a:r>
            <a:r>
              <a:rPr lang="en-US" sz="2200" dirty="0">
                <a:latin typeface="UTM Avo" panose="02040603050506020204" pitchFamily="18" charset="0"/>
                <a:ea typeface="Calibri" panose="020F0502020204030204" pitchFamily="34" charset="0"/>
                <a:cs typeface="Times New Roman" panose="02020603050405020304" pitchFamily="18" charset="0"/>
              </a:rPr>
              <a:t> PQR (</a:t>
            </a:r>
            <a:r>
              <a:rPr lang="en-US" sz="2200" i="1" dirty="0" err="1">
                <a:latin typeface="UTM Avo" panose="02040603050506020204" pitchFamily="18" charset="0"/>
                <a:ea typeface="Calibri" panose="020F0502020204030204" pitchFamily="34" charset="0"/>
                <a:cs typeface="Times New Roman" panose="02020603050405020304" pitchFamily="18" charset="0"/>
              </a:rPr>
              <a:t>Hình</a:t>
            </a:r>
            <a:r>
              <a:rPr lang="en-US" sz="2200" i="1" dirty="0">
                <a:latin typeface="UTM Avo" panose="02040603050506020204" pitchFamily="18" charset="0"/>
                <a:ea typeface="Calibri" panose="020F0502020204030204" pitchFamily="34" charset="0"/>
                <a:cs typeface="Times New Roman" panose="02020603050405020304" pitchFamily="18" charset="0"/>
              </a:rPr>
              <a:t> 99</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Vẽ</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các</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đường</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trung</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tuyến</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của</a:t>
            </a:r>
            <a:r>
              <a:rPr lang="en-US" sz="2200" dirty="0">
                <a:latin typeface="UTM Avo" panose="02040603050506020204" pitchFamily="18" charset="0"/>
                <a:ea typeface="Calibri" panose="020F0502020204030204" pitchFamily="34" charset="0"/>
                <a:cs typeface="Times New Roman" panose="02020603050405020304" pitchFamily="18" charset="0"/>
              </a:rPr>
              <a:t> tam </a:t>
            </a:r>
            <a:r>
              <a:rPr lang="en-US" sz="2200" dirty="0" err="1">
                <a:latin typeface="UTM Avo" panose="02040603050506020204" pitchFamily="18" charset="0"/>
                <a:ea typeface="Calibri" panose="020F0502020204030204" pitchFamily="34" charset="0"/>
                <a:cs typeface="Times New Roman" panose="02020603050405020304" pitchFamily="18" charset="0"/>
              </a:rPr>
              <a:t>giác</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đó</a:t>
            </a:r>
            <a:r>
              <a:rPr lang="en-US" sz="2200" dirty="0">
                <a:latin typeface="UTM Avo" panose="020406030505060202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76200" y="2667000"/>
            <a:ext cx="6858000" cy="2575000"/>
          </a:xfrm>
          <a:prstGeom prst="rect">
            <a:avLst/>
          </a:prstGeom>
        </p:spPr>
        <p:txBody>
          <a:bodyPr wrap="square">
            <a:spAutoFit/>
          </a:bodyPr>
          <a:lstStyle/>
          <a:p>
            <a:pPr marL="381019" indent="-381019" algn="just">
              <a:lnSpc>
                <a:spcPct val="150000"/>
              </a:lnSpc>
              <a:buFont typeface="Arial" panose="020B0604020202020204" pitchFamily="34" charset="0"/>
              <a:buChar char="•"/>
              <a:tabLst>
                <a:tab pos="304815" algn="l"/>
              </a:tabLst>
            </a:pPr>
            <a:r>
              <a:rPr lang="en-US" sz="2200" dirty="0">
                <a:latin typeface="UTM Avo" panose="02040603050506020204" pitchFamily="18" charset="0"/>
                <a:ea typeface="Calibri" panose="020F0502020204030204" pitchFamily="34" charset="0"/>
                <a:cs typeface="Times New Roman" panose="02020603050405020304" pitchFamily="18" charset="0"/>
              </a:rPr>
              <a:t>Vẽ I, H, K </a:t>
            </a:r>
            <a:r>
              <a:rPr lang="en-US" sz="2200" dirty="0" err="1">
                <a:latin typeface="UTM Avo" panose="02040603050506020204" pitchFamily="18" charset="0"/>
                <a:ea typeface="Calibri" panose="020F0502020204030204" pitchFamily="34" charset="0"/>
                <a:cs typeface="Times New Roman" panose="02020603050405020304" pitchFamily="18" charset="0"/>
              </a:rPr>
              <a:t>lần</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lượt</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là</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trung</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điểm</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của</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các</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cạnh</a:t>
            </a:r>
            <a:r>
              <a:rPr lang="en-US" sz="2200" dirty="0">
                <a:latin typeface="UTM Avo" panose="02040603050506020204" pitchFamily="18" charset="0"/>
                <a:ea typeface="Calibri" panose="020F0502020204030204" pitchFamily="34" charset="0"/>
                <a:cs typeface="Times New Roman" panose="02020603050405020304" pitchFamily="18" charset="0"/>
              </a:rPr>
              <a:t> QR, PR, PQ. </a:t>
            </a:r>
          </a:p>
          <a:p>
            <a:pPr marL="381019" indent="-381019" algn="just">
              <a:lnSpc>
                <a:spcPct val="150000"/>
              </a:lnSpc>
              <a:buFont typeface="Arial" panose="020B0604020202020204" pitchFamily="34" charset="0"/>
              <a:buChar char="•"/>
              <a:tabLst>
                <a:tab pos="304815" algn="l"/>
              </a:tabLst>
            </a:pPr>
            <a:r>
              <a:rPr lang="en-US" sz="2200" dirty="0" err="1">
                <a:latin typeface="UTM Avo" panose="02040603050506020204" pitchFamily="18" charset="0"/>
                <a:ea typeface="Calibri" panose="020F0502020204030204" pitchFamily="34" charset="0"/>
                <a:cs typeface="Times New Roman" panose="02020603050405020304" pitchFamily="18" charset="0"/>
              </a:rPr>
              <a:t>Vẽ</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các</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đoạn</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thẳng</a:t>
            </a:r>
            <a:r>
              <a:rPr lang="en-US" sz="2200" dirty="0">
                <a:latin typeface="UTM Avo" panose="02040603050506020204" pitchFamily="18" charset="0"/>
                <a:ea typeface="Calibri" panose="020F0502020204030204" pitchFamily="34" charset="0"/>
                <a:cs typeface="Times New Roman" panose="02020603050405020304" pitchFamily="18" charset="0"/>
              </a:rPr>
              <a:t> PI, QH, RK. </a:t>
            </a:r>
            <a:r>
              <a:rPr lang="en-US" sz="2200" dirty="0" err="1">
                <a:latin typeface="UTM Avo" panose="02040603050506020204" pitchFamily="18" charset="0"/>
                <a:ea typeface="Calibri" panose="020F0502020204030204" pitchFamily="34" charset="0"/>
                <a:cs typeface="Times New Roman" panose="02020603050405020304" pitchFamily="18" charset="0"/>
              </a:rPr>
              <a:t>Các</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đoạn</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thẳng</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đó</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là</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các</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đường</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trung</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tuyến</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của</a:t>
            </a:r>
            <a:r>
              <a:rPr lang="en-US" sz="2200" dirty="0">
                <a:latin typeface="UTM Avo" panose="02040603050506020204" pitchFamily="18" charset="0"/>
                <a:ea typeface="Calibri" panose="020F0502020204030204" pitchFamily="34" charset="0"/>
                <a:cs typeface="Times New Roman" panose="02020603050405020304" pitchFamily="18" charset="0"/>
              </a:rPr>
              <a:t> tam </a:t>
            </a:r>
            <a:r>
              <a:rPr lang="en-US" sz="2200" dirty="0" err="1">
                <a:latin typeface="UTM Avo" panose="02040603050506020204" pitchFamily="18" charset="0"/>
                <a:ea typeface="Calibri" panose="020F0502020204030204" pitchFamily="34" charset="0"/>
                <a:cs typeface="Times New Roman" panose="02020603050405020304" pitchFamily="18" charset="0"/>
              </a:rPr>
              <a:t>giác</a:t>
            </a:r>
            <a:r>
              <a:rPr lang="en-US" sz="2200" dirty="0">
                <a:latin typeface="UTM Avo" panose="02040603050506020204" pitchFamily="18" charset="0"/>
                <a:ea typeface="Calibri" panose="020F0502020204030204" pitchFamily="34" charset="0"/>
                <a:cs typeface="Times New Roman" panose="02020603050405020304" pitchFamily="18" charset="0"/>
              </a:rPr>
              <a:t> PQR (</a:t>
            </a:r>
            <a:r>
              <a:rPr lang="en-US" sz="2200" i="1" dirty="0" err="1">
                <a:latin typeface="UTM Avo" panose="02040603050506020204" pitchFamily="18" charset="0"/>
                <a:ea typeface="Calibri" panose="020F0502020204030204" pitchFamily="34" charset="0"/>
                <a:cs typeface="Times New Roman" panose="02020603050405020304" pitchFamily="18" charset="0"/>
              </a:rPr>
              <a:t>Hình</a:t>
            </a:r>
            <a:r>
              <a:rPr lang="en-US" sz="2200" i="1" dirty="0">
                <a:latin typeface="UTM Avo" panose="02040603050506020204" pitchFamily="18" charset="0"/>
                <a:ea typeface="Calibri" panose="020F0502020204030204" pitchFamily="34" charset="0"/>
                <a:cs typeface="Times New Roman" panose="02020603050405020304" pitchFamily="18" charset="0"/>
              </a:rPr>
              <a:t> 100</a:t>
            </a:r>
            <a:r>
              <a:rPr lang="en-US" sz="2200" dirty="0">
                <a:latin typeface="UTM Avo" panose="020406030505060202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467600" y="2286000"/>
            <a:ext cx="3581400" cy="2332425"/>
          </a:xfrm>
          <a:prstGeom prst="rect">
            <a:avLst/>
          </a:prstGeom>
        </p:spPr>
      </p:pic>
      <p:sp>
        <p:nvSpPr>
          <p:cNvPr id="42" name="Rectangle 41"/>
          <p:cNvSpPr/>
          <p:nvPr/>
        </p:nvSpPr>
        <p:spPr>
          <a:xfrm>
            <a:off x="457201" y="5410200"/>
            <a:ext cx="6019800" cy="97706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25000"/>
              </a:lnSpc>
            </a:pPr>
            <a:r>
              <a:rPr lang="en-US" sz="2400" b="1" dirty="0" err="1">
                <a:latin typeface="UTM Avo" panose="02040603050506020204" pitchFamily="18" charset="0"/>
                <a:ea typeface="Calibri" panose="020F0502020204030204" pitchFamily="34" charset="0"/>
                <a:cs typeface="Times New Roman" panose="02020603050405020304" pitchFamily="18" charset="0"/>
              </a:rPr>
              <a:t>Nhận</a:t>
            </a:r>
            <a:r>
              <a:rPr lang="en-US" sz="2400" b="1" dirty="0">
                <a:latin typeface="UTM Avo" panose="02040603050506020204" pitchFamily="18" charset="0"/>
                <a:ea typeface="Calibri" panose="020F0502020204030204" pitchFamily="34" charset="0"/>
                <a:cs typeface="Times New Roman" panose="02020603050405020304" pitchFamily="18" charset="0"/>
              </a:rPr>
              <a:t> </a:t>
            </a:r>
            <a:r>
              <a:rPr lang="en-US" sz="2400" b="1" dirty="0" err="1">
                <a:latin typeface="UTM Avo" panose="02040603050506020204" pitchFamily="18" charset="0"/>
                <a:ea typeface="Calibri" panose="020F0502020204030204" pitchFamily="34" charset="0"/>
                <a:cs typeface="Times New Roman" panose="02020603050405020304" pitchFamily="18" charset="0"/>
              </a:rPr>
              <a:t>xét</a:t>
            </a:r>
            <a:r>
              <a:rPr lang="en-US" sz="2400" b="1"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Mỗi</a:t>
            </a:r>
            <a:r>
              <a:rPr lang="en-US" sz="2400" dirty="0">
                <a:latin typeface="UTM Avo" panose="02040603050506020204" pitchFamily="18" charset="0"/>
                <a:ea typeface="Calibri" panose="020F0502020204030204" pitchFamily="34" charset="0"/>
                <a:cs typeface="Times New Roman" panose="02020603050405020304" pitchFamily="18" charset="0"/>
              </a:rPr>
              <a:t> tam </a:t>
            </a:r>
            <a:r>
              <a:rPr lang="en-US" sz="2400" dirty="0" err="1">
                <a:latin typeface="UTM Avo" panose="02040603050506020204" pitchFamily="18" charset="0"/>
                <a:ea typeface="Calibri" panose="020F0502020204030204" pitchFamily="34" charset="0"/>
                <a:cs typeface="Times New Roman" panose="02020603050405020304" pitchFamily="18" charset="0"/>
              </a:rPr>
              <a:t>giác</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có</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ba</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đường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tuyến</a:t>
            </a:r>
            <a:r>
              <a:rPr lang="en-US" sz="2400" dirty="0">
                <a:latin typeface="UTM Avo" panose="020406030505060202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Hình chữ nhật: Góc Tròn 16">
            <a:extLst>
              <a:ext uri="{FF2B5EF4-FFF2-40B4-BE49-F238E27FC236}">
                <a16:creationId xmlns:a16="http://schemas.microsoft.com/office/drawing/2014/main" id="{41057620-412B-CC60-BE13-F402F1DBB151}"/>
              </a:ext>
            </a:extLst>
          </p:cNvPr>
          <p:cNvSpPr/>
          <p:nvPr/>
        </p:nvSpPr>
        <p:spPr>
          <a:xfrm>
            <a:off x="304800" y="1752600"/>
            <a:ext cx="1392919" cy="442059"/>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ysClr val="windowText" lastClr="000000"/>
                </a:solidFill>
                <a:latin typeface="UTM Avo" panose="02040603050506020204" pitchFamily="18" charset="0"/>
                <a:cs typeface="Arial" panose="020B0604020202020204" pitchFamily="34" charset="0"/>
              </a:rPr>
              <a:t>Ví </a:t>
            </a:r>
            <a:r>
              <a:rPr lang="en-US" sz="2400" b="1" dirty="0" err="1">
                <a:solidFill>
                  <a:sysClr val="windowText" lastClr="000000"/>
                </a:solidFill>
                <a:latin typeface="UTM Avo" panose="02040603050506020204" pitchFamily="18" charset="0"/>
                <a:cs typeface="Arial" panose="020B0604020202020204" pitchFamily="34" charset="0"/>
              </a:rPr>
              <a:t>dụ</a:t>
            </a:r>
            <a:r>
              <a:rPr lang="en-US" sz="2400" b="1" dirty="0">
                <a:solidFill>
                  <a:sysClr val="windowText" lastClr="000000"/>
                </a:solidFill>
                <a:latin typeface="UTM Avo" panose="02040603050506020204" pitchFamily="18" charset="0"/>
                <a:cs typeface="Arial" panose="020B0604020202020204" pitchFamily="34" charset="0"/>
              </a:rPr>
              <a:t> 2</a:t>
            </a:r>
          </a:p>
        </p:txBody>
      </p:sp>
      <p:sp>
        <p:nvSpPr>
          <p:cNvPr id="3" name="TextBox 2">
            <a:extLst>
              <a:ext uri="{FF2B5EF4-FFF2-40B4-BE49-F238E27FC236}">
                <a16:creationId xmlns:a16="http://schemas.microsoft.com/office/drawing/2014/main" id="{F5870033-55FB-7269-833D-B84DF16FDF72}"/>
              </a:ext>
            </a:extLst>
          </p:cNvPr>
          <p:cNvSpPr txBox="1"/>
          <p:nvPr/>
        </p:nvSpPr>
        <p:spPr>
          <a:xfrm>
            <a:off x="228600" y="2286000"/>
            <a:ext cx="1086479" cy="430887"/>
          </a:xfrm>
          <a:prstGeom prst="rect">
            <a:avLst/>
          </a:prstGeom>
          <a:noFill/>
        </p:spPr>
        <p:txBody>
          <a:bodyPr wrap="square" rtlCol="0">
            <a:spAutoFit/>
          </a:bodyPr>
          <a:lstStyle/>
          <a:p>
            <a:r>
              <a:rPr lang="en-US" sz="2200" b="1" u="sng" dirty="0" err="1">
                <a:latin typeface="UTM Avo" panose="02040603050506020204" pitchFamily="18" charset="0"/>
                <a:cs typeface="Arial" panose="020B0604020202020204" pitchFamily="34" charset="0"/>
              </a:rPr>
              <a:t>Giải</a:t>
            </a:r>
            <a:endParaRPr lang="en-US" sz="2200" b="1" u="sng" dirty="0">
              <a:latin typeface="UTM Avo" panose="02040603050506020204" pitchFamily="18" charset="0"/>
              <a:cs typeface="Arial" panose="020B0604020202020204" pitchFamily="34" charset="0"/>
            </a:endParaRPr>
          </a:p>
        </p:txBody>
      </p:sp>
      <p:pic>
        <p:nvPicPr>
          <p:cNvPr id="36" name="Picture 35">
            <a:extLst>
              <a:ext uri="{FF2B5EF4-FFF2-40B4-BE49-F238E27FC236}">
                <a16:creationId xmlns:a16="http://schemas.microsoft.com/office/drawing/2014/main" id="{B13ACEBB-4692-7885-3FEC-D21FD9C263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3800" y="4419600"/>
            <a:ext cx="3733800" cy="23442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down)">
                                      <p:cBhvr>
                                        <p:cTn id="3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42" grpId="0" animBg="1"/>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90800" y="1604555"/>
            <a:ext cx="9144000" cy="1138645"/>
          </a:xfrm>
          <a:prstGeom prst="rect">
            <a:avLst/>
          </a:prstGeom>
        </p:spPr>
        <p:txBody>
          <a:bodyPr wrap="square">
            <a:spAutoFit/>
          </a:bodyPr>
          <a:lstStyle/>
          <a:p>
            <a:pPr>
              <a:lnSpc>
                <a:spcPct val="150000"/>
              </a:lnSpc>
            </a:pPr>
            <a:r>
              <a:rPr lang="en-US" sz="2400" dirty="0">
                <a:latin typeface="UTM Avo" panose="02040603050506020204" pitchFamily="18" charset="0"/>
                <a:ea typeface="Calibri" panose="020F0502020204030204" pitchFamily="34" charset="0"/>
                <a:cs typeface="Times New Roman" panose="02020603050405020304" pitchFamily="18" charset="0"/>
              </a:rPr>
              <a:t>Trong </a:t>
            </a:r>
            <a:r>
              <a:rPr lang="en-US" sz="2400" i="1" dirty="0" err="1">
                <a:latin typeface="UTM Avo" panose="02040603050506020204" pitchFamily="18" charset="0"/>
                <a:ea typeface="Calibri" panose="020F0502020204030204" pitchFamily="34" charset="0"/>
                <a:cs typeface="Times New Roman" panose="02020603050405020304" pitchFamily="18" charset="0"/>
              </a:rPr>
              <a:t>Hình</a:t>
            </a:r>
            <a:r>
              <a:rPr lang="en-US" sz="2400" i="1" dirty="0">
                <a:latin typeface="UTM Avo" panose="02040603050506020204" pitchFamily="18" charset="0"/>
                <a:ea typeface="Calibri" panose="020F0502020204030204" pitchFamily="34" charset="0"/>
                <a:cs typeface="Times New Roman" panose="02020603050405020304" pitchFamily="18" charset="0"/>
              </a:rPr>
              <a:t> 101</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đoạn</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thẳng</a:t>
            </a:r>
            <a:r>
              <a:rPr lang="en-US" sz="2400" dirty="0">
                <a:latin typeface="UTM Avo" panose="02040603050506020204" pitchFamily="18" charset="0"/>
                <a:ea typeface="Calibri" panose="020F0502020204030204" pitchFamily="34" charset="0"/>
                <a:cs typeface="Times New Roman" panose="02020603050405020304" pitchFamily="18" charset="0"/>
              </a:rPr>
              <a:t> HK </a:t>
            </a:r>
            <a:r>
              <a:rPr lang="en-US" sz="2400" dirty="0" err="1">
                <a:latin typeface="UTM Avo" panose="02040603050506020204" pitchFamily="18" charset="0"/>
                <a:ea typeface="Calibri" panose="020F0502020204030204" pitchFamily="34" charset="0"/>
                <a:cs typeface="Times New Roman" panose="02020603050405020304" pitchFamily="18" charset="0"/>
              </a:rPr>
              <a:t>là</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đường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tuyến</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của</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những</a:t>
            </a:r>
            <a:r>
              <a:rPr lang="en-US" sz="2400" dirty="0">
                <a:latin typeface="UTM Avo" panose="02040603050506020204" pitchFamily="18" charset="0"/>
                <a:ea typeface="Calibri" panose="020F0502020204030204" pitchFamily="34" charset="0"/>
                <a:cs typeface="Times New Roman" panose="02020603050405020304" pitchFamily="18" charset="0"/>
              </a:rPr>
              <a:t> tam </a:t>
            </a:r>
            <a:r>
              <a:rPr lang="en-US" sz="2400" dirty="0" err="1">
                <a:latin typeface="UTM Avo" panose="02040603050506020204" pitchFamily="18" charset="0"/>
                <a:ea typeface="Calibri" panose="020F0502020204030204" pitchFamily="34" charset="0"/>
                <a:cs typeface="Times New Roman" panose="02020603050405020304" pitchFamily="18" charset="0"/>
              </a:rPr>
              <a:t>giác</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nào</a:t>
            </a:r>
            <a:r>
              <a:rPr lang="en-US" sz="2400" dirty="0">
                <a:latin typeface="UTM Avo" panose="020406030505060202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p:blipFill>
        <p:spPr>
          <a:xfrm>
            <a:off x="7772400" y="3124200"/>
            <a:ext cx="3817033" cy="2438374"/>
          </a:xfrm>
          <a:prstGeom prst="rect">
            <a:avLst/>
          </a:prstGeom>
        </p:spPr>
      </p:pic>
      <p:sp>
        <p:nvSpPr>
          <p:cNvPr id="8" name="Rectangle 7"/>
          <p:cNvSpPr/>
          <p:nvPr/>
        </p:nvSpPr>
        <p:spPr>
          <a:xfrm>
            <a:off x="228600" y="3048000"/>
            <a:ext cx="7236699" cy="3354636"/>
          </a:xfrm>
          <a:prstGeom prst="rect">
            <a:avLst/>
          </a:prstGeom>
        </p:spPr>
        <p:txBody>
          <a:bodyPr wrap="square">
            <a:spAutoFit/>
          </a:bodyPr>
          <a:lstStyle/>
          <a:p>
            <a:pPr marL="401340" marR="20321" indent="-381019" algn="just">
              <a:lnSpc>
                <a:spcPct val="150000"/>
              </a:lnSpc>
              <a:buFont typeface="Arial" panose="020B0604020202020204" pitchFamily="34" charset="0"/>
              <a:buChar char="•"/>
            </a:pPr>
            <a:r>
              <a:rPr lang="en-US" sz="2400" dirty="0">
                <a:solidFill>
                  <a:srgbClr val="000000"/>
                </a:solidFill>
                <a:latin typeface="UTM Avo" panose="02040603050506020204" pitchFamily="18" charset="0"/>
                <a:ea typeface="Times New Roman" panose="02020603050405020304" pitchFamily="18" charset="0"/>
              </a:rPr>
              <a:t>K </a:t>
            </a:r>
            <a:r>
              <a:rPr lang="en-US" sz="2400" dirty="0" err="1">
                <a:solidFill>
                  <a:srgbClr val="000000"/>
                </a:solidFill>
                <a:latin typeface="UTM Avo" panose="02040603050506020204" pitchFamily="18" charset="0"/>
                <a:ea typeface="Times New Roman" panose="02020603050405020304" pitchFamily="18" charset="0"/>
              </a:rPr>
              <a:t>là</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đỉnh</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của</a:t>
            </a:r>
            <a:r>
              <a:rPr lang="en-US" sz="2400" dirty="0">
                <a:solidFill>
                  <a:srgbClr val="000000"/>
                </a:solidFill>
                <a:latin typeface="UTM Avo" panose="02040603050506020204" pitchFamily="18" charset="0"/>
                <a:ea typeface="Times New Roman" panose="02020603050405020304" pitchFamily="18" charset="0"/>
              </a:rPr>
              <a:t> tam </a:t>
            </a:r>
            <a:r>
              <a:rPr lang="en-US" sz="2400" dirty="0" err="1">
                <a:solidFill>
                  <a:srgbClr val="000000"/>
                </a:solidFill>
                <a:latin typeface="UTM Avo" panose="02040603050506020204" pitchFamily="18" charset="0"/>
                <a:ea typeface="Times New Roman" panose="02020603050405020304" pitchFamily="18" charset="0"/>
              </a:rPr>
              <a:t>giác</a:t>
            </a:r>
            <a:r>
              <a:rPr lang="en-US" sz="2400" dirty="0">
                <a:solidFill>
                  <a:srgbClr val="000000"/>
                </a:solidFill>
                <a:latin typeface="UTM Avo" panose="02040603050506020204" pitchFamily="18" charset="0"/>
                <a:ea typeface="Times New Roman" panose="02020603050405020304" pitchFamily="18" charset="0"/>
              </a:rPr>
              <a:t> AKC, H  </a:t>
            </a:r>
            <a:r>
              <a:rPr lang="en-US" sz="2400" dirty="0" err="1">
                <a:solidFill>
                  <a:srgbClr val="000000"/>
                </a:solidFill>
                <a:latin typeface="UTM Avo" panose="02040603050506020204" pitchFamily="18" charset="0"/>
                <a:ea typeface="Times New Roman" panose="02020603050405020304" pitchFamily="18" charset="0"/>
              </a:rPr>
              <a:t>là</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trung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điểm</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của</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cạnh</a:t>
            </a:r>
            <a:r>
              <a:rPr lang="en-US" sz="2400" dirty="0">
                <a:solidFill>
                  <a:srgbClr val="000000"/>
                </a:solidFill>
                <a:latin typeface="UTM Avo" panose="02040603050506020204" pitchFamily="18" charset="0"/>
                <a:ea typeface="Times New Roman" panose="02020603050405020304" pitchFamily="18" charset="0"/>
              </a:rPr>
              <a:t> AC </a:t>
            </a:r>
            <a:r>
              <a:rPr lang="en-US" sz="2400" dirty="0" err="1">
                <a:solidFill>
                  <a:srgbClr val="000000"/>
                </a:solidFill>
                <a:latin typeface="UTM Avo" panose="02040603050506020204" pitchFamily="18" charset="0"/>
                <a:ea typeface="Times New Roman" panose="02020603050405020304" pitchFamily="18" charset="0"/>
              </a:rPr>
              <a:t>nên</a:t>
            </a:r>
            <a:r>
              <a:rPr lang="en-US" sz="2400" dirty="0">
                <a:solidFill>
                  <a:srgbClr val="000000"/>
                </a:solidFill>
                <a:latin typeface="UTM Avo" panose="02040603050506020204" pitchFamily="18" charset="0"/>
                <a:ea typeface="Times New Roman" panose="02020603050405020304" pitchFamily="18" charset="0"/>
              </a:rPr>
              <a:t> KH </a:t>
            </a:r>
            <a:r>
              <a:rPr lang="en-US" sz="2400" dirty="0" err="1">
                <a:solidFill>
                  <a:srgbClr val="000000"/>
                </a:solidFill>
                <a:latin typeface="UTM Avo" panose="02040603050506020204" pitchFamily="18" charset="0"/>
                <a:ea typeface="Times New Roman" panose="02020603050405020304" pitchFamily="18" charset="0"/>
              </a:rPr>
              <a:t>là</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đường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trung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tuyến</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của</a:t>
            </a:r>
            <a:r>
              <a:rPr lang="en-US" sz="2400" dirty="0">
                <a:solidFill>
                  <a:srgbClr val="000000"/>
                </a:solidFill>
                <a:latin typeface="UTM Avo" panose="02040603050506020204" pitchFamily="18" charset="0"/>
                <a:ea typeface="Times New Roman" panose="02020603050405020304" pitchFamily="18" charset="0"/>
              </a:rPr>
              <a:t> tam </a:t>
            </a:r>
            <a:r>
              <a:rPr lang="en-US" sz="2400" dirty="0" err="1">
                <a:solidFill>
                  <a:srgbClr val="000000"/>
                </a:solidFill>
                <a:latin typeface="UTM Avo" panose="02040603050506020204" pitchFamily="18" charset="0"/>
                <a:ea typeface="Times New Roman" panose="02020603050405020304" pitchFamily="18" charset="0"/>
              </a:rPr>
              <a:t>giác</a:t>
            </a:r>
            <a:r>
              <a:rPr lang="en-US" sz="2400" dirty="0">
                <a:solidFill>
                  <a:srgbClr val="000000"/>
                </a:solidFill>
                <a:latin typeface="UTM Avo" panose="02040603050506020204" pitchFamily="18" charset="0"/>
                <a:ea typeface="Times New Roman" panose="02020603050405020304" pitchFamily="18" charset="0"/>
              </a:rPr>
              <a:t> AKC.</a:t>
            </a:r>
          </a:p>
          <a:p>
            <a:pPr marL="401340" marR="20321" indent="-381019" algn="just">
              <a:lnSpc>
                <a:spcPct val="150000"/>
              </a:lnSpc>
              <a:buFont typeface="Arial" panose="020B0604020202020204" pitchFamily="34" charset="0"/>
              <a:buChar char="•"/>
            </a:pP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H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là</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đỉnh</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của</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tam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giác</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BHC, K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là</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trung</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của</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cạnh</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BC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nên</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HK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là</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trung</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tuyến</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của</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tam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giác</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BHC.</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Hình chữ nhật: Góc Tròn 16">
            <a:extLst>
              <a:ext uri="{FF2B5EF4-FFF2-40B4-BE49-F238E27FC236}">
                <a16:creationId xmlns:a16="http://schemas.microsoft.com/office/drawing/2014/main" id="{1E59DF43-F896-DB18-36CA-08E98C83E2CB}"/>
              </a:ext>
            </a:extLst>
          </p:cNvPr>
          <p:cNvSpPr/>
          <p:nvPr/>
        </p:nvSpPr>
        <p:spPr>
          <a:xfrm>
            <a:off x="304800" y="1752600"/>
            <a:ext cx="2133600" cy="533399"/>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err="1">
                <a:solidFill>
                  <a:sysClr val="windowText" lastClr="000000"/>
                </a:solidFill>
                <a:latin typeface="UTM Avo" panose="02040603050506020204" pitchFamily="18" charset="0"/>
                <a:cs typeface="Arial" panose="020B0604020202020204" pitchFamily="34" charset="0"/>
              </a:rPr>
              <a:t>Luyện</a:t>
            </a:r>
            <a:r>
              <a:rPr lang="en-US" sz="2400" b="1" dirty="0">
                <a:solidFill>
                  <a:sysClr val="windowText" lastClr="000000"/>
                </a:solidFill>
                <a:latin typeface="UTM Avo" panose="02040603050506020204" pitchFamily="18" charset="0"/>
                <a:cs typeface="Arial" panose="020B0604020202020204" pitchFamily="34" charset="0"/>
              </a:rPr>
              <a:t> </a:t>
            </a:r>
            <a:r>
              <a:rPr lang="en-US" sz="2400" b="1" dirty="0" err="1">
                <a:solidFill>
                  <a:sysClr val="windowText" lastClr="000000"/>
                </a:solidFill>
                <a:latin typeface="UTM Avo" panose="02040603050506020204" pitchFamily="18" charset="0"/>
                <a:cs typeface="Arial" panose="020B0604020202020204" pitchFamily="34" charset="0"/>
              </a:rPr>
              <a:t>tập</a:t>
            </a:r>
            <a:r>
              <a:rPr lang="en-US" sz="2400" b="1" dirty="0">
                <a:solidFill>
                  <a:sysClr val="windowText" lastClr="000000"/>
                </a:solidFill>
                <a:latin typeface="UTM Avo" panose="02040603050506020204" pitchFamily="18" charset="0"/>
                <a:cs typeface="Arial" panose="020B0604020202020204" pitchFamily="34" charset="0"/>
              </a:rPr>
              <a:t> 1</a:t>
            </a:r>
          </a:p>
        </p:txBody>
      </p:sp>
      <p:sp>
        <p:nvSpPr>
          <p:cNvPr id="6" name="TextBox 5">
            <a:extLst>
              <a:ext uri="{FF2B5EF4-FFF2-40B4-BE49-F238E27FC236}">
                <a16:creationId xmlns:a16="http://schemas.microsoft.com/office/drawing/2014/main" id="{48BCC8A5-C3CB-9CFA-0C8B-6578F522A149}"/>
              </a:ext>
            </a:extLst>
          </p:cNvPr>
          <p:cNvSpPr txBox="1"/>
          <p:nvPr/>
        </p:nvSpPr>
        <p:spPr>
          <a:xfrm>
            <a:off x="265549" y="2667000"/>
            <a:ext cx="863600" cy="461665"/>
          </a:xfrm>
          <a:prstGeom prst="rect">
            <a:avLst/>
          </a:prstGeom>
          <a:noFill/>
        </p:spPr>
        <p:txBody>
          <a:bodyPr wrap="square" rtlCol="0">
            <a:spAutoFit/>
          </a:bodyPr>
          <a:lstStyle/>
          <a:p>
            <a:r>
              <a:rPr lang="en-US" sz="2400" b="1" u="sng" dirty="0" err="1">
                <a:latin typeface="UTM Avo" panose="02040603050506020204" pitchFamily="18" charset="0"/>
                <a:cs typeface="Arial" panose="020B0604020202020204" pitchFamily="34" charset="0"/>
              </a:rPr>
              <a:t>Giải</a:t>
            </a:r>
            <a:endParaRPr lang="en-US" sz="2400" b="1" u="sng"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143200598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Google Shape;1857;p47">
            <a:extLst>
              <a:ext uri="{FF2B5EF4-FFF2-40B4-BE49-F238E27FC236}">
                <a16:creationId xmlns:a16="http://schemas.microsoft.com/office/drawing/2014/main" id="{22280B01-1741-B465-2D3F-7578CB7F88D2}"/>
              </a:ext>
            </a:extLst>
          </p:cNvPr>
          <p:cNvSpPr txBox="1">
            <a:spLocks/>
          </p:cNvSpPr>
          <p:nvPr/>
        </p:nvSpPr>
        <p:spPr>
          <a:xfrm>
            <a:off x="1371600" y="2743200"/>
            <a:ext cx="9728200" cy="9453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Caveat Brush"/>
              <a:buNone/>
              <a:defRPr sz="5000" b="1" i="0" u="none" strike="noStrike" cap="none">
                <a:solidFill>
                  <a:schemeClr val="lt1"/>
                </a:solidFill>
                <a:latin typeface="Caveat Brush"/>
                <a:ea typeface="Caveat Brush"/>
                <a:cs typeface="Caveat Brush"/>
                <a:sym typeface="Caveat Brush"/>
              </a:defRPr>
            </a:lvl1pPr>
            <a:lvl2pPr marR="0" lvl="1"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2pPr>
            <a:lvl3pPr marR="0" lvl="2"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3pPr>
            <a:lvl4pPr marR="0" lvl="3"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4pPr>
            <a:lvl5pPr marR="0" lvl="4"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5pPr>
            <a:lvl6pPr marR="0" lvl="5"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6pPr>
            <a:lvl7pPr marR="0" lvl="6"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7pPr>
            <a:lvl8pPr marR="0" lvl="7"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8pPr>
            <a:lvl9pPr marR="0" lvl="8"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9pPr>
          </a:lstStyle>
          <a:p>
            <a:pPr algn="ctr" defTabSz="914446">
              <a:buClr>
                <a:prstClr val="white"/>
              </a:buClr>
            </a:pPr>
            <a:r>
              <a:rPr lang="en-US" sz="4800" kern="0" dirty="0">
                <a:solidFill>
                  <a:srgbClr val="B54A24"/>
                </a:solidFill>
                <a:latin typeface="UTM Avo" panose="02040603050506020204" pitchFamily="18" charset="0"/>
              </a:rPr>
              <a:t>II. </a:t>
            </a:r>
            <a:r>
              <a:rPr lang="vi-VN" sz="4800" kern="0" dirty="0">
                <a:solidFill>
                  <a:srgbClr val="B54A24"/>
                </a:solidFill>
                <a:latin typeface="UTM Avo" panose="02040603050506020204" pitchFamily="18" charset="0"/>
              </a:rPr>
              <a:t>TÍNH CHẤT BA ĐƯỜNG TRUNG TUYẾN CỦA TAM GIÁC</a:t>
            </a:r>
          </a:p>
          <a:p>
            <a:pPr algn="ctr" defTabSz="914446">
              <a:buClr>
                <a:prstClr val="white"/>
              </a:buClr>
            </a:pPr>
            <a:endParaRPr lang="vi-VN" sz="4800" kern="0" dirty="0">
              <a:solidFill>
                <a:srgbClr val="B54A24"/>
              </a:solidFill>
              <a:latin typeface="UTM Avo" panose="02040603050506020204" pitchFamily="18" charset="0"/>
            </a:endParaRPr>
          </a:p>
        </p:txBody>
      </p:sp>
      <p:pic>
        <p:nvPicPr>
          <p:cNvPr id="2" name="Picture 4">
            <a:extLst>
              <a:ext uri="{FF2B5EF4-FFF2-40B4-BE49-F238E27FC236}">
                <a16:creationId xmlns:a16="http://schemas.microsoft.com/office/drawing/2014/main" id="{53360752-BAAA-5982-2A04-B6C8593ABD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267200" y="3835400"/>
            <a:ext cx="3413539" cy="2817721"/>
          </a:xfrm>
          <a:prstGeom prst="rect">
            <a:avLst/>
          </a:prstGeom>
        </p:spPr>
      </p:pic>
    </p:spTree>
    <p:extLst>
      <p:ext uri="{BB962C8B-B14F-4D97-AF65-F5344CB8AC3E}">
        <p14:creationId xmlns:p14="http://schemas.microsoft.com/office/powerpoint/2010/main" val="175383866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600" y="1600757"/>
            <a:ext cx="11361088" cy="1675843"/>
          </a:xfrm>
          <a:prstGeom prst="rect">
            <a:avLst/>
          </a:prstGeom>
        </p:spPr>
        <p:txBody>
          <a:bodyPr wrap="square">
            <a:spAutoFit/>
          </a:bodyPr>
          <a:lstStyle/>
          <a:p>
            <a:pPr algn="just">
              <a:lnSpc>
                <a:spcPct val="150000"/>
              </a:lnSpc>
            </a:pPr>
            <a:r>
              <a:rPr lang="en-US" sz="2400" dirty="0">
                <a:latin typeface="UTM Avo" panose="02040603050506020204" pitchFamily="18" charset="0"/>
                <a:ea typeface="Calibri" panose="020F0502020204030204" pitchFamily="34" charset="0"/>
                <a:cs typeface="Arial" panose="020B0604020202020204" pitchFamily="34" charset="0"/>
              </a:rPr>
              <a:t>		Quan </a:t>
            </a:r>
            <a:r>
              <a:rPr lang="en-US" sz="2400" dirty="0" err="1">
                <a:latin typeface="UTM Avo" panose="02040603050506020204" pitchFamily="18" charset="0"/>
                <a:ea typeface="Calibri" panose="020F0502020204030204" pitchFamily="34" charset="0"/>
                <a:cs typeface="Arial" panose="020B0604020202020204" pitchFamily="34" charset="0"/>
              </a:rPr>
              <a:t>sát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đường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trung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tuyến</a:t>
            </a:r>
            <a:r>
              <a:rPr lang="en-US" sz="2400" dirty="0">
                <a:latin typeface="UTM Avo" panose="02040603050506020204" pitchFamily="18" charset="0"/>
                <a:ea typeface="Calibri" panose="020F0502020204030204" pitchFamily="34" charset="0"/>
                <a:cs typeface="Arial" panose="020B0604020202020204" pitchFamily="34" charset="0"/>
              </a:rPr>
              <a:t> AM, BN, CP </a:t>
            </a:r>
            <a:r>
              <a:rPr lang="en-US" sz="2400" dirty="0" err="1">
                <a:latin typeface="UTM Avo" panose="02040603050506020204" pitchFamily="18" charset="0"/>
                <a:ea typeface="Calibri" panose="020F0502020204030204" pitchFamily="34" charset="0"/>
                <a:cs typeface="Arial" panose="020B0604020202020204" pitchFamily="34" charset="0"/>
              </a:rPr>
              <a:t>của</a:t>
            </a:r>
            <a:r>
              <a:rPr lang="en-US" sz="2400" dirty="0">
                <a:latin typeface="UTM Avo" panose="02040603050506020204" pitchFamily="18" charset="0"/>
                <a:ea typeface="Calibri" panose="020F0502020204030204" pitchFamily="34" charset="0"/>
                <a:cs typeface="Arial" panose="020B0604020202020204" pitchFamily="34" charset="0"/>
              </a:rPr>
              <a:t> tam </a:t>
            </a:r>
            <a:r>
              <a:rPr lang="en-US" sz="2400" dirty="0" err="1">
                <a:latin typeface="UTM Avo" panose="02040603050506020204" pitchFamily="18" charset="0"/>
                <a:ea typeface="Calibri" panose="020F0502020204030204" pitchFamily="34" charset="0"/>
                <a:cs typeface="Arial" panose="020B0604020202020204" pitchFamily="34" charset="0"/>
              </a:rPr>
              <a:t>giác</a:t>
            </a:r>
            <a:r>
              <a:rPr lang="en-US" sz="2400" dirty="0">
                <a:latin typeface="UTM Avo" panose="02040603050506020204" pitchFamily="18" charset="0"/>
                <a:ea typeface="Calibri" panose="020F0502020204030204" pitchFamily="34" charset="0"/>
                <a:cs typeface="Arial" panose="020B0604020202020204" pitchFamily="34" charset="0"/>
              </a:rPr>
              <a:t> ABC </a:t>
            </a:r>
            <a:r>
              <a:rPr lang="en-US" sz="2400" dirty="0" err="1">
                <a:latin typeface="UTM Avo" panose="02040603050506020204" pitchFamily="18" charset="0"/>
                <a:ea typeface="Calibri" panose="020F0502020204030204" pitchFamily="34" charset="0"/>
                <a:cs typeface="Arial" panose="020B0604020202020204" pitchFamily="34" charset="0"/>
              </a:rPr>
              <a:t>trong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i="1" dirty="0" err="1">
                <a:latin typeface="UTM Avo" panose="02040603050506020204" pitchFamily="18" charset="0"/>
                <a:ea typeface="Calibri" panose="020F0502020204030204" pitchFamily="34" charset="0"/>
                <a:cs typeface="Arial" panose="020B0604020202020204" pitchFamily="34" charset="0"/>
              </a:rPr>
              <a:t>Hình</a:t>
            </a:r>
            <a:r>
              <a:rPr lang="en-US" sz="2400" i="1" dirty="0">
                <a:latin typeface="UTM Avo" panose="02040603050506020204" pitchFamily="18" charset="0"/>
                <a:ea typeface="Calibri" panose="020F0502020204030204" pitchFamily="34" charset="0"/>
                <a:cs typeface="Arial" panose="020B0604020202020204" pitchFamily="34" charset="0"/>
              </a:rPr>
              <a:t> 102</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biết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đường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trung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tuyến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a:t>
            </a:r>
            <a:r>
              <a:rPr lang="en-US" sz="2400" dirty="0">
                <a:latin typeface="UTM Avo" panose="02040603050506020204" pitchFamily="18" charset="0"/>
                <a:ea typeface="Calibri" panose="020F0502020204030204" pitchFamily="34" charset="0"/>
                <a:cs typeface="Arial" panose="020B0604020202020204" pitchFamily="34" charset="0"/>
              </a:rPr>
              <a:t> qua </a:t>
            </a:r>
            <a:r>
              <a:rPr lang="en-US" sz="2400" dirty="0" err="1">
                <a:latin typeface="UTM Avo" panose="02040603050506020204" pitchFamily="18" charset="0"/>
                <a:ea typeface="Calibri" panose="020F0502020204030204" pitchFamily="34" charset="0"/>
                <a:cs typeface="Arial" panose="020B0604020202020204" pitchFamily="34" charset="0"/>
              </a:rPr>
              <a:t>một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điểm</a:t>
            </a:r>
            <a:r>
              <a:rPr lang="en-US" sz="2400" dirty="0">
                <a:latin typeface="UTM Avo" panose="02040603050506020204" pitchFamily="18" charset="0"/>
                <a:ea typeface="Calibri" panose="020F0502020204030204" pitchFamily="34" charset="0"/>
                <a:cs typeface="Arial" panose="020B0604020202020204" pitchFamily="34" charset="0"/>
              </a:rPr>
              <a:t> hay </a:t>
            </a:r>
            <a:r>
              <a:rPr lang="en-US" sz="2400" dirty="0" err="1">
                <a:latin typeface="UTM Avo" panose="02040603050506020204" pitchFamily="18" charset="0"/>
                <a:ea typeface="Calibri" panose="020F0502020204030204" pitchFamily="34" charset="0"/>
                <a:cs typeface="Arial" panose="020B0604020202020204" pitchFamily="34" charset="0"/>
              </a:rPr>
              <a:t>không</a:t>
            </a:r>
            <a:r>
              <a:rPr lang="en-US" sz="2400" dirty="0">
                <a:latin typeface="UTM Avo" panose="02040603050506020204" pitchFamily="18" charset="0"/>
                <a:ea typeface="Calibri" panose="020F0502020204030204" pitchFamily="34" charset="0"/>
                <a:cs typeface="Arial" panose="020B0604020202020204" pitchFamily="34"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0600" y="3534588"/>
            <a:ext cx="3276600" cy="2737258"/>
          </a:xfrm>
          <a:prstGeom prst="rect">
            <a:avLst/>
          </a:prstGeom>
        </p:spPr>
      </p:pic>
      <p:sp>
        <p:nvSpPr>
          <p:cNvPr id="10" name="Rectangle 9"/>
          <p:cNvSpPr/>
          <p:nvPr/>
        </p:nvSpPr>
        <p:spPr>
          <a:xfrm>
            <a:off x="4724400" y="3810000"/>
            <a:ext cx="6603999" cy="1138645"/>
          </a:xfrm>
          <a:prstGeom prst="rect">
            <a:avLst/>
          </a:prstGeom>
        </p:spPr>
        <p:txBody>
          <a:bodyPr wrap="square">
            <a:spAutoFit/>
          </a:bodyPr>
          <a:lstStyle/>
          <a:p>
            <a:pPr algn="ctr">
              <a:lnSpc>
                <a:spcPct val="150000"/>
              </a:lnSpc>
            </a:pP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Ta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thấy</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ba</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trung</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tuyến</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a:latin typeface="UTM Avo" panose="02040603050506020204" pitchFamily="18" charset="0"/>
                <a:ea typeface="Calibri" panose="020F0502020204030204" pitchFamily="34" charset="0"/>
                <a:cs typeface="Arial" panose="020B0604020202020204" pitchFamily="34" charset="0"/>
              </a:rPr>
              <a:t>AM, BN, CP </a:t>
            </a:r>
            <a:r>
              <a:rPr lang="en-US" sz="2400" dirty="0" err="1">
                <a:latin typeface="UTM Avo" panose="02040603050506020204" pitchFamily="18" charset="0"/>
                <a:ea typeface="Calibri" panose="020F0502020204030204" pitchFamily="34" charset="0"/>
                <a:cs typeface="Arial" panose="020B0604020202020204" pitchFamily="34" charset="0"/>
              </a:rPr>
              <a:t>của</a:t>
            </a:r>
            <a:r>
              <a:rPr lang="en-US" sz="2400" dirty="0">
                <a:latin typeface="UTM Avo" panose="02040603050506020204" pitchFamily="18" charset="0"/>
                <a:ea typeface="Calibri" panose="020F0502020204030204" pitchFamily="34" charset="0"/>
                <a:cs typeface="Arial" panose="020B0604020202020204" pitchFamily="34" charset="0"/>
              </a:rPr>
              <a:t> tam </a:t>
            </a:r>
            <a:r>
              <a:rPr lang="en-US" sz="2400" dirty="0" err="1">
                <a:latin typeface="UTM Avo" panose="02040603050506020204" pitchFamily="18" charset="0"/>
                <a:ea typeface="Calibri" panose="020F0502020204030204" pitchFamily="34" charset="0"/>
                <a:cs typeface="Arial" panose="020B0604020202020204" pitchFamily="34" charset="0"/>
              </a:rPr>
              <a:t>giác</a:t>
            </a:r>
            <a:r>
              <a:rPr lang="en-US" sz="2400" dirty="0">
                <a:latin typeface="UTM Avo" panose="02040603050506020204" pitchFamily="18" charset="0"/>
                <a:ea typeface="Calibri" panose="020F0502020204030204" pitchFamily="34" charset="0"/>
                <a:cs typeface="Arial" panose="020B0604020202020204" pitchFamily="34" charset="0"/>
              </a:rPr>
              <a:t> ABC</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cùng</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đi</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qua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G.</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D460358-4A78-2E3D-5E02-72076AF2C2A2}"/>
              </a:ext>
            </a:extLst>
          </p:cNvPr>
          <p:cNvSpPr txBox="1"/>
          <p:nvPr/>
        </p:nvSpPr>
        <p:spPr>
          <a:xfrm>
            <a:off x="7467600" y="3429000"/>
            <a:ext cx="863600" cy="461665"/>
          </a:xfrm>
          <a:prstGeom prst="rect">
            <a:avLst/>
          </a:prstGeom>
          <a:noFill/>
        </p:spPr>
        <p:txBody>
          <a:bodyPr wrap="square" rtlCol="0">
            <a:spAutoFit/>
          </a:bodyPr>
          <a:lstStyle/>
          <a:p>
            <a:r>
              <a:rPr lang="en-US" sz="2400" b="1" u="sng" dirty="0" err="1">
                <a:latin typeface="UTM Avo" panose="02040603050506020204" pitchFamily="18" charset="0"/>
                <a:cs typeface="Arial" panose="020B0604020202020204" pitchFamily="34" charset="0"/>
              </a:rPr>
              <a:t>Giải</a:t>
            </a:r>
            <a:endParaRPr lang="en-US" sz="2400" b="1" u="sng" dirty="0">
              <a:latin typeface="UTM Avo" panose="02040603050506020204" pitchFamily="18" charset="0"/>
              <a:cs typeface="Arial" panose="020B0604020202020204" pitchFamily="34" charset="0"/>
            </a:endParaRPr>
          </a:p>
        </p:txBody>
      </p:sp>
      <p:sp>
        <p:nvSpPr>
          <p:cNvPr id="5" name="Hình chữ nhật: Góc Tròn 16">
            <a:extLst>
              <a:ext uri="{FF2B5EF4-FFF2-40B4-BE49-F238E27FC236}">
                <a16:creationId xmlns:a16="http://schemas.microsoft.com/office/drawing/2014/main" id="{F7B72564-96BE-551B-7211-0CB18CC44F87}"/>
              </a:ext>
            </a:extLst>
          </p:cNvPr>
          <p:cNvSpPr/>
          <p:nvPr/>
        </p:nvSpPr>
        <p:spPr>
          <a:xfrm>
            <a:off x="388288" y="1716497"/>
            <a:ext cx="936742" cy="442059"/>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30000"/>
              </a:lnSpc>
            </a:pPr>
            <a:r>
              <a:rPr lang="en-US" sz="2400" b="1" dirty="0">
                <a:solidFill>
                  <a:schemeClr val="tx1"/>
                </a:solidFill>
                <a:latin typeface="UTM Avo" panose="02040603050506020204" pitchFamily="18" charset="0"/>
                <a:cs typeface="Arial" panose="020B0604020202020204" pitchFamily="34" charset="0"/>
              </a:rPr>
              <a:t>HĐ2</a:t>
            </a:r>
          </a:p>
        </p:txBody>
      </p:sp>
    </p:spTree>
    <p:extLst>
      <p:ext uri="{BB962C8B-B14F-4D97-AF65-F5344CB8AC3E}">
        <p14:creationId xmlns:p14="http://schemas.microsoft.com/office/powerpoint/2010/main" val="320636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2"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03200" y="2209800"/>
            <a:ext cx="11708095" cy="4140200"/>
          </a:xfrm>
          <a:prstGeom prst="rect">
            <a:avLst/>
          </a:prstGeom>
          <a:solidFill>
            <a:schemeClr val="bg1"/>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 name="Rectangle 6"/>
          <p:cNvSpPr/>
          <p:nvPr/>
        </p:nvSpPr>
        <p:spPr>
          <a:xfrm>
            <a:off x="520047" y="3810000"/>
            <a:ext cx="11074400" cy="2362057"/>
          </a:xfrm>
          <a:prstGeom prst="rect">
            <a:avLst/>
          </a:prstGeom>
        </p:spPr>
        <p:txBody>
          <a:bodyPr wrap="square">
            <a:spAutoFit/>
          </a:bodyPr>
          <a:lstStyle/>
          <a:p>
            <a:pPr algn="just">
              <a:lnSpc>
                <a:spcPct val="125000"/>
              </a:lnSpc>
            </a:pPr>
            <a:r>
              <a:rPr lang="nl-NL" sz="2400" b="1" dirty="0">
                <a:latin typeface="UTM Avo" panose="02040603050506020204" pitchFamily="18" charset="0"/>
                <a:ea typeface="Calibri" panose="020F0502020204030204" pitchFamily="34" charset="0"/>
                <a:cs typeface="Times New Roman" panose="02020603050405020304" pitchFamily="18" charset="0"/>
              </a:rPr>
              <a:t>Chú ý:</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pPr>
            <a:r>
              <a:rPr lang="nl-NL" sz="2400" dirty="0">
                <a:latin typeface="UTM Avo" panose="02040603050506020204" pitchFamily="18" charset="0"/>
                <a:ea typeface="Calibri" panose="020F0502020204030204" pitchFamily="34" charset="0"/>
                <a:cs typeface="Times New Roman" panose="02020603050405020304" pitchFamily="18" charset="0"/>
              </a:rPr>
              <a:t>Trong tam giác ABC, ba đường trung tuyến </a:t>
            </a:r>
            <a:r>
              <a:rPr lang="en-US" sz="2400" dirty="0">
                <a:latin typeface="UTM Avo" panose="02040603050506020204" pitchFamily="18" charset="0"/>
                <a:ea typeface="Calibri" panose="020F0502020204030204" pitchFamily="34" charset="0"/>
                <a:cs typeface="Arial" panose="020B0604020202020204" pitchFamily="34" charset="0"/>
              </a:rPr>
              <a:t>AM, BN, CP </a:t>
            </a:r>
            <a:r>
              <a:rPr lang="nl-NL" sz="2400" dirty="0">
                <a:latin typeface="UTM Avo" panose="02040603050506020204" pitchFamily="18" charset="0"/>
                <a:ea typeface="Calibri" panose="020F0502020204030204" pitchFamily="34" charset="0"/>
                <a:cs typeface="Times New Roman" panose="02020603050405020304" pitchFamily="18" charset="0"/>
              </a:rPr>
              <a:t>cùng đi qua điểm G, ta còn nói chúng đồng quy tại điểm G. Do đó, để xác định trọng tâm của một tam giác, ta chỉ cần vẽ hai đường trung tuyến bất kì và xác định giao điểm của hai đường đó.</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4495800" y="1295400"/>
            <a:ext cx="3098800" cy="735138"/>
          </a:xfrm>
          <a:prstGeom prst="rect">
            <a:avLst/>
          </a:prstGeom>
        </p:spPr>
        <p:txBody>
          <a:bodyPr wrap="square">
            <a:spAutoFit/>
          </a:bodyPr>
          <a:lstStyle/>
          <a:p>
            <a:pPr algn="ctr" defTabSz="609630">
              <a:lnSpc>
                <a:spcPct val="150000"/>
              </a:lnSpc>
              <a:spcBef>
                <a:spcPts val="400"/>
              </a:spcBef>
              <a:spcAft>
                <a:spcPts val="533"/>
              </a:spcAft>
              <a:tabLst>
                <a:tab pos="240042" algn="l"/>
                <a:tab pos="480084" algn="l"/>
              </a:tabLst>
              <a:defRPr/>
            </a:pPr>
            <a:r>
              <a:rPr lang="en-US" sz="3200" b="1" dirty="0">
                <a:latin typeface="UTM Avo" panose="02040603050506020204" pitchFamily="18" charset="0"/>
                <a:ea typeface="Calibri" panose="020F0502020204030204" pitchFamily="34" charset="0"/>
                <a:cs typeface="Arial" panose="020B0604020202020204" pitchFamily="34" charset="0"/>
              </a:rPr>
              <a:t>KẾT LUẬN</a:t>
            </a:r>
          </a:p>
        </p:txBody>
      </p:sp>
      <p:sp>
        <p:nvSpPr>
          <p:cNvPr id="13" name="Rectangle 12"/>
          <p:cNvSpPr/>
          <p:nvPr/>
        </p:nvSpPr>
        <p:spPr>
          <a:xfrm>
            <a:off x="520047" y="2286000"/>
            <a:ext cx="10236184" cy="1473224"/>
          </a:xfrm>
          <a:prstGeom prst="rect">
            <a:avLst/>
          </a:prstGeom>
        </p:spPr>
        <p:txBody>
          <a:bodyPr wrap="square">
            <a:spAutoFit/>
          </a:bodyPr>
          <a:lstStyle/>
          <a:p>
            <a:pPr algn="just" defTabSz="609630">
              <a:lnSpc>
                <a:spcPct val="125000"/>
              </a:lnSpc>
              <a:spcAft>
                <a:spcPts val="400"/>
              </a:spcAft>
              <a:defRPr/>
            </a:pPr>
            <a:r>
              <a:rPr lang="vi-VN" sz="2400" b="1" dirty="0">
                <a:latin typeface="UTM Avo" panose="02040603050506020204" pitchFamily="18" charset="0"/>
                <a:ea typeface="Times New Roman" panose="02020603050405020304" pitchFamily="18" charset="0"/>
                <a:cs typeface="Arial" panose="020B0604020202020204" pitchFamily="34" charset="0"/>
              </a:rPr>
              <a:t>Định lí:</a:t>
            </a:r>
          </a:p>
          <a:p>
            <a:pPr algn="just" defTabSz="609630">
              <a:lnSpc>
                <a:spcPct val="125000"/>
              </a:lnSpc>
              <a:spcAft>
                <a:spcPts val="400"/>
              </a:spcAft>
              <a:defRPr/>
            </a:pPr>
            <a:r>
              <a:rPr lang="vi-VN" sz="2400" dirty="0">
                <a:latin typeface="UTM Avo" panose="02040603050506020204" pitchFamily="18" charset="0"/>
                <a:ea typeface="Times New Roman" panose="02020603050405020304" pitchFamily="18" charset="0"/>
                <a:cs typeface="Arial" panose="020B0604020202020204" pitchFamily="34" charset="0"/>
              </a:rPr>
              <a:t>Ba đường trung tuyến của một tam giác cùng đi qua một điểm. Điểm đó được gọi là trọng tâm của tam giác.</a:t>
            </a:r>
          </a:p>
        </p:txBody>
      </p:sp>
      <p:pic>
        <p:nvPicPr>
          <p:cNvPr id="16"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25200" y="5791200"/>
            <a:ext cx="861024" cy="821887"/>
          </a:xfrm>
          <a:prstGeom prst="rect">
            <a:avLst/>
          </a:prstGeom>
        </p:spPr>
      </p:pic>
      <p:pic>
        <p:nvPicPr>
          <p:cNvPr id="17" name="Picture 13">
            <a:extLst>
              <a:ext uri="{FF2B5EF4-FFF2-40B4-BE49-F238E27FC236}">
                <a16:creationId xmlns:a16="http://schemas.microsoft.com/office/drawing/2014/main" id="{26C8D2C3-54BE-421E-5E1F-0555C6AC68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63675" y="870837"/>
            <a:ext cx="1052330" cy="1052330"/>
          </a:xfrm>
          <a:prstGeom prst="rect">
            <a:avLst/>
          </a:prstGeom>
        </p:spPr>
      </p:pic>
    </p:spTree>
    <p:extLst>
      <p:ext uri="{BB962C8B-B14F-4D97-AF65-F5344CB8AC3E}">
        <p14:creationId xmlns:p14="http://schemas.microsoft.com/office/powerpoint/2010/main" val="1097855996"/>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par>
                                <p:cTn id="32" presetID="14" presetClass="entr" presetSubtype="1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1600200"/>
            <a:ext cx="11430000" cy="1692643"/>
          </a:xfrm>
          <a:prstGeom prst="rect">
            <a:avLst/>
          </a:prstGeom>
        </p:spPr>
        <p:txBody>
          <a:bodyPr wrap="square">
            <a:spAutoFit/>
          </a:bodyPr>
          <a:lstStyle/>
          <a:p>
            <a:pPr algn="just">
              <a:lnSpc>
                <a:spcPct val="150000"/>
              </a:lnSpc>
            </a:pPr>
            <a:r>
              <a:rPr lang="en-US" sz="2400" dirty="0">
                <a:latin typeface="UTM Avo" panose="02040603050506020204" pitchFamily="18" charset="0"/>
                <a:ea typeface="Calibri" panose="020F0502020204030204" pitchFamily="34" charset="0"/>
                <a:cs typeface="Times New Roman" panose="02020603050405020304" pitchFamily="18" charset="0"/>
              </a:rPr>
              <a:t>		    Cho tam </a:t>
            </a:r>
            <a:r>
              <a:rPr lang="en-US" sz="2400" dirty="0" err="1">
                <a:latin typeface="UTM Avo" panose="02040603050506020204" pitchFamily="18" charset="0"/>
                <a:ea typeface="Calibri" panose="020F0502020204030204" pitchFamily="34" charset="0"/>
                <a:cs typeface="Times New Roman" panose="02020603050405020304" pitchFamily="18" charset="0"/>
              </a:rPr>
              <a:t>giác</a:t>
            </a:r>
            <a:r>
              <a:rPr lang="en-US" sz="2400" dirty="0">
                <a:latin typeface="UTM Avo" panose="02040603050506020204" pitchFamily="18" charset="0"/>
                <a:ea typeface="Calibri" panose="020F0502020204030204" pitchFamily="34" charset="0"/>
                <a:cs typeface="Times New Roman" panose="02020603050405020304" pitchFamily="18" charset="0"/>
              </a:rPr>
              <a:t> ABC </a:t>
            </a:r>
            <a:r>
              <a:rPr lang="en-US" sz="2400" dirty="0" err="1">
                <a:latin typeface="UTM Avo" panose="02040603050506020204" pitchFamily="18" charset="0"/>
                <a:ea typeface="Calibri" panose="020F0502020204030204" pitchFamily="34" charset="0"/>
                <a:cs typeface="Times New Roman" panose="02020603050405020304" pitchFamily="18" charset="0"/>
              </a:rPr>
              <a:t>có</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hai</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đường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tuyến</a:t>
            </a:r>
            <a:r>
              <a:rPr lang="en-US" sz="2400" dirty="0">
                <a:latin typeface="UTM Avo" panose="02040603050506020204" pitchFamily="18" charset="0"/>
                <a:ea typeface="Calibri" panose="020F0502020204030204" pitchFamily="34" charset="0"/>
                <a:cs typeface="Times New Roman" panose="02020603050405020304" pitchFamily="18" charset="0"/>
              </a:rPr>
              <a:t> BN </a:t>
            </a:r>
            <a:r>
              <a:rPr lang="en-US" sz="2400" dirty="0" err="1">
                <a:latin typeface="UTM Avo" panose="02040603050506020204" pitchFamily="18" charset="0"/>
                <a:ea typeface="Calibri" panose="020F0502020204030204" pitchFamily="34" charset="0"/>
                <a:cs typeface="Times New Roman" panose="02020603050405020304" pitchFamily="18" charset="0"/>
              </a:rPr>
              <a:t>và</a:t>
            </a:r>
            <a:r>
              <a:rPr lang="en-US" sz="2400" dirty="0">
                <a:latin typeface="UTM Avo" panose="02040603050506020204" pitchFamily="18" charset="0"/>
                <a:ea typeface="Calibri" panose="020F0502020204030204" pitchFamily="34" charset="0"/>
                <a:cs typeface="Times New Roman" panose="02020603050405020304" pitchFamily="18" charset="0"/>
              </a:rPr>
              <a:t> CP </a:t>
            </a:r>
            <a:r>
              <a:rPr lang="en-US" sz="2400" dirty="0" err="1">
                <a:latin typeface="UTM Avo" panose="02040603050506020204" pitchFamily="18" charset="0"/>
                <a:ea typeface="Calibri" panose="020F0502020204030204" pitchFamily="34" charset="0"/>
                <a:cs typeface="Times New Roman" panose="02020603050405020304" pitchFamily="18" charset="0"/>
              </a:rPr>
              <a:t>cắt</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nhau</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tại</a:t>
            </a:r>
            <a:r>
              <a:rPr lang="en-US" sz="2400" dirty="0">
                <a:latin typeface="UTM Avo" panose="02040603050506020204" pitchFamily="18" charset="0"/>
                <a:ea typeface="Calibri" panose="020F0502020204030204" pitchFamily="34" charset="0"/>
                <a:cs typeface="Times New Roman" panose="02020603050405020304" pitchFamily="18" charset="0"/>
              </a:rPr>
              <a:t> G. </a:t>
            </a:r>
            <a:r>
              <a:rPr lang="en-US" sz="2400" dirty="0" err="1">
                <a:latin typeface="UTM Avo" panose="02040603050506020204" pitchFamily="18" charset="0"/>
                <a:ea typeface="Calibri" panose="020F0502020204030204" pitchFamily="34" charset="0"/>
                <a:cs typeface="Times New Roman" panose="02020603050405020304" pitchFamily="18" charset="0"/>
              </a:rPr>
              <a:t>Đường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thẳng</a:t>
            </a:r>
            <a:r>
              <a:rPr lang="en-US" sz="2400" dirty="0">
                <a:latin typeface="UTM Avo" panose="02040603050506020204" pitchFamily="18" charset="0"/>
                <a:ea typeface="Calibri" panose="020F0502020204030204" pitchFamily="34" charset="0"/>
                <a:cs typeface="Times New Roman" panose="02020603050405020304" pitchFamily="18" charset="0"/>
              </a:rPr>
              <a:t> AG </a:t>
            </a:r>
            <a:r>
              <a:rPr lang="en-US" sz="2400" dirty="0" err="1">
                <a:latin typeface="UTM Avo" panose="02040603050506020204" pitchFamily="18" charset="0"/>
                <a:ea typeface="Calibri" panose="020F0502020204030204" pitchFamily="34" charset="0"/>
                <a:cs typeface="Times New Roman" panose="02020603050405020304" pitchFamily="18" charset="0"/>
              </a:rPr>
              <a:t>cắt</a:t>
            </a:r>
            <a:r>
              <a:rPr lang="en-US" sz="2400" dirty="0">
                <a:latin typeface="UTM Avo" panose="02040603050506020204" pitchFamily="18" charset="0"/>
                <a:ea typeface="Calibri" panose="020F0502020204030204" pitchFamily="34" charset="0"/>
                <a:cs typeface="Times New Roman" panose="02020603050405020304" pitchFamily="18" charset="0"/>
              </a:rPr>
              <a:t> BC </a:t>
            </a:r>
            <a:r>
              <a:rPr lang="en-US" sz="2400" dirty="0" err="1">
                <a:latin typeface="UTM Avo" panose="02040603050506020204" pitchFamily="18" charset="0"/>
                <a:ea typeface="Calibri" panose="020F0502020204030204" pitchFamily="34" charset="0"/>
                <a:cs typeface="Times New Roman" panose="02020603050405020304" pitchFamily="18" charset="0"/>
              </a:rPr>
              <a:t>Tại</a:t>
            </a:r>
            <a:r>
              <a:rPr lang="en-US" sz="2400" dirty="0">
                <a:latin typeface="UTM Avo" panose="02040603050506020204" pitchFamily="18" charset="0"/>
                <a:ea typeface="Calibri" panose="020F0502020204030204" pitchFamily="34" charset="0"/>
                <a:cs typeface="Times New Roman" panose="02020603050405020304" pitchFamily="18" charset="0"/>
              </a:rPr>
              <a:t> M </a:t>
            </a:r>
            <a:r>
              <a:rPr lang="en-US" sz="2400" i="1" dirty="0">
                <a:latin typeface="UTM Avo" panose="02040603050506020204" pitchFamily="18" charset="0"/>
                <a:ea typeface="Calibri" panose="020F0502020204030204" pitchFamily="34" charset="0"/>
                <a:cs typeface="Times New Roman" panose="02020603050405020304" pitchFamily="18" charset="0"/>
              </a:rPr>
              <a:t>(</a:t>
            </a:r>
            <a:r>
              <a:rPr lang="en-US" sz="2400" i="1" dirty="0" err="1">
                <a:latin typeface="UTM Avo" panose="02040603050506020204" pitchFamily="18" charset="0"/>
                <a:ea typeface="Calibri" panose="020F0502020204030204" pitchFamily="34" charset="0"/>
                <a:cs typeface="Times New Roman" panose="02020603050405020304" pitchFamily="18" charset="0"/>
              </a:rPr>
              <a:t>Hình</a:t>
            </a:r>
            <a:r>
              <a:rPr lang="en-US" sz="2400" i="1" dirty="0">
                <a:latin typeface="UTM Avo" panose="02040603050506020204" pitchFamily="18" charset="0"/>
                <a:ea typeface="Calibri" panose="020F0502020204030204" pitchFamily="34" charset="0"/>
                <a:cs typeface="Times New Roman" panose="02020603050405020304" pitchFamily="18" charset="0"/>
              </a:rPr>
              <a:t> 103). </a:t>
            </a:r>
            <a:r>
              <a:rPr lang="en-US" sz="2400" dirty="0" err="1">
                <a:latin typeface="UTM Avo" panose="02040603050506020204" pitchFamily="18" charset="0"/>
                <a:ea typeface="Calibri" panose="020F0502020204030204" pitchFamily="34" charset="0"/>
                <a:cs typeface="Times New Roman" panose="02020603050405020304" pitchFamily="18" charset="0"/>
              </a:rPr>
              <a:t>Chứng</a:t>
            </a:r>
            <a:r>
              <a:rPr lang="en-US" sz="2400" dirty="0">
                <a:latin typeface="UTM Avo" panose="02040603050506020204" pitchFamily="18" charset="0"/>
                <a:ea typeface="Calibri" panose="020F0502020204030204" pitchFamily="34" charset="0"/>
                <a:cs typeface="Times New Roman" panose="02020603050405020304" pitchFamily="18" charset="0"/>
              </a:rPr>
              <a:t> minh </a:t>
            </a:r>
            <a:r>
              <a:rPr lang="en-US" sz="2400" dirty="0" err="1">
                <a:latin typeface="UTM Avo" panose="02040603050506020204" pitchFamily="18" charset="0"/>
                <a:ea typeface="Calibri" panose="020F0502020204030204" pitchFamily="34" charset="0"/>
                <a:cs typeface="Times New Roman" panose="02020603050405020304" pitchFamily="18" charset="0"/>
              </a:rPr>
              <a:t>rằng</a:t>
            </a:r>
            <a:r>
              <a:rPr lang="en-US" sz="2400" dirty="0">
                <a:latin typeface="UTM Avo" panose="02040603050506020204" pitchFamily="18" charset="0"/>
                <a:ea typeface="Calibri" panose="020F0502020204030204" pitchFamily="34" charset="0"/>
                <a:cs typeface="Times New Roman" panose="02020603050405020304" pitchFamily="18" charset="0"/>
              </a:rPr>
              <a:t> M </a:t>
            </a:r>
            <a:r>
              <a:rPr lang="en-US" sz="2400" dirty="0" err="1">
                <a:latin typeface="UTM Avo" panose="02040603050506020204" pitchFamily="18" charset="0"/>
                <a:ea typeface="Calibri" panose="020F0502020204030204" pitchFamily="34" charset="0"/>
                <a:cs typeface="Times New Roman" panose="02020603050405020304" pitchFamily="18" charset="0"/>
              </a:rPr>
              <a:t>là</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điểm</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của</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cạnh</a:t>
            </a:r>
            <a:r>
              <a:rPr lang="en-US" sz="2400" dirty="0">
                <a:latin typeface="UTM Avo" panose="02040603050506020204" pitchFamily="18" charset="0"/>
                <a:ea typeface="Calibri" panose="020F0502020204030204" pitchFamily="34" charset="0"/>
                <a:cs typeface="Times New Roman" panose="02020603050405020304" pitchFamily="18" charset="0"/>
              </a:rPr>
              <a:t> BC.</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4876800" y="3505200"/>
                <a:ext cx="6564376" cy="2800638"/>
              </a:xfrm>
              <a:prstGeom prst="rect">
                <a:avLst/>
              </a:prstGeom>
            </p:spPr>
            <p:txBody>
              <a:bodyPr wrap="square">
                <a:spAutoFit/>
              </a:bodyPr>
              <a:lstStyle/>
              <a:p>
                <a:pPr algn="just">
                  <a:lnSpc>
                    <a:spcPct val="150000"/>
                  </a:lnSpc>
                </a:pPr>
                <a:r>
                  <a:rPr lang="en-US" sz="2400" dirty="0">
                    <a:latin typeface="UTM Avo" panose="02040603050506020204" pitchFamily="18" charset="0"/>
                    <a:ea typeface="Calibri" panose="020F0502020204030204" pitchFamily="34" charset="0"/>
                    <a:cs typeface="Times New Roman" panose="02020603050405020304" pitchFamily="18" charset="0"/>
                  </a:rPr>
                  <a:t>Hai </a:t>
                </a:r>
                <a:r>
                  <a:rPr lang="en-US" sz="2400" dirty="0" err="1">
                    <a:latin typeface="UTM Avo" panose="02040603050506020204" pitchFamily="18" charset="0"/>
                    <a:ea typeface="Calibri" panose="020F0502020204030204" pitchFamily="34" charset="0"/>
                    <a:cs typeface="Times New Roman" panose="02020603050405020304" pitchFamily="18" charset="0"/>
                  </a:rPr>
                  <a:t>đường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tuyến</a:t>
                </a:r>
                <a:r>
                  <a:rPr lang="en-US" sz="2400" dirty="0">
                    <a:latin typeface="UTM Avo" panose="02040603050506020204" pitchFamily="18" charset="0"/>
                    <a:ea typeface="Calibri" panose="020F0502020204030204" pitchFamily="34" charset="0"/>
                    <a:cs typeface="Times New Roman" panose="02020603050405020304" pitchFamily="18" charset="0"/>
                  </a:rPr>
                  <a:t> BN </a:t>
                </a:r>
                <a:r>
                  <a:rPr lang="en-US" sz="2400" dirty="0" err="1">
                    <a:latin typeface="UTM Avo" panose="02040603050506020204" pitchFamily="18" charset="0"/>
                    <a:ea typeface="Calibri" panose="020F0502020204030204" pitchFamily="34" charset="0"/>
                    <a:cs typeface="Times New Roman" panose="02020603050405020304" pitchFamily="18" charset="0"/>
                  </a:rPr>
                  <a:t>và</a:t>
                </a:r>
                <a:r>
                  <a:rPr lang="en-US" sz="2400" dirty="0">
                    <a:latin typeface="UTM Avo" panose="02040603050506020204" pitchFamily="18" charset="0"/>
                    <a:ea typeface="Calibri" panose="020F0502020204030204" pitchFamily="34" charset="0"/>
                    <a:cs typeface="Times New Roman" panose="02020603050405020304" pitchFamily="18" charset="0"/>
                  </a:rPr>
                  <a:t> CP </a:t>
                </a:r>
                <a:r>
                  <a:rPr lang="en-US" sz="2400" dirty="0" err="1">
                    <a:latin typeface="UTM Avo" panose="02040603050506020204" pitchFamily="18" charset="0"/>
                    <a:ea typeface="Calibri" panose="020F0502020204030204" pitchFamily="34" charset="0"/>
                    <a:cs typeface="Times New Roman" panose="02020603050405020304" pitchFamily="18" charset="0"/>
                  </a:rPr>
                  <a:t>cắt</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nhau</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tại</a:t>
                </a:r>
                <a:r>
                  <a:rPr lang="en-US" sz="2400" dirty="0">
                    <a:latin typeface="UTM Avo" panose="02040603050506020204" pitchFamily="18" charset="0"/>
                    <a:ea typeface="Calibri" panose="020F0502020204030204" pitchFamily="34" charset="0"/>
                    <a:cs typeface="Times New Roman" panose="02020603050405020304" pitchFamily="18" charset="0"/>
                  </a:rPr>
                  <a:t> G </a:t>
                </a:r>
                <a:r>
                  <a:rPr lang="en-US" sz="2400" dirty="0" err="1">
                    <a:latin typeface="UTM Avo" panose="02040603050506020204" pitchFamily="18" charset="0"/>
                    <a:ea typeface="Calibri" panose="020F0502020204030204" pitchFamily="34" charset="0"/>
                    <a:cs typeface="Times New Roman" panose="02020603050405020304" pitchFamily="18" charset="0"/>
                  </a:rPr>
                  <a:t>nên</a:t>
                </a:r>
                <a:r>
                  <a:rPr lang="en-US" sz="2400" dirty="0">
                    <a:latin typeface="UTM Avo" panose="02040603050506020204" pitchFamily="18" charset="0"/>
                    <a:ea typeface="Calibri" panose="020F0502020204030204" pitchFamily="34" charset="0"/>
                    <a:cs typeface="Times New Roman" panose="02020603050405020304" pitchFamily="18" charset="0"/>
                  </a:rPr>
                  <a:t> G </a:t>
                </a:r>
                <a:r>
                  <a:rPr lang="en-US" sz="2400" dirty="0" err="1">
                    <a:latin typeface="UTM Avo" panose="02040603050506020204" pitchFamily="18" charset="0"/>
                    <a:ea typeface="Calibri" panose="020F0502020204030204" pitchFamily="34" charset="0"/>
                    <a:cs typeface="Times New Roman" panose="02020603050405020304" pitchFamily="18" charset="0"/>
                  </a:rPr>
                  <a:t>là</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trọng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tâm</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của</a:t>
                </a:r>
                <a:r>
                  <a:rPr lang="en-US" sz="2400" dirty="0">
                    <a:latin typeface="UTM Avo" panose="02040603050506020204" pitchFamily="18" charset="0"/>
                    <a:ea typeface="Calibri" panose="020F0502020204030204" pitchFamily="34" charset="0"/>
                    <a:cs typeface="Times New Roman" panose="02020603050405020304" pitchFamily="18" charset="0"/>
                  </a:rPr>
                  <a:t> tam </a:t>
                </a:r>
                <a:r>
                  <a:rPr lang="en-US" sz="2400" dirty="0" err="1">
                    <a:latin typeface="UTM Avo" panose="02040603050506020204" pitchFamily="18" charset="0"/>
                    <a:ea typeface="Calibri" panose="020F0502020204030204" pitchFamily="34" charset="0"/>
                    <a:cs typeface="Times New Roman" panose="02020603050405020304" pitchFamily="18" charset="0"/>
                  </a:rPr>
                  <a:t>giác</a:t>
                </a:r>
                <a:r>
                  <a:rPr lang="en-US" sz="2400" dirty="0">
                    <a:latin typeface="UTM Avo" panose="02040603050506020204" pitchFamily="18" charset="0"/>
                    <a:ea typeface="Calibri" panose="020F0502020204030204" pitchFamily="34" charset="0"/>
                    <a:cs typeface="Times New Roman" panose="02020603050405020304" pitchFamily="18" charset="0"/>
                  </a:rPr>
                  <a:t> ABC. </a:t>
                </a:r>
                <a:r>
                  <a:rPr lang="en-US" sz="2400" dirty="0" err="1">
                    <a:latin typeface="UTM Avo" panose="02040603050506020204" pitchFamily="18" charset="0"/>
                    <a:ea typeface="Calibri" panose="020F0502020204030204" pitchFamily="34" charset="0"/>
                    <a:cs typeface="Times New Roman" panose="02020603050405020304" pitchFamily="18" charset="0"/>
                  </a:rPr>
                  <a:t>Vì</a:t>
                </a:r>
                <a:r>
                  <a:rPr lang="en-US" sz="2400" dirty="0">
                    <a:latin typeface="UTM Avo" panose="02040603050506020204" pitchFamily="18" charset="0"/>
                    <a:ea typeface="Calibri" panose="020F0502020204030204" pitchFamily="34" charset="0"/>
                    <a:cs typeface="Times New Roman" panose="02020603050405020304" pitchFamily="18" charset="0"/>
                  </a:rPr>
                  <a:t> G </a:t>
                </a:r>
                <a14:m>
                  <m:oMath xmlns:m="http://schemas.openxmlformats.org/officeDocument/2006/math">
                    <m:r>
                      <a:rPr lang="en-US" sz="2400">
                        <a:latin typeface="Cambria Math" panose="02040503050406030204" pitchFamily="18" charset="0"/>
                        <a:ea typeface="Calibri" panose="020F0502020204030204" pitchFamily="34" charset="0"/>
                        <a:cs typeface="Arial" panose="020B0604020202020204" pitchFamily="34" charset="0"/>
                      </a:rPr>
                      <m:t>∈</m:t>
                    </m:r>
                  </m:oMath>
                </a14:m>
                <a:r>
                  <a:rPr lang="en-US" sz="2400" dirty="0">
                    <a:latin typeface="UTM Avo" panose="02040603050506020204" pitchFamily="18" charset="0"/>
                    <a:ea typeface="Calibri" panose="020F0502020204030204" pitchFamily="34" charset="0"/>
                    <a:cs typeface="Times New Roman" panose="02020603050405020304" pitchFamily="18" charset="0"/>
                  </a:rPr>
                  <a:t> AM </a:t>
                </a:r>
                <a:r>
                  <a:rPr lang="en-US" sz="2400" dirty="0" err="1">
                    <a:latin typeface="UTM Avo" panose="02040603050506020204" pitchFamily="18" charset="0"/>
                    <a:ea typeface="Calibri" panose="020F0502020204030204" pitchFamily="34" charset="0"/>
                    <a:cs typeface="Times New Roman" panose="02020603050405020304" pitchFamily="18" charset="0"/>
                  </a:rPr>
                  <a:t>nên</a:t>
                </a:r>
                <a:r>
                  <a:rPr lang="en-US" sz="2400" dirty="0">
                    <a:latin typeface="UTM Avo" panose="02040603050506020204" pitchFamily="18" charset="0"/>
                    <a:ea typeface="Calibri" panose="020F0502020204030204" pitchFamily="34" charset="0"/>
                    <a:cs typeface="Times New Roman" panose="02020603050405020304" pitchFamily="18" charset="0"/>
                  </a:rPr>
                  <a:t> AM </a:t>
                </a:r>
                <a:r>
                  <a:rPr lang="en-US" sz="2400" dirty="0" err="1">
                    <a:latin typeface="UTM Avo" panose="02040603050506020204" pitchFamily="18" charset="0"/>
                    <a:ea typeface="Calibri" panose="020F0502020204030204" pitchFamily="34" charset="0"/>
                    <a:cs typeface="Times New Roman" panose="02020603050405020304" pitchFamily="18" charset="0"/>
                  </a:rPr>
                  <a:t>là</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đường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tuyến</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của</a:t>
                </a:r>
                <a:r>
                  <a:rPr lang="en-US" sz="2400" dirty="0">
                    <a:latin typeface="UTM Avo" panose="02040603050506020204" pitchFamily="18" charset="0"/>
                    <a:ea typeface="Calibri" panose="020F0502020204030204" pitchFamily="34" charset="0"/>
                    <a:cs typeface="Times New Roman" panose="02020603050405020304" pitchFamily="18" charset="0"/>
                  </a:rPr>
                  <a:t> tam </a:t>
                </a:r>
                <a:r>
                  <a:rPr lang="en-US" sz="2400" dirty="0" err="1">
                    <a:latin typeface="UTM Avo" panose="02040603050506020204" pitchFamily="18" charset="0"/>
                    <a:ea typeface="Calibri" panose="020F0502020204030204" pitchFamily="34" charset="0"/>
                    <a:cs typeface="Times New Roman" panose="02020603050405020304" pitchFamily="18" charset="0"/>
                  </a:rPr>
                  <a:t>giác</a:t>
                </a:r>
                <a:r>
                  <a:rPr lang="en-US" sz="2400" dirty="0">
                    <a:latin typeface="UTM Avo" panose="02040603050506020204" pitchFamily="18" charset="0"/>
                    <a:ea typeface="Calibri" panose="020F0502020204030204" pitchFamily="34" charset="0"/>
                    <a:cs typeface="Times New Roman" panose="02020603050405020304" pitchFamily="18" charset="0"/>
                  </a:rPr>
                  <a:t> ABC. </a:t>
                </a:r>
                <a:r>
                  <a:rPr lang="en-US" sz="2400" dirty="0" err="1">
                    <a:latin typeface="UTM Avo" panose="02040603050506020204" pitchFamily="18" charset="0"/>
                    <a:ea typeface="Calibri" panose="020F0502020204030204" pitchFamily="34" charset="0"/>
                    <a:cs typeface="Times New Roman" panose="02020603050405020304" pitchFamily="18" charset="0"/>
                  </a:rPr>
                  <a:t>Vậy</a:t>
                </a:r>
                <a:r>
                  <a:rPr lang="en-US" sz="2400" dirty="0">
                    <a:latin typeface="UTM Avo" panose="02040603050506020204" pitchFamily="18" charset="0"/>
                    <a:ea typeface="Calibri" panose="020F0502020204030204" pitchFamily="34" charset="0"/>
                    <a:cs typeface="Times New Roman" panose="02020603050405020304" pitchFamily="18" charset="0"/>
                  </a:rPr>
                  <a:t> M </a:t>
                </a:r>
                <a:r>
                  <a:rPr lang="en-US" sz="2400" dirty="0" err="1">
                    <a:latin typeface="UTM Avo" panose="02040603050506020204" pitchFamily="18" charset="0"/>
                    <a:ea typeface="Calibri" panose="020F0502020204030204" pitchFamily="34" charset="0"/>
                    <a:cs typeface="Times New Roman" panose="02020603050405020304" pitchFamily="18" charset="0"/>
                  </a:rPr>
                  <a:t>là</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điểm</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của</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cạnh</a:t>
                </a:r>
                <a:r>
                  <a:rPr lang="en-US" sz="2400" dirty="0">
                    <a:latin typeface="UTM Avo" panose="02040603050506020204" pitchFamily="18" charset="0"/>
                    <a:ea typeface="Calibri" panose="020F0502020204030204" pitchFamily="34" charset="0"/>
                    <a:cs typeface="Times New Roman" panose="02020603050405020304" pitchFamily="18" charset="0"/>
                  </a:rPr>
                  <a:t> BC.</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876800" y="3505200"/>
                <a:ext cx="6564376" cy="2800638"/>
              </a:xfrm>
              <a:prstGeom prst="rect">
                <a:avLst/>
              </a:prstGeom>
              <a:blipFill>
                <a:blip r:embed="rId3"/>
                <a:stretch>
                  <a:fillRect l="-1393" r="-1393" b="-3704"/>
                </a:stretch>
              </a:blipFill>
            </p:spPr>
            <p:txBody>
              <a:bodyPr/>
              <a:lstStyle/>
              <a:p>
                <a:r>
                  <a:rPr lang="en-US">
                    <a:noFill/>
                  </a:rPr>
                  <a:t> </a:t>
                </a:r>
              </a:p>
            </p:txBody>
          </p:sp>
        </mc:Fallback>
      </mc:AlternateContent>
      <p:sp>
        <p:nvSpPr>
          <p:cNvPr id="6" name="Hình chữ nhật: Góc Tròn 16">
            <a:extLst>
              <a:ext uri="{FF2B5EF4-FFF2-40B4-BE49-F238E27FC236}">
                <a16:creationId xmlns:a16="http://schemas.microsoft.com/office/drawing/2014/main" id="{5415E962-69EF-3B32-2F91-BBEE700C7E5B}"/>
              </a:ext>
            </a:extLst>
          </p:cNvPr>
          <p:cNvSpPr/>
          <p:nvPr/>
        </p:nvSpPr>
        <p:spPr>
          <a:xfrm>
            <a:off x="365000" y="1738812"/>
            <a:ext cx="1392919" cy="442059"/>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ysClr val="windowText" lastClr="000000"/>
                </a:solidFill>
                <a:latin typeface="UTM Avo" panose="02040603050506020204" pitchFamily="18" charset="0"/>
                <a:cs typeface="Arial" panose="020B0604020202020204" pitchFamily="34" charset="0"/>
              </a:rPr>
              <a:t>Ví </a:t>
            </a:r>
            <a:r>
              <a:rPr lang="en-US" sz="2400" b="1" dirty="0" err="1">
                <a:solidFill>
                  <a:sysClr val="windowText" lastClr="000000"/>
                </a:solidFill>
                <a:latin typeface="UTM Avo" panose="02040603050506020204" pitchFamily="18" charset="0"/>
                <a:cs typeface="Arial" panose="020B0604020202020204" pitchFamily="34" charset="0"/>
              </a:rPr>
              <a:t>dụ</a:t>
            </a:r>
            <a:r>
              <a:rPr lang="en-US" sz="2400" b="1" dirty="0">
                <a:solidFill>
                  <a:sysClr val="windowText" lastClr="000000"/>
                </a:solidFill>
                <a:latin typeface="UTM Avo" panose="02040603050506020204" pitchFamily="18" charset="0"/>
                <a:cs typeface="Arial" panose="020B0604020202020204" pitchFamily="34" charset="0"/>
              </a:rPr>
              <a:t> 3</a:t>
            </a:r>
          </a:p>
        </p:txBody>
      </p:sp>
      <p:sp>
        <p:nvSpPr>
          <p:cNvPr id="8" name="TextBox 7">
            <a:extLst>
              <a:ext uri="{FF2B5EF4-FFF2-40B4-BE49-F238E27FC236}">
                <a16:creationId xmlns:a16="http://schemas.microsoft.com/office/drawing/2014/main" id="{CE903282-F232-1C4A-DF95-B0F37D666384}"/>
              </a:ext>
            </a:extLst>
          </p:cNvPr>
          <p:cNvSpPr txBox="1"/>
          <p:nvPr/>
        </p:nvSpPr>
        <p:spPr>
          <a:xfrm>
            <a:off x="7848600" y="3048000"/>
            <a:ext cx="863600" cy="461665"/>
          </a:xfrm>
          <a:prstGeom prst="rect">
            <a:avLst/>
          </a:prstGeom>
          <a:noFill/>
        </p:spPr>
        <p:txBody>
          <a:bodyPr wrap="square" rtlCol="0">
            <a:spAutoFit/>
          </a:bodyPr>
          <a:lstStyle/>
          <a:p>
            <a:r>
              <a:rPr lang="en-US" sz="2400" b="1" u="sng" dirty="0" err="1">
                <a:latin typeface="UTM Avo" panose="02040603050506020204" pitchFamily="18" charset="0"/>
                <a:cs typeface="Arial" panose="020B0604020202020204" pitchFamily="34" charset="0"/>
              </a:rPr>
              <a:t>Giải</a:t>
            </a:r>
            <a:endParaRPr lang="en-US" sz="2400" b="1" u="sng" dirty="0">
              <a:latin typeface="UTM Avo" panose="02040603050506020204" pitchFamily="18" charset="0"/>
              <a:cs typeface="Arial" panose="020B0604020202020204" pitchFamily="34" charset="0"/>
            </a:endParaRPr>
          </a:p>
        </p:txBody>
      </p:sp>
      <p:pic>
        <p:nvPicPr>
          <p:cNvPr id="9" name="Picture 8">
            <a:extLst>
              <a:ext uri="{FF2B5EF4-FFF2-40B4-BE49-F238E27FC236}">
                <a16:creationId xmlns:a16="http://schemas.microsoft.com/office/drawing/2014/main" id="{375F688F-7CE5-45A7-D2F5-CD36DE0EF17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33400" y="3534588"/>
            <a:ext cx="3276600" cy="2737258"/>
          </a:xfrm>
          <a:prstGeom prst="rect">
            <a:avLst/>
          </a:prstGeom>
        </p:spPr>
      </p:pic>
    </p:spTree>
    <p:extLst>
      <p:ext uri="{BB962C8B-B14F-4D97-AF65-F5344CB8AC3E}">
        <p14:creationId xmlns:p14="http://schemas.microsoft.com/office/powerpoint/2010/main" val="74597655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6"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600" y="1660157"/>
            <a:ext cx="11749902" cy="1692643"/>
          </a:xfrm>
          <a:prstGeom prst="rect">
            <a:avLst/>
          </a:prstGeom>
        </p:spPr>
        <p:txBody>
          <a:bodyPr wrap="square">
            <a:spAutoFit/>
          </a:bodyPr>
          <a:lstStyle/>
          <a:p>
            <a:pPr>
              <a:lnSpc>
                <a:spcPct val="150000"/>
              </a:lnSpc>
              <a:spcAft>
                <a:spcPts val="800"/>
              </a:spcAft>
            </a:pPr>
            <a:r>
              <a:rPr lang="en-US" sz="2400" dirty="0">
                <a:latin typeface="UTM Avo" panose="02040603050506020204" pitchFamily="18" charset="0"/>
                <a:ea typeface="Calibri" panose="020F0502020204030204" pitchFamily="34" charset="0"/>
                <a:cs typeface="Times New Roman" panose="02020603050405020304" pitchFamily="18" charset="0"/>
              </a:rPr>
              <a:t>			      Cho tam </a:t>
            </a:r>
            <a:r>
              <a:rPr lang="en-US" sz="2400" dirty="0" err="1">
                <a:latin typeface="UTM Avo" panose="02040603050506020204" pitchFamily="18" charset="0"/>
                <a:ea typeface="Calibri" panose="020F0502020204030204" pitchFamily="34" charset="0"/>
                <a:cs typeface="Times New Roman" panose="02020603050405020304" pitchFamily="18" charset="0"/>
              </a:rPr>
              <a:t>giác</a:t>
            </a:r>
            <a:r>
              <a:rPr lang="en-US" sz="2400" dirty="0">
                <a:latin typeface="UTM Avo" panose="02040603050506020204" pitchFamily="18" charset="0"/>
                <a:ea typeface="Calibri" panose="020F0502020204030204" pitchFamily="34" charset="0"/>
                <a:cs typeface="Times New Roman" panose="02020603050405020304" pitchFamily="18" charset="0"/>
              </a:rPr>
              <a:t> PQR </a:t>
            </a:r>
            <a:r>
              <a:rPr lang="en-US" sz="2400" dirty="0" err="1">
                <a:latin typeface="UTM Avo" panose="02040603050506020204" pitchFamily="18" charset="0"/>
                <a:ea typeface="Calibri" panose="020F0502020204030204" pitchFamily="34" charset="0"/>
                <a:cs typeface="Times New Roman" panose="02020603050405020304" pitchFamily="18" charset="0"/>
              </a:rPr>
              <a:t>có</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hai</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đường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tuyến</a:t>
            </a:r>
            <a:r>
              <a:rPr lang="en-US" sz="2400" dirty="0">
                <a:latin typeface="UTM Avo" panose="02040603050506020204" pitchFamily="18" charset="0"/>
                <a:ea typeface="Calibri" panose="020F0502020204030204" pitchFamily="34" charset="0"/>
                <a:cs typeface="Times New Roman" panose="02020603050405020304" pitchFamily="18" charset="0"/>
              </a:rPr>
              <a:t> QM </a:t>
            </a:r>
            <a:r>
              <a:rPr lang="en-US" sz="2400" dirty="0" err="1">
                <a:latin typeface="UTM Avo" panose="02040603050506020204" pitchFamily="18" charset="0"/>
                <a:ea typeface="Calibri" panose="020F0502020204030204" pitchFamily="34" charset="0"/>
                <a:cs typeface="Times New Roman" panose="02020603050405020304" pitchFamily="18" charset="0"/>
              </a:rPr>
              <a:t>và</a:t>
            </a:r>
            <a:r>
              <a:rPr lang="en-US" sz="2400" dirty="0">
                <a:latin typeface="UTM Avo" panose="02040603050506020204" pitchFamily="18" charset="0"/>
                <a:ea typeface="Calibri" panose="020F0502020204030204" pitchFamily="34" charset="0"/>
                <a:cs typeface="Times New Roman" panose="02020603050405020304" pitchFamily="18" charset="0"/>
              </a:rPr>
              <a:t> RK </a:t>
            </a:r>
            <a:r>
              <a:rPr lang="en-US" sz="2400" dirty="0" err="1">
                <a:latin typeface="UTM Avo" panose="02040603050506020204" pitchFamily="18" charset="0"/>
                <a:ea typeface="Calibri" panose="020F0502020204030204" pitchFamily="34" charset="0"/>
                <a:cs typeface="Times New Roman" panose="02020603050405020304" pitchFamily="18" charset="0"/>
              </a:rPr>
              <a:t>cắt</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nhau</a:t>
            </a:r>
            <a:r>
              <a:rPr lang="en-US" sz="2400" dirty="0">
                <a:latin typeface="UTM Avo" panose="02040603050506020204" pitchFamily="18" charset="0"/>
                <a:ea typeface="Calibri" panose="020F0502020204030204" pitchFamily="34" charset="0"/>
                <a:cs typeface="Times New Roman" panose="02020603050405020304" pitchFamily="18" charset="0"/>
              </a:rPr>
              <a:t> tai G. </a:t>
            </a:r>
            <a:r>
              <a:rPr lang="en-US" sz="2400" dirty="0" err="1">
                <a:latin typeface="UTM Avo" panose="02040603050506020204" pitchFamily="18" charset="0"/>
                <a:ea typeface="Calibri" panose="020F0502020204030204" pitchFamily="34" charset="0"/>
                <a:cs typeface="Times New Roman" panose="02020603050405020304" pitchFamily="18" charset="0"/>
              </a:rPr>
              <a:t>Gọi</a:t>
            </a:r>
            <a:r>
              <a:rPr lang="en-US" sz="2400" dirty="0">
                <a:latin typeface="UTM Avo" panose="02040603050506020204" pitchFamily="18" charset="0"/>
                <a:ea typeface="Calibri" panose="020F0502020204030204" pitchFamily="34" charset="0"/>
                <a:cs typeface="Times New Roman" panose="02020603050405020304" pitchFamily="18" charset="0"/>
              </a:rPr>
              <a:t> I </a:t>
            </a:r>
            <a:r>
              <a:rPr lang="en-US" sz="2400" dirty="0" err="1">
                <a:latin typeface="UTM Avo" panose="02040603050506020204" pitchFamily="18" charset="0"/>
                <a:ea typeface="Calibri" panose="020F0502020204030204" pitchFamily="34" charset="0"/>
                <a:cs typeface="Times New Roman" panose="02020603050405020304" pitchFamily="18" charset="0"/>
              </a:rPr>
              <a:t>là</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điếm</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của</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cạnh</a:t>
            </a:r>
            <a:r>
              <a:rPr lang="en-US" sz="2400" dirty="0">
                <a:latin typeface="UTM Avo" panose="02040603050506020204" pitchFamily="18" charset="0"/>
                <a:ea typeface="Calibri" panose="020F0502020204030204" pitchFamily="34" charset="0"/>
                <a:cs typeface="Times New Roman" panose="02020603050405020304" pitchFamily="18" charset="0"/>
              </a:rPr>
              <a:t> QR. </a:t>
            </a:r>
            <a:r>
              <a:rPr lang="en-US" sz="2400" dirty="0" err="1">
                <a:latin typeface="UTM Avo" panose="02040603050506020204" pitchFamily="18" charset="0"/>
                <a:ea typeface="Calibri" panose="020F0502020204030204" pitchFamily="34" charset="0"/>
                <a:cs typeface="Times New Roman" panose="02020603050405020304" pitchFamily="18" charset="0"/>
              </a:rPr>
              <a:t>Chứng</a:t>
            </a:r>
            <a:r>
              <a:rPr lang="en-US" sz="2400" dirty="0">
                <a:latin typeface="UTM Avo" panose="02040603050506020204" pitchFamily="18" charset="0"/>
                <a:ea typeface="Calibri" panose="020F0502020204030204" pitchFamily="34" charset="0"/>
                <a:cs typeface="Times New Roman" panose="02020603050405020304" pitchFamily="18" charset="0"/>
              </a:rPr>
              <a:t> minh </a:t>
            </a:r>
            <a:r>
              <a:rPr lang="en-US" sz="2400" dirty="0" err="1">
                <a:latin typeface="UTM Avo" panose="02040603050506020204" pitchFamily="18" charset="0"/>
                <a:ea typeface="Calibri" panose="020F0502020204030204" pitchFamily="34" charset="0"/>
                <a:cs typeface="Times New Roman" panose="02020603050405020304" pitchFamily="18" charset="0"/>
              </a:rPr>
              <a:t>rằng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ba</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điểm</a:t>
            </a:r>
            <a:r>
              <a:rPr lang="en-US" sz="2400" dirty="0">
                <a:latin typeface="UTM Avo" panose="02040603050506020204" pitchFamily="18" charset="0"/>
                <a:ea typeface="Calibri" panose="020F0502020204030204" pitchFamily="34" charset="0"/>
                <a:cs typeface="Times New Roman" panose="02020603050405020304" pitchFamily="18" charset="0"/>
              </a:rPr>
              <a:t> P, G, I </a:t>
            </a:r>
            <a:r>
              <a:rPr lang="en-US" sz="2400" dirty="0" err="1">
                <a:latin typeface="UTM Avo" panose="02040603050506020204" pitchFamily="18" charset="0"/>
                <a:ea typeface="Calibri" panose="020F0502020204030204" pitchFamily="34" charset="0"/>
                <a:cs typeface="Times New Roman" panose="02020603050405020304" pitchFamily="18" charset="0"/>
              </a:rPr>
              <a:t>thẳng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hàng</a:t>
            </a:r>
            <a:r>
              <a:rPr lang="en-US" sz="2400" dirty="0">
                <a:latin typeface="UTM Avo" panose="020406030505060202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33400" y="3505200"/>
            <a:ext cx="3963403" cy="2674103"/>
          </a:xfrm>
          <a:prstGeom prst="rect">
            <a:avLst/>
          </a:prstGeom>
        </p:spPr>
      </p:pic>
      <p:sp>
        <p:nvSpPr>
          <p:cNvPr id="5" name="Rectangle 4"/>
          <p:cNvSpPr/>
          <p:nvPr/>
        </p:nvSpPr>
        <p:spPr>
          <a:xfrm>
            <a:off x="5029200" y="3733800"/>
            <a:ext cx="6722749" cy="1685654"/>
          </a:xfrm>
          <a:prstGeom prst="rect">
            <a:avLst/>
          </a:prstGeom>
        </p:spPr>
        <p:txBody>
          <a:bodyPr wrap="square">
            <a:spAutoFit/>
          </a:bodyPr>
          <a:lstStyle/>
          <a:p>
            <a:pPr marL="20321" marR="20321" algn="just">
              <a:lnSpc>
                <a:spcPct val="150000"/>
              </a:lnSpc>
            </a:pPr>
            <a:r>
              <a:rPr lang="en-US" sz="2400" dirty="0">
                <a:solidFill>
                  <a:srgbClr val="000000"/>
                </a:solidFill>
                <a:latin typeface="UTM Avo" panose="02040603050506020204" pitchFamily="18" charset="0"/>
                <a:ea typeface="Times New Roman" panose="02020603050405020304" pitchFamily="18" charset="0"/>
              </a:rPr>
              <a:t>Tam </a:t>
            </a:r>
            <a:r>
              <a:rPr lang="en-US" sz="2400" dirty="0" err="1">
                <a:solidFill>
                  <a:srgbClr val="000000"/>
                </a:solidFill>
                <a:latin typeface="UTM Avo" panose="02040603050506020204" pitchFamily="18" charset="0"/>
                <a:ea typeface="Times New Roman" panose="02020603050405020304" pitchFamily="18" charset="0"/>
              </a:rPr>
              <a:t>giác</a:t>
            </a:r>
            <a:r>
              <a:rPr lang="en-US" sz="2400" dirty="0">
                <a:solidFill>
                  <a:srgbClr val="000000"/>
                </a:solidFill>
                <a:latin typeface="UTM Avo" panose="02040603050506020204" pitchFamily="18" charset="0"/>
                <a:ea typeface="Times New Roman" panose="02020603050405020304" pitchFamily="18" charset="0"/>
              </a:rPr>
              <a:t> </a:t>
            </a:r>
            <a:r>
              <a:rPr lang="en-US" sz="2400" dirty="0">
                <a:latin typeface="UTM Avo" panose="02040603050506020204" pitchFamily="18" charset="0"/>
                <a:ea typeface="Calibri" panose="020F0502020204030204" pitchFamily="34" charset="0"/>
                <a:cs typeface="Times New Roman" panose="02020603050405020304" pitchFamily="18" charset="0"/>
              </a:rPr>
              <a:t>PQR </a:t>
            </a:r>
            <a:r>
              <a:rPr lang="en-US" sz="2400" dirty="0" err="1">
                <a:latin typeface="UTM Avo" panose="02040603050506020204" pitchFamily="18" charset="0"/>
                <a:ea typeface="Calibri" panose="020F0502020204030204" pitchFamily="34" charset="0"/>
                <a:cs typeface="Times New Roman" panose="02020603050405020304" pitchFamily="18" charset="0"/>
              </a:rPr>
              <a:t>có</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hai</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đường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tuyến</a:t>
            </a:r>
            <a:r>
              <a:rPr lang="en-US" sz="2400" dirty="0">
                <a:latin typeface="UTM Avo" panose="02040603050506020204" pitchFamily="18" charset="0"/>
                <a:ea typeface="Calibri" panose="020F0502020204030204" pitchFamily="34" charset="0"/>
                <a:cs typeface="Times New Roman" panose="02020603050405020304" pitchFamily="18" charset="0"/>
              </a:rPr>
              <a:t> QM </a:t>
            </a:r>
            <a:r>
              <a:rPr lang="en-US" sz="2400" dirty="0" err="1">
                <a:latin typeface="UTM Avo" panose="02040603050506020204" pitchFamily="18" charset="0"/>
                <a:ea typeface="Calibri" panose="020F0502020204030204" pitchFamily="34" charset="0"/>
                <a:cs typeface="Times New Roman" panose="02020603050405020304" pitchFamily="18" charset="0"/>
              </a:rPr>
              <a:t>và</a:t>
            </a:r>
            <a:r>
              <a:rPr lang="en-US" sz="2400" dirty="0">
                <a:latin typeface="UTM Avo" panose="02040603050506020204" pitchFamily="18" charset="0"/>
                <a:ea typeface="Calibri" panose="020F0502020204030204" pitchFamily="34" charset="0"/>
                <a:cs typeface="Times New Roman" panose="02020603050405020304" pitchFamily="18" charset="0"/>
              </a:rPr>
              <a:t> RK </a:t>
            </a:r>
            <a:r>
              <a:rPr lang="en-US" sz="2400" dirty="0" err="1">
                <a:latin typeface="UTM Avo" panose="02040603050506020204" pitchFamily="18" charset="0"/>
                <a:ea typeface="Calibri" panose="020F0502020204030204" pitchFamily="34" charset="0"/>
                <a:cs typeface="Times New Roman" panose="02020603050405020304" pitchFamily="18" charset="0"/>
              </a:rPr>
              <a:t>cắt</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nhau</a:t>
            </a:r>
            <a:r>
              <a:rPr lang="en-US" sz="2400" dirty="0">
                <a:latin typeface="UTM Avo" panose="02040603050506020204" pitchFamily="18" charset="0"/>
                <a:ea typeface="Calibri" panose="020F0502020204030204" pitchFamily="34" charset="0"/>
                <a:cs typeface="Times New Roman" panose="02020603050405020304" pitchFamily="18" charset="0"/>
              </a:rPr>
              <a:t> tai 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nên</a:t>
            </a:r>
            <a:r>
              <a:rPr lang="en-US" sz="2400" dirty="0">
                <a:solidFill>
                  <a:srgbClr val="000000"/>
                </a:solidFill>
                <a:latin typeface="UTM Avo" panose="02040603050506020204" pitchFamily="18" charset="0"/>
                <a:ea typeface="Times New Roman" panose="02020603050405020304" pitchFamily="18" charset="0"/>
              </a:rPr>
              <a:t> G </a:t>
            </a:r>
            <a:r>
              <a:rPr lang="en-US" sz="2400" dirty="0" err="1">
                <a:solidFill>
                  <a:srgbClr val="000000"/>
                </a:solidFill>
                <a:latin typeface="UTM Avo" panose="02040603050506020204" pitchFamily="18" charset="0"/>
                <a:ea typeface="Times New Roman" panose="02020603050405020304" pitchFamily="18" charset="0"/>
              </a:rPr>
              <a:t>là</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trọng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tâm</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của</a:t>
            </a:r>
            <a:r>
              <a:rPr lang="en-US" sz="2400" dirty="0">
                <a:solidFill>
                  <a:srgbClr val="000000"/>
                </a:solidFill>
                <a:latin typeface="UTM Avo" panose="02040603050506020204" pitchFamily="18" charset="0"/>
                <a:ea typeface="Times New Roman" panose="02020603050405020304" pitchFamily="18" charset="0"/>
              </a:rPr>
              <a:t> tam </a:t>
            </a:r>
            <a:r>
              <a:rPr lang="en-US" sz="2400" dirty="0" err="1">
                <a:solidFill>
                  <a:srgbClr val="000000"/>
                </a:solidFill>
                <a:latin typeface="UTM Avo" panose="02040603050506020204" pitchFamily="18" charset="0"/>
                <a:ea typeface="Times New Roman" panose="02020603050405020304" pitchFamily="18" charset="0"/>
              </a:rPr>
              <a:t>giác</a:t>
            </a:r>
            <a:r>
              <a:rPr lang="en-US" sz="2400" dirty="0">
                <a:solidFill>
                  <a:srgbClr val="000000"/>
                </a:solidFill>
                <a:latin typeface="UTM Avo" panose="02040603050506020204" pitchFamily="18" charset="0"/>
                <a:ea typeface="Times New Roman" panose="02020603050405020304" pitchFamily="18" charset="0"/>
              </a:rPr>
              <a:t> </a:t>
            </a:r>
            <a:r>
              <a:rPr lang="en-US" sz="2400" dirty="0">
                <a:latin typeface="UTM Avo" panose="02040603050506020204" pitchFamily="18" charset="0"/>
                <a:ea typeface="Calibri" panose="020F0502020204030204" pitchFamily="34" charset="0"/>
                <a:cs typeface="Times New Roman" panose="02020603050405020304" pitchFamily="18" charset="0"/>
              </a:rPr>
              <a:t>PQR</a:t>
            </a:r>
            <a:r>
              <a:rPr lang="en-US" sz="2400" dirty="0">
                <a:solidFill>
                  <a:srgbClr val="000000"/>
                </a:solidFill>
                <a:latin typeface="UTM Avo" panose="020406030505060202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4" name="Hình chữ nhật: Góc Tròn 16">
            <a:extLst>
              <a:ext uri="{FF2B5EF4-FFF2-40B4-BE49-F238E27FC236}">
                <a16:creationId xmlns:a16="http://schemas.microsoft.com/office/drawing/2014/main" id="{0D169947-DAFB-7C3F-B59D-9F340972273F}"/>
              </a:ext>
            </a:extLst>
          </p:cNvPr>
          <p:cNvSpPr/>
          <p:nvPr/>
        </p:nvSpPr>
        <p:spPr>
          <a:xfrm>
            <a:off x="304800" y="1752600"/>
            <a:ext cx="2133600" cy="457200"/>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err="1">
                <a:solidFill>
                  <a:sysClr val="windowText" lastClr="000000"/>
                </a:solidFill>
                <a:latin typeface="UTM Avo" panose="02040603050506020204" pitchFamily="18" charset="0"/>
                <a:cs typeface="Arial" panose="020B0604020202020204" pitchFamily="34" charset="0"/>
              </a:rPr>
              <a:t>Luyện</a:t>
            </a:r>
            <a:r>
              <a:rPr lang="en-US" sz="2400" b="1" dirty="0">
                <a:solidFill>
                  <a:sysClr val="windowText" lastClr="000000"/>
                </a:solidFill>
                <a:latin typeface="UTM Avo" panose="02040603050506020204" pitchFamily="18" charset="0"/>
                <a:cs typeface="Arial" panose="020B0604020202020204" pitchFamily="34" charset="0"/>
              </a:rPr>
              <a:t> </a:t>
            </a:r>
            <a:r>
              <a:rPr lang="en-US" sz="2400" b="1" dirty="0" err="1">
                <a:solidFill>
                  <a:sysClr val="windowText" lastClr="000000"/>
                </a:solidFill>
                <a:latin typeface="UTM Avo" panose="02040603050506020204" pitchFamily="18" charset="0"/>
                <a:cs typeface="Arial" panose="020B0604020202020204" pitchFamily="34" charset="0"/>
              </a:rPr>
              <a:t>tập</a:t>
            </a:r>
            <a:r>
              <a:rPr lang="en-US" sz="2400" b="1" dirty="0">
                <a:solidFill>
                  <a:sysClr val="windowText" lastClr="000000"/>
                </a:solidFill>
                <a:latin typeface="UTM Avo" panose="02040603050506020204" pitchFamily="18" charset="0"/>
                <a:cs typeface="Arial" panose="020B0604020202020204" pitchFamily="34" charset="0"/>
              </a:rPr>
              <a:t> 2</a:t>
            </a:r>
          </a:p>
        </p:txBody>
      </p:sp>
      <p:sp>
        <p:nvSpPr>
          <p:cNvPr id="6" name="TextBox 5">
            <a:extLst>
              <a:ext uri="{FF2B5EF4-FFF2-40B4-BE49-F238E27FC236}">
                <a16:creationId xmlns:a16="http://schemas.microsoft.com/office/drawing/2014/main" id="{BD197CA3-1860-1CD2-FD85-7FA86CC56529}"/>
              </a:ext>
            </a:extLst>
          </p:cNvPr>
          <p:cNvSpPr txBox="1"/>
          <p:nvPr/>
        </p:nvSpPr>
        <p:spPr>
          <a:xfrm>
            <a:off x="7823200" y="3240011"/>
            <a:ext cx="863600" cy="461665"/>
          </a:xfrm>
          <a:prstGeom prst="rect">
            <a:avLst/>
          </a:prstGeom>
          <a:noFill/>
        </p:spPr>
        <p:txBody>
          <a:bodyPr wrap="square" rtlCol="0">
            <a:spAutoFit/>
          </a:bodyPr>
          <a:lstStyle/>
          <a:p>
            <a:r>
              <a:rPr lang="en-US" sz="2400" b="1" u="sng" dirty="0" err="1">
                <a:latin typeface="UTM Avo" panose="02040603050506020204" pitchFamily="18" charset="0"/>
                <a:cs typeface="Arial" panose="020B0604020202020204" pitchFamily="34" charset="0"/>
              </a:rPr>
              <a:t>Giải</a:t>
            </a:r>
            <a:endParaRPr lang="en-US" sz="2400" b="1" u="sng"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407447440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9FAD3F-1D30-8311-CE39-7F6167D43B13}"/>
              </a:ext>
            </a:extLst>
          </p:cNvPr>
          <p:cNvSpPr/>
          <p:nvPr/>
        </p:nvSpPr>
        <p:spPr>
          <a:xfrm>
            <a:off x="5207000" y="3657600"/>
            <a:ext cx="6096000" cy="1131656"/>
          </a:xfrm>
          <a:prstGeom prst="rect">
            <a:avLst/>
          </a:prstGeom>
        </p:spPr>
        <p:txBody>
          <a:bodyPr>
            <a:spAutoFit/>
          </a:bodyPr>
          <a:lstStyle/>
          <a:p>
            <a:pPr marL="20321" marR="20321" algn="just">
              <a:lnSpc>
                <a:spcPct val="150000"/>
              </a:lnSpc>
            </a:pPr>
            <a:r>
              <a:rPr lang="en-US" sz="2400" dirty="0">
                <a:latin typeface="UTM Avo" panose="02040603050506020204" pitchFamily="18" charset="0"/>
                <a:ea typeface="Calibri" panose="020F0502020204030204" pitchFamily="34" charset="0"/>
                <a:cs typeface="Times New Roman" panose="02020603050405020304" pitchFamily="18" charset="0"/>
              </a:rPr>
              <a:t>I </a:t>
            </a:r>
            <a:r>
              <a:rPr lang="en-US" sz="2400" dirty="0" err="1">
                <a:latin typeface="UTM Avo" panose="02040603050506020204" pitchFamily="18" charset="0"/>
                <a:ea typeface="Calibri" panose="020F0502020204030204" pitchFamily="34" charset="0"/>
                <a:cs typeface="Times New Roman" panose="02020603050405020304" pitchFamily="18" charset="0"/>
              </a:rPr>
              <a:t>là</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điếm</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của</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cạnh</a:t>
            </a:r>
            <a:r>
              <a:rPr lang="en-US" sz="2400" dirty="0">
                <a:latin typeface="UTM Avo" panose="02040603050506020204" pitchFamily="18" charset="0"/>
                <a:ea typeface="Calibri" panose="020F0502020204030204" pitchFamily="34" charset="0"/>
                <a:cs typeface="Times New Roman" panose="02020603050405020304" pitchFamily="18" charset="0"/>
              </a:rPr>
              <a:t> QR </a:t>
            </a:r>
            <a:r>
              <a:rPr lang="en-US" sz="2400" dirty="0" err="1">
                <a:solidFill>
                  <a:srgbClr val="000000"/>
                </a:solidFill>
                <a:latin typeface="UTM Avo" panose="02040603050506020204" pitchFamily="18" charset="0"/>
                <a:ea typeface="Times New Roman" panose="02020603050405020304" pitchFamily="18" charset="0"/>
              </a:rPr>
              <a:t>nên</a:t>
            </a:r>
            <a:r>
              <a:rPr lang="en-US" sz="2400" dirty="0">
                <a:solidFill>
                  <a:srgbClr val="000000"/>
                </a:solidFill>
                <a:latin typeface="UTM Avo" panose="02040603050506020204" pitchFamily="18" charset="0"/>
                <a:ea typeface="Times New Roman" panose="02020603050405020304" pitchFamily="18" charset="0"/>
              </a:rPr>
              <a:t> PI </a:t>
            </a:r>
            <a:r>
              <a:rPr lang="en-US" sz="2400" dirty="0" err="1">
                <a:solidFill>
                  <a:srgbClr val="000000"/>
                </a:solidFill>
                <a:latin typeface="UTM Avo" panose="02040603050506020204" pitchFamily="18" charset="0"/>
                <a:ea typeface="Times New Roman" panose="02020603050405020304" pitchFamily="18" charset="0"/>
              </a:rPr>
              <a:t>là</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đường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trung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tuyến</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của</a:t>
            </a:r>
            <a:r>
              <a:rPr lang="en-US" sz="2400" dirty="0">
                <a:solidFill>
                  <a:srgbClr val="000000"/>
                </a:solidFill>
                <a:latin typeface="UTM Avo" panose="02040603050506020204" pitchFamily="18" charset="0"/>
                <a:ea typeface="Times New Roman" panose="02020603050405020304" pitchFamily="18" charset="0"/>
              </a:rPr>
              <a:t> tam </a:t>
            </a:r>
            <a:r>
              <a:rPr lang="en-US" sz="2400" dirty="0" err="1">
                <a:solidFill>
                  <a:srgbClr val="000000"/>
                </a:solidFill>
                <a:latin typeface="UTM Avo" panose="02040603050506020204" pitchFamily="18" charset="0"/>
                <a:ea typeface="Times New Roman" panose="02020603050405020304" pitchFamily="18" charset="0"/>
              </a:rPr>
              <a:t>giác</a:t>
            </a:r>
            <a:r>
              <a:rPr lang="en-US" sz="2400" dirty="0">
                <a:solidFill>
                  <a:srgbClr val="000000"/>
                </a:solidFill>
                <a:latin typeface="UTM Avo" panose="02040603050506020204" pitchFamily="18" charset="0"/>
                <a:ea typeface="Times New Roman" panose="02020603050405020304" pitchFamily="18" charset="0"/>
              </a:rPr>
              <a:t> PQR.</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CA9D2779-1834-2A59-9D94-F5A051EF778E}"/>
              </a:ext>
            </a:extLst>
          </p:cNvPr>
          <p:cNvSpPr/>
          <p:nvPr/>
        </p:nvSpPr>
        <p:spPr>
          <a:xfrm>
            <a:off x="5207000" y="4758938"/>
            <a:ext cx="6096000" cy="1685654"/>
          </a:xfrm>
          <a:prstGeom prst="rect">
            <a:avLst/>
          </a:prstGeom>
        </p:spPr>
        <p:txBody>
          <a:bodyPr wrap="square">
            <a:spAutoFit/>
          </a:bodyPr>
          <a:lstStyle/>
          <a:p>
            <a:pPr marL="20321" marR="20321" algn="just">
              <a:lnSpc>
                <a:spcPct val="150000"/>
              </a:lnSpc>
            </a:pPr>
            <a:r>
              <a:rPr lang="en-US" sz="2400" dirty="0" err="1">
                <a:solidFill>
                  <a:srgbClr val="000000"/>
                </a:solidFill>
                <a:latin typeface="UTM Avo" panose="02040603050506020204" pitchFamily="18" charset="0"/>
                <a:ea typeface="Times New Roman" panose="02020603050405020304" pitchFamily="18" charset="0"/>
              </a:rPr>
              <a:t>Các</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đường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trung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tuyến</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của</a:t>
            </a:r>
            <a:r>
              <a:rPr lang="en-US" sz="2400" dirty="0">
                <a:solidFill>
                  <a:srgbClr val="000000"/>
                </a:solidFill>
                <a:latin typeface="UTM Avo" panose="02040603050506020204" pitchFamily="18" charset="0"/>
                <a:ea typeface="Times New Roman" panose="02020603050405020304" pitchFamily="18" charset="0"/>
              </a:rPr>
              <a:t> tam </a:t>
            </a:r>
            <a:r>
              <a:rPr lang="en-US" sz="2400" dirty="0" err="1">
                <a:solidFill>
                  <a:srgbClr val="000000"/>
                </a:solidFill>
                <a:latin typeface="UTM Avo" panose="02040603050506020204" pitchFamily="18" charset="0"/>
                <a:ea typeface="Times New Roman" panose="02020603050405020304" pitchFamily="18" charset="0"/>
              </a:rPr>
              <a:t>giác</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cùng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đi</a:t>
            </a:r>
            <a:r>
              <a:rPr lang="en-US" sz="2400" dirty="0">
                <a:solidFill>
                  <a:srgbClr val="000000"/>
                </a:solidFill>
                <a:latin typeface="UTM Avo" panose="02040603050506020204" pitchFamily="18" charset="0"/>
                <a:ea typeface="Times New Roman" panose="02020603050405020304" pitchFamily="18" charset="0"/>
              </a:rPr>
              <a:t> qua </a:t>
            </a:r>
            <a:r>
              <a:rPr lang="en-US" sz="2400" dirty="0" err="1">
                <a:solidFill>
                  <a:srgbClr val="000000"/>
                </a:solidFill>
                <a:latin typeface="UTM Avo" panose="02040603050506020204" pitchFamily="18" charset="0"/>
                <a:ea typeface="Times New Roman" panose="02020603050405020304" pitchFamily="18" charset="0"/>
              </a:rPr>
              <a:t>trọng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tâm</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của</a:t>
            </a:r>
            <a:r>
              <a:rPr lang="en-US" sz="2400" dirty="0">
                <a:solidFill>
                  <a:srgbClr val="000000"/>
                </a:solidFill>
                <a:latin typeface="UTM Avo" panose="02040603050506020204" pitchFamily="18" charset="0"/>
                <a:ea typeface="Times New Roman" panose="02020603050405020304" pitchFamily="18" charset="0"/>
              </a:rPr>
              <a:t> tam </a:t>
            </a:r>
            <a:r>
              <a:rPr lang="en-US" sz="2400" dirty="0" err="1">
                <a:solidFill>
                  <a:srgbClr val="000000"/>
                </a:solidFill>
                <a:latin typeface="UTM Avo" panose="02040603050506020204" pitchFamily="18" charset="0"/>
                <a:ea typeface="Times New Roman" panose="02020603050405020304" pitchFamily="18" charset="0"/>
              </a:rPr>
              <a:t>giác</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nên</a:t>
            </a:r>
            <a:r>
              <a:rPr lang="en-US" sz="2400" dirty="0">
                <a:solidFill>
                  <a:srgbClr val="000000"/>
                </a:solidFill>
                <a:latin typeface="UTM Avo" panose="02040603050506020204" pitchFamily="18" charset="0"/>
                <a:ea typeface="Times New Roman" panose="02020603050405020304" pitchFamily="18" charset="0"/>
              </a:rPr>
              <a:t> </a:t>
            </a:r>
            <a:r>
              <a:rPr lang="en-US" sz="2400" dirty="0">
                <a:latin typeface="UTM Avo" panose="02040603050506020204" pitchFamily="18" charset="0"/>
                <a:ea typeface="Calibri" panose="020F0502020204030204" pitchFamily="34" charset="0"/>
                <a:cs typeface="Times New Roman" panose="02020603050405020304" pitchFamily="18" charset="0"/>
              </a:rPr>
              <a:t>P, G, I </a:t>
            </a:r>
            <a:r>
              <a:rPr lang="en-US" sz="2400" dirty="0" err="1">
                <a:solidFill>
                  <a:srgbClr val="000000"/>
                </a:solidFill>
                <a:latin typeface="UTM Avo" panose="02040603050506020204" pitchFamily="18" charset="0"/>
                <a:ea typeface="Times New Roman" panose="02020603050405020304" pitchFamily="18" charset="0"/>
              </a:rPr>
              <a:t>thẳng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hàng</a:t>
            </a:r>
            <a:r>
              <a:rPr lang="en-US" sz="2400" dirty="0">
                <a:solidFill>
                  <a:srgbClr val="000000"/>
                </a:solidFill>
                <a:latin typeface="UTM Avo" panose="02040603050506020204" pitchFamily="18" charset="0"/>
                <a:ea typeface="Times New Roman" panose="02020603050405020304" pitchFamily="18" charset="0"/>
              </a:rPr>
              <a:t>.</a:t>
            </a:r>
            <a:endParaRPr lang="en-US" sz="2400" dirty="0">
              <a:solidFill>
                <a:prstClr val="black"/>
              </a:solidFill>
              <a:latin typeface="Times New Roman" panose="02020603050405020304" pitchFamily="18" charset="0"/>
              <a:ea typeface="Times New Roman" panose="02020603050405020304" pitchFamily="18" charset="0"/>
            </a:endParaRPr>
          </a:p>
        </p:txBody>
      </p:sp>
      <p:pic>
        <p:nvPicPr>
          <p:cNvPr id="10" name="Picture 9">
            <a:extLst>
              <a:ext uri="{FF2B5EF4-FFF2-40B4-BE49-F238E27FC236}">
                <a16:creationId xmlns:a16="http://schemas.microsoft.com/office/drawing/2014/main" id="{EEB54B6F-F9FC-5661-7498-5CB4FB445410}"/>
              </a:ext>
            </a:extLst>
          </p:cNvPr>
          <p:cNvPicPr>
            <a:picLocks noChangeAspect="1"/>
          </p:cNvPicPr>
          <p:nvPr/>
        </p:nvPicPr>
        <p:blipFill>
          <a:blip r:embed="rId3"/>
          <a:stretch>
            <a:fillRect/>
          </a:stretch>
        </p:blipFill>
        <p:spPr>
          <a:xfrm>
            <a:off x="533400" y="3505200"/>
            <a:ext cx="3963403" cy="2674103"/>
          </a:xfrm>
          <a:prstGeom prst="rect">
            <a:avLst/>
          </a:prstGeom>
        </p:spPr>
      </p:pic>
      <p:sp>
        <p:nvSpPr>
          <p:cNvPr id="11" name="TextBox 10">
            <a:extLst>
              <a:ext uri="{FF2B5EF4-FFF2-40B4-BE49-F238E27FC236}">
                <a16:creationId xmlns:a16="http://schemas.microsoft.com/office/drawing/2014/main" id="{186D2F9E-FCCC-83BA-92E4-B4F1E374F84E}"/>
              </a:ext>
            </a:extLst>
          </p:cNvPr>
          <p:cNvSpPr txBox="1"/>
          <p:nvPr/>
        </p:nvSpPr>
        <p:spPr>
          <a:xfrm>
            <a:off x="7823200" y="3240011"/>
            <a:ext cx="863600" cy="461665"/>
          </a:xfrm>
          <a:prstGeom prst="rect">
            <a:avLst/>
          </a:prstGeom>
          <a:noFill/>
        </p:spPr>
        <p:txBody>
          <a:bodyPr wrap="square" rtlCol="0">
            <a:spAutoFit/>
          </a:bodyPr>
          <a:lstStyle/>
          <a:p>
            <a:r>
              <a:rPr lang="en-US" sz="2400" b="1" u="sng" dirty="0" err="1">
                <a:latin typeface="UTM Avo" panose="02040603050506020204" pitchFamily="18" charset="0"/>
                <a:cs typeface="Arial" panose="020B0604020202020204" pitchFamily="34" charset="0"/>
              </a:rPr>
              <a:t>Giải</a:t>
            </a:r>
            <a:endParaRPr lang="en-US" sz="2400" b="1" u="sng" dirty="0">
              <a:latin typeface="UTM Avo" panose="02040603050506020204" pitchFamily="18" charset="0"/>
              <a:cs typeface="Arial" panose="020B0604020202020204" pitchFamily="34" charset="0"/>
            </a:endParaRPr>
          </a:p>
        </p:txBody>
      </p:sp>
      <p:sp>
        <p:nvSpPr>
          <p:cNvPr id="2" name="Rectangle 1">
            <a:extLst>
              <a:ext uri="{FF2B5EF4-FFF2-40B4-BE49-F238E27FC236}">
                <a16:creationId xmlns:a16="http://schemas.microsoft.com/office/drawing/2014/main" id="{0217EB9D-FC3B-B51C-C5C9-12F204E6F2DF}"/>
              </a:ext>
            </a:extLst>
          </p:cNvPr>
          <p:cNvSpPr/>
          <p:nvPr/>
        </p:nvSpPr>
        <p:spPr>
          <a:xfrm>
            <a:off x="228600" y="1660157"/>
            <a:ext cx="11749902" cy="1692643"/>
          </a:xfrm>
          <a:prstGeom prst="rect">
            <a:avLst/>
          </a:prstGeom>
        </p:spPr>
        <p:txBody>
          <a:bodyPr wrap="square">
            <a:spAutoFit/>
          </a:bodyPr>
          <a:lstStyle/>
          <a:p>
            <a:pPr>
              <a:lnSpc>
                <a:spcPct val="150000"/>
              </a:lnSpc>
              <a:spcAft>
                <a:spcPts val="800"/>
              </a:spcAft>
            </a:pPr>
            <a:r>
              <a:rPr lang="en-US" sz="2400" dirty="0">
                <a:latin typeface="UTM Avo" panose="02040603050506020204" pitchFamily="18" charset="0"/>
                <a:ea typeface="Calibri" panose="020F0502020204030204" pitchFamily="34" charset="0"/>
                <a:cs typeface="Times New Roman" panose="02020603050405020304" pitchFamily="18" charset="0"/>
              </a:rPr>
              <a:t>			      Cho tam </a:t>
            </a:r>
            <a:r>
              <a:rPr lang="en-US" sz="2400" dirty="0" err="1">
                <a:latin typeface="UTM Avo" panose="02040603050506020204" pitchFamily="18" charset="0"/>
                <a:ea typeface="Calibri" panose="020F0502020204030204" pitchFamily="34" charset="0"/>
                <a:cs typeface="Times New Roman" panose="02020603050405020304" pitchFamily="18" charset="0"/>
              </a:rPr>
              <a:t>giác</a:t>
            </a:r>
            <a:r>
              <a:rPr lang="en-US" sz="2400" dirty="0">
                <a:latin typeface="UTM Avo" panose="02040603050506020204" pitchFamily="18" charset="0"/>
                <a:ea typeface="Calibri" panose="020F0502020204030204" pitchFamily="34" charset="0"/>
                <a:cs typeface="Times New Roman" panose="02020603050405020304" pitchFamily="18" charset="0"/>
              </a:rPr>
              <a:t> PQR </a:t>
            </a:r>
            <a:r>
              <a:rPr lang="en-US" sz="2400" dirty="0" err="1">
                <a:latin typeface="UTM Avo" panose="02040603050506020204" pitchFamily="18" charset="0"/>
                <a:ea typeface="Calibri" panose="020F0502020204030204" pitchFamily="34" charset="0"/>
                <a:cs typeface="Times New Roman" panose="02020603050405020304" pitchFamily="18" charset="0"/>
              </a:rPr>
              <a:t>có</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hai</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đường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tuyến</a:t>
            </a:r>
            <a:r>
              <a:rPr lang="en-US" sz="2400" dirty="0">
                <a:latin typeface="UTM Avo" panose="02040603050506020204" pitchFamily="18" charset="0"/>
                <a:ea typeface="Calibri" panose="020F0502020204030204" pitchFamily="34" charset="0"/>
                <a:cs typeface="Times New Roman" panose="02020603050405020304" pitchFamily="18" charset="0"/>
              </a:rPr>
              <a:t> QM </a:t>
            </a:r>
            <a:r>
              <a:rPr lang="en-US" sz="2400" dirty="0" err="1">
                <a:latin typeface="UTM Avo" panose="02040603050506020204" pitchFamily="18" charset="0"/>
                <a:ea typeface="Calibri" panose="020F0502020204030204" pitchFamily="34" charset="0"/>
                <a:cs typeface="Times New Roman" panose="02020603050405020304" pitchFamily="18" charset="0"/>
              </a:rPr>
              <a:t>và</a:t>
            </a:r>
            <a:r>
              <a:rPr lang="en-US" sz="2400" dirty="0">
                <a:latin typeface="UTM Avo" panose="02040603050506020204" pitchFamily="18" charset="0"/>
                <a:ea typeface="Calibri" panose="020F0502020204030204" pitchFamily="34" charset="0"/>
                <a:cs typeface="Times New Roman" panose="02020603050405020304" pitchFamily="18" charset="0"/>
              </a:rPr>
              <a:t> RK </a:t>
            </a:r>
            <a:r>
              <a:rPr lang="en-US" sz="2400" dirty="0" err="1">
                <a:latin typeface="UTM Avo" panose="02040603050506020204" pitchFamily="18" charset="0"/>
                <a:ea typeface="Calibri" panose="020F0502020204030204" pitchFamily="34" charset="0"/>
                <a:cs typeface="Times New Roman" panose="02020603050405020304" pitchFamily="18" charset="0"/>
              </a:rPr>
              <a:t>cắt</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nhau</a:t>
            </a:r>
            <a:r>
              <a:rPr lang="en-US" sz="2400" dirty="0">
                <a:latin typeface="UTM Avo" panose="02040603050506020204" pitchFamily="18" charset="0"/>
                <a:ea typeface="Calibri" panose="020F0502020204030204" pitchFamily="34" charset="0"/>
                <a:cs typeface="Times New Roman" panose="02020603050405020304" pitchFamily="18" charset="0"/>
              </a:rPr>
              <a:t> tai G. </a:t>
            </a:r>
            <a:r>
              <a:rPr lang="en-US" sz="2400" dirty="0" err="1">
                <a:latin typeface="UTM Avo" panose="02040603050506020204" pitchFamily="18" charset="0"/>
                <a:ea typeface="Calibri" panose="020F0502020204030204" pitchFamily="34" charset="0"/>
                <a:cs typeface="Times New Roman" panose="02020603050405020304" pitchFamily="18" charset="0"/>
              </a:rPr>
              <a:t>Gọi</a:t>
            </a:r>
            <a:r>
              <a:rPr lang="en-US" sz="2400" dirty="0">
                <a:latin typeface="UTM Avo" panose="02040603050506020204" pitchFamily="18" charset="0"/>
                <a:ea typeface="Calibri" panose="020F0502020204030204" pitchFamily="34" charset="0"/>
                <a:cs typeface="Times New Roman" panose="02020603050405020304" pitchFamily="18" charset="0"/>
              </a:rPr>
              <a:t> I </a:t>
            </a:r>
            <a:r>
              <a:rPr lang="en-US" sz="2400" dirty="0" err="1">
                <a:latin typeface="UTM Avo" panose="02040603050506020204" pitchFamily="18" charset="0"/>
                <a:ea typeface="Calibri" panose="020F0502020204030204" pitchFamily="34" charset="0"/>
                <a:cs typeface="Times New Roman" panose="02020603050405020304" pitchFamily="18" charset="0"/>
              </a:rPr>
              <a:t>là</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điếm</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của</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cạnh</a:t>
            </a:r>
            <a:r>
              <a:rPr lang="en-US" sz="2400" dirty="0">
                <a:latin typeface="UTM Avo" panose="02040603050506020204" pitchFamily="18" charset="0"/>
                <a:ea typeface="Calibri" panose="020F0502020204030204" pitchFamily="34" charset="0"/>
                <a:cs typeface="Times New Roman" panose="02020603050405020304" pitchFamily="18" charset="0"/>
              </a:rPr>
              <a:t> QR. </a:t>
            </a:r>
            <a:r>
              <a:rPr lang="en-US" sz="2400" dirty="0" err="1">
                <a:latin typeface="UTM Avo" panose="02040603050506020204" pitchFamily="18" charset="0"/>
                <a:ea typeface="Calibri" panose="020F0502020204030204" pitchFamily="34" charset="0"/>
                <a:cs typeface="Times New Roman" panose="02020603050405020304" pitchFamily="18" charset="0"/>
              </a:rPr>
              <a:t>Chứng</a:t>
            </a:r>
            <a:r>
              <a:rPr lang="en-US" sz="2400" dirty="0">
                <a:latin typeface="UTM Avo" panose="02040603050506020204" pitchFamily="18" charset="0"/>
                <a:ea typeface="Calibri" panose="020F0502020204030204" pitchFamily="34" charset="0"/>
                <a:cs typeface="Times New Roman" panose="02020603050405020304" pitchFamily="18" charset="0"/>
              </a:rPr>
              <a:t> minh </a:t>
            </a:r>
            <a:r>
              <a:rPr lang="en-US" sz="2400" dirty="0" err="1">
                <a:latin typeface="UTM Avo" panose="02040603050506020204" pitchFamily="18" charset="0"/>
                <a:ea typeface="Calibri" panose="020F0502020204030204" pitchFamily="34" charset="0"/>
                <a:cs typeface="Times New Roman" panose="02020603050405020304" pitchFamily="18" charset="0"/>
              </a:rPr>
              <a:t>rằng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ba</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điểm</a:t>
            </a:r>
            <a:r>
              <a:rPr lang="en-US" sz="2400" dirty="0">
                <a:latin typeface="UTM Avo" panose="02040603050506020204" pitchFamily="18" charset="0"/>
                <a:ea typeface="Calibri" panose="020F0502020204030204" pitchFamily="34" charset="0"/>
                <a:cs typeface="Times New Roman" panose="02020603050405020304" pitchFamily="18" charset="0"/>
              </a:rPr>
              <a:t> P, G, I </a:t>
            </a:r>
            <a:r>
              <a:rPr lang="en-US" sz="2400" dirty="0" err="1">
                <a:latin typeface="UTM Avo" panose="02040603050506020204" pitchFamily="18" charset="0"/>
                <a:ea typeface="Calibri" panose="020F0502020204030204" pitchFamily="34" charset="0"/>
                <a:cs typeface="Times New Roman" panose="02020603050405020304" pitchFamily="18" charset="0"/>
              </a:rPr>
              <a:t>thẳng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hàng</a:t>
            </a:r>
            <a:r>
              <a:rPr lang="en-US" sz="2400" dirty="0">
                <a:latin typeface="UTM Avo" panose="020406030505060202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Hình chữ nhật: Góc Tròn 16">
            <a:extLst>
              <a:ext uri="{FF2B5EF4-FFF2-40B4-BE49-F238E27FC236}">
                <a16:creationId xmlns:a16="http://schemas.microsoft.com/office/drawing/2014/main" id="{DF65229C-D21F-C232-82C1-3760F7EB43A8}"/>
              </a:ext>
            </a:extLst>
          </p:cNvPr>
          <p:cNvSpPr/>
          <p:nvPr/>
        </p:nvSpPr>
        <p:spPr>
          <a:xfrm>
            <a:off x="304800" y="1752600"/>
            <a:ext cx="2133600" cy="457200"/>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err="1">
                <a:solidFill>
                  <a:sysClr val="windowText" lastClr="000000"/>
                </a:solidFill>
                <a:latin typeface="UTM Avo" panose="02040603050506020204" pitchFamily="18" charset="0"/>
                <a:cs typeface="Arial" panose="020B0604020202020204" pitchFamily="34" charset="0"/>
              </a:rPr>
              <a:t>Luyện</a:t>
            </a:r>
            <a:r>
              <a:rPr lang="en-US" sz="2400" b="1" dirty="0">
                <a:solidFill>
                  <a:sysClr val="windowText" lastClr="000000"/>
                </a:solidFill>
                <a:latin typeface="UTM Avo" panose="02040603050506020204" pitchFamily="18" charset="0"/>
                <a:cs typeface="Arial" panose="020B0604020202020204" pitchFamily="34" charset="0"/>
              </a:rPr>
              <a:t> </a:t>
            </a:r>
            <a:r>
              <a:rPr lang="en-US" sz="2400" b="1" dirty="0" err="1">
                <a:solidFill>
                  <a:sysClr val="windowText" lastClr="000000"/>
                </a:solidFill>
                <a:latin typeface="UTM Avo" panose="02040603050506020204" pitchFamily="18" charset="0"/>
                <a:cs typeface="Arial" panose="020B0604020202020204" pitchFamily="34" charset="0"/>
              </a:rPr>
              <a:t>tập</a:t>
            </a:r>
            <a:r>
              <a:rPr lang="en-US" sz="2400" b="1" dirty="0">
                <a:solidFill>
                  <a:sysClr val="windowText" lastClr="000000"/>
                </a:solidFill>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232782607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600" y="1720574"/>
            <a:ext cx="11201400" cy="1121846"/>
          </a:xfrm>
          <a:prstGeom prst="rect">
            <a:avLst/>
          </a:prstGeom>
        </p:spPr>
        <p:txBody>
          <a:bodyPr wrap="square">
            <a:spAutoFit/>
          </a:bodyPr>
          <a:lstStyle/>
          <a:p>
            <a:pPr algn="just">
              <a:lnSpc>
                <a:spcPct val="150000"/>
              </a:lnSpc>
              <a:spcBef>
                <a:spcPts val="400"/>
              </a:spcBef>
              <a:spcAft>
                <a:spcPts val="533"/>
              </a:spcAft>
            </a:pPr>
            <a:r>
              <a:rPr lang="vi-VN"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vi-VN" sz="2400" dirty="0">
                <a:latin typeface="UTM Avo" panose="02040603050506020204" pitchFamily="18" charset="0"/>
                <a:ea typeface="Calibri" panose="020F0502020204030204" pitchFamily="34" charset="0"/>
                <a:cs typeface="Times New Roman" panose="02020603050405020304" pitchFamily="18" charset="0"/>
              </a:rPr>
              <a:t>Quan sát các đường trung tuyến</a:t>
            </a:r>
            <a:r>
              <a:rPr lang="en-US" sz="2400" dirty="0">
                <a:latin typeface="UTM Avo" panose="02040603050506020204" pitchFamily="18" charset="0"/>
                <a:ea typeface="Calibri" panose="020F0502020204030204" pitchFamily="34" charset="0"/>
                <a:cs typeface="Times New Roman" panose="02020603050405020304" pitchFamily="18" charset="0"/>
              </a:rPr>
              <a:t> AM, BN, CP</a:t>
            </a:r>
            <a:r>
              <a:rPr lang="vi-VN" sz="2400" dirty="0">
                <a:latin typeface="UTM Avo" panose="02040603050506020204" pitchFamily="18" charset="0"/>
                <a:ea typeface="Calibri" panose="020F0502020204030204" pitchFamily="34" charset="0"/>
                <a:cs typeface="Times New Roman" panose="02020603050405020304" pitchFamily="18" charset="0"/>
              </a:rPr>
              <a:t> của tam giác </a:t>
            </a:r>
            <a:r>
              <a:rPr lang="en-US" sz="2400" dirty="0">
                <a:latin typeface="UTM Avo" panose="02040603050506020204" pitchFamily="18" charset="0"/>
                <a:ea typeface="Calibri" panose="020F0502020204030204" pitchFamily="34" charset="0"/>
                <a:cs typeface="Times New Roman" panose="02020603050405020304" pitchFamily="18" charset="0"/>
              </a:rPr>
              <a:t>ABC </a:t>
            </a:r>
            <a:r>
              <a:rPr lang="vi-VN" sz="2400" dirty="0">
                <a:latin typeface="UTM Avo" panose="02040603050506020204" pitchFamily="18" charset="0"/>
                <a:ea typeface="Calibri" panose="020F0502020204030204" pitchFamily="34" charset="0"/>
                <a:cs typeface="Times New Roman" panose="02020603050405020304" pitchFamily="18" charset="0"/>
              </a:rPr>
              <a:t>trong </a:t>
            </a:r>
            <a:r>
              <a:rPr lang="vi-VN" sz="2400" i="1" dirty="0">
                <a:latin typeface="UTM Avo" panose="02040603050506020204" pitchFamily="18" charset="0"/>
                <a:ea typeface="Calibri" panose="020F0502020204030204" pitchFamily="34" charset="0"/>
                <a:cs typeface="Times New Roman" panose="02020603050405020304" pitchFamily="18" charset="0"/>
              </a:rPr>
              <a:t>Hình 104</a:t>
            </a:r>
            <a:r>
              <a:rPr lang="vi-VN" sz="2400" dirty="0">
                <a:latin typeface="UTM Avo" panose="02040603050506020204" pitchFamily="18" charset="0"/>
                <a:ea typeface="Calibri" panose="020F0502020204030204" pitchFamily="34" charset="0"/>
                <a:cs typeface="Times New Roman" panose="02020603050405020304" pitchFamily="18" charset="0"/>
              </a:rPr>
              <a:t>. Bằng cách đếm số ô vuông, tìm các tỉ số</a:t>
            </a:r>
            <a:r>
              <a:rPr lang="en-US" sz="2400" dirty="0">
                <a:latin typeface="UTM Avo" panose="02040603050506020204" pitchFamily="18" charset="0"/>
                <a:ea typeface="Calibri" panose="020F0502020204030204" pitchFamily="34" charset="0"/>
                <a:cs typeface="Times New Roman" panose="02020603050405020304" pitchFamily="18" charset="0"/>
              </a:rPr>
              <a:t>:</a:t>
            </a:r>
            <a:endParaRPr lang="vi-VN" sz="2400" dirty="0">
              <a:latin typeface="UTM Avo" panose="020406030505060202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8763000" y="2251054"/>
                <a:ext cx="2387192" cy="812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m:rPr>
                              <m:nor/>
                            </m:rPr>
                            <a:rPr lang="en-US" sz="2400" i="0">
                              <a:latin typeface="UTM Avo" panose="02040603050506020204" pitchFamily="18" charset="0"/>
                            </a:rPr>
                            <m:t>AG</m:t>
                          </m:r>
                        </m:num>
                        <m:den>
                          <m:r>
                            <m:rPr>
                              <m:nor/>
                            </m:rPr>
                            <a:rPr lang="en-US" sz="2400" i="0">
                              <a:latin typeface="UTM Avo" panose="02040603050506020204" pitchFamily="18" charset="0"/>
                            </a:rPr>
                            <m:t>AM</m:t>
                          </m:r>
                        </m:den>
                      </m:f>
                      <m:r>
                        <m:rPr>
                          <m:nor/>
                        </m:rPr>
                        <a:rPr lang="en-US" sz="2400" i="0">
                          <a:latin typeface="UTM Avo" panose="02040603050506020204" pitchFamily="18" charset="0"/>
                        </a:rPr>
                        <m:t>,</m:t>
                      </m:r>
                      <m:r>
                        <a:rPr lang="en-US" sz="2400" b="0" i="1" smtClean="0">
                          <a:latin typeface="Cambria Math" panose="02040503050406030204" pitchFamily="18" charset="0"/>
                        </a:rPr>
                        <m:t>   </m:t>
                      </m:r>
                      <m:f>
                        <m:fPr>
                          <m:ctrlPr>
                            <a:rPr lang="en-US" sz="2400" i="1">
                              <a:latin typeface="Cambria Math" panose="02040503050406030204" pitchFamily="18" charset="0"/>
                            </a:rPr>
                          </m:ctrlPr>
                        </m:fPr>
                        <m:num>
                          <m:r>
                            <m:rPr>
                              <m:nor/>
                            </m:rPr>
                            <a:rPr lang="en-US" sz="2400" i="0">
                              <a:latin typeface="UTM Avo" panose="02040603050506020204" pitchFamily="18" charset="0"/>
                            </a:rPr>
                            <m:t>BG</m:t>
                          </m:r>
                        </m:num>
                        <m:den>
                          <m:r>
                            <m:rPr>
                              <m:nor/>
                            </m:rPr>
                            <a:rPr lang="en-US" sz="2400" i="0">
                              <a:latin typeface="UTM Avo" panose="02040603050506020204" pitchFamily="18" charset="0"/>
                            </a:rPr>
                            <m:t>BN</m:t>
                          </m:r>
                        </m:den>
                      </m:f>
                      <m:r>
                        <m:rPr>
                          <m:nor/>
                        </m:rPr>
                        <a:rPr lang="en-US" sz="2400" i="0">
                          <a:latin typeface="UTM Avo" panose="02040603050506020204" pitchFamily="18" charset="0"/>
                        </a:rPr>
                        <m:t>,</m:t>
                      </m:r>
                      <m:r>
                        <m:rPr>
                          <m:nor/>
                        </m:rPr>
                        <a:rPr lang="en-US" sz="2400" b="0" i="0" smtClean="0">
                          <a:latin typeface="UTM Avo" panose="02040603050506020204" pitchFamily="18" charset="0"/>
                        </a:rPr>
                        <m:t> </m:t>
                      </m:r>
                      <m:f>
                        <m:fPr>
                          <m:ctrlPr>
                            <a:rPr lang="en-US" sz="2400" i="1">
                              <a:latin typeface="Cambria Math" panose="02040503050406030204" pitchFamily="18" charset="0"/>
                            </a:rPr>
                          </m:ctrlPr>
                        </m:fPr>
                        <m:num>
                          <m:r>
                            <m:rPr>
                              <m:nor/>
                            </m:rPr>
                            <a:rPr lang="en-US" sz="2400" i="0">
                              <a:latin typeface="UTM Avo" panose="02040603050506020204" pitchFamily="18" charset="0"/>
                            </a:rPr>
                            <m:t>CG</m:t>
                          </m:r>
                        </m:num>
                        <m:den>
                          <m:r>
                            <m:rPr>
                              <m:nor/>
                            </m:rPr>
                            <a:rPr lang="en-US" sz="2400" i="0">
                              <a:latin typeface="UTM Avo" panose="02040603050506020204" pitchFamily="18" charset="0"/>
                            </a:rPr>
                            <m:t>CP</m:t>
                          </m:r>
                        </m:den>
                      </m:f>
                      <m:r>
                        <m:rPr>
                          <m:nor/>
                        </m:rPr>
                        <a:rPr lang="en-US" sz="2400" i="0">
                          <a:latin typeface="UTM Avo" panose="02040603050506020204" pitchFamily="18" charset="0"/>
                        </a:rPr>
                        <m:t>.</m:t>
                      </m:r>
                    </m:oMath>
                  </m:oMathPara>
                </a14:m>
                <a:endParaRPr lang="en-US" sz="2400" dirty="0">
                  <a:latin typeface="UTM Avo" panose="0204060305050602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763000" y="2251054"/>
                <a:ext cx="2387192" cy="812082"/>
              </a:xfrm>
              <a:prstGeom prst="rect">
                <a:avLst/>
              </a:prstGeom>
              <a:blipFill>
                <a:blip r:embed="rId3"/>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856285" y="3124200"/>
            <a:ext cx="2803198" cy="3134068"/>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4446948" y="3657600"/>
                <a:ext cx="6752504" cy="1716817"/>
              </a:xfrm>
              <a:prstGeom prst="rect">
                <a:avLst/>
              </a:prstGeom>
            </p:spPr>
            <p:txBody>
              <a:bodyPr wrap="square">
                <a:spAutoFit/>
              </a:bodyPr>
              <a:lstStyle/>
              <a:p>
                <a:pPr algn="ctr">
                  <a:lnSpc>
                    <a:spcPct val="150000"/>
                  </a:lnSpc>
                </a:pP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Đếm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số</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ô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vuông</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trong</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Hình</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104, ta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thấy</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14:m>
                  <m:oMathPara xmlns:m="http://schemas.openxmlformats.org/officeDocument/2006/math">
                    <m:oMathParaPr>
                      <m:jc m:val="centerGroup"/>
                    </m:oMathParaPr>
                    <m:oMath xmlns:m="http://schemas.openxmlformats.org/officeDocument/2006/math">
                      <m:f>
                        <m:fPr>
                          <m:ctrlPr>
                            <a:rPr lang="en-US" sz="24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AG</m:t>
                          </m:r>
                        </m:num>
                        <m:den>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AM</m:t>
                          </m:r>
                        </m:den>
                      </m:f>
                      <m:r>
                        <a:rPr lang="en-US" sz="24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srgbClr val="000000"/>
                          </a:solidFill>
                          <a:latin typeface="UTM Avo" panose="02040603050506020204" pitchFamily="18" charset="0"/>
                          <a:ea typeface="Calibri" panose="020F0502020204030204" pitchFamily="34" charset="0"/>
                          <a:cs typeface="Arial" panose="020B0604020202020204" pitchFamily="34" charset="0"/>
                        </a:rPr>
                        <m:t> </m:t>
                      </m:r>
                      <m:f>
                        <m:fPr>
                          <m:ctrlPr>
                            <a:rPr lang="en-US" sz="24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6</m:t>
                          </m:r>
                        </m:num>
                        <m:den>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9</m:t>
                          </m:r>
                        </m:den>
                      </m:f>
                      <m:r>
                        <m:rPr>
                          <m:nor/>
                        </m:rPr>
                        <a:rPr lang="en-US" sz="2400" b="0" i="0"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srgbClr val="000000"/>
                          </a:solidFill>
                          <a:latin typeface="UTM Avo" panose="02040603050506020204" pitchFamily="18" charset="0"/>
                          <a:ea typeface="Calibri" panose="020F0502020204030204" pitchFamily="34" charset="0"/>
                          <a:cs typeface="Arial" panose="020B0604020202020204" pitchFamily="34" charset="0"/>
                        </a:rPr>
                        <m:t> </m:t>
                      </m:r>
                      <m:f>
                        <m:fPr>
                          <m:ctrlPr>
                            <a:rPr lang="en-US" sz="24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2</m:t>
                          </m:r>
                        </m:num>
                        <m:den>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3</m:t>
                          </m:r>
                        </m:den>
                      </m:f>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srgbClr val="000000"/>
                          </a:solidFill>
                          <a:latin typeface="UTM Avo" panose="02040603050506020204" pitchFamily="18" charset="0"/>
                          <a:ea typeface="Calibri" panose="020F0502020204030204" pitchFamily="34" charset="0"/>
                          <a:cs typeface="Arial" panose="020B0604020202020204" pitchFamily="34" charset="0"/>
                        </a:rPr>
                        <m:t> </m:t>
                      </m:r>
                      <m:f>
                        <m:fPr>
                          <m:ctrlPr>
                            <a:rPr lang="en-US" sz="24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BG</m:t>
                          </m:r>
                        </m:num>
                        <m:den>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BN</m:t>
                          </m:r>
                        </m:den>
                      </m:f>
                      <m:r>
                        <m:rPr>
                          <m:nor/>
                        </m:rPr>
                        <a:rPr lang="en-US" sz="2400" b="0" i="0"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srgbClr val="000000"/>
                          </a:solidFill>
                          <a:latin typeface="UTM Avo" panose="02040603050506020204" pitchFamily="18" charset="0"/>
                          <a:ea typeface="Calibri" panose="020F0502020204030204" pitchFamily="34" charset="0"/>
                          <a:cs typeface="Arial" panose="020B0604020202020204" pitchFamily="34" charset="0"/>
                        </a:rPr>
                        <m:t> </m:t>
                      </m:r>
                      <m:f>
                        <m:fPr>
                          <m:ctrlPr>
                            <a:rPr lang="en-US" sz="24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4</m:t>
                          </m:r>
                        </m:num>
                        <m:den>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6</m:t>
                          </m:r>
                        </m:den>
                      </m:f>
                      <m:r>
                        <m:rPr>
                          <m:nor/>
                        </m:rPr>
                        <a:rPr lang="en-US" sz="2400" b="0" i="0"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srgbClr val="000000"/>
                          </a:solidFill>
                          <a:latin typeface="UTM Avo" panose="02040603050506020204" pitchFamily="18" charset="0"/>
                          <a:ea typeface="Calibri" panose="020F0502020204030204" pitchFamily="34" charset="0"/>
                          <a:cs typeface="Arial" panose="020B0604020202020204" pitchFamily="34" charset="0"/>
                        </a:rPr>
                        <m:t> </m:t>
                      </m:r>
                      <m:f>
                        <m:fPr>
                          <m:ctrlPr>
                            <a:rPr lang="en-US" sz="24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2</m:t>
                          </m:r>
                        </m:num>
                        <m:den>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3</m:t>
                          </m:r>
                        </m:den>
                      </m:f>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srgbClr val="000000"/>
                          </a:solidFill>
                          <a:latin typeface="UTM Avo" panose="02040603050506020204" pitchFamily="18" charset="0"/>
                          <a:ea typeface="Calibri" panose="020F0502020204030204" pitchFamily="34" charset="0"/>
                          <a:cs typeface="Arial" panose="020B0604020202020204" pitchFamily="34" charset="0"/>
                        </a:rPr>
                        <m:t> </m:t>
                      </m:r>
                      <m:f>
                        <m:fPr>
                          <m:ctrlPr>
                            <a:rPr lang="en-US" sz="24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CG</m:t>
                          </m:r>
                        </m:num>
                        <m:den>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CP</m:t>
                          </m:r>
                        </m:den>
                      </m:f>
                      <m:r>
                        <m:rPr>
                          <m:nor/>
                        </m:rPr>
                        <a:rPr lang="en-US" sz="2400" b="0" i="0"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srgbClr val="000000"/>
                          </a:solidFill>
                          <a:latin typeface="UTM Avo" panose="02040603050506020204" pitchFamily="18" charset="0"/>
                          <a:ea typeface="Calibri" panose="020F0502020204030204" pitchFamily="34" charset="0"/>
                          <a:cs typeface="Arial" panose="020B0604020202020204" pitchFamily="34" charset="0"/>
                        </a:rPr>
                        <m:t> </m:t>
                      </m:r>
                      <m:f>
                        <m:fPr>
                          <m:ctrlPr>
                            <a:rPr lang="en-US" sz="24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4</m:t>
                          </m:r>
                        </m:num>
                        <m:den>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6</m:t>
                          </m:r>
                        </m:den>
                      </m:f>
                      <m:r>
                        <m:rPr>
                          <m:nor/>
                        </m:rPr>
                        <a:rPr lang="en-US" sz="2400" b="0" i="0"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srgbClr val="000000"/>
                          </a:solidFill>
                          <a:latin typeface="UTM Avo" panose="02040603050506020204" pitchFamily="18" charset="0"/>
                          <a:ea typeface="Calibri" panose="020F0502020204030204" pitchFamily="34" charset="0"/>
                          <a:cs typeface="Arial" panose="020B0604020202020204" pitchFamily="34" charset="0"/>
                        </a:rPr>
                        <m:t> </m:t>
                      </m:r>
                      <m:f>
                        <m:fPr>
                          <m:ctrlPr>
                            <a:rPr lang="en-US" sz="24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2</m:t>
                          </m:r>
                        </m:num>
                        <m:den>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3</m:t>
                          </m:r>
                        </m:den>
                      </m:f>
                    </m:oMath>
                  </m:oMathPara>
                </a14:m>
                <a:endParaRPr lang="en-US" sz="240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446948" y="3657600"/>
                <a:ext cx="6752504" cy="1716817"/>
              </a:xfrm>
              <a:prstGeom prst="rect">
                <a:avLst/>
              </a:prstGeom>
              <a:blipFill>
                <a:blip r:embed="rId5"/>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A0F2C277-2188-96E8-996E-D2DCDE5E5569}"/>
              </a:ext>
            </a:extLst>
          </p:cNvPr>
          <p:cNvSpPr txBox="1"/>
          <p:nvPr/>
        </p:nvSpPr>
        <p:spPr>
          <a:xfrm>
            <a:off x="7391400" y="3124200"/>
            <a:ext cx="863600" cy="461665"/>
          </a:xfrm>
          <a:prstGeom prst="rect">
            <a:avLst/>
          </a:prstGeom>
          <a:noFill/>
        </p:spPr>
        <p:txBody>
          <a:bodyPr wrap="square" rtlCol="0">
            <a:spAutoFit/>
          </a:bodyPr>
          <a:lstStyle/>
          <a:p>
            <a:r>
              <a:rPr lang="en-US" sz="2400" b="1" u="sng" dirty="0" err="1">
                <a:latin typeface="UTM Avo" panose="02040603050506020204" pitchFamily="18" charset="0"/>
                <a:cs typeface="Arial" panose="020B0604020202020204" pitchFamily="34" charset="0"/>
              </a:rPr>
              <a:t>Giải</a:t>
            </a:r>
            <a:endParaRPr lang="en-US" sz="2400" b="1" u="sng" dirty="0">
              <a:latin typeface="UTM Avo" panose="02040603050506020204" pitchFamily="18" charset="0"/>
              <a:cs typeface="Arial" panose="020B0604020202020204" pitchFamily="34" charset="0"/>
            </a:endParaRPr>
          </a:p>
        </p:txBody>
      </p:sp>
      <p:sp>
        <p:nvSpPr>
          <p:cNvPr id="6" name="Hình chữ nhật: Góc Tròn 16">
            <a:extLst>
              <a:ext uri="{FF2B5EF4-FFF2-40B4-BE49-F238E27FC236}">
                <a16:creationId xmlns:a16="http://schemas.microsoft.com/office/drawing/2014/main" id="{1CB67811-1411-99A2-3C96-54B34EC6702B}"/>
              </a:ext>
            </a:extLst>
          </p:cNvPr>
          <p:cNvSpPr/>
          <p:nvPr/>
        </p:nvSpPr>
        <p:spPr>
          <a:xfrm>
            <a:off x="358658" y="1767741"/>
            <a:ext cx="1089142" cy="442059"/>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30000"/>
              </a:lnSpc>
            </a:pPr>
            <a:r>
              <a:rPr lang="en-US" sz="2400" b="1" dirty="0">
                <a:solidFill>
                  <a:schemeClr val="tx1"/>
                </a:solidFill>
                <a:latin typeface="UTM Avo" panose="02040603050506020204" pitchFamily="18" charset="0"/>
                <a:cs typeface="Arial" panose="020B0604020202020204" pitchFamily="34" charset="0"/>
              </a:rPr>
              <a:t>HĐ3</a:t>
            </a:r>
          </a:p>
        </p:txBody>
      </p:sp>
    </p:spTree>
    <p:extLst>
      <p:ext uri="{BB962C8B-B14F-4D97-AF65-F5344CB8AC3E}">
        <p14:creationId xmlns:p14="http://schemas.microsoft.com/office/powerpoint/2010/main" val="348013618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8" grpId="0"/>
      <p:bldP spid="4"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019189" y="3276600"/>
            <a:ext cx="10160000" cy="175545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a:p>
        </p:txBody>
      </p:sp>
      <p:sp>
        <p:nvSpPr>
          <p:cNvPr id="9" name="Oval Callout 8"/>
          <p:cNvSpPr/>
          <p:nvPr/>
        </p:nvSpPr>
        <p:spPr>
          <a:xfrm>
            <a:off x="4876800" y="1828800"/>
            <a:ext cx="3581400" cy="1008247"/>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667" b="1" dirty="0">
                <a:solidFill>
                  <a:prstClr val="black"/>
                </a:solidFill>
                <a:latin typeface="UTM Avo" panose="02040603050506020204" pitchFamily="18" charset="0"/>
                <a:cs typeface="Arial" panose="020B0604020202020204" pitchFamily="34" charset="0"/>
              </a:rPr>
              <a:t>NHẬN XÉT</a:t>
            </a:r>
          </a:p>
        </p:txBody>
      </p:sp>
      <p:pic>
        <p:nvPicPr>
          <p:cNvPr id="19"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81000" y="5334000"/>
            <a:ext cx="1828800" cy="98412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524000" y="3429000"/>
                <a:ext cx="8940800" cy="1519519"/>
              </a:xfrm>
              <a:prstGeom prst="rect">
                <a:avLst/>
              </a:prstGeom>
            </p:spPr>
            <p:txBody>
              <a:bodyPr wrap="square">
                <a:spAutoFit/>
              </a:bodyPr>
              <a:lstStyle/>
              <a:p>
                <a:pPr algn="ctr">
                  <a:lnSpc>
                    <a:spcPct val="150000"/>
                  </a:lnSpc>
                  <a:spcAft>
                    <a:spcPts val="800"/>
                  </a:spcAft>
                </a:pPr>
                <a:r>
                  <a:rPr lang="en-US" sz="2400" dirty="0" err="1">
                    <a:latin typeface="UTM Avo" panose="02040603050506020204" pitchFamily="18" charset="0"/>
                    <a:ea typeface="Calibri" panose="020F0502020204030204" pitchFamily="34" charset="0"/>
                    <a:cs typeface="Times New Roman" panose="02020603050405020304" pitchFamily="18" charset="0"/>
                  </a:rPr>
                  <a:t>Trọng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tâm</a:t>
                </a:r>
                <a:r>
                  <a:rPr lang="en-US" sz="2400" dirty="0">
                    <a:latin typeface="UTM Avo" panose="02040603050506020204" pitchFamily="18" charset="0"/>
                    <a:ea typeface="Calibri" panose="020F0502020204030204" pitchFamily="34" charset="0"/>
                    <a:cs typeface="Times New Roman" panose="02020603050405020304" pitchFamily="18" charset="0"/>
                  </a:rPr>
                  <a:t> của </a:t>
                </a:r>
                <a:r>
                  <a:rPr lang="en-US" sz="2400" dirty="0" err="1">
                    <a:latin typeface="UTM Avo" panose="02040603050506020204" pitchFamily="18" charset="0"/>
                    <a:ea typeface="Calibri" panose="020F0502020204030204" pitchFamily="34" charset="0"/>
                    <a:cs typeface="Times New Roman" panose="02020603050405020304" pitchFamily="18" charset="0"/>
                  </a:rPr>
                  <a:t>một</a:t>
                </a:r>
                <a:r>
                  <a:rPr lang="en-US" sz="2400" dirty="0">
                    <a:latin typeface="UTM Avo" panose="02040603050506020204" pitchFamily="18" charset="0"/>
                    <a:ea typeface="Calibri" panose="020F0502020204030204" pitchFamily="34" charset="0"/>
                    <a:cs typeface="Times New Roman" panose="02020603050405020304" pitchFamily="18" charset="0"/>
                  </a:rPr>
                  <a:t> tam </a:t>
                </a:r>
                <a:r>
                  <a:rPr lang="en-US" sz="2400" dirty="0" err="1">
                    <a:latin typeface="UTM Avo" panose="02040603050506020204" pitchFamily="18" charset="0"/>
                    <a:ea typeface="Calibri" panose="020F0502020204030204" pitchFamily="34" charset="0"/>
                    <a:cs typeface="Times New Roman" panose="02020603050405020304" pitchFamily="18" charset="0"/>
                  </a:rPr>
                  <a:t>giác</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cách</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mỗi</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đỉnh</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một</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khoảng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bằng</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2</m:t>
                        </m:r>
                      </m:num>
                      <m:den>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3</m:t>
                        </m:r>
                      </m:den>
                    </m:f>
                  </m:oMath>
                </a14:m>
                <a:r>
                  <a:rPr lang="en-US" sz="2400" dirty="0">
                    <a:latin typeface="UTM Avo" panose="02040603050506020204" pitchFamily="18" charset="0"/>
                    <a:ea typeface="Calibri" panose="020F0502020204030204" pitchFamily="34" charset="0"/>
                    <a:cs typeface="Times New Roman" panose="02020603050405020304" pitchFamily="18" charset="0"/>
                  </a:rPr>
                  <a:t>  độ </a:t>
                </a:r>
                <a:r>
                  <a:rPr lang="en-US" sz="2400" dirty="0" err="1">
                    <a:latin typeface="UTM Avo" panose="02040603050506020204" pitchFamily="18" charset="0"/>
                    <a:ea typeface="Calibri" panose="020F0502020204030204" pitchFamily="34" charset="0"/>
                    <a:cs typeface="Times New Roman" panose="02020603050405020304" pitchFamily="18" charset="0"/>
                  </a:rPr>
                  <a:t>dài</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đường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tuyến</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đi</a:t>
                </a:r>
                <a:r>
                  <a:rPr lang="en-US" sz="2400" dirty="0">
                    <a:latin typeface="UTM Avo" panose="02040603050506020204" pitchFamily="18" charset="0"/>
                    <a:ea typeface="Calibri" panose="020F0502020204030204" pitchFamily="34" charset="0"/>
                    <a:cs typeface="Times New Roman" panose="02020603050405020304" pitchFamily="18" charset="0"/>
                  </a:rPr>
                  <a:t> qua </a:t>
                </a:r>
                <a:r>
                  <a:rPr lang="en-US" sz="2400" dirty="0" err="1">
                    <a:latin typeface="UTM Avo" panose="02040603050506020204" pitchFamily="18" charset="0"/>
                    <a:ea typeface="Calibri" panose="020F0502020204030204" pitchFamily="34" charset="0"/>
                    <a:cs typeface="Times New Roman" panose="02020603050405020304" pitchFamily="18" charset="0"/>
                  </a:rPr>
                  <a:t>đỉnh</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ấy</a:t>
                </a:r>
                <a:r>
                  <a:rPr lang="en-US" sz="2400" dirty="0">
                    <a:latin typeface="UTM Avo" panose="020406030505060202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524000" y="3429000"/>
                <a:ext cx="8940800" cy="1519519"/>
              </a:xfrm>
              <a:prstGeom prst="rect">
                <a:avLst/>
              </a:prstGeom>
              <a:blipFill>
                <a:blip r:embed="rId6"/>
                <a:stretch>
                  <a:fillRect b="-402"/>
                </a:stretch>
              </a:blipFill>
            </p:spPr>
            <p:txBody>
              <a:bodyPr/>
              <a:lstStyle/>
              <a:p>
                <a:r>
                  <a:rPr lang="en-US">
                    <a:noFill/>
                  </a:rPr>
                  <a:t> </a:t>
                </a:r>
              </a:p>
            </p:txBody>
          </p:sp>
        </mc:Fallback>
      </mc:AlternateContent>
      <p:pic>
        <p:nvPicPr>
          <p:cNvPr id="20" name="Picture 8"/>
          <p:cNvPicPr>
            <a:picLocks noChangeAspect="1"/>
          </p:cNvPicPr>
          <p:nvPr/>
        </p:nvPicPr>
        <p:blipFill>
          <a:blip r:embed="rId7"/>
          <a:srcRect/>
          <a:stretch>
            <a:fillRect/>
          </a:stretch>
        </p:blipFill>
        <p:spPr>
          <a:xfrm>
            <a:off x="10210800" y="4191000"/>
            <a:ext cx="1611819" cy="2402711"/>
          </a:xfrm>
          <a:prstGeom prst="rect">
            <a:avLst/>
          </a:prstGeom>
        </p:spPr>
      </p:pic>
    </p:spTree>
    <p:extLst>
      <p:ext uri="{BB962C8B-B14F-4D97-AF65-F5344CB8AC3E}">
        <p14:creationId xmlns:p14="http://schemas.microsoft.com/office/powerpoint/2010/main" val="287987137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E174A97C-AC19-BD63-7F2A-04BEF63DF298}"/>
              </a:ext>
            </a:extLst>
          </p:cNvPr>
          <p:cNvPicPr>
            <a:picLocks noChangeAspect="1"/>
          </p:cNvPicPr>
          <p:nvPr/>
        </p:nvPicPr>
        <p:blipFill>
          <a:blip r:embed="rId4"/>
          <a:stretch>
            <a:fillRect/>
          </a:stretch>
        </p:blipFill>
        <p:spPr>
          <a:xfrm>
            <a:off x="4818910" y="2726766"/>
            <a:ext cx="2866614" cy="1683310"/>
          </a:xfrm>
          <a:prstGeom prst="rect">
            <a:avLst/>
          </a:prstGeom>
        </p:spPr>
      </p:pic>
    </p:spTree>
    <p:extLst>
      <p:ext uri="{BB962C8B-B14F-4D97-AF65-F5344CB8AC3E}">
        <p14:creationId xmlns:p14="http://schemas.microsoft.com/office/powerpoint/2010/main" val="84277263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09600" y="2133600"/>
            <a:ext cx="10560266" cy="584647"/>
          </a:xfrm>
          <a:prstGeom prst="rect">
            <a:avLst/>
          </a:prstGeom>
        </p:spPr>
        <p:txBody>
          <a:bodyPr wrap="square">
            <a:spAutoFit/>
          </a:bodyPr>
          <a:lstStyle/>
          <a:p>
            <a:pPr algn="ctr">
              <a:lnSpc>
                <a:spcPct val="150000"/>
              </a:lnSpc>
              <a:spcAft>
                <a:spcPts val="800"/>
              </a:spcAft>
            </a:pPr>
            <a:r>
              <a:rPr lang="en-US" sz="2400" i="0" dirty="0">
                <a:latin typeface="UTM Avo" panose="02040603050506020204" pitchFamily="18" charset="0"/>
                <a:ea typeface="Calibri" panose="020F0502020204030204" pitchFamily="34" charset="0"/>
                <a:cs typeface="Arial" panose="020B0604020202020204" pitchFamily="34" charset="0"/>
              </a:rPr>
              <a:t>EG</a:t>
            </a:r>
            <a:r>
              <a:rPr lang="en-US" sz="2400" dirty="0">
                <a:latin typeface="UTM Avo" panose="02040603050506020204" pitchFamily="18" charset="0"/>
                <a:ea typeface="Calibri" panose="020F0502020204030204" pitchFamily="34" charset="0"/>
                <a:cs typeface="Arial" panose="020B0604020202020204" pitchFamily="34" charset="0"/>
              </a:rPr>
              <a:t> =       </a:t>
            </a:r>
            <a:r>
              <a:rPr lang="en-US" sz="2400" i="0" dirty="0">
                <a:latin typeface="UTM Avo" panose="02040603050506020204" pitchFamily="18" charset="0"/>
                <a:ea typeface="Calibri" panose="020F0502020204030204" pitchFamily="34" charset="0"/>
                <a:cs typeface="Arial" panose="020B0604020202020204" pitchFamily="34" charset="0"/>
              </a:rPr>
              <a:t>EN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i="0" dirty="0">
                <a:latin typeface="UTM Avo" panose="02040603050506020204" pitchFamily="18" charset="0"/>
                <a:ea typeface="Calibri" panose="020F0502020204030204" pitchFamily="34" charset="0"/>
                <a:cs typeface="Arial" panose="020B0604020202020204" pitchFamily="34" charset="0"/>
              </a:rPr>
              <a:t>EN</a:t>
            </a:r>
            <a:r>
              <a:rPr lang="en-US" sz="2400" dirty="0">
                <a:latin typeface="UTM Avo" panose="02040603050506020204" pitchFamily="18" charset="0"/>
                <a:ea typeface="Calibri" panose="020F0502020204030204" pitchFamily="34" charset="0"/>
                <a:cs typeface="Arial" panose="020B0604020202020204" pitchFamily="34" charset="0"/>
              </a:rPr>
              <a:t> =        </a:t>
            </a:r>
            <a:r>
              <a:rPr lang="en-US" sz="2400" i="0" dirty="0">
                <a:latin typeface="UTM Avo" panose="02040603050506020204" pitchFamily="18" charset="0"/>
                <a:ea typeface="Calibri" panose="020F0502020204030204" pitchFamily="34" charset="0"/>
                <a:cs typeface="Arial" panose="020B0604020202020204" pitchFamily="34" charset="0"/>
              </a:rPr>
              <a:t>GN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i="0" dirty="0">
                <a:latin typeface="UTM Avo" panose="02040603050506020204" pitchFamily="18" charset="0"/>
                <a:ea typeface="Calibri" panose="020F0502020204030204" pitchFamily="34" charset="0"/>
                <a:cs typeface="Arial" panose="020B0604020202020204" pitchFamily="34" charset="0"/>
              </a:rPr>
              <a:t>GN</a:t>
            </a:r>
            <a:r>
              <a:rPr lang="en-US" sz="2400" dirty="0">
                <a:latin typeface="UTM Avo" panose="02040603050506020204" pitchFamily="18" charset="0"/>
                <a:ea typeface="Calibri" panose="020F0502020204030204" pitchFamily="34" charset="0"/>
                <a:cs typeface="Arial" panose="020B0604020202020204" pitchFamily="34" charset="0"/>
              </a:rPr>
              <a:t> =        </a:t>
            </a:r>
            <a:r>
              <a:rPr lang="en-US" sz="2400" i="0" dirty="0">
                <a:latin typeface="UTM Avo" panose="02040603050506020204" pitchFamily="18" charset="0"/>
                <a:ea typeface="Calibri" panose="020F0502020204030204" pitchFamily="34" charset="0"/>
                <a:cs typeface="Arial" panose="020B0604020202020204" pitchFamily="34" charset="0"/>
              </a:rPr>
              <a:t>EG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i="0" dirty="0">
                <a:latin typeface="UTM Avo" panose="02040603050506020204" pitchFamily="18" charset="0"/>
                <a:ea typeface="Calibri" panose="020F0502020204030204" pitchFamily="34" charset="0"/>
                <a:cs typeface="Arial" panose="020B0604020202020204" pitchFamily="34" charset="0"/>
              </a:rPr>
              <a:t>DG</a:t>
            </a:r>
            <a:r>
              <a:rPr lang="en-US" sz="2400" dirty="0">
                <a:latin typeface="UTM Avo" panose="02040603050506020204" pitchFamily="18" charset="0"/>
                <a:ea typeface="Calibri" panose="020F0502020204030204" pitchFamily="34" charset="0"/>
                <a:cs typeface="Arial" panose="020B0604020202020204" pitchFamily="34" charset="0"/>
              </a:rPr>
              <a:t> =        </a:t>
            </a:r>
            <a:r>
              <a:rPr lang="en-US" sz="2400" i="0" dirty="0">
                <a:latin typeface="UTM Avo" panose="02040603050506020204" pitchFamily="18" charset="0"/>
                <a:ea typeface="Calibri" panose="020F0502020204030204" pitchFamily="34" charset="0"/>
                <a:cs typeface="Arial" panose="020B0604020202020204" pitchFamily="34" charset="0"/>
              </a:rPr>
              <a:t>G</a:t>
            </a:r>
            <a:r>
              <a:rPr lang="en-US" sz="2400" i="0" dirty="0">
                <a:latin typeface="+mj-lt"/>
                <a:ea typeface="Calibri" panose="020F0502020204030204" pitchFamily="34" charset="0"/>
                <a:cs typeface="Arial" panose="020B0604020202020204" pitchFamily="34" charset="0"/>
              </a:rPr>
              <a:t>M</a:t>
            </a:r>
            <a:r>
              <a:rPr lang="en-US" sz="2400" dirty="0">
                <a:latin typeface="UTM Avo" panose="02040603050506020204" pitchFamily="18" charset="0"/>
                <a:ea typeface="Calibri" panose="020F0502020204030204" pitchFamily="34" charset="0"/>
                <a:cs typeface="Times New Roman" panose="02020603050405020304" pitchFamily="18"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00" y="3124200"/>
            <a:ext cx="2994436" cy="3106504"/>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04800" y="3113937"/>
                <a:ext cx="7696200" cy="1042337"/>
              </a:xfrm>
              <a:prstGeom prst="rect">
                <a:avLst/>
              </a:prstGeom>
            </p:spPr>
            <p:txBody>
              <a:bodyPr wrap="square">
                <a:spAutoFit/>
              </a:bodyPr>
              <a:lstStyle/>
              <a:p>
                <a:pPr algn="just">
                  <a:lnSpc>
                    <a:spcPct val="150000"/>
                  </a:lnSpc>
                </a:pPr>
                <a:r>
                  <a:rPr lang="en-US" sz="2200" dirty="0">
                    <a:latin typeface="UTM Avo" panose="02040603050506020204" pitchFamily="18" charset="0"/>
                    <a:ea typeface="Calibri" panose="020F0502020204030204" pitchFamily="34" charset="0"/>
                    <a:cs typeface="Times New Roman" panose="02020603050405020304" pitchFamily="18" charset="0"/>
                  </a:rPr>
                  <a:t>Tam </a:t>
                </a:r>
                <a:r>
                  <a:rPr lang="en-US" sz="2200" dirty="0" err="1">
                    <a:latin typeface="UTM Avo" panose="02040603050506020204" pitchFamily="18" charset="0"/>
                    <a:ea typeface="Calibri" panose="020F0502020204030204" pitchFamily="34" charset="0"/>
                    <a:cs typeface="Times New Roman" panose="02020603050405020304" pitchFamily="18" charset="0"/>
                  </a:rPr>
                  <a:t>giác</a:t>
                </a:r>
                <a:r>
                  <a:rPr lang="en-US" sz="22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200" i="0">
                        <a:latin typeface="UTM Avo" panose="02040603050506020204" pitchFamily="18" charset="0"/>
                        <a:ea typeface="Calibri" panose="020F0502020204030204" pitchFamily="34" charset="0"/>
                        <a:cs typeface="Arial" panose="020B0604020202020204" pitchFamily="34" charset="0"/>
                      </a:rPr>
                      <m:t>DEC</m:t>
                    </m:r>
                  </m:oMath>
                </a14:m>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có</a:t>
                </a:r>
                <a:r>
                  <a:rPr lang="en-US" sz="22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200" i="0">
                        <a:latin typeface="UTM Avo" panose="02040603050506020204" pitchFamily="18" charset="0"/>
                        <a:ea typeface="Calibri" panose="020F0502020204030204" pitchFamily="34" charset="0"/>
                        <a:cs typeface="Arial" panose="020B0604020202020204" pitchFamily="34" charset="0"/>
                      </a:rPr>
                      <m:t>G</m:t>
                    </m:r>
                  </m:oMath>
                </a14:m>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là</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giao</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điểm</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của</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hai</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đường</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trung</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tuyến</a:t>
                </a:r>
                <a:r>
                  <a:rPr lang="en-US" sz="22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200" i="0">
                        <a:latin typeface="UTM Avo" panose="02040603050506020204" pitchFamily="18" charset="0"/>
                        <a:ea typeface="Calibri" panose="020F0502020204030204" pitchFamily="34" charset="0"/>
                        <a:cs typeface="Arial" panose="020B0604020202020204" pitchFamily="34" charset="0"/>
                      </a:rPr>
                      <m:t>DM</m:t>
                    </m:r>
                  </m:oMath>
                </a14:m>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và</a:t>
                </a:r>
                <a:r>
                  <a:rPr lang="en-US" sz="22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200" i="0">
                        <a:latin typeface="UTM Avo" panose="02040603050506020204" pitchFamily="18" charset="0"/>
                        <a:ea typeface="Calibri" panose="020F0502020204030204" pitchFamily="34" charset="0"/>
                        <a:cs typeface="Arial" panose="020B0604020202020204" pitchFamily="34" charset="0"/>
                      </a:rPr>
                      <m:t>EN</m:t>
                    </m:r>
                  </m:oMath>
                </a14:m>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nên</a:t>
                </a:r>
                <a:r>
                  <a:rPr lang="en-US" sz="22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200" i="0">
                        <a:latin typeface="UTM Avo" panose="02040603050506020204" pitchFamily="18" charset="0"/>
                        <a:ea typeface="Calibri" panose="020F0502020204030204" pitchFamily="34" charset="0"/>
                        <a:cs typeface="Arial" panose="020B0604020202020204" pitchFamily="34" charset="0"/>
                      </a:rPr>
                      <m:t>G</m:t>
                    </m:r>
                  </m:oMath>
                </a14:m>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là</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trọng</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tâm</a:t>
                </a:r>
                <a:r>
                  <a:rPr lang="en-US" sz="2200" dirty="0">
                    <a:latin typeface="UTM Avo" panose="02040603050506020204" pitchFamily="18" charset="0"/>
                    <a:ea typeface="Calibri" panose="020F0502020204030204" pitchFamily="34" charset="0"/>
                    <a:cs typeface="Times New Roman" panose="02020603050405020304" pitchFamily="18" charset="0"/>
                  </a:rPr>
                  <a:t> </a:t>
                </a:r>
                <a:r>
                  <a:rPr lang="en-US" sz="2200" dirty="0" err="1">
                    <a:latin typeface="UTM Avo" panose="02040603050506020204" pitchFamily="18" charset="0"/>
                    <a:ea typeface="Calibri" panose="020F0502020204030204" pitchFamily="34" charset="0"/>
                    <a:cs typeface="Times New Roman" panose="02020603050405020304" pitchFamily="18" charset="0"/>
                  </a:rPr>
                  <a:t>của</a:t>
                </a:r>
                <a:r>
                  <a:rPr lang="en-US" sz="2200" dirty="0">
                    <a:latin typeface="UTM Avo" panose="02040603050506020204" pitchFamily="18" charset="0"/>
                    <a:ea typeface="Calibri" panose="020F0502020204030204" pitchFamily="34" charset="0"/>
                    <a:cs typeface="Times New Roman" panose="02020603050405020304" pitchFamily="18" charset="0"/>
                  </a:rPr>
                  <a:t> tam </a:t>
                </a:r>
                <a:r>
                  <a:rPr lang="en-US" sz="2200" dirty="0" err="1">
                    <a:latin typeface="UTM Avo" panose="02040603050506020204" pitchFamily="18" charset="0"/>
                    <a:ea typeface="Calibri" panose="020F0502020204030204" pitchFamily="34" charset="0"/>
                    <a:cs typeface="Times New Roman" panose="02020603050405020304" pitchFamily="18" charset="0"/>
                  </a:rPr>
                  <a:t>giác</a:t>
                </a:r>
                <a:r>
                  <a:rPr lang="en-US" sz="2200" dirty="0">
                    <a:latin typeface="UTM Avo" panose="02040603050506020204" pitchFamily="18" charset="0"/>
                    <a:ea typeface="Calibri" panose="020F0502020204030204" pitchFamily="34" charset="0"/>
                    <a:cs typeface="Times New Roman" panose="02020603050405020304"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304800" y="3113937"/>
                <a:ext cx="7696200" cy="1042337"/>
              </a:xfrm>
              <a:prstGeom prst="rect">
                <a:avLst/>
              </a:prstGeom>
              <a:blipFill>
                <a:blip r:embed="rId4"/>
                <a:stretch>
                  <a:fillRect l="-1029" r="-950" b="-9942"/>
                </a:stretch>
              </a:blipFill>
            </p:spPr>
            <p:txBody>
              <a:bodyPr/>
              <a:lstStyle/>
              <a:p>
                <a:r>
                  <a:rPr lang="en-US">
                    <a:noFill/>
                  </a:rPr>
                  <a:t> </a:t>
                </a:r>
              </a:p>
            </p:txBody>
          </p:sp>
        </mc:Fallback>
      </mc:AlternateContent>
      <p:sp>
        <p:nvSpPr>
          <p:cNvPr id="7" name="Rectangle 6"/>
          <p:cNvSpPr/>
          <p:nvPr/>
        </p:nvSpPr>
        <p:spPr>
          <a:xfrm>
            <a:off x="1752600" y="1625153"/>
            <a:ext cx="7315200" cy="584647"/>
          </a:xfrm>
          <a:prstGeom prst="rect">
            <a:avLst/>
          </a:prstGeom>
        </p:spPr>
        <p:txBody>
          <a:bodyPr wrap="square">
            <a:spAutoFit/>
          </a:bodyPr>
          <a:lstStyle/>
          <a:p>
            <a:pPr algn="just">
              <a:lnSpc>
                <a:spcPct val="150000"/>
              </a:lnSpc>
              <a:spcAft>
                <a:spcPts val="800"/>
              </a:spcAft>
            </a:pP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Quan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sát</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i="1"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Hình</a:t>
            </a:r>
            <a:r>
              <a:rPr lang="en-US" sz="2400" i="1" dirty="0">
                <a:solidFill>
                  <a:prstClr val="black"/>
                </a:solidFill>
                <a:latin typeface="UTM Avo" panose="02040603050506020204" pitchFamily="18" charset="0"/>
                <a:ea typeface="Calibri" panose="020F0502020204030204" pitchFamily="34" charset="0"/>
                <a:cs typeface="Times New Roman" panose="02020603050405020304" pitchFamily="18" charset="0"/>
              </a:rPr>
              <a:t> 105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và</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tìm</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số</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thích</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hợp</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cho</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304800" y="4062052"/>
                <a:ext cx="6096000" cy="783676"/>
              </a:xfrm>
              <a:prstGeom prst="rect">
                <a:avLst/>
              </a:prstGeom>
            </p:spPr>
            <p:txBody>
              <a:bodyPr>
                <a:spAutoFit/>
              </a:bodyPr>
              <a:lstStyle/>
              <a:p>
                <a:pPr lvl="0" algn="just">
                  <a:lnSpc>
                    <a:spcPct val="125000"/>
                  </a:lnSpc>
                </a:pPr>
                <a:r>
                  <a:rPr lang="en-US" sz="2200" dirty="0">
                    <a:solidFill>
                      <a:prstClr val="black"/>
                    </a:solidFill>
                    <a:latin typeface="UTM Avo" panose="02040603050506020204" pitchFamily="18" charset="0"/>
                    <a:ea typeface="Calibri" panose="020F0502020204030204" pitchFamily="34" charset="0"/>
                    <a:cs typeface="Times New Roman" panose="02020603050405020304" pitchFamily="18" charset="0"/>
                  </a:rPr>
                  <a:t>Suy </a:t>
                </a:r>
                <a:r>
                  <a:rPr lang="en-US" sz="22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ra</a:t>
                </a:r>
                <a:r>
                  <a:rPr lang="en-US" sz="22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EG</m:t>
                    </m:r>
                    <m:r>
                      <m:rPr>
                        <m:nor/>
                      </m:rPr>
                      <a:rPr lang="en-US" sz="22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2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f>
                      <m:fPr>
                        <m:ctrlPr>
                          <a:rPr lang="en-US" sz="22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200" i="0" smtClean="0">
                            <a:solidFill>
                              <a:prstClr val="black"/>
                            </a:solidFill>
                            <a:latin typeface="UTM Avo" panose="02040603050506020204" pitchFamily="18" charset="0"/>
                            <a:ea typeface="Calibri" panose="020F0502020204030204" pitchFamily="34" charset="0"/>
                            <a:cs typeface="Arial" panose="020B0604020202020204" pitchFamily="34" charset="0"/>
                          </a:rPr>
                          <m:t>2</m:t>
                        </m:r>
                      </m:num>
                      <m:den>
                        <m:r>
                          <m:rPr>
                            <m:nor/>
                          </m:rPr>
                          <a:rPr lang="en-US" sz="2200" i="0" smtClean="0">
                            <a:solidFill>
                              <a:prstClr val="black"/>
                            </a:solidFill>
                            <a:latin typeface="UTM Avo" panose="02040603050506020204" pitchFamily="18" charset="0"/>
                            <a:ea typeface="Calibri" panose="020F0502020204030204" pitchFamily="34" charset="0"/>
                            <a:cs typeface="Arial" panose="020B0604020202020204" pitchFamily="34" charset="0"/>
                          </a:rPr>
                          <m:t>3</m:t>
                        </m:r>
                      </m:den>
                    </m:f>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EN</m:t>
                    </m:r>
                  </m:oMath>
                </a14:m>
                <a:r>
                  <a:rPr lang="en-US" sz="2200" dirty="0">
                    <a:solidFill>
                      <a:prstClr val="black"/>
                    </a:solidFill>
                    <a:latin typeface="UTM Avo" panose="02040603050506020204" pitchFamily="18" charset="0"/>
                    <a:ea typeface="Calibri" panose="020F0502020204030204" pitchFamily="34" charset="0"/>
                    <a:cs typeface="Times New Roman" panose="02020603050405020304" pitchFamily="18"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304800" y="4062052"/>
                <a:ext cx="6096000" cy="783676"/>
              </a:xfrm>
              <a:prstGeom prst="rect">
                <a:avLst/>
              </a:prstGeom>
              <a:blipFill>
                <a:blip r:embed="rId5"/>
                <a:stretch>
                  <a:fillRect l="-1300" b="-15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04800" y="4629720"/>
                <a:ext cx="8991600" cy="1925848"/>
              </a:xfrm>
              <a:prstGeom prst="rect">
                <a:avLst/>
              </a:prstGeom>
            </p:spPr>
            <p:txBody>
              <a:bodyPr wrap="square">
                <a:spAutoFit/>
              </a:bodyPr>
              <a:lstStyle/>
              <a:p>
                <a:pPr lvl="0" algn="just">
                  <a:lnSpc>
                    <a:spcPct val="125000"/>
                  </a:lnSpc>
                </a:pPr>
                <a:r>
                  <a:rPr lang="en-US" sz="2200" dirty="0">
                    <a:solidFill>
                      <a:prstClr val="black"/>
                    </a:solidFill>
                    <a:latin typeface="UTM Avo" panose="02040603050506020204" pitchFamily="18" charset="0"/>
                    <a:ea typeface="Calibri" panose="020F0502020204030204" pitchFamily="34" charset="0"/>
                    <a:cs typeface="Times New Roman" panose="02020603050405020304" pitchFamily="18" charset="0"/>
                  </a:rPr>
                  <a:t>Ta </a:t>
                </a:r>
                <a:r>
                  <a:rPr lang="en-US" sz="22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có</a:t>
                </a:r>
                <a:r>
                  <a:rPr lang="en-US" sz="22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GN</m:t>
                    </m:r>
                    <m:r>
                      <m:rPr>
                        <m:nor/>
                      </m:rPr>
                      <a:rPr lang="en-US" sz="22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2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EN</m:t>
                    </m:r>
                    <m:r>
                      <m:rPr>
                        <m:nor/>
                      </m:rPr>
                      <a:rPr lang="en-US" sz="22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2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EG</m:t>
                    </m:r>
                    <m:r>
                      <m:rPr>
                        <m:nor/>
                      </m:rPr>
                      <a:rPr lang="en-US" sz="22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2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EN</m:t>
                    </m:r>
                    <m:r>
                      <m:rPr>
                        <m:nor/>
                      </m:rPr>
                      <a:rPr lang="en-US" sz="22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2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f>
                      <m:fPr>
                        <m:ctrlPr>
                          <a:rPr lang="en-US" sz="22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200" i="0" smtClean="0">
                            <a:solidFill>
                              <a:prstClr val="black"/>
                            </a:solidFill>
                            <a:latin typeface="UTM Avo" panose="02040603050506020204" pitchFamily="18" charset="0"/>
                            <a:ea typeface="Calibri" panose="020F0502020204030204" pitchFamily="34" charset="0"/>
                            <a:cs typeface="Arial" panose="020B0604020202020204" pitchFamily="34" charset="0"/>
                          </a:rPr>
                          <m:t>2</m:t>
                        </m:r>
                      </m:num>
                      <m:den>
                        <m:r>
                          <m:rPr>
                            <m:nor/>
                          </m:rPr>
                          <a:rPr lang="en-US" sz="2200" i="0" smtClean="0">
                            <a:solidFill>
                              <a:prstClr val="black"/>
                            </a:solidFill>
                            <a:latin typeface="UTM Avo" panose="02040603050506020204" pitchFamily="18" charset="0"/>
                            <a:ea typeface="Calibri" panose="020F0502020204030204" pitchFamily="34" charset="0"/>
                            <a:cs typeface="Arial" panose="020B0604020202020204" pitchFamily="34" charset="0"/>
                          </a:rPr>
                          <m:t>3</m:t>
                        </m:r>
                      </m:den>
                    </m:f>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EN</m:t>
                    </m:r>
                    <m:r>
                      <m:rPr>
                        <m:nor/>
                      </m:rPr>
                      <a:rPr lang="en-US" sz="22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2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f>
                      <m:fPr>
                        <m:ctrlPr>
                          <a:rPr lang="en-US" sz="22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200" i="0" smtClean="0">
                            <a:solidFill>
                              <a:prstClr val="black"/>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200" i="0" smtClean="0">
                            <a:solidFill>
                              <a:prstClr val="black"/>
                            </a:solidFill>
                            <a:latin typeface="UTM Avo" panose="02040603050506020204" pitchFamily="18" charset="0"/>
                            <a:ea typeface="Calibri" panose="020F0502020204030204" pitchFamily="34" charset="0"/>
                            <a:cs typeface="Arial" panose="020B0604020202020204" pitchFamily="34" charset="0"/>
                          </a:rPr>
                          <m:t>3</m:t>
                        </m:r>
                      </m:den>
                    </m:f>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EN</m:t>
                    </m:r>
                  </m:oMath>
                </a14:m>
                <a:endParaRPr lang="en-US" sz="2200" dirty="0">
                  <a:solidFill>
                    <a:prstClr val="black"/>
                  </a:solidFill>
                  <a:latin typeface="UTM Avo" panose="02040603050506020204" pitchFamily="18" charset="0"/>
                  <a:ea typeface="Calibri" panose="020F0502020204030204" pitchFamily="34" charset="0"/>
                  <a:cs typeface="Times New Roman" panose="02020603050405020304" pitchFamily="18" charset="0"/>
                </a:endParaRPr>
              </a:p>
              <a:p>
                <a:pPr lvl="0" algn="just">
                  <a:lnSpc>
                    <a:spcPct val="125000"/>
                  </a:lnSpc>
                </a:pPr>
                <a:r>
                  <a:rPr lang="en-US" sz="2200" dirty="0">
                    <a:solidFill>
                      <a:prstClr val="black"/>
                    </a:solidFill>
                    <a:latin typeface="UTM Avo" panose="02040603050506020204" pitchFamily="18" charset="0"/>
                    <a:ea typeface="Calibri" panose="020F0502020204030204" pitchFamily="34" charset="0"/>
                    <a:cs typeface="Times New Roman" panose="02020603050405020304" pitchFamily="18" charset="0"/>
                  </a:rPr>
                  <a:t>hay </a:t>
                </a:r>
                <a14:m>
                  <m:oMath xmlns:m="http://schemas.openxmlformats.org/officeDocument/2006/math">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EN</m:t>
                    </m:r>
                    <m:r>
                      <m:rPr>
                        <m:nor/>
                      </m:rPr>
                      <a:rPr lang="en-US" sz="22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2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200" i="0" smtClean="0">
                        <a:solidFill>
                          <a:prstClr val="black"/>
                        </a:solidFill>
                        <a:latin typeface="UTM Avo" panose="02040603050506020204" pitchFamily="18" charset="0"/>
                        <a:ea typeface="Calibri" panose="020F0502020204030204" pitchFamily="34" charset="0"/>
                        <a:cs typeface="Arial" panose="020B0604020202020204" pitchFamily="34" charset="0"/>
                      </a:rPr>
                      <m:t>3</m:t>
                    </m:r>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GN</m:t>
                    </m:r>
                  </m:oMath>
                </a14:m>
                <a:r>
                  <a:rPr lang="en-US" sz="2200" dirty="0">
                    <a:solidFill>
                      <a:prstClr val="black"/>
                    </a:solidFill>
                    <a:latin typeface="UTM Avo" panose="02040603050506020204" pitchFamily="18" charset="0"/>
                    <a:ea typeface="Calibri" panose="020F0502020204030204" pitchFamily="34" charset="0"/>
                    <a:cs typeface="Times New Roman" panose="02020603050405020304" pitchFamily="18" charset="0"/>
                  </a:rPr>
                  <a:t>.</a:t>
                </a:r>
              </a:p>
              <a:p>
                <a:pPr lvl="0" algn="just">
                  <a:lnSpc>
                    <a:spcPct val="125000"/>
                  </a:lnSpc>
                </a:pPr>
                <a:r>
                  <a:rPr lang="en-US" sz="22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Từ</a:t>
                </a:r>
                <a:r>
                  <a:rPr lang="en-US" sz="22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2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đó</a:t>
                </a:r>
                <a:r>
                  <a:rPr lang="en-US" sz="22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2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suy</a:t>
                </a:r>
                <a:r>
                  <a:rPr lang="en-US" sz="22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2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ra</a:t>
                </a:r>
                <a:r>
                  <a:rPr lang="en-US" sz="22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GN</m:t>
                    </m:r>
                    <m:r>
                      <m:rPr>
                        <m:nor/>
                      </m:rPr>
                      <a:rPr lang="en-US" sz="22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2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f>
                      <m:fPr>
                        <m:ctrlPr>
                          <a:rPr lang="en-US" sz="22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200" i="0" smtClean="0">
                            <a:solidFill>
                              <a:prstClr val="black"/>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200" i="0" smtClean="0">
                            <a:solidFill>
                              <a:prstClr val="black"/>
                            </a:solidFill>
                            <a:latin typeface="UTM Avo" panose="02040603050506020204" pitchFamily="18" charset="0"/>
                            <a:ea typeface="Calibri" panose="020F0502020204030204" pitchFamily="34" charset="0"/>
                            <a:cs typeface="Arial" panose="020B0604020202020204" pitchFamily="34" charset="0"/>
                          </a:rPr>
                          <m:t>2</m:t>
                        </m:r>
                      </m:den>
                    </m:f>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EG</m:t>
                    </m:r>
                  </m:oMath>
                </a14:m>
                <a:r>
                  <a:rPr lang="en-US" sz="22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2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Tương</a:t>
                </a:r>
                <a:r>
                  <a:rPr lang="en-US" sz="22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2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tự</a:t>
                </a:r>
                <a:r>
                  <a:rPr lang="en-US" sz="2200" dirty="0">
                    <a:solidFill>
                      <a:prstClr val="black"/>
                    </a:solidFill>
                    <a:latin typeface="UTM Avo" panose="02040603050506020204" pitchFamily="18" charset="0"/>
                    <a:ea typeface="Calibri" panose="020F0502020204030204" pitchFamily="34" charset="0"/>
                    <a:cs typeface="Times New Roman" panose="02020603050405020304" pitchFamily="18" charset="0"/>
                  </a:rPr>
                  <a:t>, ta </a:t>
                </a:r>
                <a:r>
                  <a:rPr lang="en-US" sz="22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có</a:t>
                </a:r>
                <a:r>
                  <a:rPr lang="en-US" sz="22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DG</m:t>
                    </m:r>
                    <m:r>
                      <m:rPr>
                        <m:nor/>
                      </m:rPr>
                      <a:rPr lang="en-US" sz="22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2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200" i="0" smtClean="0">
                        <a:solidFill>
                          <a:prstClr val="black"/>
                        </a:solidFill>
                        <a:latin typeface="UTM Avo" panose="02040603050506020204" pitchFamily="18" charset="0"/>
                        <a:ea typeface="Calibri" panose="020F0502020204030204" pitchFamily="34" charset="0"/>
                        <a:cs typeface="Arial" panose="020B0604020202020204" pitchFamily="34" charset="0"/>
                      </a:rPr>
                      <m:t>2</m:t>
                    </m:r>
                    <m:r>
                      <m:rPr>
                        <m:nor/>
                      </m:rPr>
                      <a:rPr lang="en-US" sz="2200" i="0">
                        <a:solidFill>
                          <a:prstClr val="black"/>
                        </a:solidFill>
                        <a:latin typeface="UTM Avo" panose="02040603050506020204" pitchFamily="18" charset="0"/>
                        <a:ea typeface="Calibri" panose="020F0502020204030204" pitchFamily="34" charset="0"/>
                        <a:cs typeface="Arial" panose="020B0604020202020204" pitchFamily="34" charset="0"/>
                      </a:rPr>
                      <m:t>GM</m:t>
                    </m:r>
                  </m:oMath>
                </a14:m>
                <a:endParaRPr lang="en-US" sz="2200" dirty="0">
                  <a:solidFill>
                    <a:prstClr val="black"/>
                  </a:solidFill>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4800" y="4629720"/>
                <a:ext cx="8991600" cy="1925848"/>
              </a:xfrm>
              <a:prstGeom prst="rect">
                <a:avLst/>
              </a:prstGeom>
              <a:blipFill>
                <a:blip r:embed="rId6"/>
                <a:stretch>
                  <a:fillRect l="-881" b="-316"/>
                </a:stretch>
              </a:blipFill>
            </p:spPr>
            <p:txBody>
              <a:bodyPr/>
              <a:lstStyle/>
              <a:p>
                <a:r>
                  <a:rPr lang="en-US">
                    <a:noFill/>
                  </a:rPr>
                  <a:t> </a:t>
                </a:r>
              </a:p>
            </p:txBody>
          </p:sp>
        </mc:Fallback>
      </mc:AlternateContent>
      <p:sp>
        <p:nvSpPr>
          <p:cNvPr id="4" name="Hình chữ nhật: Góc Tròn 16">
            <a:extLst>
              <a:ext uri="{FF2B5EF4-FFF2-40B4-BE49-F238E27FC236}">
                <a16:creationId xmlns:a16="http://schemas.microsoft.com/office/drawing/2014/main" id="{92257837-E82A-68CF-C52E-5257B223BB93}"/>
              </a:ext>
            </a:extLst>
          </p:cNvPr>
          <p:cNvSpPr/>
          <p:nvPr/>
        </p:nvSpPr>
        <p:spPr>
          <a:xfrm>
            <a:off x="304800" y="1752600"/>
            <a:ext cx="1392919" cy="442059"/>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ysClr val="windowText" lastClr="000000"/>
                </a:solidFill>
                <a:latin typeface="UTM Avo" panose="02040603050506020204" pitchFamily="18" charset="0"/>
                <a:cs typeface="Arial" panose="020B0604020202020204" pitchFamily="34" charset="0"/>
              </a:rPr>
              <a:t>Ví </a:t>
            </a:r>
            <a:r>
              <a:rPr lang="en-US" sz="2400" b="1" dirty="0" err="1">
                <a:solidFill>
                  <a:sysClr val="windowText" lastClr="000000"/>
                </a:solidFill>
                <a:latin typeface="UTM Avo" panose="02040603050506020204" pitchFamily="18" charset="0"/>
                <a:cs typeface="Arial" panose="020B0604020202020204" pitchFamily="34" charset="0"/>
              </a:rPr>
              <a:t>dụ</a:t>
            </a:r>
            <a:r>
              <a:rPr lang="en-US" sz="2400" b="1" dirty="0">
                <a:solidFill>
                  <a:sysClr val="windowText" lastClr="000000"/>
                </a:solidFill>
                <a:latin typeface="UTM Avo" panose="02040603050506020204" pitchFamily="18" charset="0"/>
                <a:cs typeface="Arial" panose="020B0604020202020204" pitchFamily="34" charset="0"/>
              </a:rPr>
              <a:t> 4</a:t>
            </a:r>
          </a:p>
        </p:txBody>
      </p:sp>
      <p:sp>
        <p:nvSpPr>
          <p:cNvPr id="5" name="TextBox 4">
            <a:extLst>
              <a:ext uri="{FF2B5EF4-FFF2-40B4-BE49-F238E27FC236}">
                <a16:creationId xmlns:a16="http://schemas.microsoft.com/office/drawing/2014/main" id="{319E4D7E-5967-2523-864A-A323D9D7E27C}"/>
              </a:ext>
            </a:extLst>
          </p:cNvPr>
          <p:cNvSpPr txBox="1"/>
          <p:nvPr/>
        </p:nvSpPr>
        <p:spPr>
          <a:xfrm>
            <a:off x="304800" y="2743200"/>
            <a:ext cx="863600" cy="430887"/>
          </a:xfrm>
          <a:prstGeom prst="rect">
            <a:avLst/>
          </a:prstGeom>
          <a:noFill/>
        </p:spPr>
        <p:txBody>
          <a:bodyPr wrap="square" rtlCol="0">
            <a:spAutoFit/>
          </a:bodyPr>
          <a:lstStyle/>
          <a:p>
            <a:r>
              <a:rPr lang="en-US" sz="2200" b="1" u="sng" dirty="0" err="1">
                <a:latin typeface="UTM Avo" panose="02040603050506020204" pitchFamily="18" charset="0"/>
                <a:cs typeface="Arial" panose="020B0604020202020204" pitchFamily="34" charset="0"/>
              </a:rPr>
              <a:t>Giải</a:t>
            </a:r>
            <a:endParaRPr lang="en-US" sz="2200" b="1" u="sng" dirty="0">
              <a:latin typeface="UTM Avo" panose="02040603050506020204" pitchFamily="18" charset="0"/>
              <a:cs typeface="Arial" panose="020B0604020202020204" pitchFamily="34" charset="0"/>
            </a:endParaRPr>
          </a:p>
        </p:txBody>
      </p:sp>
      <p:pic>
        <p:nvPicPr>
          <p:cNvPr id="8" name="Picture 7" descr="Icon&#10;&#10;Description automatically generated">
            <a:extLst>
              <a:ext uri="{FF2B5EF4-FFF2-40B4-BE49-F238E27FC236}">
                <a16:creationId xmlns:a16="http://schemas.microsoft.com/office/drawing/2014/main" id="{F3A8A7AD-765B-DE6D-176F-E7A83C7394E3}"/>
              </a:ext>
            </a:extLst>
          </p:cNvPr>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Layer>
                </a14:imgProps>
              </a:ext>
            </a:extLst>
          </a:blip>
          <a:stretch>
            <a:fillRect/>
          </a:stretch>
        </p:blipFill>
        <p:spPr>
          <a:xfrm>
            <a:off x="2667000" y="2245790"/>
            <a:ext cx="505097" cy="438722"/>
          </a:xfrm>
          <a:prstGeom prst="rect">
            <a:avLst/>
          </a:prstGeom>
        </p:spPr>
      </p:pic>
      <p:pic>
        <p:nvPicPr>
          <p:cNvPr id="13" name="Picture 12" descr="Icon&#10;&#10;Description automatically generated">
            <a:extLst>
              <a:ext uri="{FF2B5EF4-FFF2-40B4-BE49-F238E27FC236}">
                <a16:creationId xmlns:a16="http://schemas.microsoft.com/office/drawing/2014/main" id="{D9C865EE-E1A4-CD9F-D521-C54932E1B859}"/>
              </a:ext>
            </a:extLst>
          </p:cNvPr>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Layer>
                </a14:imgProps>
              </a:ext>
            </a:extLst>
          </a:blip>
          <a:stretch>
            <a:fillRect/>
          </a:stretch>
        </p:blipFill>
        <p:spPr>
          <a:xfrm>
            <a:off x="4419600" y="2245790"/>
            <a:ext cx="505097" cy="438722"/>
          </a:xfrm>
          <a:prstGeom prst="rect">
            <a:avLst/>
          </a:prstGeom>
        </p:spPr>
      </p:pic>
      <p:pic>
        <p:nvPicPr>
          <p:cNvPr id="14" name="Picture 13" descr="Icon&#10;&#10;Description automatically generated">
            <a:extLst>
              <a:ext uri="{FF2B5EF4-FFF2-40B4-BE49-F238E27FC236}">
                <a16:creationId xmlns:a16="http://schemas.microsoft.com/office/drawing/2014/main" id="{DF80E9BC-4DA0-BAC5-EECA-1A08CE9564E1}"/>
              </a:ext>
            </a:extLst>
          </p:cNvPr>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Layer>
                </a14:imgProps>
              </a:ext>
            </a:extLst>
          </a:blip>
          <a:stretch>
            <a:fillRect/>
          </a:stretch>
        </p:blipFill>
        <p:spPr>
          <a:xfrm>
            <a:off x="6553200" y="2243758"/>
            <a:ext cx="505097" cy="438722"/>
          </a:xfrm>
          <a:prstGeom prst="rect">
            <a:avLst/>
          </a:prstGeom>
        </p:spPr>
      </p:pic>
      <p:pic>
        <p:nvPicPr>
          <p:cNvPr id="15" name="Picture 14" descr="Icon&#10;&#10;Description automatically generated">
            <a:extLst>
              <a:ext uri="{FF2B5EF4-FFF2-40B4-BE49-F238E27FC236}">
                <a16:creationId xmlns:a16="http://schemas.microsoft.com/office/drawing/2014/main" id="{34B6D50B-3FD4-FE43-2D6A-074E89704F82}"/>
              </a:ext>
            </a:extLst>
          </p:cNvPr>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Layer>
                </a14:imgProps>
              </a:ext>
            </a:extLst>
          </a:blip>
          <a:stretch>
            <a:fillRect/>
          </a:stretch>
        </p:blipFill>
        <p:spPr>
          <a:xfrm>
            <a:off x="8702869" y="2238081"/>
            <a:ext cx="505097" cy="438722"/>
          </a:xfrm>
          <a:prstGeom prst="rect">
            <a:avLst/>
          </a:prstGeom>
        </p:spPr>
      </p:pic>
    </p:spTree>
    <p:extLst>
      <p:ext uri="{BB962C8B-B14F-4D97-AF65-F5344CB8AC3E}">
        <p14:creationId xmlns:p14="http://schemas.microsoft.com/office/powerpoint/2010/main" val="106121031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fade">
                                      <p:cBhvr>
                                        <p:cTn id="40" dur="5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fade">
                                      <p:cBhvr>
                                        <p:cTn id="50" dur="500"/>
                                        <p:tgtEl>
                                          <p:spTgt spid="10">
                                            <p:txEl>
                                              <p:pRg st="0" end="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Effect transition="in" filter="fade">
                                      <p:cBhvr>
                                        <p:cTn id="53" dur="500"/>
                                        <p:tgtEl>
                                          <p:spTgt spid="10">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5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019189" y="2819400"/>
            <a:ext cx="10160000" cy="2667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a:p>
        </p:txBody>
      </p:sp>
      <p:sp>
        <p:nvSpPr>
          <p:cNvPr id="9" name="Oval Callout 8"/>
          <p:cNvSpPr/>
          <p:nvPr/>
        </p:nvSpPr>
        <p:spPr>
          <a:xfrm>
            <a:off x="4876800" y="1447800"/>
            <a:ext cx="2641600" cy="1008247"/>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en-US" sz="2667" b="1" dirty="0">
                <a:solidFill>
                  <a:prstClr val="black"/>
                </a:solidFill>
                <a:latin typeface="UTM Avo" panose="02040603050506020204" pitchFamily="18" charset="0"/>
                <a:cs typeface="Arial" panose="020B0604020202020204" pitchFamily="34" charset="0"/>
              </a:rPr>
              <a:t>CHÚ Ý</a:t>
            </a:r>
          </a:p>
        </p:txBody>
      </p:sp>
      <p:pic>
        <p:nvPicPr>
          <p:cNvPr id="19"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81000" y="5334000"/>
            <a:ext cx="1828800" cy="98412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600200" y="3048000"/>
                <a:ext cx="8940800" cy="1138645"/>
              </a:xfrm>
              <a:prstGeom prst="rect">
                <a:avLst/>
              </a:prstGeom>
            </p:spPr>
            <p:txBody>
              <a:bodyPr wrap="square">
                <a:spAutoFit/>
              </a:bodyPr>
              <a:lstStyle/>
              <a:p>
                <a:pPr>
                  <a:lnSpc>
                    <a:spcPct val="150000"/>
                  </a:lnSpc>
                </a:pPr>
                <a:r>
                  <a:rPr lang="en-US" sz="2400" dirty="0">
                    <a:latin typeface="UTM Avo" panose="02040603050506020204" pitchFamily="18" charset="0"/>
                    <a:ea typeface="Calibri" panose="020F0502020204030204" pitchFamily="34" charset="0"/>
                    <a:cs typeface="Times New Roman" panose="02020603050405020304" pitchFamily="18" charset="0"/>
                  </a:rPr>
                  <a:t>Trong tam </a:t>
                </a:r>
                <a:r>
                  <a:rPr lang="en-US" sz="2400" dirty="0" err="1">
                    <a:latin typeface="UTM Avo" panose="02040603050506020204" pitchFamily="18" charset="0"/>
                    <a:ea typeface="Calibri" panose="020F0502020204030204" pitchFamily="34" charset="0"/>
                    <a:cs typeface="Times New Roman" panose="02020603050405020304" pitchFamily="18" charset="0"/>
                  </a:rPr>
                  <a:t>giác</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ABC</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với</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AM</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là</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đường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tuyến</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và</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G</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là</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trọng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tâm</a:t>
                </a:r>
                <a:r>
                  <a:rPr lang="en-US" sz="2400" dirty="0">
                    <a:latin typeface="UTM Avo" panose="02040603050506020204" pitchFamily="18" charset="0"/>
                    <a:ea typeface="Calibri" panose="020F0502020204030204" pitchFamily="34" charset="0"/>
                    <a:cs typeface="Times New Roman" panose="02020603050405020304" pitchFamily="18" charset="0"/>
                  </a:rPr>
                  <a:t> ta </a:t>
                </a:r>
                <a:r>
                  <a:rPr lang="en-US" sz="2400" dirty="0" err="1">
                    <a:latin typeface="UTM Avo" panose="02040603050506020204" pitchFamily="18" charset="0"/>
                    <a:ea typeface="Calibri" panose="020F0502020204030204" pitchFamily="34" charset="0"/>
                    <a:cs typeface="Times New Roman" panose="02020603050405020304" pitchFamily="18" charset="0"/>
                  </a:rPr>
                  <a:t>có</a:t>
                </a:r>
                <a:r>
                  <a:rPr lang="en-US" sz="2400" dirty="0">
                    <a:latin typeface="UTM Avo" panose="020406030505060202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00200" y="3048000"/>
                <a:ext cx="8940800" cy="1138645"/>
              </a:xfrm>
              <a:prstGeom prst="rect">
                <a:avLst/>
              </a:prstGeom>
              <a:blipFill>
                <a:blip r:embed="rId6"/>
                <a:stretch>
                  <a:fillRect l="-1091" b="-10160"/>
                </a:stretch>
              </a:blipFill>
            </p:spPr>
            <p:txBody>
              <a:bodyPr/>
              <a:lstStyle/>
              <a:p>
                <a:r>
                  <a:rPr lang="en-US">
                    <a:noFill/>
                  </a:rPr>
                  <a:t> </a:t>
                </a:r>
              </a:p>
            </p:txBody>
          </p:sp>
        </mc:Fallback>
      </mc:AlternateContent>
      <p:pic>
        <p:nvPicPr>
          <p:cNvPr id="20" name="Picture 8"/>
          <p:cNvPicPr>
            <a:picLocks noChangeAspect="1"/>
          </p:cNvPicPr>
          <p:nvPr/>
        </p:nvPicPr>
        <p:blipFill>
          <a:blip r:embed="rId7"/>
          <a:srcRect/>
          <a:stretch>
            <a:fillRect/>
          </a:stretch>
        </p:blipFill>
        <p:spPr>
          <a:xfrm>
            <a:off x="10647794" y="4285044"/>
            <a:ext cx="1611819" cy="2402711"/>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BCDAD72-0D45-9270-FDF5-A19713951FF9}"/>
                  </a:ext>
                </a:extLst>
              </p:cNvPr>
              <p:cNvSpPr/>
              <p:nvPr/>
            </p:nvSpPr>
            <p:spPr>
              <a:xfrm>
                <a:off x="4648200" y="3886200"/>
                <a:ext cx="2956259" cy="1291316"/>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f>
                        <m:f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667" i="0">
                              <a:solidFill>
                                <a:prstClr val="black"/>
                              </a:solidFill>
                              <a:latin typeface="UTM Avo" panose="02040603050506020204" pitchFamily="18" charset="0"/>
                              <a:ea typeface="Calibri" panose="020F0502020204030204" pitchFamily="34" charset="0"/>
                              <a:cs typeface="Arial" panose="020B0604020202020204" pitchFamily="34" charset="0"/>
                            </a:rPr>
                            <m:t>GM</m:t>
                          </m:r>
                        </m:num>
                        <m:den>
                          <m:r>
                            <m:rPr>
                              <m:nor/>
                            </m:rPr>
                            <a:rPr lang="en-US" sz="2667" i="0">
                              <a:solidFill>
                                <a:prstClr val="black"/>
                              </a:solidFill>
                              <a:latin typeface="UTM Avo" panose="02040603050506020204" pitchFamily="18" charset="0"/>
                              <a:ea typeface="Calibri" panose="020F0502020204030204" pitchFamily="34" charset="0"/>
                              <a:cs typeface="Arial" panose="020B0604020202020204" pitchFamily="34" charset="0"/>
                            </a:rPr>
                            <m:t>AM</m:t>
                          </m:r>
                        </m:den>
                      </m:f>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667" i="0">
                              <a:solidFill>
                                <a:prstClr val="black"/>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667" i="0">
                              <a:solidFill>
                                <a:prstClr val="black"/>
                              </a:solidFill>
                              <a:latin typeface="UTM Avo" panose="02040603050506020204" pitchFamily="18" charset="0"/>
                              <a:ea typeface="Calibri" panose="020F0502020204030204" pitchFamily="34" charset="0"/>
                              <a:cs typeface="Arial" panose="020B0604020202020204" pitchFamily="34" charset="0"/>
                            </a:rPr>
                            <m:t>3</m:t>
                          </m:r>
                        </m:den>
                      </m:f>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667" i="0">
                              <a:solidFill>
                                <a:prstClr val="black"/>
                              </a:solidFill>
                              <a:latin typeface="UTM Avo" panose="02040603050506020204" pitchFamily="18" charset="0"/>
                              <a:ea typeface="Calibri" panose="020F0502020204030204" pitchFamily="34" charset="0"/>
                              <a:cs typeface="Arial" panose="020B0604020202020204" pitchFamily="34" charset="0"/>
                            </a:rPr>
                            <m:t>GM</m:t>
                          </m:r>
                        </m:num>
                        <m:den>
                          <m:r>
                            <m:rPr>
                              <m:nor/>
                            </m:rPr>
                            <a:rPr lang="en-US" sz="2667" i="0">
                              <a:solidFill>
                                <a:prstClr val="black"/>
                              </a:solidFill>
                              <a:latin typeface="UTM Avo" panose="02040603050506020204" pitchFamily="18" charset="0"/>
                              <a:ea typeface="Calibri" panose="020F0502020204030204" pitchFamily="34" charset="0"/>
                              <a:cs typeface="Arial" panose="020B0604020202020204" pitchFamily="34" charset="0"/>
                            </a:rPr>
                            <m:t>GA</m:t>
                          </m:r>
                        </m:den>
                      </m:f>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667" i="0">
                              <a:solidFill>
                                <a:prstClr val="black"/>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667" i="0">
                              <a:solidFill>
                                <a:prstClr val="black"/>
                              </a:solidFill>
                              <a:latin typeface="UTM Avo" panose="02040603050506020204" pitchFamily="18" charset="0"/>
                              <a:ea typeface="Calibri" panose="020F0502020204030204" pitchFamily="34" charset="0"/>
                              <a:cs typeface="Arial" panose="020B0604020202020204" pitchFamily="34" charset="0"/>
                            </a:rPr>
                            <m:t>2</m:t>
                          </m:r>
                        </m:den>
                      </m:f>
                    </m:oMath>
                  </m:oMathPara>
                </a14:m>
                <a:endParaRPr lang="en-US" sz="2133" dirty="0">
                  <a:solidFill>
                    <a:prstClr val="black"/>
                  </a:solidFill>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ABCDAD72-0D45-9270-FDF5-A19713951FF9}"/>
                  </a:ext>
                </a:extLst>
              </p:cNvPr>
              <p:cNvSpPr>
                <a:spLocks noRot="1" noChangeAspect="1" noMove="1" noResize="1" noEditPoints="1" noAdjustHandles="1" noChangeArrowheads="1" noChangeShapeType="1" noTextEdit="1"/>
              </p:cNvSpPr>
              <p:nvPr/>
            </p:nvSpPr>
            <p:spPr>
              <a:xfrm>
                <a:off x="4648200" y="3886200"/>
                <a:ext cx="2956259" cy="1291316"/>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4667424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4"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8305800" y="3124200"/>
            <a:ext cx="2895600" cy="3506894"/>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304800" y="1600200"/>
                <a:ext cx="11658600" cy="2236638"/>
              </a:xfrm>
              <a:prstGeom prst="rect">
                <a:avLst/>
              </a:prstGeom>
            </p:spPr>
            <p:txBody>
              <a:bodyPr wrap="square">
                <a:spAutoFit/>
              </a:bodyPr>
              <a:lstStyle/>
              <a:p>
                <a:pPr>
                  <a:lnSpc>
                    <a:spcPct val="150000"/>
                  </a:lnSpc>
                </a:pPr>
                <a:r>
                  <a:rPr lang="en-US" sz="2400" dirty="0">
                    <a:latin typeface="UTM Avo" panose="02040603050506020204" pitchFamily="18" charset="0"/>
                    <a:ea typeface="Calibri" panose="020F0502020204030204" pitchFamily="34" charset="0"/>
                    <a:cs typeface="Arial" panose="020B0604020202020204" pitchFamily="34" charset="0"/>
                  </a:rPr>
                  <a:t>		    Cho tam </a:t>
                </a:r>
                <a:r>
                  <a:rPr lang="en-US" sz="2400" dirty="0" err="1">
                    <a:latin typeface="UTM Avo" panose="02040603050506020204" pitchFamily="18" charset="0"/>
                    <a:ea typeface="Calibri" panose="020F0502020204030204" pitchFamily="34" charset="0"/>
                    <a:cs typeface="Arial" panose="020B0604020202020204" pitchFamily="34" charset="0"/>
                  </a:rPr>
                  <a:t>giác</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ABC</m:t>
                    </m:r>
                  </m:oMath>
                </a14:m>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hai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đường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trung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tuyến</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BM</m:t>
                    </m:r>
                  </m:oMath>
                </a14:m>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CN</m:t>
                    </m:r>
                  </m:oMath>
                </a14:m>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cắt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nhau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tại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trọng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tâm</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G</m:t>
                    </m:r>
                  </m:oMath>
                </a14:m>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Gọi</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P</m:t>
                    </m:r>
                  </m:oMath>
                </a14:m>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Q</m:t>
                    </m:r>
                  </m:oMath>
                </a14:m>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lần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lượt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trung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điểm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của</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GB</m:t>
                    </m:r>
                  </m:oMath>
                </a14:m>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GC</m:t>
                    </m:r>
                  </m:oMath>
                </a14:m>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Chứng</a:t>
                </a:r>
                <a:r>
                  <a:rPr lang="en-US" sz="2400" dirty="0">
                    <a:latin typeface="UTM Avo" panose="02040603050506020204" pitchFamily="18" charset="0"/>
                    <a:ea typeface="Calibri" panose="020F0502020204030204" pitchFamily="34" charset="0"/>
                    <a:cs typeface="Arial" panose="020B0604020202020204" pitchFamily="34" charset="0"/>
                  </a:rPr>
                  <a:t> minh:</a:t>
                </a:r>
                <a:br>
                  <a:rPr lang="en-US" sz="2400" dirty="0">
                    <a:latin typeface="UTM Avo" panose="02040603050506020204" pitchFamily="18" charset="0"/>
                    <a:ea typeface="Calibri" panose="020F0502020204030204" pitchFamily="34" charset="0"/>
                    <a:cs typeface="Arial" panose="020B0604020202020204" pitchFamily="34" charset="0"/>
                  </a:rPr>
                </a:br>
                <a:r>
                  <a:rPr lang="en-US" sz="2400" dirty="0">
                    <a:latin typeface="UTM Avo" panose="02040603050506020204" pitchFamily="18" charset="0"/>
                    <a:ea typeface="Calibri" panose="020F0502020204030204" pitchFamily="34" charset="0"/>
                    <a:cs typeface="Arial" panose="020B0604020202020204" pitchFamily="34" charset="0"/>
                  </a:rPr>
                  <a:t>		a)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m:t>
                    </m:r>
                    <m:r>
                      <m:rPr>
                        <m:nor/>
                      </m:rPr>
                      <a:rPr lang="en-US" sz="2400" i="0">
                        <a:latin typeface="UTM Avo" panose="02040603050506020204" pitchFamily="18" charset="0"/>
                        <a:ea typeface="Calibri" panose="020F0502020204030204" pitchFamily="34" charset="0"/>
                        <a:cs typeface="Arial" panose="020B0604020202020204" pitchFamily="34" charset="0"/>
                      </a:rPr>
                      <m:t>GMN</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m:t>
                    </m:r>
                    <m:r>
                      <m:rPr>
                        <m:nor/>
                      </m:rPr>
                      <a:rPr lang="en-US" sz="2400" i="0">
                        <a:latin typeface="UTM Avo" panose="02040603050506020204" pitchFamily="18" charset="0"/>
                        <a:ea typeface="Calibri" panose="020F0502020204030204" pitchFamily="34" charset="0"/>
                        <a:cs typeface="Arial" panose="020B0604020202020204" pitchFamily="34" charset="0"/>
                      </a:rPr>
                      <m:t>GPQ</m:t>
                    </m:r>
                  </m:oMath>
                </a14:m>
                <a:r>
                  <a:rPr lang="en-US" sz="2400" dirty="0">
                    <a:latin typeface="UTM Avo" panose="02040603050506020204" pitchFamily="18" charset="0"/>
                    <a:ea typeface="Calibri" panose="020F0502020204030204" pitchFamily="34" charset="0"/>
                    <a:cs typeface="Arial" panose="020B0604020202020204" pitchFamily="34" charset="0"/>
                  </a:rPr>
                  <a:t>					b)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MN</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PQ</m:t>
                    </m:r>
                  </m:oMath>
                </a14:m>
                <a:r>
                  <a:rPr lang="en-US" sz="2400" dirty="0">
                    <a:latin typeface="UTM Avo" panose="02040603050506020204" pitchFamily="18" charset="0"/>
                    <a:ea typeface="Calibri" panose="020F0502020204030204" pitchFamily="34" charset="0"/>
                    <a:cs typeface="Arial" panose="020B0604020202020204" pitchFamily="34"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304800" y="1600200"/>
                <a:ext cx="11658600" cy="2236638"/>
              </a:xfrm>
              <a:prstGeom prst="rect">
                <a:avLst/>
              </a:prstGeom>
              <a:blipFill>
                <a:blip r:embed="rId4"/>
                <a:stretch>
                  <a:fillRect l="-784" b="-51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9547" y="3828205"/>
                <a:ext cx="7980549" cy="584647"/>
              </a:xfrm>
              <a:prstGeom prst="rect">
                <a:avLst/>
              </a:prstGeom>
            </p:spPr>
            <p:txBody>
              <a:bodyPr wrap="square">
                <a:spAutoFit/>
              </a:bodyPr>
              <a:lstStyle/>
              <a:p>
                <a:pPr lvl="0">
                  <a:lnSpc>
                    <a:spcPct val="150000"/>
                  </a:lnSpc>
                </a:pP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a)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Vì</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m:t>
                    </m:r>
                  </m:oMath>
                </a14:m>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là</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trọng</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tâm</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của</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tam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giác</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ABC</m:t>
                    </m:r>
                  </m:oMath>
                </a14:m>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nên</a:t>
                </a:r>
              </a:p>
            </p:txBody>
          </p:sp>
        </mc:Choice>
        <mc:Fallback xmlns="">
          <p:sp>
            <p:nvSpPr>
              <p:cNvPr id="8" name="Rectangle 7"/>
              <p:cNvSpPr>
                <a:spLocks noRot="1" noChangeAspect="1" noMove="1" noResize="1" noEditPoints="1" noAdjustHandles="1" noChangeArrowheads="1" noChangeShapeType="1" noTextEdit="1"/>
              </p:cNvSpPr>
              <p:nvPr/>
            </p:nvSpPr>
            <p:spPr>
              <a:xfrm>
                <a:off x="29547" y="3828205"/>
                <a:ext cx="7980549" cy="584647"/>
              </a:xfrm>
              <a:prstGeom prst="rect">
                <a:avLst/>
              </a:prstGeom>
              <a:blipFill>
                <a:blip r:embed="rId5"/>
                <a:stretch>
                  <a:fillRect l="-1222" b="-20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28600" y="4111863"/>
                <a:ext cx="6096000" cy="1159933"/>
              </a:xfrm>
              <a:prstGeom prst="rect">
                <a:avLst/>
              </a:prstGeom>
            </p:spPr>
            <p:txBody>
              <a:bodyPr>
                <a:spAutoFit/>
              </a:bodyPr>
              <a:lstStyle/>
              <a:p>
                <a:pPr lvl="0">
                  <a:lnSpc>
                    <a:spcPct val="150000"/>
                  </a:lnSpc>
                </a:pPr>
                <a14:m>
                  <m:oMathPara xmlns:m="http://schemas.openxmlformats.org/officeDocument/2006/math">
                    <m:oMathParaPr>
                      <m:jc m:val="centerGroup"/>
                    </m:oMathParaPr>
                    <m:oMath xmlns:m="http://schemas.openxmlformats.org/officeDocument/2006/math">
                      <m:r>
                        <m:rPr>
                          <m:nor/>
                        </m:rPr>
                        <a:rPr lang="en-US" sz="2400" i="0" smtClean="0">
                          <a:solidFill>
                            <a:prstClr val="black"/>
                          </a:solidFill>
                          <a:latin typeface="UTM Avo" panose="02040603050506020204" pitchFamily="18" charset="0"/>
                          <a:ea typeface="Calibri" panose="020F0502020204030204" pitchFamily="34" charset="0"/>
                          <a:cs typeface="Arial" panose="020B0604020202020204" pitchFamily="34" charset="0"/>
                        </a:rPr>
                        <m:t>GM</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smtClean="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f>
                        <m:fPr>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a:solidFill>
                                <a:prstClr val="black"/>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400">
                              <a:solidFill>
                                <a:prstClr val="black"/>
                              </a:solidFill>
                              <a:latin typeface="UTM Avo" panose="02040603050506020204" pitchFamily="18" charset="0"/>
                              <a:ea typeface="Calibri" panose="020F0502020204030204" pitchFamily="34" charset="0"/>
                              <a:cs typeface="Arial" panose="020B0604020202020204" pitchFamily="34" charset="0"/>
                            </a:rPr>
                            <m:t>2</m:t>
                          </m:r>
                        </m:den>
                      </m:f>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GB</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GN</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a:rPr lang="en-US" sz="24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f>
                        <m:fPr>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2</m:t>
                          </m:r>
                        </m:den>
                      </m:f>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GC</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oMath>
                  </m:oMathPara>
                </a14:m>
                <a:endPar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28600" y="4111863"/>
                <a:ext cx="6096000" cy="115993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81000" y="5113420"/>
                <a:ext cx="7554129" cy="584647"/>
              </a:xfrm>
              <a:prstGeom prst="rect">
                <a:avLst/>
              </a:prstGeom>
            </p:spPr>
            <p:txBody>
              <a:bodyPr wrap="square">
                <a:spAutoFit/>
              </a:bodyPr>
              <a:lstStyle/>
              <a:p>
                <a:pPr lvl="0">
                  <a:lnSpc>
                    <a:spcPct val="150000"/>
                  </a:lnSpc>
                </a:pP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Vì </a:t>
                </a:r>
                <a14:m>
                  <m:oMath xmlns:m="http://schemas.openxmlformats.org/officeDocument/2006/math">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P</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Q</m:t>
                    </m:r>
                  </m:oMath>
                </a14:m>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lần</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lượt</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là</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trung</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điểm</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của</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GB</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GC</m:t>
                    </m:r>
                  </m:oMath>
                </a14:m>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nên</a:t>
                </a:r>
              </a:p>
            </p:txBody>
          </p:sp>
        </mc:Choice>
        <mc:Fallback xmlns="">
          <p:sp>
            <p:nvSpPr>
              <p:cNvPr id="10" name="Rectangle 9"/>
              <p:cNvSpPr>
                <a:spLocks noRot="1" noChangeAspect="1" noMove="1" noResize="1" noEditPoints="1" noAdjustHandles="1" noChangeArrowheads="1" noChangeShapeType="1" noTextEdit="1"/>
              </p:cNvSpPr>
              <p:nvPr/>
            </p:nvSpPr>
            <p:spPr>
              <a:xfrm>
                <a:off x="381000" y="5113420"/>
                <a:ext cx="7554129" cy="584647"/>
              </a:xfrm>
              <a:prstGeom prst="rect">
                <a:avLst/>
              </a:prstGeom>
              <a:blipFill>
                <a:blip r:embed="rId7"/>
                <a:stretch>
                  <a:fillRect l="-1291" b="-20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431383" y="5457943"/>
                <a:ext cx="3690433" cy="1159933"/>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GP</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f>
                        <m:fPr>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2</m:t>
                          </m:r>
                        </m:den>
                      </m:f>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GB</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GQ</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f>
                        <m:fPr>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2</m:t>
                          </m:r>
                        </m:den>
                      </m:f>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GC</m:t>
                      </m:r>
                      <m:r>
                        <a:rPr lang="en-US" sz="240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431383" y="5457943"/>
                <a:ext cx="3690433" cy="1159933"/>
              </a:xfrm>
              <a:prstGeom prst="rect">
                <a:avLst/>
              </a:prstGeom>
              <a:blipFill>
                <a:blip r:embed="rId8"/>
                <a:stretch>
                  <a:fillRect/>
                </a:stretch>
              </a:blipFill>
            </p:spPr>
            <p:txBody>
              <a:bodyPr/>
              <a:lstStyle/>
              <a:p>
                <a:r>
                  <a:rPr lang="en-US">
                    <a:noFill/>
                  </a:rPr>
                  <a:t> </a:t>
                </a:r>
              </a:p>
            </p:txBody>
          </p:sp>
        </mc:Fallback>
      </mc:AlternateContent>
      <p:sp>
        <p:nvSpPr>
          <p:cNvPr id="2" name="Hình chữ nhật: Góc Tròn 16">
            <a:extLst>
              <a:ext uri="{FF2B5EF4-FFF2-40B4-BE49-F238E27FC236}">
                <a16:creationId xmlns:a16="http://schemas.microsoft.com/office/drawing/2014/main" id="{A4CFDB05-5FE5-22F7-9DF9-57E668B0B0AA}"/>
              </a:ext>
            </a:extLst>
          </p:cNvPr>
          <p:cNvSpPr/>
          <p:nvPr/>
        </p:nvSpPr>
        <p:spPr>
          <a:xfrm>
            <a:off x="381000" y="1752600"/>
            <a:ext cx="1392919" cy="442059"/>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ysClr val="windowText" lastClr="000000"/>
                </a:solidFill>
                <a:latin typeface="UTM Avo" panose="02040603050506020204" pitchFamily="18" charset="0"/>
                <a:cs typeface="Arial" panose="020B0604020202020204" pitchFamily="34" charset="0"/>
              </a:rPr>
              <a:t>Ví </a:t>
            </a:r>
            <a:r>
              <a:rPr lang="en-US" sz="2400" b="1" dirty="0" err="1">
                <a:solidFill>
                  <a:sysClr val="windowText" lastClr="000000"/>
                </a:solidFill>
                <a:latin typeface="UTM Avo" panose="02040603050506020204" pitchFamily="18" charset="0"/>
                <a:cs typeface="Arial" panose="020B0604020202020204" pitchFamily="34" charset="0"/>
              </a:rPr>
              <a:t>dụ</a:t>
            </a:r>
            <a:r>
              <a:rPr lang="en-US" sz="2400" b="1" dirty="0">
                <a:solidFill>
                  <a:sysClr val="windowText" lastClr="000000"/>
                </a:solidFill>
                <a:latin typeface="UTM Avo" panose="02040603050506020204" pitchFamily="18" charset="0"/>
                <a:cs typeface="Arial" panose="020B0604020202020204" pitchFamily="34" charset="0"/>
              </a:rPr>
              <a:t> 5</a:t>
            </a:r>
          </a:p>
        </p:txBody>
      </p:sp>
      <p:sp>
        <p:nvSpPr>
          <p:cNvPr id="3" name="TextBox 2">
            <a:extLst>
              <a:ext uri="{FF2B5EF4-FFF2-40B4-BE49-F238E27FC236}">
                <a16:creationId xmlns:a16="http://schemas.microsoft.com/office/drawing/2014/main" id="{5EBBDE9E-C63B-B998-555E-032B98BDA992}"/>
              </a:ext>
            </a:extLst>
          </p:cNvPr>
          <p:cNvSpPr txBox="1"/>
          <p:nvPr/>
        </p:nvSpPr>
        <p:spPr>
          <a:xfrm>
            <a:off x="350220" y="3276600"/>
            <a:ext cx="863600" cy="461665"/>
          </a:xfrm>
          <a:prstGeom prst="rect">
            <a:avLst/>
          </a:prstGeom>
          <a:noFill/>
        </p:spPr>
        <p:txBody>
          <a:bodyPr wrap="square" rtlCol="0">
            <a:spAutoFit/>
          </a:bodyPr>
          <a:lstStyle/>
          <a:p>
            <a:r>
              <a:rPr lang="en-US" sz="2400" b="1" u="sng" dirty="0" err="1">
                <a:latin typeface="UTM Avo" panose="02040603050506020204" pitchFamily="18" charset="0"/>
                <a:cs typeface="Arial" panose="020B0604020202020204" pitchFamily="34" charset="0"/>
              </a:rPr>
              <a:t>Giải</a:t>
            </a:r>
            <a:endParaRPr lang="en-US" sz="2400" b="1" u="sng"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426970923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381000" y="1706008"/>
                <a:ext cx="6248400" cy="3399392"/>
              </a:xfrm>
              <a:prstGeom prst="rect">
                <a:avLst/>
              </a:prstGeom>
            </p:spPr>
            <p:txBody>
              <a:bodyPr wrap="square">
                <a:spAutoFit/>
              </a:bodyPr>
              <a:lstStyle/>
              <a:p>
                <a:pPr>
                  <a:lnSpc>
                    <a:spcPct val="150000"/>
                  </a:lnSpc>
                </a:pPr>
                <a:r>
                  <a:rPr lang="en-US" sz="2400" dirty="0">
                    <a:latin typeface="UTM Avo" panose="02040603050506020204" pitchFamily="18" charset="0"/>
                    <a:ea typeface="Calibri" panose="020F0502020204030204" pitchFamily="34" charset="0"/>
                    <a:cs typeface="Times New Roman" panose="02020603050405020304" pitchFamily="18" charset="0"/>
                  </a:rPr>
                  <a:t>Suy </a:t>
                </a:r>
                <a:r>
                  <a:rPr lang="en-US" sz="2400" dirty="0" err="1">
                    <a:latin typeface="UTM Avo" panose="02040603050506020204" pitchFamily="18" charset="0"/>
                    <a:ea typeface="Calibri" panose="020F0502020204030204" pitchFamily="34" charset="0"/>
                    <a:cs typeface="Times New Roman" panose="02020603050405020304" pitchFamily="18" charset="0"/>
                  </a:rPr>
                  <a:t>ra</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GM</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GP</m:t>
                    </m:r>
                    <m:r>
                      <m:rPr>
                        <m:nor/>
                      </m:rPr>
                      <a:rPr lang="en-US" sz="2400" i="0">
                        <a:latin typeface="UTM Avo" panose="0204060305050602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GN</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GQ</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p>
              <a:p>
                <a:pPr>
                  <a:lnSpc>
                    <a:spcPct val="150000"/>
                  </a:lnSpc>
                </a:pPr>
                <a:r>
                  <a:rPr lang="en-US" sz="2400" dirty="0" err="1">
                    <a:latin typeface="UTM Avo" panose="02040603050506020204" pitchFamily="18" charset="0"/>
                    <a:ea typeface="Calibri" panose="020F0502020204030204" pitchFamily="34" charset="0"/>
                    <a:cs typeface="Times New Roman" panose="02020603050405020304" pitchFamily="18" charset="0"/>
                  </a:rPr>
                  <a:t>Xét</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hai</a:t>
                </a:r>
                <a:r>
                  <a:rPr lang="en-US" sz="2400" dirty="0">
                    <a:latin typeface="UTM Avo" panose="02040603050506020204" pitchFamily="18" charset="0"/>
                    <a:ea typeface="Calibri" panose="020F0502020204030204" pitchFamily="34" charset="0"/>
                    <a:cs typeface="Times New Roman" panose="02020603050405020304" pitchFamily="18" charset="0"/>
                  </a:rPr>
                  <a:t> tam </a:t>
                </a:r>
                <a:r>
                  <a:rPr lang="en-US" sz="2400" dirty="0" err="1">
                    <a:latin typeface="UTM Avo" panose="02040603050506020204" pitchFamily="18" charset="0"/>
                    <a:ea typeface="Calibri" panose="020F0502020204030204" pitchFamily="34" charset="0"/>
                    <a:cs typeface="Times New Roman" panose="02020603050405020304" pitchFamily="18" charset="0"/>
                  </a:rPr>
                  <a:t>giác</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GMN</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và</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GPQ</m:t>
                    </m:r>
                  </m:oMath>
                </a14:m>
                <a:r>
                  <a:rPr lang="en-US" sz="2400" dirty="0">
                    <a:latin typeface="UTM Avo" panose="02040603050506020204" pitchFamily="18" charset="0"/>
                    <a:ea typeface="Calibri" panose="020F0502020204030204" pitchFamily="34" charset="0"/>
                    <a:cs typeface="Times New Roman" panose="02020603050405020304" pitchFamily="18" charset="0"/>
                  </a:rPr>
                  <a:t>, ta </a:t>
                </a:r>
                <a:r>
                  <a:rPr lang="en-US" sz="2400" dirty="0" err="1">
                    <a:latin typeface="UTM Avo" panose="02040603050506020204" pitchFamily="18" charset="0"/>
                    <a:ea typeface="Calibri" panose="020F0502020204030204" pitchFamily="34" charset="0"/>
                    <a:cs typeface="Times New Roman" panose="02020603050405020304" pitchFamily="18" charset="0"/>
                  </a:rPr>
                  <a:t>có</a:t>
                </a:r>
                <a:r>
                  <a:rPr lang="en-US" sz="2400" dirty="0">
                    <a:latin typeface="UTM Avo" panose="02040603050506020204" pitchFamily="18" charset="0"/>
                    <a:ea typeface="Calibri" panose="020F0502020204030204" pitchFamily="34" charset="0"/>
                    <a:cs typeface="Times New Roman" panose="02020603050405020304" pitchFamily="18" charset="0"/>
                  </a:rPr>
                  <a:t>:</a:t>
                </a:r>
              </a:p>
              <a:p>
                <a:pPr>
                  <a:lnSpc>
                    <a:spcPct val="150000"/>
                  </a:lnSpc>
                </a:pPr>
                <a14:m>
                  <m:oMathPara xmlns:m="http://schemas.openxmlformats.org/officeDocument/2006/math">
                    <m:oMathParaPr>
                      <m:jc m:val="centerGroup"/>
                    </m:oMathParaPr>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GM</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GP</m:t>
                      </m:r>
                      <m:r>
                        <m:rPr>
                          <m:nor/>
                        </m:rPr>
                        <a:rPr lang="en-US" sz="2400" i="0">
                          <a:latin typeface="UTM Avo" panose="02040603050506020204" pitchFamily="18" charset="0"/>
                          <a:ea typeface="Calibri" panose="020F0502020204030204" pitchFamily="34" charset="0"/>
                          <a:cs typeface="Arial" panose="020B0604020202020204" pitchFamily="34" charset="0"/>
                        </a:rPr>
                        <m:t>;</m:t>
                      </m:r>
                    </m:oMath>
                  </m:oMathPara>
                </a14:m>
                <a:endParaRPr lang="en-US" sz="2400" i="0" dirty="0">
                  <a:latin typeface="UTM Avo" panose="02040603050506020204" pitchFamily="18" charset="0"/>
                  <a:ea typeface="Calibri" panose="020F0502020204030204" pitchFamily="34"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ea typeface="Calibri" panose="020F0502020204030204" pitchFamily="34" charset="0"/>
                              <a:cs typeface="Arial" panose="020B0604020202020204" pitchFamily="34" charset="0"/>
                            </a:rPr>
                          </m:ctrlPr>
                        </m:accPr>
                        <m:e>
                          <m:r>
                            <m:rPr>
                              <m:nor/>
                            </m:rPr>
                            <a:rPr lang="en-US" sz="2400" b="0" i="0" smtClean="0">
                              <a:latin typeface="Cambria Math" panose="0204050305040603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MGN</m:t>
                          </m:r>
                        </m:e>
                      </m:acc>
                      <m:r>
                        <m:rPr>
                          <m:nor/>
                        </m:rPr>
                        <a:rPr lang="en-US" sz="2400" b="0" i="0" smtClean="0">
                          <a:latin typeface="Cambria Math" panose="0204050305040603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acc>
                        <m:accPr>
                          <m:chr m:val="̂"/>
                          <m:ctrlPr>
                            <a:rPr lang="en-US" sz="2400" i="1">
                              <a:latin typeface="Cambria Math" panose="02040503050406030204" pitchFamily="18" charset="0"/>
                              <a:ea typeface="Calibri" panose="020F0502020204030204" pitchFamily="34" charset="0"/>
                              <a:cs typeface="Arial" panose="020B0604020202020204" pitchFamily="34" charset="0"/>
                            </a:rPr>
                          </m:ctrlPr>
                        </m:accPr>
                        <m:e>
                          <m:r>
                            <m:rPr>
                              <m:nor/>
                            </m:rPr>
                            <a:rPr lang="en-US" sz="2400" i="0">
                              <a:latin typeface="UTM Avo" panose="02040603050506020204" pitchFamily="18" charset="0"/>
                              <a:ea typeface="Calibri" panose="020F0502020204030204" pitchFamily="34" charset="0"/>
                              <a:cs typeface="Arial" panose="020B0604020202020204" pitchFamily="34" charset="0"/>
                            </a:rPr>
                            <m:t>PGQ</m:t>
                          </m:r>
                        </m:e>
                      </m:acc>
                      <m:r>
                        <m:rPr>
                          <m:nor/>
                        </m:rPr>
                        <a:rPr lang="en-US" sz="2400" i="1">
                          <a:latin typeface="UTM Avo" panose="02040603050506020204" pitchFamily="18" charset="0"/>
                          <a:ea typeface="Calibri" panose="020F0502020204030204" pitchFamily="34" charset="0"/>
                          <a:cs typeface="Times New Roman" panose="02020603050405020304" pitchFamily="18" charset="0"/>
                        </a:rPr>
                        <m:t> </m:t>
                      </m:r>
                      <m:r>
                        <m:rPr>
                          <m:nor/>
                        </m:rPr>
                        <a:rPr lang="en-US" sz="2400">
                          <a:latin typeface="UTM Avo" panose="02040603050506020204" pitchFamily="18" charset="0"/>
                          <a:ea typeface="Calibri" panose="020F0502020204030204" pitchFamily="34" charset="0"/>
                          <a:cs typeface="Times New Roman" panose="02020603050405020304" pitchFamily="18" charset="0"/>
                        </a:rPr>
                        <m:t>(</m:t>
                      </m:r>
                      <m:r>
                        <m:rPr>
                          <m:nor/>
                        </m:rPr>
                        <a:rPr lang="en-US" sz="2400">
                          <a:latin typeface="UTM Avo" panose="02040603050506020204" pitchFamily="18" charset="0"/>
                          <a:ea typeface="Calibri" panose="020F0502020204030204" pitchFamily="34" charset="0"/>
                          <a:cs typeface="Times New Roman" panose="02020603050405020304" pitchFamily="18" charset="0"/>
                        </a:rPr>
                        <m:t>hai</m:t>
                      </m:r>
                      <m:r>
                        <m:rPr>
                          <m:nor/>
                        </m:rPr>
                        <a:rPr lang="en-US" sz="2400">
                          <a:latin typeface="UTM Avo" panose="02040603050506020204" pitchFamily="18" charset="0"/>
                          <a:ea typeface="Calibri" panose="020F0502020204030204" pitchFamily="34" charset="0"/>
                          <a:cs typeface="Times New Roman" panose="02020603050405020304" pitchFamily="18" charset="0"/>
                        </a:rPr>
                        <m:t> </m:t>
                      </m:r>
                      <m:r>
                        <m:rPr>
                          <m:nor/>
                        </m:rPr>
                        <a:rPr lang="en-US" sz="2400">
                          <a:latin typeface="UTM Avo" panose="02040603050506020204" pitchFamily="18" charset="0"/>
                          <a:ea typeface="Calibri" panose="020F0502020204030204" pitchFamily="34" charset="0"/>
                          <a:cs typeface="Times New Roman" panose="02020603050405020304" pitchFamily="18" charset="0"/>
                        </a:rPr>
                        <m:t>g</m:t>
                      </m:r>
                      <m:r>
                        <m:rPr>
                          <m:nor/>
                        </m:rPr>
                        <a:rPr lang="en-US" sz="2400">
                          <a:latin typeface="UTM Avo" panose="02040603050506020204" pitchFamily="18" charset="0"/>
                          <a:ea typeface="Calibri" panose="020F0502020204030204" pitchFamily="34" charset="0"/>
                          <a:cs typeface="Times New Roman" panose="02020603050405020304" pitchFamily="18" charset="0"/>
                        </a:rPr>
                        <m:t>ó</m:t>
                      </m:r>
                      <m:r>
                        <m:rPr>
                          <m:nor/>
                        </m:rPr>
                        <a:rPr lang="en-US" sz="2400">
                          <a:latin typeface="UTM Avo" panose="02040603050506020204" pitchFamily="18" charset="0"/>
                          <a:ea typeface="Calibri" panose="020F0502020204030204" pitchFamily="34" charset="0"/>
                          <a:cs typeface="Times New Roman" panose="02020603050405020304" pitchFamily="18" charset="0"/>
                        </a:rPr>
                        <m:t>c</m:t>
                      </m:r>
                      <m:r>
                        <m:rPr>
                          <m:nor/>
                        </m:rPr>
                        <a:rPr lang="en-US" sz="2400">
                          <a:latin typeface="UTM Avo" panose="02040603050506020204" pitchFamily="18" charset="0"/>
                          <a:ea typeface="Calibri" panose="020F0502020204030204" pitchFamily="34" charset="0"/>
                          <a:cs typeface="Times New Roman" panose="02020603050405020304" pitchFamily="18" charset="0"/>
                        </a:rPr>
                        <m:t> đố</m:t>
                      </m:r>
                      <m:r>
                        <m:rPr>
                          <m:nor/>
                        </m:rPr>
                        <a:rPr lang="en-US" sz="2400">
                          <a:latin typeface="UTM Avo" panose="02040603050506020204" pitchFamily="18" charset="0"/>
                          <a:ea typeface="Calibri" panose="020F0502020204030204" pitchFamily="34" charset="0"/>
                          <a:cs typeface="Times New Roman" panose="02020603050405020304" pitchFamily="18" charset="0"/>
                        </a:rPr>
                        <m:t>i</m:t>
                      </m:r>
                      <m:r>
                        <m:rPr>
                          <m:nor/>
                        </m:rPr>
                        <a:rPr lang="en-US" sz="2400">
                          <a:latin typeface="UTM Avo" panose="02040603050506020204" pitchFamily="18" charset="0"/>
                          <a:ea typeface="Calibri" panose="020F0502020204030204" pitchFamily="34" charset="0"/>
                          <a:cs typeface="Times New Roman" panose="02020603050405020304" pitchFamily="18" charset="0"/>
                        </a:rPr>
                        <m:t> đỉ</m:t>
                      </m:r>
                      <m:r>
                        <m:rPr>
                          <m:nor/>
                        </m:rPr>
                        <a:rPr lang="en-US" sz="2400">
                          <a:latin typeface="UTM Avo" panose="02040603050506020204" pitchFamily="18" charset="0"/>
                          <a:ea typeface="Calibri" panose="020F0502020204030204" pitchFamily="34" charset="0"/>
                          <a:cs typeface="Times New Roman" panose="02020603050405020304" pitchFamily="18" charset="0"/>
                        </a:rPr>
                        <m:t>nh</m:t>
                      </m:r>
                      <m:r>
                        <m:rPr>
                          <m:nor/>
                        </m:rPr>
                        <a:rPr lang="en-US" sz="2400">
                          <a:latin typeface="UTM Avo" panose="02040603050506020204" pitchFamily="18" charset="0"/>
                          <a:ea typeface="Calibri" panose="020F0502020204030204" pitchFamily="34" charset="0"/>
                          <a:cs typeface="Times New Roman" panose="02020603050405020304" pitchFamily="18" charset="0"/>
                        </a:rPr>
                        <m:t>);</m:t>
                      </m:r>
                    </m:oMath>
                  </m:oMathPara>
                </a14:m>
                <a:endParaRPr lang="en-US" sz="2400" dirty="0">
                  <a:latin typeface="UTM Avo" panose="02040603050506020204" pitchFamily="18"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m:rPr>
                          <m:nor/>
                        </m:rPr>
                        <a:rPr lang="en-US" sz="2400" i="1">
                          <a:latin typeface="UTM Avo" panose="02040603050506020204" pitchFamily="18" charset="0"/>
                          <a:ea typeface="Calibri" panose="020F0502020204030204" pitchFamily="34" charset="0"/>
                          <a:cs typeface="Times New Roman" panose="02020603050405020304" pitchFamily="18"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GN</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GQ</m:t>
                      </m:r>
                      <m:r>
                        <m:rPr>
                          <m:nor/>
                        </m:rPr>
                        <a:rPr lang="en-US" sz="2400">
                          <a:latin typeface="UTM Avo" panose="02040603050506020204" pitchFamily="18" charset="0"/>
                          <a:ea typeface="Calibri" panose="020F0502020204030204" pitchFamily="34" charset="0"/>
                          <a:cs typeface="Times New Roman" panose="02020603050405020304" pitchFamily="18" charset="0"/>
                        </a:rPr>
                        <m:t>.</m:t>
                      </m:r>
                      <m:r>
                        <m:rPr>
                          <m:nor/>
                        </m:rPr>
                        <a:rPr lang="en-US" sz="2400" i="1">
                          <a:latin typeface="UTM Avo" panose="02040603050506020204" pitchFamily="18" charset="0"/>
                          <a:ea typeface="Calibri" panose="020F0502020204030204" pitchFamily="34" charset="0"/>
                          <a:cs typeface="Times New Roman" panose="02020603050405020304" pitchFamily="18" charset="0"/>
                        </a:rPr>
                        <m:t> </m:t>
                      </m:r>
                    </m:oMath>
                  </m:oMathPara>
                </a14:m>
                <a:endParaRPr lang="en-US" sz="2400" dirty="0">
                  <a:latin typeface="UTM Avo" panose="02040603050506020204" pitchFamily="18" charset="0"/>
                  <a:ea typeface="Calibri" panose="020F0502020204030204" pitchFamily="34" charset="0"/>
                  <a:cs typeface="Times New Roman" panose="02020603050405020304" pitchFamily="18" charset="0"/>
                </a:endParaRPr>
              </a:p>
              <a:p>
                <a:pPr>
                  <a:lnSpc>
                    <a:spcPct val="150000"/>
                  </a:lnSpc>
                </a:pPr>
                <a:r>
                  <a:rPr lang="en-US" sz="2400" dirty="0" err="1">
                    <a:latin typeface="UTM Avo" panose="02040603050506020204" pitchFamily="18" charset="0"/>
                    <a:ea typeface="Calibri" panose="020F0502020204030204" pitchFamily="34" charset="0"/>
                    <a:cs typeface="Times New Roman" panose="02020603050405020304" pitchFamily="18" charset="0"/>
                  </a:rPr>
                  <a:t>Suy</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ra</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m:t>
                    </m:r>
                    <m:r>
                      <m:rPr>
                        <m:nor/>
                      </m:rPr>
                      <a:rPr lang="en-US" sz="2400" i="0">
                        <a:latin typeface="UTM Avo" panose="02040603050506020204" pitchFamily="18" charset="0"/>
                        <a:ea typeface="Calibri" panose="020F0502020204030204" pitchFamily="34" charset="0"/>
                        <a:cs typeface="Arial" panose="020B0604020202020204" pitchFamily="34" charset="0"/>
                      </a:rPr>
                      <m:t>GMN</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m:t>
                    </m:r>
                    <m:r>
                      <m:rPr>
                        <m:nor/>
                      </m:rPr>
                      <a:rPr lang="en-US" sz="2400" i="0">
                        <a:latin typeface="UTM Avo" panose="02040603050506020204" pitchFamily="18" charset="0"/>
                        <a:ea typeface="Calibri" panose="020F0502020204030204" pitchFamily="34" charset="0"/>
                        <a:cs typeface="Arial" panose="020B0604020202020204" pitchFamily="34" charset="0"/>
                      </a:rPr>
                      <m:t>GPQ</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c.g.c</a:t>
                </a:r>
                <a:r>
                  <a:rPr lang="en-US" sz="2400" dirty="0">
                    <a:latin typeface="UTM Avo" panose="02040603050506020204" pitchFamily="18" charset="0"/>
                    <a:ea typeface="Calibri" panose="020F0502020204030204" pitchFamily="34" charset="0"/>
                    <a:cs typeface="Times New Roman" panose="02020603050405020304" pitchFamily="18" charset="0"/>
                  </a:rPr>
                  <a:t>).</a:t>
                </a:r>
              </a:p>
            </p:txBody>
          </p:sp>
        </mc:Choice>
        <mc:Fallback>
          <p:sp>
            <p:nvSpPr>
              <p:cNvPr id="5" name="Rectangle 4"/>
              <p:cNvSpPr>
                <a:spLocks noRot="1" noChangeAspect="1" noMove="1" noResize="1" noEditPoints="1" noAdjustHandles="1" noChangeArrowheads="1" noChangeShapeType="1" noTextEdit="1"/>
              </p:cNvSpPr>
              <p:nvPr/>
            </p:nvSpPr>
            <p:spPr>
              <a:xfrm>
                <a:off x="381000" y="1706008"/>
                <a:ext cx="6248400" cy="3399392"/>
              </a:xfrm>
              <a:prstGeom prst="rect">
                <a:avLst/>
              </a:prstGeom>
              <a:blipFill>
                <a:blip r:embed="rId3"/>
                <a:stretch>
                  <a:fillRect l="-1561" b="-28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381000" y="5105400"/>
                <a:ext cx="8153400" cy="1183401"/>
              </a:xfrm>
              <a:prstGeom prst="rect">
                <a:avLst/>
              </a:prstGeom>
            </p:spPr>
            <p:txBody>
              <a:bodyPr wrap="square">
                <a:spAutoFit/>
              </a:bodyPr>
              <a:lstStyle/>
              <a:p>
                <a:pPr lvl="0">
                  <a:lnSpc>
                    <a:spcPct val="150000"/>
                  </a:lnSpc>
                </a:pP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b)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Vì</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GMN</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GPQ</m:t>
                    </m:r>
                  </m:oMath>
                </a14:m>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nên</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GMN</m:t>
                        </m:r>
                      </m:e>
                    </m:acc>
                    <m:r>
                      <a:rPr lang="en-US" sz="24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acc>
                      <m:accPr>
                        <m:chr m:val="̂"/>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m:rPr>
                            <m:nor/>
                          </m:rPr>
                          <a:rPr lang="en-US" sz="24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GPQ</m:t>
                        </m:r>
                      </m:e>
                    </m:acc>
                  </m:oMath>
                </a14:m>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hai</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góc</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tương</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ứng</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mà</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chúng</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ở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vị</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trí</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so le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trong</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nên</a:t>
                </a:r>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MN</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PQ</m:t>
                    </m:r>
                  </m:oMath>
                </a14:m>
                <a:r>
                  <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a:t>
                </a:r>
              </a:p>
            </p:txBody>
          </p:sp>
        </mc:Choice>
        <mc:Fallback>
          <p:sp>
            <p:nvSpPr>
              <p:cNvPr id="6" name="Rectangle 5"/>
              <p:cNvSpPr>
                <a:spLocks noRot="1" noChangeAspect="1" noMove="1" noResize="1" noEditPoints="1" noAdjustHandles="1" noChangeArrowheads="1" noChangeShapeType="1" noTextEdit="1"/>
              </p:cNvSpPr>
              <p:nvPr/>
            </p:nvSpPr>
            <p:spPr>
              <a:xfrm>
                <a:off x="381000" y="5105400"/>
                <a:ext cx="8153400" cy="1183401"/>
              </a:xfrm>
              <a:prstGeom prst="rect">
                <a:avLst/>
              </a:prstGeom>
              <a:blipFill>
                <a:blip r:embed="rId4"/>
                <a:stretch>
                  <a:fillRect l="-1197" r="-748" b="-9794"/>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DCB8D0C5-91B2-6E3E-473F-6C980309C2A5}"/>
              </a:ext>
            </a:extLst>
          </p:cNvPr>
          <p:cNvSpPr txBox="1"/>
          <p:nvPr/>
        </p:nvSpPr>
        <p:spPr>
          <a:xfrm>
            <a:off x="5689600" y="1061766"/>
            <a:ext cx="863600" cy="461665"/>
          </a:xfrm>
          <a:prstGeom prst="rect">
            <a:avLst/>
          </a:prstGeom>
          <a:noFill/>
        </p:spPr>
        <p:txBody>
          <a:bodyPr wrap="square" rtlCol="0">
            <a:spAutoFit/>
          </a:bodyPr>
          <a:lstStyle/>
          <a:p>
            <a:r>
              <a:rPr lang="en-US" sz="2400" b="1" u="sng" dirty="0" err="1">
                <a:latin typeface="UTM Avo" panose="02040603050506020204" pitchFamily="18" charset="0"/>
                <a:cs typeface="Arial" panose="020B0604020202020204" pitchFamily="34" charset="0"/>
              </a:rPr>
              <a:t>Giải</a:t>
            </a:r>
            <a:endParaRPr lang="en-US" sz="2400" b="1" u="sng" dirty="0">
              <a:latin typeface="UTM Avo" panose="0204060305050602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B878423A-5B2E-84E9-CE00-931BE647510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05800" y="1600200"/>
            <a:ext cx="4028114" cy="4878494"/>
          </a:xfrm>
          <a:prstGeom prst="rect">
            <a:avLst/>
          </a:prstGeom>
        </p:spPr>
      </p:pic>
    </p:spTree>
    <p:extLst>
      <p:ext uri="{BB962C8B-B14F-4D97-AF65-F5344CB8AC3E}">
        <p14:creationId xmlns:p14="http://schemas.microsoft.com/office/powerpoint/2010/main" val="306999399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BDF2ADC9-CE36-967D-9C8A-ACBD7322C882}"/>
              </a:ext>
            </a:extLst>
          </p:cNvPr>
          <p:cNvPicPr>
            <a:picLocks noChangeAspect="1"/>
          </p:cNvPicPr>
          <p:nvPr/>
        </p:nvPicPr>
        <p:blipFill>
          <a:blip r:embed="rId4"/>
          <a:stretch>
            <a:fillRect/>
          </a:stretch>
        </p:blipFill>
        <p:spPr>
          <a:xfrm>
            <a:off x="4818910" y="2726765"/>
            <a:ext cx="2866614" cy="1683310"/>
          </a:xfrm>
          <a:prstGeom prst="rect">
            <a:avLst/>
          </a:prstGeom>
        </p:spPr>
      </p:pic>
    </p:spTree>
    <p:extLst>
      <p:ext uri="{BB962C8B-B14F-4D97-AF65-F5344CB8AC3E}">
        <p14:creationId xmlns:p14="http://schemas.microsoft.com/office/powerpoint/2010/main" val="394604558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81000" y="1676400"/>
                <a:ext cx="11277600" cy="1308115"/>
              </a:xfrm>
              <a:prstGeom prst="rect">
                <a:avLst/>
              </a:prstGeom>
            </p:spPr>
            <p:txBody>
              <a:bodyPr wrap="square">
                <a:spAutoFit/>
              </a:bodyPr>
              <a:lstStyle/>
              <a:p>
                <a:pPr>
                  <a:lnSpc>
                    <a:spcPct val="125000"/>
                  </a:lnSpc>
                </a:pPr>
                <a:r>
                  <a:rPr lang="en-US" sz="2400" dirty="0">
                    <a:latin typeface="UTM Avo" panose="02040603050506020204" pitchFamily="18" charset="0"/>
                    <a:ea typeface="Calibri" panose="020F0502020204030204" pitchFamily="34" charset="0"/>
                    <a:cs typeface="Times New Roman" panose="02020603050405020304" pitchFamily="18" charset="0"/>
                  </a:rPr>
                  <a:t>	  Cho tam </a:t>
                </a:r>
                <a:r>
                  <a:rPr lang="en-US" sz="2400" dirty="0" err="1">
                    <a:latin typeface="UTM Avo" panose="02040603050506020204" pitchFamily="18" charset="0"/>
                    <a:ea typeface="Calibri" panose="020F0502020204030204" pitchFamily="34" charset="0"/>
                    <a:cs typeface="Times New Roman" panose="02020603050405020304" pitchFamily="18" charset="0"/>
                  </a:rPr>
                  <a:t>giác</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ABC</m:t>
                    </m:r>
                  </m:oMath>
                </a14:m>
                <a:r>
                  <a:rPr lang="en-US" sz="2400" dirty="0">
                    <a:latin typeface="UTM Avo" panose="02040603050506020204" pitchFamily="18" charset="0"/>
                    <a:ea typeface="Calibri" panose="020F0502020204030204" pitchFamily="34" charset="0"/>
                    <a:cs typeface="Times New Roman" panose="02020603050405020304" pitchFamily="18" charset="0"/>
                  </a:rPr>
                  <a:t>. Ba </a:t>
                </a:r>
                <a:r>
                  <a:rPr lang="en-US" sz="2400" dirty="0" err="1">
                    <a:latin typeface="UTM Avo" panose="02040603050506020204" pitchFamily="18" charset="0"/>
                    <a:ea typeface="Calibri" panose="020F0502020204030204" pitchFamily="34" charset="0"/>
                    <a:cs typeface="Times New Roman" panose="02020603050405020304" pitchFamily="18" charset="0"/>
                  </a:rPr>
                  <a:t>đường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tuyến</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AM</m:t>
                    </m:r>
                    <m:r>
                      <m:rPr>
                        <m:nor/>
                      </m:rPr>
                      <a:rPr lang="en-US" sz="2400" i="0">
                        <a:latin typeface="UTM Avo" panose="02040603050506020204" pitchFamily="18" charset="0"/>
                        <a:ea typeface="Calibri" panose="020F0502020204030204" pitchFamily="34" charset="0"/>
                        <a:cs typeface="Arial" panose="020B0604020202020204" pitchFamily="34" charset="0"/>
                      </a:rPr>
                      <m:t>,</m:t>
                    </m:r>
                    <m:r>
                      <m:rPr>
                        <m:nor/>
                      </m:rPr>
                      <a:rPr lang="en-US" sz="2400" i="0">
                        <a:latin typeface="UTM Avo" panose="02040603050506020204" pitchFamily="18" charset="0"/>
                        <a:ea typeface="Calibri" panose="020F0502020204030204" pitchFamily="34" charset="0"/>
                        <a:cs typeface="Arial" panose="020B0604020202020204" pitchFamily="34" charset="0"/>
                      </a:rPr>
                      <m:t>BN</m:t>
                    </m:r>
                    <m:r>
                      <m:rPr>
                        <m:nor/>
                      </m:rPr>
                      <a:rPr lang="en-US" sz="2400" i="0">
                        <a:latin typeface="UTM Avo" panose="02040603050506020204" pitchFamily="18" charset="0"/>
                        <a:ea typeface="Calibri" panose="020F0502020204030204" pitchFamily="34" charset="0"/>
                        <a:cs typeface="Arial" panose="020B0604020202020204" pitchFamily="34" charset="0"/>
                      </a:rPr>
                      <m:t>,</m:t>
                    </m:r>
                    <m:r>
                      <m:rPr>
                        <m:nor/>
                      </m:rPr>
                      <a:rPr lang="en-US" sz="2400" i="0">
                        <a:latin typeface="UTM Avo" panose="02040603050506020204" pitchFamily="18" charset="0"/>
                        <a:ea typeface="Calibri" panose="020F0502020204030204" pitchFamily="34" charset="0"/>
                        <a:cs typeface="Arial" panose="020B0604020202020204" pitchFamily="34" charset="0"/>
                      </a:rPr>
                      <m:t>CP</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đồng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quy</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tại</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G</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Chứng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minh</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GA</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GB</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GC</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f>
                      <m:fPr>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2</m:t>
                        </m:r>
                      </m:num>
                      <m:den>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3</m:t>
                        </m:r>
                      </m:den>
                    </m:f>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AM</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BN</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CP</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oMath>
                </a14:m>
                <a:endParaRPr lang="en-US" sz="1800" dirty="0">
                  <a:solidFill>
                    <a:prstClr val="black"/>
                  </a:solidFill>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81000" y="1676400"/>
                <a:ext cx="11277600" cy="1308115"/>
              </a:xfrm>
              <a:prstGeom prst="rect">
                <a:avLst/>
              </a:prstGeom>
              <a:blipFill>
                <a:blip r:embed="rId4"/>
                <a:stretch>
                  <a:fillRect l="-865" t="-930" r="-486" b="-930"/>
                </a:stretch>
              </a:blipFill>
            </p:spPr>
            <p:txBody>
              <a:bodyPr/>
              <a:lstStyle/>
              <a:p>
                <a:r>
                  <a:rPr lang="en-US">
                    <a:noFill/>
                  </a:rPr>
                  <a:t> </a:t>
                </a:r>
              </a:p>
            </p:txBody>
          </p:sp>
        </mc:Fallback>
      </mc:AlternateContent>
      <p:pic>
        <p:nvPicPr>
          <p:cNvPr id="4" name="Picture 3"/>
          <p:cNvPicPr>
            <a:picLocks noChangeAspect="1"/>
          </p:cNvPicPr>
          <p:nvPr/>
        </p:nvPicPr>
        <p:blipFill>
          <a:blip r:embed="rId5"/>
          <a:stretch>
            <a:fillRect/>
          </a:stretch>
        </p:blipFill>
        <p:spPr>
          <a:xfrm>
            <a:off x="457200" y="2971800"/>
            <a:ext cx="3424492" cy="2761925"/>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4419600" y="3200400"/>
                <a:ext cx="7229642" cy="2231445"/>
              </a:xfrm>
              <a:prstGeom prst="rect">
                <a:avLst/>
              </a:prstGeom>
            </p:spPr>
            <p:txBody>
              <a:bodyPr wrap="square">
                <a:spAutoFit/>
              </a:bodyPr>
              <a:lstStyle/>
              <a:p>
                <a:pPr algn="just">
                  <a:lnSpc>
                    <a:spcPct val="125000"/>
                  </a:lnSpc>
                </a:pPr>
                <a:r>
                  <a:rPr lang="en-US" sz="2400" dirty="0">
                    <a:latin typeface="UTM Avo" panose="02040603050506020204" pitchFamily="18" charset="0"/>
                    <a:cs typeface="Times New Roman" panose="02020603050405020304" pitchFamily="18" charset="0"/>
                  </a:rPr>
                  <a:t>Tam </a:t>
                </a:r>
                <a:r>
                  <a:rPr lang="en-US" sz="2400" dirty="0" err="1">
                    <a:latin typeface="UTM Avo" panose="02040603050506020204" pitchFamily="18" charset="0"/>
                    <a:cs typeface="Times New Roman" panose="02020603050405020304" pitchFamily="18" charset="0"/>
                  </a:rPr>
                  <a:t>giác</a:t>
                </a:r>
                <a:r>
                  <a:rPr lang="en-US" sz="2400" dirty="0">
                    <a:latin typeface="UTM Avo" panose="02040603050506020204" pitchFamily="18" charset="0"/>
                    <a:cs typeface="Times New Roman" panose="02020603050405020304" pitchFamily="18" charset="0"/>
                  </a:rPr>
                  <a:t> </a:t>
                </a:r>
                <a14:m>
                  <m:oMath xmlns:m="http://schemas.openxmlformats.org/officeDocument/2006/math">
                    <m:r>
                      <m:rPr>
                        <m:nor/>
                      </m:rPr>
                      <a:rPr lang="en-US" sz="2400" i="0" dirty="0" smtClean="0">
                        <a:latin typeface="UTM Avo" panose="02040603050506020204" pitchFamily="18" charset="0"/>
                        <a:cs typeface="Times New Roman" panose="02020603050405020304" pitchFamily="18" charset="0"/>
                      </a:rPr>
                      <m:t>ABC</m:t>
                    </m:r>
                  </m:oMath>
                </a14:m>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có</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ba</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đường</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trung</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tuyến</a:t>
                </a:r>
                <a:r>
                  <a:rPr lang="en-US" sz="2400" dirty="0">
                    <a:latin typeface="UTM Avo" panose="02040603050506020204" pitchFamily="18" charset="0"/>
                    <a:cs typeface="Times New Roman" panose="02020603050405020304" pitchFamily="18" charset="0"/>
                  </a:rPr>
                  <a:t> </a:t>
                </a:r>
                <a14:m>
                  <m:oMath xmlns:m="http://schemas.openxmlformats.org/officeDocument/2006/math">
                    <m:r>
                      <m:rPr>
                        <m:nor/>
                      </m:rPr>
                      <a:rPr lang="en-US" sz="2400" i="0" dirty="0" smtClean="0">
                        <a:latin typeface="UTM Avo" panose="02040603050506020204" pitchFamily="18" charset="0"/>
                        <a:cs typeface="Times New Roman" panose="02020603050405020304" pitchFamily="18" charset="0"/>
                      </a:rPr>
                      <m:t>AM</m:t>
                    </m:r>
                  </m:oMath>
                </a14:m>
                <a:r>
                  <a:rPr lang="en-US" sz="2400" dirty="0">
                    <a:latin typeface="UTM Avo" panose="02040603050506020204" pitchFamily="18" charset="0"/>
                    <a:cs typeface="Times New Roman" panose="02020603050405020304" pitchFamily="18" charset="0"/>
                  </a:rPr>
                  <a:t>, </a:t>
                </a:r>
                <a14:m>
                  <m:oMath xmlns:m="http://schemas.openxmlformats.org/officeDocument/2006/math">
                    <m:r>
                      <m:rPr>
                        <m:nor/>
                      </m:rPr>
                      <a:rPr lang="en-US" sz="2400" i="0" dirty="0" smtClean="0">
                        <a:latin typeface="UTM Avo" panose="02040603050506020204" pitchFamily="18" charset="0"/>
                        <a:cs typeface="Times New Roman" panose="02020603050405020304" pitchFamily="18" charset="0"/>
                      </a:rPr>
                      <m:t>BN</m:t>
                    </m:r>
                  </m:oMath>
                </a14:m>
                <a:r>
                  <a:rPr lang="en-US" sz="2400" dirty="0">
                    <a:latin typeface="UTM Avo" panose="02040603050506020204" pitchFamily="18" charset="0"/>
                    <a:cs typeface="Times New Roman" panose="02020603050405020304" pitchFamily="18" charset="0"/>
                  </a:rPr>
                  <a:t>, </a:t>
                </a:r>
                <a14:m>
                  <m:oMath xmlns:m="http://schemas.openxmlformats.org/officeDocument/2006/math">
                    <m:r>
                      <m:rPr>
                        <m:nor/>
                      </m:rPr>
                      <a:rPr lang="en-US" sz="2400" i="0" dirty="0" smtClean="0">
                        <a:latin typeface="UTM Avo" panose="02040603050506020204" pitchFamily="18" charset="0"/>
                        <a:cs typeface="Times New Roman" panose="02020603050405020304" pitchFamily="18" charset="0"/>
                      </a:rPr>
                      <m:t>CP</m:t>
                    </m:r>
                  </m:oMath>
                </a14:m>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cắt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nhau</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tại</a:t>
                </a:r>
                <a:r>
                  <a:rPr lang="en-US" sz="2400" dirty="0">
                    <a:latin typeface="UTM Avo" panose="02040603050506020204" pitchFamily="18" charset="0"/>
                    <a:cs typeface="Times New Roman" panose="02020603050405020304" pitchFamily="18" charset="0"/>
                  </a:rPr>
                  <a:t> </a:t>
                </a:r>
                <a14:m>
                  <m:oMath xmlns:m="http://schemas.openxmlformats.org/officeDocument/2006/math">
                    <m:r>
                      <m:rPr>
                        <m:nor/>
                      </m:rPr>
                      <a:rPr lang="en-US" sz="2400" i="0" dirty="0" smtClean="0">
                        <a:latin typeface="UTM Avo" panose="02040603050506020204" pitchFamily="18" charset="0"/>
                        <a:cs typeface="Times New Roman" panose="02020603050405020304" pitchFamily="18" charset="0"/>
                      </a:rPr>
                      <m:t>G</m:t>
                    </m:r>
                  </m:oMath>
                </a14:m>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nên</a:t>
                </a:r>
                <a:r>
                  <a:rPr lang="en-US" sz="2400" dirty="0">
                    <a:latin typeface="UTM Avo" panose="02040603050506020204" pitchFamily="18" charset="0"/>
                    <a:cs typeface="Times New Roman" panose="02020603050405020304" pitchFamily="18" charset="0"/>
                  </a:rPr>
                  <a:t> </a:t>
                </a:r>
                <a14:m>
                  <m:oMath xmlns:m="http://schemas.openxmlformats.org/officeDocument/2006/math">
                    <m:r>
                      <m:rPr>
                        <m:nor/>
                      </m:rPr>
                      <a:rPr lang="en-US" sz="2400" i="0" dirty="0" smtClean="0">
                        <a:latin typeface="UTM Avo" panose="02040603050506020204" pitchFamily="18" charset="0"/>
                        <a:cs typeface="Times New Roman" panose="02020603050405020304" pitchFamily="18" charset="0"/>
                      </a:rPr>
                      <m:t>G</m:t>
                    </m:r>
                  </m:oMath>
                </a14:m>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là</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trọng</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tâm</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của</a:t>
                </a:r>
                <a:r>
                  <a:rPr lang="en-US" sz="2400" dirty="0">
                    <a:latin typeface="UTM Avo" panose="02040603050506020204" pitchFamily="18" charset="0"/>
                    <a:cs typeface="Times New Roman" panose="02020603050405020304" pitchFamily="18" charset="0"/>
                  </a:rPr>
                  <a:t> tam </a:t>
                </a:r>
                <a:r>
                  <a:rPr lang="en-US" sz="2400" dirty="0" err="1">
                    <a:latin typeface="UTM Avo" panose="02040603050506020204" pitchFamily="18" charset="0"/>
                    <a:cs typeface="Times New Roman" panose="02020603050405020304" pitchFamily="18" charset="0"/>
                  </a:rPr>
                  <a:t>giác</a:t>
                </a:r>
                <a:r>
                  <a:rPr lang="en-US" sz="2400" dirty="0">
                    <a:latin typeface="UTM Avo" panose="02040603050506020204" pitchFamily="18" charset="0"/>
                    <a:cs typeface="Times New Roman" panose="02020603050405020304" pitchFamily="18" charset="0"/>
                  </a:rPr>
                  <a:t> </a:t>
                </a:r>
                <a14:m>
                  <m:oMath xmlns:m="http://schemas.openxmlformats.org/officeDocument/2006/math">
                    <m:r>
                      <m:rPr>
                        <m:nor/>
                      </m:rPr>
                      <a:rPr lang="en-US" sz="2400" i="0" dirty="0" smtClean="0">
                        <a:latin typeface="UTM Avo" panose="02040603050506020204" pitchFamily="18" charset="0"/>
                        <a:cs typeface="Times New Roman" panose="02020603050405020304" pitchFamily="18" charset="0"/>
                      </a:rPr>
                      <m:t>ABC</m:t>
                    </m:r>
                  </m:oMath>
                </a14:m>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nên</a:t>
                </a:r>
                <a:r>
                  <a:rPr lang="en-US" sz="2400" dirty="0">
                    <a:latin typeface="UTM Avo" panose="02040603050506020204" pitchFamily="18" charset="0"/>
                    <a:cs typeface="Times New Roman" panose="02020603050405020304" pitchFamily="18" charset="0"/>
                  </a:rPr>
                  <a:t>: </a:t>
                </a:r>
              </a:p>
              <a:p>
                <a:pPr algn="ctr">
                  <a:lnSpc>
                    <a:spcPct val="125000"/>
                  </a:lnSpc>
                </a:pPr>
                <a14:m>
                  <m:oMath xmlns:m="http://schemas.openxmlformats.org/officeDocument/2006/math">
                    <m:r>
                      <m:rPr>
                        <m:nor/>
                      </m:rPr>
                      <a:rPr lang="en-US" sz="2400" i="0">
                        <a:latin typeface="UTM Avo" panose="02040603050506020204" pitchFamily="18" charset="0"/>
                      </a:rPr>
                      <m:t>GA</m:t>
                    </m:r>
                    <m:r>
                      <m:rPr>
                        <m:nor/>
                      </m:rPr>
                      <a:rPr lang="en-US" sz="2400" b="0" i="0" smtClean="0">
                        <a:latin typeface="UTM Avo" panose="02040603050506020204" pitchFamily="18" charset="0"/>
                      </a:rPr>
                      <m:t> </m:t>
                    </m:r>
                    <m:r>
                      <m:rPr>
                        <m:nor/>
                      </m:rPr>
                      <a:rPr lang="en-US" sz="2400" i="0">
                        <a:latin typeface="UTM Avo" panose="02040603050506020204" pitchFamily="18" charset="0"/>
                      </a:rPr>
                      <m:t>=</m:t>
                    </m:r>
                    <m:r>
                      <m:rPr>
                        <m:nor/>
                      </m:rPr>
                      <a:rPr lang="en-US" sz="2400" b="0" i="0" smtClean="0">
                        <a:latin typeface="UTM Avo" panose="02040603050506020204" pitchFamily="18" charset="0"/>
                      </a:rPr>
                      <m:t> </m:t>
                    </m:r>
                    <m:f>
                      <m:fPr>
                        <m:ctrlPr>
                          <a:rPr lang="en-US" sz="2400" i="1">
                            <a:latin typeface="Cambria Math" panose="02040503050406030204" pitchFamily="18" charset="0"/>
                          </a:rPr>
                        </m:ctrlPr>
                      </m:fPr>
                      <m:num>
                        <m:r>
                          <m:rPr>
                            <m:nor/>
                          </m:rPr>
                          <a:rPr lang="en-US" sz="2400" i="0">
                            <a:latin typeface="UTM Avo" panose="02040603050506020204" pitchFamily="18" charset="0"/>
                          </a:rPr>
                          <m:t>2</m:t>
                        </m:r>
                      </m:num>
                      <m:den>
                        <m:r>
                          <m:rPr>
                            <m:nor/>
                          </m:rPr>
                          <a:rPr lang="en-US" sz="2400" i="0">
                            <a:latin typeface="UTM Avo" panose="02040603050506020204" pitchFamily="18" charset="0"/>
                          </a:rPr>
                          <m:t>3</m:t>
                        </m:r>
                      </m:den>
                    </m:f>
                    <m:r>
                      <m:rPr>
                        <m:nor/>
                      </m:rPr>
                      <a:rPr lang="en-US" sz="2400" i="0">
                        <a:latin typeface="UTM Avo" panose="02040603050506020204" pitchFamily="18" charset="0"/>
                      </a:rPr>
                      <m:t>AM</m:t>
                    </m:r>
                    <m:r>
                      <m:rPr>
                        <m:nor/>
                      </m:rPr>
                      <a:rPr lang="en-US" sz="2400" i="0">
                        <a:latin typeface="UTM Avo" panose="02040603050506020204" pitchFamily="18" charset="0"/>
                      </a:rPr>
                      <m:t>; </m:t>
                    </m:r>
                    <m:r>
                      <m:rPr>
                        <m:nor/>
                      </m:rPr>
                      <a:rPr lang="en-US" sz="2400" i="0">
                        <a:latin typeface="UTM Avo" panose="02040603050506020204" pitchFamily="18" charset="0"/>
                      </a:rPr>
                      <m:t>GB</m:t>
                    </m:r>
                    <m:r>
                      <m:rPr>
                        <m:nor/>
                      </m:rPr>
                      <a:rPr lang="en-US" sz="2400" b="0" i="0" smtClean="0">
                        <a:latin typeface="UTM Avo" panose="02040603050506020204" pitchFamily="18" charset="0"/>
                      </a:rPr>
                      <m:t> </m:t>
                    </m:r>
                    <m:r>
                      <m:rPr>
                        <m:nor/>
                      </m:rPr>
                      <a:rPr lang="en-US" sz="2400" i="0">
                        <a:latin typeface="UTM Avo" panose="02040603050506020204" pitchFamily="18" charset="0"/>
                      </a:rPr>
                      <m:t>=</m:t>
                    </m:r>
                    <m:r>
                      <m:rPr>
                        <m:nor/>
                      </m:rPr>
                      <a:rPr lang="en-US" sz="2400" b="0" i="0" smtClean="0">
                        <a:latin typeface="UTM Avo" panose="02040603050506020204" pitchFamily="18" charset="0"/>
                      </a:rPr>
                      <m:t> </m:t>
                    </m:r>
                    <m:f>
                      <m:fPr>
                        <m:ctrlPr>
                          <a:rPr lang="en-US" sz="2400" i="1">
                            <a:latin typeface="Cambria Math" panose="02040503050406030204" pitchFamily="18" charset="0"/>
                          </a:rPr>
                        </m:ctrlPr>
                      </m:fPr>
                      <m:num>
                        <m:r>
                          <m:rPr>
                            <m:nor/>
                          </m:rPr>
                          <a:rPr lang="en-US" sz="2400" i="0">
                            <a:latin typeface="UTM Avo" panose="02040603050506020204" pitchFamily="18" charset="0"/>
                          </a:rPr>
                          <m:t>2</m:t>
                        </m:r>
                      </m:num>
                      <m:den>
                        <m:r>
                          <m:rPr>
                            <m:nor/>
                          </m:rPr>
                          <a:rPr lang="en-US" sz="2400" i="0">
                            <a:latin typeface="UTM Avo" panose="02040603050506020204" pitchFamily="18" charset="0"/>
                          </a:rPr>
                          <m:t>3</m:t>
                        </m:r>
                      </m:den>
                    </m:f>
                    <m:r>
                      <m:rPr>
                        <m:nor/>
                      </m:rPr>
                      <a:rPr lang="en-US" sz="2400" i="0">
                        <a:latin typeface="UTM Avo" panose="02040603050506020204" pitchFamily="18" charset="0"/>
                      </a:rPr>
                      <m:t>BN</m:t>
                    </m:r>
                    <m:r>
                      <m:rPr>
                        <m:nor/>
                      </m:rPr>
                      <a:rPr lang="en-US" sz="2400" i="0">
                        <a:latin typeface="UTM Avo" panose="02040603050506020204" pitchFamily="18" charset="0"/>
                      </a:rPr>
                      <m:t>; </m:t>
                    </m:r>
                    <m:r>
                      <m:rPr>
                        <m:nor/>
                      </m:rPr>
                      <a:rPr lang="en-US" sz="2400" i="0">
                        <a:latin typeface="UTM Avo" panose="02040603050506020204" pitchFamily="18" charset="0"/>
                      </a:rPr>
                      <m:t>GC</m:t>
                    </m:r>
                    <m:r>
                      <m:rPr>
                        <m:nor/>
                      </m:rPr>
                      <a:rPr lang="en-US" sz="2400" b="0" i="0" smtClean="0">
                        <a:latin typeface="UTM Avo" panose="02040603050506020204" pitchFamily="18" charset="0"/>
                      </a:rPr>
                      <m:t> </m:t>
                    </m:r>
                    <m:r>
                      <m:rPr>
                        <m:nor/>
                      </m:rPr>
                      <a:rPr lang="en-US" sz="2400" i="0">
                        <a:latin typeface="UTM Avo" panose="02040603050506020204" pitchFamily="18" charset="0"/>
                      </a:rPr>
                      <m:t>=</m:t>
                    </m:r>
                    <m:r>
                      <m:rPr>
                        <m:nor/>
                      </m:rPr>
                      <a:rPr lang="en-US" sz="2400" b="0" i="0" smtClean="0">
                        <a:latin typeface="UTM Avo" panose="02040603050506020204" pitchFamily="18" charset="0"/>
                      </a:rPr>
                      <m:t> </m:t>
                    </m:r>
                    <m:f>
                      <m:fPr>
                        <m:ctrlPr>
                          <a:rPr lang="en-US" sz="2400" i="1">
                            <a:latin typeface="Cambria Math" panose="02040503050406030204" pitchFamily="18" charset="0"/>
                          </a:rPr>
                        </m:ctrlPr>
                      </m:fPr>
                      <m:num>
                        <m:r>
                          <m:rPr>
                            <m:nor/>
                          </m:rPr>
                          <a:rPr lang="en-US" sz="2400" i="0">
                            <a:latin typeface="UTM Avo" panose="02040603050506020204" pitchFamily="18" charset="0"/>
                          </a:rPr>
                          <m:t>2</m:t>
                        </m:r>
                      </m:num>
                      <m:den>
                        <m:r>
                          <m:rPr>
                            <m:nor/>
                          </m:rPr>
                          <a:rPr lang="en-US" sz="2400" i="0">
                            <a:latin typeface="UTM Avo" panose="02040603050506020204" pitchFamily="18" charset="0"/>
                          </a:rPr>
                          <m:t>3</m:t>
                        </m:r>
                      </m:den>
                    </m:f>
                    <m:r>
                      <m:rPr>
                        <m:nor/>
                      </m:rPr>
                      <a:rPr lang="en-US" sz="2400" i="0">
                        <a:latin typeface="UTM Avo" panose="02040603050506020204" pitchFamily="18" charset="0"/>
                      </a:rPr>
                      <m:t>CP</m:t>
                    </m:r>
                  </m:oMath>
                </a14:m>
                <a:r>
                  <a:rPr lang="en-US" sz="2400" dirty="0">
                    <a:latin typeface="UTM Avo" panose="02040603050506020204" pitchFamily="18" charset="0"/>
                    <a:cs typeface="Times New Roman" panose="02020603050405020304"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4419600" y="3200400"/>
                <a:ext cx="7229642" cy="2231445"/>
              </a:xfrm>
              <a:prstGeom prst="rect">
                <a:avLst/>
              </a:prstGeom>
              <a:blipFill>
                <a:blip r:embed="rId6"/>
                <a:stretch>
                  <a:fillRect l="-1265" t="-546" r="-1265" b="-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752600" y="5638800"/>
                <a:ext cx="10007600" cy="965521"/>
              </a:xfrm>
              <a:prstGeom prst="rect">
                <a:avLst/>
              </a:prstGeom>
            </p:spPr>
            <p:txBody>
              <a:bodyPr wrap="square">
                <a:spAutoFit/>
              </a:bodyPr>
              <a:lstStyle/>
              <a:p>
                <a:pPr lvl="0" algn="just">
                  <a:lnSpc>
                    <a:spcPct val="150000"/>
                  </a:lnSpc>
                </a:pP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Do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đó</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GA</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GB</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GC</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f>
                      <m:fPr>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2</m:t>
                        </m:r>
                      </m:num>
                      <m:den>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3</m:t>
                        </m:r>
                      </m:den>
                    </m:f>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AM</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f>
                      <m:fPr>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2</m:t>
                        </m:r>
                      </m:num>
                      <m:den>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3</m:t>
                        </m:r>
                      </m:den>
                    </m:f>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BN</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f>
                      <m:fPr>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2</m:t>
                        </m:r>
                      </m:num>
                      <m:den>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3</m:t>
                        </m:r>
                      </m:den>
                    </m:f>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CP</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f>
                      <m:fPr>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2</m:t>
                        </m:r>
                      </m:num>
                      <m:den>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3</m:t>
                        </m:r>
                      </m:den>
                    </m:f>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AM</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BN</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CP</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oMath>
                </a14:m>
                <a:endPar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52600" y="5638800"/>
                <a:ext cx="10007600" cy="965521"/>
              </a:xfrm>
              <a:prstGeom prst="rect">
                <a:avLst/>
              </a:prstGeom>
              <a:blipFill>
                <a:blip r:embed="rId7"/>
                <a:stretch>
                  <a:fillRect l="-975" b="-1899"/>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714F8B9A-F0C3-E99E-1EE8-5C0E1C86FD41}"/>
              </a:ext>
            </a:extLst>
          </p:cNvPr>
          <p:cNvSpPr/>
          <p:nvPr/>
        </p:nvSpPr>
        <p:spPr>
          <a:xfrm>
            <a:off x="431800" y="1759133"/>
            <a:ext cx="644769" cy="410307"/>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latin typeface="UTM Avo" panose="02040603050506020204" pitchFamily="18" charset="0"/>
                <a:cs typeface="Arial" panose="020B0604020202020204" pitchFamily="34" charset="0"/>
              </a:rPr>
              <a:t>01</a:t>
            </a:r>
          </a:p>
        </p:txBody>
      </p:sp>
      <p:sp>
        <p:nvSpPr>
          <p:cNvPr id="10" name="TextBox 9">
            <a:extLst>
              <a:ext uri="{FF2B5EF4-FFF2-40B4-BE49-F238E27FC236}">
                <a16:creationId xmlns:a16="http://schemas.microsoft.com/office/drawing/2014/main" id="{47BF503A-9A78-3221-9619-BD3B00D2B905}"/>
              </a:ext>
            </a:extLst>
          </p:cNvPr>
          <p:cNvSpPr txBox="1"/>
          <p:nvPr/>
        </p:nvSpPr>
        <p:spPr>
          <a:xfrm>
            <a:off x="7467600" y="2819400"/>
            <a:ext cx="863600" cy="461665"/>
          </a:xfrm>
          <a:prstGeom prst="rect">
            <a:avLst/>
          </a:prstGeom>
          <a:noFill/>
        </p:spPr>
        <p:txBody>
          <a:bodyPr wrap="square" rtlCol="0">
            <a:spAutoFit/>
          </a:bodyPr>
          <a:lstStyle/>
          <a:p>
            <a:r>
              <a:rPr lang="en-US" sz="2400" b="1" u="sng" dirty="0" err="1">
                <a:latin typeface="UTM Avo" panose="02040603050506020204" pitchFamily="18" charset="0"/>
                <a:cs typeface="Arial" panose="020B0604020202020204" pitchFamily="34" charset="0"/>
              </a:rPr>
              <a:t>Giải</a:t>
            </a:r>
            <a:endParaRPr lang="en-US" sz="2400" b="1" u="sng"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67610916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55600" y="1600199"/>
                <a:ext cx="11150600" cy="1138645"/>
              </a:xfrm>
              <a:prstGeom prst="rect">
                <a:avLst/>
              </a:prstGeom>
            </p:spPr>
            <p:txBody>
              <a:bodyPr wrap="square">
                <a:spAutoFit/>
              </a:bodyPr>
              <a:lstStyle/>
              <a:p>
                <a:pPr>
                  <a:lnSpc>
                    <a:spcPct val="150000"/>
                  </a:lnSpc>
                </a:pPr>
                <a:r>
                  <a:rPr lang="en-US" sz="2400" dirty="0">
                    <a:latin typeface="UTM Avo" panose="02040603050506020204" pitchFamily="18" charset="0"/>
                    <a:ea typeface="Calibri" panose="020F0502020204030204" pitchFamily="34" charset="0"/>
                    <a:cs typeface="Times New Roman" panose="02020603050405020304" pitchFamily="18" charset="0"/>
                  </a:rPr>
                  <a:t>	  Cho tam </a:t>
                </a:r>
                <a:r>
                  <a:rPr lang="en-US" sz="2400" dirty="0" err="1">
                    <a:latin typeface="UTM Avo" panose="02040603050506020204" pitchFamily="18" charset="0"/>
                    <a:ea typeface="Calibri" panose="020F0502020204030204" pitchFamily="34" charset="0"/>
                    <a:cs typeface="Times New Roman" panose="02020603050405020304" pitchFamily="18" charset="0"/>
                  </a:rPr>
                  <a:t>giác</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ABC</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cân</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tại</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A</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hai</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đường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tuyến</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BM</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và</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CN</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cắt</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nhau</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tại</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G</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Chứng</a:t>
                </a:r>
                <a:r>
                  <a:rPr lang="en-US" sz="2400" dirty="0">
                    <a:latin typeface="UTM Avo" panose="02040603050506020204" pitchFamily="18" charset="0"/>
                    <a:ea typeface="Calibri" panose="020F0502020204030204" pitchFamily="34" charset="0"/>
                    <a:cs typeface="Times New Roman" panose="02020603050405020304" pitchFamily="18" charset="0"/>
                  </a:rPr>
                  <a:t> minh: a)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BM</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CN</m:t>
                    </m:r>
                  </m:oMath>
                </a14:m>
                <a:r>
                  <a:rPr lang="en-US" sz="2400" dirty="0">
                    <a:latin typeface="UTM Avo" panose="02040603050506020204" pitchFamily="18" charset="0"/>
                    <a:ea typeface="Calibri" panose="020F0502020204030204" pitchFamily="34" charset="0"/>
                    <a:cs typeface="Times New Roman" panose="02020603050405020304" pitchFamily="18" charset="0"/>
                  </a:rPr>
                  <a:t>;			b)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m:t>
                    </m:r>
                    <m:r>
                      <m:rPr>
                        <m:nor/>
                      </m:rPr>
                      <a:rPr lang="en-US" sz="2400" i="0">
                        <a:latin typeface="UTM Avo" panose="02040603050506020204" pitchFamily="18" charset="0"/>
                        <a:ea typeface="Calibri" panose="020F0502020204030204" pitchFamily="34" charset="0"/>
                        <a:cs typeface="Arial" panose="020B0604020202020204" pitchFamily="34" charset="0"/>
                      </a:rPr>
                      <m:t>GBC</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cân</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tại</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G</m:t>
                    </m:r>
                  </m:oMath>
                </a14:m>
                <a:r>
                  <a:rPr lang="en-US" sz="2400" dirty="0">
                    <a:latin typeface="UTM Avo" panose="02040603050506020204" pitchFamily="18" charset="0"/>
                    <a:ea typeface="Calibri" panose="020F0502020204030204" pitchFamily="34"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355600" y="1600199"/>
                <a:ext cx="11150600" cy="1138645"/>
              </a:xfrm>
              <a:prstGeom prst="rect">
                <a:avLst/>
              </a:prstGeom>
              <a:blipFill>
                <a:blip r:embed="rId4"/>
                <a:stretch>
                  <a:fillRect l="-820" b="-10160"/>
                </a:stretch>
              </a:blipFill>
            </p:spPr>
            <p:txBody>
              <a:bodyPr/>
              <a:lstStyle/>
              <a:p>
                <a:r>
                  <a:rPr lang="en-US">
                    <a:noFill/>
                  </a:rPr>
                  <a:t> </a:t>
                </a:r>
              </a:p>
            </p:txBody>
          </p:sp>
        </mc:Fallback>
      </mc:AlternateContent>
      <p:pic>
        <p:nvPicPr>
          <p:cNvPr id="3" name="Picture 2"/>
          <p:cNvPicPr>
            <a:picLocks noChangeAspect="1"/>
          </p:cNvPicPr>
          <p:nvPr/>
        </p:nvPicPr>
        <p:blipFill>
          <a:blip r:embed="rId5"/>
          <a:stretch>
            <a:fillRect/>
          </a:stretch>
        </p:blipFill>
        <p:spPr>
          <a:xfrm>
            <a:off x="457200" y="2971800"/>
            <a:ext cx="2819400" cy="322159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3429000" y="3581400"/>
                <a:ext cx="8372952" cy="2355004"/>
              </a:xfrm>
              <a:prstGeom prst="rect">
                <a:avLst/>
              </a:prstGeom>
            </p:spPr>
            <p:txBody>
              <a:bodyPr wrap="square">
                <a:spAutoFit/>
              </a:bodyPr>
              <a:lstStyle/>
              <a:p>
                <a:pPr algn="just">
                  <a:lnSpc>
                    <a:spcPct val="150000"/>
                  </a:lnSpc>
                  <a:spcBef>
                    <a:spcPts val="400"/>
                  </a:spcBef>
                  <a:spcAft>
                    <a:spcPts val="533"/>
                  </a:spcAft>
                </a:pP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a) Tam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giác</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Calibri" panose="020F0502020204030204" pitchFamily="34" charset="0"/>
                        <a:cs typeface="Times New Roman" panose="02020603050405020304" pitchFamily="18" charset="0"/>
                      </a:rPr>
                      <m:t>ABC</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cân</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tại</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Calibri" panose="020F0502020204030204" pitchFamily="34" charset="0"/>
                        <a:cs typeface="Times New Roman" panose="02020603050405020304" pitchFamily="18" charset="0"/>
                      </a:rPr>
                      <m:t>A</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nên</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Calibri" panose="020F0502020204030204" pitchFamily="34" charset="0"/>
                        <a:cs typeface="Times New Roman" panose="02020603050405020304" pitchFamily="18" charset="0"/>
                      </a:rPr>
                      <m:t>AB</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ea typeface="Calibri" panose="020F0502020204030204" pitchFamily="34" charset="0"/>
                        <a:cs typeface="Times New Roman" panose="02020603050405020304" pitchFamily="18" charset="0"/>
                      </a:rPr>
                      <m:t>AC</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và</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ABC</m:t>
                        </m:r>
                      </m:e>
                    </m:acc>
                    <m:r>
                      <m:rPr>
                        <m:nor/>
                      </m:rPr>
                      <a:rPr lang="en-US" sz="2400" b="0" i="0"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srgbClr val="000000"/>
                        </a:solidFill>
                        <a:latin typeface="UTM Avo" panose="02040603050506020204" pitchFamily="18" charset="0"/>
                        <a:ea typeface="Calibri" panose="020F0502020204030204" pitchFamily="34" charset="0"/>
                        <a:cs typeface="Arial" panose="020B0604020202020204" pitchFamily="34" charset="0"/>
                      </a:rPr>
                      <m:t> </m:t>
                    </m:r>
                    <m:acc>
                      <m:accPr>
                        <m:chr m:val="̂"/>
                        <m:ctrlPr>
                          <a:rPr lang="en-US" sz="24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ACB</m:t>
                        </m:r>
                      </m:e>
                    </m:acc>
                  </m:oMath>
                </a14:m>
                <a:endParaRPr lang="en-US" sz="2400" dirty="0">
                  <a:latin typeface="UTM Avo" panose="02040603050506020204" pitchFamily="18" charset="0"/>
                  <a:ea typeface="Calibri" panose="020F0502020204030204" pitchFamily="34" charset="0"/>
                  <a:cs typeface="Times New Roman" panose="02020603050405020304" pitchFamily="18" charset="0"/>
                </a:endParaRPr>
              </a:p>
              <a:p>
                <a:pPr marL="20321" marR="20321" algn="just">
                  <a:lnSpc>
                    <a:spcPct val="150000"/>
                  </a:lnSpc>
                  <a:spcAft>
                    <a:spcPts val="800"/>
                  </a:spcAft>
                </a:pPr>
                <a:r>
                  <a:rPr lang="en-US" sz="2400" dirty="0">
                    <a:solidFill>
                      <a:srgbClr val="000000"/>
                    </a:solidFill>
                    <a:latin typeface="UTM Avo" panose="02040603050506020204" pitchFamily="18" charset="0"/>
                    <a:ea typeface="Times New Roman" panose="02020603050405020304" pitchFamily="18" charset="0"/>
                  </a:rPr>
                  <a:t>Do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BM</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và</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CN</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là</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hai</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đường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trung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tuyến</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của</a:t>
                </a:r>
                <a:r>
                  <a:rPr lang="en-US" sz="2400" dirty="0">
                    <a:solidFill>
                      <a:srgbClr val="000000"/>
                    </a:solidFill>
                    <a:latin typeface="UTM Avo" panose="02040603050506020204" pitchFamily="18" charset="0"/>
                    <a:ea typeface="Times New Roman" panose="02020603050405020304" pitchFamily="18" charset="0"/>
                  </a:rPr>
                  <a:t> tam </a:t>
                </a:r>
                <a:r>
                  <a:rPr lang="en-US" sz="2400" dirty="0" err="1">
                    <a:solidFill>
                      <a:srgbClr val="000000"/>
                    </a:solidFill>
                    <a:latin typeface="UTM Avo" panose="02040603050506020204" pitchFamily="18" charset="0"/>
                    <a:ea typeface="Times New Roman" panose="02020603050405020304" pitchFamily="18" charset="0"/>
                  </a:rPr>
                  <a:t>giác</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ABC</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nên</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M</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là</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trung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điểm</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của</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AC</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và</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N</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là</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trung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điểm</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của</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AB</m:t>
                    </m:r>
                  </m:oMath>
                </a14:m>
                <a:r>
                  <a:rPr lang="en-US" sz="2400" dirty="0">
                    <a:solidFill>
                      <a:srgbClr val="000000"/>
                    </a:solidFill>
                    <a:latin typeface="UTM Avo" panose="02040603050506020204" pitchFamily="18" charset="0"/>
                    <a:ea typeface="Times New Roman" panose="02020603050405020304" pitchFamily="18" charset="0"/>
                  </a:rPr>
                  <a:t>.</a:t>
                </a:r>
                <a:endParaRPr lang="en-US" sz="2400" dirty="0">
                  <a:latin typeface="UTM Avo" panose="020406030505060202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429000" y="3581400"/>
                <a:ext cx="8372952" cy="2355004"/>
              </a:xfrm>
              <a:prstGeom prst="rect">
                <a:avLst/>
              </a:prstGeom>
              <a:blipFill>
                <a:blip r:embed="rId6"/>
                <a:stretch>
                  <a:fillRect l="-1165" r="-874" b="-4663"/>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FFF80180-D4A7-F4BD-69BF-70D8859B8CDC}"/>
              </a:ext>
            </a:extLst>
          </p:cNvPr>
          <p:cNvSpPr/>
          <p:nvPr/>
        </p:nvSpPr>
        <p:spPr>
          <a:xfrm>
            <a:off x="457200" y="1723293"/>
            <a:ext cx="644769" cy="410307"/>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latin typeface="UTM Avo" panose="02040603050506020204" pitchFamily="18" charset="0"/>
                <a:cs typeface="Arial" panose="020B0604020202020204" pitchFamily="34" charset="0"/>
              </a:rPr>
              <a:t>02</a:t>
            </a:r>
          </a:p>
        </p:txBody>
      </p:sp>
      <p:sp>
        <p:nvSpPr>
          <p:cNvPr id="6" name="TextBox 5">
            <a:extLst>
              <a:ext uri="{FF2B5EF4-FFF2-40B4-BE49-F238E27FC236}">
                <a16:creationId xmlns:a16="http://schemas.microsoft.com/office/drawing/2014/main" id="{F1F75329-CAA7-5486-0659-E62F4A74B407}"/>
              </a:ext>
            </a:extLst>
          </p:cNvPr>
          <p:cNvSpPr txBox="1"/>
          <p:nvPr/>
        </p:nvSpPr>
        <p:spPr>
          <a:xfrm>
            <a:off x="6858000" y="3048000"/>
            <a:ext cx="863600" cy="461665"/>
          </a:xfrm>
          <a:prstGeom prst="rect">
            <a:avLst/>
          </a:prstGeom>
          <a:noFill/>
        </p:spPr>
        <p:txBody>
          <a:bodyPr wrap="square" rtlCol="0">
            <a:spAutoFit/>
          </a:bodyPr>
          <a:lstStyle/>
          <a:p>
            <a:r>
              <a:rPr lang="en-US" sz="2400" b="1" u="sng" dirty="0" err="1">
                <a:latin typeface="UTM Avo" panose="02040603050506020204" pitchFamily="18" charset="0"/>
                <a:cs typeface="Arial" panose="020B0604020202020204" pitchFamily="34" charset="0"/>
              </a:rPr>
              <a:t>Giải</a:t>
            </a:r>
            <a:endParaRPr lang="en-US" sz="2400" b="1" u="sng"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21687776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8686800" y="2286000"/>
            <a:ext cx="2819400" cy="322159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381000" y="2140884"/>
                <a:ext cx="8372952" cy="3952877"/>
              </a:xfrm>
              <a:prstGeom prst="rect">
                <a:avLst/>
              </a:prstGeom>
            </p:spPr>
            <p:txBody>
              <a:bodyPr wrap="square">
                <a:spAutoFit/>
              </a:bodyPr>
              <a:lstStyle/>
              <a:p>
                <a:pPr marL="20321" marR="20321">
                  <a:lnSpc>
                    <a:spcPct val="150000"/>
                  </a:lnSpc>
                </a:pPr>
                <a:r>
                  <a:rPr lang="en-US" sz="2400" dirty="0">
                    <a:solidFill>
                      <a:srgbClr val="000000"/>
                    </a:solidFill>
                    <a:latin typeface="UTM Avo" panose="02040603050506020204" pitchFamily="18" charset="0"/>
                    <a:ea typeface="Times New Roman" panose="02020603050405020304" pitchFamily="18" charset="0"/>
                  </a:rPr>
                  <a:t>Do </a:t>
                </a:r>
                <a:r>
                  <a:rPr lang="en-US" sz="2400" dirty="0" err="1">
                    <a:solidFill>
                      <a:srgbClr val="000000"/>
                    </a:solidFill>
                    <a:latin typeface="UTM Avo" panose="02040603050506020204" pitchFamily="18" charset="0"/>
                    <a:ea typeface="Times New Roman" panose="02020603050405020304" pitchFamily="18" charset="0"/>
                  </a:rPr>
                  <a:t>đó</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BN</m:t>
                    </m:r>
                  </m:oMath>
                </a14:m>
                <a:r>
                  <a:rPr lang="en-US" sz="2400" dirty="0">
                    <a:solidFill>
                      <a:srgbClr val="000000"/>
                    </a:solidFill>
                    <a:latin typeface="UTM Avo" panose="02040603050506020204" pitchFamily="18" charset="0"/>
                    <a:ea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MC</m:t>
                    </m:r>
                  </m:oMath>
                </a14:m>
                <a:r>
                  <a:rPr lang="en-US" sz="2400" dirty="0">
                    <a:solidFill>
                      <a:srgbClr val="000000"/>
                    </a:solidFill>
                    <a:latin typeface="UTM Avo" panose="02040603050506020204" pitchFamily="18" charset="0"/>
                    <a:ea typeface="Times New Roman" panose="02020603050405020304" pitchFamily="18" charset="0"/>
                  </a:rPr>
                  <a:t>.</a:t>
                </a:r>
                <a:endParaRPr lang="en-US" sz="2400" dirty="0">
                  <a:solidFill>
                    <a:prstClr val="black"/>
                  </a:solidFill>
                  <a:latin typeface="UTM Avo" panose="02040603050506020204" pitchFamily="18" charset="0"/>
                  <a:ea typeface="Times New Roman" panose="02020603050405020304" pitchFamily="18" charset="0"/>
                </a:endParaRPr>
              </a:p>
              <a:p>
                <a:pPr marL="20321" marR="20321">
                  <a:lnSpc>
                    <a:spcPct val="150000"/>
                  </a:lnSpc>
                </a:pPr>
                <a:r>
                  <a:rPr lang="en-US" sz="2400" dirty="0" err="1">
                    <a:solidFill>
                      <a:srgbClr val="000000"/>
                    </a:solidFill>
                    <a:latin typeface="UTM Avo" panose="02040603050506020204" pitchFamily="18" charset="0"/>
                    <a:ea typeface="Times New Roman" panose="02020603050405020304" pitchFamily="18" charset="0"/>
                  </a:rPr>
                  <a:t>Xét</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NBC</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và</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MCB</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có</a:t>
                </a:r>
                <a:r>
                  <a:rPr lang="en-US" sz="2400" dirty="0">
                    <a:solidFill>
                      <a:srgbClr val="000000"/>
                    </a:solidFill>
                    <a:latin typeface="UTM Avo" panose="02040603050506020204" pitchFamily="18" charset="0"/>
                    <a:ea typeface="Times New Roman" panose="02020603050405020304" pitchFamily="18" charset="0"/>
                  </a:rPr>
                  <a:t>:</a:t>
                </a:r>
                <a:endParaRPr lang="en-US" sz="2400" dirty="0">
                  <a:solidFill>
                    <a:prstClr val="black"/>
                  </a:solidFill>
                  <a:latin typeface="UTM Avo" panose="02040603050506020204" pitchFamily="18" charset="0"/>
                  <a:ea typeface="Times New Roman" panose="02020603050405020304" pitchFamily="18" charset="0"/>
                </a:endParaRPr>
              </a:p>
              <a:p>
                <a:pPr marL="20321" marR="20321">
                  <a:lnSpc>
                    <a:spcPct val="150000"/>
                  </a:lnSpc>
                </a:pP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BN</m:t>
                    </m:r>
                  </m:oMath>
                </a14:m>
                <a:r>
                  <a:rPr lang="en-US" sz="2400" dirty="0">
                    <a:solidFill>
                      <a:srgbClr val="000000"/>
                    </a:solidFill>
                    <a:latin typeface="UTM Avo" panose="02040603050506020204" pitchFamily="18" charset="0"/>
                    <a:ea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MC</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chứng</a:t>
                </a:r>
                <a:r>
                  <a:rPr lang="en-US" sz="2400" dirty="0">
                    <a:solidFill>
                      <a:srgbClr val="000000"/>
                    </a:solidFill>
                    <a:latin typeface="UTM Avo" panose="02040603050506020204" pitchFamily="18" charset="0"/>
                    <a:ea typeface="Times New Roman" panose="02020603050405020304" pitchFamily="18" charset="0"/>
                  </a:rPr>
                  <a:t> minh </a:t>
                </a:r>
                <a:r>
                  <a:rPr lang="en-US" sz="2400" dirty="0" err="1">
                    <a:solidFill>
                      <a:srgbClr val="000000"/>
                    </a:solidFill>
                    <a:latin typeface="UTM Avo" panose="02040603050506020204" pitchFamily="18" charset="0"/>
                    <a:ea typeface="Times New Roman" panose="02020603050405020304" pitchFamily="18" charset="0"/>
                  </a:rPr>
                  <a:t>trên</a:t>
                </a:r>
                <a:r>
                  <a:rPr lang="en-US" sz="2400" dirty="0">
                    <a:solidFill>
                      <a:srgbClr val="000000"/>
                    </a:solidFill>
                    <a:latin typeface="UTM Avo" panose="02040603050506020204" pitchFamily="18" charset="0"/>
                    <a:ea typeface="Times New Roman" panose="02020603050405020304" pitchFamily="18" charset="0"/>
                  </a:rPr>
                  <a:t>).</a:t>
                </a:r>
                <a:endParaRPr lang="en-US" sz="2400" dirty="0">
                  <a:solidFill>
                    <a:prstClr val="black"/>
                  </a:solidFill>
                  <a:latin typeface="UTM Avo" panose="02040603050506020204" pitchFamily="18" charset="0"/>
                  <a:ea typeface="Times New Roman" panose="02020603050405020304" pitchFamily="18" charset="0"/>
                </a:endParaRPr>
              </a:p>
              <a:p>
                <a:pPr marL="20321" marR="20321">
                  <a:lnSpc>
                    <a:spcPct val="150000"/>
                  </a:lnSpc>
                </a:pPr>
                <a14:m>
                  <m:oMath xmlns:m="http://schemas.openxmlformats.org/officeDocument/2006/math">
                    <m:acc>
                      <m:accPr>
                        <m:chr m:val="̂"/>
                        <m:ctrlPr>
                          <a:rPr lang="en-US" sz="24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m:rPr>
                            <m:nor/>
                          </m:rPr>
                          <a:rPr lang="en-US" sz="2400" i="0">
                            <a:solidFill>
                              <a:srgbClr val="000000"/>
                            </a:solidFill>
                            <a:latin typeface="UTM Avo" panose="02040603050506020204" pitchFamily="18" charset="0"/>
                            <a:ea typeface="Times New Roman" panose="02020603050405020304" pitchFamily="18" charset="0"/>
                            <a:cs typeface="Arial" panose="020B0604020202020204" pitchFamily="34" charset="0"/>
                          </a:rPr>
                          <m:t>NBC</m:t>
                        </m:r>
                      </m:e>
                    </m:acc>
                    <m:r>
                      <m:rPr>
                        <m:nor/>
                      </m:rPr>
                      <a:rPr lang="en-US" sz="2400" b="0" i="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m:rPr>
                        <m:nor/>
                      </m:rPr>
                      <a:rPr lang="en-US" sz="2400" i="0">
                        <a:solidFill>
                          <a:srgbClr val="000000"/>
                        </a:solidFill>
                        <a:latin typeface="UTM Avo" panose="02040603050506020204" pitchFamily="18" charset="0"/>
                        <a:ea typeface="Times New Roman" panose="02020603050405020304" pitchFamily="18" charset="0"/>
                        <a:cs typeface="Arial" panose="020B0604020202020204" pitchFamily="34" charset="0"/>
                      </a:rPr>
                      <m:t>=</m:t>
                    </m:r>
                    <m:r>
                      <m:rPr>
                        <m:nor/>
                      </m:rPr>
                      <a:rPr lang="en-US" sz="2400" b="0" i="0" smtClean="0">
                        <a:solidFill>
                          <a:srgbClr val="000000"/>
                        </a:solidFill>
                        <a:latin typeface="UTM Avo" panose="02040603050506020204" pitchFamily="18" charset="0"/>
                        <a:ea typeface="Times New Roman" panose="02020603050405020304" pitchFamily="18" charset="0"/>
                        <a:cs typeface="Arial" panose="020B0604020202020204" pitchFamily="34" charset="0"/>
                      </a:rPr>
                      <m:t> </m:t>
                    </m:r>
                    <m:acc>
                      <m:accPr>
                        <m:chr m:val="̂"/>
                        <m:ctrlPr>
                          <a:rPr lang="en-US" sz="24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m:rPr>
                            <m:nor/>
                          </m:rPr>
                          <a:rPr lang="en-US" sz="2400" i="0">
                            <a:solidFill>
                              <a:srgbClr val="000000"/>
                            </a:solidFill>
                            <a:latin typeface="UTM Avo" panose="02040603050506020204" pitchFamily="18" charset="0"/>
                            <a:ea typeface="Times New Roman" panose="02020603050405020304" pitchFamily="18" charset="0"/>
                            <a:cs typeface="Arial" panose="020B0604020202020204" pitchFamily="34" charset="0"/>
                          </a:rPr>
                          <m:t>MCB</m:t>
                        </m:r>
                      </m:e>
                    </m:acc>
                  </m:oMath>
                </a14:m>
                <a:r>
                  <a:rPr lang="en-US" sz="2400" dirty="0">
                    <a:solidFill>
                      <a:prstClr val="black"/>
                    </a:solidFill>
                    <a:latin typeface="UTM Avo" panose="02040603050506020204" pitchFamily="18" charset="0"/>
                    <a:ea typeface="Times New Roman" panose="02020603050405020304" pitchFamily="18" charset="0"/>
                  </a:rPr>
                  <a:t> </a:t>
                </a:r>
              </a:p>
              <a:p>
                <a:pPr marL="20321" marR="20321">
                  <a:lnSpc>
                    <a:spcPct val="150000"/>
                  </a:lnSpc>
                </a:pP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BC</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chung</a:t>
                </a:r>
                <a:r>
                  <a:rPr lang="en-US" sz="2400" dirty="0">
                    <a:solidFill>
                      <a:srgbClr val="000000"/>
                    </a:solidFill>
                    <a:latin typeface="UTM Avo" panose="02040603050506020204" pitchFamily="18" charset="0"/>
                    <a:ea typeface="Times New Roman" panose="02020603050405020304" pitchFamily="18" charset="0"/>
                  </a:rPr>
                  <a:t>.</a:t>
                </a:r>
              </a:p>
              <a:p>
                <a:pPr marL="20321" marR="20321">
                  <a:lnSpc>
                    <a:spcPct val="150000"/>
                  </a:lnSpc>
                </a:pPr>
                <a:r>
                  <a:rPr lang="en-US" sz="2400" dirty="0">
                    <a:solidFill>
                      <a:srgbClr val="000000"/>
                    </a:solidFill>
                    <a:latin typeface="UTM Avo" panose="02040603050506020204" pitchFamily="18" charset="0"/>
                    <a:ea typeface="Times New Roman" panose="02020603050405020304" pitchFamily="18" charset="0"/>
                  </a:rPr>
                  <a:t>Do </a:t>
                </a:r>
                <a:r>
                  <a:rPr lang="en-US" sz="2400" dirty="0" err="1">
                    <a:solidFill>
                      <a:srgbClr val="000000"/>
                    </a:solidFill>
                    <a:latin typeface="UTM Avo" panose="02040603050506020204" pitchFamily="18" charset="0"/>
                    <a:ea typeface="Times New Roman" panose="02020603050405020304" pitchFamily="18" charset="0"/>
                  </a:rPr>
                  <a:t>đó</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dirty="0">
                        <a:solidFill>
                          <a:srgbClr val="000000"/>
                        </a:solidFill>
                        <a:latin typeface="UTM Avo" panose="02040603050506020204" pitchFamily="18" charset="0"/>
                        <a:ea typeface="Times New Roman" panose="02020603050405020304" pitchFamily="18" charset="0"/>
                      </a:rPr>
                      <m:t>NBC</m:t>
                    </m:r>
                  </m:oMath>
                </a14:m>
                <a:r>
                  <a:rPr lang="en-US" sz="2400" dirty="0">
                    <a:solidFill>
                      <a:srgbClr val="000000"/>
                    </a:solidFill>
                    <a:latin typeface="UTM Avo" panose="02040603050506020204" pitchFamily="18" charset="0"/>
                    <a:ea typeface="Times New Roman" panose="02020603050405020304" pitchFamily="18" charset="0"/>
                  </a:rPr>
                  <a:t> = ∆</a:t>
                </a:r>
                <a14:m>
                  <m:oMath xmlns:m="http://schemas.openxmlformats.org/officeDocument/2006/math">
                    <m:r>
                      <m:rPr>
                        <m:nor/>
                      </m:rPr>
                      <a:rPr lang="en-US" sz="2400" dirty="0">
                        <a:solidFill>
                          <a:srgbClr val="000000"/>
                        </a:solidFill>
                        <a:latin typeface="UTM Avo" panose="02040603050506020204" pitchFamily="18" charset="0"/>
                        <a:ea typeface="Times New Roman" panose="02020603050405020304" pitchFamily="18" charset="0"/>
                      </a:rPr>
                      <m:t>MCB</m:t>
                    </m:r>
                  </m:oMath>
                </a14:m>
                <a:r>
                  <a:rPr lang="en-US" sz="2400" dirty="0">
                    <a:solidFill>
                      <a:srgbClr val="000000"/>
                    </a:solidFill>
                    <a:latin typeface="UTM Avo" panose="02040603050506020204" pitchFamily="18" charset="0"/>
                    <a:ea typeface="Times New Roman" panose="02020603050405020304" pitchFamily="18" charset="0"/>
                  </a:rPr>
                  <a:t> (c - g - c).</a:t>
                </a:r>
              </a:p>
              <a:p>
                <a:pPr marL="20321" marR="20321">
                  <a:lnSpc>
                    <a:spcPct val="150000"/>
                  </a:lnSpc>
                </a:pPr>
                <a:r>
                  <a:rPr lang="en-US" sz="2400" dirty="0" err="1">
                    <a:solidFill>
                      <a:srgbClr val="000000"/>
                    </a:solidFill>
                    <a:latin typeface="UTM Avo" panose="02040603050506020204" pitchFamily="18" charset="0"/>
                    <a:ea typeface="Times New Roman" panose="02020603050405020304" pitchFamily="18" charset="0"/>
                  </a:rPr>
                  <a:t>Suy</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ra</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BM</m:t>
                    </m:r>
                  </m:oMath>
                </a14:m>
                <a:r>
                  <a:rPr lang="en-US" sz="2400" dirty="0">
                    <a:solidFill>
                      <a:srgbClr val="000000"/>
                    </a:solidFill>
                    <a:latin typeface="UTM Avo" panose="02040603050506020204" pitchFamily="18" charset="0"/>
                    <a:ea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CN</m:t>
                    </m:r>
                  </m:oMath>
                </a14:m>
                <a:r>
                  <a:rPr lang="en-US" sz="2400" dirty="0">
                    <a:solidFill>
                      <a:srgbClr val="000000"/>
                    </a:solidFill>
                    <a:latin typeface="UTM Avo" panose="02040603050506020204" pitchFamily="18" charset="0"/>
                    <a:ea typeface="Times New Roman" panose="02020603050405020304" pitchFamily="18" charset="0"/>
                  </a:rPr>
                  <a:t> (2 </a:t>
                </a:r>
                <a:r>
                  <a:rPr lang="en-US" sz="2400" dirty="0" err="1">
                    <a:solidFill>
                      <a:srgbClr val="000000"/>
                    </a:solidFill>
                    <a:latin typeface="UTM Avo" panose="02040603050506020204" pitchFamily="18" charset="0"/>
                    <a:ea typeface="Times New Roman" panose="02020603050405020304" pitchFamily="18" charset="0"/>
                  </a:rPr>
                  <a:t>cạnh</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tương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ứng</a:t>
                </a:r>
                <a:r>
                  <a:rPr lang="en-US" sz="2400" dirty="0">
                    <a:solidFill>
                      <a:srgbClr val="000000"/>
                    </a:solidFill>
                    <a:latin typeface="UTM Avo" panose="02040603050506020204" pitchFamily="18" charset="0"/>
                    <a:ea typeface="Times New Roman" panose="02020603050405020304" pitchFamily="18" charset="0"/>
                  </a:rPr>
                  <a:t>).</a:t>
                </a:r>
                <a:endParaRPr lang="en-US" sz="2400" dirty="0">
                  <a:solidFill>
                    <a:prstClr val="black"/>
                  </a:solidFill>
                  <a:latin typeface="UTM Avo" panose="020406030505060202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81000" y="2140884"/>
                <a:ext cx="8372952" cy="3952877"/>
              </a:xfrm>
              <a:prstGeom prst="rect">
                <a:avLst/>
              </a:prstGeom>
              <a:blipFill>
                <a:blip r:embed="rId5"/>
                <a:stretch>
                  <a:fillRect l="-947" b="-2311"/>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FFF80180-D4A7-F4BD-69BF-70D8859B8CDC}"/>
              </a:ext>
            </a:extLst>
          </p:cNvPr>
          <p:cNvSpPr/>
          <p:nvPr/>
        </p:nvSpPr>
        <p:spPr>
          <a:xfrm>
            <a:off x="457200" y="1723293"/>
            <a:ext cx="644769" cy="410307"/>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latin typeface="UTM Avo" panose="02040603050506020204" pitchFamily="18" charset="0"/>
                <a:cs typeface="Arial" panose="020B0604020202020204" pitchFamily="34" charset="0"/>
              </a:rPr>
              <a:t>02</a:t>
            </a:r>
          </a:p>
        </p:txBody>
      </p:sp>
      <p:sp>
        <p:nvSpPr>
          <p:cNvPr id="10" name="TextBox 9">
            <a:extLst>
              <a:ext uri="{FF2B5EF4-FFF2-40B4-BE49-F238E27FC236}">
                <a16:creationId xmlns:a16="http://schemas.microsoft.com/office/drawing/2014/main" id="{EE0466EF-EFC0-C56E-24C8-B7E83A670283}"/>
              </a:ext>
            </a:extLst>
          </p:cNvPr>
          <p:cNvSpPr txBox="1"/>
          <p:nvPr/>
        </p:nvSpPr>
        <p:spPr>
          <a:xfrm>
            <a:off x="1219200" y="1752600"/>
            <a:ext cx="863600" cy="461665"/>
          </a:xfrm>
          <a:prstGeom prst="rect">
            <a:avLst/>
          </a:prstGeom>
          <a:noFill/>
        </p:spPr>
        <p:txBody>
          <a:bodyPr wrap="square" rtlCol="0">
            <a:spAutoFit/>
          </a:bodyPr>
          <a:lstStyle/>
          <a:p>
            <a:r>
              <a:rPr lang="en-US" sz="2400" b="1" u="sng" dirty="0" err="1">
                <a:latin typeface="UTM Avo" panose="02040603050506020204" pitchFamily="18" charset="0"/>
                <a:cs typeface="Arial" panose="020B0604020202020204" pitchFamily="34" charset="0"/>
              </a:rPr>
              <a:t>Giải</a:t>
            </a:r>
            <a:endParaRPr lang="en-US" sz="2400" b="1" u="sng"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151365049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8382000" y="2362200"/>
            <a:ext cx="2819400" cy="322159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381000" y="2140884"/>
                <a:ext cx="7467600" cy="4300216"/>
              </a:xfrm>
              <a:prstGeom prst="rect">
                <a:avLst/>
              </a:prstGeom>
            </p:spPr>
            <p:txBody>
              <a:bodyPr wrap="square">
                <a:spAutoFit/>
              </a:bodyPr>
              <a:lstStyle/>
              <a:p>
                <a:pPr marL="20321" marR="20321" algn="just" defTabSz="609630">
                  <a:lnSpc>
                    <a:spcPct val="150000"/>
                  </a:lnSpc>
                  <a:defRPr/>
                </a:pPr>
                <a:r>
                  <a:rPr lang="en-US" sz="2400" dirty="0">
                    <a:solidFill>
                      <a:srgbClr val="000000"/>
                    </a:solidFill>
                    <a:latin typeface="UTM Avo" panose="02040603050506020204" pitchFamily="18" charset="0"/>
                    <a:ea typeface="Times New Roman" panose="02020603050405020304" pitchFamily="18" charset="0"/>
                  </a:rPr>
                  <a:t>b) Tam </a:t>
                </a:r>
                <a:r>
                  <a:rPr lang="en-US" sz="2400" dirty="0" err="1">
                    <a:solidFill>
                      <a:srgbClr val="000000"/>
                    </a:solidFill>
                    <a:latin typeface="UTM Avo" panose="02040603050506020204" pitchFamily="18" charset="0"/>
                    <a:ea typeface="Times New Roman" panose="02020603050405020304" pitchFamily="18" charset="0"/>
                  </a:rPr>
                  <a:t>giác</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ABC</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có</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hai</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đường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trung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tuyến</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BM</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và</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CN</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cắt</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nhau</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tại</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G</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nên</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G</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là</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trọng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tâm</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của</a:t>
                </a:r>
                <a:r>
                  <a:rPr lang="en-US" sz="2400" dirty="0">
                    <a:solidFill>
                      <a:srgbClr val="000000"/>
                    </a:solidFill>
                    <a:latin typeface="UTM Avo" panose="02040603050506020204" pitchFamily="18" charset="0"/>
                    <a:ea typeface="Times New Roman" panose="02020603050405020304" pitchFamily="18" charset="0"/>
                  </a:rPr>
                  <a:t> tam </a:t>
                </a:r>
                <a:r>
                  <a:rPr lang="en-US" sz="2400" dirty="0" err="1">
                    <a:solidFill>
                      <a:srgbClr val="000000"/>
                    </a:solidFill>
                    <a:latin typeface="UTM Avo" panose="02040603050506020204" pitchFamily="18" charset="0"/>
                    <a:ea typeface="Times New Roman" panose="02020603050405020304" pitchFamily="18" charset="0"/>
                  </a:rPr>
                  <a:t>giác</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ABC</m:t>
                    </m:r>
                  </m:oMath>
                </a14:m>
                <a:r>
                  <a:rPr lang="en-US" sz="2400" dirty="0">
                    <a:solidFill>
                      <a:srgbClr val="000000"/>
                    </a:solidFill>
                    <a:latin typeface="UTM Avo" panose="02040603050506020204" pitchFamily="18" charset="0"/>
                    <a:ea typeface="Times New Roman" panose="02020603050405020304" pitchFamily="18" charset="0"/>
                  </a:rPr>
                  <a:t>.</a:t>
                </a:r>
                <a:endParaRPr lang="en-US" sz="2400" dirty="0">
                  <a:solidFill>
                    <a:prstClr val="black"/>
                  </a:solidFill>
                  <a:latin typeface="UTM Avo" panose="02040603050506020204" pitchFamily="18" charset="0"/>
                  <a:ea typeface="Times New Roman" panose="02020603050405020304" pitchFamily="18" charset="0"/>
                </a:endParaRPr>
              </a:p>
              <a:p>
                <a:pPr marL="20321" marR="20321" algn="just" defTabSz="609630">
                  <a:lnSpc>
                    <a:spcPct val="150000"/>
                  </a:lnSpc>
                  <a:defRPr/>
                </a:pPr>
                <a:r>
                  <a:rPr lang="en-US" sz="2400" dirty="0" err="1">
                    <a:solidFill>
                      <a:srgbClr val="000000"/>
                    </a:solidFill>
                    <a:latin typeface="UTM Avo" panose="02040603050506020204" pitchFamily="18" charset="0"/>
                    <a:ea typeface="Times New Roman" panose="02020603050405020304" pitchFamily="18" charset="0"/>
                  </a:rPr>
                  <a:t>Khi</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đó</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a:solidFill>
                          <a:srgbClr val="000000"/>
                        </a:solidFill>
                        <a:latin typeface="UTM Avo" panose="02040603050506020204" pitchFamily="18" charset="0"/>
                        <a:ea typeface="Times New Roman" panose="02020603050405020304" pitchFamily="18" charset="0"/>
                        <a:cs typeface="Arial" panose="020B0604020202020204" pitchFamily="34" charset="0"/>
                      </a:rPr>
                      <m:t>GB</m:t>
                    </m:r>
                    <m:r>
                      <m:rPr>
                        <m:nor/>
                      </m:rPr>
                      <a:rPr lang="en-US" sz="2400" b="0" i="0" smtClean="0">
                        <a:solidFill>
                          <a:srgbClr val="000000"/>
                        </a:solidFill>
                        <a:latin typeface="UTM Avo" panose="02040603050506020204" pitchFamily="18" charset="0"/>
                        <a:ea typeface="Times New Roman" panose="02020603050405020304" pitchFamily="18" charset="0"/>
                        <a:cs typeface="Arial" panose="020B0604020202020204" pitchFamily="34" charset="0"/>
                      </a:rPr>
                      <m:t> </m:t>
                    </m:r>
                    <m:r>
                      <m:rPr>
                        <m:nor/>
                      </m:rPr>
                      <a:rPr lang="en-US" sz="2400" i="0">
                        <a:solidFill>
                          <a:srgbClr val="000000"/>
                        </a:solidFill>
                        <a:latin typeface="UTM Avo" panose="02040603050506020204" pitchFamily="18" charset="0"/>
                        <a:ea typeface="Times New Roman" panose="02020603050405020304" pitchFamily="18" charset="0"/>
                        <a:cs typeface="Arial" panose="020B0604020202020204" pitchFamily="34" charset="0"/>
                      </a:rPr>
                      <m:t>=</m:t>
                    </m:r>
                    <m:r>
                      <m:rPr>
                        <m:nor/>
                      </m:rPr>
                      <a:rPr lang="en-US" sz="2400" b="0" i="0" smtClean="0">
                        <a:solidFill>
                          <a:srgbClr val="000000"/>
                        </a:solidFill>
                        <a:latin typeface="UTM Avo" panose="02040603050506020204" pitchFamily="18" charset="0"/>
                        <a:ea typeface="Times New Roman" panose="02020603050405020304" pitchFamily="18" charset="0"/>
                        <a:cs typeface="Arial" panose="020B0604020202020204" pitchFamily="34" charset="0"/>
                      </a:rPr>
                      <m:t> </m:t>
                    </m:r>
                    <m:f>
                      <m:fPr>
                        <m:ctrlPr>
                          <a:rPr lang="en-US" sz="24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sz="2400" i="0">
                            <a:solidFill>
                              <a:srgbClr val="000000"/>
                            </a:solidFill>
                            <a:latin typeface="UTM Avo" panose="02040603050506020204" pitchFamily="18" charset="0"/>
                            <a:ea typeface="Times New Roman" panose="02020603050405020304" pitchFamily="18" charset="0"/>
                            <a:cs typeface="Arial" panose="020B0604020202020204" pitchFamily="34" charset="0"/>
                          </a:rPr>
                          <m:t>2</m:t>
                        </m:r>
                      </m:num>
                      <m:den>
                        <m:r>
                          <m:rPr>
                            <m:nor/>
                          </m:rPr>
                          <a:rPr lang="en-US" sz="2400" i="0">
                            <a:solidFill>
                              <a:srgbClr val="000000"/>
                            </a:solidFill>
                            <a:latin typeface="UTM Avo" panose="02040603050506020204" pitchFamily="18" charset="0"/>
                            <a:ea typeface="Times New Roman" panose="02020603050405020304" pitchFamily="18" charset="0"/>
                            <a:cs typeface="Arial" panose="020B0604020202020204" pitchFamily="34" charset="0"/>
                          </a:rPr>
                          <m:t>3</m:t>
                        </m:r>
                      </m:den>
                    </m:f>
                    <m:r>
                      <m:rPr>
                        <m:nor/>
                      </m:rPr>
                      <a:rPr lang="en-US" sz="2400" i="0">
                        <a:solidFill>
                          <a:srgbClr val="000000"/>
                        </a:solidFill>
                        <a:latin typeface="UTM Avo" panose="02040603050506020204" pitchFamily="18" charset="0"/>
                        <a:ea typeface="Times New Roman" panose="02020603050405020304" pitchFamily="18" charset="0"/>
                        <a:cs typeface="Arial" panose="020B0604020202020204" pitchFamily="34" charset="0"/>
                      </a:rPr>
                      <m:t>BM</m:t>
                    </m:r>
                    <m:r>
                      <m:rPr>
                        <m:nor/>
                      </m:rPr>
                      <a:rPr lang="en-US" sz="2400" i="0">
                        <a:solidFill>
                          <a:srgbClr val="000000"/>
                        </a:solidFill>
                        <a:latin typeface="UTM Avo" panose="02040603050506020204" pitchFamily="18" charset="0"/>
                        <a:ea typeface="Times New Roman" panose="02020603050405020304" pitchFamily="18" charset="0"/>
                        <a:cs typeface="Arial" panose="020B0604020202020204" pitchFamily="34" charset="0"/>
                      </a:rPr>
                      <m:t>; </m:t>
                    </m:r>
                    <m:r>
                      <m:rPr>
                        <m:nor/>
                      </m:rPr>
                      <a:rPr lang="en-US" sz="2400" i="0">
                        <a:solidFill>
                          <a:srgbClr val="000000"/>
                        </a:solidFill>
                        <a:latin typeface="UTM Avo" panose="02040603050506020204" pitchFamily="18" charset="0"/>
                        <a:ea typeface="Times New Roman" panose="02020603050405020304" pitchFamily="18" charset="0"/>
                        <a:cs typeface="Arial" panose="020B0604020202020204" pitchFamily="34" charset="0"/>
                      </a:rPr>
                      <m:t>GC</m:t>
                    </m:r>
                    <m:r>
                      <m:rPr>
                        <m:nor/>
                      </m:rPr>
                      <a:rPr lang="en-US" sz="2400" b="0" i="0" smtClean="0">
                        <a:solidFill>
                          <a:srgbClr val="000000"/>
                        </a:solidFill>
                        <a:latin typeface="UTM Avo" panose="02040603050506020204" pitchFamily="18" charset="0"/>
                        <a:ea typeface="Times New Roman" panose="02020603050405020304" pitchFamily="18" charset="0"/>
                        <a:cs typeface="Arial" panose="020B0604020202020204" pitchFamily="34" charset="0"/>
                      </a:rPr>
                      <m:t> </m:t>
                    </m:r>
                    <m:r>
                      <m:rPr>
                        <m:nor/>
                      </m:rPr>
                      <a:rPr lang="en-US" sz="2400" i="0">
                        <a:solidFill>
                          <a:srgbClr val="000000"/>
                        </a:solidFill>
                        <a:latin typeface="UTM Avo" panose="02040603050506020204" pitchFamily="18" charset="0"/>
                        <a:ea typeface="Times New Roman" panose="02020603050405020304" pitchFamily="18" charset="0"/>
                        <a:cs typeface="Arial" panose="020B0604020202020204" pitchFamily="34" charset="0"/>
                      </a:rPr>
                      <m:t>=</m:t>
                    </m:r>
                    <m:r>
                      <m:rPr>
                        <m:nor/>
                      </m:rPr>
                      <a:rPr lang="en-US" sz="2400" b="0" i="0" smtClean="0">
                        <a:solidFill>
                          <a:srgbClr val="000000"/>
                        </a:solidFill>
                        <a:latin typeface="UTM Avo" panose="02040603050506020204" pitchFamily="18" charset="0"/>
                        <a:ea typeface="Times New Roman" panose="02020603050405020304" pitchFamily="18" charset="0"/>
                        <a:cs typeface="Arial" panose="020B0604020202020204" pitchFamily="34" charset="0"/>
                      </a:rPr>
                      <m:t> </m:t>
                    </m:r>
                    <m:f>
                      <m:fPr>
                        <m:ctrlPr>
                          <a:rPr lang="en-US" sz="24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sz="2400" i="0">
                            <a:solidFill>
                              <a:srgbClr val="000000"/>
                            </a:solidFill>
                            <a:latin typeface="UTM Avo" panose="02040603050506020204" pitchFamily="18" charset="0"/>
                            <a:ea typeface="Times New Roman" panose="02020603050405020304" pitchFamily="18" charset="0"/>
                            <a:cs typeface="Arial" panose="020B0604020202020204" pitchFamily="34" charset="0"/>
                          </a:rPr>
                          <m:t>2</m:t>
                        </m:r>
                      </m:num>
                      <m:den>
                        <m:r>
                          <m:rPr>
                            <m:nor/>
                          </m:rPr>
                          <a:rPr lang="en-US" sz="2400" i="0">
                            <a:solidFill>
                              <a:srgbClr val="000000"/>
                            </a:solidFill>
                            <a:latin typeface="UTM Avo" panose="02040603050506020204" pitchFamily="18" charset="0"/>
                            <a:ea typeface="Times New Roman" panose="02020603050405020304" pitchFamily="18" charset="0"/>
                            <a:cs typeface="Arial" panose="020B0604020202020204" pitchFamily="34" charset="0"/>
                          </a:rPr>
                          <m:t>3</m:t>
                        </m:r>
                      </m:den>
                    </m:f>
                    <m:r>
                      <m:rPr>
                        <m:nor/>
                      </m:rPr>
                      <a:rPr lang="en-US" sz="2400" i="0">
                        <a:solidFill>
                          <a:srgbClr val="000000"/>
                        </a:solidFill>
                        <a:latin typeface="UTM Avo" panose="02040603050506020204" pitchFamily="18" charset="0"/>
                        <a:ea typeface="Times New Roman" panose="02020603050405020304" pitchFamily="18" charset="0"/>
                        <a:cs typeface="Arial" panose="020B0604020202020204" pitchFamily="34" charset="0"/>
                      </a:rPr>
                      <m:t>CN</m:t>
                    </m:r>
                  </m:oMath>
                </a14:m>
                <a:endParaRPr lang="en-US" sz="2400" dirty="0">
                  <a:solidFill>
                    <a:prstClr val="black"/>
                  </a:solidFill>
                  <a:latin typeface="UTM Avo" panose="02040603050506020204" pitchFamily="18" charset="0"/>
                  <a:ea typeface="Times New Roman" panose="02020603050405020304" pitchFamily="18" charset="0"/>
                </a:endParaRPr>
              </a:p>
              <a:p>
                <a:pPr marL="20321" marR="20321" algn="just" defTabSz="609630">
                  <a:lnSpc>
                    <a:spcPct val="150000"/>
                  </a:lnSpc>
                  <a:defRPr/>
                </a:pPr>
                <a:r>
                  <a:rPr lang="en-US" sz="2400" dirty="0" err="1">
                    <a:solidFill>
                      <a:srgbClr val="000000"/>
                    </a:solidFill>
                    <a:latin typeface="UTM Avo" panose="02040603050506020204" pitchFamily="18" charset="0"/>
                    <a:ea typeface="Times New Roman" panose="02020603050405020304" pitchFamily="18" charset="0"/>
                  </a:rPr>
                  <a:t>Mà</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BM</m:t>
                    </m:r>
                  </m:oMath>
                </a14:m>
                <a:r>
                  <a:rPr lang="en-US" sz="2400" dirty="0">
                    <a:solidFill>
                      <a:srgbClr val="000000"/>
                    </a:solidFill>
                    <a:latin typeface="UTM Avo" panose="02040603050506020204" pitchFamily="18" charset="0"/>
                    <a:ea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CN</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nên</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GB</m:t>
                    </m:r>
                  </m:oMath>
                </a14:m>
                <a:r>
                  <a:rPr lang="en-US" sz="2400" dirty="0">
                    <a:solidFill>
                      <a:srgbClr val="000000"/>
                    </a:solidFill>
                    <a:latin typeface="UTM Avo" panose="02040603050506020204" pitchFamily="18" charset="0"/>
                    <a:ea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GC</m:t>
                    </m:r>
                  </m:oMath>
                </a14:m>
                <a:r>
                  <a:rPr lang="en-US" sz="2400" dirty="0">
                    <a:solidFill>
                      <a:srgbClr val="000000"/>
                    </a:solidFill>
                    <a:latin typeface="UTM Avo" panose="02040603050506020204" pitchFamily="18" charset="0"/>
                    <a:ea typeface="Times New Roman" panose="02020603050405020304" pitchFamily="18" charset="0"/>
                  </a:rPr>
                  <a:t>.</a:t>
                </a:r>
                <a:endParaRPr lang="en-US" sz="2400" dirty="0">
                  <a:solidFill>
                    <a:prstClr val="black"/>
                  </a:solidFill>
                  <a:latin typeface="UTM Avo" panose="02040603050506020204" pitchFamily="18" charset="0"/>
                  <a:ea typeface="Times New Roman" panose="02020603050405020304" pitchFamily="18" charset="0"/>
                </a:endParaRPr>
              </a:p>
              <a:p>
                <a:pPr marL="20321" marR="20321" algn="just" defTabSz="609630">
                  <a:lnSpc>
                    <a:spcPct val="150000"/>
                  </a:lnSpc>
                  <a:defRPr/>
                </a:pPr>
                <a:r>
                  <a:rPr lang="en-US" sz="2400" dirty="0">
                    <a:solidFill>
                      <a:srgbClr val="000000"/>
                    </a:solidFill>
                    <a:latin typeface="UTM Avo" panose="02040603050506020204" pitchFamily="18" charset="0"/>
                    <a:ea typeface="Times New Roman" panose="02020603050405020304" pitchFamily="18" charset="0"/>
                  </a:rPr>
                  <a:t>Tam </a:t>
                </a:r>
                <a:r>
                  <a:rPr lang="en-US" sz="2400" dirty="0" err="1">
                    <a:solidFill>
                      <a:srgbClr val="000000"/>
                    </a:solidFill>
                    <a:latin typeface="UTM Avo" panose="02040603050506020204" pitchFamily="18" charset="0"/>
                    <a:ea typeface="Times New Roman" panose="02020603050405020304" pitchFamily="18" charset="0"/>
                  </a:rPr>
                  <a:t>giác</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GBC</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có</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GB</m:t>
                    </m:r>
                  </m:oMath>
                </a14:m>
                <a:r>
                  <a:rPr lang="en-US" sz="2400" dirty="0">
                    <a:solidFill>
                      <a:srgbClr val="000000"/>
                    </a:solidFill>
                    <a:latin typeface="UTM Avo" panose="02040603050506020204" pitchFamily="18" charset="0"/>
                    <a:ea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GC</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nên</a:t>
                </a:r>
                <a:r>
                  <a:rPr lang="en-US" sz="2400" dirty="0">
                    <a:solidFill>
                      <a:srgbClr val="000000"/>
                    </a:solidFill>
                    <a:latin typeface="UTM Avo" panose="02040603050506020204" pitchFamily="18" charset="0"/>
                    <a:ea typeface="Times New Roman" panose="02020603050405020304" pitchFamily="18" charset="0"/>
                  </a:rPr>
                  <a:t> tam </a:t>
                </a:r>
                <a:r>
                  <a:rPr lang="en-US" sz="2400" dirty="0" err="1">
                    <a:solidFill>
                      <a:srgbClr val="000000"/>
                    </a:solidFill>
                    <a:latin typeface="UTM Avo" panose="02040603050506020204" pitchFamily="18" charset="0"/>
                    <a:ea typeface="Times New Roman" panose="02020603050405020304" pitchFamily="18" charset="0"/>
                  </a:rPr>
                  <a:t>giác</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GBC</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cân</a:t>
                </a:r>
                <a:r>
                  <a:rPr lang="en-US" sz="2400" dirty="0">
                    <a:solidFill>
                      <a:srgbClr val="000000"/>
                    </a:solidFill>
                    <a:latin typeface="UTM Avo" panose="02040603050506020204" pitchFamily="18" charset="0"/>
                    <a:ea typeface="Times New Roman" panose="02020603050405020304" pitchFamily="18" charset="0"/>
                  </a:rPr>
                  <a:t> </a:t>
                </a:r>
                <a:r>
                  <a:rPr lang="en-US" sz="2400" i="0" dirty="0" err="1">
                    <a:solidFill>
                      <a:srgbClr val="000000"/>
                    </a:solidFill>
                    <a:latin typeface="UTM Avo" panose="02040603050506020204" pitchFamily="18" charset="0"/>
                    <a:ea typeface="Times New Roman" panose="02020603050405020304" pitchFamily="18" charset="0"/>
                  </a:rPr>
                  <a:t>tại</a:t>
                </a:r>
                <a:r>
                  <a:rPr lang="en-US" sz="2400" i="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a:solidFill>
                          <a:srgbClr val="000000"/>
                        </a:solidFill>
                        <a:latin typeface="UTM Avo" panose="02040603050506020204" pitchFamily="18" charset="0"/>
                        <a:ea typeface="Times New Roman" panose="02020603050405020304" pitchFamily="18" charset="0"/>
                      </a:rPr>
                      <m:t>G</m:t>
                    </m:r>
                  </m:oMath>
                </a14:m>
                <a:r>
                  <a:rPr lang="en-US" sz="2400" dirty="0">
                    <a:solidFill>
                      <a:srgbClr val="000000"/>
                    </a:solidFill>
                    <a:latin typeface="UTM Avo" panose="02040603050506020204" pitchFamily="18" charset="0"/>
                    <a:ea typeface="Times New Roman" panose="02020603050405020304" pitchFamily="18" charset="0"/>
                  </a:rPr>
                  <a:t>.</a:t>
                </a:r>
                <a:endParaRPr lang="en-US" sz="2400" dirty="0">
                  <a:solidFill>
                    <a:prstClr val="black"/>
                  </a:solidFill>
                  <a:latin typeface="UTM Avo" panose="020406030505060202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81000" y="2140884"/>
                <a:ext cx="7467600" cy="4300216"/>
              </a:xfrm>
              <a:prstGeom prst="rect">
                <a:avLst/>
              </a:prstGeom>
              <a:blipFill>
                <a:blip r:embed="rId5"/>
                <a:stretch>
                  <a:fillRect l="-1061" r="-898" b="-1983"/>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FFF80180-D4A7-F4BD-69BF-70D8859B8CDC}"/>
              </a:ext>
            </a:extLst>
          </p:cNvPr>
          <p:cNvSpPr/>
          <p:nvPr/>
        </p:nvSpPr>
        <p:spPr>
          <a:xfrm>
            <a:off x="457200" y="1723293"/>
            <a:ext cx="644769" cy="410307"/>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latin typeface="UTM Avo" panose="02040603050506020204" pitchFamily="18" charset="0"/>
                <a:cs typeface="Arial" panose="020B0604020202020204" pitchFamily="34" charset="0"/>
              </a:rPr>
              <a:t>02</a:t>
            </a:r>
          </a:p>
        </p:txBody>
      </p:sp>
      <p:sp>
        <p:nvSpPr>
          <p:cNvPr id="6" name="TextBox 5">
            <a:extLst>
              <a:ext uri="{FF2B5EF4-FFF2-40B4-BE49-F238E27FC236}">
                <a16:creationId xmlns:a16="http://schemas.microsoft.com/office/drawing/2014/main" id="{F1F75329-CAA7-5486-0659-E62F4A74B407}"/>
              </a:ext>
            </a:extLst>
          </p:cNvPr>
          <p:cNvSpPr txBox="1"/>
          <p:nvPr/>
        </p:nvSpPr>
        <p:spPr>
          <a:xfrm>
            <a:off x="1219200" y="1752600"/>
            <a:ext cx="863600" cy="461665"/>
          </a:xfrm>
          <a:prstGeom prst="rect">
            <a:avLst/>
          </a:prstGeom>
          <a:noFill/>
        </p:spPr>
        <p:txBody>
          <a:bodyPr wrap="square" rtlCol="0">
            <a:spAutoFit/>
          </a:bodyPr>
          <a:lstStyle/>
          <a:p>
            <a:r>
              <a:rPr lang="en-US" sz="2400" b="1" u="sng" dirty="0" err="1">
                <a:latin typeface="UTM Avo" panose="02040603050506020204" pitchFamily="18" charset="0"/>
                <a:cs typeface="Arial" panose="020B0604020202020204" pitchFamily="34" charset="0"/>
              </a:rPr>
              <a:t>Giải</a:t>
            </a:r>
            <a:endParaRPr lang="en-US" sz="2400" b="1" u="sng"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245936652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04800" y="1600200"/>
                <a:ext cx="11708064" cy="1675843"/>
              </a:xfrm>
              <a:prstGeom prst="rect">
                <a:avLst/>
              </a:prstGeom>
            </p:spPr>
            <p:txBody>
              <a:bodyPr wrap="square">
                <a:spAutoFit/>
              </a:bodyPr>
              <a:lstStyle/>
              <a:p>
                <a:pPr>
                  <a:lnSpc>
                    <a:spcPct val="150000"/>
                  </a:lnSpc>
                </a:pPr>
                <a:r>
                  <a:rPr lang="en-US" sz="2400" dirty="0">
                    <a:latin typeface="UTM Avo" panose="02040603050506020204" pitchFamily="18" charset="0"/>
                    <a:ea typeface="Calibri" panose="020F0502020204030204" pitchFamily="34" charset="0"/>
                    <a:cs typeface="Arial" panose="020B0604020202020204" pitchFamily="34" charset="0"/>
                  </a:rPr>
                  <a:t>	   Cho tam </a:t>
                </a:r>
                <a:r>
                  <a:rPr lang="en-US" sz="2400" dirty="0" err="1">
                    <a:latin typeface="UTM Avo" panose="02040603050506020204" pitchFamily="18" charset="0"/>
                    <a:ea typeface="Calibri" panose="020F0502020204030204" pitchFamily="34" charset="0"/>
                    <a:cs typeface="Arial" panose="020B0604020202020204" pitchFamily="34" charset="0"/>
                  </a:rPr>
                  <a:t>giác</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ABC</m:t>
                    </m:r>
                  </m:oMath>
                </a14:m>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hai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đường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trung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tuyến</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AM</m:t>
                    </m:r>
                  </m:oMath>
                </a14:m>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BN</m:t>
                    </m:r>
                  </m:oMath>
                </a14:m>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cắt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nhau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tại</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G</m:t>
                    </m:r>
                  </m:oMath>
                </a14:m>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tia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của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tia</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MA</m:t>
                    </m:r>
                  </m:oMath>
                </a14:m>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lấy</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điểm</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D</m:t>
                    </m:r>
                  </m:oMath>
                </a14:m>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sao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cho</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MD</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MG</m:t>
                    </m:r>
                  </m:oMath>
                </a14:m>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Chứng</a:t>
                </a:r>
                <a:r>
                  <a:rPr lang="en-US" sz="2400" dirty="0">
                    <a:latin typeface="UTM Avo" panose="02040603050506020204" pitchFamily="18" charset="0"/>
                    <a:ea typeface="Calibri" panose="020F0502020204030204" pitchFamily="34" charset="0"/>
                    <a:cs typeface="Arial" panose="020B0604020202020204" pitchFamily="34" charset="0"/>
                  </a:rPr>
                  <a:t> minh:</a:t>
                </a:r>
                <a:br>
                  <a:rPr lang="en-US" sz="2400" dirty="0">
                    <a:latin typeface="UTM Avo" panose="02040603050506020204" pitchFamily="18" charset="0"/>
                    <a:ea typeface="Calibri" panose="020F0502020204030204" pitchFamily="34" charset="0"/>
                    <a:cs typeface="Arial" panose="020B0604020202020204" pitchFamily="34" charset="0"/>
                  </a:rPr>
                </a:br>
                <a:endParaRPr lang="en-US" sz="2400" dirty="0">
                  <a:latin typeface="UTM Avo" panose="02040603050506020204" pitchFamily="18"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04800" y="1600200"/>
                <a:ext cx="11708064" cy="1675843"/>
              </a:xfrm>
              <a:prstGeom prst="rect">
                <a:avLst/>
              </a:prstGeom>
              <a:blipFill>
                <a:blip r:embed="rId4"/>
                <a:stretch>
                  <a:fillRect l="-781" r="-364"/>
                </a:stretch>
              </a:blipFill>
            </p:spPr>
            <p:txBody>
              <a:bodyPr/>
              <a:lstStyle/>
              <a:p>
                <a:r>
                  <a:rPr lang="en-US">
                    <a:noFill/>
                  </a:rPr>
                  <a:t> </a:t>
                </a:r>
              </a:p>
            </p:txBody>
          </p:sp>
        </mc:Fallback>
      </mc:AlternateContent>
      <p:pic>
        <p:nvPicPr>
          <p:cNvPr id="5" name="Picture 4"/>
          <p:cNvPicPr>
            <a:picLocks noChangeAspect="1"/>
          </p:cNvPicPr>
          <p:nvPr/>
        </p:nvPicPr>
        <p:blipFill>
          <a:blip r:embed="rId5"/>
          <a:stretch>
            <a:fillRect/>
          </a:stretch>
        </p:blipFill>
        <p:spPr>
          <a:xfrm>
            <a:off x="4343400" y="3505200"/>
            <a:ext cx="3276600" cy="296474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057400" y="2743200"/>
                <a:ext cx="8686800" cy="574644"/>
              </a:xfrm>
              <a:prstGeom prst="rect">
                <a:avLst/>
              </a:prstGeom>
            </p:spPr>
            <p:txBody>
              <a:bodyPr wrap="square">
                <a:spAutoFit/>
              </a:bodyPr>
              <a:lstStyle/>
              <a:p>
                <a:pPr lvl="0">
                  <a:lnSpc>
                    <a:spcPct val="150000"/>
                  </a:lnSpc>
                </a:pP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a) </a:t>
                </a:r>
                <a14:m>
                  <m:oMath xmlns:m="http://schemas.openxmlformats.org/officeDocument/2006/math">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GA</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GD</m:t>
                    </m:r>
                  </m:oMath>
                </a14:m>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b) </a:t>
                </a:r>
                <a14:m>
                  <m:oMath xmlns:m="http://schemas.openxmlformats.org/officeDocument/2006/math">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MBG</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MCD</m:t>
                    </m:r>
                  </m:oMath>
                </a14:m>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c) </a:t>
                </a:r>
                <a14:m>
                  <m:oMath xmlns:m="http://schemas.openxmlformats.org/officeDocument/2006/math">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CD</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2</m:t>
                    </m:r>
                    <m:r>
                      <m:rPr>
                        <m:nor/>
                      </m:rPr>
                      <a:rPr lang="en-US" sz="2400" i="0">
                        <a:solidFill>
                          <a:prstClr val="black"/>
                        </a:solidFill>
                        <a:latin typeface="UTM Avo" panose="02040603050506020204" pitchFamily="18" charset="0"/>
                        <a:ea typeface="Calibri" panose="020F0502020204030204" pitchFamily="34" charset="0"/>
                        <a:cs typeface="Arial" panose="020B0604020202020204" pitchFamily="34" charset="0"/>
                      </a:rPr>
                      <m:t>GN</m:t>
                    </m:r>
                  </m:oMath>
                </a14:m>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2057400" y="2743200"/>
                <a:ext cx="8686800" cy="574644"/>
              </a:xfrm>
              <a:prstGeom prst="rect">
                <a:avLst/>
              </a:prstGeom>
              <a:blipFill>
                <a:blip r:embed="rId6"/>
                <a:stretch>
                  <a:fillRect l="-1123" b="-23404"/>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1211D32C-3270-0D1D-9D12-29A36351202F}"/>
              </a:ext>
            </a:extLst>
          </p:cNvPr>
          <p:cNvSpPr/>
          <p:nvPr/>
        </p:nvSpPr>
        <p:spPr>
          <a:xfrm>
            <a:off x="405064" y="1789779"/>
            <a:ext cx="644769" cy="410307"/>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latin typeface="UTM Avo" panose="02040603050506020204" pitchFamily="18" charset="0"/>
                <a:cs typeface="Arial" panose="020B0604020202020204" pitchFamily="34" charset="0"/>
              </a:rPr>
              <a:t>03</a:t>
            </a:r>
          </a:p>
        </p:txBody>
      </p:sp>
    </p:spTree>
    <p:extLst>
      <p:ext uri="{BB962C8B-B14F-4D97-AF65-F5344CB8AC3E}">
        <p14:creationId xmlns:p14="http://schemas.microsoft.com/office/powerpoint/2010/main" val="360741115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Rectangle 6"/>
              <p:cNvSpPr/>
              <p:nvPr/>
            </p:nvSpPr>
            <p:spPr>
              <a:xfrm>
                <a:off x="562199" y="2306216"/>
                <a:ext cx="6807200" cy="1870897"/>
              </a:xfrm>
              <a:prstGeom prst="rect">
                <a:avLst/>
              </a:prstGeom>
            </p:spPr>
            <p:txBody>
              <a:bodyPr wrap="square">
                <a:spAutoFit/>
              </a:bodyPr>
              <a:lstStyle/>
              <a:p>
                <a:pPr algn="just">
                  <a:lnSpc>
                    <a:spcPct val="150000"/>
                  </a:lnSpc>
                  <a:spcBef>
                    <a:spcPts val="400"/>
                  </a:spcBef>
                  <a:spcAft>
                    <a:spcPts val="533"/>
                  </a:spcAft>
                </a:pPr>
                <a:r>
                  <a:rPr lang="nl-NL" sz="2667" i="1" dirty="0">
                    <a:latin typeface="UTM Avo" panose="02040603050506020204" pitchFamily="18" charset="0"/>
                    <a:ea typeface="Calibri" panose="020F0502020204030204" pitchFamily="34" charset="0"/>
                    <a:cs typeface="Times New Roman" panose="02020603050405020304" pitchFamily="18" charset="0"/>
                  </a:rPr>
                  <a:t>Hình 96 </a:t>
                </a:r>
                <a:r>
                  <a:rPr lang="nl-NL" sz="2667" dirty="0">
                    <a:latin typeface="UTM Avo" panose="02040603050506020204" pitchFamily="18" charset="0"/>
                    <a:ea typeface="Calibri" panose="020F0502020204030204" pitchFamily="34" charset="0"/>
                    <a:cs typeface="Times New Roman" panose="02020603050405020304" pitchFamily="18" charset="0"/>
                  </a:rPr>
                  <a:t>minh họa một miếng bìa phẳng có dạng hình tam giác đặt thăng bằng trên đầu ngón tay tại điểm </a:t>
                </a:r>
                <a14:m>
                  <m:oMath xmlns:m="http://schemas.openxmlformats.org/officeDocument/2006/math">
                    <m:r>
                      <a:rPr lang="nl-NL" sz="2667" i="1" dirty="0" smtClean="0">
                        <a:latin typeface="Cambria Math" panose="02040503050406030204" pitchFamily="18" charset="0"/>
                        <a:ea typeface="Calibri" panose="020F0502020204030204" pitchFamily="34" charset="0"/>
                        <a:cs typeface="Times New Roman" panose="02020603050405020304" pitchFamily="18" charset="0"/>
                      </a:rPr>
                      <m:t>𝐺</m:t>
                    </m:r>
                  </m:oMath>
                </a14:m>
                <a:r>
                  <a:rPr lang="nl-NL" sz="2667" dirty="0">
                    <a:latin typeface="UTM Avo" panose="02040603050506020204" pitchFamily="18" charset="0"/>
                    <a:ea typeface="Calibri" panose="020F0502020204030204" pitchFamily="34" charset="0"/>
                    <a:cs typeface="Times New Roman" panose="02020603050405020304" pitchFamily="18" charset="0"/>
                  </a:rPr>
                  <a:t>.</a:t>
                </a:r>
                <a:endParaRPr lang="en-US" sz="2133"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562199" y="2306216"/>
                <a:ext cx="6807200" cy="1870897"/>
              </a:xfrm>
              <a:prstGeom prst="rect">
                <a:avLst/>
              </a:prstGeom>
              <a:blipFill>
                <a:blip r:embed="rId3"/>
                <a:stretch>
                  <a:fillRect l="-1701" r="-1611" b="-6840"/>
                </a:stretch>
              </a:blipFill>
            </p:spPr>
            <p:txBody>
              <a:bodyPr/>
              <a:lstStyle/>
              <a:p>
                <a:r>
                  <a:rPr lang="en-US">
                    <a:noFill/>
                  </a:rPr>
                  <a:t> </a:t>
                </a:r>
              </a:p>
            </p:txBody>
          </p:sp>
        </mc:Fallback>
      </mc:AlternateContent>
      <p:pic>
        <p:nvPicPr>
          <p:cNvPr id="1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424347" y="5091514"/>
            <a:ext cx="1082901" cy="950454"/>
          </a:xfrm>
          <a:prstGeom prst="rect">
            <a:avLst/>
          </a:prstGeom>
        </p:spPr>
      </p:pic>
      <p:pic>
        <p:nvPicPr>
          <p:cNvPr id="13"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25200" y="6043523"/>
            <a:ext cx="1066800" cy="761885"/>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860333" y="4320125"/>
                <a:ext cx="6210931" cy="628377"/>
              </a:xfrm>
              <a:prstGeom prst="rect">
                <a:avLst/>
              </a:prstGeom>
            </p:spPr>
            <p:txBody>
              <a:bodyPr wrap="none">
                <a:spAutoFit/>
              </a:bodyPr>
              <a:lstStyle/>
              <a:p>
                <a:pPr algn="just">
                  <a:lnSpc>
                    <a:spcPct val="150000"/>
                  </a:lnSpc>
                  <a:spcBef>
                    <a:spcPts val="400"/>
                  </a:spcBef>
                  <a:spcAft>
                    <a:spcPts val="400"/>
                  </a:spcAft>
                </a:pPr>
                <a:r>
                  <a:rPr lang="vi-VN" sz="2667" dirty="0">
                    <a:latin typeface="UTM Avo" panose="02040603050506020204" pitchFamily="18" charset="0"/>
                    <a:ea typeface="Calibri" panose="020F0502020204030204" pitchFamily="34" charset="0"/>
                    <a:cs typeface="Times New Roman" panose="02020603050405020304" pitchFamily="18" charset="0"/>
                  </a:rPr>
                  <a:t>Điểm </a:t>
                </a:r>
                <a14:m>
                  <m:oMath xmlns:m="http://schemas.openxmlformats.org/officeDocument/2006/math">
                    <m:r>
                      <a:rPr lang="vi-VN" sz="2667" i="1" dirty="0" smtClean="0">
                        <a:latin typeface="Cambria Math" panose="02040503050406030204" pitchFamily="18" charset="0"/>
                        <a:ea typeface="Calibri" panose="020F0502020204030204" pitchFamily="34" charset="0"/>
                        <a:cs typeface="Times New Roman" panose="02020603050405020304" pitchFamily="18" charset="0"/>
                      </a:rPr>
                      <m:t>𝐺</m:t>
                    </m:r>
                  </m:oMath>
                </a14:m>
                <a:r>
                  <a:rPr lang="vi-VN" sz="2667" dirty="0">
                    <a:latin typeface="UTM Avo" panose="02040603050506020204" pitchFamily="18" charset="0"/>
                    <a:ea typeface="Calibri" panose="020F0502020204030204" pitchFamily="34" charset="0"/>
                    <a:cs typeface="Times New Roman" panose="02020603050405020304" pitchFamily="18" charset="0"/>
                  </a:rPr>
                  <a:t> được xác định như thế nào?</a:t>
                </a:r>
              </a:p>
            </p:txBody>
          </p:sp>
        </mc:Choice>
        <mc:Fallback xmlns="">
          <p:sp>
            <p:nvSpPr>
              <p:cNvPr id="9" name="Rectangle 8"/>
              <p:cNvSpPr>
                <a:spLocks noRot="1" noChangeAspect="1" noMove="1" noResize="1" noEditPoints="1" noAdjustHandles="1" noChangeArrowheads="1" noChangeShapeType="1" noTextEdit="1"/>
              </p:cNvSpPr>
              <p:nvPr/>
            </p:nvSpPr>
            <p:spPr>
              <a:xfrm>
                <a:off x="860333" y="4320125"/>
                <a:ext cx="6210931" cy="628377"/>
              </a:xfrm>
              <a:prstGeom prst="rect">
                <a:avLst/>
              </a:prstGeom>
              <a:blipFill>
                <a:blip r:embed="rId8"/>
                <a:stretch>
                  <a:fillRect l="-1865" r="-981" b="-23301"/>
                </a:stretch>
              </a:blipFill>
            </p:spPr>
            <p:txBody>
              <a:bodyPr/>
              <a:lstStyle/>
              <a:p>
                <a:r>
                  <a:rPr lang="en-US">
                    <a:noFill/>
                  </a:rPr>
                  <a:t> </a:t>
                </a:r>
              </a:p>
            </p:txBody>
          </p:sp>
        </mc:Fallback>
      </mc:AlternateContent>
      <p:pic>
        <p:nvPicPr>
          <p:cNvPr id="4" name="Picture 3"/>
          <p:cNvPicPr>
            <a:picLocks noChangeAspect="1"/>
          </p:cNvPicPr>
          <p:nvPr/>
        </p:nvPicPr>
        <p:blipFill>
          <a:blip r:embed="rId9">
            <a:extLst>
              <a:ext uri="{28A0092B-C50C-407E-A947-70E740481C1C}">
                <a14:useLocalDpi xmlns:a14="http://schemas.microsoft.com/office/drawing/2010/main" val="0"/>
              </a:ext>
            </a:extLst>
          </a:blip>
          <a:srcRect/>
          <a:stretch/>
        </p:blipFill>
        <p:spPr>
          <a:xfrm>
            <a:off x="7772400" y="2193967"/>
            <a:ext cx="3829384" cy="3120796"/>
          </a:xfrm>
          <a:prstGeom prst="rect">
            <a:avLst/>
          </a:prstGeom>
        </p:spPr>
      </p:pic>
    </p:spTree>
    <p:extLst>
      <p:ext uri="{BB962C8B-B14F-4D97-AF65-F5344CB8AC3E}">
        <p14:creationId xmlns:p14="http://schemas.microsoft.com/office/powerpoint/2010/main" val="326753680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Rectangle 16"/>
              <p:cNvSpPr/>
              <p:nvPr/>
            </p:nvSpPr>
            <p:spPr>
              <a:xfrm>
                <a:off x="304800" y="2057400"/>
                <a:ext cx="7172039" cy="3929217"/>
              </a:xfrm>
              <a:prstGeom prst="rect">
                <a:avLst/>
              </a:prstGeom>
            </p:spPr>
            <p:txBody>
              <a:bodyPr wrap="square">
                <a:spAutoFit/>
              </a:bodyPr>
              <a:lstStyle/>
              <a:p>
                <a:pPr algn="just">
                  <a:lnSpc>
                    <a:spcPct val="125000"/>
                  </a:lnSpc>
                </a:pP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a) Tam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giác</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Calibri" panose="020F0502020204030204" pitchFamily="34" charset="0"/>
                        <a:cs typeface="Times New Roman" panose="02020603050405020304" pitchFamily="18" charset="0"/>
                      </a:rPr>
                      <m:t>ABC</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có</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hai</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trung</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tuyến</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Calibri" panose="020F0502020204030204" pitchFamily="34" charset="0"/>
                        <a:cs typeface="Times New Roman" panose="02020603050405020304" pitchFamily="18" charset="0"/>
                      </a:rPr>
                      <m:t>AM</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Calibri" panose="020F0502020204030204" pitchFamily="34" charset="0"/>
                        <a:cs typeface="Times New Roman" panose="02020603050405020304" pitchFamily="18" charset="0"/>
                      </a:rPr>
                      <m:t>BN</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cắt</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nhau</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tại</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Calibri" panose="020F0502020204030204" pitchFamily="34" charset="0"/>
                        <a:cs typeface="Times New Roman" panose="02020603050405020304" pitchFamily="18" charset="0"/>
                      </a:rPr>
                      <m:t>G</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nên</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Calibri" panose="020F0502020204030204" pitchFamily="34" charset="0"/>
                        <a:cs typeface="Times New Roman" panose="02020603050405020304" pitchFamily="18" charset="0"/>
                      </a:rPr>
                      <m:t>G</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là</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trọng</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tâm</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của</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tam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giác</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Calibri" panose="020F0502020204030204" pitchFamily="34" charset="0"/>
                        <a:cs typeface="Times New Roman" panose="02020603050405020304" pitchFamily="18" charset="0"/>
                      </a:rPr>
                      <m:t>ABC</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a:t>
                </a:r>
                <a:endParaRPr lang="en-US" sz="24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25000"/>
                  </a:lnSpc>
                </a:pP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Khi</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đó</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GM</m:t>
                    </m:r>
                    <m:r>
                      <m:rPr>
                        <m:nor/>
                      </m:rPr>
                      <a:rPr lang="en-US" sz="2400" b="0" i="0" smtClean="0">
                        <a:solidFill>
                          <a:srgbClr val="000000"/>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srgbClr val="000000"/>
                        </a:solidFill>
                        <a:latin typeface="UTM Avo" panose="02040603050506020204" pitchFamily="18" charset="0"/>
                        <a:ea typeface="Calibri" panose="020F0502020204030204" pitchFamily="34" charset="0"/>
                        <a:cs typeface="Arial" panose="020B0604020202020204" pitchFamily="34" charset="0"/>
                      </a:rPr>
                      <m:t> </m:t>
                    </m:r>
                    <m:f>
                      <m:fPr>
                        <m:ctrlPr>
                          <a:rPr lang="en-US" sz="24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2</m:t>
                        </m:r>
                      </m:den>
                    </m:f>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GA</m:t>
                    </m:r>
                  </m:oMath>
                </a14:m>
                <a:endParaRPr lang="en-US" sz="2400" dirty="0">
                  <a:latin typeface="UTM Avo" panose="02040603050506020204" pitchFamily="18" charset="0"/>
                  <a:ea typeface="Calibri" panose="020F0502020204030204" pitchFamily="34" charset="0"/>
                  <a:cs typeface="Times New Roman" panose="02020603050405020304" pitchFamily="18" charset="0"/>
                </a:endParaRPr>
              </a:p>
              <a:p>
                <a:pPr marL="20321" marR="20321" algn="just">
                  <a:lnSpc>
                    <a:spcPct val="125000"/>
                  </a:lnSpc>
                </a:pPr>
                <a:r>
                  <a:rPr lang="en-US" sz="2400" dirty="0" err="1">
                    <a:solidFill>
                      <a:srgbClr val="000000"/>
                    </a:solidFill>
                    <a:latin typeface="UTM Avo" panose="02040603050506020204" pitchFamily="18" charset="0"/>
                    <a:ea typeface="Times New Roman" panose="02020603050405020304" pitchFamily="18" charset="0"/>
                  </a:rPr>
                  <a:t>Trên</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tia</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đối</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của</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tia</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MA</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lấy</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điểm</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D</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sao</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cho</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MD</m:t>
                    </m:r>
                  </m:oMath>
                </a14:m>
                <a:r>
                  <a:rPr lang="en-US" sz="2400" dirty="0">
                    <a:solidFill>
                      <a:srgbClr val="000000"/>
                    </a:solidFill>
                    <a:latin typeface="UTM Avo" panose="02040603050506020204" pitchFamily="18" charset="0"/>
                    <a:ea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MG</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nên</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M</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là</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trung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điểm</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của</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GD</m:t>
                    </m:r>
                  </m:oMath>
                </a14:m>
                <a:r>
                  <a:rPr lang="en-US" sz="2400" dirty="0">
                    <a:solidFill>
                      <a:srgbClr val="000000"/>
                    </a:solidFill>
                    <a:latin typeface="UTM Avo" panose="02040603050506020204" pitchFamily="18" charset="0"/>
                    <a:ea typeface="Times New Roman" panose="02020603050405020304" pitchFamily="18" charset="0"/>
                  </a:rPr>
                  <a:t>.</a:t>
                </a:r>
                <a:endParaRPr lang="en-US" sz="2400" dirty="0">
                  <a:latin typeface="UTM Avo" panose="02040603050506020204" pitchFamily="18" charset="0"/>
                  <a:ea typeface="Times New Roman" panose="02020603050405020304" pitchFamily="18" charset="0"/>
                </a:endParaRPr>
              </a:p>
              <a:p>
                <a:pPr marL="20321" marR="20321" algn="just">
                  <a:lnSpc>
                    <a:spcPct val="125000"/>
                  </a:lnSpc>
                </a:pPr>
                <a:r>
                  <a:rPr lang="en-US" sz="2400" dirty="0" err="1">
                    <a:solidFill>
                      <a:srgbClr val="000000"/>
                    </a:solidFill>
                    <a:latin typeface="UTM Avo" panose="02040603050506020204" pitchFamily="18" charset="0"/>
                    <a:ea typeface="Times New Roman" panose="02020603050405020304" pitchFamily="18" charset="0"/>
                  </a:rPr>
                  <a:t>Suy</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ra</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a:solidFill>
                          <a:srgbClr val="000000"/>
                        </a:solidFill>
                        <a:latin typeface="UTM Avo" panose="02040603050506020204" pitchFamily="18" charset="0"/>
                        <a:ea typeface="Times New Roman" panose="02020603050405020304" pitchFamily="18" charset="0"/>
                        <a:cs typeface="Arial" panose="020B0604020202020204" pitchFamily="34" charset="0"/>
                      </a:rPr>
                      <m:t>GM</m:t>
                    </m:r>
                    <m:r>
                      <m:rPr>
                        <m:nor/>
                      </m:rPr>
                      <a:rPr lang="en-US" sz="2400" b="0" i="0" smtClean="0">
                        <a:solidFill>
                          <a:srgbClr val="000000"/>
                        </a:solidFill>
                        <a:latin typeface="UTM Avo" panose="02040603050506020204" pitchFamily="18" charset="0"/>
                        <a:ea typeface="Times New Roman" panose="02020603050405020304" pitchFamily="18" charset="0"/>
                        <a:cs typeface="Arial" panose="020B0604020202020204" pitchFamily="34" charset="0"/>
                      </a:rPr>
                      <m:t> </m:t>
                    </m:r>
                    <m:r>
                      <m:rPr>
                        <m:nor/>
                      </m:rPr>
                      <a:rPr lang="en-US" sz="2400" i="0">
                        <a:solidFill>
                          <a:srgbClr val="000000"/>
                        </a:solidFill>
                        <a:latin typeface="UTM Avo" panose="02040603050506020204" pitchFamily="18" charset="0"/>
                        <a:ea typeface="Times New Roman" panose="02020603050405020304" pitchFamily="18" charset="0"/>
                        <a:cs typeface="Arial" panose="020B0604020202020204" pitchFamily="34" charset="0"/>
                      </a:rPr>
                      <m:t>=</m:t>
                    </m:r>
                    <m:r>
                      <m:rPr>
                        <m:nor/>
                      </m:rPr>
                      <a:rPr lang="en-US" sz="2400" b="0" i="0" smtClean="0">
                        <a:solidFill>
                          <a:srgbClr val="000000"/>
                        </a:solidFill>
                        <a:latin typeface="UTM Avo" panose="02040603050506020204" pitchFamily="18" charset="0"/>
                        <a:ea typeface="Times New Roman" panose="02020603050405020304" pitchFamily="18" charset="0"/>
                        <a:cs typeface="Arial" panose="020B0604020202020204" pitchFamily="34" charset="0"/>
                      </a:rPr>
                      <m:t> </m:t>
                    </m:r>
                    <m:f>
                      <m:fPr>
                        <m:ctrlPr>
                          <a:rPr lang="en-US" sz="24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sz="2400" i="0">
                            <a:solidFill>
                              <a:srgbClr val="000000"/>
                            </a:solidFill>
                            <a:latin typeface="UTM Avo" panose="02040603050506020204" pitchFamily="18" charset="0"/>
                            <a:ea typeface="Times New Roman" panose="02020603050405020304" pitchFamily="18" charset="0"/>
                            <a:cs typeface="Arial" panose="020B0604020202020204" pitchFamily="34" charset="0"/>
                          </a:rPr>
                          <m:t>1</m:t>
                        </m:r>
                      </m:num>
                      <m:den>
                        <m:r>
                          <m:rPr>
                            <m:nor/>
                          </m:rPr>
                          <a:rPr lang="en-US" sz="2400" i="0">
                            <a:solidFill>
                              <a:srgbClr val="000000"/>
                            </a:solidFill>
                            <a:latin typeface="UTM Avo" panose="02040603050506020204" pitchFamily="18" charset="0"/>
                            <a:ea typeface="Times New Roman" panose="02020603050405020304" pitchFamily="18" charset="0"/>
                            <a:cs typeface="Arial" panose="020B0604020202020204" pitchFamily="34" charset="0"/>
                          </a:rPr>
                          <m:t>2</m:t>
                        </m:r>
                      </m:den>
                    </m:f>
                    <m:r>
                      <m:rPr>
                        <m:nor/>
                      </m:rPr>
                      <a:rPr lang="en-US" sz="2400" i="0">
                        <a:solidFill>
                          <a:srgbClr val="000000"/>
                        </a:solidFill>
                        <a:latin typeface="UTM Avo" panose="02040603050506020204" pitchFamily="18" charset="0"/>
                        <a:ea typeface="Times New Roman" panose="02020603050405020304" pitchFamily="18" charset="0"/>
                        <a:cs typeface="Arial" panose="020B0604020202020204" pitchFamily="34" charset="0"/>
                      </a:rPr>
                      <m:t>GD</m:t>
                    </m:r>
                  </m:oMath>
                </a14:m>
                <a:endParaRPr lang="en-US" sz="2400" dirty="0">
                  <a:latin typeface="UTM Avo" panose="02040603050506020204" pitchFamily="18" charset="0"/>
                  <a:ea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04800" y="2057400"/>
                <a:ext cx="7172039" cy="3929217"/>
              </a:xfrm>
              <a:prstGeom prst="rect">
                <a:avLst/>
              </a:prstGeom>
              <a:blipFill>
                <a:blip r:embed="rId4"/>
                <a:stretch>
                  <a:fillRect l="-1274" t="-311" r="-1189"/>
                </a:stretch>
              </a:blipFill>
            </p:spPr>
            <p:txBody>
              <a:bodyPr/>
              <a:lstStyle/>
              <a:p>
                <a:r>
                  <a:rPr lang="en-US">
                    <a:noFill/>
                  </a:rPr>
                  <a:t> </a:t>
                </a:r>
              </a:p>
            </p:txBody>
          </p:sp>
        </mc:Fallback>
      </mc:AlternateContent>
      <p:pic>
        <p:nvPicPr>
          <p:cNvPr id="20" name="Picture 19"/>
          <p:cNvPicPr>
            <a:picLocks noChangeAspect="1"/>
          </p:cNvPicPr>
          <p:nvPr/>
        </p:nvPicPr>
        <p:blipFill>
          <a:blip r:embed="rId5"/>
          <a:stretch>
            <a:fillRect/>
          </a:stretch>
        </p:blipFill>
        <p:spPr>
          <a:xfrm>
            <a:off x="7924800" y="2362200"/>
            <a:ext cx="3759200" cy="3401408"/>
          </a:xfrm>
          <a:prstGeom prst="rect">
            <a:avLst/>
          </a:prstGeom>
        </p:spPr>
      </p:pic>
      <p:sp>
        <p:nvSpPr>
          <p:cNvPr id="5" name="TextBox 4">
            <a:extLst>
              <a:ext uri="{FF2B5EF4-FFF2-40B4-BE49-F238E27FC236}">
                <a16:creationId xmlns:a16="http://schemas.microsoft.com/office/drawing/2014/main" id="{2468F46D-ADB0-F96D-B6ED-A0ABC8F66343}"/>
              </a:ext>
            </a:extLst>
          </p:cNvPr>
          <p:cNvSpPr txBox="1"/>
          <p:nvPr/>
        </p:nvSpPr>
        <p:spPr>
          <a:xfrm>
            <a:off x="304800" y="1676400"/>
            <a:ext cx="863600" cy="461665"/>
          </a:xfrm>
          <a:prstGeom prst="rect">
            <a:avLst/>
          </a:prstGeom>
          <a:noFill/>
        </p:spPr>
        <p:txBody>
          <a:bodyPr wrap="square" rtlCol="0">
            <a:spAutoFit/>
          </a:bodyPr>
          <a:lstStyle/>
          <a:p>
            <a:r>
              <a:rPr lang="en-US" sz="2400" b="1" u="sng" dirty="0" err="1">
                <a:latin typeface="UTM Avo" panose="02040603050506020204" pitchFamily="18" charset="0"/>
                <a:cs typeface="Arial" panose="020B0604020202020204" pitchFamily="34" charset="0"/>
              </a:rPr>
              <a:t>Giải</a:t>
            </a:r>
            <a:endParaRPr lang="en-US" sz="2400" b="1" u="sng"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418883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barn(inVertical)">
                                      <p:cBhvr>
                                        <p:cTn id="19" dur="500"/>
                                        <p:tgtEl>
                                          <p:spTgt spid="1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Effect transition="in" filter="fade">
                                      <p:cBhvr>
                                        <p:cTn id="24" dur="500"/>
                                        <p:tgtEl>
                                          <p:spTgt spid="1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Effect transition="in" filter="wipe(down)">
                                      <p:cBhvr>
                                        <p:cTn id="29"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Rectangle 16"/>
              <p:cNvSpPr/>
              <p:nvPr/>
            </p:nvSpPr>
            <p:spPr>
              <a:xfrm>
                <a:off x="679794" y="2362200"/>
                <a:ext cx="8352263" cy="3402406"/>
              </a:xfrm>
              <a:prstGeom prst="rect">
                <a:avLst/>
              </a:prstGeom>
            </p:spPr>
            <p:txBody>
              <a:bodyPr wrap="square">
                <a:spAutoFit/>
              </a:bodyPr>
              <a:lstStyle/>
              <a:p>
                <a:pPr algn="just">
                  <a:lnSpc>
                    <a:spcPct val="150000"/>
                  </a:lnSpc>
                </a:pPr>
                <a:r>
                  <a:rPr lang="en-US" sz="2400" dirty="0">
                    <a:solidFill>
                      <a:srgbClr val="000000"/>
                    </a:solidFill>
                    <a:latin typeface="UTM Avo" panose="02040603050506020204" pitchFamily="18" charset="0"/>
                    <a:cs typeface="Times New Roman" panose="02020603050405020304" pitchFamily="18" charset="0"/>
                  </a:rPr>
                  <a:t>b) Do </a:t>
                </a:r>
                <a:r>
                  <a:rPr lang="en-US" sz="2400" dirty="0" err="1">
                    <a:solidFill>
                      <a:srgbClr val="000000"/>
                    </a:solidFill>
                    <a:latin typeface="UTM Avo" panose="02040603050506020204" pitchFamily="18" charset="0"/>
                    <a:cs typeface="Times New Roman" panose="02020603050405020304" pitchFamily="18" charset="0"/>
                  </a:rPr>
                  <a:t>là</a:t>
                </a:r>
                <a:r>
                  <a:rPr lang="en-US" sz="2400" dirty="0">
                    <a:solidFill>
                      <a:srgbClr val="000000"/>
                    </a:solidFill>
                    <a:latin typeface="UTM Avo" panose="02040603050506020204" pitchFamily="18" charset="0"/>
                    <a:cs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cs typeface="Times New Roman" panose="02020603050405020304" pitchFamily="18" charset="0"/>
                      </a:rPr>
                      <m:t>D</m:t>
                    </m:r>
                  </m:oMath>
                </a14:m>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trung</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điểm</a:t>
                </a:r>
                <a:r>
                  <a:rPr lang="en-US" sz="2400" dirty="0">
                    <a:solidFill>
                      <a:srgbClr val="000000"/>
                    </a:solidFill>
                    <a:latin typeface="UTM Avo" panose="02040603050506020204" pitchFamily="18" charset="0"/>
                    <a:cs typeface="Times New Roman" panose="02020603050405020304" pitchFamily="18" charset="0"/>
                  </a:rPr>
                  <a:t> của </a:t>
                </a:r>
                <a14:m>
                  <m:oMath xmlns:m="http://schemas.openxmlformats.org/officeDocument/2006/math">
                    <m:r>
                      <m:rPr>
                        <m:nor/>
                      </m:rPr>
                      <a:rPr lang="en-US" sz="2400" i="0" dirty="0" smtClean="0">
                        <a:solidFill>
                          <a:srgbClr val="000000"/>
                        </a:solidFill>
                        <a:latin typeface="UTM Avo" panose="02040603050506020204" pitchFamily="18" charset="0"/>
                        <a:cs typeface="Times New Roman" panose="02020603050405020304" pitchFamily="18" charset="0"/>
                      </a:rPr>
                      <m:t>GD</m:t>
                    </m:r>
                  </m:oMath>
                </a14:m>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nên</a:t>
                </a:r>
                <a:r>
                  <a:rPr lang="en-US" sz="2400" dirty="0">
                    <a:solidFill>
                      <a:srgbClr val="000000"/>
                    </a:solidFill>
                    <a:latin typeface="UTM Avo" panose="02040603050506020204" pitchFamily="18" charset="0"/>
                    <a:cs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cs typeface="Times New Roman" panose="02020603050405020304" pitchFamily="18" charset="0"/>
                      </a:rPr>
                      <m:t>MG</m:t>
                    </m:r>
                  </m:oMath>
                </a14:m>
                <a:r>
                  <a:rPr lang="en-US" sz="2400" dirty="0">
                    <a:solidFill>
                      <a:srgbClr val="000000"/>
                    </a:solidFill>
                    <a:latin typeface="UTM Avo" panose="02040603050506020204" pitchFamily="18" charset="0"/>
                    <a:cs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cs typeface="Times New Roman" panose="02020603050405020304" pitchFamily="18" charset="0"/>
                      </a:rPr>
                      <m:t>MD</m:t>
                    </m:r>
                  </m:oMath>
                </a14:m>
                <a:r>
                  <a:rPr lang="en-US" sz="2400" dirty="0">
                    <a:solidFill>
                      <a:srgbClr val="000000"/>
                    </a:solidFill>
                    <a:latin typeface="UTM Avo" panose="02040603050506020204" pitchFamily="18" charset="0"/>
                    <a:cs typeface="Times New Roman" panose="02020603050405020304" pitchFamily="18" charset="0"/>
                  </a:rPr>
                  <a:t>.</a:t>
                </a:r>
              </a:p>
              <a:p>
                <a:pPr algn="just">
                  <a:lnSpc>
                    <a:spcPct val="150000"/>
                  </a:lnSpc>
                </a:pPr>
                <a:r>
                  <a:rPr lang="en-US" sz="2400" dirty="0" err="1">
                    <a:solidFill>
                      <a:srgbClr val="000000"/>
                    </a:solidFill>
                    <a:latin typeface="UTM Avo" panose="02040603050506020204" pitchFamily="18" charset="0"/>
                    <a:cs typeface="Times New Roman" panose="02020603050405020304" pitchFamily="18" charset="0"/>
                  </a:rPr>
                  <a:t>Xét</a:t>
                </a:r>
                <a:r>
                  <a:rPr lang="en-US" sz="2400" dirty="0">
                    <a:solidFill>
                      <a:srgbClr val="000000"/>
                    </a:solidFill>
                    <a:latin typeface="UTM Avo" panose="02040603050506020204" pitchFamily="18" charset="0"/>
                    <a:cs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cs typeface="Times New Roman" panose="02020603050405020304" pitchFamily="18" charset="0"/>
                      </a:rPr>
                      <m:t>MBG</m:t>
                    </m:r>
                  </m:oMath>
                </a14:m>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và</a:t>
                </a:r>
                <a:r>
                  <a:rPr lang="en-US" sz="2400" dirty="0">
                    <a:solidFill>
                      <a:srgbClr val="000000"/>
                    </a:solidFill>
                    <a:latin typeface="UTM Avo" panose="02040603050506020204" pitchFamily="18" charset="0"/>
                    <a:cs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cs typeface="Times New Roman" panose="02020603050405020304" pitchFamily="18" charset="0"/>
                      </a:rPr>
                      <m:t>MCD</m:t>
                    </m:r>
                  </m:oMath>
                </a14:m>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có</a:t>
                </a:r>
                <a:r>
                  <a:rPr lang="en-US" sz="2400" dirty="0">
                    <a:solidFill>
                      <a:srgbClr val="000000"/>
                    </a:solidFill>
                    <a:latin typeface="UTM Avo" panose="02040603050506020204" pitchFamily="18" charset="0"/>
                    <a:cs typeface="Times New Roman" panose="02020603050405020304" pitchFamily="18" charset="0"/>
                  </a:rPr>
                  <a:t>:</a:t>
                </a:r>
              </a:p>
              <a:p>
                <a:pPr algn="just">
                  <a:lnSpc>
                    <a:spcPct val="150000"/>
                  </a:lnSpc>
                </a:pPr>
                <a14:m>
                  <m:oMath xmlns:m="http://schemas.openxmlformats.org/officeDocument/2006/math">
                    <m:r>
                      <m:rPr>
                        <m:nor/>
                      </m:rPr>
                      <a:rPr lang="en-US" sz="2400" i="0" dirty="0" smtClean="0">
                        <a:solidFill>
                          <a:srgbClr val="000000"/>
                        </a:solidFill>
                        <a:latin typeface="UTM Avo" panose="02040603050506020204" pitchFamily="18" charset="0"/>
                        <a:cs typeface="Times New Roman" panose="02020603050405020304" pitchFamily="18" charset="0"/>
                      </a:rPr>
                      <m:t>MB</m:t>
                    </m:r>
                  </m:oMath>
                </a14:m>
                <a:r>
                  <a:rPr lang="en-US" sz="2400" dirty="0">
                    <a:solidFill>
                      <a:srgbClr val="000000"/>
                    </a:solidFill>
                    <a:latin typeface="UTM Avo" panose="02040603050506020204" pitchFamily="18" charset="0"/>
                    <a:cs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cs typeface="Times New Roman" panose="02020603050405020304" pitchFamily="18" charset="0"/>
                      </a:rPr>
                      <m:t>MC</m:t>
                    </m:r>
                  </m:oMath>
                </a14:m>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theo</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giả</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thiết</a:t>
                </a:r>
                <a:r>
                  <a:rPr lang="en-US" sz="2400" dirty="0">
                    <a:solidFill>
                      <a:srgbClr val="000000"/>
                    </a:solidFill>
                    <a:latin typeface="UTM Avo" panose="02040603050506020204" pitchFamily="18" charset="0"/>
                    <a:cs typeface="Times New Roman" panose="02020603050405020304" pitchFamily="18" charset="0"/>
                  </a:rPr>
                  <a:t>).</a:t>
                </a:r>
              </a:p>
              <a:p>
                <a:pPr algn="just">
                  <a:lnSpc>
                    <a:spcPct val="150000"/>
                  </a:lnSpc>
                </a:pPr>
                <a14:m>
                  <m:oMath xmlns:m="http://schemas.openxmlformats.org/officeDocument/2006/math">
                    <m:acc>
                      <m:accPr>
                        <m:chr m:val="̂"/>
                        <m:ctrlPr>
                          <a:rPr lang="en-US" sz="2400" i="1">
                            <a:solidFill>
                              <a:srgbClr val="000000"/>
                            </a:solidFill>
                            <a:latin typeface="Cambria Math" panose="02040503050406030204" pitchFamily="18" charset="0"/>
                          </a:rPr>
                        </m:ctrlPr>
                      </m:accPr>
                      <m:e>
                        <m:r>
                          <m:rPr>
                            <m:nor/>
                          </m:rPr>
                          <a:rPr lang="en-US" sz="2400" i="0">
                            <a:solidFill>
                              <a:srgbClr val="000000"/>
                            </a:solidFill>
                            <a:latin typeface="UTM Avo" panose="02040603050506020204" pitchFamily="18" charset="0"/>
                          </a:rPr>
                          <m:t>GMB</m:t>
                        </m:r>
                      </m:e>
                    </m:acc>
                    <m:r>
                      <m:rPr>
                        <m:nor/>
                      </m:rPr>
                      <a:rPr lang="en-US" sz="2400" b="0" i="0" smtClean="0">
                        <a:solidFill>
                          <a:srgbClr val="000000"/>
                        </a:solidFill>
                        <a:latin typeface="Cambria Math" panose="02040503050406030204" pitchFamily="18" charset="0"/>
                      </a:rPr>
                      <m:t> </m:t>
                    </m:r>
                    <m:r>
                      <m:rPr>
                        <m:nor/>
                      </m:rPr>
                      <a:rPr lang="en-US" sz="2400" i="0">
                        <a:solidFill>
                          <a:srgbClr val="000000"/>
                        </a:solidFill>
                        <a:latin typeface="UTM Avo" panose="02040603050506020204" pitchFamily="18" charset="0"/>
                      </a:rPr>
                      <m:t>=</m:t>
                    </m:r>
                    <m:r>
                      <m:rPr>
                        <m:nor/>
                      </m:rPr>
                      <a:rPr lang="en-US" sz="2400" b="0" i="0" smtClean="0">
                        <a:solidFill>
                          <a:srgbClr val="000000"/>
                        </a:solidFill>
                        <a:latin typeface="UTM Avo" panose="02040603050506020204" pitchFamily="18" charset="0"/>
                      </a:rPr>
                      <m:t> </m:t>
                    </m:r>
                    <m:acc>
                      <m:accPr>
                        <m:chr m:val="̂"/>
                        <m:ctrlPr>
                          <a:rPr lang="en-US" sz="2400" i="1">
                            <a:solidFill>
                              <a:srgbClr val="000000"/>
                            </a:solidFill>
                            <a:latin typeface="Cambria Math" panose="02040503050406030204" pitchFamily="18" charset="0"/>
                          </a:rPr>
                        </m:ctrlPr>
                      </m:accPr>
                      <m:e>
                        <m:r>
                          <m:rPr>
                            <m:nor/>
                          </m:rPr>
                          <a:rPr lang="en-US" sz="2400" i="0">
                            <a:solidFill>
                              <a:srgbClr val="000000"/>
                            </a:solidFill>
                            <a:latin typeface="UTM Avo" panose="02040603050506020204" pitchFamily="18" charset="0"/>
                          </a:rPr>
                          <m:t>DMC</m:t>
                        </m:r>
                      </m:e>
                    </m:acc>
                  </m:oMath>
                </a14:m>
                <a:r>
                  <a:rPr lang="en-US" sz="2400" dirty="0">
                    <a:solidFill>
                      <a:srgbClr val="000000"/>
                    </a:solidFill>
                    <a:latin typeface="UTM Avo" panose="02040603050506020204" pitchFamily="18" charset="0"/>
                    <a:cs typeface="Times New Roman" panose="02020603050405020304" pitchFamily="18" charset="0"/>
                  </a:rPr>
                  <a:t> (2 </a:t>
                </a:r>
                <a:r>
                  <a:rPr lang="en-US" sz="2400" dirty="0" err="1">
                    <a:solidFill>
                      <a:srgbClr val="000000"/>
                    </a:solidFill>
                    <a:latin typeface="UTM Avo" panose="02040603050506020204" pitchFamily="18" charset="0"/>
                    <a:cs typeface="Times New Roman" panose="02020603050405020304" pitchFamily="18" charset="0"/>
                  </a:rPr>
                  <a:t>góc</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đối</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đỉnh</a:t>
                </a:r>
                <a:r>
                  <a:rPr lang="en-US" sz="2400" dirty="0">
                    <a:solidFill>
                      <a:srgbClr val="000000"/>
                    </a:solidFill>
                    <a:latin typeface="UTM Avo" panose="02040603050506020204" pitchFamily="18" charset="0"/>
                    <a:cs typeface="Times New Roman" panose="02020603050405020304" pitchFamily="18" charset="0"/>
                  </a:rPr>
                  <a:t>)</a:t>
                </a:r>
              </a:p>
              <a:p>
                <a:pPr algn="just">
                  <a:lnSpc>
                    <a:spcPct val="150000"/>
                  </a:lnSpc>
                </a:pPr>
                <a14:m>
                  <m:oMath xmlns:m="http://schemas.openxmlformats.org/officeDocument/2006/math">
                    <m:r>
                      <m:rPr>
                        <m:nor/>
                      </m:rPr>
                      <a:rPr lang="en-US" sz="2400" i="0" dirty="0" smtClean="0">
                        <a:solidFill>
                          <a:srgbClr val="000000"/>
                        </a:solidFill>
                        <a:latin typeface="UTM Avo" panose="02040603050506020204" pitchFamily="18" charset="0"/>
                        <a:cs typeface="Times New Roman" panose="02020603050405020304" pitchFamily="18" charset="0"/>
                      </a:rPr>
                      <m:t>MG</m:t>
                    </m:r>
                  </m:oMath>
                </a14:m>
                <a:r>
                  <a:rPr lang="en-US" sz="2400" dirty="0">
                    <a:solidFill>
                      <a:srgbClr val="000000"/>
                    </a:solidFill>
                    <a:latin typeface="UTM Avo" panose="02040603050506020204" pitchFamily="18" charset="0"/>
                    <a:cs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cs typeface="Times New Roman" panose="02020603050405020304" pitchFamily="18" charset="0"/>
                      </a:rPr>
                      <m:t>MD</m:t>
                    </m:r>
                  </m:oMath>
                </a14:m>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chứng</a:t>
                </a:r>
                <a:r>
                  <a:rPr lang="en-US" sz="2400" dirty="0">
                    <a:solidFill>
                      <a:srgbClr val="000000"/>
                    </a:solidFill>
                    <a:latin typeface="UTM Avo" panose="02040603050506020204" pitchFamily="18" charset="0"/>
                    <a:cs typeface="Times New Roman" panose="02020603050405020304" pitchFamily="18" charset="0"/>
                  </a:rPr>
                  <a:t> minh </a:t>
                </a:r>
                <a:r>
                  <a:rPr lang="en-US" sz="2400" dirty="0" err="1">
                    <a:solidFill>
                      <a:srgbClr val="000000"/>
                    </a:solidFill>
                    <a:latin typeface="UTM Avo" panose="02040603050506020204" pitchFamily="18" charset="0"/>
                    <a:cs typeface="Times New Roman" panose="02020603050405020304" pitchFamily="18" charset="0"/>
                  </a:rPr>
                  <a:t>trên</a:t>
                </a:r>
                <a:r>
                  <a:rPr lang="en-US" sz="2400" dirty="0">
                    <a:solidFill>
                      <a:srgbClr val="000000"/>
                    </a:solidFill>
                    <a:latin typeface="UTM Avo" panose="02040603050506020204" pitchFamily="18" charset="0"/>
                    <a:cs typeface="Times New Roman" panose="02020603050405020304" pitchFamily="18" charset="0"/>
                  </a:rPr>
                  <a:t>).</a:t>
                </a:r>
              </a:p>
              <a:p>
                <a:pPr algn="just">
                  <a:lnSpc>
                    <a:spcPct val="150000"/>
                  </a:lnSpc>
                </a:pPr>
                <a:r>
                  <a:rPr lang="en-US" sz="2400" dirty="0">
                    <a:solidFill>
                      <a:srgbClr val="000000"/>
                    </a:solidFill>
                    <a:latin typeface="UTM Avo" panose="02040603050506020204" pitchFamily="18" charset="0"/>
                    <a:ea typeface="Times New Roman" panose="02020603050405020304" pitchFamily="18" charset="0"/>
                  </a:rPr>
                  <a:t>Do </a:t>
                </a:r>
                <a:r>
                  <a:rPr lang="en-US" sz="2400" dirty="0" err="1">
                    <a:solidFill>
                      <a:srgbClr val="000000"/>
                    </a:solidFill>
                    <a:latin typeface="UTM Avo" panose="02040603050506020204" pitchFamily="18" charset="0"/>
                    <a:ea typeface="Times New Roman" panose="02020603050405020304" pitchFamily="18" charset="0"/>
                  </a:rPr>
                  <a:t>đó</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dirty="0">
                        <a:solidFill>
                          <a:srgbClr val="000000"/>
                        </a:solidFill>
                        <a:latin typeface="UTM Avo" panose="02040603050506020204" pitchFamily="18" charset="0"/>
                        <a:ea typeface="Times New Roman" panose="02020603050405020304" pitchFamily="18" charset="0"/>
                      </a:rPr>
                      <m:t>MBG</m:t>
                    </m:r>
                  </m:oMath>
                </a14:m>
                <a:r>
                  <a:rPr lang="en-US" sz="2400" dirty="0">
                    <a:solidFill>
                      <a:srgbClr val="000000"/>
                    </a:solidFill>
                    <a:latin typeface="UTM Avo" panose="02040603050506020204" pitchFamily="18" charset="0"/>
                    <a:ea typeface="Times New Roman" panose="02020603050405020304" pitchFamily="18" charset="0"/>
                  </a:rPr>
                  <a:t> = ∆</a:t>
                </a:r>
                <a14:m>
                  <m:oMath xmlns:m="http://schemas.openxmlformats.org/officeDocument/2006/math">
                    <m:r>
                      <m:rPr>
                        <m:nor/>
                      </m:rPr>
                      <a:rPr lang="en-US" sz="2400" dirty="0">
                        <a:solidFill>
                          <a:srgbClr val="000000"/>
                        </a:solidFill>
                        <a:latin typeface="UTM Avo" panose="02040603050506020204" pitchFamily="18" charset="0"/>
                        <a:ea typeface="Times New Roman" panose="02020603050405020304" pitchFamily="18" charset="0"/>
                      </a:rPr>
                      <m:t>MCD</m:t>
                    </m:r>
                  </m:oMath>
                </a14:m>
                <a:r>
                  <a:rPr lang="en-US" sz="2400" dirty="0">
                    <a:solidFill>
                      <a:srgbClr val="000000"/>
                    </a:solidFill>
                    <a:latin typeface="UTM Avo" panose="02040603050506020204" pitchFamily="18" charset="0"/>
                    <a:ea typeface="Times New Roman" panose="02020603050405020304" pitchFamily="18" charset="0"/>
                  </a:rPr>
                  <a:t> (c - g - c).</a:t>
                </a:r>
                <a:endParaRPr lang="en-US" sz="2400" dirty="0">
                  <a:solidFill>
                    <a:srgbClr val="000000"/>
                  </a:solidFill>
                  <a:latin typeface="UTM Avo" panose="020406030505060202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79794" y="2362200"/>
                <a:ext cx="8352263" cy="3402406"/>
              </a:xfrm>
              <a:prstGeom prst="rect">
                <a:avLst/>
              </a:prstGeom>
              <a:blipFill>
                <a:blip r:embed="rId4"/>
                <a:stretch>
                  <a:fillRect l="-1168" b="-3047"/>
                </a:stretch>
              </a:blipFill>
            </p:spPr>
            <p:txBody>
              <a:bodyPr/>
              <a:lstStyle/>
              <a:p>
                <a:r>
                  <a:rPr lang="en-US">
                    <a:noFill/>
                  </a:rPr>
                  <a:t> </a:t>
                </a:r>
              </a:p>
            </p:txBody>
          </p:sp>
        </mc:Fallback>
      </mc:AlternateContent>
      <p:pic>
        <p:nvPicPr>
          <p:cNvPr id="20" name="Picture 19"/>
          <p:cNvPicPr>
            <a:picLocks noChangeAspect="1"/>
          </p:cNvPicPr>
          <p:nvPr/>
        </p:nvPicPr>
        <p:blipFill>
          <a:blip r:embed="rId5"/>
          <a:stretch>
            <a:fillRect/>
          </a:stretch>
        </p:blipFill>
        <p:spPr>
          <a:xfrm>
            <a:off x="8305800" y="2133600"/>
            <a:ext cx="3200186" cy="2895600"/>
          </a:xfrm>
          <a:prstGeom prst="rect">
            <a:avLst/>
          </a:prstGeom>
        </p:spPr>
      </p:pic>
      <p:sp>
        <p:nvSpPr>
          <p:cNvPr id="5" name="TextBox 4">
            <a:extLst>
              <a:ext uri="{FF2B5EF4-FFF2-40B4-BE49-F238E27FC236}">
                <a16:creationId xmlns:a16="http://schemas.microsoft.com/office/drawing/2014/main" id="{2468F46D-ADB0-F96D-B6ED-A0ABC8F66343}"/>
              </a:ext>
            </a:extLst>
          </p:cNvPr>
          <p:cNvSpPr txBox="1"/>
          <p:nvPr/>
        </p:nvSpPr>
        <p:spPr>
          <a:xfrm>
            <a:off x="304800" y="1676400"/>
            <a:ext cx="863600" cy="461665"/>
          </a:xfrm>
          <a:prstGeom prst="rect">
            <a:avLst/>
          </a:prstGeom>
          <a:noFill/>
        </p:spPr>
        <p:txBody>
          <a:bodyPr wrap="square" rtlCol="0">
            <a:spAutoFit/>
          </a:bodyPr>
          <a:lstStyle/>
          <a:p>
            <a:r>
              <a:rPr lang="en-US" sz="2400" b="1" u="sng" dirty="0" err="1">
                <a:latin typeface="UTM Avo" panose="02040603050506020204" pitchFamily="18" charset="0"/>
                <a:cs typeface="Arial" panose="020B0604020202020204" pitchFamily="34" charset="0"/>
              </a:rPr>
              <a:t>Giải</a:t>
            </a:r>
            <a:endParaRPr lang="en-US" sz="2400" b="1" u="sng"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226510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fade">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fade">
                                      <p:cBhvr>
                                        <p:cTn id="32"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Rectangle 16"/>
              <p:cNvSpPr/>
              <p:nvPr/>
            </p:nvSpPr>
            <p:spPr>
              <a:xfrm>
                <a:off x="457200" y="2743200"/>
                <a:ext cx="8352263" cy="2236638"/>
              </a:xfrm>
              <a:prstGeom prst="rect">
                <a:avLst/>
              </a:prstGeom>
            </p:spPr>
            <p:txBody>
              <a:bodyPr wrap="square">
                <a:spAutoFit/>
              </a:bodyPr>
              <a:lstStyle/>
              <a:p>
                <a:pPr algn="just">
                  <a:lnSpc>
                    <a:spcPct val="150000"/>
                  </a:lnSpc>
                </a:pPr>
                <a:r>
                  <a:rPr lang="en-US" sz="2400" dirty="0">
                    <a:solidFill>
                      <a:srgbClr val="000000"/>
                    </a:solidFill>
                    <a:latin typeface="UTM Avo" panose="02040603050506020204" pitchFamily="18" charset="0"/>
                    <a:cs typeface="Times New Roman" panose="02020603050405020304" pitchFamily="18" charset="0"/>
                  </a:rPr>
                  <a:t>c) Do ∆</a:t>
                </a:r>
                <a14:m>
                  <m:oMath xmlns:m="http://schemas.openxmlformats.org/officeDocument/2006/math">
                    <m:r>
                      <m:rPr>
                        <m:nor/>
                      </m:rPr>
                      <a:rPr lang="en-US" sz="2400" i="0" dirty="0" smtClean="0">
                        <a:solidFill>
                          <a:srgbClr val="000000"/>
                        </a:solidFill>
                        <a:latin typeface="UTM Avo" panose="02040603050506020204" pitchFamily="18" charset="0"/>
                        <a:cs typeface="Times New Roman" panose="02020603050405020304" pitchFamily="18" charset="0"/>
                      </a:rPr>
                      <m:t>MBG</m:t>
                    </m:r>
                  </m:oMath>
                </a14:m>
                <a:r>
                  <a:rPr lang="en-US" sz="2400" dirty="0">
                    <a:solidFill>
                      <a:srgbClr val="000000"/>
                    </a:solidFill>
                    <a:latin typeface="UTM Avo" panose="02040603050506020204" pitchFamily="18" charset="0"/>
                    <a:cs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cs typeface="Times New Roman" panose="02020603050405020304" pitchFamily="18" charset="0"/>
                      </a:rPr>
                      <m:t>MCD</m:t>
                    </m:r>
                  </m:oMath>
                </a14:m>
                <a:r>
                  <a:rPr lang="en-US" sz="2400" dirty="0">
                    <a:solidFill>
                      <a:srgbClr val="000000"/>
                    </a:solidFill>
                    <a:latin typeface="UTM Avo" panose="02040603050506020204" pitchFamily="18" charset="0"/>
                    <a:cs typeface="Times New Roman" panose="02020603050405020304" pitchFamily="18" charset="0"/>
                  </a:rPr>
                  <a:t> (c - g - c) </a:t>
                </a:r>
                <a:r>
                  <a:rPr lang="en-US" sz="2400" dirty="0" err="1">
                    <a:solidFill>
                      <a:srgbClr val="000000"/>
                    </a:solidFill>
                    <a:latin typeface="UTM Avo" panose="02040603050506020204" pitchFamily="18" charset="0"/>
                    <a:cs typeface="Times New Roman" panose="02020603050405020304" pitchFamily="18" charset="0"/>
                  </a:rPr>
                  <a:t>nên</a:t>
                </a:r>
                <a:r>
                  <a:rPr lang="en-US" sz="2400" dirty="0">
                    <a:solidFill>
                      <a:srgbClr val="000000"/>
                    </a:solidFill>
                    <a:latin typeface="UTM Avo" panose="02040603050506020204" pitchFamily="18" charset="0"/>
                    <a:cs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cs typeface="Times New Roman" panose="02020603050405020304" pitchFamily="18" charset="0"/>
                      </a:rPr>
                      <m:t>CD</m:t>
                    </m:r>
                  </m:oMath>
                </a14:m>
                <a:r>
                  <a:rPr lang="en-US" sz="2400" dirty="0">
                    <a:solidFill>
                      <a:srgbClr val="000000"/>
                    </a:solidFill>
                    <a:latin typeface="UTM Avo" panose="02040603050506020204" pitchFamily="18" charset="0"/>
                    <a:cs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cs typeface="Times New Roman" panose="02020603050405020304" pitchFamily="18" charset="0"/>
                      </a:rPr>
                      <m:t>BG</m:t>
                    </m:r>
                  </m:oMath>
                </a14:m>
                <a:r>
                  <a:rPr lang="en-US" sz="2400" dirty="0">
                    <a:solidFill>
                      <a:srgbClr val="000000"/>
                    </a:solidFill>
                    <a:latin typeface="UTM Avo" panose="02040603050506020204" pitchFamily="18" charset="0"/>
                    <a:cs typeface="Times New Roman" panose="02020603050405020304" pitchFamily="18" charset="0"/>
                  </a:rPr>
                  <a:t> </a:t>
                </a:r>
              </a:p>
              <a:p>
                <a:pPr algn="just">
                  <a:lnSpc>
                    <a:spcPct val="150000"/>
                  </a:lnSpc>
                </a:pPr>
                <a:r>
                  <a:rPr lang="en-US" sz="2400" dirty="0">
                    <a:solidFill>
                      <a:srgbClr val="000000"/>
                    </a:solidFill>
                    <a:latin typeface="UTM Avo" panose="02040603050506020204" pitchFamily="18" charset="0"/>
                    <a:cs typeface="Times New Roman" panose="02020603050405020304" pitchFamily="18" charset="0"/>
                  </a:rPr>
                  <a:t>(2 </a:t>
                </a:r>
                <a:r>
                  <a:rPr lang="en-US" sz="2400" dirty="0" err="1">
                    <a:solidFill>
                      <a:srgbClr val="000000"/>
                    </a:solidFill>
                    <a:latin typeface="UTM Avo" panose="02040603050506020204" pitchFamily="18" charset="0"/>
                    <a:cs typeface="Times New Roman" panose="02020603050405020304" pitchFamily="18" charset="0"/>
                  </a:rPr>
                  <a:t>cạnh</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tương</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ứng</a:t>
                </a:r>
                <a:r>
                  <a:rPr lang="en-US" sz="2400" dirty="0">
                    <a:solidFill>
                      <a:srgbClr val="000000"/>
                    </a:solidFill>
                    <a:latin typeface="UTM Avo" panose="02040603050506020204" pitchFamily="18" charset="0"/>
                    <a:cs typeface="Times New Roman" panose="02020603050405020304" pitchFamily="18" charset="0"/>
                  </a:rPr>
                  <a:t>).</a:t>
                </a:r>
              </a:p>
              <a:p>
                <a:pPr algn="just">
                  <a:lnSpc>
                    <a:spcPct val="150000"/>
                  </a:lnSpc>
                </a:pPr>
                <a:r>
                  <a:rPr lang="en-US" sz="2400" dirty="0">
                    <a:solidFill>
                      <a:srgbClr val="000000"/>
                    </a:solidFill>
                    <a:latin typeface="UTM Avo" panose="02040603050506020204" pitchFamily="18" charset="0"/>
                    <a:cs typeface="Times New Roman" panose="02020603050405020304" pitchFamily="18" charset="0"/>
                  </a:rPr>
                  <a:t>Do </a:t>
                </a:r>
                <a14:m>
                  <m:oMath xmlns:m="http://schemas.openxmlformats.org/officeDocument/2006/math">
                    <m:r>
                      <m:rPr>
                        <m:nor/>
                      </m:rPr>
                      <a:rPr lang="en-US" sz="2400" i="0" dirty="0" smtClean="0">
                        <a:solidFill>
                          <a:srgbClr val="000000"/>
                        </a:solidFill>
                        <a:latin typeface="UTM Avo" panose="02040603050506020204" pitchFamily="18" charset="0"/>
                        <a:cs typeface="Times New Roman" panose="02020603050405020304" pitchFamily="18" charset="0"/>
                      </a:rPr>
                      <m:t>G</m:t>
                    </m:r>
                  </m:oMath>
                </a14:m>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là</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trọng</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tâm</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của</a:t>
                </a:r>
                <a:r>
                  <a:rPr lang="en-US" sz="2400" dirty="0">
                    <a:solidFill>
                      <a:srgbClr val="000000"/>
                    </a:solidFill>
                    <a:latin typeface="UTM Avo" panose="02040603050506020204" pitchFamily="18" charset="0"/>
                    <a:cs typeface="Times New Roman" panose="02020603050405020304" pitchFamily="18" charset="0"/>
                  </a:rPr>
                  <a:t> tam </a:t>
                </a:r>
                <a:r>
                  <a:rPr lang="en-US" sz="2400" dirty="0" err="1">
                    <a:solidFill>
                      <a:srgbClr val="000000"/>
                    </a:solidFill>
                    <a:latin typeface="UTM Avo" panose="02040603050506020204" pitchFamily="18" charset="0"/>
                    <a:cs typeface="Times New Roman" panose="02020603050405020304" pitchFamily="18" charset="0"/>
                  </a:rPr>
                  <a:t>giác</a:t>
                </a:r>
                <a:r>
                  <a:rPr lang="en-US" sz="2400" dirty="0">
                    <a:solidFill>
                      <a:srgbClr val="000000"/>
                    </a:solidFill>
                    <a:latin typeface="UTM Avo" panose="02040603050506020204" pitchFamily="18" charset="0"/>
                    <a:cs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cs typeface="Times New Roman" panose="02020603050405020304" pitchFamily="18" charset="0"/>
                      </a:rPr>
                      <m:t>ABC</m:t>
                    </m:r>
                  </m:oMath>
                </a14:m>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nên</a:t>
                </a:r>
                <a:r>
                  <a:rPr lang="en-US" sz="2400" dirty="0">
                    <a:solidFill>
                      <a:srgbClr val="000000"/>
                    </a:solidFill>
                    <a:latin typeface="UTM Avo" panose="02040603050506020204" pitchFamily="18" charset="0"/>
                    <a:cs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cs typeface="Times New Roman" panose="02020603050405020304" pitchFamily="18" charset="0"/>
                      </a:rPr>
                      <m:t>BG</m:t>
                    </m:r>
                  </m:oMath>
                </a14:m>
                <a:r>
                  <a:rPr lang="en-US" sz="2400" dirty="0">
                    <a:solidFill>
                      <a:srgbClr val="000000"/>
                    </a:solidFill>
                    <a:latin typeface="UTM Avo" panose="02040603050506020204" pitchFamily="18" charset="0"/>
                    <a:cs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cs typeface="Times New Roman" panose="02020603050405020304" pitchFamily="18" charset="0"/>
                      </a:rPr>
                      <m:t>2</m:t>
                    </m:r>
                    <m:r>
                      <m:rPr>
                        <m:nor/>
                      </m:rPr>
                      <a:rPr lang="en-US" sz="2400" i="0" dirty="0" smtClean="0">
                        <a:solidFill>
                          <a:srgbClr val="000000"/>
                        </a:solidFill>
                        <a:latin typeface="UTM Avo" panose="02040603050506020204" pitchFamily="18" charset="0"/>
                        <a:cs typeface="Times New Roman" panose="02020603050405020304" pitchFamily="18" charset="0"/>
                      </a:rPr>
                      <m:t>GN</m:t>
                    </m:r>
                  </m:oMath>
                </a14:m>
                <a:r>
                  <a:rPr lang="en-US" sz="2400" dirty="0">
                    <a:solidFill>
                      <a:srgbClr val="000000"/>
                    </a:solidFill>
                    <a:latin typeface="UTM Avo" panose="02040603050506020204" pitchFamily="18" charset="0"/>
                    <a:cs typeface="Times New Roman" panose="02020603050405020304" pitchFamily="18" charset="0"/>
                  </a:rPr>
                  <a:t>.</a:t>
                </a:r>
              </a:p>
              <a:p>
                <a:pPr algn="just">
                  <a:lnSpc>
                    <a:spcPct val="150000"/>
                  </a:lnSpc>
                </a:pPr>
                <a:r>
                  <a:rPr lang="en-US" sz="2400" dirty="0" err="1">
                    <a:solidFill>
                      <a:srgbClr val="000000"/>
                    </a:solidFill>
                    <a:latin typeface="UTM Avo" panose="02040603050506020204" pitchFamily="18" charset="0"/>
                    <a:cs typeface="Times New Roman" panose="02020603050405020304" pitchFamily="18" charset="0"/>
                  </a:rPr>
                  <a:t>Mà</a:t>
                </a:r>
                <a:r>
                  <a:rPr lang="en-US" sz="2400" dirty="0">
                    <a:solidFill>
                      <a:srgbClr val="000000"/>
                    </a:solidFill>
                    <a:latin typeface="UTM Avo" panose="02040603050506020204" pitchFamily="18" charset="0"/>
                    <a:cs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cs typeface="Times New Roman" panose="02020603050405020304" pitchFamily="18" charset="0"/>
                      </a:rPr>
                      <m:t>CD</m:t>
                    </m:r>
                  </m:oMath>
                </a14:m>
                <a:r>
                  <a:rPr lang="en-US" sz="2400" dirty="0">
                    <a:solidFill>
                      <a:srgbClr val="000000"/>
                    </a:solidFill>
                    <a:latin typeface="UTM Avo" panose="02040603050506020204" pitchFamily="18" charset="0"/>
                    <a:cs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cs typeface="Times New Roman" panose="02020603050405020304" pitchFamily="18" charset="0"/>
                      </a:rPr>
                      <m:t>BG</m:t>
                    </m:r>
                  </m:oMath>
                </a14:m>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nên</a:t>
                </a:r>
                <a:r>
                  <a:rPr lang="en-US" sz="2400" dirty="0">
                    <a:solidFill>
                      <a:srgbClr val="000000"/>
                    </a:solidFill>
                    <a:latin typeface="UTM Avo" panose="02040603050506020204" pitchFamily="18" charset="0"/>
                    <a:cs typeface="Times New Roman" panose="02020603050405020304" pitchFamily="18" charset="0"/>
                  </a:rPr>
                  <a:t> CD = </a:t>
                </a:r>
                <a14:m>
                  <m:oMath xmlns:m="http://schemas.openxmlformats.org/officeDocument/2006/math">
                    <m:r>
                      <m:rPr>
                        <m:nor/>
                      </m:rPr>
                      <a:rPr lang="en-US" sz="2400" i="0" dirty="0" smtClean="0">
                        <a:solidFill>
                          <a:srgbClr val="000000"/>
                        </a:solidFill>
                        <a:latin typeface="UTM Avo" panose="02040603050506020204" pitchFamily="18" charset="0"/>
                        <a:cs typeface="Times New Roman" panose="02020603050405020304" pitchFamily="18" charset="0"/>
                      </a:rPr>
                      <m:t>2</m:t>
                    </m:r>
                    <m:r>
                      <m:rPr>
                        <m:nor/>
                      </m:rPr>
                      <a:rPr lang="en-US" sz="2400" i="0" dirty="0" smtClean="0">
                        <a:solidFill>
                          <a:srgbClr val="000000"/>
                        </a:solidFill>
                        <a:latin typeface="UTM Avo" panose="02040603050506020204" pitchFamily="18" charset="0"/>
                        <a:cs typeface="Times New Roman" panose="02020603050405020304" pitchFamily="18" charset="0"/>
                      </a:rPr>
                      <m:t>GN</m:t>
                    </m:r>
                  </m:oMath>
                </a14:m>
                <a:endParaRPr lang="en-US" sz="2400" dirty="0">
                  <a:solidFill>
                    <a:srgbClr val="000000"/>
                  </a:solidFill>
                  <a:latin typeface="UTM Avo" panose="020406030505060202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57200" y="2743200"/>
                <a:ext cx="8352263" cy="2236638"/>
              </a:xfrm>
              <a:prstGeom prst="rect">
                <a:avLst/>
              </a:prstGeom>
              <a:blipFill>
                <a:blip r:embed="rId4"/>
                <a:stretch>
                  <a:fillRect l="-1095" b="-5177"/>
                </a:stretch>
              </a:blipFill>
            </p:spPr>
            <p:txBody>
              <a:bodyPr/>
              <a:lstStyle/>
              <a:p>
                <a:r>
                  <a:rPr lang="en-US">
                    <a:noFill/>
                  </a:rPr>
                  <a:t> </a:t>
                </a:r>
              </a:p>
            </p:txBody>
          </p:sp>
        </mc:Fallback>
      </mc:AlternateContent>
      <p:pic>
        <p:nvPicPr>
          <p:cNvPr id="20" name="Picture 19"/>
          <p:cNvPicPr>
            <a:picLocks noChangeAspect="1"/>
          </p:cNvPicPr>
          <p:nvPr/>
        </p:nvPicPr>
        <p:blipFill>
          <a:blip r:embed="rId5"/>
          <a:stretch>
            <a:fillRect/>
          </a:stretch>
        </p:blipFill>
        <p:spPr>
          <a:xfrm>
            <a:off x="8305800" y="2133600"/>
            <a:ext cx="3200186" cy="2895600"/>
          </a:xfrm>
          <a:prstGeom prst="rect">
            <a:avLst/>
          </a:prstGeom>
        </p:spPr>
      </p:pic>
      <p:sp>
        <p:nvSpPr>
          <p:cNvPr id="5" name="TextBox 4">
            <a:extLst>
              <a:ext uri="{FF2B5EF4-FFF2-40B4-BE49-F238E27FC236}">
                <a16:creationId xmlns:a16="http://schemas.microsoft.com/office/drawing/2014/main" id="{2468F46D-ADB0-F96D-B6ED-A0ABC8F66343}"/>
              </a:ext>
            </a:extLst>
          </p:cNvPr>
          <p:cNvSpPr txBox="1"/>
          <p:nvPr/>
        </p:nvSpPr>
        <p:spPr>
          <a:xfrm>
            <a:off x="304800" y="1676400"/>
            <a:ext cx="863600" cy="461665"/>
          </a:xfrm>
          <a:prstGeom prst="rect">
            <a:avLst/>
          </a:prstGeom>
          <a:noFill/>
        </p:spPr>
        <p:txBody>
          <a:bodyPr wrap="square" rtlCol="0">
            <a:spAutoFit/>
          </a:bodyPr>
          <a:lstStyle/>
          <a:p>
            <a:r>
              <a:rPr lang="en-US" sz="2400" b="1" u="sng" dirty="0" err="1">
                <a:latin typeface="UTM Avo" panose="02040603050506020204" pitchFamily="18" charset="0"/>
                <a:cs typeface="Arial" panose="020B0604020202020204" pitchFamily="34" charset="0"/>
              </a:rPr>
              <a:t>Giải</a:t>
            </a:r>
            <a:endParaRPr lang="en-US" sz="2400" b="1" u="sng"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287841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04800" y="1676400"/>
                <a:ext cx="11506200" cy="3181512"/>
              </a:xfrm>
              <a:prstGeom prst="rect">
                <a:avLst/>
              </a:prstGeom>
            </p:spPr>
            <p:txBody>
              <a:bodyPr wrap="square">
                <a:spAutoFit/>
              </a:bodyPr>
              <a:lstStyle/>
              <a:p>
                <a:pPr>
                  <a:lnSpc>
                    <a:spcPct val="150000"/>
                  </a:lnSpc>
                </a:pPr>
                <a:r>
                  <a:rPr lang="en-US" sz="2400" dirty="0">
                    <a:latin typeface="UTM Avo" panose="02040603050506020204" pitchFamily="18" charset="0"/>
                    <a:ea typeface="Calibri" panose="020F0502020204030204" pitchFamily="34" charset="0"/>
                    <a:cs typeface="Times New Roman" panose="02020603050405020304" pitchFamily="18" charset="0"/>
                  </a:rPr>
                  <a:t>	   Cho tam </a:t>
                </a:r>
                <a:r>
                  <a:rPr lang="en-US" sz="2400" dirty="0" err="1">
                    <a:latin typeface="UTM Avo" panose="02040603050506020204" pitchFamily="18" charset="0"/>
                    <a:ea typeface="Calibri" panose="020F0502020204030204" pitchFamily="34" charset="0"/>
                    <a:cs typeface="Times New Roman" panose="02020603050405020304" pitchFamily="18" charset="0"/>
                  </a:rPr>
                  <a:t>giác</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ABC</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có</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hai</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đường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tuyến</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AM</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và</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BN</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cắt</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nhau</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tại</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G</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Gọi</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H</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là</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hình</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chiếu</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của</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A</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lên</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đường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thẳng</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BC</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Giả</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sử</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H</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là</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điểm</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của</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đoạn</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thẳng</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BM</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Chứng</a:t>
                </a:r>
                <a:r>
                  <a:rPr lang="en-US" sz="2400" dirty="0">
                    <a:latin typeface="UTM Avo" panose="02040603050506020204" pitchFamily="18" charset="0"/>
                    <a:ea typeface="Calibri" panose="020F0502020204030204" pitchFamily="34" charset="0"/>
                    <a:cs typeface="Times New Roman" panose="02020603050405020304" pitchFamily="18" charset="0"/>
                  </a:rPr>
                  <a:t> minh:</a:t>
                </a:r>
                <a:br>
                  <a:rPr lang="en-US" sz="2400" dirty="0">
                    <a:latin typeface="UTM Avo" panose="02040603050506020204" pitchFamily="18" charset="0"/>
                    <a:ea typeface="Calibri" panose="020F0502020204030204" pitchFamily="34" charset="0"/>
                    <a:cs typeface="Times New Roman" panose="02020603050405020304" pitchFamily="18" charset="0"/>
                  </a:rPr>
                </a:br>
                <a:r>
                  <a:rPr lang="en-US" sz="2400" dirty="0">
                    <a:latin typeface="UTM Avo" panose="02040603050506020204" pitchFamily="18" charset="0"/>
                    <a:ea typeface="Calibri" panose="020F0502020204030204" pitchFamily="34" charset="0"/>
                    <a:cs typeface="Times New Roman" panose="02020603050405020304" pitchFamily="18" charset="0"/>
                  </a:rPr>
                  <a:t>a)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m:t>
                    </m:r>
                    <m:r>
                      <m:rPr>
                        <m:nor/>
                      </m:rPr>
                      <a:rPr lang="en-US" sz="2400" i="0">
                        <a:latin typeface="UTM Avo" panose="02040603050506020204" pitchFamily="18" charset="0"/>
                        <a:ea typeface="Calibri" panose="020F0502020204030204" pitchFamily="34" charset="0"/>
                        <a:cs typeface="Arial" panose="020B0604020202020204" pitchFamily="34" charset="0"/>
                      </a:rPr>
                      <m:t>AHB</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m:t>
                    </m:r>
                    <m:r>
                      <m:rPr>
                        <m:nor/>
                      </m:rPr>
                      <a:rPr lang="en-US" sz="2400" i="0">
                        <a:latin typeface="UTM Avo" panose="02040603050506020204" pitchFamily="18" charset="0"/>
                        <a:ea typeface="Calibri" panose="020F0502020204030204" pitchFamily="34" charset="0"/>
                        <a:cs typeface="Arial" panose="020B0604020202020204" pitchFamily="34" charset="0"/>
                      </a:rPr>
                      <m:t>AHM</m:t>
                    </m:r>
                  </m:oMath>
                </a14:m>
                <a:br>
                  <a:rPr lang="en-US" sz="2400" dirty="0">
                    <a:latin typeface="UTM Avo" panose="02040603050506020204" pitchFamily="18" charset="0"/>
                    <a:ea typeface="Calibri" panose="020F0502020204030204" pitchFamily="34" charset="0"/>
                    <a:cs typeface="Times New Roman" panose="02020603050405020304" pitchFamily="18" charset="0"/>
                  </a:rPr>
                </a:br>
                <a:r>
                  <a:rPr lang="en-US" sz="2400" dirty="0">
                    <a:latin typeface="UTM Avo" panose="02040603050506020204" pitchFamily="18" charset="0"/>
                    <a:ea typeface="Calibri" panose="020F0502020204030204" pitchFamily="34" charset="0"/>
                    <a:cs typeface="Times New Roman" panose="02020603050405020304" pitchFamily="18" charset="0"/>
                  </a:rPr>
                  <a:t>b)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AG</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r>
                      <m:rPr>
                        <m:nor/>
                      </m:rPr>
                      <a:rPr lang="en-US" sz="2400" i="0">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latin typeface="UTM Avo" panose="02040603050506020204" pitchFamily="18" charset="0"/>
                        <a:ea typeface="Calibri" panose="020F0502020204030204" pitchFamily="34" charset="0"/>
                        <a:cs typeface="Arial" panose="020B0604020202020204" pitchFamily="34" charset="0"/>
                      </a:rPr>
                      <m:t> </m:t>
                    </m:r>
                    <m:f>
                      <m:fPr>
                        <m:ctrlPr>
                          <a:rPr lang="en-US" sz="2400" i="1">
                            <a:latin typeface="Cambria Math" panose="02040503050406030204" pitchFamily="18" charset="0"/>
                            <a:ea typeface="Calibri" panose="020F0502020204030204" pitchFamily="34" charset="0"/>
                            <a:cs typeface="Arial" panose="020B0604020202020204" pitchFamily="34" charset="0"/>
                          </a:rPr>
                        </m:ctrlPr>
                      </m:fPr>
                      <m:num>
                        <m:r>
                          <m:rPr>
                            <m:nor/>
                          </m:rPr>
                          <a:rPr lang="en-US" sz="2400" i="0">
                            <a:latin typeface="UTM Avo" panose="02040603050506020204" pitchFamily="18" charset="0"/>
                            <a:ea typeface="Calibri" panose="020F0502020204030204" pitchFamily="34" charset="0"/>
                            <a:cs typeface="Arial" panose="020B0604020202020204" pitchFamily="34" charset="0"/>
                          </a:rPr>
                          <m:t>2</m:t>
                        </m:r>
                      </m:num>
                      <m:den>
                        <m:r>
                          <m:rPr>
                            <m:nor/>
                          </m:rPr>
                          <a:rPr lang="en-US" sz="2400" i="0">
                            <a:latin typeface="UTM Avo" panose="02040603050506020204" pitchFamily="18" charset="0"/>
                            <a:ea typeface="Calibri" panose="020F0502020204030204" pitchFamily="34" charset="0"/>
                            <a:cs typeface="Arial" panose="020B0604020202020204" pitchFamily="34" charset="0"/>
                          </a:rPr>
                          <m:t>3</m:t>
                        </m:r>
                      </m:den>
                    </m:f>
                    <m:r>
                      <m:rPr>
                        <m:nor/>
                      </m:rPr>
                      <a:rPr lang="en-US" sz="2400" i="0">
                        <a:latin typeface="UTM Avo" panose="02040603050506020204" pitchFamily="18" charset="0"/>
                        <a:ea typeface="Calibri" panose="020F0502020204030204" pitchFamily="34" charset="0"/>
                        <a:cs typeface="Arial" panose="020B0604020202020204" pitchFamily="34" charset="0"/>
                      </a:rPr>
                      <m:t>AB</m:t>
                    </m:r>
                  </m:oMath>
                </a14:m>
                <a:endParaRPr lang="en-US" sz="240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4800" y="1676400"/>
                <a:ext cx="11506200" cy="3181512"/>
              </a:xfrm>
              <a:prstGeom prst="rect">
                <a:avLst/>
              </a:prstGeom>
              <a:blipFill>
                <a:blip r:embed="rId4"/>
                <a:stretch>
                  <a:fillRect l="-794"/>
                </a:stretch>
              </a:blipFill>
            </p:spPr>
            <p:txBody>
              <a:bodyPr/>
              <a:lstStyle/>
              <a:p>
                <a:r>
                  <a:rPr lang="en-US">
                    <a:noFill/>
                  </a:rPr>
                  <a:t> </a:t>
                </a:r>
              </a:p>
            </p:txBody>
          </p:sp>
        </mc:Fallback>
      </mc:AlternateContent>
      <p:pic>
        <p:nvPicPr>
          <p:cNvPr id="5" name="Picture 4"/>
          <p:cNvPicPr>
            <a:picLocks noChangeAspect="1"/>
          </p:cNvPicPr>
          <p:nvPr/>
        </p:nvPicPr>
        <p:blipFill>
          <a:blip r:embed="rId5"/>
          <a:stretch>
            <a:fillRect/>
          </a:stretch>
        </p:blipFill>
        <p:spPr>
          <a:xfrm>
            <a:off x="6172200" y="2971800"/>
            <a:ext cx="4559544" cy="2807342"/>
          </a:xfrm>
          <a:prstGeom prst="rect">
            <a:avLst/>
          </a:prstGeom>
        </p:spPr>
      </p:pic>
      <p:sp>
        <p:nvSpPr>
          <p:cNvPr id="3" name="Rectangle: Rounded Corners 2">
            <a:extLst>
              <a:ext uri="{FF2B5EF4-FFF2-40B4-BE49-F238E27FC236}">
                <a16:creationId xmlns:a16="http://schemas.microsoft.com/office/drawing/2014/main" id="{CBF0C34C-A7AF-FE29-3C84-7E1138605F20}"/>
              </a:ext>
            </a:extLst>
          </p:cNvPr>
          <p:cNvSpPr/>
          <p:nvPr/>
        </p:nvSpPr>
        <p:spPr>
          <a:xfrm>
            <a:off x="381000" y="1828800"/>
            <a:ext cx="644769" cy="381000"/>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chemeClr val="tx1"/>
                </a:solidFill>
                <a:latin typeface="UTM Avo" panose="02040603050506020204" pitchFamily="18" charset="0"/>
                <a:cs typeface="Arial" panose="020B0604020202020204" pitchFamily="34" charset="0"/>
              </a:rPr>
              <a:t>0</a:t>
            </a:r>
            <a:r>
              <a:rPr lang="en-US" sz="2400" b="1" dirty="0">
                <a:solidFill>
                  <a:schemeClr val="tx1"/>
                </a:solidFill>
                <a:latin typeface="UTM Avo" panose="02040603050506020204" pitchFamily="18" charset="0"/>
                <a:cs typeface="Arial" panose="020B0604020202020204" pitchFamily="34" charset="0"/>
              </a:rPr>
              <a:t>4</a:t>
            </a:r>
            <a:endParaRPr lang="en-US" sz="24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86050201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stretch>
            <a:fillRect/>
          </a:stretch>
        </p:blipFill>
        <p:spPr>
          <a:xfrm>
            <a:off x="7848600" y="2895600"/>
            <a:ext cx="4114800" cy="2533510"/>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304800" y="2667000"/>
                <a:ext cx="7620000" cy="2793650"/>
              </a:xfrm>
              <a:prstGeom prst="rect">
                <a:avLst/>
              </a:prstGeom>
            </p:spPr>
            <p:txBody>
              <a:bodyPr wrap="square">
                <a:spAutoFit/>
              </a:bodyPr>
              <a:lstStyle/>
              <a:p>
                <a:pPr marL="20321" marR="20321" algn="just">
                  <a:lnSpc>
                    <a:spcPct val="150000"/>
                  </a:lnSpc>
                </a:pPr>
                <a:r>
                  <a:rPr lang="en-US" sz="2400" dirty="0">
                    <a:solidFill>
                      <a:srgbClr val="000000"/>
                    </a:solidFill>
                    <a:latin typeface="UTM Avo" panose="02040603050506020204" pitchFamily="18" charset="0"/>
                    <a:ea typeface="Times New Roman" panose="02020603050405020304" pitchFamily="18" charset="0"/>
                  </a:rPr>
                  <a:t>a) Do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H</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là</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hình</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chiếu</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của</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trên</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BC</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nên</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AH</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a:solidFill>
                      <a:srgbClr val="000000"/>
                    </a:solidFill>
                    <a:latin typeface="UTM Avo" panose="02040603050506020204" pitchFamily="18" charset="0"/>
                    <a:ea typeface="Times New Roman" panose="02020603050405020304" pitchFamily="18" charset="0"/>
                    <a:cs typeface="Cambria Math" panose="02040503050406030204" pitchFamily="18" charset="0"/>
                  </a:rPr>
                  <a:t>⊥</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BC</m:t>
                    </m:r>
                  </m:oMath>
                </a14:m>
                <a:r>
                  <a:rPr lang="en-US" sz="2400" dirty="0">
                    <a:solidFill>
                      <a:srgbClr val="000000"/>
                    </a:solidFill>
                    <a:latin typeface="UTM Avo" panose="02040603050506020204" pitchFamily="18" charset="0"/>
                    <a:ea typeface="Times New Roman" panose="02020603050405020304" pitchFamily="18" charset="0"/>
                  </a:rPr>
                  <a:t>.</a:t>
                </a:r>
                <a:endParaRPr lang="en-US" sz="2400" dirty="0">
                  <a:latin typeface="UTM Avo" panose="02040603050506020204" pitchFamily="18" charset="0"/>
                  <a:ea typeface="Times New Roman" panose="02020603050405020304" pitchFamily="18" charset="0"/>
                </a:endParaRPr>
              </a:p>
              <a:p>
                <a:pPr marL="20321" marR="20321" algn="just">
                  <a:lnSpc>
                    <a:spcPct val="150000"/>
                  </a:lnSpc>
                </a:pPr>
                <a:r>
                  <a:rPr lang="en-US" sz="2400" dirty="0" err="1">
                    <a:solidFill>
                      <a:srgbClr val="000000"/>
                    </a:solidFill>
                    <a:latin typeface="UTM Avo" panose="02040603050506020204" pitchFamily="18" charset="0"/>
                    <a:ea typeface="Times New Roman" panose="02020603050405020304" pitchFamily="18" charset="0"/>
                  </a:rPr>
                  <a:t>Xét</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AHB</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vuông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tại</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 </m:t>
                    </m:r>
                    <m:r>
                      <m:rPr>
                        <m:nor/>
                      </m:rPr>
                      <a:rPr lang="en-US" sz="2400" i="0" dirty="0" smtClean="0">
                        <a:solidFill>
                          <a:srgbClr val="000000"/>
                        </a:solidFill>
                        <a:latin typeface="UTM Avo" panose="02040603050506020204" pitchFamily="18" charset="0"/>
                        <a:ea typeface="Times New Roman" panose="02020603050405020304" pitchFamily="18" charset="0"/>
                      </a:rPr>
                      <m:t>H</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và</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AHM</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vuông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tại</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H</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có</a:t>
                </a:r>
                <a:r>
                  <a:rPr lang="en-US" sz="2400" dirty="0">
                    <a:solidFill>
                      <a:srgbClr val="000000"/>
                    </a:solidFill>
                    <a:latin typeface="UTM Avo" panose="02040603050506020204" pitchFamily="18" charset="0"/>
                    <a:ea typeface="Times New Roman" panose="02020603050405020304" pitchFamily="18" charset="0"/>
                  </a:rPr>
                  <a:t>:</a:t>
                </a:r>
                <a:endParaRPr lang="en-US" sz="2400" dirty="0">
                  <a:latin typeface="UTM Avo" panose="02040603050506020204" pitchFamily="18" charset="0"/>
                  <a:ea typeface="Times New Roman" panose="02020603050405020304" pitchFamily="18" charset="0"/>
                </a:endParaRPr>
              </a:p>
              <a:p>
                <a:pPr marL="20321" marR="20321" algn="just">
                  <a:lnSpc>
                    <a:spcPct val="150000"/>
                  </a:lnSpc>
                </a:pP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AH</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chung</a:t>
                </a:r>
                <a:r>
                  <a:rPr lang="en-US" sz="2400" dirty="0">
                    <a:solidFill>
                      <a:srgbClr val="000000"/>
                    </a:solidFill>
                    <a:latin typeface="UTM Avo" panose="02040603050506020204" pitchFamily="18" charset="0"/>
                    <a:ea typeface="Times New Roman" panose="02020603050405020304" pitchFamily="18" charset="0"/>
                  </a:rPr>
                  <a:t>.</a:t>
                </a:r>
                <a:endParaRPr lang="en-US" sz="2400" dirty="0">
                  <a:latin typeface="UTM Avo" panose="02040603050506020204" pitchFamily="18" charset="0"/>
                  <a:ea typeface="Times New Roman" panose="02020603050405020304" pitchFamily="18" charset="0"/>
                </a:endParaRPr>
              </a:p>
              <a:p>
                <a:pPr marL="20321" marR="20321" algn="just">
                  <a:lnSpc>
                    <a:spcPct val="150000"/>
                  </a:lnSpc>
                </a:pP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HB</m:t>
                    </m:r>
                  </m:oMath>
                </a14:m>
                <a:r>
                  <a:rPr lang="en-US" sz="2400" dirty="0">
                    <a:solidFill>
                      <a:srgbClr val="000000"/>
                    </a:solidFill>
                    <a:latin typeface="UTM Avo" panose="02040603050506020204" pitchFamily="18" charset="0"/>
                    <a:ea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HM</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theo</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giả</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thiết</a:t>
                </a:r>
                <a:r>
                  <a:rPr lang="en-US" sz="2400" dirty="0">
                    <a:solidFill>
                      <a:srgbClr val="000000"/>
                    </a:solidFill>
                    <a:latin typeface="UTM Avo" panose="02040603050506020204" pitchFamily="18" charset="0"/>
                    <a:ea typeface="Times New Roman" panose="02020603050405020304" pitchFamily="18" charset="0"/>
                  </a:rPr>
                  <a:t>).</a:t>
                </a:r>
                <a:endParaRPr lang="en-US" sz="2400" dirty="0">
                  <a:latin typeface="UTM Avo" panose="02040603050506020204" pitchFamily="18" charset="0"/>
                  <a:ea typeface="Times New Roman" panose="02020603050405020304" pitchFamily="18" charset="0"/>
                </a:endParaRPr>
              </a:p>
              <a:p>
                <a:pPr marL="20321" marR="20321" algn="just">
                  <a:lnSpc>
                    <a:spcPct val="150000"/>
                  </a:lnSpc>
                </a:pPr>
                <a:r>
                  <a:rPr lang="en-US" sz="2400" dirty="0">
                    <a:solidFill>
                      <a:srgbClr val="000000"/>
                    </a:solidFill>
                    <a:latin typeface="UTM Avo" panose="02040603050506020204" pitchFamily="18" charset="0"/>
                    <a:ea typeface="Times New Roman" panose="02020603050405020304" pitchFamily="18" charset="0"/>
                  </a:rPr>
                  <a:t>Do </a:t>
                </a:r>
                <a:r>
                  <a:rPr lang="en-US" sz="2400" dirty="0" err="1">
                    <a:solidFill>
                      <a:srgbClr val="000000"/>
                    </a:solidFill>
                    <a:latin typeface="UTM Avo" panose="02040603050506020204" pitchFamily="18" charset="0"/>
                    <a:ea typeface="Times New Roman" panose="02020603050405020304" pitchFamily="18" charset="0"/>
                  </a:rPr>
                  <a:t>đó</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AHB</m:t>
                    </m:r>
                  </m:oMath>
                </a14:m>
                <a:r>
                  <a:rPr lang="en-US" sz="2400" dirty="0">
                    <a:solidFill>
                      <a:srgbClr val="000000"/>
                    </a:solidFill>
                    <a:latin typeface="UTM Avo" panose="02040603050506020204" pitchFamily="18" charset="0"/>
                    <a:ea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AHM</m:t>
                    </m:r>
                  </m:oMath>
                </a14:m>
                <a:r>
                  <a:rPr lang="en-US" sz="2400" dirty="0">
                    <a:solidFill>
                      <a:srgbClr val="000000"/>
                    </a:solidFill>
                    <a:latin typeface="UTM Avo" panose="02040603050506020204" pitchFamily="18" charset="0"/>
                    <a:ea typeface="Times New Roman" panose="02020603050405020304" pitchFamily="18" charset="0"/>
                  </a:rPr>
                  <a:t> (2 </a:t>
                </a:r>
                <a:r>
                  <a:rPr lang="en-US" sz="2400" dirty="0" err="1">
                    <a:solidFill>
                      <a:srgbClr val="000000"/>
                    </a:solidFill>
                    <a:latin typeface="UTM Avo" panose="02040603050506020204" pitchFamily="18" charset="0"/>
                    <a:ea typeface="Times New Roman" panose="02020603050405020304" pitchFamily="18" charset="0"/>
                  </a:rPr>
                  <a:t>cạnh</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góc</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vuông</a:t>
                </a:r>
                <a:r>
                  <a:rPr lang="en-US" sz="2400" dirty="0">
                    <a:solidFill>
                      <a:srgbClr val="000000"/>
                    </a:solidFill>
                    <a:latin typeface="UTM Avo" panose="02040603050506020204" pitchFamily="18" charset="0"/>
                    <a:ea typeface="Times New Roman" panose="02020603050405020304" pitchFamily="18" charset="0"/>
                  </a:rPr>
                  <a:t>).</a:t>
                </a:r>
                <a:endParaRPr lang="en-US" sz="2400" dirty="0">
                  <a:latin typeface="UTM Avo" panose="020406030505060202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04800" y="2667000"/>
                <a:ext cx="7620000" cy="2793650"/>
              </a:xfrm>
              <a:prstGeom prst="rect">
                <a:avLst/>
              </a:prstGeom>
              <a:blipFill>
                <a:blip r:embed="rId5"/>
                <a:stretch>
                  <a:fillRect l="-960" b="-414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D753195C-3B7E-55B9-8DE6-CB39804AD943}"/>
              </a:ext>
            </a:extLst>
          </p:cNvPr>
          <p:cNvSpPr txBox="1"/>
          <p:nvPr/>
        </p:nvSpPr>
        <p:spPr>
          <a:xfrm>
            <a:off x="304800" y="2286000"/>
            <a:ext cx="863600" cy="461665"/>
          </a:xfrm>
          <a:prstGeom prst="rect">
            <a:avLst/>
          </a:prstGeom>
          <a:noFill/>
        </p:spPr>
        <p:txBody>
          <a:bodyPr wrap="square" rtlCol="0">
            <a:spAutoFit/>
          </a:bodyPr>
          <a:lstStyle/>
          <a:p>
            <a:r>
              <a:rPr lang="en-US" sz="2400" b="1" u="sng" dirty="0" err="1">
                <a:latin typeface="UTM Avo" panose="02040603050506020204" pitchFamily="18" charset="0"/>
                <a:cs typeface="Arial" panose="020B0604020202020204" pitchFamily="34" charset="0"/>
              </a:rPr>
              <a:t>Giải</a:t>
            </a:r>
            <a:endParaRPr lang="en-US" sz="2400" b="1" u="sng" dirty="0">
              <a:latin typeface="UTM Avo" panose="02040603050506020204" pitchFamily="18" charset="0"/>
              <a:cs typeface="Arial" panose="020B0604020202020204" pitchFamily="34" charset="0"/>
            </a:endParaRPr>
          </a:p>
        </p:txBody>
      </p:sp>
      <p:sp>
        <p:nvSpPr>
          <p:cNvPr id="6" name="Rectangle: Rounded Corners 5">
            <a:extLst>
              <a:ext uri="{FF2B5EF4-FFF2-40B4-BE49-F238E27FC236}">
                <a16:creationId xmlns:a16="http://schemas.microsoft.com/office/drawing/2014/main" id="{E6D7BF2A-14E3-F05A-8409-440B7A4C7B78}"/>
              </a:ext>
            </a:extLst>
          </p:cNvPr>
          <p:cNvSpPr/>
          <p:nvPr/>
        </p:nvSpPr>
        <p:spPr>
          <a:xfrm>
            <a:off x="381000" y="1828800"/>
            <a:ext cx="644769" cy="381000"/>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chemeClr val="tx1"/>
                </a:solidFill>
                <a:latin typeface="UTM Avo" panose="02040603050506020204" pitchFamily="18" charset="0"/>
                <a:cs typeface="Arial" panose="020B0604020202020204" pitchFamily="34" charset="0"/>
              </a:rPr>
              <a:t>0</a:t>
            </a:r>
            <a:r>
              <a:rPr lang="en-US" sz="2400" b="1" dirty="0">
                <a:solidFill>
                  <a:schemeClr val="tx1"/>
                </a:solidFill>
                <a:latin typeface="UTM Avo" panose="02040603050506020204" pitchFamily="18" charset="0"/>
                <a:cs typeface="Arial" panose="020B0604020202020204" pitchFamily="34" charset="0"/>
              </a:rPr>
              <a:t>4</a:t>
            </a:r>
            <a:endParaRPr lang="en-US" sz="24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10812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anim calcmode="lin" valueType="num">
                                      <p:cBhvr>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anim calcmode="lin" valueType="num">
                                      <p:cBhvr>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anim calcmode="lin" valueType="num">
                                      <p:cBhvr>
                                        <p:cTn id="3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wipe(down)">
                                      <p:cBhvr>
                                        <p:cTn id="4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04800" y="2667000"/>
                <a:ext cx="7315200" cy="3667286"/>
              </a:xfrm>
              <a:prstGeom prst="rect">
                <a:avLst/>
              </a:prstGeom>
            </p:spPr>
            <p:txBody>
              <a:bodyPr wrap="square">
                <a:spAutoFit/>
              </a:bodyPr>
              <a:lstStyle/>
              <a:p>
                <a:pPr marL="20321" marR="20321" algn="just" defTabSz="609630">
                  <a:lnSpc>
                    <a:spcPct val="150000"/>
                  </a:lnSpc>
                  <a:defRPr/>
                </a:pPr>
                <a:r>
                  <a:rPr lang="en-US" sz="2400" dirty="0">
                    <a:solidFill>
                      <a:srgbClr val="000000"/>
                    </a:solidFill>
                    <a:latin typeface="UTM Avo" panose="02040603050506020204" pitchFamily="18" charset="0"/>
                    <a:ea typeface="Times New Roman" panose="02020603050405020304" pitchFamily="18" charset="0"/>
                  </a:rPr>
                  <a:t>b) Do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AHB</m:t>
                    </m:r>
                  </m:oMath>
                </a14:m>
                <a:r>
                  <a:rPr lang="en-US" sz="2400" dirty="0">
                    <a:solidFill>
                      <a:srgbClr val="000000"/>
                    </a:solidFill>
                    <a:latin typeface="UTM Avo" panose="02040603050506020204" pitchFamily="18" charset="0"/>
                    <a:ea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AHM</m:t>
                    </m:r>
                  </m:oMath>
                </a14:m>
                <a:r>
                  <a:rPr lang="en-US" sz="2400" dirty="0">
                    <a:solidFill>
                      <a:srgbClr val="000000"/>
                    </a:solidFill>
                    <a:latin typeface="UTM Avo" panose="02040603050506020204" pitchFamily="18" charset="0"/>
                    <a:ea typeface="Times New Roman" panose="02020603050405020304" pitchFamily="18" charset="0"/>
                  </a:rPr>
                  <a:t> (2 </a:t>
                </a:r>
                <a:r>
                  <a:rPr lang="en-US" sz="2400" dirty="0" err="1">
                    <a:solidFill>
                      <a:srgbClr val="000000"/>
                    </a:solidFill>
                    <a:latin typeface="UTM Avo" panose="02040603050506020204" pitchFamily="18" charset="0"/>
                    <a:ea typeface="Times New Roman" panose="02020603050405020304" pitchFamily="18" charset="0"/>
                  </a:rPr>
                  <a:t>cạnh</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góc</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vuông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nên</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AB</m:t>
                    </m:r>
                  </m:oMath>
                </a14:m>
                <a:r>
                  <a:rPr lang="en-US" sz="2400" dirty="0">
                    <a:solidFill>
                      <a:srgbClr val="000000"/>
                    </a:solidFill>
                    <a:latin typeface="UTM Avo" panose="02040603050506020204" pitchFamily="18" charset="0"/>
                    <a:ea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AM</m:t>
                    </m:r>
                  </m:oMath>
                </a14:m>
                <a:r>
                  <a:rPr lang="en-US" sz="2400" dirty="0">
                    <a:solidFill>
                      <a:srgbClr val="000000"/>
                    </a:solidFill>
                    <a:latin typeface="UTM Avo" panose="02040603050506020204" pitchFamily="18" charset="0"/>
                    <a:ea typeface="Times New Roman" panose="02020603050405020304" pitchFamily="18" charset="0"/>
                  </a:rPr>
                  <a:t> (2 </a:t>
                </a:r>
                <a:r>
                  <a:rPr lang="en-US" sz="2400" dirty="0" err="1">
                    <a:solidFill>
                      <a:srgbClr val="000000"/>
                    </a:solidFill>
                    <a:latin typeface="UTM Avo" panose="02040603050506020204" pitchFamily="18" charset="0"/>
                    <a:ea typeface="Times New Roman" panose="02020603050405020304" pitchFamily="18" charset="0"/>
                  </a:rPr>
                  <a:t>cạnh</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tương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ứng</a:t>
                </a:r>
                <a:r>
                  <a:rPr lang="en-US" sz="2400" dirty="0">
                    <a:solidFill>
                      <a:srgbClr val="000000"/>
                    </a:solidFill>
                    <a:latin typeface="UTM Avo" panose="02040603050506020204" pitchFamily="18" charset="0"/>
                    <a:ea typeface="Times New Roman" panose="02020603050405020304" pitchFamily="18" charset="0"/>
                  </a:rPr>
                  <a:t>).</a:t>
                </a:r>
                <a:endParaRPr lang="en-US" sz="2400" dirty="0">
                  <a:solidFill>
                    <a:prstClr val="black"/>
                  </a:solidFill>
                  <a:latin typeface="UTM Avo" panose="02040603050506020204" pitchFamily="18" charset="0"/>
                  <a:ea typeface="Times New Roman" panose="02020603050405020304" pitchFamily="18" charset="0"/>
                </a:endParaRPr>
              </a:p>
              <a:p>
                <a:pPr marL="20321" marR="20321" algn="just" defTabSz="609630">
                  <a:lnSpc>
                    <a:spcPct val="150000"/>
                  </a:lnSpc>
                  <a:defRPr/>
                </a:pPr>
                <a:r>
                  <a:rPr lang="en-US" sz="2400" dirty="0">
                    <a:solidFill>
                      <a:srgbClr val="000000"/>
                    </a:solidFill>
                    <a:latin typeface="UTM Avo" panose="02040603050506020204" pitchFamily="18" charset="0"/>
                    <a:ea typeface="Times New Roman" panose="02020603050405020304" pitchFamily="18" charset="0"/>
                  </a:rPr>
                  <a:t>∆</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ABC</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có</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hai</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đường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trung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tuyến</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AM</m:t>
                    </m:r>
                  </m:oMath>
                </a14:m>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BN</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cắt</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nhau</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tại</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G</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nên</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G</m:t>
                    </m:r>
                    <m:r>
                      <m:rPr>
                        <m:nor/>
                      </m:rPr>
                      <a:rPr lang="en-US" sz="2400" i="0" dirty="0" smtClean="0">
                        <a:solidFill>
                          <a:srgbClr val="000000"/>
                        </a:solidFill>
                        <a:latin typeface="UTM Avo" panose="02040603050506020204" pitchFamily="18" charset="0"/>
                        <a:ea typeface="Times New Roman" panose="02020603050405020304" pitchFamily="18" charset="0"/>
                      </a:rPr>
                      <m:t> </m:t>
                    </m:r>
                  </m:oMath>
                </a14:m>
                <a:r>
                  <a:rPr lang="en-US" sz="2400" dirty="0" err="1">
                    <a:solidFill>
                      <a:srgbClr val="000000"/>
                    </a:solidFill>
                    <a:latin typeface="UTM Avo" panose="02040603050506020204" pitchFamily="18" charset="0"/>
                    <a:ea typeface="Times New Roman" panose="02020603050405020304" pitchFamily="18" charset="0"/>
                  </a:rPr>
                  <a:t>là</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trọng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tâm</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của</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ABC</m:t>
                    </m:r>
                  </m:oMath>
                </a14:m>
                <a:r>
                  <a:rPr lang="en-US" sz="2400" dirty="0">
                    <a:solidFill>
                      <a:srgbClr val="000000"/>
                    </a:solidFill>
                    <a:latin typeface="UTM Avo" panose="02040603050506020204" pitchFamily="18" charset="0"/>
                    <a:ea typeface="Times New Roman" panose="02020603050405020304" pitchFamily="18" charset="0"/>
                  </a:rPr>
                  <a:t>.</a:t>
                </a:r>
                <a:endParaRPr lang="en-US" sz="2400" dirty="0">
                  <a:solidFill>
                    <a:prstClr val="black"/>
                  </a:solidFill>
                  <a:latin typeface="UTM Avo" panose="02040603050506020204" pitchFamily="18" charset="0"/>
                  <a:ea typeface="Times New Roman" panose="02020603050405020304" pitchFamily="18" charset="0"/>
                </a:endParaRPr>
              </a:p>
              <a:p>
                <a:pPr algn="just" defTabSz="609630">
                  <a:lnSpc>
                    <a:spcPct val="107000"/>
                  </a:lnSpc>
                  <a:defRPr/>
                </a:pPr>
                <a:r>
                  <a:rPr lang="fr-FR"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Suy</a:t>
                </a:r>
                <a:r>
                  <a:rPr lang="fr-FR"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ra </a:t>
                </a:r>
                <a14:m>
                  <m:oMath xmlns:m="http://schemas.openxmlformats.org/officeDocument/2006/math">
                    <m:r>
                      <m:rPr>
                        <m:nor/>
                      </m:rPr>
                      <a:rPr lang="fr-FR" sz="2400" i="0">
                        <a:solidFill>
                          <a:srgbClr val="000000"/>
                        </a:solidFill>
                        <a:latin typeface="UTM Avo" panose="02040603050506020204" pitchFamily="18" charset="0"/>
                        <a:ea typeface="Calibri" panose="020F0502020204030204" pitchFamily="34" charset="0"/>
                        <a:cs typeface="Arial" panose="020B0604020202020204" pitchFamily="34" charset="0"/>
                      </a:rPr>
                      <m:t>AG</m:t>
                    </m:r>
                    <m:r>
                      <m:rPr>
                        <m:nor/>
                      </m:rPr>
                      <a:rPr lang="en-US" sz="2400" b="0" i="0" smtClean="0">
                        <a:solidFill>
                          <a:srgbClr val="000000"/>
                        </a:solidFill>
                        <a:latin typeface="UTM Avo" panose="02040603050506020204" pitchFamily="18" charset="0"/>
                        <a:ea typeface="Calibri" panose="020F0502020204030204" pitchFamily="34" charset="0"/>
                        <a:cs typeface="Arial" panose="020B0604020202020204" pitchFamily="34" charset="0"/>
                      </a:rPr>
                      <m:t> </m:t>
                    </m:r>
                    <m:r>
                      <m:rPr>
                        <m:nor/>
                      </m:rPr>
                      <a:rPr lang="fr-FR" sz="2400" i="0">
                        <a:solidFill>
                          <a:srgbClr val="000000"/>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srgbClr val="000000"/>
                        </a:solidFill>
                        <a:latin typeface="UTM Avo" panose="02040603050506020204" pitchFamily="18" charset="0"/>
                        <a:ea typeface="Calibri" panose="020F0502020204030204" pitchFamily="34" charset="0"/>
                        <a:cs typeface="Arial" panose="020B0604020202020204" pitchFamily="34" charset="0"/>
                      </a:rPr>
                      <m:t> </m:t>
                    </m:r>
                    <m:f>
                      <m:fPr>
                        <m:ctrlPr>
                          <a:rPr lang="en-US" sz="24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m:rPr>
                            <m:nor/>
                          </m:rPr>
                          <a:rPr lang="fr-FR" sz="2400" i="0">
                            <a:solidFill>
                              <a:srgbClr val="000000"/>
                            </a:solidFill>
                            <a:latin typeface="UTM Avo" panose="02040603050506020204" pitchFamily="18" charset="0"/>
                            <a:ea typeface="Calibri" panose="020F0502020204030204" pitchFamily="34" charset="0"/>
                            <a:cs typeface="Arial" panose="020B0604020202020204" pitchFamily="34" charset="0"/>
                          </a:rPr>
                          <m:t>2</m:t>
                        </m:r>
                      </m:num>
                      <m:den>
                        <m:r>
                          <m:rPr>
                            <m:nor/>
                          </m:rPr>
                          <a:rPr lang="fr-FR" sz="2400" i="0">
                            <a:solidFill>
                              <a:srgbClr val="000000"/>
                            </a:solidFill>
                            <a:latin typeface="UTM Avo" panose="02040603050506020204" pitchFamily="18" charset="0"/>
                            <a:ea typeface="Calibri" panose="020F0502020204030204" pitchFamily="34" charset="0"/>
                            <a:cs typeface="Arial" panose="020B0604020202020204" pitchFamily="34" charset="0"/>
                          </a:rPr>
                          <m:t>3</m:t>
                        </m:r>
                      </m:den>
                    </m:f>
                    <m:r>
                      <m:rPr>
                        <m:nor/>
                      </m:rPr>
                      <a:rPr lang="fr-FR" sz="2400" i="0">
                        <a:solidFill>
                          <a:srgbClr val="000000"/>
                        </a:solidFill>
                        <a:latin typeface="UTM Avo" panose="02040603050506020204" pitchFamily="18" charset="0"/>
                        <a:ea typeface="Calibri" panose="020F0502020204030204" pitchFamily="34" charset="0"/>
                        <a:cs typeface="Arial" panose="020B0604020202020204" pitchFamily="34" charset="0"/>
                      </a:rPr>
                      <m:t>AM</m:t>
                    </m:r>
                  </m:oMath>
                </a14:m>
                <a:endPar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endParaRPr>
              </a:p>
              <a:p>
                <a:pPr algn="just" defTabSz="609630">
                  <a:lnSpc>
                    <a:spcPct val="107000"/>
                  </a:lnSpc>
                  <a:defRPr/>
                </a:pPr>
                <a:r>
                  <a:rPr lang="fr-FR"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Mà</a:t>
                </a:r>
                <a:r>
                  <a:rPr lang="fr-FR"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AB = AM </a:t>
                </a:r>
                <a:r>
                  <a:rPr lang="fr-FR"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nên</a:t>
                </a:r>
                <a:r>
                  <a:rPr lang="fr-FR"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a:solidFill>
                          <a:srgbClr val="000000"/>
                        </a:solidFill>
                        <a:latin typeface="UTM Avo" panose="02040603050506020204" pitchFamily="18" charset="0"/>
                        <a:ea typeface="Calibri" panose="020F0502020204030204" pitchFamily="34" charset="0"/>
                        <a:cs typeface="Arial" panose="020B0604020202020204" pitchFamily="34" charset="0"/>
                      </a:rPr>
                      <m:t>AG</m:t>
                    </m:r>
                    <m:r>
                      <m:rPr>
                        <m:nor/>
                      </m:rPr>
                      <a:rPr lang="en-US" sz="2400" b="0" i="0" smtClean="0">
                        <a:solidFill>
                          <a:srgbClr val="000000"/>
                        </a:solidFill>
                        <a:latin typeface="UTM Avo" panose="02040603050506020204" pitchFamily="18" charset="0"/>
                        <a:ea typeface="Calibri" panose="020F0502020204030204" pitchFamily="34" charset="0"/>
                        <a:cs typeface="Arial" panose="020B0604020202020204" pitchFamily="34" charset="0"/>
                      </a:rPr>
                      <m:t> </m:t>
                    </m:r>
                    <m:r>
                      <m:rPr>
                        <m:nor/>
                      </m:rPr>
                      <a:rPr lang="fr-FR" sz="2400" i="0">
                        <a:solidFill>
                          <a:srgbClr val="000000"/>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srgbClr val="000000"/>
                        </a:solidFill>
                        <a:latin typeface="UTM Avo" panose="02040603050506020204" pitchFamily="18" charset="0"/>
                        <a:ea typeface="Calibri" panose="020F0502020204030204" pitchFamily="34" charset="0"/>
                        <a:cs typeface="Arial" panose="020B0604020202020204" pitchFamily="34" charset="0"/>
                      </a:rPr>
                      <m:t> </m:t>
                    </m:r>
                    <m:f>
                      <m:fPr>
                        <m:ctrlPr>
                          <a:rPr lang="en-US" sz="24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m:rPr>
                            <m:nor/>
                          </m:rPr>
                          <a:rPr lang="fr-FR" sz="2400" i="0">
                            <a:solidFill>
                              <a:srgbClr val="000000"/>
                            </a:solidFill>
                            <a:latin typeface="UTM Avo" panose="02040603050506020204" pitchFamily="18" charset="0"/>
                            <a:ea typeface="Calibri" panose="020F0502020204030204" pitchFamily="34" charset="0"/>
                            <a:cs typeface="Arial" panose="020B0604020202020204" pitchFamily="34" charset="0"/>
                          </a:rPr>
                          <m:t>2</m:t>
                        </m:r>
                      </m:num>
                      <m:den>
                        <m:r>
                          <m:rPr>
                            <m:nor/>
                          </m:rPr>
                          <a:rPr lang="fr-FR" sz="2400" i="0">
                            <a:solidFill>
                              <a:srgbClr val="000000"/>
                            </a:solidFill>
                            <a:latin typeface="UTM Avo" panose="02040603050506020204" pitchFamily="18" charset="0"/>
                            <a:ea typeface="Calibri" panose="020F0502020204030204" pitchFamily="34" charset="0"/>
                            <a:cs typeface="Arial" panose="020B0604020202020204" pitchFamily="34" charset="0"/>
                          </a:rPr>
                          <m:t>3</m:t>
                        </m:r>
                      </m:den>
                    </m:f>
                    <m:r>
                      <m:rPr>
                        <m:nor/>
                      </m:rPr>
                      <a:rPr lang="fr-FR" sz="2400" i="0">
                        <a:solidFill>
                          <a:srgbClr val="000000"/>
                        </a:solidFill>
                        <a:latin typeface="UTM Avo" panose="02040603050506020204" pitchFamily="18" charset="0"/>
                        <a:ea typeface="Calibri" panose="020F0502020204030204" pitchFamily="34" charset="0"/>
                        <a:cs typeface="Arial" panose="020B0604020202020204" pitchFamily="34" charset="0"/>
                      </a:rPr>
                      <m:t>AB</m:t>
                    </m:r>
                  </m:oMath>
                </a14:m>
                <a:r>
                  <a:rPr lang="fr-FR"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a:t>
                </a:r>
                <a:endPar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04800" y="2667000"/>
                <a:ext cx="7315200" cy="3667286"/>
              </a:xfrm>
              <a:prstGeom prst="rect">
                <a:avLst/>
              </a:prstGeom>
              <a:blipFill>
                <a:blip r:embed="rId4"/>
                <a:stretch>
                  <a:fillRect l="-1250" r="-91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D753195C-3B7E-55B9-8DE6-CB39804AD943}"/>
              </a:ext>
            </a:extLst>
          </p:cNvPr>
          <p:cNvSpPr txBox="1"/>
          <p:nvPr/>
        </p:nvSpPr>
        <p:spPr>
          <a:xfrm>
            <a:off x="304800" y="2286000"/>
            <a:ext cx="863600" cy="461665"/>
          </a:xfrm>
          <a:prstGeom prst="rect">
            <a:avLst/>
          </a:prstGeom>
          <a:noFill/>
        </p:spPr>
        <p:txBody>
          <a:bodyPr wrap="square" rtlCol="0">
            <a:spAutoFit/>
          </a:bodyPr>
          <a:lstStyle/>
          <a:p>
            <a:r>
              <a:rPr lang="en-US" sz="2400" b="1" u="sng" dirty="0" err="1">
                <a:latin typeface="UTM Avo" panose="02040603050506020204" pitchFamily="18" charset="0"/>
                <a:cs typeface="Arial" panose="020B0604020202020204" pitchFamily="34" charset="0"/>
              </a:rPr>
              <a:t>Giải</a:t>
            </a:r>
            <a:endParaRPr lang="en-US" sz="2400" b="1" u="sng" dirty="0">
              <a:latin typeface="UTM Avo" panose="02040603050506020204" pitchFamily="18" charset="0"/>
              <a:cs typeface="Arial" panose="020B0604020202020204" pitchFamily="34" charset="0"/>
            </a:endParaRPr>
          </a:p>
        </p:txBody>
      </p:sp>
      <p:pic>
        <p:nvPicPr>
          <p:cNvPr id="2" name="Picture 1">
            <a:extLst>
              <a:ext uri="{FF2B5EF4-FFF2-40B4-BE49-F238E27FC236}">
                <a16:creationId xmlns:a16="http://schemas.microsoft.com/office/drawing/2014/main" id="{62F483F5-846D-DD21-0360-1B4085D5D079}"/>
              </a:ext>
            </a:extLst>
          </p:cNvPr>
          <p:cNvPicPr>
            <a:picLocks noChangeAspect="1"/>
          </p:cNvPicPr>
          <p:nvPr/>
        </p:nvPicPr>
        <p:blipFill>
          <a:blip r:embed="rId5"/>
          <a:stretch>
            <a:fillRect/>
          </a:stretch>
        </p:blipFill>
        <p:spPr>
          <a:xfrm>
            <a:off x="7848600" y="2895600"/>
            <a:ext cx="4114800" cy="2533510"/>
          </a:xfrm>
          <a:prstGeom prst="rect">
            <a:avLst/>
          </a:prstGeom>
        </p:spPr>
      </p:pic>
      <p:sp>
        <p:nvSpPr>
          <p:cNvPr id="3" name="Rectangle: Rounded Corners 2">
            <a:extLst>
              <a:ext uri="{FF2B5EF4-FFF2-40B4-BE49-F238E27FC236}">
                <a16:creationId xmlns:a16="http://schemas.microsoft.com/office/drawing/2014/main" id="{BB4B0F4A-40B8-B56D-8E65-CBBF7AFE6108}"/>
              </a:ext>
            </a:extLst>
          </p:cNvPr>
          <p:cNvSpPr/>
          <p:nvPr/>
        </p:nvSpPr>
        <p:spPr>
          <a:xfrm>
            <a:off x="381000" y="1828800"/>
            <a:ext cx="644769" cy="381000"/>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chemeClr val="tx1"/>
                </a:solidFill>
                <a:latin typeface="UTM Avo" panose="02040603050506020204" pitchFamily="18" charset="0"/>
                <a:cs typeface="Arial" panose="020B0604020202020204" pitchFamily="34" charset="0"/>
              </a:rPr>
              <a:t>0</a:t>
            </a:r>
            <a:r>
              <a:rPr lang="en-US" sz="2400" b="1" dirty="0">
                <a:solidFill>
                  <a:schemeClr val="tx1"/>
                </a:solidFill>
                <a:latin typeface="UTM Avo" panose="02040603050506020204" pitchFamily="18" charset="0"/>
                <a:cs typeface="Arial" panose="020B0604020202020204" pitchFamily="34" charset="0"/>
              </a:rPr>
              <a:t>4</a:t>
            </a:r>
            <a:endParaRPr lang="en-US" sz="24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403965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81000" y="1676400"/>
                <a:ext cx="8534400" cy="3898631"/>
              </a:xfrm>
              <a:prstGeom prst="rect">
                <a:avLst/>
              </a:prstGeom>
            </p:spPr>
            <p:txBody>
              <a:bodyPr wrap="square">
                <a:spAutoFit/>
              </a:bodyPr>
              <a:lstStyle/>
              <a:p>
                <a:pPr algn="just">
                  <a:lnSpc>
                    <a:spcPct val="150000"/>
                  </a:lnSpc>
                </a:pP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Hình</a:t>
                </a:r>
                <a:r>
                  <a:rPr lang="en-US" sz="2400" dirty="0">
                    <a:latin typeface="UTM Avo" panose="02040603050506020204" pitchFamily="18" charset="0"/>
                    <a:ea typeface="Calibri" panose="020F0502020204030204" pitchFamily="34" charset="0"/>
                    <a:cs typeface="Times New Roman" panose="02020603050405020304" pitchFamily="18" charset="0"/>
                  </a:rPr>
                  <a:t> 107 </a:t>
                </a:r>
                <a:r>
                  <a:rPr lang="en-US" sz="2400" dirty="0" err="1">
                    <a:latin typeface="UTM Avo" panose="02040603050506020204" pitchFamily="18" charset="0"/>
                    <a:ea typeface="Calibri" panose="020F0502020204030204" pitchFamily="34" charset="0"/>
                    <a:cs typeface="Times New Roman" panose="02020603050405020304" pitchFamily="18" charset="0"/>
                  </a:rPr>
                  <a:t>là</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mặt</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cắt</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đứng</a:t>
                </a:r>
                <a:r>
                  <a:rPr lang="en-US" sz="2400" dirty="0">
                    <a:latin typeface="UTM Avo" panose="02040603050506020204" pitchFamily="18" charset="0"/>
                    <a:ea typeface="Calibri" panose="020F0502020204030204" pitchFamily="34" charset="0"/>
                    <a:cs typeface="Times New Roman" panose="02020603050405020304" pitchFamily="18" charset="0"/>
                  </a:rPr>
                  <a:t> của </a:t>
                </a:r>
                <a:r>
                  <a:rPr lang="en-US" sz="2400" dirty="0" err="1">
                    <a:latin typeface="UTM Avo" panose="02040603050506020204" pitchFamily="18" charset="0"/>
                    <a:ea typeface="Calibri" panose="020F0502020204030204" pitchFamily="34" charset="0"/>
                    <a:cs typeface="Times New Roman" panose="02020603050405020304" pitchFamily="18" charset="0"/>
                  </a:rPr>
                  <a:t>một</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ngôi</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nhà</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ba</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tầng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có</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mái</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dốc</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Mỗi</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tầng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cao</a:t>
                </a:r>
                <a:r>
                  <a:rPr lang="en-US" sz="2400" dirty="0">
                    <a:latin typeface="UTM Avo" panose="02040603050506020204" pitchFamily="18" charset="0"/>
                    <a:ea typeface="Calibri" panose="020F0502020204030204" pitchFamily="34" charset="0"/>
                    <a:cs typeface="Times New Roman" panose="02020603050405020304" pitchFamily="18" charset="0"/>
                  </a:rPr>
                  <a:t> 3,3m. </a:t>
                </a:r>
                <a:r>
                  <a:rPr lang="en-US" sz="2400" dirty="0" err="1">
                    <a:latin typeface="UTM Avo" panose="02040603050506020204" pitchFamily="18" charset="0"/>
                    <a:ea typeface="Calibri" panose="020F0502020204030204" pitchFamily="34" charset="0"/>
                    <a:cs typeface="Times New Roman" panose="02020603050405020304" pitchFamily="18" charset="0"/>
                  </a:rPr>
                  <a:t>Mặt</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cắt</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mái</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nhà</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có</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dạng</a:t>
                </a:r>
                <a:r>
                  <a:rPr lang="en-US" sz="2400" dirty="0">
                    <a:latin typeface="UTM Avo" panose="02040603050506020204" pitchFamily="18" charset="0"/>
                    <a:ea typeface="Calibri" panose="020F0502020204030204" pitchFamily="34" charset="0"/>
                    <a:cs typeface="Times New Roman" panose="02020603050405020304" pitchFamily="18" charset="0"/>
                  </a:rPr>
                  <a:t> tam </a:t>
                </a:r>
                <a:r>
                  <a:rPr lang="en-US" sz="2400" dirty="0" err="1">
                    <a:latin typeface="UTM Avo" panose="02040603050506020204" pitchFamily="18" charset="0"/>
                    <a:ea typeface="Calibri" panose="020F0502020204030204" pitchFamily="34" charset="0"/>
                    <a:cs typeface="Times New Roman" panose="02020603050405020304" pitchFamily="18" charset="0"/>
                  </a:rPr>
                  <a:t>giác</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ABC</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cân</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tại</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A</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với</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đường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tuyến</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AH</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dài</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Yu Gothic" panose="020B0400000000000000" pitchFamily="34" charset="-128"/>
                        <a:cs typeface="Arial" panose="020B0604020202020204" pitchFamily="34" charset="0"/>
                      </a:rPr>
                      <m:t>1,2</m:t>
                    </m:r>
                    <m:r>
                      <m:rPr>
                        <m:nor/>
                      </m:rPr>
                      <a:rPr lang="en-US" sz="2400" b="0" i="0" smtClean="0">
                        <a:latin typeface="UTM Avo" panose="02040603050506020204" pitchFamily="18" charset="0"/>
                        <a:ea typeface="Yu Gothic" panose="020B0400000000000000" pitchFamily="34" charset="-128"/>
                        <a:cs typeface="Arial" panose="020B0604020202020204" pitchFamily="34" charset="0"/>
                      </a:rPr>
                      <m:t>m</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Tại</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vị</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trí</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O</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là</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trọng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tâm</a:t>
                </a:r>
                <a:r>
                  <a:rPr lang="en-US" sz="2400" dirty="0">
                    <a:latin typeface="UTM Avo" panose="02040603050506020204" pitchFamily="18" charset="0"/>
                    <a:ea typeface="Calibri" panose="020F0502020204030204" pitchFamily="34" charset="0"/>
                    <a:cs typeface="Times New Roman" panose="02020603050405020304" pitchFamily="18" charset="0"/>
                  </a:rPr>
                  <a:t> tam </a:t>
                </a:r>
                <a:r>
                  <a:rPr lang="en-US" sz="2400" dirty="0" err="1">
                    <a:latin typeface="UTM Avo" panose="02040603050506020204" pitchFamily="18" charset="0"/>
                    <a:ea typeface="Calibri" panose="020F0502020204030204" pitchFamily="34" charset="0"/>
                    <a:cs typeface="Times New Roman" panose="02020603050405020304" pitchFamily="18" charset="0"/>
                  </a:rPr>
                  <a:t>giác</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ABC</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người</a:t>
                </a:r>
                <a:r>
                  <a:rPr lang="en-US" sz="2400" dirty="0">
                    <a:latin typeface="UTM Avo" panose="02040603050506020204" pitchFamily="18" charset="0"/>
                    <a:ea typeface="Calibri" panose="020F0502020204030204" pitchFamily="34" charset="0"/>
                    <a:cs typeface="Times New Roman" panose="02020603050405020304" pitchFamily="18" charset="0"/>
                  </a:rPr>
                  <a:t> ta </a:t>
                </a:r>
                <a:r>
                  <a:rPr lang="en-US" sz="2400" dirty="0" err="1">
                    <a:latin typeface="UTM Avo" panose="02040603050506020204" pitchFamily="18" charset="0"/>
                    <a:ea typeface="Calibri" panose="020F0502020204030204" pitchFamily="34" charset="0"/>
                    <a:cs typeface="Times New Roman" panose="02020603050405020304" pitchFamily="18" charset="0"/>
                  </a:rPr>
                  <a:t>làm</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tâm</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cho</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một</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cửa</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sổ</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có</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dạng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hình</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tròn</a:t>
                </a:r>
                <a:r>
                  <a:rPr lang="en-US" sz="2400" dirty="0">
                    <a:latin typeface="UTM Avo" panose="02040603050506020204" pitchFamily="18" charset="0"/>
                    <a:ea typeface="Calibri" panose="020F0502020204030204" pitchFamily="34" charset="0"/>
                    <a:cs typeface="Times New Roman" panose="02020603050405020304" pitchFamily="18" charset="0"/>
                  </a:rPr>
                  <a:t>. </a:t>
                </a:r>
              </a:p>
              <a:p>
                <a:pPr algn="just">
                  <a:lnSpc>
                    <a:spcPct val="150000"/>
                  </a:lnSpc>
                </a:pPr>
                <a:r>
                  <a:rPr lang="en-US" sz="2400" dirty="0">
                    <a:latin typeface="UTM Avo" panose="02040603050506020204" pitchFamily="18" charset="0"/>
                    <a:ea typeface="Calibri" panose="020F0502020204030204" pitchFamily="34" charset="0"/>
                    <a:cs typeface="Times New Roman" panose="02020603050405020304" pitchFamily="18" charset="0"/>
                  </a:rPr>
                  <a:t>a)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AH</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có</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vuông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góc</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với</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BC</m:t>
                    </m:r>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không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Vì</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sao</a:t>
                </a:r>
                <a:r>
                  <a:rPr lang="en-US" sz="2400" dirty="0">
                    <a:latin typeface="UTM Avo" panose="02040603050506020204" pitchFamily="18" charset="0"/>
                    <a:ea typeface="Calibri" panose="020F0502020204030204" pitchFamily="34" charset="0"/>
                    <a:cs typeface="Times New Roman" panose="02020603050405020304" pitchFamily="18" charset="0"/>
                  </a:rPr>
                  <a:t>?</a:t>
                </a:r>
              </a:p>
              <a:p>
                <a:pPr algn="just">
                  <a:lnSpc>
                    <a:spcPct val="150000"/>
                  </a:lnSpc>
                </a:pPr>
                <a:r>
                  <a:rPr lang="en-US" sz="2400" dirty="0">
                    <a:latin typeface="UTM Avo" panose="02040603050506020204" pitchFamily="18" charset="0"/>
                    <a:ea typeface="Calibri" panose="020F0502020204030204" pitchFamily="34" charset="0"/>
                    <a:cs typeface="Times New Roman" panose="02020603050405020304" pitchFamily="18" charset="0"/>
                  </a:rPr>
                  <a:t>b) </a:t>
                </a:r>
                <a:r>
                  <a:rPr lang="en-US" sz="2400" dirty="0" err="1">
                    <a:latin typeface="UTM Avo" panose="02040603050506020204" pitchFamily="18" charset="0"/>
                    <a:ea typeface="Calibri" panose="020F0502020204030204" pitchFamily="34" charset="0"/>
                    <a:cs typeface="Times New Roman" panose="02020603050405020304" pitchFamily="18" charset="0"/>
                  </a:rPr>
                  <a:t>Vị</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trí</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a:latin typeface="UTM Avo" panose="02040603050506020204" pitchFamily="18" charset="0"/>
                        <a:ea typeface="Calibri" panose="020F0502020204030204" pitchFamily="34" charset="0"/>
                        <a:cs typeface="Arial" panose="020B0604020202020204" pitchFamily="34" charset="0"/>
                      </a:rPr>
                      <m:t>O</m:t>
                    </m:r>
                  </m:oMath>
                </a14:m>
                <a:r>
                  <a:rPr lang="en-US" sz="2400" dirty="0">
                    <a:latin typeface="UTM Avo" panose="02040603050506020204" pitchFamily="18" charset="0"/>
                    <a:ea typeface="Calibri" panose="020F0502020204030204" pitchFamily="34" charset="0"/>
                    <a:cs typeface="Times New Roman" panose="02020603050405020304" pitchFamily="18" charset="0"/>
                  </a:rPr>
                  <a:t> ở </a:t>
                </a:r>
                <a:r>
                  <a:rPr lang="en-US" sz="2400" dirty="0" err="1">
                    <a:latin typeface="UTM Avo" panose="02040603050506020204" pitchFamily="18" charset="0"/>
                    <a:ea typeface="Calibri" panose="020F0502020204030204" pitchFamily="34" charset="0"/>
                    <a:cs typeface="Times New Roman" panose="02020603050405020304" pitchFamily="18" charset="0"/>
                  </a:rPr>
                  <a:t>độ</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cao</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bao</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nhiêu</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mét</a:t>
                </a:r>
                <a:r>
                  <a:rPr lang="en-US" sz="2400" dirty="0">
                    <a:latin typeface="UTM Avo" panose="02040603050506020204" pitchFamily="18" charset="0"/>
                    <a:ea typeface="Calibri" panose="020F0502020204030204" pitchFamily="34" charset="0"/>
                    <a:cs typeface="Times New Roman" panose="02020603050405020304" pitchFamily="18" charset="0"/>
                  </a:rPr>
                  <a:t> so </a:t>
                </a:r>
                <a:r>
                  <a:rPr lang="en-US" sz="2400" dirty="0" err="1">
                    <a:latin typeface="UTM Avo" panose="02040603050506020204" pitchFamily="18" charset="0"/>
                    <a:ea typeface="Calibri" panose="020F0502020204030204" pitchFamily="34" charset="0"/>
                    <a:cs typeface="Times New Roman" panose="02020603050405020304" pitchFamily="18" charset="0"/>
                  </a:rPr>
                  <a:t>vơii</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mặt</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đất</a:t>
                </a:r>
                <a:r>
                  <a:rPr lang="en-US" sz="2400" dirty="0">
                    <a:latin typeface="UTM Avo" panose="02040603050506020204" pitchFamily="18" charset="0"/>
                    <a:ea typeface="Calibri" panose="020F0502020204030204" pitchFamily="34" charset="0"/>
                    <a:cs typeface="Times New Roman" panose="02020603050405020304" pitchFamily="18"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381000" y="1676400"/>
                <a:ext cx="8534400" cy="3898631"/>
              </a:xfrm>
              <a:prstGeom prst="rect">
                <a:avLst/>
              </a:prstGeom>
              <a:blipFill>
                <a:blip r:embed="rId4"/>
                <a:stretch>
                  <a:fillRect l="-1143" r="-1071" b="-2500"/>
                </a:stretch>
              </a:blipFill>
            </p:spPr>
            <p:txBody>
              <a:bodyPr/>
              <a:lstStyle/>
              <a:p>
                <a:r>
                  <a:rPr lang="en-US">
                    <a:noFill/>
                  </a:rPr>
                  <a:t> </a:t>
                </a:r>
              </a:p>
            </p:txBody>
          </p:sp>
        </mc:Fallback>
      </mc:AlternateContent>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p:blipFill>
        <p:spPr>
          <a:xfrm>
            <a:off x="9067800" y="1219200"/>
            <a:ext cx="2895600" cy="5321188"/>
          </a:xfrm>
          <a:prstGeom prst="rect">
            <a:avLst/>
          </a:prstGeom>
        </p:spPr>
      </p:pic>
      <p:sp>
        <p:nvSpPr>
          <p:cNvPr id="4" name="Rectangle: Rounded Corners 3">
            <a:extLst>
              <a:ext uri="{FF2B5EF4-FFF2-40B4-BE49-F238E27FC236}">
                <a16:creationId xmlns:a16="http://schemas.microsoft.com/office/drawing/2014/main" id="{813B67EB-0CB9-62F3-76AD-7411D34806A1}"/>
              </a:ext>
            </a:extLst>
          </p:cNvPr>
          <p:cNvSpPr/>
          <p:nvPr/>
        </p:nvSpPr>
        <p:spPr>
          <a:xfrm>
            <a:off x="469363" y="1821399"/>
            <a:ext cx="644769" cy="410307"/>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latin typeface="UTM Avo" panose="02040603050506020204" pitchFamily="18" charset="0"/>
                <a:cs typeface="Arial" panose="020B0604020202020204" pitchFamily="34" charset="0"/>
              </a:rPr>
              <a:t>05</a:t>
            </a:r>
          </a:p>
        </p:txBody>
      </p:sp>
    </p:spTree>
    <p:extLst>
      <p:ext uri="{BB962C8B-B14F-4D97-AF65-F5344CB8AC3E}">
        <p14:creationId xmlns:p14="http://schemas.microsoft.com/office/powerpoint/2010/main" val="137601674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469363" y="2111880"/>
                <a:ext cx="7569200" cy="4769447"/>
              </a:xfrm>
              <a:prstGeom prst="rect">
                <a:avLst/>
              </a:prstGeom>
            </p:spPr>
            <p:txBody>
              <a:bodyPr wrap="square">
                <a:spAutoFit/>
              </a:bodyPr>
              <a:lstStyle/>
              <a:p>
                <a:pPr algn="just">
                  <a:lnSpc>
                    <a:spcPct val="107000"/>
                  </a:lnSpc>
                </a:pP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a) ∆</a:t>
                </a:r>
                <a14:m>
                  <m:oMath xmlns:m="http://schemas.openxmlformats.org/officeDocument/2006/math">
                    <m:r>
                      <m:rPr>
                        <m:nor/>
                      </m:rPr>
                      <a:rPr lang="en-US" sz="2400" i="0" dirty="0" smtClean="0">
                        <a:solidFill>
                          <a:srgbClr val="000000"/>
                        </a:solidFill>
                        <a:latin typeface="UTM Avo" panose="02040603050506020204" pitchFamily="18" charset="0"/>
                        <a:ea typeface="Calibri" panose="020F0502020204030204" pitchFamily="34" charset="0"/>
                        <a:cs typeface="Times New Roman" panose="02020603050405020304" pitchFamily="18" charset="0"/>
                      </a:rPr>
                      <m:t>ABC</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cân</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tại</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Calibri" panose="020F0502020204030204" pitchFamily="34" charset="0"/>
                        <a:cs typeface="Times New Roman" panose="02020603050405020304" pitchFamily="18" charset="0"/>
                      </a:rPr>
                      <m:t>A</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nên</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Calibri" panose="020F0502020204030204" pitchFamily="34" charset="0"/>
                        <a:cs typeface="Times New Roman" panose="02020603050405020304" pitchFamily="18" charset="0"/>
                      </a:rPr>
                      <m:t>AB</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ea typeface="Calibri" panose="020F0502020204030204" pitchFamily="34" charset="0"/>
                        <a:cs typeface="Times New Roman" panose="02020603050405020304" pitchFamily="18" charset="0"/>
                      </a:rPr>
                      <m:t>AC</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và</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ABH</m:t>
                        </m:r>
                      </m:e>
                    </m:acc>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m:t>
                    </m:r>
                    <m:acc>
                      <m:accPr>
                        <m:chr m:val="̂"/>
                        <m:ctrlPr>
                          <a:rPr lang="en-US" sz="24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ACH</m:t>
                        </m:r>
                      </m:e>
                    </m:acc>
                  </m:oMath>
                </a14:m>
                <a:endParaRPr lang="en-US" sz="2400" dirty="0">
                  <a:latin typeface="UTM Avo" panose="02040603050506020204" pitchFamily="18" charset="0"/>
                  <a:ea typeface="Calibri" panose="020F0502020204030204" pitchFamily="34" charset="0"/>
                  <a:cs typeface="Times New Roman" panose="02020603050405020304" pitchFamily="18" charset="0"/>
                </a:endParaRPr>
              </a:p>
              <a:p>
                <a:pPr marL="20321" marR="20321" algn="just">
                  <a:lnSpc>
                    <a:spcPct val="150000"/>
                  </a:lnSpc>
                </a:pP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AH</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là</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đường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trung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tuyến</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của</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ABC</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nên</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H</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là</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trung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điểm</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của</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BC</m:t>
                    </m:r>
                    <m:r>
                      <m:rPr>
                        <m:nor/>
                      </m:rPr>
                      <a:rPr lang="en-US" sz="2400" i="0" dirty="0" smtClean="0">
                        <a:solidFill>
                          <a:srgbClr val="000000"/>
                        </a:solidFill>
                        <a:latin typeface="UTM Avo" panose="02040603050506020204" pitchFamily="18" charset="0"/>
                        <a:ea typeface="Times New Roman" panose="02020603050405020304" pitchFamily="18" charset="0"/>
                      </a:rPr>
                      <m:t>.</m:t>
                    </m:r>
                  </m:oMath>
                </a14:m>
                <a:endParaRPr lang="en-US" sz="2400" dirty="0">
                  <a:latin typeface="UTM Avo" panose="02040603050506020204" pitchFamily="18" charset="0"/>
                  <a:ea typeface="Times New Roman" panose="02020603050405020304" pitchFamily="18" charset="0"/>
                </a:endParaRPr>
              </a:p>
              <a:p>
                <a:pPr marL="20321" marR="20321" algn="just">
                  <a:lnSpc>
                    <a:spcPct val="150000"/>
                  </a:lnSpc>
                </a:pPr>
                <a:r>
                  <a:rPr lang="en-US" sz="2400" dirty="0">
                    <a:solidFill>
                      <a:srgbClr val="000000"/>
                    </a:solidFill>
                    <a:latin typeface="UTM Avo" panose="02040603050506020204" pitchFamily="18" charset="0"/>
                    <a:ea typeface="Times New Roman" panose="02020603050405020304" pitchFamily="18" charset="0"/>
                  </a:rPr>
                  <a:t>Do </a:t>
                </a:r>
                <a:r>
                  <a:rPr lang="en-US" sz="2400" dirty="0" err="1">
                    <a:solidFill>
                      <a:srgbClr val="000000"/>
                    </a:solidFill>
                    <a:latin typeface="UTM Avo" panose="02040603050506020204" pitchFamily="18" charset="0"/>
                    <a:ea typeface="Times New Roman" panose="02020603050405020304" pitchFamily="18" charset="0"/>
                  </a:rPr>
                  <a:t>đó</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BH</m:t>
                    </m:r>
                  </m:oMath>
                </a14:m>
                <a:r>
                  <a:rPr lang="en-US" sz="2400" dirty="0">
                    <a:solidFill>
                      <a:srgbClr val="000000"/>
                    </a:solidFill>
                    <a:latin typeface="UTM Avo" panose="02040603050506020204" pitchFamily="18" charset="0"/>
                    <a:ea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CH</m:t>
                    </m:r>
                  </m:oMath>
                </a14:m>
                <a:r>
                  <a:rPr lang="en-US" sz="2400" dirty="0">
                    <a:solidFill>
                      <a:srgbClr val="000000"/>
                    </a:solidFill>
                    <a:latin typeface="UTM Avo" panose="02040603050506020204" pitchFamily="18" charset="0"/>
                    <a:ea typeface="Times New Roman" panose="02020603050405020304" pitchFamily="18" charset="0"/>
                  </a:rPr>
                  <a:t>.</a:t>
                </a:r>
                <a:endParaRPr lang="en-US" sz="2400" dirty="0">
                  <a:latin typeface="UTM Avo" panose="02040603050506020204" pitchFamily="18" charset="0"/>
                  <a:ea typeface="Times New Roman" panose="02020603050405020304" pitchFamily="18" charset="0"/>
                </a:endParaRPr>
              </a:p>
              <a:p>
                <a:pPr marL="20321" marR="20321" algn="just">
                  <a:lnSpc>
                    <a:spcPct val="150000"/>
                  </a:lnSpc>
                </a:pPr>
                <a:r>
                  <a:rPr lang="en-US" sz="2400" dirty="0" err="1">
                    <a:solidFill>
                      <a:srgbClr val="000000"/>
                    </a:solidFill>
                    <a:latin typeface="UTM Avo" panose="02040603050506020204" pitchFamily="18" charset="0"/>
                    <a:ea typeface="Times New Roman" panose="02020603050405020304" pitchFamily="18" charset="0"/>
                  </a:rPr>
                  <a:t>Xét</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ABH</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và</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ACH</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có</a:t>
                </a:r>
                <a:r>
                  <a:rPr lang="en-US" sz="2400" dirty="0">
                    <a:solidFill>
                      <a:srgbClr val="000000"/>
                    </a:solidFill>
                    <a:latin typeface="UTM Avo" panose="02040603050506020204" pitchFamily="18" charset="0"/>
                    <a:ea typeface="Times New Roman" panose="02020603050405020304" pitchFamily="18" charset="0"/>
                  </a:rPr>
                  <a:t>:</a:t>
                </a:r>
                <a:endParaRPr lang="en-US" sz="2400" dirty="0">
                  <a:latin typeface="UTM Avo" panose="02040603050506020204" pitchFamily="18" charset="0"/>
                  <a:ea typeface="Times New Roman" panose="02020603050405020304" pitchFamily="18" charset="0"/>
                </a:endParaRPr>
              </a:p>
              <a:p>
                <a:pPr marL="20321" marR="20321" algn="just">
                  <a:lnSpc>
                    <a:spcPct val="150000"/>
                  </a:lnSpc>
                </a:pP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AB</m:t>
                    </m:r>
                  </m:oMath>
                </a14:m>
                <a:r>
                  <a:rPr lang="en-US" sz="2400" dirty="0">
                    <a:solidFill>
                      <a:srgbClr val="000000"/>
                    </a:solidFill>
                    <a:latin typeface="UTM Avo" panose="02040603050506020204" pitchFamily="18" charset="0"/>
                    <a:ea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AC</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chứng</a:t>
                </a:r>
                <a:r>
                  <a:rPr lang="en-US" sz="2400" dirty="0">
                    <a:solidFill>
                      <a:srgbClr val="000000"/>
                    </a:solidFill>
                    <a:latin typeface="UTM Avo" panose="02040603050506020204" pitchFamily="18" charset="0"/>
                    <a:ea typeface="Times New Roman" panose="02020603050405020304" pitchFamily="18" charset="0"/>
                  </a:rPr>
                  <a:t> minh </a:t>
                </a:r>
                <a:r>
                  <a:rPr lang="en-US" sz="2400" dirty="0" err="1">
                    <a:solidFill>
                      <a:srgbClr val="000000"/>
                    </a:solidFill>
                    <a:latin typeface="UTM Avo" panose="02040603050506020204" pitchFamily="18" charset="0"/>
                    <a:ea typeface="Times New Roman" panose="02020603050405020304" pitchFamily="18" charset="0"/>
                  </a:rPr>
                  <a:t>trên</a:t>
                </a:r>
                <a:r>
                  <a:rPr lang="en-US" sz="2400" dirty="0">
                    <a:solidFill>
                      <a:srgbClr val="000000"/>
                    </a:solidFill>
                    <a:latin typeface="UTM Avo" panose="02040603050506020204" pitchFamily="18" charset="0"/>
                    <a:ea typeface="Times New Roman" panose="02020603050405020304" pitchFamily="18" charset="0"/>
                  </a:rPr>
                  <a:t>).</a:t>
                </a:r>
                <a:endParaRPr lang="en-US" sz="2400" dirty="0">
                  <a:latin typeface="UTM Avo" panose="02040603050506020204" pitchFamily="18" charset="0"/>
                  <a:ea typeface="Times New Roman" panose="02020603050405020304" pitchFamily="18" charset="0"/>
                </a:endParaRPr>
              </a:p>
              <a:p>
                <a:pPr algn="just">
                  <a:lnSpc>
                    <a:spcPct val="107000"/>
                  </a:lnSpc>
                </a:pPr>
                <a14:m>
                  <m:oMath xmlns:m="http://schemas.openxmlformats.org/officeDocument/2006/math">
                    <m:acc>
                      <m:accPr>
                        <m:chr m:val="̂"/>
                        <m:ctrlPr>
                          <a:rPr lang="en-US" sz="2400" i="1">
                            <a:latin typeface="Cambria Math" panose="02040503050406030204" pitchFamily="18" charset="0"/>
                            <a:ea typeface="Calibri" panose="020F0502020204030204" pitchFamily="34" charset="0"/>
                            <a:cs typeface="Arial" panose="020B0604020202020204" pitchFamily="34" charset="0"/>
                          </a:rPr>
                        </m:ctrlPr>
                      </m:accPr>
                      <m:e>
                        <m:r>
                          <m:rPr>
                            <m:nor/>
                          </m:rPr>
                          <a:rPr lang="fr-FR" sz="2400" i="0" smtClean="0">
                            <a:latin typeface="UTM Avo" panose="02040603050506020204" pitchFamily="18" charset="0"/>
                            <a:ea typeface="Calibri" panose="020F0502020204030204" pitchFamily="34" charset="0"/>
                            <a:cs typeface="Arial" panose="020B0604020202020204" pitchFamily="34" charset="0"/>
                          </a:rPr>
                          <m:t>ABH</m:t>
                        </m:r>
                      </m:e>
                    </m:acc>
                    <m:r>
                      <m:rPr>
                        <m:nor/>
                      </m:rPr>
                      <a:rPr lang="fr-FR" sz="2400" i="0" smtClean="0">
                        <a:latin typeface="UTM Avo" panose="02040603050506020204" pitchFamily="18" charset="0"/>
                        <a:ea typeface="Calibri" panose="020F0502020204030204" pitchFamily="34" charset="0"/>
                        <a:cs typeface="Arial" panose="020B0604020202020204" pitchFamily="34" charset="0"/>
                      </a:rPr>
                      <m:t>=</m:t>
                    </m:r>
                    <m:acc>
                      <m:accPr>
                        <m:chr m:val="̂"/>
                        <m:ctrlPr>
                          <a:rPr lang="en-US" sz="2400" i="1">
                            <a:latin typeface="Cambria Math" panose="02040503050406030204" pitchFamily="18" charset="0"/>
                            <a:ea typeface="Calibri" panose="020F0502020204030204" pitchFamily="34" charset="0"/>
                            <a:cs typeface="Arial" panose="020B0604020202020204" pitchFamily="34" charset="0"/>
                          </a:rPr>
                        </m:ctrlPr>
                      </m:accPr>
                      <m:e>
                        <m:r>
                          <m:rPr>
                            <m:nor/>
                          </m:rPr>
                          <a:rPr lang="fr-FR" sz="2400" i="0" smtClean="0">
                            <a:latin typeface="UTM Avo" panose="02040603050506020204" pitchFamily="18" charset="0"/>
                            <a:ea typeface="Calibri" panose="020F0502020204030204" pitchFamily="34" charset="0"/>
                            <a:cs typeface="Arial" panose="020B0604020202020204" pitchFamily="34" charset="0"/>
                          </a:rPr>
                          <m:t>ACH</m:t>
                        </m:r>
                      </m:e>
                    </m:acc>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chứng</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minh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trên</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a:t>
                </a:r>
                <a:endParaRPr lang="en-US" sz="2400" dirty="0">
                  <a:latin typeface="UTM Avo" panose="02040603050506020204" pitchFamily="18" charset="0"/>
                  <a:ea typeface="Calibri" panose="020F0502020204030204" pitchFamily="34" charset="0"/>
                  <a:cs typeface="Times New Roman" panose="02020603050405020304" pitchFamily="18" charset="0"/>
                </a:endParaRPr>
              </a:p>
              <a:p>
                <a:pPr marL="20321" marR="20321" algn="just">
                  <a:lnSpc>
                    <a:spcPct val="150000"/>
                  </a:lnSpc>
                </a:pP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BH</m:t>
                    </m:r>
                  </m:oMath>
                </a14:m>
                <a:r>
                  <a:rPr lang="en-US" sz="2400" dirty="0">
                    <a:solidFill>
                      <a:srgbClr val="000000"/>
                    </a:solidFill>
                    <a:latin typeface="UTM Avo" panose="02040603050506020204" pitchFamily="18" charset="0"/>
                    <a:ea typeface="Times New Roman" panose="02020603050405020304" pitchFamily="18" charset="0"/>
                  </a:rPr>
                  <a:t> = </a:t>
                </a:r>
                <a14:m>
                  <m:oMath xmlns:m="http://schemas.openxmlformats.org/officeDocument/2006/math">
                    <m:r>
                      <m:rPr>
                        <m:nor/>
                      </m:rPr>
                      <a:rPr lang="en-US" sz="2400" i="0" dirty="0" smtClean="0">
                        <a:solidFill>
                          <a:srgbClr val="000000"/>
                        </a:solidFill>
                        <a:latin typeface="UTM Avo" panose="02040603050506020204" pitchFamily="18" charset="0"/>
                        <a:ea typeface="Times New Roman" panose="02020603050405020304" pitchFamily="18" charset="0"/>
                      </a:rPr>
                      <m:t>CH</m:t>
                    </m:r>
                  </m:oMath>
                </a14:m>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chứng</a:t>
                </a:r>
                <a:r>
                  <a:rPr lang="en-US" sz="2400" dirty="0">
                    <a:solidFill>
                      <a:srgbClr val="000000"/>
                    </a:solidFill>
                    <a:latin typeface="UTM Avo" panose="02040603050506020204" pitchFamily="18" charset="0"/>
                    <a:ea typeface="Times New Roman" panose="02020603050405020304" pitchFamily="18" charset="0"/>
                  </a:rPr>
                  <a:t> minh </a:t>
                </a:r>
                <a:r>
                  <a:rPr lang="en-US" sz="2400" dirty="0" err="1">
                    <a:solidFill>
                      <a:srgbClr val="000000"/>
                    </a:solidFill>
                    <a:latin typeface="UTM Avo" panose="02040603050506020204" pitchFamily="18" charset="0"/>
                    <a:ea typeface="Times New Roman" panose="02020603050405020304" pitchFamily="18" charset="0"/>
                  </a:rPr>
                  <a:t>trên</a:t>
                </a:r>
                <a:r>
                  <a:rPr lang="en-US" sz="2400" dirty="0">
                    <a:solidFill>
                      <a:srgbClr val="000000"/>
                    </a:solidFill>
                    <a:latin typeface="UTM Avo" panose="02040603050506020204" pitchFamily="18" charset="0"/>
                    <a:ea typeface="Times New Roman" panose="02020603050405020304" pitchFamily="18" charset="0"/>
                  </a:rPr>
                  <a:t>).</a:t>
                </a:r>
              </a:p>
              <a:p>
                <a:pPr marL="20321" marR="20321" algn="just">
                  <a:lnSpc>
                    <a:spcPct val="150000"/>
                  </a:lnSpc>
                </a:pPr>
                <a:r>
                  <a:rPr lang="en-US" sz="2400" dirty="0">
                    <a:solidFill>
                      <a:srgbClr val="000000"/>
                    </a:solidFill>
                    <a:latin typeface="UTM Avo" panose="02040603050506020204" pitchFamily="18" charset="0"/>
                    <a:ea typeface="Times New Roman" panose="02020603050405020304" pitchFamily="18" charset="0"/>
                  </a:rPr>
                  <a:t>Suy </a:t>
                </a:r>
                <a:r>
                  <a:rPr lang="en-US" sz="2400" dirty="0" err="1">
                    <a:solidFill>
                      <a:srgbClr val="000000"/>
                    </a:solidFill>
                    <a:latin typeface="UTM Avo" panose="02040603050506020204" pitchFamily="18" charset="0"/>
                    <a:ea typeface="Times New Roman" panose="02020603050405020304" pitchFamily="18" charset="0"/>
                  </a:rPr>
                  <a:t>ra</a:t>
                </a:r>
                <a:r>
                  <a:rPr lang="en-US" sz="2400" dirty="0">
                    <a:solidFill>
                      <a:srgbClr val="000000"/>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dirty="0">
                        <a:solidFill>
                          <a:srgbClr val="000000"/>
                        </a:solidFill>
                        <a:latin typeface="UTM Avo" panose="02040603050506020204" pitchFamily="18" charset="0"/>
                        <a:ea typeface="Times New Roman" panose="02020603050405020304" pitchFamily="18" charset="0"/>
                      </a:rPr>
                      <m:t>ABH</m:t>
                    </m:r>
                  </m:oMath>
                </a14:m>
                <a:r>
                  <a:rPr lang="en-US" sz="2400" dirty="0">
                    <a:solidFill>
                      <a:srgbClr val="000000"/>
                    </a:solidFill>
                    <a:latin typeface="UTM Avo" panose="02040603050506020204" pitchFamily="18" charset="0"/>
                    <a:ea typeface="Times New Roman" panose="02020603050405020304" pitchFamily="18" charset="0"/>
                  </a:rPr>
                  <a:t> = ∆</a:t>
                </a:r>
                <a14:m>
                  <m:oMath xmlns:m="http://schemas.openxmlformats.org/officeDocument/2006/math">
                    <m:r>
                      <m:rPr>
                        <m:nor/>
                      </m:rPr>
                      <a:rPr lang="en-US" sz="2400" dirty="0">
                        <a:solidFill>
                          <a:srgbClr val="000000"/>
                        </a:solidFill>
                        <a:latin typeface="UTM Avo" panose="02040603050506020204" pitchFamily="18" charset="0"/>
                        <a:ea typeface="Times New Roman" panose="02020603050405020304" pitchFamily="18" charset="0"/>
                      </a:rPr>
                      <m:t>ACH</m:t>
                    </m:r>
                  </m:oMath>
                </a14:m>
                <a:r>
                  <a:rPr lang="en-US" sz="2400" dirty="0">
                    <a:solidFill>
                      <a:srgbClr val="000000"/>
                    </a:solidFill>
                    <a:latin typeface="UTM Avo" panose="02040603050506020204" pitchFamily="18" charset="0"/>
                    <a:ea typeface="Times New Roman" panose="02020603050405020304" pitchFamily="18" charset="0"/>
                  </a:rPr>
                  <a:t> (c - g - c).</a:t>
                </a:r>
                <a:endParaRPr lang="en-US" sz="2400" dirty="0">
                  <a:solidFill>
                    <a:prstClr val="black"/>
                  </a:solidFill>
                  <a:latin typeface="UTM Avo" panose="020406030505060202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69363" y="2111880"/>
                <a:ext cx="7569200" cy="4769447"/>
              </a:xfrm>
              <a:prstGeom prst="rect">
                <a:avLst/>
              </a:prstGeom>
              <a:blipFill>
                <a:blip r:embed="rId4"/>
                <a:stretch>
                  <a:fillRect l="-1288" t="-639" r="-886" b="-1916"/>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0D8B2FF-1C78-135E-017E-747C83B0D607}"/>
              </a:ext>
            </a:extLst>
          </p:cNvPr>
          <p:cNvSpPr txBox="1"/>
          <p:nvPr/>
        </p:nvSpPr>
        <p:spPr>
          <a:xfrm>
            <a:off x="928674" y="1752600"/>
            <a:ext cx="863600" cy="461665"/>
          </a:xfrm>
          <a:prstGeom prst="rect">
            <a:avLst/>
          </a:prstGeom>
          <a:noFill/>
        </p:spPr>
        <p:txBody>
          <a:bodyPr wrap="square" rtlCol="0">
            <a:spAutoFit/>
          </a:bodyPr>
          <a:lstStyle/>
          <a:p>
            <a:r>
              <a:rPr lang="en-US" sz="2400" b="1" u="sng" dirty="0" err="1">
                <a:latin typeface="UTM Avo" panose="02040603050506020204" pitchFamily="18" charset="0"/>
                <a:cs typeface="Arial" panose="020B0604020202020204" pitchFamily="34" charset="0"/>
              </a:rPr>
              <a:t>Giải</a:t>
            </a:r>
            <a:endParaRPr lang="en-US" sz="2400" b="1" u="sng" dirty="0">
              <a:latin typeface="UTM Avo" panose="02040603050506020204" pitchFamily="18" charset="0"/>
              <a:cs typeface="Arial" panose="020B0604020202020204" pitchFamily="34" charset="0"/>
            </a:endParaRPr>
          </a:p>
        </p:txBody>
      </p:sp>
      <p:sp>
        <p:nvSpPr>
          <p:cNvPr id="5" name="Rectangle: Rounded Corners 4">
            <a:extLst>
              <a:ext uri="{FF2B5EF4-FFF2-40B4-BE49-F238E27FC236}">
                <a16:creationId xmlns:a16="http://schemas.microsoft.com/office/drawing/2014/main" id="{A6A76335-1018-77CE-9074-522AD0C70EA1}"/>
              </a:ext>
            </a:extLst>
          </p:cNvPr>
          <p:cNvSpPr/>
          <p:nvPr/>
        </p:nvSpPr>
        <p:spPr>
          <a:xfrm>
            <a:off x="255037" y="1745199"/>
            <a:ext cx="644769" cy="410307"/>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latin typeface="UTM Avo" panose="02040603050506020204" pitchFamily="18" charset="0"/>
                <a:cs typeface="Arial" panose="020B0604020202020204" pitchFamily="34" charset="0"/>
              </a:rPr>
              <a:t>05</a:t>
            </a:r>
          </a:p>
        </p:txBody>
      </p:sp>
      <p:pic>
        <p:nvPicPr>
          <p:cNvPr id="8" name="Picture 7">
            <a:extLst>
              <a:ext uri="{FF2B5EF4-FFF2-40B4-BE49-F238E27FC236}">
                <a16:creationId xmlns:a16="http://schemas.microsoft.com/office/drawing/2014/main" id="{928B6DEC-D543-B3C4-09E8-58F4A541AAC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067800" y="1219200"/>
            <a:ext cx="2895600" cy="5321188"/>
          </a:xfrm>
          <a:prstGeom prst="rect">
            <a:avLst/>
          </a:prstGeom>
        </p:spPr>
      </p:pic>
    </p:spTree>
    <p:extLst>
      <p:ext uri="{BB962C8B-B14F-4D97-AF65-F5344CB8AC3E}">
        <p14:creationId xmlns:p14="http://schemas.microsoft.com/office/powerpoint/2010/main" val="415329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228600" y="2057400"/>
                <a:ext cx="7569200" cy="4399859"/>
              </a:xfrm>
              <a:prstGeom prst="rect">
                <a:avLst/>
              </a:prstGeom>
            </p:spPr>
            <p:txBody>
              <a:bodyPr wrap="square">
                <a:spAutoFit/>
              </a:bodyPr>
              <a:lstStyle/>
              <a:p>
                <a:pPr algn="just" defTabSz="609630">
                  <a:lnSpc>
                    <a:spcPct val="150000"/>
                  </a:lnSpc>
                  <a:defRPr/>
                </a:pP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Suy</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ra </a:t>
                </a:r>
                <a14:m>
                  <m:oMath xmlns:m="http://schemas.openxmlformats.org/officeDocument/2006/math">
                    <m:acc>
                      <m:accPr>
                        <m:chr m:val="̂"/>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m:rPr>
                            <m:nor/>
                          </m:rPr>
                          <a:rPr lang="fr-FR" sz="2400" i="0">
                            <a:solidFill>
                              <a:prstClr val="black"/>
                            </a:solidFill>
                            <a:latin typeface="UTM Avo" panose="02040603050506020204" pitchFamily="18" charset="0"/>
                            <a:ea typeface="Calibri" panose="020F0502020204030204" pitchFamily="34" charset="0"/>
                            <a:cs typeface="Arial" panose="020B0604020202020204" pitchFamily="34" charset="0"/>
                          </a:rPr>
                          <m:t>AHB</m:t>
                        </m:r>
                      </m:e>
                    </m:acc>
                    <m:r>
                      <m:rPr>
                        <m:nor/>
                      </m:rPr>
                      <a:rPr lang="en-US" sz="24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nor/>
                      </m:rPr>
                      <a:rPr lang="fr-FR"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acc>
                      <m:accPr>
                        <m:chr m:val="̂"/>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m:rPr>
                            <m:nor/>
                          </m:rPr>
                          <a:rPr lang="fr-FR" sz="2400" i="0">
                            <a:solidFill>
                              <a:prstClr val="black"/>
                            </a:solidFill>
                            <a:latin typeface="UTM Avo" panose="02040603050506020204" pitchFamily="18" charset="0"/>
                            <a:ea typeface="Calibri" panose="020F0502020204030204" pitchFamily="34" charset="0"/>
                            <a:cs typeface="Arial" panose="020B0604020202020204" pitchFamily="34" charset="0"/>
                          </a:rPr>
                          <m:t>AHC</m:t>
                        </m:r>
                      </m:e>
                    </m:acc>
                  </m:oMath>
                </a14:m>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(2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góc</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tương</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ứng</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a:t>
                </a:r>
                <a:endPar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endParaRPr>
              </a:p>
              <a:p>
                <a:pPr algn="just" defTabSz="609630">
                  <a:lnSpc>
                    <a:spcPct val="150000"/>
                  </a:lnSpc>
                  <a:defRPr/>
                </a:pP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Mà</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m:rPr>
                            <m:nor/>
                          </m:rPr>
                          <a:rPr lang="fr-FR" sz="2400" i="0">
                            <a:solidFill>
                              <a:prstClr val="black"/>
                            </a:solidFill>
                            <a:latin typeface="UTM Avo" panose="02040603050506020204" pitchFamily="18" charset="0"/>
                            <a:ea typeface="Calibri" panose="020F0502020204030204" pitchFamily="34" charset="0"/>
                            <a:cs typeface="Arial" panose="020B0604020202020204" pitchFamily="34" charset="0"/>
                          </a:rPr>
                          <m:t>AHB</m:t>
                        </m:r>
                      </m:e>
                    </m:acc>
                    <m:r>
                      <m:rPr>
                        <m:nor/>
                      </m:rPr>
                      <a:rPr lang="en-US" sz="24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nor/>
                      </m:rPr>
                      <a:rPr lang="fr-FR"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acc>
                      <m:accPr>
                        <m:chr m:val="̂"/>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m:rPr>
                            <m:nor/>
                          </m:rPr>
                          <a:rPr lang="fr-FR" sz="2400" i="0">
                            <a:solidFill>
                              <a:prstClr val="black"/>
                            </a:solidFill>
                            <a:latin typeface="UTM Avo" panose="02040603050506020204" pitchFamily="18" charset="0"/>
                            <a:ea typeface="Calibri" panose="020F0502020204030204" pitchFamily="34" charset="0"/>
                            <a:cs typeface="Arial" panose="020B0604020202020204" pitchFamily="34" charset="0"/>
                          </a:rPr>
                          <m:t>AHC</m:t>
                        </m:r>
                      </m:e>
                    </m:acc>
                    <m:r>
                      <m:rPr>
                        <m:nor/>
                      </m:rPr>
                      <a:rPr lang="en-US" sz="24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nor/>
                      </m:rPr>
                      <a:rPr lang="fr-FR"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fr-FR" sz="2400" i="0">
                        <a:solidFill>
                          <a:prstClr val="black"/>
                        </a:solidFill>
                        <a:latin typeface="UTM Avo" panose="02040603050506020204" pitchFamily="18" charset="0"/>
                        <a:ea typeface="Calibri" panose="020F0502020204030204" pitchFamily="34" charset="0"/>
                        <a:cs typeface="Arial" panose="020B0604020202020204" pitchFamily="34" charset="0"/>
                      </a:rPr>
                      <m:t>180</m:t>
                    </m:r>
                    <m:r>
                      <m:rPr>
                        <m:nor/>
                      </m:rPr>
                      <a:rPr lang="fr-FR" sz="2400" i="0">
                        <a:solidFill>
                          <a:prstClr val="black"/>
                        </a:solidFill>
                        <a:latin typeface="UTM Avo" panose="02040603050506020204" pitchFamily="18" charset="0"/>
                        <a:ea typeface="Calibri" panose="020F0502020204030204" pitchFamily="34" charset="0"/>
                        <a:cs typeface="Arial" panose="020B0604020202020204" pitchFamily="34" charset="0"/>
                      </a:rPr>
                      <m:t>°</m:t>
                    </m:r>
                  </m:oMath>
                </a14:m>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nên</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m:rPr>
                            <m:nor/>
                          </m:rPr>
                          <a:rPr lang="fr-FR" sz="2400" i="0">
                            <a:solidFill>
                              <a:prstClr val="black"/>
                            </a:solidFill>
                            <a:latin typeface="UTM Avo" panose="02040603050506020204" pitchFamily="18" charset="0"/>
                            <a:ea typeface="Calibri" panose="020F0502020204030204" pitchFamily="34" charset="0"/>
                            <a:cs typeface="Arial" panose="020B0604020202020204" pitchFamily="34" charset="0"/>
                          </a:rPr>
                          <m:t>AHB</m:t>
                        </m:r>
                      </m:e>
                    </m:acc>
                    <m:r>
                      <m:rPr>
                        <m:nor/>
                      </m:rPr>
                      <a:rPr lang="en-US" sz="24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nor/>
                      </m:rPr>
                      <a:rPr lang="fr-FR"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acc>
                      <m:accPr>
                        <m:chr m:val="̂"/>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m:rPr>
                            <m:nor/>
                          </m:rPr>
                          <a:rPr lang="fr-FR" sz="2400" i="0">
                            <a:solidFill>
                              <a:prstClr val="black"/>
                            </a:solidFill>
                            <a:latin typeface="UTM Avo" panose="02040603050506020204" pitchFamily="18" charset="0"/>
                            <a:ea typeface="Calibri" panose="020F0502020204030204" pitchFamily="34" charset="0"/>
                            <a:cs typeface="Arial" panose="020B0604020202020204" pitchFamily="34" charset="0"/>
                          </a:rPr>
                          <m:t>AHC</m:t>
                        </m:r>
                      </m:e>
                    </m:acc>
                    <m:r>
                      <m:rPr>
                        <m:nor/>
                      </m:rPr>
                      <a:rPr lang="en-US" sz="24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nor/>
                      </m:rPr>
                      <a:rPr lang="fr-FR" sz="2400" i="0">
                        <a:solidFill>
                          <a:prstClr val="black"/>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prstClr val="black"/>
                        </a:solidFill>
                        <a:latin typeface="UTM Avo" panose="02040603050506020204" pitchFamily="18" charset="0"/>
                        <a:ea typeface="Calibri" panose="020F0502020204030204" pitchFamily="34" charset="0"/>
                        <a:cs typeface="Arial" panose="020B0604020202020204" pitchFamily="34" charset="0"/>
                      </a:rPr>
                      <m:t> </m:t>
                    </m:r>
                    <m:r>
                      <m:rPr>
                        <m:nor/>
                      </m:rPr>
                      <a:rPr lang="fr-FR" sz="2400" i="0">
                        <a:solidFill>
                          <a:prstClr val="black"/>
                        </a:solidFill>
                        <a:latin typeface="UTM Avo" panose="02040603050506020204" pitchFamily="18" charset="0"/>
                        <a:ea typeface="Calibri" panose="020F0502020204030204" pitchFamily="34" charset="0"/>
                        <a:cs typeface="Arial" panose="020B0604020202020204" pitchFamily="34" charset="0"/>
                      </a:rPr>
                      <m:t>9</m:t>
                    </m:r>
                    <m:sSup>
                      <m:sSupPr>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m:rPr>
                            <m:nor/>
                          </m:rPr>
                          <a:rPr lang="fr-FR" sz="2400" i="0">
                            <a:solidFill>
                              <a:prstClr val="black"/>
                            </a:solidFill>
                            <a:latin typeface="UTM Avo" panose="02040603050506020204" pitchFamily="18" charset="0"/>
                            <a:ea typeface="Calibri" panose="020F0502020204030204" pitchFamily="34" charset="0"/>
                            <a:cs typeface="Arial" panose="020B0604020202020204" pitchFamily="34" charset="0"/>
                          </a:rPr>
                          <m:t>0</m:t>
                        </m:r>
                      </m:e>
                      <m:sup>
                        <m:r>
                          <m:rPr>
                            <m:nor/>
                          </m:rPr>
                          <a:rPr lang="fr-FR" sz="2400" i="0">
                            <a:solidFill>
                              <a:prstClr val="black"/>
                            </a:solidFill>
                            <a:latin typeface="UTM Avo" panose="02040603050506020204" pitchFamily="18" charset="0"/>
                            <a:ea typeface="Calibri" panose="020F0502020204030204" pitchFamily="34" charset="0"/>
                            <a:cs typeface="Arial" panose="020B0604020202020204" pitchFamily="34" charset="0"/>
                          </a:rPr>
                          <m:t>o</m:t>
                        </m:r>
                      </m:sup>
                    </m:sSup>
                  </m:oMath>
                </a14:m>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hay </a:t>
                </a:r>
                <a14:m>
                  <m:oMath xmlns:m="http://schemas.openxmlformats.org/officeDocument/2006/math">
                    <m:r>
                      <m:rPr>
                        <m:nor/>
                      </m:rPr>
                      <a:rPr lang="en-US" sz="2400" i="0" dirty="0" smtClean="0">
                        <a:solidFill>
                          <a:srgbClr val="000000"/>
                        </a:solidFill>
                        <a:latin typeface="UTM Avo" panose="02040603050506020204" pitchFamily="18" charset="0"/>
                        <a:ea typeface="Calibri" panose="020F0502020204030204" pitchFamily="34" charset="0"/>
                        <a:cs typeface="Times New Roman" panose="02020603050405020304" pitchFamily="18" charset="0"/>
                      </a:rPr>
                      <m:t>AH</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a:solidFill>
                      <a:srgbClr val="000000"/>
                    </a:solidFill>
                    <a:latin typeface="UTM Avo" panose="02040603050506020204" pitchFamily="18" charset="0"/>
                    <a:ea typeface="Calibri" panose="020F0502020204030204" pitchFamily="34" charset="0"/>
                    <a:cs typeface="Cambria Math" panose="02040503050406030204" pitchFamily="18" charset="0"/>
                  </a:rPr>
                  <a:t>⊥</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Calibri" panose="020F0502020204030204" pitchFamily="34" charset="0"/>
                        <a:cs typeface="Times New Roman" panose="02020603050405020304" pitchFamily="18" charset="0"/>
                      </a:rPr>
                      <m:t>BC</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a:t>
                </a:r>
                <a:endPar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endParaRPr>
              </a:p>
              <a:p>
                <a:pPr algn="just" defTabSz="609630">
                  <a:lnSpc>
                    <a:spcPct val="150000"/>
                  </a:lnSpc>
                  <a:defRPr/>
                </a:pP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b) Do </a:t>
                </a:r>
                <a14:m>
                  <m:oMath xmlns:m="http://schemas.openxmlformats.org/officeDocument/2006/math">
                    <m:r>
                      <m:rPr>
                        <m:nor/>
                      </m:rPr>
                      <a:rPr lang="en-US" sz="2400" i="0" dirty="0" smtClean="0">
                        <a:solidFill>
                          <a:srgbClr val="000000"/>
                        </a:solidFill>
                        <a:latin typeface="UTM Avo" panose="02040603050506020204" pitchFamily="18" charset="0"/>
                        <a:ea typeface="Calibri" panose="020F0502020204030204" pitchFamily="34" charset="0"/>
                        <a:cs typeface="Times New Roman" panose="02020603050405020304" pitchFamily="18" charset="0"/>
                      </a:rPr>
                      <m:t>O</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là</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trọng</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tâm</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của</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tam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giác</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Calibri" panose="020F0502020204030204" pitchFamily="34" charset="0"/>
                        <a:cs typeface="Times New Roman" panose="02020603050405020304" pitchFamily="18" charset="0"/>
                      </a:rPr>
                      <m:t>ABC</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nên</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p>
              <a:p>
                <a:pPr algn="ctr" defTabSz="609630">
                  <a:lnSpc>
                    <a:spcPct val="150000"/>
                  </a:lnSpc>
                  <a:defRPr/>
                </a:pPr>
                <a14:m>
                  <m:oMath xmlns:m="http://schemas.openxmlformats.org/officeDocument/2006/math">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OH</m:t>
                    </m:r>
                    <m:r>
                      <m:rPr>
                        <m:nor/>
                      </m:rPr>
                      <a:rPr lang="en-US" sz="2400" b="0" i="0" smtClean="0">
                        <a:solidFill>
                          <a:srgbClr val="000000"/>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m:t>
                    </m:r>
                    <m:f>
                      <m:fPr>
                        <m:ctrlPr>
                          <a:rPr lang="en-US" sz="24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3</m:t>
                        </m:r>
                      </m:den>
                    </m:f>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AH</m:t>
                    </m:r>
                    <m:r>
                      <m:rPr>
                        <m:nor/>
                      </m:rPr>
                      <a:rPr lang="en-US" sz="2400" b="0" i="0" smtClean="0">
                        <a:solidFill>
                          <a:srgbClr val="000000"/>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m:t>
                    </m:r>
                    <m:f>
                      <m:fPr>
                        <m:ctrlPr>
                          <a:rPr lang="en-US" sz="24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3</m:t>
                        </m:r>
                      </m:den>
                    </m:f>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.1,2</m:t>
                    </m:r>
                    <m:r>
                      <m:rPr>
                        <m:nor/>
                      </m:rPr>
                      <a:rPr lang="en-US" sz="2400" b="0" i="0" smtClean="0">
                        <a:solidFill>
                          <a:srgbClr val="000000"/>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m:t>
                    </m:r>
                    <m:r>
                      <m:rPr>
                        <m:nor/>
                      </m:rPr>
                      <a:rPr lang="en-US" sz="2400" b="0" i="0" smtClean="0">
                        <a:solidFill>
                          <a:srgbClr val="000000"/>
                        </a:solidFill>
                        <a:latin typeface="UTM Avo" panose="02040603050506020204" pitchFamily="18" charset="0"/>
                        <a:ea typeface="Calibri" panose="020F0502020204030204" pitchFamily="34" charset="0"/>
                        <a:cs typeface="Arial" panose="020B0604020202020204" pitchFamily="34" charset="0"/>
                      </a:rPr>
                      <m:t> </m:t>
                    </m:r>
                    <m:r>
                      <m:rPr>
                        <m:nor/>
                      </m:rPr>
                      <a:rPr lang="en-US" sz="2400" i="0">
                        <a:solidFill>
                          <a:srgbClr val="000000"/>
                        </a:solidFill>
                        <a:latin typeface="UTM Avo" panose="02040603050506020204" pitchFamily="18" charset="0"/>
                        <a:ea typeface="Calibri" panose="020F0502020204030204" pitchFamily="34" charset="0"/>
                        <a:cs typeface="Arial" panose="020B0604020202020204" pitchFamily="34" charset="0"/>
                      </a:rPr>
                      <m:t>0,4</m:t>
                    </m:r>
                    <m:r>
                      <m:rPr>
                        <m:nor/>
                      </m:rPr>
                      <a:rPr lang="en-US" sz="2400" b="0" i="0" smtClean="0">
                        <a:solidFill>
                          <a:srgbClr val="000000"/>
                        </a:solidFill>
                        <a:latin typeface="UTM Avo" panose="02040603050506020204" pitchFamily="18" charset="0"/>
                        <a:ea typeface="Calibri" panose="020F0502020204030204" pitchFamily="34" charset="0"/>
                        <a:cs typeface="Arial" panose="020B0604020202020204" pitchFamily="34" charset="0"/>
                      </a:rPr>
                      <m:t> </m:t>
                    </m:r>
                    <m:r>
                      <m:rPr>
                        <m:nor/>
                      </m:rPr>
                      <a:rPr lang="en-US" sz="2400" b="0" i="0" smtClean="0">
                        <a:solidFill>
                          <a:srgbClr val="000000"/>
                        </a:solidFill>
                        <a:latin typeface="UTM Avo" panose="02040603050506020204" pitchFamily="18" charset="0"/>
                        <a:ea typeface="Calibri" panose="020F0502020204030204" pitchFamily="34" charset="0"/>
                        <a:cs typeface="Arial" panose="020B0604020202020204" pitchFamily="34" charset="0"/>
                      </a:rPr>
                      <m:t>m</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a:t>
                </a:r>
                <a:endPar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endParaRPr>
              </a:p>
              <a:p>
                <a:pPr algn="just" defTabSz="609630">
                  <a:lnSpc>
                    <a:spcPct val="150000"/>
                  </a:lnSpc>
                  <a:defRPr/>
                </a:pP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Do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mỗi</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tầng</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cao</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3,3m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nên</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vị</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trí</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dirty="0" smtClean="0">
                        <a:solidFill>
                          <a:srgbClr val="000000"/>
                        </a:solidFill>
                        <a:latin typeface="UTM Avo" panose="02040603050506020204" pitchFamily="18" charset="0"/>
                        <a:ea typeface="Calibri" panose="020F0502020204030204" pitchFamily="34" charset="0"/>
                        <a:cs typeface="Times New Roman" panose="02020603050405020304" pitchFamily="18" charset="0"/>
                      </a:rPr>
                      <m:t>O</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ở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độ</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cao</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p>
              <a:p>
                <a:pPr algn="ctr" defTabSz="609630">
                  <a:lnSpc>
                    <a:spcPct val="150000"/>
                  </a:lnSpc>
                  <a:defRPr/>
                </a:pP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0,4 </a:t>
                </a:r>
                <a14:m>
                  <m:oMath xmlns:m="http://schemas.openxmlformats.org/officeDocument/2006/math">
                    <m:r>
                      <m:rPr>
                        <m:nor/>
                      </m:rPr>
                      <a:rPr lang="en-US" sz="2400" i="0" dirty="0" smtClean="0">
                        <a:solidFill>
                          <a:srgbClr val="000000"/>
                        </a:solidFill>
                        <a:latin typeface="UTM Avo" panose="0204060305050602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3,3 </a:t>
                </a:r>
                <a14:m>
                  <m:oMath xmlns:m="http://schemas.openxmlformats.org/officeDocument/2006/math">
                    <m:r>
                      <m:rPr>
                        <m:nor/>
                      </m:rPr>
                      <a:rPr lang="en-US" sz="2400" i="0" dirty="0" smtClean="0">
                        <a:solidFill>
                          <a:srgbClr val="000000"/>
                        </a:solidFill>
                        <a:latin typeface="UTM Avo" panose="0204060305050602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3 </a:t>
                </a:r>
                <a14:m>
                  <m:oMath xmlns:m="http://schemas.openxmlformats.org/officeDocument/2006/math">
                    <m:r>
                      <m:rPr>
                        <m:nor/>
                      </m:rPr>
                      <a:rPr lang="en-US" sz="2400" i="0" dirty="0" smtClean="0">
                        <a:solidFill>
                          <a:srgbClr val="000000"/>
                        </a:solidFill>
                        <a:latin typeface="UTM Avo" panose="02040603050506020204" pitchFamily="18" charset="0"/>
                        <a:ea typeface="Calibri" panose="020F0502020204030204" pitchFamily="34" charset="0"/>
                        <a:cs typeface="Times New Roman" panose="02020603050405020304" pitchFamily="18" charset="0"/>
                      </a:rPr>
                      <m:t>=</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10,3 m so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với</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mặt</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đất</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a:t>
                </a:r>
                <a:endPar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228600" y="2057400"/>
                <a:ext cx="7569200" cy="4399859"/>
              </a:xfrm>
              <a:prstGeom prst="rect">
                <a:avLst/>
              </a:prstGeom>
              <a:blipFill>
                <a:blip r:embed="rId4"/>
                <a:stretch>
                  <a:fillRect l="-1289" r="-1209" b="-208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4589D4B-9A93-32A6-678A-925453092AE9}"/>
              </a:ext>
            </a:extLst>
          </p:cNvPr>
          <p:cNvSpPr txBox="1"/>
          <p:nvPr/>
        </p:nvSpPr>
        <p:spPr>
          <a:xfrm>
            <a:off x="276726" y="1722830"/>
            <a:ext cx="863600" cy="461665"/>
          </a:xfrm>
          <a:prstGeom prst="rect">
            <a:avLst/>
          </a:prstGeom>
          <a:noFill/>
        </p:spPr>
        <p:txBody>
          <a:bodyPr wrap="square" rtlCol="0">
            <a:spAutoFit/>
          </a:bodyPr>
          <a:lstStyle/>
          <a:p>
            <a:r>
              <a:rPr lang="en-US" sz="2400" b="1" u="sng" dirty="0" err="1">
                <a:latin typeface="UTM Avo" panose="02040603050506020204" pitchFamily="18" charset="0"/>
                <a:cs typeface="Arial" panose="020B0604020202020204" pitchFamily="34" charset="0"/>
              </a:rPr>
              <a:t>Giải</a:t>
            </a:r>
            <a:endParaRPr lang="en-US" sz="2400" b="1" u="sng" dirty="0">
              <a:latin typeface="UTM Avo" panose="02040603050506020204" pitchFamily="18" charset="0"/>
              <a:cs typeface="Arial" panose="020B0604020202020204" pitchFamily="34" charset="0"/>
            </a:endParaRPr>
          </a:p>
        </p:txBody>
      </p:sp>
      <p:pic>
        <p:nvPicPr>
          <p:cNvPr id="5" name="Picture 4">
            <a:extLst>
              <a:ext uri="{FF2B5EF4-FFF2-40B4-BE49-F238E27FC236}">
                <a16:creationId xmlns:a16="http://schemas.microsoft.com/office/drawing/2014/main" id="{E308CA42-349A-7286-2D31-6338DA8FB42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067800" y="1219200"/>
            <a:ext cx="2895600" cy="5321188"/>
          </a:xfrm>
          <a:prstGeom prst="rect">
            <a:avLst/>
          </a:prstGeom>
        </p:spPr>
      </p:pic>
    </p:spTree>
    <p:extLst>
      <p:ext uri="{BB962C8B-B14F-4D97-AF65-F5344CB8AC3E}">
        <p14:creationId xmlns:p14="http://schemas.microsoft.com/office/powerpoint/2010/main" val="137189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990600" y="1752600"/>
            <a:ext cx="10160000" cy="4876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609630">
              <a:defRPr/>
            </a:pPr>
            <a:endParaRPr lang="en-US" sz="1100">
              <a:solidFill>
                <a:prstClr val="black"/>
              </a:solidFill>
              <a:latin typeface="Calibri"/>
            </a:endParaRPr>
          </a:p>
        </p:txBody>
      </p:sp>
      <mc:AlternateContent xmlns:mc="http://schemas.openxmlformats.org/markup-compatibility/2006" xmlns:a14="http://schemas.microsoft.com/office/drawing/2010/main">
        <mc:Choice Requires="a14">
          <p:sp>
            <p:nvSpPr>
              <p:cNvPr id="2" name="Rectangle 1"/>
              <p:cNvSpPr/>
              <p:nvPr/>
            </p:nvSpPr>
            <p:spPr>
              <a:xfrm>
                <a:off x="1190611" y="1854200"/>
                <a:ext cx="9702800" cy="2246641"/>
              </a:xfrm>
              <a:prstGeom prst="rect">
                <a:avLst/>
              </a:prstGeom>
            </p:spPr>
            <p:txBody>
              <a:bodyPr wrap="square">
                <a:spAutoFit/>
              </a:bodyPr>
              <a:lstStyle/>
              <a:p>
                <a:pPr algn="ctr">
                  <a:lnSpc>
                    <a:spcPct val="150000"/>
                  </a:lnSpc>
                </a:pPr>
                <a:r>
                  <a:rPr lang="fr-FR" sz="2400" b="1" dirty="0" err="1">
                    <a:latin typeface="UTM Avo" panose="02040603050506020204" pitchFamily="18" charset="0"/>
                    <a:ea typeface="Calibri" panose="020F0502020204030204" pitchFamily="34" charset="0"/>
                    <a:cs typeface="Times New Roman" panose="02020603050405020304" pitchFamily="18" charset="0"/>
                  </a:rPr>
                  <a:t>Tính</a:t>
                </a:r>
                <a:r>
                  <a:rPr lang="fr-FR" sz="2400" b="1" dirty="0">
                    <a:latin typeface="UTM Avo" panose="02040603050506020204" pitchFamily="18" charset="0"/>
                    <a:ea typeface="Calibri" panose="020F0502020204030204" pitchFamily="34" charset="0"/>
                    <a:cs typeface="Times New Roman" panose="02020603050405020304" pitchFamily="18" charset="0"/>
                  </a:rPr>
                  <a:t> </a:t>
                </a:r>
                <a:r>
                  <a:rPr lang="fr-FR" sz="2400" b="1" dirty="0" err="1">
                    <a:latin typeface="UTM Avo" panose="02040603050506020204" pitchFamily="18" charset="0"/>
                    <a:ea typeface="Calibri" panose="020F0502020204030204" pitchFamily="34" charset="0"/>
                    <a:cs typeface="Times New Roman" panose="02020603050405020304" pitchFamily="18" charset="0"/>
                  </a:rPr>
                  <a:t>chất</a:t>
                </a:r>
                <a:r>
                  <a:rPr lang="fr-FR" sz="2400" b="1" dirty="0">
                    <a:latin typeface="UTM Avo" panose="02040603050506020204" pitchFamily="18" charset="0"/>
                    <a:ea typeface="Calibri" panose="020F0502020204030204" pitchFamily="34" charset="0"/>
                    <a:cs typeface="Times New Roman" panose="02020603050405020304" pitchFamily="18" charset="0"/>
                  </a:rPr>
                  <a:t> </a:t>
                </a:r>
                <a:r>
                  <a:rPr lang="fr-FR" sz="2400" b="1" dirty="0" err="1">
                    <a:latin typeface="UTM Avo" panose="02040603050506020204" pitchFamily="18" charset="0"/>
                    <a:ea typeface="Calibri" panose="020F0502020204030204" pitchFamily="34" charset="0"/>
                    <a:cs typeface="Times New Roman" panose="02020603050405020304" pitchFamily="18" charset="0"/>
                  </a:rPr>
                  <a:t>khác</a:t>
                </a:r>
                <a:r>
                  <a:rPr lang="fr-FR" sz="2400" b="1" dirty="0">
                    <a:latin typeface="UTM Avo" panose="02040603050506020204" pitchFamily="18" charset="0"/>
                    <a:ea typeface="Calibri" panose="020F0502020204030204" pitchFamily="34" charset="0"/>
                    <a:cs typeface="Times New Roman" panose="02020603050405020304" pitchFamily="18" charset="0"/>
                  </a:rPr>
                  <a:t> </a:t>
                </a:r>
                <a:r>
                  <a:rPr lang="fr-FR" sz="2400" b="1" dirty="0" err="1">
                    <a:latin typeface="UTM Avo" panose="02040603050506020204" pitchFamily="18" charset="0"/>
                    <a:ea typeface="Calibri" panose="020F0502020204030204" pitchFamily="34" charset="0"/>
                    <a:cs typeface="Times New Roman" panose="02020603050405020304" pitchFamily="18" charset="0"/>
                  </a:rPr>
                  <a:t>của</a:t>
                </a:r>
                <a:r>
                  <a:rPr lang="fr-FR" sz="2400" b="1" dirty="0">
                    <a:latin typeface="UTM Avo" panose="02040603050506020204" pitchFamily="18" charset="0"/>
                    <a:ea typeface="Calibri" panose="020F0502020204030204" pitchFamily="34" charset="0"/>
                    <a:cs typeface="Times New Roman" panose="02020603050405020304" pitchFamily="18" charset="0"/>
                  </a:rPr>
                  <a:t> </a:t>
                </a:r>
                <a:r>
                  <a:rPr lang="fr-FR" sz="2400" b="1" dirty="0" err="1">
                    <a:latin typeface="UTM Avo" panose="02040603050506020204" pitchFamily="18" charset="0"/>
                    <a:ea typeface="Calibri" panose="020F0502020204030204" pitchFamily="34" charset="0"/>
                    <a:cs typeface="Times New Roman" panose="02020603050405020304" pitchFamily="18" charset="0"/>
                  </a:rPr>
                  <a:t>trọng</a:t>
                </a:r>
                <a:r>
                  <a:rPr lang="fr-FR" sz="2400" b="1" dirty="0">
                    <a:latin typeface="UTM Avo" panose="02040603050506020204" pitchFamily="18" charset="0"/>
                    <a:ea typeface="Calibri" panose="020F0502020204030204" pitchFamily="34" charset="0"/>
                    <a:cs typeface="Times New Roman" panose="02020603050405020304" pitchFamily="18" charset="0"/>
                  </a:rPr>
                  <a:t> </a:t>
                </a:r>
                <a:r>
                  <a:rPr lang="fr-FR" sz="2400" b="1" dirty="0" err="1">
                    <a:latin typeface="UTM Avo" panose="02040603050506020204" pitchFamily="18" charset="0"/>
                    <a:ea typeface="Calibri" panose="020F0502020204030204" pitchFamily="34" charset="0"/>
                    <a:cs typeface="Times New Roman" panose="02020603050405020304" pitchFamily="18" charset="0"/>
                  </a:rPr>
                  <a:t>tâm</a:t>
                </a:r>
                <a:r>
                  <a:rPr lang="fr-FR" sz="2400" b="1" dirty="0">
                    <a:latin typeface="UTM Avo" panose="02040603050506020204" pitchFamily="18" charset="0"/>
                    <a:ea typeface="Calibri" panose="020F0502020204030204" pitchFamily="34" charset="0"/>
                    <a:cs typeface="Times New Roman" panose="02020603050405020304" pitchFamily="18" charset="0"/>
                  </a:rPr>
                  <a:t> </a:t>
                </a:r>
                <a:r>
                  <a:rPr lang="fr-FR" sz="2400" b="1" dirty="0" err="1">
                    <a:latin typeface="UTM Avo" panose="02040603050506020204" pitchFamily="18" charset="0"/>
                    <a:ea typeface="Calibri" panose="020F0502020204030204" pitchFamily="34" charset="0"/>
                    <a:cs typeface="Times New Roman" panose="02020603050405020304" pitchFamily="18" charset="0"/>
                  </a:rPr>
                  <a:t>tam</a:t>
                </a:r>
                <a:r>
                  <a:rPr lang="fr-FR" sz="2400" b="1" dirty="0">
                    <a:latin typeface="UTM Avo" panose="02040603050506020204" pitchFamily="18" charset="0"/>
                    <a:ea typeface="Calibri" panose="020F0502020204030204" pitchFamily="34" charset="0"/>
                    <a:cs typeface="Times New Roman" panose="02020603050405020304" pitchFamily="18" charset="0"/>
                  </a:rPr>
                  <a:t> </a:t>
                </a:r>
                <a:r>
                  <a:rPr lang="fr-FR" sz="2400" b="1" dirty="0" err="1">
                    <a:latin typeface="UTM Avo" panose="02040603050506020204" pitchFamily="18" charset="0"/>
                    <a:ea typeface="Calibri" panose="020F0502020204030204" pitchFamily="34" charset="0"/>
                    <a:cs typeface="Times New Roman" panose="02020603050405020304" pitchFamily="18" charset="0"/>
                  </a:rPr>
                  <a:t>giác</a:t>
                </a:r>
                <a:r>
                  <a:rPr lang="fr-FR" sz="2400" b="1" dirty="0">
                    <a:latin typeface="UTM Avo" panose="020406030505060202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81019" indent="-381019" algn="just">
                  <a:lnSpc>
                    <a:spcPct val="150000"/>
                  </a:lnSpc>
                  <a:buFont typeface="Arial" panose="020B0604020202020204" pitchFamily="34" charset="0"/>
                  <a:buChar char="•"/>
                </a:pPr>
                <a:r>
                  <a:rPr lang="fr-FR" sz="2400" dirty="0" err="1">
                    <a:latin typeface="UTM Avo" panose="02040603050506020204" pitchFamily="18" charset="0"/>
                    <a:ea typeface="Calibri" panose="020F0502020204030204" pitchFamily="34" charset="0"/>
                    <a:cs typeface="Times New Roman" panose="02020603050405020304" pitchFamily="18" charset="0"/>
                  </a:rPr>
                  <a:t>Nếu</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nối</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ba</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đỉnh</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của</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tam</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giác</a:t>
                </a:r>
                <a:r>
                  <a:rPr lang="fr-FR"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dirty="0" smtClean="0">
                        <a:latin typeface="UTM Avo" panose="02040603050506020204" pitchFamily="18" charset="0"/>
                        <a:ea typeface="Calibri" panose="020F0502020204030204" pitchFamily="34" charset="0"/>
                        <a:cs typeface="Times New Roman" panose="02020603050405020304" pitchFamily="18" charset="0"/>
                      </a:rPr>
                      <m:t>ABC</m:t>
                    </m:r>
                  </m:oMath>
                </a14:m>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với</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trọng</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tâm</a:t>
                </a:r>
                <a:r>
                  <a:rPr lang="fr-FR"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dirty="0" smtClean="0">
                        <a:latin typeface="UTM Avo" panose="02040603050506020204" pitchFamily="18" charset="0"/>
                        <a:ea typeface="Calibri" panose="020F0502020204030204" pitchFamily="34" charset="0"/>
                        <a:cs typeface="Times New Roman" panose="02020603050405020304" pitchFamily="18" charset="0"/>
                      </a:rPr>
                      <m:t>G</m:t>
                    </m:r>
                  </m:oMath>
                </a14:m>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của</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tam</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giác</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đó</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thì</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tam</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giác</a:t>
                </a:r>
                <a:r>
                  <a:rPr lang="fr-FR"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dirty="0" smtClean="0">
                        <a:latin typeface="UTM Avo" panose="02040603050506020204" pitchFamily="18" charset="0"/>
                        <a:ea typeface="Calibri" panose="020F0502020204030204" pitchFamily="34" charset="0"/>
                        <a:cs typeface="Times New Roman" panose="02020603050405020304" pitchFamily="18" charset="0"/>
                      </a:rPr>
                      <m:t>ABC</m:t>
                    </m:r>
                  </m:oMath>
                </a14:m>
                <a:r>
                  <a:rPr lang="fr-FR" sz="2400" dirty="0">
                    <a:latin typeface="UTM Avo" panose="02040603050506020204" pitchFamily="18" charset="0"/>
                    <a:ea typeface="Calibri" panose="020F0502020204030204" pitchFamily="34" charset="0"/>
                    <a:cs typeface="Times New Roman" panose="02020603050405020304" pitchFamily="18" charset="0"/>
                  </a:rPr>
                  <a:t> chia </a:t>
                </a:r>
                <a:r>
                  <a:rPr lang="fr-FR" sz="2400" dirty="0" err="1">
                    <a:latin typeface="UTM Avo" panose="02040603050506020204" pitchFamily="18" charset="0"/>
                    <a:ea typeface="Calibri" panose="020F0502020204030204" pitchFamily="34" charset="0"/>
                    <a:cs typeface="Times New Roman" panose="02020603050405020304" pitchFamily="18" charset="0"/>
                  </a:rPr>
                  <a:t>thành</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ba</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tam</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giác</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nhỏ</a:t>
                </a:r>
                <a:r>
                  <a:rPr lang="fr-FR"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dirty="0" smtClean="0">
                        <a:latin typeface="UTM Avo" panose="02040603050506020204" pitchFamily="18" charset="0"/>
                        <a:ea typeface="Calibri" panose="020F0502020204030204" pitchFamily="34" charset="0"/>
                        <a:cs typeface="Times New Roman" panose="02020603050405020304" pitchFamily="18" charset="0"/>
                      </a:rPr>
                      <m:t>GAB</m:t>
                    </m:r>
                  </m:oMath>
                </a14:m>
                <a:r>
                  <a:rPr lang="fr-FR"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dirty="0" smtClean="0">
                        <a:latin typeface="UTM Avo" panose="02040603050506020204" pitchFamily="18" charset="0"/>
                        <a:ea typeface="Calibri" panose="020F0502020204030204" pitchFamily="34" charset="0"/>
                        <a:cs typeface="Times New Roman" panose="02020603050405020304" pitchFamily="18" charset="0"/>
                      </a:rPr>
                      <m:t>GCA</m:t>
                    </m:r>
                  </m:oMath>
                </a14:m>
                <a:r>
                  <a:rPr lang="fr-FR"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dirty="0" smtClean="0">
                        <a:latin typeface="UTM Avo" panose="02040603050506020204" pitchFamily="18" charset="0"/>
                        <a:ea typeface="Calibri" panose="020F0502020204030204" pitchFamily="34" charset="0"/>
                        <a:cs typeface="Times New Roman" panose="02020603050405020304" pitchFamily="18" charset="0"/>
                      </a:rPr>
                      <m:t>GBC</m:t>
                    </m:r>
                  </m:oMath>
                </a14:m>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có</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diện</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tích</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bằng</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nhau</a:t>
                </a:r>
                <a:r>
                  <a:rPr lang="fr-FR" sz="2400" dirty="0">
                    <a:latin typeface="UTM Avo" panose="020406030505060202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90611" y="1854200"/>
                <a:ext cx="9702800" cy="2246641"/>
              </a:xfrm>
              <a:prstGeom prst="rect">
                <a:avLst/>
              </a:prstGeom>
              <a:blipFill>
                <a:blip r:embed="rId4"/>
                <a:stretch>
                  <a:fillRect l="-817" r="-942" b="-4607"/>
                </a:stretch>
              </a:blipFill>
            </p:spPr>
            <p:txBody>
              <a:bodyPr/>
              <a:lstStyle/>
              <a:p>
                <a:r>
                  <a:rPr lang="en-US">
                    <a:noFill/>
                  </a:rPr>
                  <a:t> </a:t>
                </a:r>
              </a:p>
            </p:txBody>
          </p:sp>
        </mc:Fallback>
      </mc:AlternateContent>
      <p:pic>
        <p:nvPicPr>
          <p:cNvPr id="12" name="Picture 39"/>
          <p:cNvPicPr>
            <a:picLocks noChangeAspect="1"/>
          </p:cNvPicPr>
          <p:nvPr/>
        </p:nvPicPr>
        <p:blipFill>
          <a:blip r:embed="rId5"/>
          <a:srcRect/>
          <a:stretch>
            <a:fillRect/>
          </a:stretch>
        </p:blipFill>
        <p:spPr>
          <a:xfrm rot="768353">
            <a:off x="9677096" y="1326291"/>
            <a:ext cx="1752821" cy="881523"/>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675555" y="4236840"/>
            <a:ext cx="3298825" cy="199391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190611" y="4267200"/>
                <a:ext cx="6242036" cy="2246641"/>
              </a:xfrm>
              <a:prstGeom prst="rect">
                <a:avLst/>
              </a:prstGeom>
            </p:spPr>
            <p:txBody>
              <a:bodyPr wrap="square">
                <a:spAutoFit/>
              </a:bodyPr>
              <a:lstStyle/>
              <a:p>
                <a:pPr marL="381019" indent="-381019" algn="just">
                  <a:lnSpc>
                    <a:spcPct val="150000"/>
                  </a:lnSpc>
                  <a:buFont typeface="Arial" panose="020B0604020202020204" pitchFamily="34" charset="0"/>
                  <a:buChar char="•"/>
                </a:pP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Điểm</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đặt</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dirty="0" smtClean="0">
                        <a:solidFill>
                          <a:prstClr val="black"/>
                        </a:solidFill>
                        <a:latin typeface="UTM Avo" panose="02040603050506020204" pitchFamily="18" charset="0"/>
                        <a:ea typeface="Calibri" panose="020F0502020204030204" pitchFamily="34" charset="0"/>
                        <a:cs typeface="Times New Roman" panose="02020603050405020304" pitchFamily="18" charset="0"/>
                      </a:rPr>
                      <m:t>G</m:t>
                    </m:r>
                  </m:oMath>
                </a14:m>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làm</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cho</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miếng</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bìa</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hình</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tam</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giác</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giữ</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thăng</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bằng</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trên</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đầu</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ngón</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tay</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trong</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phần</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mở</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đầu</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bài</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học</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chính</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là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trọng</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tâm</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tam</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giác</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 </a:t>
                </a:r>
                <a:r>
                  <a:rPr lang="fr-FR" sz="2400" dirty="0" err="1">
                    <a:solidFill>
                      <a:prstClr val="black"/>
                    </a:solidFill>
                    <a:latin typeface="UTM Avo" panose="02040603050506020204" pitchFamily="18" charset="0"/>
                    <a:ea typeface="Calibri" panose="020F0502020204030204" pitchFamily="34" charset="0"/>
                    <a:cs typeface="Times New Roman" panose="02020603050405020304" pitchFamily="18" charset="0"/>
                  </a:rPr>
                  <a:t>đó</a:t>
                </a:r>
                <a:r>
                  <a:rPr lang="fr-FR" sz="2400" dirty="0">
                    <a:solidFill>
                      <a:prstClr val="black"/>
                    </a:solidFill>
                    <a:latin typeface="UTM Avo" panose="02040603050506020204" pitchFamily="18" charset="0"/>
                    <a:ea typeface="Calibri" panose="020F0502020204030204" pitchFamily="34" charset="0"/>
                    <a:cs typeface="Times New Roman" panose="02020603050405020304" pitchFamily="18" charset="0"/>
                  </a:rPr>
                  <a:t>.</a:t>
                </a:r>
                <a:endParaRPr lang="en-US" sz="2400" dirty="0">
                  <a:solidFill>
                    <a:prstClr val="black"/>
                  </a:solidFill>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190611" y="4267200"/>
                <a:ext cx="6242036" cy="2246641"/>
              </a:xfrm>
              <a:prstGeom prst="rect">
                <a:avLst/>
              </a:prstGeom>
              <a:blipFill>
                <a:blip r:embed="rId7"/>
                <a:stretch>
                  <a:fillRect l="-1270" r="-1563" b="-4607"/>
                </a:stretch>
              </a:blipFill>
            </p:spPr>
            <p:txBody>
              <a:bodyPr/>
              <a:lstStyle/>
              <a:p>
                <a:r>
                  <a:rPr lang="en-US">
                    <a:noFill/>
                  </a:rPr>
                  <a:t> </a:t>
                </a:r>
              </a:p>
            </p:txBody>
          </p:sp>
        </mc:Fallback>
      </mc:AlternateContent>
    </p:spTree>
    <p:extLst>
      <p:ext uri="{BB962C8B-B14F-4D97-AF65-F5344CB8AC3E}">
        <p14:creationId xmlns:p14="http://schemas.microsoft.com/office/powerpoint/2010/main" val="151309299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C5999225-5FC6-9A28-BB41-9480EFC355DC}"/>
              </a:ext>
            </a:extLst>
          </p:cNvPr>
          <p:cNvPicPr>
            <a:picLocks noChangeAspect="1"/>
          </p:cNvPicPr>
          <p:nvPr/>
        </p:nvPicPr>
        <p:blipFill>
          <a:blip r:embed="rId4"/>
          <a:stretch>
            <a:fillRect/>
          </a:stretch>
        </p:blipFill>
        <p:spPr>
          <a:xfrm>
            <a:off x="4818910" y="2726766"/>
            <a:ext cx="2866614" cy="1683310"/>
          </a:xfrm>
          <a:prstGeom prst="rect">
            <a:avLst/>
          </a:prstGeom>
        </p:spPr>
      </p:pic>
    </p:spTree>
    <p:extLst>
      <p:ext uri="{BB962C8B-B14F-4D97-AF65-F5344CB8AC3E}">
        <p14:creationId xmlns:p14="http://schemas.microsoft.com/office/powerpoint/2010/main" val="224084844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1" y="109106"/>
            <a:ext cx="153568" cy="20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US" altLang="en-US" sz="933" dirty="0">
                <a:latin typeface="Times New Roman" panose="02020603050405020304" pitchFamily="18" charset="0"/>
                <a:ea typeface="Calibri" panose="020F0502020204030204" pitchFamily="34" charset="0"/>
                <a:cs typeface="Times New Roman" panose="02020603050405020304" pitchFamily="18" charset="0"/>
              </a:rPr>
              <a:t> </a:t>
            </a:r>
            <a:endParaRPr lang="en-US" altLang="en-US" dirty="0">
              <a:latin typeface="UTM Avo" panose="02040603050506020204" pitchFamily="18" charset="0"/>
            </a:endParaRPr>
          </a:p>
        </p:txBody>
      </p:sp>
      <p:grpSp>
        <p:nvGrpSpPr>
          <p:cNvPr id="13" name="Group 12"/>
          <p:cNvGrpSpPr/>
          <p:nvPr/>
        </p:nvGrpSpPr>
        <p:grpSpPr>
          <a:xfrm>
            <a:off x="6553200" y="838200"/>
            <a:ext cx="5077295" cy="719273"/>
            <a:chOff x="-4598847" y="178390"/>
            <a:chExt cx="14737595"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800">
                <a:solidFill>
                  <a:prstClr val="white"/>
                </a:solidFill>
              </a:endParaRPr>
            </a:p>
          </p:txBody>
        </p:sp>
        <p:sp>
          <p:nvSpPr>
            <p:cNvPr id="17" name="Rectangle 16"/>
            <p:cNvSpPr/>
            <p:nvPr/>
          </p:nvSpPr>
          <p:spPr>
            <a:xfrm>
              <a:off x="-3714123" y="178390"/>
              <a:ext cx="13289760" cy="1040285"/>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533"/>
                </a:spcAft>
              </a:pPr>
              <a:r>
                <a:rPr lang="en-US" sz="3000" b="1" dirty="0">
                  <a:solidFill>
                    <a:prstClr val="white"/>
                  </a:solidFill>
                  <a:latin typeface="UTM Avo" panose="02040603050506020204" pitchFamily="18" charset="0"/>
                  <a:ea typeface="Times New Roman" panose="02020603050405020304" pitchFamily="18" charset="0"/>
                  <a:cs typeface="Arial" panose="020B0604020202020204" pitchFamily="34" charset="0"/>
                </a:rPr>
                <a:t>BÀI TẬP TRẮC NGHIỆM</a:t>
              </a:r>
              <a:endParaRPr lang="en-US" sz="3000" dirty="0">
                <a:solidFill>
                  <a:prstClr val="white"/>
                </a:solidFill>
                <a:latin typeface="UTM Avo" panose="02040603050506020204" pitchFamily="18"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9" name="Rectangle 18"/>
              <p:cNvSpPr/>
              <p:nvPr/>
            </p:nvSpPr>
            <p:spPr>
              <a:xfrm>
                <a:off x="533400" y="1981200"/>
                <a:ext cx="11291963" cy="639534"/>
              </a:xfrm>
              <a:prstGeom prst="rect">
                <a:avLst/>
              </a:prstGeom>
            </p:spPr>
            <p:txBody>
              <a:bodyPr wrap="square">
                <a:spAutoFit/>
              </a:bodyPr>
              <a:lstStyle/>
              <a:p>
                <a:pPr>
                  <a:lnSpc>
                    <a:spcPct val="150000"/>
                  </a:lnSpc>
                  <a:spcAft>
                    <a:spcPts val="533"/>
                  </a:spcAft>
                </a:pPr>
                <a:r>
                  <a:rPr lang="en-US" sz="2667" b="1" dirty="0" err="1">
                    <a:latin typeface="UTM Avo" panose="02040603050506020204" pitchFamily="18" charset="0"/>
                    <a:ea typeface="Calibri" panose="020F0502020204030204" pitchFamily="34" charset="0"/>
                    <a:cs typeface="Times New Roman" panose="02020603050405020304" pitchFamily="18" charset="0"/>
                  </a:rPr>
                  <a:t>Câu</a:t>
                </a:r>
                <a:r>
                  <a:rPr lang="en-US" sz="2667" b="1" dirty="0">
                    <a:latin typeface="UTM Avo" panose="02040603050506020204" pitchFamily="18" charset="0"/>
                    <a:ea typeface="Calibri" panose="020F0502020204030204" pitchFamily="34" charset="0"/>
                    <a:cs typeface="Times New Roman" panose="02020603050405020304" pitchFamily="18" charset="0"/>
                  </a:rPr>
                  <a:t> 1. </a:t>
                </a:r>
                <a:r>
                  <a:rPr lang="en-US" sz="2667" dirty="0">
                    <a:latin typeface="UTM Avo" panose="02040603050506020204" pitchFamily="18" charset="0"/>
                    <a:ea typeface="Calibri" panose="020F0502020204030204" pitchFamily="34" charset="0"/>
                    <a:cs typeface="Times New Roman" panose="02020603050405020304" pitchFamily="18" charset="0"/>
                  </a:rPr>
                  <a:t>Cho </a:t>
                </a:r>
                <a:r>
                  <a:rPr lang="en-US" sz="2667" dirty="0" err="1">
                    <a:latin typeface="UTM Avo" panose="02040603050506020204" pitchFamily="18" charset="0"/>
                    <a:ea typeface="Calibri" panose="020F0502020204030204" pitchFamily="34" charset="0"/>
                    <a:cs typeface="Times New Roman" panose="02020603050405020304" pitchFamily="18" charset="0"/>
                  </a:rPr>
                  <a:t>hình</a:t>
                </a:r>
                <a:r>
                  <a:rPr lang="en-US" sz="2667" dirty="0">
                    <a:latin typeface="UTM Avo" panose="02040603050506020204" pitchFamily="18" charset="0"/>
                    <a:ea typeface="Calibri" panose="020F0502020204030204" pitchFamily="34" charset="0"/>
                    <a:cs typeface="Times New Roman" panose="02020603050405020304" pitchFamily="18" charset="0"/>
                  </a:rPr>
                  <a:t> </a:t>
                </a:r>
                <a:r>
                  <a:rPr lang="en-US" sz="2667" dirty="0" err="1">
                    <a:latin typeface="UTM Avo" panose="02040603050506020204" pitchFamily="18" charset="0"/>
                    <a:ea typeface="Calibri" panose="020F0502020204030204" pitchFamily="34" charset="0"/>
                    <a:cs typeface="Times New Roman" panose="02020603050405020304" pitchFamily="18" charset="0"/>
                  </a:rPr>
                  <a:t>vẽ</a:t>
                </a:r>
                <a:r>
                  <a:rPr lang="en-US" sz="2667" dirty="0">
                    <a:latin typeface="UTM Avo" panose="02040603050506020204" pitchFamily="18" charset="0"/>
                    <a:ea typeface="Calibri" panose="020F0502020204030204" pitchFamily="34" charset="0"/>
                    <a:cs typeface="Times New Roman" panose="02020603050405020304" pitchFamily="18" charset="0"/>
                  </a:rPr>
                  <a:t>, </a:t>
                </a:r>
                <a:r>
                  <a:rPr lang="en-US" sz="2667" dirty="0" err="1">
                    <a:latin typeface="UTM Avo" panose="02040603050506020204" pitchFamily="18" charset="0"/>
                    <a:ea typeface="Calibri" panose="020F0502020204030204" pitchFamily="34" charset="0"/>
                    <a:cs typeface="Times New Roman" panose="02020603050405020304" pitchFamily="18" charset="0"/>
                  </a:rPr>
                  <a:t>điền</a:t>
                </a:r>
                <a:r>
                  <a:rPr lang="en-US" sz="2667" dirty="0">
                    <a:latin typeface="UTM Avo" panose="02040603050506020204" pitchFamily="18" charset="0"/>
                    <a:ea typeface="Calibri" panose="020F0502020204030204" pitchFamily="34" charset="0"/>
                    <a:cs typeface="Times New Roman" panose="02020603050405020304" pitchFamily="18" charset="0"/>
                  </a:rPr>
                  <a:t> </a:t>
                </a:r>
                <a:r>
                  <a:rPr lang="en-US" sz="2667" dirty="0" err="1">
                    <a:latin typeface="UTM Avo" panose="02040603050506020204" pitchFamily="18" charset="0"/>
                    <a:ea typeface="Calibri" panose="020F0502020204030204" pitchFamily="34" charset="0"/>
                    <a:cs typeface="Times New Roman" panose="02020603050405020304" pitchFamily="18" charset="0"/>
                  </a:rPr>
                  <a:t>số</a:t>
                </a:r>
                <a:r>
                  <a:rPr lang="en-US" sz="2667" dirty="0">
                    <a:latin typeface="UTM Avo" panose="02040603050506020204" pitchFamily="18" charset="0"/>
                    <a:ea typeface="Calibri" panose="020F0502020204030204" pitchFamily="34" charset="0"/>
                    <a:cs typeface="Times New Roman" panose="02020603050405020304" pitchFamily="18" charset="0"/>
                  </a:rPr>
                  <a:t> </a:t>
                </a:r>
                <a:r>
                  <a:rPr lang="en-US" sz="2667" dirty="0" err="1">
                    <a:latin typeface="UTM Avo" panose="02040603050506020204" pitchFamily="18" charset="0"/>
                    <a:ea typeface="Calibri" panose="020F0502020204030204" pitchFamily="34" charset="0"/>
                    <a:cs typeface="Times New Roman" panose="02020603050405020304" pitchFamily="18" charset="0"/>
                  </a:rPr>
                  <a:t>thích</a:t>
                </a:r>
                <a:r>
                  <a:rPr lang="en-US" sz="2667" dirty="0">
                    <a:latin typeface="UTM Avo" panose="02040603050506020204" pitchFamily="18" charset="0"/>
                    <a:ea typeface="Calibri" panose="020F0502020204030204" pitchFamily="34" charset="0"/>
                    <a:cs typeface="Times New Roman" panose="02020603050405020304" pitchFamily="18" charset="0"/>
                  </a:rPr>
                  <a:t> </a:t>
                </a:r>
                <a:r>
                  <a:rPr lang="en-US" sz="2667" dirty="0" err="1">
                    <a:latin typeface="UTM Avo" panose="02040603050506020204" pitchFamily="18" charset="0"/>
                    <a:ea typeface="Calibri" panose="020F0502020204030204" pitchFamily="34" charset="0"/>
                    <a:cs typeface="Times New Roman" panose="02020603050405020304" pitchFamily="18" charset="0"/>
                  </a:rPr>
                  <a:t>hợp</a:t>
                </a:r>
                <a:r>
                  <a:rPr lang="en-US" sz="2667" dirty="0">
                    <a:latin typeface="UTM Avo" panose="02040603050506020204" pitchFamily="18" charset="0"/>
                    <a:ea typeface="Calibri" panose="020F0502020204030204" pitchFamily="34" charset="0"/>
                    <a:cs typeface="Times New Roman" panose="02020603050405020304" pitchFamily="18" charset="0"/>
                  </a:rPr>
                  <a:t> </a:t>
                </a:r>
                <a:r>
                  <a:rPr lang="en-US" sz="2667" dirty="0" err="1">
                    <a:latin typeface="UTM Avo" panose="02040603050506020204" pitchFamily="18" charset="0"/>
                    <a:ea typeface="Calibri" panose="020F0502020204030204" pitchFamily="34" charset="0"/>
                    <a:cs typeface="Times New Roman" panose="02020603050405020304" pitchFamily="18" charset="0"/>
                  </a:rPr>
                  <a:t>vào</a:t>
                </a:r>
                <a:r>
                  <a:rPr lang="en-US" sz="2667" dirty="0">
                    <a:latin typeface="UTM Avo" panose="02040603050506020204" pitchFamily="18" charset="0"/>
                    <a:ea typeface="Calibri" panose="020F0502020204030204" pitchFamily="34" charset="0"/>
                    <a:cs typeface="Times New Roman" panose="02020603050405020304" pitchFamily="18" charset="0"/>
                  </a:rPr>
                  <a:t> </a:t>
                </a:r>
                <a:r>
                  <a:rPr lang="en-US" sz="2667" dirty="0" err="1">
                    <a:latin typeface="UTM Avo" panose="02040603050506020204" pitchFamily="18" charset="0"/>
                    <a:ea typeface="Calibri" panose="020F0502020204030204" pitchFamily="34" charset="0"/>
                    <a:cs typeface="Times New Roman" panose="02020603050405020304" pitchFamily="18" charset="0"/>
                  </a:rPr>
                  <a:t>chỗ</a:t>
                </a:r>
                <a:r>
                  <a:rPr lang="en-US" sz="2667" dirty="0">
                    <a:latin typeface="UTM Avo" panose="02040603050506020204" pitchFamily="18" charset="0"/>
                    <a:ea typeface="Calibri" panose="020F0502020204030204" pitchFamily="34" charset="0"/>
                    <a:cs typeface="Times New Roman" panose="02020603050405020304" pitchFamily="18" charset="0"/>
                  </a:rPr>
                  <a:t> </a:t>
                </a:r>
                <a:r>
                  <a:rPr lang="en-US" sz="2667" dirty="0" err="1">
                    <a:latin typeface="UTM Avo" panose="02040603050506020204" pitchFamily="18" charset="0"/>
                    <a:ea typeface="Calibri" panose="020F0502020204030204" pitchFamily="34" charset="0"/>
                    <a:cs typeface="Times New Roman" panose="02020603050405020304" pitchFamily="18" charset="0"/>
                  </a:rPr>
                  <a:t>chấm</a:t>
                </a:r>
                <a:r>
                  <a:rPr lang="en-US" sz="2667"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667" i="0" dirty="0" smtClean="0">
                        <a:latin typeface="UTM Avo" panose="02040603050506020204" pitchFamily="18" charset="0"/>
                        <a:ea typeface="Calibri" panose="020F0502020204030204" pitchFamily="34" charset="0"/>
                        <a:cs typeface="Times New Roman" panose="02020603050405020304" pitchFamily="18" charset="0"/>
                      </a:rPr>
                      <m:t>BG</m:t>
                    </m:r>
                  </m:oMath>
                </a14:m>
                <a:r>
                  <a:rPr lang="en-US" sz="2667" dirty="0">
                    <a:latin typeface="UTM Avo" panose="02040603050506020204" pitchFamily="18" charset="0"/>
                    <a:ea typeface="Calibri" panose="020F0502020204030204" pitchFamily="34" charset="0"/>
                    <a:cs typeface="Times New Roman" panose="02020603050405020304" pitchFamily="18" charset="0"/>
                  </a:rPr>
                  <a:t> = …. </a:t>
                </a:r>
                <a14:m>
                  <m:oMath xmlns:m="http://schemas.openxmlformats.org/officeDocument/2006/math">
                    <m:r>
                      <m:rPr>
                        <m:nor/>
                      </m:rPr>
                      <a:rPr lang="en-US" sz="2667" i="0" dirty="0" smtClean="0">
                        <a:latin typeface="UTM Avo" panose="02040603050506020204" pitchFamily="18" charset="0"/>
                        <a:ea typeface="Calibri" panose="020F0502020204030204" pitchFamily="34" charset="0"/>
                        <a:cs typeface="Times New Roman" panose="02020603050405020304" pitchFamily="18" charset="0"/>
                      </a:rPr>
                      <m:t>GN</m:t>
                    </m:r>
                  </m:oMath>
                </a14:m>
                <a:endParaRPr lang="en-US" sz="2133"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533400" y="1981200"/>
                <a:ext cx="11291963" cy="639534"/>
              </a:xfrm>
              <a:prstGeom prst="rect">
                <a:avLst/>
              </a:prstGeom>
              <a:blipFill>
                <a:blip r:embed="rId4"/>
                <a:stretch>
                  <a:fillRect l="-1026" b="-21905"/>
                </a:stretch>
              </a:blipFill>
            </p:spPr>
            <p:txBody>
              <a:bodyPr/>
              <a:lstStyle/>
              <a:p>
                <a:r>
                  <a:rPr lang="en-US">
                    <a:noFill/>
                  </a:rPr>
                  <a:t> </a:t>
                </a:r>
              </a:p>
            </p:txBody>
          </p:sp>
        </mc:Fallback>
      </mc:AlternateContent>
      <p:pic>
        <p:nvPicPr>
          <p:cNvPr id="4" name="Picture 3"/>
          <p:cNvPicPr>
            <a:picLocks noChangeAspect="1"/>
          </p:cNvPicPr>
          <p:nvPr/>
        </p:nvPicPr>
        <p:blipFill>
          <a:blip r:embed="rId5"/>
          <a:stretch>
            <a:fillRect/>
          </a:stretch>
        </p:blipFill>
        <p:spPr>
          <a:xfrm>
            <a:off x="747637" y="3029856"/>
            <a:ext cx="3956379" cy="278674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096000" y="2590800"/>
                <a:ext cx="6096000" cy="2784480"/>
              </a:xfrm>
              <a:prstGeom prst="rect">
                <a:avLst/>
              </a:prstGeom>
            </p:spPr>
            <p:txBody>
              <a:bodyPr>
                <a:spAutoFit/>
              </a:bodyPr>
              <a:lstStyle/>
              <a:p>
                <a:pPr>
                  <a:lnSpc>
                    <a:spcPct val="200000"/>
                  </a:lnSpc>
                  <a:spcAft>
                    <a:spcPts val="533"/>
                  </a:spcAft>
                </a:pPr>
                <a:r>
                  <a:rPr lang="en-US" sz="2667" dirty="0">
                    <a:latin typeface="UTM Avo" panose="02040603050506020204" pitchFamily="18" charset="0"/>
                    <a:ea typeface="Calibri" panose="020F0502020204030204" pitchFamily="34" charset="0"/>
                    <a:cs typeface="Times New Roman" panose="02020603050405020304" pitchFamily="18" charset="0"/>
                  </a:rPr>
                  <a:t>A. 2</a:t>
                </a:r>
                <a:r>
                  <a:rPr lang="en-US" sz="2667" dirty="0">
                    <a:latin typeface="Calibri" panose="020F0502020204030204" pitchFamily="34" charset="0"/>
                    <a:ea typeface="Calibri" panose="020F0502020204030204" pitchFamily="34" charset="0"/>
                    <a:cs typeface="Times New Roman" panose="02020603050405020304" pitchFamily="18" charset="0"/>
                  </a:rPr>
                  <a:t>			</a:t>
                </a:r>
                <a:r>
                  <a:rPr lang="en-US" sz="2667" dirty="0">
                    <a:latin typeface="UTM Avo" panose="020406030505060202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667" i="1">
                            <a:latin typeface="Cambria Math" panose="02040503050406030204" pitchFamily="18" charset="0"/>
                            <a:ea typeface="Calibri" panose="020F0502020204030204" pitchFamily="34" charset="0"/>
                            <a:cs typeface="Arial" panose="020B0604020202020204" pitchFamily="34" charset="0"/>
                          </a:rPr>
                        </m:ctrlPr>
                      </m:fPr>
                      <m:num>
                        <m:r>
                          <m:rPr>
                            <m:nor/>
                          </m:rPr>
                          <a:rPr lang="en-US" sz="2667" i="0">
                            <a:latin typeface="UTM Avo" panose="02040603050506020204" pitchFamily="18" charset="0"/>
                            <a:ea typeface="Calibri" panose="020F0502020204030204" pitchFamily="34" charset="0"/>
                            <a:cs typeface="Arial" panose="020B0604020202020204" pitchFamily="34" charset="0"/>
                          </a:rPr>
                          <m:t>1</m:t>
                        </m:r>
                      </m:num>
                      <m:den>
                        <m:r>
                          <m:rPr>
                            <m:nor/>
                          </m:rPr>
                          <a:rPr lang="en-US" sz="2667" i="0">
                            <a:latin typeface="UTM Avo" panose="02040603050506020204" pitchFamily="18" charset="0"/>
                            <a:ea typeface="Calibri" panose="020F0502020204030204" pitchFamily="34" charset="0"/>
                            <a:cs typeface="Arial" panose="020B0604020202020204" pitchFamily="34" charset="0"/>
                          </a:rPr>
                          <m:t>2</m:t>
                        </m:r>
                      </m:den>
                    </m:f>
                  </m:oMath>
                </a14:m>
                <a:endParaRPr lang="en-US" sz="2667" dirty="0">
                  <a:latin typeface="UTM Avo" panose="02040603050506020204" pitchFamily="18" charset="0"/>
                  <a:ea typeface="Calibri" panose="020F0502020204030204" pitchFamily="34" charset="0"/>
                  <a:cs typeface="Times New Roman" panose="02020603050405020304" pitchFamily="18" charset="0"/>
                </a:endParaRPr>
              </a:p>
              <a:p>
                <a:pPr>
                  <a:lnSpc>
                    <a:spcPct val="200000"/>
                  </a:lnSpc>
                  <a:spcAft>
                    <a:spcPts val="533"/>
                  </a:spcAft>
                </a:pPr>
                <a:r>
                  <a:rPr lang="en-US" sz="2667" dirty="0">
                    <a:latin typeface="UTM Avo" panose="02040603050506020204" pitchFamily="18" charset="0"/>
                    <a:ea typeface="Calibri" panose="020F0502020204030204" pitchFamily="34" charset="0"/>
                    <a:cs typeface="Times New Roman" panose="02020603050405020304" pitchFamily="18" charset="0"/>
                  </a:rPr>
                  <a:t>C. </a:t>
                </a:r>
                <a14:m>
                  <m:oMath xmlns:m="http://schemas.openxmlformats.org/officeDocument/2006/math">
                    <m:f>
                      <m:fPr>
                        <m:ctrlPr>
                          <a:rPr lang="en-US" sz="2667" i="1">
                            <a:latin typeface="Cambria Math" panose="02040503050406030204" pitchFamily="18" charset="0"/>
                            <a:ea typeface="Calibri" panose="020F0502020204030204" pitchFamily="34" charset="0"/>
                            <a:cs typeface="Arial" panose="020B0604020202020204" pitchFamily="34" charset="0"/>
                          </a:rPr>
                        </m:ctrlPr>
                      </m:fPr>
                      <m:num>
                        <m:r>
                          <m:rPr>
                            <m:nor/>
                          </m:rPr>
                          <a:rPr lang="en-US" sz="2667" i="0">
                            <a:latin typeface="UTM Avo" panose="02040603050506020204" pitchFamily="18" charset="0"/>
                            <a:ea typeface="Calibri" panose="020F0502020204030204" pitchFamily="34" charset="0"/>
                            <a:cs typeface="Arial" panose="020B0604020202020204" pitchFamily="34" charset="0"/>
                          </a:rPr>
                          <m:t>2</m:t>
                        </m:r>
                      </m:num>
                      <m:den>
                        <m:r>
                          <m:rPr>
                            <m:nor/>
                          </m:rPr>
                          <a:rPr lang="en-US" sz="2667" i="0">
                            <a:latin typeface="UTM Avo" panose="02040603050506020204" pitchFamily="18" charset="0"/>
                            <a:ea typeface="Calibri" panose="020F0502020204030204" pitchFamily="34" charset="0"/>
                            <a:cs typeface="Arial" panose="020B0604020202020204" pitchFamily="34" charset="0"/>
                          </a:rPr>
                          <m:t>3</m:t>
                        </m:r>
                      </m:den>
                    </m:f>
                  </m:oMath>
                </a14:m>
                <a:r>
                  <a:rPr lang="en-US" sz="2667" dirty="0">
                    <a:latin typeface="UTM Avo" panose="02040603050506020204" pitchFamily="18" charset="0"/>
                    <a:ea typeface="Calibri" panose="020F0502020204030204" pitchFamily="34" charset="0"/>
                    <a:cs typeface="Times New Roman" panose="02020603050405020304" pitchFamily="18" charset="0"/>
                  </a:rPr>
                  <a:t>			D. </a:t>
                </a:r>
                <a14:m>
                  <m:oMath xmlns:m="http://schemas.openxmlformats.org/officeDocument/2006/math">
                    <m:f>
                      <m:fPr>
                        <m:ctrlPr>
                          <a:rPr lang="en-US" sz="2667" i="1">
                            <a:latin typeface="Cambria Math" panose="02040503050406030204" pitchFamily="18" charset="0"/>
                            <a:ea typeface="Calibri" panose="020F0502020204030204" pitchFamily="34" charset="0"/>
                            <a:cs typeface="Arial" panose="020B0604020202020204" pitchFamily="34" charset="0"/>
                          </a:rPr>
                        </m:ctrlPr>
                      </m:fPr>
                      <m:num>
                        <m:r>
                          <m:rPr>
                            <m:nor/>
                          </m:rPr>
                          <a:rPr lang="en-US" sz="2667" i="0">
                            <a:latin typeface="UTM Avo" panose="02040603050506020204" pitchFamily="18" charset="0"/>
                            <a:ea typeface="Calibri" panose="020F0502020204030204" pitchFamily="34" charset="0"/>
                            <a:cs typeface="Arial" panose="020B0604020202020204" pitchFamily="34" charset="0"/>
                          </a:rPr>
                          <m:t>3</m:t>
                        </m:r>
                      </m:num>
                      <m:den>
                        <m:r>
                          <m:rPr>
                            <m:nor/>
                          </m:rPr>
                          <a:rPr lang="en-US" sz="2667" i="0">
                            <a:latin typeface="UTM Avo" panose="02040603050506020204" pitchFamily="18" charset="0"/>
                            <a:ea typeface="Calibri" panose="020F0502020204030204" pitchFamily="34" charset="0"/>
                            <a:cs typeface="Arial" panose="020B0604020202020204" pitchFamily="34" charset="0"/>
                          </a:rPr>
                          <m:t>2</m:t>
                        </m:r>
                      </m:den>
                    </m:f>
                  </m:oMath>
                </a14:m>
                <a:endParaRPr lang="en-US" sz="2667"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096000" y="2590800"/>
                <a:ext cx="6096000" cy="2784480"/>
              </a:xfrm>
              <a:prstGeom prst="rect">
                <a:avLst/>
              </a:prstGeom>
              <a:blipFill>
                <a:blip r:embed="rId6"/>
                <a:stretch>
                  <a:fillRect l="-1900"/>
                </a:stretch>
              </a:blipFill>
            </p:spPr>
            <p:txBody>
              <a:bodyPr/>
              <a:lstStyle/>
              <a:p>
                <a:r>
                  <a:rPr lang="en-US">
                    <a:noFill/>
                  </a:rPr>
                  <a:t> </a:t>
                </a:r>
              </a:p>
            </p:txBody>
          </p:sp>
        </mc:Fallback>
      </mc:AlternateContent>
      <p:sp>
        <p:nvSpPr>
          <p:cNvPr id="9" name="Rounded Rectangle 8"/>
          <p:cNvSpPr/>
          <p:nvPr/>
        </p:nvSpPr>
        <p:spPr>
          <a:xfrm>
            <a:off x="5943600" y="3200400"/>
            <a:ext cx="1270000" cy="609600"/>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617200" y="5525232"/>
            <a:ext cx="1168400" cy="855853"/>
          </a:xfrm>
          <a:prstGeom prst="rect">
            <a:avLst/>
          </a:prstGeom>
        </p:spPr>
      </p:pic>
    </p:spTree>
    <p:extLst>
      <p:ext uri="{BB962C8B-B14F-4D97-AF65-F5344CB8AC3E}">
        <p14:creationId xmlns:p14="http://schemas.microsoft.com/office/powerpoint/2010/main" val="352691475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1" y="109106"/>
            <a:ext cx="153568" cy="20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defRPr/>
            </a:pPr>
            <a:r>
              <a:rPr lang="en-US" altLang="en-US" sz="9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en-US" dirty="0">
              <a:solidFill>
                <a:prstClr val="black"/>
              </a:solidFill>
              <a:latin typeface="UTM Avo" panose="02040603050506020204" pitchFamily="18" charset="0"/>
            </a:endParaRPr>
          </a:p>
        </p:txBody>
      </p:sp>
      <p:sp>
        <p:nvSpPr>
          <p:cNvPr id="19" name="Rectangle 18"/>
          <p:cNvSpPr/>
          <p:nvPr/>
        </p:nvSpPr>
        <p:spPr>
          <a:xfrm>
            <a:off x="747637" y="1828800"/>
            <a:ext cx="10718800" cy="1255215"/>
          </a:xfrm>
          <a:prstGeom prst="rect">
            <a:avLst/>
          </a:prstGeom>
        </p:spPr>
        <p:txBody>
          <a:bodyPr wrap="square">
            <a:spAutoFit/>
          </a:bodyPr>
          <a:lstStyle/>
          <a:p>
            <a:pPr algn="ctr">
              <a:lnSpc>
                <a:spcPct val="150000"/>
              </a:lnSpc>
              <a:spcAft>
                <a:spcPts val="533"/>
              </a:spcAft>
            </a:pPr>
            <a:r>
              <a:rPr lang="en-US" sz="2667" b="1" dirty="0" err="1">
                <a:latin typeface="UTM Avo" panose="02040603050506020204" pitchFamily="18" charset="0"/>
                <a:ea typeface="Calibri" panose="020F0502020204030204" pitchFamily="34" charset="0"/>
                <a:cs typeface="Times New Roman" panose="02020603050405020304" pitchFamily="18" charset="0"/>
              </a:rPr>
              <a:t>Câu</a:t>
            </a:r>
            <a:r>
              <a:rPr lang="en-US" sz="2667" b="1" dirty="0">
                <a:latin typeface="UTM Avo" panose="02040603050506020204" pitchFamily="18" charset="0"/>
                <a:ea typeface="Calibri" panose="020F0502020204030204" pitchFamily="34" charset="0"/>
                <a:cs typeface="Times New Roman" panose="02020603050405020304" pitchFamily="18" charset="0"/>
              </a:rPr>
              <a:t> 2. </a:t>
            </a:r>
            <a:r>
              <a:rPr lang="en-US" sz="2667" dirty="0">
                <a:latin typeface="UTM Avo" panose="02040603050506020204" pitchFamily="18" charset="0"/>
                <a:ea typeface="Calibri" panose="020F0502020204030204" pitchFamily="34" charset="0"/>
                <a:cs typeface="Times New Roman" panose="02020603050405020304" pitchFamily="18" charset="0"/>
              </a:rPr>
              <a:t>Cho G </a:t>
            </a:r>
            <a:r>
              <a:rPr lang="en-US" sz="2667" dirty="0" err="1">
                <a:latin typeface="UTM Avo" panose="02040603050506020204" pitchFamily="18" charset="0"/>
                <a:ea typeface="Calibri" panose="020F0502020204030204" pitchFamily="34" charset="0"/>
                <a:cs typeface="Times New Roman" panose="02020603050405020304" pitchFamily="18" charset="0"/>
              </a:rPr>
              <a:t>là</a:t>
            </a:r>
            <a:r>
              <a:rPr lang="en-US" sz="2667" dirty="0">
                <a:latin typeface="UTM Avo" panose="02040603050506020204" pitchFamily="18" charset="0"/>
                <a:ea typeface="Calibri" panose="020F0502020204030204" pitchFamily="34" charset="0"/>
                <a:cs typeface="Times New Roman" panose="02020603050405020304" pitchFamily="18" charset="0"/>
              </a:rPr>
              <a:t> </a:t>
            </a:r>
            <a:r>
              <a:rPr lang="en-US" sz="2667" dirty="0" err="1">
                <a:latin typeface="UTM Avo" panose="02040603050506020204" pitchFamily="18" charset="0"/>
                <a:ea typeface="Calibri" panose="020F0502020204030204" pitchFamily="34" charset="0"/>
                <a:cs typeface="Times New Roman" panose="02020603050405020304" pitchFamily="18" charset="0"/>
              </a:rPr>
              <a:t>trọng</a:t>
            </a:r>
            <a:r>
              <a:rPr lang="en-US" sz="2667" dirty="0">
                <a:latin typeface="UTM Avo" panose="02040603050506020204" pitchFamily="18" charset="0"/>
                <a:ea typeface="Calibri" panose="020F0502020204030204" pitchFamily="34" charset="0"/>
                <a:cs typeface="Times New Roman" panose="02020603050405020304" pitchFamily="18" charset="0"/>
              </a:rPr>
              <a:t> </a:t>
            </a:r>
            <a:r>
              <a:rPr lang="en-US" sz="2667" dirty="0" err="1">
                <a:latin typeface="UTM Avo" panose="02040603050506020204" pitchFamily="18" charset="0"/>
                <a:ea typeface="Calibri" panose="020F0502020204030204" pitchFamily="34" charset="0"/>
                <a:cs typeface="Times New Roman" panose="02020603050405020304" pitchFamily="18" charset="0"/>
              </a:rPr>
              <a:t>tâm</a:t>
            </a:r>
            <a:r>
              <a:rPr lang="en-US" sz="2667" dirty="0">
                <a:latin typeface="UTM Avo" panose="02040603050506020204" pitchFamily="18" charset="0"/>
                <a:ea typeface="Calibri" panose="020F0502020204030204" pitchFamily="34" charset="0"/>
                <a:cs typeface="Times New Roman" panose="02020603050405020304" pitchFamily="18" charset="0"/>
              </a:rPr>
              <a:t> tam </a:t>
            </a:r>
            <a:r>
              <a:rPr lang="en-US" sz="2667" dirty="0" err="1">
                <a:latin typeface="UTM Avo" panose="02040603050506020204" pitchFamily="18" charset="0"/>
                <a:ea typeface="Calibri" panose="020F0502020204030204" pitchFamily="34" charset="0"/>
                <a:cs typeface="Times New Roman" panose="02020603050405020304" pitchFamily="18" charset="0"/>
              </a:rPr>
              <a:t>giác</a:t>
            </a:r>
            <a:r>
              <a:rPr lang="en-US" sz="2667" dirty="0">
                <a:latin typeface="UTM Avo" panose="02040603050506020204" pitchFamily="18" charset="0"/>
                <a:ea typeface="Calibri" panose="020F0502020204030204" pitchFamily="34" charset="0"/>
                <a:cs typeface="Times New Roman" panose="02020603050405020304" pitchFamily="18" charset="0"/>
              </a:rPr>
              <a:t> MNP </a:t>
            </a:r>
            <a:r>
              <a:rPr lang="en-US" sz="2667" dirty="0" err="1">
                <a:latin typeface="UTM Avo" panose="02040603050506020204" pitchFamily="18" charset="0"/>
                <a:ea typeface="Calibri" panose="020F0502020204030204" pitchFamily="34" charset="0"/>
                <a:cs typeface="Times New Roman" panose="02020603050405020304" pitchFamily="18" charset="0"/>
              </a:rPr>
              <a:t>với</a:t>
            </a:r>
            <a:r>
              <a:rPr lang="en-US" sz="2667" dirty="0">
                <a:latin typeface="UTM Avo" panose="02040603050506020204" pitchFamily="18" charset="0"/>
                <a:ea typeface="Calibri" panose="020F0502020204030204" pitchFamily="34" charset="0"/>
                <a:cs typeface="Times New Roman" panose="02020603050405020304" pitchFamily="18" charset="0"/>
              </a:rPr>
              <a:t> </a:t>
            </a:r>
            <a:r>
              <a:rPr lang="en-US" sz="2667" dirty="0" err="1">
                <a:latin typeface="UTM Avo" panose="02040603050506020204" pitchFamily="18" charset="0"/>
                <a:ea typeface="Calibri" panose="020F0502020204030204" pitchFamily="34" charset="0"/>
                <a:cs typeface="Times New Roman" panose="02020603050405020304" pitchFamily="18" charset="0"/>
              </a:rPr>
              <a:t>đường</a:t>
            </a:r>
            <a:r>
              <a:rPr lang="en-US" sz="2667" dirty="0">
                <a:latin typeface="UTM Avo" panose="02040603050506020204" pitchFamily="18" charset="0"/>
                <a:ea typeface="Calibri" panose="020F0502020204030204" pitchFamily="34" charset="0"/>
                <a:cs typeface="Times New Roman" panose="02020603050405020304" pitchFamily="18" charset="0"/>
              </a:rPr>
              <a:t> </a:t>
            </a:r>
            <a:r>
              <a:rPr lang="en-US" sz="2667" dirty="0" err="1">
                <a:latin typeface="UTM Avo" panose="02040603050506020204" pitchFamily="18" charset="0"/>
                <a:ea typeface="Calibri" panose="020F0502020204030204" pitchFamily="34" charset="0"/>
                <a:cs typeface="Times New Roman" panose="02020603050405020304" pitchFamily="18" charset="0"/>
              </a:rPr>
              <a:t>trung</a:t>
            </a:r>
            <a:r>
              <a:rPr lang="en-US" sz="2667" dirty="0">
                <a:latin typeface="UTM Avo" panose="02040603050506020204" pitchFamily="18" charset="0"/>
                <a:ea typeface="Calibri" panose="020F0502020204030204" pitchFamily="34" charset="0"/>
                <a:cs typeface="Times New Roman" panose="02020603050405020304" pitchFamily="18" charset="0"/>
              </a:rPr>
              <a:t> </a:t>
            </a:r>
            <a:r>
              <a:rPr lang="en-US" sz="2667" dirty="0" err="1">
                <a:latin typeface="UTM Avo" panose="02040603050506020204" pitchFamily="18" charset="0"/>
                <a:ea typeface="Calibri" panose="020F0502020204030204" pitchFamily="34" charset="0"/>
                <a:cs typeface="Times New Roman" panose="02020603050405020304" pitchFamily="18" charset="0"/>
              </a:rPr>
              <a:t>tuyến</a:t>
            </a:r>
            <a:r>
              <a:rPr lang="en-US" sz="2667" dirty="0">
                <a:latin typeface="UTM Avo" panose="02040603050506020204" pitchFamily="18" charset="0"/>
                <a:ea typeface="Calibri" panose="020F0502020204030204" pitchFamily="34" charset="0"/>
                <a:cs typeface="Times New Roman" panose="02020603050405020304" pitchFamily="18" charset="0"/>
              </a:rPr>
              <a:t> MI . </a:t>
            </a:r>
            <a:r>
              <a:rPr lang="en-US" sz="2667" dirty="0" err="1">
                <a:latin typeface="UTM Avo" panose="02040603050506020204" pitchFamily="18" charset="0"/>
                <a:ea typeface="Calibri" panose="020F0502020204030204" pitchFamily="34" charset="0"/>
                <a:cs typeface="Times New Roman" panose="02020603050405020304" pitchFamily="18" charset="0"/>
              </a:rPr>
              <a:t>Câu</a:t>
            </a:r>
            <a:r>
              <a:rPr lang="en-US" sz="2667" dirty="0">
                <a:latin typeface="UTM Avo" panose="02040603050506020204" pitchFamily="18" charset="0"/>
                <a:ea typeface="Calibri" panose="020F0502020204030204" pitchFamily="34" charset="0"/>
                <a:cs typeface="Times New Roman" panose="02020603050405020304" pitchFamily="18" charset="0"/>
              </a:rPr>
              <a:t> </a:t>
            </a:r>
            <a:r>
              <a:rPr lang="en-US" sz="2667" dirty="0" err="1">
                <a:latin typeface="UTM Avo" panose="02040603050506020204" pitchFamily="18" charset="0"/>
                <a:ea typeface="Calibri" panose="020F0502020204030204" pitchFamily="34" charset="0"/>
                <a:cs typeface="Times New Roman" panose="02020603050405020304" pitchFamily="18" charset="0"/>
              </a:rPr>
              <a:t>nào</a:t>
            </a:r>
            <a:r>
              <a:rPr lang="en-US" sz="2667" dirty="0">
                <a:latin typeface="UTM Avo" panose="02040603050506020204" pitchFamily="18" charset="0"/>
                <a:ea typeface="Calibri" panose="020F0502020204030204" pitchFamily="34" charset="0"/>
                <a:cs typeface="Times New Roman" panose="02020603050405020304" pitchFamily="18" charset="0"/>
              </a:rPr>
              <a:t> </a:t>
            </a:r>
            <a:r>
              <a:rPr lang="en-US" sz="2667" dirty="0" err="1">
                <a:latin typeface="UTM Avo" panose="02040603050506020204" pitchFamily="18" charset="0"/>
                <a:ea typeface="Calibri" panose="020F0502020204030204" pitchFamily="34" charset="0"/>
                <a:cs typeface="Times New Roman" panose="02020603050405020304" pitchFamily="18" charset="0"/>
              </a:rPr>
              <a:t>sau</a:t>
            </a:r>
            <a:r>
              <a:rPr lang="en-US" sz="2667" dirty="0">
                <a:latin typeface="UTM Avo" panose="02040603050506020204" pitchFamily="18" charset="0"/>
                <a:ea typeface="Calibri" panose="020F0502020204030204" pitchFamily="34" charset="0"/>
                <a:cs typeface="Times New Roman" panose="02020603050405020304" pitchFamily="18" charset="0"/>
              </a:rPr>
              <a:t> </a:t>
            </a:r>
            <a:r>
              <a:rPr lang="en-US" sz="2667" dirty="0" err="1">
                <a:latin typeface="UTM Avo" panose="02040603050506020204" pitchFamily="18" charset="0"/>
                <a:ea typeface="Calibri" panose="020F0502020204030204" pitchFamily="34" charset="0"/>
                <a:cs typeface="Times New Roman" panose="02020603050405020304" pitchFamily="18" charset="0"/>
              </a:rPr>
              <a:t>đây</a:t>
            </a:r>
            <a:r>
              <a:rPr lang="en-US" sz="2667" dirty="0">
                <a:latin typeface="UTM Avo" panose="02040603050506020204" pitchFamily="18" charset="0"/>
                <a:ea typeface="Calibri" panose="020F0502020204030204" pitchFamily="34" charset="0"/>
                <a:cs typeface="Times New Roman" panose="02020603050405020304" pitchFamily="18" charset="0"/>
              </a:rPr>
              <a:t> </a:t>
            </a:r>
            <a:r>
              <a:rPr lang="en-US" sz="2667" dirty="0" err="1">
                <a:latin typeface="UTM Avo" panose="02040603050506020204" pitchFamily="18" charset="0"/>
                <a:ea typeface="Calibri" panose="020F0502020204030204" pitchFamily="34" charset="0"/>
                <a:cs typeface="Times New Roman" panose="02020603050405020304" pitchFamily="18" charset="0"/>
              </a:rPr>
              <a:t>đúng</a:t>
            </a:r>
            <a:r>
              <a:rPr lang="en-US" sz="2667" dirty="0">
                <a:latin typeface="UTM Avo" panose="02040603050506020204" pitchFamily="18" charset="0"/>
                <a:ea typeface="Calibri" panose="020F0502020204030204" pitchFamily="34" charset="0"/>
                <a:cs typeface="Times New Roman" panose="02020603050405020304" pitchFamily="18" charset="0"/>
              </a:rPr>
              <a:t>.</a:t>
            </a:r>
            <a:endParaRPr lang="en-US" sz="2133"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le 8"/>
          <p:cNvSpPr/>
          <p:nvPr/>
        </p:nvSpPr>
        <p:spPr>
          <a:xfrm>
            <a:off x="6858000" y="3406482"/>
            <a:ext cx="1930400" cy="1128227"/>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7200" y="5525232"/>
            <a:ext cx="1168400" cy="85585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400991" y="3124200"/>
                <a:ext cx="6096000" cy="2793457"/>
              </a:xfrm>
              <a:prstGeom prst="rect">
                <a:avLst/>
              </a:prstGeom>
            </p:spPr>
            <p:txBody>
              <a:bodyPr>
                <a:spAutoFit/>
              </a:bodyPr>
              <a:lstStyle/>
              <a:p>
                <a:pPr>
                  <a:lnSpc>
                    <a:spcPct val="200000"/>
                  </a:lnSpc>
                  <a:spcAft>
                    <a:spcPts val="533"/>
                  </a:spcAft>
                </a:pPr>
                <a:r>
                  <a:rPr lang="en-US" sz="2667" dirty="0">
                    <a:latin typeface="UTM Avo" panose="020406030505060202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667" i="1">
                            <a:latin typeface="Cambria Math" panose="02040503050406030204" pitchFamily="18" charset="0"/>
                            <a:ea typeface="Calibri" panose="020F0502020204030204" pitchFamily="34" charset="0"/>
                            <a:cs typeface="Arial" panose="020B0604020202020204" pitchFamily="34" charset="0"/>
                          </a:rPr>
                        </m:ctrlPr>
                      </m:fPr>
                      <m:num>
                        <m:r>
                          <m:rPr>
                            <m:nor/>
                          </m:rPr>
                          <a:rPr lang="en-US" sz="2667" i="0">
                            <a:latin typeface="UTM Avo" panose="02040603050506020204" pitchFamily="18" charset="0"/>
                            <a:ea typeface="Calibri" panose="020F0502020204030204" pitchFamily="34" charset="0"/>
                            <a:cs typeface="Arial" panose="020B0604020202020204" pitchFamily="34" charset="0"/>
                          </a:rPr>
                          <m:t>MG</m:t>
                        </m:r>
                      </m:num>
                      <m:den>
                        <m:r>
                          <m:rPr>
                            <m:nor/>
                          </m:rPr>
                          <a:rPr lang="en-US" sz="2667" i="0">
                            <a:latin typeface="UTM Avo" panose="02040603050506020204" pitchFamily="18" charset="0"/>
                            <a:ea typeface="Calibri" panose="020F0502020204030204" pitchFamily="34" charset="0"/>
                            <a:cs typeface="Arial" panose="020B0604020202020204" pitchFamily="34" charset="0"/>
                          </a:rPr>
                          <m:t>MI</m:t>
                        </m:r>
                      </m:den>
                    </m:f>
                    <m:r>
                      <a:rPr lang="en-US" sz="2667" i="1">
                        <a:latin typeface="Cambria Math" panose="02040503050406030204" pitchFamily="18" charset="0"/>
                        <a:ea typeface="Calibri" panose="020F0502020204030204" pitchFamily="34" charset="0"/>
                        <a:cs typeface="Arial" panose="020B0604020202020204" pitchFamily="34" charset="0"/>
                      </a:rPr>
                      <m:t>=</m:t>
                    </m:r>
                    <m:f>
                      <m:fPr>
                        <m:ctrlPr>
                          <a:rPr lang="en-US" sz="2667" i="1">
                            <a:latin typeface="Cambria Math" panose="02040503050406030204" pitchFamily="18" charset="0"/>
                            <a:ea typeface="Calibri" panose="020F0502020204030204" pitchFamily="34" charset="0"/>
                            <a:cs typeface="Arial" panose="020B0604020202020204" pitchFamily="34" charset="0"/>
                          </a:rPr>
                        </m:ctrlPr>
                      </m:fPr>
                      <m:num>
                        <m:r>
                          <m:rPr>
                            <m:nor/>
                          </m:rPr>
                          <a:rPr lang="en-US" sz="2667" i="0">
                            <a:latin typeface="UTM Avo" panose="02040603050506020204" pitchFamily="18" charset="0"/>
                            <a:ea typeface="Calibri" panose="020F0502020204030204" pitchFamily="34" charset="0"/>
                            <a:cs typeface="Arial" panose="020B0604020202020204" pitchFamily="34" charset="0"/>
                          </a:rPr>
                          <m:t>1</m:t>
                        </m:r>
                      </m:num>
                      <m:den>
                        <m:r>
                          <m:rPr>
                            <m:nor/>
                          </m:rPr>
                          <a:rPr lang="en-US" sz="2667" i="0">
                            <a:latin typeface="UTM Avo" panose="02040603050506020204" pitchFamily="18" charset="0"/>
                            <a:ea typeface="Calibri" panose="020F0502020204030204" pitchFamily="34" charset="0"/>
                            <a:cs typeface="Arial" panose="020B0604020202020204" pitchFamily="34" charset="0"/>
                          </a:rPr>
                          <m:t>3</m:t>
                        </m:r>
                      </m:den>
                    </m:f>
                  </m:oMath>
                </a14:m>
                <a:r>
                  <a:rPr lang="en-US" sz="2667" dirty="0">
                    <a:latin typeface="UTM Avo" panose="02040603050506020204" pitchFamily="18" charset="0"/>
                    <a:ea typeface="Times New Roman" panose="02020603050405020304" pitchFamily="18" charset="0"/>
                    <a:cs typeface="Times New Roman" panose="02020603050405020304" pitchFamily="18" charset="0"/>
                  </a:rPr>
                  <a:t>				B. </a:t>
                </a:r>
                <a14:m>
                  <m:oMath xmlns:m="http://schemas.openxmlformats.org/officeDocument/2006/math">
                    <m:f>
                      <m:fPr>
                        <m:ctrlPr>
                          <a:rPr lang="en-US" sz="2667" i="1">
                            <a:latin typeface="Cambria Math" panose="02040503050406030204" pitchFamily="18" charset="0"/>
                            <a:ea typeface="Calibri" panose="020F0502020204030204" pitchFamily="34" charset="0"/>
                            <a:cs typeface="Arial" panose="020B0604020202020204" pitchFamily="34" charset="0"/>
                          </a:rPr>
                        </m:ctrlPr>
                      </m:fPr>
                      <m:num>
                        <m:r>
                          <m:rPr>
                            <m:nor/>
                          </m:rPr>
                          <a:rPr lang="en-US" sz="2667" i="0">
                            <a:latin typeface="UTM Avo" panose="02040603050506020204" pitchFamily="18" charset="0"/>
                            <a:ea typeface="Calibri" panose="020F0502020204030204" pitchFamily="34" charset="0"/>
                            <a:cs typeface="Arial" panose="020B0604020202020204" pitchFamily="34" charset="0"/>
                          </a:rPr>
                          <m:t>GI</m:t>
                        </m:r>
                      </m:num>
                      <m:den>
                        <m:r>
                          <m:rPr>
                            <m:nor/>
                          </m:rPr>
                          <a:rPr lang="en-US" sz="2667" i="0">
                            <a:latin typeface="UTM Avo" panose="02040603050506020204" pitchFamily="18" charset="0"/>
                            <a:ea typeface="Calibri" panose="020F0502020204030204" pitchFamily="34" charset="0"/>
                            <a:cs typeface="Arial" panose="020B0604020202020204" pitchFamily="34" charset="0"/>
                          </a:rPr>
                          <m:t>MI</m:t>
                        </m:r>
                      </m:den>
                    </m:f>
                    <m:r>
                      <a:rPr lang="en-US" sz="2667" i="1">
                        <a:latin typeface="Cambria Math" panose="02040503050406030204" pitchFamily="18" charset="0"/>
                        <a:ea typeface="Calibri" panose="020F0502020204030204" pitchFamily="34" charset="0"/>
                        <a:cs typeface="Arial" panose="020B0604020202020204" pitchFamily="34" charset="0"/>
                      </a:rPr>
                      <m:t>=</m:t>
                    </m:r>
                    <m:f>
                      <m:fPr>
                        <m:ctrlPr>
                          <a:rPr lang="en-US" sz="2667" i="1">
                            <a:latin typeface="Cambria Math" panose="02040503050406030204" pitchFamily="18" charset="0"/>
                            <a:ea typeface="Calibri" panose="020F0502020204030204" pitchFamily="34" charset="0"/>
                            <a:cs typeface="Arial" panose="020B0604020202020204" pitchFamily="34" charset="0"/>
                          </a:rPr>
                        </m:ctrlPr>
                      </m:fPr>
                      <m:num>
                        <m:r>
                          <m:rPr>
                            <m:nor/>
                          </m:rPr>
                          <a:rPr lang="en-US" sz="2667" i="0">
                            <a:latin typeface="UTM Avo" panose="02040603050506020204" pitchFamily="18" charset="0"/>
                            <a:ea typeface="Calibri" panose="020F0502020204030204" pitchFamily="34" charset="0"/>
                            <a:cs typeface="Arial" panose="020B0604020202020204" pitchFamily="34" charset="0"/>
                          </a:rPr>
                          <m:t>1</m:t>
                        </m:r>
                      </m:num>
                      <m:den>
                        <m:r>
                          <m:rPr>
                            <m:nor/>
                          </m:rPr>
                          <a:rPr lang="en-US" sz="2667" i="0">
                            <a:latin typeface="UTM Avo" panose="02040603050506020204" pitchFamily="18" charset="0"/>
                            <a:ea typeface="Calibri" panose="020F0502020204030204" pitchFamily="34" charset="0"/>
                            <a:cs typeface="Arial" panose="020B0604020202020204" pitchFamily="34" charset="0"/>
                          </a:rPr>
                          <m:t>3</m:t>
                        </m:r>
                      </m:den>
                    </m:f>
                  </m:oMath>
                </a14:m>
                <a:endParaRPr lang="en-US" sz="2667" dirty="0">
                  <a:latin typeface="UTM Avo" panose="02040603050506020204" pitchFamily="18" charset="0"/>
                  <a:ea typeface="Calibri" panose="020F0502020204030204" pitchFamily="34" charset="0"/>
                  <a:cs typeface="Times New Roman" panose="02020603050405020304" pitchFamily="18" charset="0"/>
                </a:endParaRPr>
              </a:p>
              <a:p>
                <a:pPr>
                  <a:lnSpc>
                    <a:spcPct val="200000"/>
                  </a:lnSpc>
                  <a:spcAft>
                    <a:spcPts val="533"/>
                  </a:spcAft>
                </a:pPr>
                <a:r>
                  <a:rPr lang="en-US" sz="2667" dirty="0">
                    <a:latin typeface="UTM Avo" panose="02040603050506020204" pitchFamily="18" charset="0"/>
                    <a:ea typeface="Calibri" panose="020F0502020204030204" pitchFamily="34" charset="0"/>
                    <a:cs typeface="Times New Roman" panose="02020603050405020304" pitchFamily="18" charset="0"/>
                  </a:rPr>
                  <a:t>C. </a:t>
                </a:r>
                <a14:m>
                  <m:oMath xmlns:m="http://schemas.openxmlformats.org/officeDocument/2006/math">
                    <m:f>
                      <m:fPr>
                        <m:ctrlPr>
                          <a:rPr lang="en-US" sz="2667" i="1">
                            <a:latin typeface="Cambria Math" panose="02040503050406030204" pitchFamily="18" charset="0"/>
                            <a:ea typeface="Calibri" panose="020F0502020204030204" pitchFamily="34" charset="0"/>
                            <a:cs typeface="Arial" panose="020B0604020202020204" pitchFamily="34" charset="0"/>
                          </a:rPr>
                        </m:ctrlPr>
                      </m:fPr>
                      <m:num>
                        <m:r>
                          <m:rPr>
                            <m:nor/>
                          </m:rPr>
                          <a:rPr lang="en-US" sz="2667" i="0">
                            <a:latin typeface="UTM Avo" panose="02040603050506020204" pitchFamily="18" charset="0"/>
                            <a:ea typeface="Calibri" panose="020F0502020204030204" pitchFamily="34" charset="0"/>
                            <a:cs typeface="Arial" panose="020B0604020202020204" pitchFamily="34" charset="0"/>
                          </a:rPr>
                          <m:t>MG</m:t>
                        </m:r>
                      </m:num>
                      <m:den>
                        <m:r>
                          <m:rPr>
                            <m:nor/>
                          </m:rPr>
                          <a:rPr lang="en-US" sz="2667" i="0">
                            <a:latin typeface="UTM Avo" panose="02040603050506020204" pitchFamily="18" charset="0"/>
                            <a:ea typeface="Calibri" panose="020F0502020204030204" pitchFamily="34" charset="0"/>
                            <a:cs typeface="Arial" panose="020B0604020202020204" pitchFamily="34" charset="0"/>
                          </a:rPr>
                          <m:t>GI</m:t>
                        </m:r>
                      </m:den>
                    </m:f>
                    <m:r>
                      <m:rPr>
                        <m:nor/>
                      </m:rPr>
                      <a:rPr lang="en-US" sz="2667" b="0" i="0" smtClean="0">
                        <a:latin typeface="Cambria Math" panose="02040503050406030204" pitchFamily="18" charset="0"/>
                        <a:ea typeface="Calibri" panose="020F0502020204030204" pitchFamily="34" charset="0"/>
                        <a:cs typeface="Arial" panose="020B0604020202020204" pitchFamily="34" charset="0"/>
                      </a:rPr>
                      <m:t> </m:t>
                    </m:r>
                    <m:r>
                      <m:rPr>
                        <m:nor/>
                      </m:rPr>
                      <a:rPr lang="en-US" sz="2667" i="0">
                        <a:latin typeface="UTM Avo" panose="02040603050506020204" pitchFamily="18" charset="0"/>
                        <a:ea typeface="Calibri" panose="020F0502020204030204" pitchFamily="34" charset="0"/>
                        <a:cs typeface="Arial" panose="020B0604020202020204" pitchFamily="34" charset="0"/>
                      </a:rPr>
                      <m:t>=</m:t>
                    </m:r>
                    <m:r>
                      <m:rPr>
                        <m:nor/>
                      </m:rPr>
                      <a:rPr lang="en-US" sz="2667" b="0" i="0" smtClean="0">
                        <a:latin typeface="UTM Avo" panose="02040603050506020204" pitchFamily="18" charset="0"/>
                        <a:ea typeface="Calibri" panose="020F0502020204030204" pitchFamily="34" charset="0"/>
                        <a:cs typeface="Arial" panose="020B0604020202020204" pitchFamily="34" charset="0"/>
                      </a:rPr>
                      <m:t> </m:t>
                    </m:r>
                    <m:r>
                      <m:rPr>
                        <m:nor/>
                      </m:rPr>
                      <a:rPr lang="en-US" sz="2667" i="0">
                        <a:latin typeface="UTM Avo" panose="02040603050506020204" pitchFamily="18" charset="0"/>
                        <a:ea typeface="Calibri" panose="020F0502020204030204" pitchFamily="34" charset="0"/>
                        <a:cs typeface="Arial" panose="020B0604020202020204" pitchFamily="34" charset="0"/>
                      </a:rPr>
                      <m:t>3</m:t>
                    </m:r>
                  </m:oMath>
                </a14:m>
                <a:r>
                  <a:rPr lang="en-US" sz="2667" dirty="0">
                    <a:latin typeface="UTM Avo" panose="02040603050506020204" pitchFamily="18" charset="0"/>
                    <a:ea typeface="Times New Roman" panose="02020603050405020304" pitchFamily="18" charset="0"/>
                    <a:cs typeface="Times New Roman" panose="02020603050405020304" pitchFamily="18" charset="0"/>
                  </a:rPr>
                  <a:t>				D. </a:t>
                </a:r>
                <a14:m>
                  <m:oMath xmlns:m="http://schemas.openxmlformats.org/officeDocument/2006/math">
                    <m:f>
                      <m:fPr>
                        <m:ctrlPr>
                          <a:rPr lang="en-US" sz="2667" i="1">
                            <a:latin typeface="Cambria Math" panose="02040503050406030204" pitchFamily="18" charset="0"/>
                            <a:ea typeface="Calibri" panose="020F0502020204030204" pitchFamily="34" charset="0"/>
                            <a:cs typeface="Arial" panose="020B0604020202020204" pitchFamily="34" charset="0"/>
                          </a:rPr>
                        </m:ctrlPr>
                      </m:fPr>
                      <m:num>
                        <m:r>
                          <m:rPr>
                            <m:nor/>
                          </m:rPr>
                          <a:rPr lang="en-US" sz="2667" i="0">
                            <a:latin typeface="UTM Avo" panose="02040603050506020204" pitchFamily="18" charset="0"/>
                            <a:ea typeface="Calibri" panose="020F0502020204030204" pitchFamily="34" charset="0"/>
                            <a:cs typeface="Arial" panose="020B0604020202020204" pitchFamily="34" charset="0"/>
                          </a:rPr>
                          <m:t>GI</m:t>
                        </m:r>
                      </m:num>
                      <m:den>
                        <m:r>
                          <m:rPr>
                            <m:nor/>
                          </m:rPr>
                          <a:rPr lang="en-US" sz="2667" i="0">
                            <a:latin typeface="UTM Avo" panose="02040603050506020204" pitchFamily="18" charset="0"/>
                            <a:ea typeface="Calibri" panose="020F0502020204030204" pitchFamily="34" charset="0"/>
                            <a:cs typeface="Arial" panose="020B0604020202020204" pitchFamily="34" charset="0"/>
                          </a:rPr>
                          <m:t>MG</m:t>
                        </m:r>
                      </m:den>
                    </m:f>
                    <m:r>
                      <a:rPr lang="en-US" sz="2667" i="1">
                        <a:latin typeface="Cambria Math" panose="02040503050406030204" pitchFamily="18" charset="0"/>
                        <a:ea typeface="Calibri" panose="020F0502020204030204" pitchFamily="34" charset="0"/>
                        <a:cs typeface="Arial" panose="020B0604020202020204" pitchFamily="34" charset="0"/>
                      </a:rPr>
                      <m:t>=</m:t>
                    </m:r>
                    <m:f>
                      <m:fPr>
                        <m:ctrlPr>
                          <a:rPr lang="en-US" sz="2667" i="1">
                            <a:latin typeface="Cambria Math" panose="02040503050406030204" pitchFamily="18" charset="0"/>
                            <a:ea typeface="Calibri" panose="020F0502020204030204" pitchFamily="34" charset="0"/>
                            <a:cs typeface="Arial" panose="020B0604020202020204" pitchFamily="34" charset="0"/>
                          </a:rPr>
                        </m:ctrlPr>
                      </m:fPr>
                      <m:num>
                        <m:r>
                          <m:rPr>
                            <m:nor/>
                          </m:rPr>
                          <a:rPr lang="en-US" sz="2667" i="0">
                            <a:latin typeface="UTM Avo" panose="02040603050506020204" pitchFamily="18" charset="0"/>
                            <a:ea typeface="Calibri" panose="020F0502020204030204" pitchFamily="34" charset="0"/>
                            <a:cs typeface="Arial" panose="020B0604020202020204" pitchFamily="34" charset="0"/>
                          </a:rPr>
                          <m:t>2</m:t>
                        </m:r>
                      </m:num>
                      <m:den>
                        <m:r>
                          <m:rPr>
                            <m:nor/>
                          </m:rPr>
                          <a:rPr lang="en-US" sz="2667" i="0">
                            <a:latin typeface="UTM Avo" panose="02040603050506020204" pitchFamily="18" charset="0"/>
                            <a:ea typeface="Calibri" panose="020F0502020204030204" pitchFamily="34" charset="0"/>
                            <a:cs typeface="Arial" panose="020B0604020202020204" pitchFamily="34" charset="0"/>
                          </a:rPr>
                          <m:t>3</m:t>
                        </m:r>
                      </m:den>
                    </m:f>
                  </m:oMath>
                </a14:m>
                <a:endParaRPr lang="en-US" sz="2667"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400991" y="3124200"/>
                <a:ext cx="6096000" cy="2793457"/>
              </a:xfrm>
              <a:prstGeom prst="rect">
                <a:avLst/>
              </a:prstGeom>
              <a:blipFill>
                <a:blip r:embed="rId6"/>
                <a:stretch>
                  <a:fillRect l="-1900" b="-437"/>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CC9D8118-ACD0-4745-B8FB-096865A6D925}"/>
              </a:ext>
            </a:extLst>
          </p:cNvPr>
          <p:cNvGrpSpPr/>
          <p:nvPr/>
        </p:nvGrpSpPr>
        <p:grpSpPr>
          <a:xfrm>
            <a:off x="6553200" y="838200"/>
            <a:ext cx="5077295" cy="719273"/>
            <a:chOff x="-4598847" y="178390"/>
            <a:chExt cx="14737595" cy="1078910"/>
          </a:xfrm>
          <a:solidFill>
            <a:schemeClr val="accent5">
              <a:lumMod val="75000"/>
            </a:schemeClr>
          </a:solidFill>
        </p:grpSpPr>
        <p:sp>
          <p:nvSpPr>
            <p:cNvPr id="4" name="Rectangle 3">
              <a:extLst>
                <a:ext uri="{FF2B5EF4-FFF2-40B4-BE49-F238E27FC236}">
                  <a16:creationId xmlns:a16="http://schemas.microsoft.com/office/drawing/2014/main" id="{EED4BB01-0880-5082-23B0-CBA50832154C}"/>
                </a:ext>
              </a:extLst>
            </p:cNvPr>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800">
                <a:solidFill>
                  <a:prstClr val="white"/>
                </a:solidFill>
              </a:endParaRPr>
            </a:p>
          </p:txBody>
        </p:sp>
        <p:sp>
          <p:nvSpPr>
            <p:cNvPr id="5" name="Rectangle 4">
              <a:extLst>
                <a:ext uri="{FF2B5EF4-FFF2-40B4-BE49-F238E27FC236}">
                  <a16:creationId xmlns:a16="http://schemas.microsoft.com/office/drawing/2014/main" id="{54AF2D76-A475-68D4-3699-DDEC81E17A94}"/>
                </a:ext>
              </a:extLst>
            </p:cNvPr>
            <p:cNvSpPr/>
            <p:nvPr/>
          </p:nvSpPr>
          <p:spPr>
            <a:xfrm>
              <a:off x="-3714123" y="178390"/>
              <a:ext cx="13289760" cy="1040285"/>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533"/>
                </a:spcAft>
              </a:pPr>
              <a:r>
                <a:rPr lang="en-US" sz="3000" b="1" dirty="0">
                  <a:solidFill>
                    <a:prstClr val="white"/>
                  </a:solidFill>
                  <a:latin typeface="UTM Avo" panose="02040603050506020204" pitchFamily="18" charset="0"/>
                  <a:ea typeface="Times New Roman" panose="02020603050405020304" pitchFamily="18" charset="0"/>
                  <a:cs typeface="Arial" panose="020B0604020202020204" pitchFamily="34" charset="0"/>
                </a:rPr>
                <a:t>BÀI TẬP TRẮC NGHIỆM</a:t>
              </a:r>
              <a:endParaRPr lang="en-US" sz="3000" dirty="0">
                <a:solidFill>
                  <a:prstClr val="white"/>
                </a:solidFill>
                <a:latin typeface="UTM Avo" panose="02040603050506020204" pitchFamily="18"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37624003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1" y="109106"/>
            <a:ext cx="153568" cy="20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defRPr/>
            </a:pPr>
            <a:r>
              <a:rPr lang="en-US" altLang="en-US" sz="9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en-US" dirty="0">
              <a:solidFill>
                <a:prstClr val="black"/>
              </a:solidFill>
              <a:latin typeface="UTM Avo" panose="02040603050506020204" pitchFamily="18" charset="0"/>
            </a:endParaRPr>
          </a:p>
        </p:txBody>
      </p:sp>
      <p:sp>
        <p:nvSpPr>
          <p:cNvPr id="19" name="Rectangle 18"/>
          <p:cNvSpPr/>
          <p:nvPr/>
        </p:nvSpPr>
        <p:spPr>
          <a:xfrm>
            <a:off x="381000" y="1600200"/>
            <a:ext cx="4295209" cy="584647"/>
          </a:xfrm>
          <a:prstGeom prst="rect">
            <a:avLst/>
          </a:prstGeom>
        </p:spPr>
        <p:txBody>
          <a:bodyPr wrap="square">
            <a:spAutoFit/>
          </a:bodyPr>
          <a:lstStyle/>
          <a:p>
            <a:pPr>
              <a:lnSpc>
                <a:spcPct val="150000"/>
              </a:lnSpc>
              <a:spcAft>
                <a:spcPts val="533"/>
              </a:spcAft>
            </a:pPr>
            <a:r>
              <a:rPr lang="en-US" sz="2400" b="1" dirty="0" err="1">
                <a:latin typeface="UTM Avo" panose="02040603050506020204" pitchFamily="18" charset="0"/>
                <a:ea typeface="Calibri" panose="020F0502020204030204" pitchFamily="34" charset="0"/>
                <a:cs typeface="Times New Roman" panose="02020603050405020304" pitchFamily="18" charset="0"/>
              </a:rPr>
              <a:t>Câu</a:t>
            </a:r>
            <a:r>
              <a:rPr lang="en-US" sz="2400" b="1" dirty="0">
                <a:latin typeface="UTM Avo" panose="02040603050506020204" pitchFamily="18" charset="0"/>
                <a:ea typeface="Calibri" panose="020F0502020204030204" pitchFamily="34" charset="0"/>
                <a:cs typeface="Times New Roman" panose="02020603050405020304" pitchFamily="18" charset="0"/>
              </a:rPr>
              <a:t> 3. </a:t>
            </a:r>
            <a:r>
              <a:rPr lang="en-US" sz="2400" dirty="0" err="1">
                <a:latin typeface="UTM Avo" panose="02040603050506020204" pitchFamily="18" charset="0"/>
                <a:ea typeface="Calibri" panose="020F0502020204030204" pitchFamily="34" charset="0"/>
                <a:cs typeface="Times New Roman" panose="02020603050405020304" pitchFamily="18" charset="0"/>
              </a:rPr>
              <a:t>Chọn</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câu</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trả</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lời</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sai</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le 8"/>
          <p:cNvSpPr/>
          <p:nvPr/>
        </p:nvSpPr>
        <p:spPr>
          <a:xfrm>
            <a:off x="304800" y="5334000"/>
            <a:ext cx="6756400" cy="619537"/>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39400" y="5669169"/>
            <a:ext cx="1168400" cy="855853"/>
          </a:xfrm>
          <a:prstGeom prst="rect">
            <a:avLst/>
          </a:prstGeom>
        </p:spPr>
      </p:pic>
      <p:sp>
        <p:nvSpPr>
          <p:cNvPr id="3" name="Rectangle 2"/>
          <p:cNvSpPr/>
          <p:nvPr/>
        </p:nvSpPr>
        <p:spPr>
          <a:xfrm>
            <a:off x="370305" y="2210158"/>
            <a:ext cx="10533195" cy="3677802"/>
          </a:xfrm>
          <a:prstGeom prst="rect">
            <a:avLst/>
          </a:prstGeom>
        </p:spPr>
        <p:txBody>
          <a:bodyPr wrap="square">
            <a:spAutoFit/>
          </a:bodyPr>
          <a:lstStyle/>
          <a:p>
            <a:pPr>
              <a:lnSpc>
                <a:spcPct val="200000"/>
              </a:lnSpc>
            </a:pPr>
            <a:r>
              <a:rPr lang="en-US" sz="2400" dirty="0">
                <a:latin typeface="UTM Avo" panose="02040603050506020204" pitchFamily="18" charset="0"/>
                <a:ea typeface="Calibri" panose="020F0502020204030204" pitchFamily="34" charset="0"/>
                <a:cs typeface="Times New Roman" panose="02020603050405020304" pitchFamily="18" charset="0"/>
              </a:rPr>
              <a:t>A. </a:t>
            </a:r>
            <a:r>
              <a:rPr lang="en-US" sz="2400" dirty="0" err="1">
                <a:latin typeface="UTM Avo" panose="02040603050506020204" pitchFamily="18" charset="0"/>
                <a:ea typeface="Calibri" panose="020F0502020204030204" pitchFamily="34" charset="0"/>
                <a:cs typeface="Times New Roman" panose="02020603050405020304" pitchFamily="18" charset="0"/>
              </a:rPr>
              <a:t>Mỗi</a:t>
            </a:r>
            <a:r>
              <a:rPr lang="en-US" sz="2400" dirty="0">
                <a:latin typeface="UTM Avo" panose="02040603050506020204" pitchFamily="18" charset="0"/>
                <a:ea typeface="Calibri" panose="020F0502020204030204" pitchFamily="34" charset="0"/>
                <a:cs typeface="Times New Roman" panose="02020603050405020304" pitchFamily="18" charset="0"/>
              </a:rPr>
              <a:t> tam </a:t>
            </a:r>
            <a:r>
              <a:rPr lang="en-US" sz="2400" dirty="0" err="1">
                <a:latin typeface="UTM Avo" panose="02040603050506020204" pitchFamily="18" charset="0"/>
                <a:ea typeface="Calibri" panose="020F0502020204030204" pitchFamily="34" charset="0"/>
                <a:cs typeface="Times New Roman" panose="02020603050405020304" pitchFamily="18" charset="0"/>
              </a:rPr>
              <a:t>giác</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có</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ba</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đường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tuyến</a:t>
            </a:r>
            <a:r>
              <a:rPr lang="en-US" sz="2400" dirty="0">
                <a:latin typeface="UTM Avo" panose="020406030505060202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2400" dirty="0">
                <a:latin typeface="UTM Avo" panose="02040603050506020204" pitchFamily="18" charset="0"/>
                <a:ea typeface="Calibri" panose="020F0502020204030204" pitchFamily="34" charset="0"/>
                <a:cs typeface="Times New Roman" panose="02020603050405020304" pitchFamily="18" charset="0"/>
              </a:rPr>
              <a:t>B. Ba </a:t>
            </a:r>
            <a:r>
              <a:rPr lang="en-US" sz="2400" dirty="0" err="1">
                <a:latin typeface="UTM Avo" panose="02040603050506020204" pitchFamily="18" charset="0"/>
                <a:ea typeface="Calibri" panose="020F0502020204030204" pitchFamily="34" charset="0"/>
                <a:cs typeface="Times New Roman" panose="02020603050405020304" pitchFamily="18" charset="0"/>
              </a:rPr>
              <a:t>đường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tuyến</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của</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một</a:t>
            </a:r>
            <a:r>
              <a:rPr lang="en-US" sz="2400" dirty="0">
                <a:latin typeface="UTM Avo" panose="02040603050506020204" pitchFamily="18" charset="0"/>
                <a:ea typeface="Calibri" panose="020F0502020204030204" pitchFamily="34" charset="0"/>
                <a:cs typeface="Times New Roman" panose="02020603050405020304" pitchFamily="18" charset="0"/>
              </a:rPr>
              <a:t> tam </a:t>
            </a:r>
            <a:r>
              <a:rPr lang="en-US" sz="2400" dirty="0" err="1">
                <a:latin typeface="UTM Avo" panose="02040603050506020204" pitchFamily="18" charset="0"/>
                <a:ea typeface="Calibri" panose="020F0502020204030204" pitchFamily="34" charset="0"/>
                <a:cs typeface="Times New Roman" panose="02020603050405020304" pitchFamily="18" charset="0"/>
              </a:rPr>
              <a:t>giác</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cùng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đi</a:t>
            </a:r>
            <a:r>
              <a:rPr lang="en-US" sz="2400" dirty="0">
                <a:latin typeface="UTM Avo" panose="02040603050506020204" pitchFamily="18" charset="0"/>
                <a:ea typeface="Calibri" panose="020F0502020204030204" pitchFamily="34" charset="0"/>
                <a:cs typeface="Times New Roman" panose="02020603050405020304" pitchFamily="18" charset="0"/>
              </a:rPr>
              <a:t> qua </a:t>
            </a:r>
            <a:r>
              <a:rPr lang="en-US" sz="2400" dirty="0" err="1">
                <a:latin typeface="UTM Avo" panose="02040603050506020204" pitchFamily="18" charset="0"/>
                <a:ea typeface="Calibri" panose="020F0502020204030204" pitchFamily="34" charset="0"/>
                <a:cs typeface="Times New Roman" panose="02020603050405020304" pitchFamily="18" charset="0"/>
              </a:rPr>
              <a:t>một</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điểm</a:t>
            </a:r>
            <a:r>
              <a:rPr lang="en-US" sz="2400" dirty="0">
                <a:latin typeface="UTM Avo" panose="020406030505060202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2400" dirty="0">
                <a:latin typeface="UTM Avo" panose="02040603050506020204" pitchFamily="18" charset="0"/>
                <a:ea typeface="Calibri" panose="020F0502020204030204" pitchFamily="34" charset="0"/>
                <a:cs typeface="Times New Roman" panose="02020603050405020304" pitchFamily="18" charset="0"/>
              </a:rPr>
              <a:t>C. </a:t>
            </a:r>
            <a:r>
              <a:rPr lang="en-US" sz="2400" dirty="0" err="1">
                <a:latin typeface="UTM Avo" panose="02040603050506020204" pitchFamily="18" charset="0"/>
                <a:ea typeface="Calibri" panose="020F0502020204030204" pitchFamily="34" charset="0"/>
                <a:cs typeface="Times New Roman" panose="02020603050405020304" pitchFamily="18" charset="0"/>
              </a:rPr>
              <a:t>Để</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xác</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định</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trọng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tâm</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của</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một</a:t>
            </a:r>
            <a:r>
              <a:rPr lang="en-US" sz="2400" dirty="0">
                <a:latin typeface="UTM Avo" panose="02040603050506020204" pitchFamily="18" charset="0"/>
                <a:ea typeface="Calibri" panose="020F0502020204030204" pitchFamily="34" charset="0"/>
                <a:cs typeface="Times New Roman" panose="02020603050405020304" pitchFamily="18" charset="0"/>
              </a:rPr>
              <a:t> tam </a:t>
            </a:r>
            <a:r>
              <a:rPr lang="en-US" sz="2400" dirty="0" err="1">
                <a:latin typeface="UTM Avo" panose="02040603050506020204" pitchFamily="18" charset="0"/>
                <a:ea typeface="Calibri" panose="020F0502020204030204" pitchFamily="34" charset="0"/>
                <a:cs typeface="Times New Roman" panose="02020603050405020304" pitchFamily="18" charset="0"/>
              </a:rPr>
              <a:t>giác</a:t>
            </a:r>
            <a:r>
              <a:rPr lang="en-US" sz="2400" dirty="0">
                <a:latin typeface="UTM Avo" panose="02040603050506020204" pitchFamily="18" charset="0"/>
                <a:ea typeface="Calibri" panose="020F0502020204030204" pitchFamily="34" charset="0"/>
                <a:cs typeface="Times New Roman" panose="02020603050405020304" pitchFamily="18" charset="0"/>
              </a:rPr>
              <a:t> ta </a:t>
            </a:r>
            <a:r>
              <a:rPr lang="en-US" sz="2400" dirty="0" err="1">
                <a:latin typeface="UTM Avo" panose="02040603050506020204" pitchFamily="18" charset="0"/>
                <a:ea typeface="Calibri" panose="020F0502020204030204" pitchFamily="34" charset="0"/>
                <a:cs typeface="Times New Roman" panose="02020603050405020304" pitchFamily="18" charset="0"/>
              </a:rPr>
              <a:t>có</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thể</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tìm</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giao</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của</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hai</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đường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tuyến</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của</a:t>
            </a:r>
            <a:r>
              <a:rPr lang="en-US" sz="2400" dirty="0">
                <a:latin typeface="UTM Avo" panose="02040603050506020204" pitchFamily="18" charset="0"/>
                <a:ea typeface="Calibri" panose="020F0502020204030204" pitchFamily="34" charset="0"/>
                <a:cs typeface="Times New Roman" panose="02020603050405020304" pitchFamily="18" charset="0"/>
              </a:rPr>
              <a:t> tam </a:t>
            </a:r>
            <a:r>
              <a:rPr lang="en-US" sz="2400" dirty="0" err="1">
                <a:latin typeface="UTM Avo" panose="02040603050506020204" pitchFamily="18" charset="0"/>
                <a:ea typeface="Calibri" panose="020F0502020204030204" pitchFamily="34" charset="0"/>
                <a:cs typeface="Times New Roman" panose="02020603050405020304" pitchFamily="18" charset="0"/>
              </a:rPr>
              <a:t>giác</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đó</a:t>
            </a:r>
            <a:r>
              <a:rPr lang="en-US" sz="2400" dirty="0">
                <a:latin typeface="UTM Avo" panose="020406030505060202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2400" dirty="0">
                <a:latin typeface="UTM Avo" panose="02040603050506020204" pitchFamily="18" charset="0"/>
                <a:ea typeface="Calibri" panose="020F0502020204030204" pitchFamily="34" charset="0"/>
                <a:cs typeface="Times New Roman" panose="02020603050405020304" pitchFamily="18" charset="0"/>
              </a:rPr>
              <a:t>D. </a:t>
            </a:r>
            <a:r>
              <a:rPr lang="en-US" sz="2400" dirty="0" err="1">
                <a:latin typeface="UTM Avo" panose="02040603050506020204" pitchFamily="18" charset="0"/>
                <a:ea typeface="Calibri" panose="020F0502020204030204" pitchFamily="34" charset="0"/>
                <a:cs typeface="Times New Roman" panose="02020603050405020304" pitchFamily="18" charset="0"/>
              </a:rPr>
              <a:t>Một</a:t>
            </a:r>
            <a:r>
              <a:rPr lang="en-US" sz="2400" dirty="0">
                <a:latin typeface="UTM Avo" panose="02040603050506020204" pitchFamily="18" charset="0"/>
                <a:ea typeface="Calibri" panose="020F0502020204030204" pitchFamily="34" charset="0"/>
                <a:cs typeface="Times New Roman" panose="02020603050405020304" pitchFamily="18" charset="0"/>
              </a:rPr>
              <a:t> tam </a:t>
            </a:r>
            <a:r>
              <a:rPr lang="en-US" sz="2400" dirty="0" err="1">
                <a:latin typeface="UTM Avo" panose="02040603050506020204" pitchFamily="18" charset="0"/>
                <a:ea typeface="Calibri" panose="020F0502020204030204" pitchFamily="34" charset="0"/>
                <a:cs typeface="Times New Roman" panose="02020603050405020304" pitchFamily="18" charset="0"/>
              </a:rPr>
              <a:t>giác</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có</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thể</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có</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nhiều</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trọng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tâm</a:t>
            </a:r>
            <a:r>
              <a:rPr lang="en-US" sz="2400" dirty="0">
                <a:latin typeface="UTM Avo" panose="020406030505060202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A81A9E99-E490-DB70-5400-CD507AC6ECD8}"/>
              </a:ext>
            </a:extLst>
          </p:cNvPr>
          <p:cNvGrpSpPr/>
          <p:nvPr/>
        </p:nvGrpSpPr>
        <p:grpSpPr>
          <a:xfrm>
            <a:off x="6553200" y="838200"/>
            <a:ext cx="5077295" cy="719273"/>
            <a:chOff x="-4598847" y="178390"/>
            <a:chExt cx="14737595" cy="1078910"/>
          </a:xfrm>
          <a:solidFill>
            <a:schemeClr val="accent5">
              <a:lumMod val="75000"/>
            </a:schemeClr>
          </a:solidFill>
        </p:grpSpPr>
        <p:sp>
          <p:nvSpPr>
            <p:cNvPr id="4" name="Rectangle 3">
              <a:extLst>
                <a:ext uri="{FF2B5EF4-FFF2-40B4-BE49-F238E27FC236}">
                  <a16:creationId xmlns:a16="http://schemas.microsoft.com/office/drawing/2014/main" id="{37BF44AD-BF49-DBD7-3042-D7D135BA8209}"/>
                </a:ext>
              </a:extLst>
            </p:cNvPr>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800">
                <a:solidFill>
                  <a:prstClr val="white"/>
                </a:solidFill>
              </a:endParaRPr>
            </a:p>
          </p:txBody>
        </p:sp>
        <p:sp>
          <p:nvSpPr>
            <p:cNvPr id="5" name="Rectangle 4">
              <a:extLst>
                <a:ext uri="{FF2B5EF4-FFF2-40B4-BE49-F238E27FC236}">
                  <a16:creationId xmlns:a16="http://schemas.microsoft.com/office/drawing/2014/main" id="{A2D8BD95-DDB6-E06A-1CF9-A4AABEA01E04}"/>
                </a:ext>
              </a:extLst>
            </p:cNvPr>
            <p:cNvSpPr/>
            <p:nvPr/>
          </p:nvSpPr>
          <p:spPr>
            <a:xfrm>
              <a:off x="-3714123" y="178390"/>
              <a:ext cx="13289760" cy="1040285"/>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533"/>
                </a:spcAft>
              </a:pPr>
              <a:r>
                <a:rPr lang="en-US" sz="3000" b="1" dirty="0">
                  <a:solidFill>
                    <a:prstClr val="white"/>
                  </a:solidFill>
                  <a:latin typeface="UTM Avo" panose="02040603050506020204" pitchFamily="18" charset="0"/>
                  <a:ea typeface="Times New Roman" panose="02020603050405020304" pitchFamily="18" charset="0"/>
                  <a:cs typeface="Arial" panose="020B0604020202020204" pitchFamily="34" charset="0"/>
                </a:rPr>
                <a:t>BÀI TẬP TRẮC NGHIỆM</a:t>
              </a:r>
              <a:endParaRPr lang="en-US" sz="3000" dirty="0">
                <a:solidFill>
                  <a:prstClr val="white"/>
                </a:solidFill>
                <a:latin typeface="UTM Avo" panose="02040603050506020204" pitchFamily="18"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59910525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1" y="109106"/>
            <a:ext cx="153568" cy="20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defRPr/>
            </a:pPr>
            <a:r>
              <a:rPr lang="en-US" altLang="en-US" sz="9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en-US" dirty="0">
              <a:solidFill>
                <a:prstClr val="black"/>
              </a:solidFill>
              <a:latin typeface="UTM Avo" panose="02040603050506020204" pitchFamily="18" charset="0"/>
            </a:endParaRPr>
          </a:p>
        </p:txBody>
      </p:sp>
      <p:sp>
        <p:nvSpPr>
          <p:cNvPr id="9" name="Rounded Rectangle 8"/>
          <p:cNvSpPr/>
          <p:nvPr/>
        </p:nvSpPr>
        <p:spPr>
          <a:xfrm>
            <a:off x="304800" y="3810000"/>
            <a:ext cx="4518526" cy="619537"/>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144000" y="5519021"/>
            <a:ext cx="1168400" cy="855853"/>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457200" y="1752600"/>
                <a:ext cx="11023600" cy="4681025"/>
              </a:xfrm>
              <a:prstGeom prst="rect">
                <a:avLst/>
              </a:prstGeom>
            </p:spPr>
            <p:txBody>
              <a:bodyPr wrap="square">
                <a:spAutoFit/>
              </a:bodyPr>
              <a:lstStyle/>
              <a:p>
                <a:pPr algn="just">
                  <a:lnSpc>
                    <a:spcPct val="150000"/>
                  </a:lnSpc>
                </a:pPr>
                <a:r>
                  <a:rPr lang="en-US" sz="2400" b="1" dirty="0">
                    <a:solidFill>
                      <a:schemeClr val="tx1"/>
                    </a:solidFill>
                    <a:latin typeface="UTM Avo" panose="02040603050506020204" pitchFamily="18" charset="0"/>
                    <a:ea typeface="Times New Roman" panose="02020603050405020304" pitchFamily="18" charset="0"/>
                  </a:rPr>
                  <a:t>Câu 4. </a:t>
                </a:r>
                <a:r>
                  <a:rPr lang="en-US" sz="2400" dirty="0">
                    <a:solidFill>
                      <a:schemeClr val="tx1"/>
                    </a:solidFill>
                    <a:latin typeface="UTM Avo" panose="02040603050506020204" pitchFamily="18" charset="0"/>
                    <a:ea typeface="Times New Roman" panose="02020603050405020304" pitchFamily="18" charset="0"/>
                  </a:rPr>
                  <a:t>Cho tam </a:t>
                </a:r>
                <a:r>
                  <a:rPr lang="en-US" sz="2400" dirty="0" err="1">
                    <a:solidFill>
                      <a:schemeClr val="tx1"/>
                    </a:solidFill>
                    <a:latin typeface="UTM Avo" panose="02040603050506020204" pitchFamily="18" charset="0"/>
                    <a:ea typeface="Times New Roman" panose="02020603050405020304" pitchFamily="18" charset="0"/>
                  </a:rPr>
                  <a:t>giác</a:t>
                </a:r>
                <a:r>
                  <a:rPr lang="en-US" sz="2400" dirty="0">
                    <a:solidFill>
                      <a:schemeClr val="tx1"/>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chemeClr val="tx1"/>
                        </a:solidFill>
                        <a:latin typeface="UTM Avo" panose="02040603050506020204" pitchFamily="18" charset="0"/>
                        <a:ea typeface="Times New Roman" panose="02020603050405020304" pitchFamily="18" charset="0"/>
                      </a:rPr>
                      <m:t>ABC</m:t>
                    </m:r>
                  </m:oMath>
                </a14:m>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có</a:t>
                </a:r>
                <a:r>
                  <a:rPr lang="en-US" sz="2400" dirty="0">
                    <a:solidFill>
                      <a:schemeClr val="tx1"/>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chemeClr val="tx1"/>
                        </a:solidFill>
                        <a:latin typeface="UTM Avo" panose="02040603050506020204" pitchFamily="18" charset="0"/>
                        <a:ea typeface="Times New Roman" panose="02020603050405020304" pitchFamily="18" charset="0"/>
                      </a:rPr>
                      <m:t>G</m:t>
                    </m:r>
                  </m:oMath>
                </a14:m>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là</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trọng</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tâm</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đường</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trung</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tuyến</a:t>
                </a:r>
                <a:r>
                  <a:rPr lang="en-US" sz="2400" dirty="0">
                    <a:solidFill>
                      <a:schemeClr val="tx1"/>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chemeClr val="tx1"/>
                        </a:solidFill>
                        <a:latin typeface="UTM Avo" panose="02040603050506020204" pitchFamily="18" charset="0"/>
                        <a:ea typeface="Times New Roman" panose="02020603050405020304" pitchFamily="18" charset="0"/>
                      </a:rPr>
                      <m:t>AD</m:t>
                    </m:r>
                  </m:oMath>
                </a14:m>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Trên</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tia</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đối</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của</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tia</a:t>
                </a:r>
                <a:r>
                  <a:rPr lang="en-US" sz="2400" dirty="0">
                    <a:solidFill>
                      <a:schemeClr val="tx1"/>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chemeClr val="tx1"/>
                        </a:solidFill>
                        <a:latin typeface="UTM Avo" panose="02040603050506020204" pitchFamily="18" charset="0"/>
                        <a:ea typeface="Times New Roman" panose="02020603050405020304" pitchFamily="18" charset="0"/>
                      </a:rPr>
                      <m:t>DA</m:t>
                    </m:r>
                  </m:oMath>
                </a14:m>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lấy</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điểm</a:t>
                </a:r>
                <a:r>
                  <a:rPr lang="en-US" sz="2400" dirty="0">
                    <a:solidFill>
                      <a:schemeClr val="tx1"/>
                    </a:solidFill>
                    <a:latin typeface="UTM Avo" panose="02040603050506020204" pitchFamily="18" charset="0"/>
                    <a:ea typeface="Times New Roman" panose="02020603050405020304" pitchFamily="18" charset="0"/>
                  </a:rPr>
                  <a:t> M </a:t>
                </a:r>
                <a:r>
                  <a:rPr lang="en-US" sz="2400" dirty="0" err="1">
                    <a:solidFill>
                      <a:schemeClr val="tx1"/>
                    </a:solidFill>
                    <a:latin typeface="UTM Avo" panose="02040603050506020204" pitchFamily="18" charset="0"/>
                    <a:ea typeface="Times New Roman" panose="02020603050405020304" pitchFamily="18" charset="0"/>
                  </a:rPr>
                  <a:t>sao</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cho</a:t>
                </a:r>
                <a:r>
                  <a:rPr lang="en-US" sz="2400" dirty="0">
                    <a:solidFill>
                      <a:schemeClr val="tx1"/>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chemeClr val="tx1"/>
                        </a:solidFill>
                        <a:latin typeface="UTM Avo" panose="02040603050506020204" pitchFamily="18" charset="0"/>
                        <a:ea typeface="Times New Roman" panose="02020603050405020304" pitchFamily="18" charset="0"/>
                      </a:rPr>
                      <m:t>DM</m:t>
                    </m:r>
                  </m:oMath>
                </a14:m>
                <a:r>
                  <a:rPr lang="en-US" sz="2400" dirty="0">
                    <a:solidFill>
                      <a:schemeClr val="tx1"/>
                    </a:solidFill>
                    <a:latin typeface="UTM Avo" panose="02040603050506020204" pitchFamily="18" charset="0"/>
                    <a:ea typeface="Times New Roman" panose="02020603050405020304" pitchFamily="18" charset="0"/>
                  </a:rPr>
                  <a:t> = </a:t>
                </a:r>
                <a14:m>
                  <m:oMath xmlns:m="http://schemas.openxmlformats.org/officeDocument/2006/math">
                    <m:f>
                      <m:fPr>
                        <m:ctrlPr>
                          <a:rPr lang="en-US" sz="24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sz="2400" i="0">
                            <a:solidFill>
                              <a:schemeClr val="tx1"/>
                            </a:solidFill>
                            <a:latin typeface="UTM Avo" panose="02040603050506020204" pitchFamily="18" charset="0"/>
                            <a:ea typeface="Times New Roman" panose="02020603050405020304" pitchFamily="18" charset="0"/>
                            <a:cs typeface="Arial" panose="020B0604020202020204" pitchFamily="34" charset="0"/>
                          </a:rPr>
                          <m:t>1</m:t>
                        </m:r>
                      </m:num>
                      <m:den>
                        <m:r>
                          <m:rPr>
                            <m:nor/>
                          </m:rPr>
                          <a:rPr lang="en-US" sz="2400" i="0">
                            <a:solidFill>
                              <a:schemeClr val="tx1"/>
                            </a:solidFill>
                            <a:latin typeface="UTM Avo" panose="02040603050506020204" pitchFamily="18" charset="0"/>
                            <a:ea typeface="Times New Roman" panose="02020603050405020304" pitchFamily="18" charset="0"/>
                            <a:cs typeface="Arial" panose="020B0604020202020204" pitchFamily="34" charset="0"/>
                          </a:rPr>
                          <m:t>3</m:t>
                        </m:r>
                      </m:den>
                    </m:f>
                  </m:oMath>
                </a14:m>
                <a:r>
                  <a:rPr lang="en-US" sz="2400" dirty="0">
                    <a:solidFill>
                      <a:schemeClr val="tx1"/>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chemeClr val="tx1"/>
                        </a:solidFill>
                        <a:latin typeface="UTM Avo" panose="02040603050506020204" pitchFamily="18" charset="0"/>
                        <a:ea typeface="Times New Roman" panose="02020603050405020304" pitchFamily="18" charset="0"/>
                      </a:rPr>
                      <m:t>AD</m:t>
                    </m:r>
                    <m:r>
                      <m:rPr>
                        <m:nor/>
                      </m:rPr>
                      <a:rPr lang="en-US" sz="2400" i="0" dirty="0" smtClean="0">
                        <a:solidFill>
                          <a:schemeClr val="tx1"/>
                        </a:solidFill>
                        <a:latin typeface="UTM Avo" panose="02040603050506020204" pitchFamily="18" charset="0"/>
                        <a:ea typeface="Times New Roman" panose="02020603050405020304" pitchFamily="18" charset="0"/>
                      </a:rPr>
                      <m:t>.</m:t>
                    </m:r>
                  </m:oMath>
                </a14:m>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Khẳng</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định</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nào</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là</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đúng</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trong</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số</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các</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khẳng</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định</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dưới</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đây</a:t>
                </a:r>
                <a:r>
                  <a:rPr lang="en-US" sz="2400" dirty="0">
                    <a:solidFill>
                      <a:schemeClr val="tx1"/>
                    </a:solidFill>
                    <a:latin typeface="UTM Avo" panose="02040603050506020204" pitchFamily="18" charset="0"/>
                    <a:ea typeface="Times New Roman" panose="02020603050405020304" pitchFamily="18" charset="0"/>
                  </a:rPr>
                  <a:t>?</a:t>
                </a:r>
              </a:p>
              <a:p>
                <a:pPr algn="just">
                  <a:lnSpc>
                    <a:spcPct val="150000"/>
                  </a:lnSpc>
                </a:pPr>
                <a:r>
                  <a:rPr lang="en-US" sz="2400" dirty="0">
                    <a:solidFill>
                      <a:schemeClr val="tx1"/>
                    </a:solidFill>
                    <a:latin typeface="UTM Avo" panose="02040603050506020204" pitchFamily="18" charset="0"/>
                    <a:ea typeface="Times New Roman" panose="02020603050405020304" pitchFamily="18" charset="0"/>
                  </a:rPr>
                  <a:t>A. </a:t>
                </a:r>
                <a14:m>
                  <m:oMath xmlns:m="http://schemas.openxmlformats.org/officeDocument/2006/math">
                    <m:r>
                      <m:rPr>
                        <m:nor/>
                      </m:rPr>
                      <a:rPr lang="en-US" sz="2400" i="0" dirty="0" smtClean="0">
                        <a:solidFill>
                          <a:schemeClr val="tx1"/>
                        </a:solidFill>
                        <a:latin typeface="UTM Avo" panose="02040603050506020204" pitchFamily="18" charset="0"/>
                        <a:ea typeface="Times New Roman" panose="02020603050405020304" pitchFamily="18" charset="0"/>
                      </a:rPr>
                      <m:t>D</m:t>
                    </m:r>
                  </m:oMath>
                </a14:m>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là</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trung</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điểm</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của</a:t>
                </a:r>
                <a:r>
                  <a:rPr lang="en-US" sz="2400" dirty="0">
                    <a:solidFill>
                      <a:schemeClr val="tx1"/>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chemeClr val="tx1"/>
                        </a:solidFill>
                        <a:latin typeface="UTM Avo" panose="02040603050506020204" pitchFamily="18" charset="0"/>
                        <a:ea typeface="Times New Roman" panose="02020603050405020304" pitchFamily="18" charset="0"/>
                      </a:rPr>
                      <m:t>GM</m:t>
                    </m:r>
                  </m:oMath>
                </a14:m>
                <a:r>
                  <a:rPr lang="en-US" sz="2400" dirty="0">
                    <a:solidFill>
                      <a:schemeClr val="tx1"/>
                    </a:solidFill>
                    <a:latin typeface="UTM Avo" panose="02040603050506020204" pitchFamily="18" charset="0"/>
                    <a:ea typeface="Times New Roman" panose="02020603050405020304" pitchFamily="18" charset="0"/>
                  </a:rPr>
                  <a:t>.</a:t>
                </a:r>
              </a:p>
              <a:p>
                <a:pPr algn="just">
                  <a:lnSpc>
                    <a:spcPct val="150000"/>
                  </a:lnSpc>
                </a:pPr>
                <a:r>
                  <a:rPr lang="en-US" sz="2400" dirty="0">
                    <a:solidFill>
                      <a:schemeClr val="tx1"/>
                    </a:solidFill>
                    <a:latin typeface="UTM Avo" panose="02040603050506020204" pitchFamily="18" charset="0"/>
                    <a:ea typeface="Times New Roman" panose="02020603050405020304" pitchFamily="18" charset="0"/>
                  </a:rPr>
                  <a:t>B. </a:t>
                </a:r>
                <a14:m>
                  <m:oMath xmlns:m="http://schemas.openxmlformats.org/officeDocument/2006/math">
                    <m:r>
                      <m:rPr>
                        <m:nor/>
                      </m:rPr>
                      <a:rPr lang="en-US" sz="2400" i="0" dirty="0" smtClean="0">
                        <a:solidFill>
                          <a:schemeClr val="tx1"/>
                        </a:solidFill>
                        <a:latin typeface="UTM Avo" panose="02040603050506020204" pitchFamily="18" charset="0"/>
                        <a:ea typeface="Times New Roman" panose="02020603050405020304" pitchFamily="18" charset="0"/>
                      </a:rPr>
                      <m:t>G</m:t>
                    </m:r>
                  </m:oMath>
                </a14:m>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là</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trung</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điểm</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của</a:t>
                </a:r>
                <a:r>
                  <a:rPr lang="en-US" sz="2400" dirty="0">
                    <a:solidFill>
                      <a:schemeClr val="tx1"/>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chemeClr val="tx1"/>
                        </a:solidFill>
                        <a:latin typeface="UTM Avo" panose="02040603050506020204" pitchFamily="18" charset="0"/>
                        <a:ea typeface="Times New Roman" panose="02020603050405020304" pitchFamily="18" charset="0"/>
                      </a:rPr>
                      <m:t>AD</m:t>
                    </m:r>
                  </m:oMath>
                </a14:m>
                <a:r>
                  <a:rPr lang="en-US" sz="2400" dirty="0">
                    <a:solidFill>
                      <a:schemeClr val="tx1"/>
                    </a:solidFill>
                    <a:latin typeface="UTM Avo" panose="02040603050506020204" pitchFamily="18" charset="0"/>
                    <a:ea typeface="Times New Roman" panose="02020603050405020304" pitchFamily="18" charset="0"/>
                  </a:rPr>
                  <a:t>.</a:t>
                </a:r>
              </a:p>
              <a:p>
                <a:pPr algn="just">
                  <a:lnSpc>
                    <a:spcPct val="150000"/>
                  </a:lnSpc>
                </a:pPr>
                <a:r>
                  <a:rPr lang="en-US" sz="2400" dirty="0">
                    <a:solidFill>
                      <a:schemeClr val="tx1"/>
                    </a:solidFill>
                    <a:latin typeface="UTM Avo" panose="02040603050506020204" pitchFamily="18" charset="0"/>
                    <a:ea typeface="Times New Roman" panose="02020603050405020304" pitchFamily="18" charset="0"/>
                  </a:rPr>
                  <a:t>C. </a:t>
                </a:r>
                <a14:m>
                  <m:oMath xmlns:m="http://schemas.openxmlformats.org/officeDocument/2006/math">
                    <m:r>
                      <m:rPr>
                        <m:nor/>
                      </m:rPr>
                      <a:rPr lang="en-US" sz="2400" i="0" dirty="0" smtClean="0">
                        <a:solidFill>
                          <a:schemeClr val="tx1"/>
                        </a:solidFill>
                        <a:latin typeface="UTM Avo" panose="02040603050506020204" pitchFamily="18" charset="0"/>
                        <a:ea typeface="Times New Roman" panose="02020603050405020304" pitchFamily="18" charset="0"/>
                        <a:cs typeface="Arial" panose="020B0604020202020204" pitchFamily="34" charset="0"/>
                      </a:rPr>
                      <m:t>AD</m:t>
                    </m:r>
                    <m:r>
                      <m:rPr>
                        <m:nor/>
                      </m:rPr>
                      <a:rPr lang="en-US" sz="2400" i="0">
                        <a:solidFill>
                          <a:schemeClr val="tx1"/>
                        </a:solidFill>
                        <a:latin typeface="UTM Avo" panose="02040603050506020204" pitchFamily="18" charset="0"/>
                        <a:ea typeface="Times New Roman" panose="02020603050405020304" pitchFamily="18" charset="0"/>
                        <a:cs typeface="Arial" panose="020B0604020202020204" pitchFamily="34" charset="0"/>
                      </a:rPr>
                      <m:t> = </m:t>
                    </m:r>
                    <m:f>
                      <m:fPr>
                        <m:ctrlPr>
                          <a:rPr lang="en-US" sz="24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sz="2400" i="0">
                            <a:solidFill>
                              <a:schemeClr val="tx1"/>
                            </a:solidFill>
                            <a:latin typeface="UTM Avo" panose="02040603050506020204" pitchFamily="18" charset="0"/>
                            <a:ea typeface="Times New Roman" panose="02020603050405020304" pitchFamily="18" charset="0"/>
                            <a:cs typeface="Arial" panose="020B0604020202020204" pitchFamily="34" charset="0"/>
                          </a:rPr>
                          <m:t>3</m:t>
                        </m:r>
                      </m:num>
                      <m:den>
                        <m:r>
                          <m:rPr>
                            <m:nor/>
                          </m:rPr>
                          <a:rPr lang="en-US" sz="2400" i="0">
                            <a:solidFill>
                              <a:schemeClr val="tx1"/>
                            </a:solidFill>
                            <a:latin typeface="UTM Avo" panose="02040603050506020204" pitchFamily="18" charset="0"/>
                            <a:ea typeface="Times New Roman" panose="02020603050405020304" pitchFamily="18" charset="0"/>
                            <a:cs typeface="Arial" panose="020B0604020202020204" pitchFamily="34" charset="0"/>
                          </a:rPr>
                          <m:t>4</m:t>
                        </m:r>
                      </m:den>
                    </m:f>
                    <m:r>
                      <m:rPr>
                        <m:nor/>
                      </m:rPr>
                      <a:rPr lang="en-US" sz="2400" i="0" dirty="0" smtClean="0">
                        <a:solidFill>
                          <a:schemeClr val="tx1"/>
                        </a:solidFill>
                        <a:latin typeface="UTM Avo" panose="02040603050506020204" pitchFamily="18" charset="0"/>
                        <a:ea typeface="Times New Roman" panose="02020603050405020304" pitchFamily="18" charset="0"/>
                        <a:cs typeface="Arial" panose="020B0604020202020204" pitchFamily="34" charset="0"/>
                      </a:rPr>
                      <m:t>GM</m:t>
                    </m:r>
                  </m:oMath>
                </a14:m>
                <a:r>
                  <a:rPr lang="en-US" sz="2400" dirty="0">
                    <a:solidFill>
                      <a:schemeClr val="tx1"/>
                    </a:solidFill>
                    <a:latin typeface="UTM Avo" panose="02040603050506020204" pitchFamily="18" charset="0"/>
                    <a:ea typeface="Times New Roman" panose="02020603050405020304" pitchFamily="18" charset="0"/>
                  </a:rPr>
                  <a:t>.</a:t>
                </a:r>
              </a:p>
              <a:p>
                <a:pPr algn="just">
                  <a:lnSpc>
                    <a:spcPct val="150000"/>
                  </a:lnSpc>
                </a:pPr>
                <a:r>
                  <a:rPr lang="en-US" sz="2400" dirty="0">
                    <a:solidFill>
                      <a:schemeClr val="tx1"/>
                    </a:solidFill>
                    <a:latin typeface="UTM Avo" panose="02040603050506020204" pitchFamily="18" charset="0"/>
                    <a:ea typeface="Times New Roman" panose="02020603050405020304" pitchFamily="18" charset="0"/>
                  </a:rPr>
                  <a:t>D. </a:t>
                </a:r>
                <a14:m>
                  <m:oMath xmlns:m="http://schemas.openxmlformats.org/officeDocument/2006/math">
                    <m:r>
                      <m:rPr>
                        <m:nor/>
                      </m:rPr>
                      <a:rPr lang="en-US" sz="2400" i="0" dirty="0">
                        <a:solidFill>
                          <a:schemeClr val="tx1"/>
                        </a:solidFill>
                        <a:latin typeface="UTM Avo" panose="02040603050506020204" pitchFamily="18" charset="0"/>
                        <a:ea typeface="Times New Roman" panose="02020603050405020304" pitchFamily="18" charset="0"/>
                      </a:rPr>
                      <m:t>AG</m:t>
                    </m:r>
                    <m:r>
                      <m:rPr>
                        <m:nor/>
                      </m:rPr>
                      <a:rPr lang="en-US" sz="2400" i="0" dirty="0">
                        <a:solidFill>
                          <a:schemeClr val="tx1"/>
                        </a:solidFill>
                        <a:latin typeface="UTM Avo" panose="02040603050506020204" pitchFamily="18" charset="0"/>
                        <a:ea typeface="Times New Roman" panose="02020603050405020304" pitchFamily="18" charset="0"/>
                      </a:rPr>
                      <m:t> = 3</m:t>
                    </m:r>
                    <m:r>
                      <m:rPr>
                        <m:nor/>
                      </m:rPr>
                      <a:rPr lang="en-US" sz="2400" i="0" dirty="0">
                        <a:solidFill>
                          <a:schemeClr val="tx1"/>
                        </a:solidFill>
                        <a:latin typeface="UTM Avo" panose="02040603050506020204" pitchFamily="18" charset="0"/>
                        <a:ea typeface="Times New Roman" panose="02020603050405020304" pitchFamily="18" charset="0"/>
                      </a:rPr>
                      <m:t>DM</m:t>
                    </m:r>
                    <m:r>
                      <m:rPr>
                        <m:nor/>
                      </m:rPr>
                      <a:rPr lang="en-US" sz="2400" i="0" dirty="0">
                        <a:solidFill>
                          <a:schemeClr val="tx1"/>
                        </a:solidFill>
                        <a:latin typeface="UTM Avo" panose="02040603050506020204" pitchFamily="18" charset="0"/>
                        <a:ea typeface="Times New Roman" panose="02020603050405020304" pitchFamily="18" charset="0"/>
                      </a:rPr>
                      <m:t>.</m:t>
                    </m:r>
                  </m:oMath>
                </a14:m>
                <a:endParaRPr lang="en-US" sz="2400" dirty="0">
                  <a:solidFill>
                    <a:schemeClr val="tx1"/>
                  </a:solidFill>
                  <a:latin typeface="UTM Avo" panose="02040603050506020204" pitchFamily="18" charset="0"/>
                  <a:ea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457200" y="1752600"/>
                <a:ext cx="11023600" cy="4681025"/>
              </a:xfrm>
              <a:prstGeom prst="rect">
                <a:avLst/>
              </a:prstGeom>
              <a:blipFill>
                <a:blip r:embed="rId6"/>
                <a:stretch>
                  <a:fillRect l="-830" r="-830" b="-1825"/>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5A0A7335-ACE9-4618-A211-847A1792D157}"/>
              </a:ext>
            </a:extLst>
          </p:cNvPr>
          <p:cNvGrpSpPr/>
          <p:nvPr/>
        </p:nvGrpSpPr>
        <p:grpSpPr>
          <a:xfrm>
            <a:off x="6553200" y="838200"/>
            <a:ext cx="5077295" cy="719273"/>
            <a:chOff x="-4598847" y="178390"/>
            <a:chExt cx="14737595" cy="1078910"/>
          </a:xfrm>
          <a:solidFill>
            <a:schemeClr val="accent5">
              <a:lumMod val="75000"/>
            </a:schemeClr>
          </a:solidFill>
        </p:grpSpPr>
        <p:sp>
          <p:nvSpPr>
            <p:cNvPr id="3" name="Rectangle 2">
              <a:extLst>
                <a:ext uri="{FF2B5EF4-FFF2-40B4-BE49-F238E27FC236}">
                  <a16:creationId xmlns:a16="http://schemas.microsoft.com/office/drawing/2014/main" id="{A2D36F83-74CD-D391-C465-127414820BF2}"/>
                </a:ext>
              </a:extLst>
            </p:cNvPr>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800">
                <a:solidFill>
                  <a:prstClr val="white"/>
                </a:solidFill>
              </a:endParaRPr>
            </a:p>
          </p:txBody>
        </p:sp>
        <p:sp>
          <p:nvSpPr>
            <p:cNvPr id="5" name="Rectangle 4">
              <a:extLst>
                <a:ext uri="{FF2B5EF4-FFF2-40B4-BE49-F238E27FC236}">
                  <a16:creationId xmlns:a16="http://schemas.microsoft.com/office/drawing/2014/main" id="{29DA54F5-AF3A-977D-AC17-9610A0A53B17}"/>
                </a:ext>
              </a:extLst>
            </p:cNvPr>
            <p:cNvSpPr/>
            <p:nvPr/>
          </p:nvSpPr>
          <p:spPr>
            <a:xfrm>
              <a:off x="-3714123" y="178390"/>
              <a:ext cx="13289760" cy="1040285"/>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533"/>
                </a:spcAft>
              </a:pPr>
              <a:r>
                <a:rPr lang="en-US" sz="3000" b="1" dirty="0">
                  <a:solidFill>
                    <a:prstClr val="white"/>
                  </a:solidFill>
                  <a:latin typeface="UTM Avo" panose="02040603050506020204" pitchFamily="18" charset="0"/>
                  <a:ea typeface="Times New Roman" panose="02020603050405020304" pitchFamily="18" charset="0"/>
                  <a:cs typeface="Arial" panose="020B0604020202020204" pitchFamily="34" charset="0"/>
                </a:rPr>
                <a:t>BÀI TẬP TRẮC NGHIỆM</a:t>
              </a:r>
              <a:endParaRPr lang="en-US" sz="3000" dirty="0">
                <a:solidFill>
                  <a:prstClr val="white"/>
                </a:solidFill>
                <a:latin typeface="UTM Avo" panose="02040603050506020204" pitchFamily="18"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75710574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57200" y="3352800"/>
                <a:ext cx="9194800" cy="1965731"/>
              </a:xfrm>
              <a:prstGeom prst="rect">
                <a:avLst/>
              </a:prstGeom>
            </p:spPr>
            <p:txBody>
              <a:bodyPr wrap="square">
                <a:spAutoFit/>
              </a:bodyPr>
              <a:lstStyle/>
              <a:p>
                <a:pPr lvl="8" algn="just">
                  <a:lnSpc>
                    <a:spcPct val="250000"/>
                  </a:lnSpc>
                </a:pPr>
                <a:r>
                  <a:rPr lang="en-US" sz="2667" dirty="0">
                    <a:solidFill>
                      <a:schemeClr val="tx1"/>
                    </a:solidFill>
                    <a:latin typeface="UTM Avo" panose="02040603050506020204" pitchFamily="18" charset="0"/>
                    <a:ea typeface="Times New Roman" panose="02020603050405020304" pitchFamily="18" charset="0"/>
                  </a:rPr>
                  <a:t>A. </a:t>
                </a:r>
                <a:r>
                  <a:rPr lang="en-US" sz="2667" dirty="0" err="1">
                    <a:solidFill>
                      <a:schemeClr val="tx1"/>
                    </a:solidFill>
                    <a:latin typeface="UTM Avo" panose="02040603050506020204" pitchFamily="18" charset="0"/>
                    <a:ea typeface="Times New Roman" panose="02020603050405020304" pitchFamily="18" charset="0"/>
                  </a:rPr>
                  <a:t>Điểm</a:t>
                </a:r>
                <a:r>
                  <a:rPr lang="en-US" sz="2667" dirty="0">
                    <a:solidFill>
                      <a:schemeClr val="tx1"/>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667" i="0" dirty="0" smtClean="0">
                        <a:solidFill>
                          <a:schemeClr val="tx1"/>
                        </a:solidFill>
                        <a:latin typeface="UTM Avo" panose="02040603050506020204" pitchFamily="18" charset="0"/>
                        <a:ea typeface="Times New Roman" panose="02020603050405020304" pitchFamily="18" charset="0"/>
                      </a:rPr>
                      <m:t>D</m:t>
                    </m:r>
                  </m:oMath>
                </a14:m>
                <a:r>
                  <a:rPr lang="en-US" sz="2400" dirty="0">
                    <a:solidFill>
                      <a:schemeClr val="tx1"/>
                    </a:solidFill>
                    <a:latin typeface="UTM Avo" panose="02040603050506020204" pitchFamily="18" charset="0"/>
                    <a:ea typeface="Times New Roman" panose="02020603050405020304" pitchFamily="18" charset="0"/>
                  </a:rPr>
                  <a:t>			</a:t>
                </a:r>
                <a:r>
                  <a:rPr lang="en-US" sz="2667" dirty="0">
                    <a:solidFill>
                      <a:schemeClr val="tx1"/>
                    </a:solidFill>
                    <a:latin typeface="UTM Avo" panose="02040603050506020204" pitchFamily="18" charset="0"/>
                    <a:ea typeface="Times New Roman" panose="02020603050405020304" pitchFamily="18" charset="0"/>
                  </a:rPr>
                  <a:t>B. </a:t>
                </a:r>
                <a:r>
                  <a:rPr lang="en-US" sz="2667" dirty="0" err="1">
                    <a:solidFill>
                      <a:schemeClr val="tx1"/>
                    </a:solidFill>
                    <a:latin typeface="UTM Avo" panose="02040603050506020204" pitchFamily="18" charset="0"/>
                    <a:ea typeface="Times New Roman" panose="02020603050405020304" pitchFamily="18" charset="0"/>
                  </a:rPr>
                  <a:t>Điểm</a:t>
                </a:r>
                <a:r>
                  <a:rPr lang="en-US" sz="2667" dirty="0">
                    <a:solidFill>
                      <a:schemeClr val="tx1"/>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667" i="0" dirty="0" smtClean="0">
                        <a:solidFill>
                          <a:schemeClr val="tx1"/>
                        </a:solidFill>
                        <a:latin typeface="UTM Avo" panose="02040603050506020204" pitchFamily="18" charset="0"/>
                        <a:ea typeface="Times New Roman" panose="02020603050405020304" pitchFamily="18" charset="0"/>
                      </a:rPr>
                      <m:t>E</m:t>
                    </m:r>
                  </m:oMath>
                </a14:m>
                <a:endParaRPr lang="en-US" sz="2400" dirty="0">
                  <a:solidFill>
                    <a:schemeClr val="tx1"/>
                  </a:solidFill>
                  <a:latin typeface="UTM Avo" panose="02040603050506020204" pitchFamily="18" charset="0"/>
                  <a:ea typeface="Times New Roman" panose="02020603050405020304" pitchFamily="18" charset="0"/>
                </a:endParaRPr>
              </a:p>
              <a:p>
                <a:pPr lvl="8" algn="just">
                  <a:lnSpc>
                    <a:spcPct val="250000"/>
                  </a:lnSpc>
                </a:pPr>
                <a:r>
                  <a:rPr lang="en-US" sz="2667" dirty="0">
                    <a:solidFill>
                      <a:schemeClr val="tx1"/>
                    </a:solidFill>
                    <a:latin typeface="UTM Avo" panose="02040603050506020204" pitchFamily="18" charset="0"/>
                    <a:ea typeface="Times New Roman" panose="02020603050405020304" pitchFamily="18" charset="0"/>
                  </a:rPr>
                  <a:t>C. </a:t>
                </a:r>
                <a:r>
                  <a:rPr lang="en-US" sz="2667" dirty="0" err="1">
                    <a:solidFill>
                      <a:schemeClr val="tx1"/>
                    </a:solidFill>
                    <a:latin typeface="UTM Avo" panose="02040603050506020204" pitchFamily="18" charset="0"/>
                    <a:ea typeface="Times New Roman" panose="02020603050405020304" pitchFamily="18" charset="0"/>
                  </a:rPr>
                  <a:t>Điểm</a:t>
                </a:r>
                <a:r>
                  <a:rPr lang="en-US" sz="2667" dirty="0">
                    <a:solidFill>
                      <a:schemeClr val="tx1"/>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667" i="0" dirty="0" smtClean="0">
                        <a:solidFill>
                          <a:schemeClr val="tx1"/>
                        </a:solidFill>
                        <a:latin typeface="UTM Avo" panose="02040603050506020204" pitchFamily="18" charset="0"/>
                        <a:ea typeface="Times New Roman" panose="02020603050405020304" pitchFamily="18" charset="0"/>
                      </a:rPr>
                      <m:t>O</m:t>
                    </m:r>
                  </m:oMath>
                </a14:m>
                <a:r>
                  <a:rPr lang="en-US" sz="2400" dirty="0">
                    <a:solidFill>
                      <a:schemeClr val="tx1"/>
                    </a:solidFill>
                    <a:latin typeface="UTM Avo" panose="02040603050506020204" pitchFamily="18" charset="0"/>
                    <a:ea typeface="Times New Roman" panose="02020603050405020304" pitchFamily="18" charset="0"/>
                  </a:rPr>
                  <a:t>			</a:t>
                </a:r>
                <a:r>
                  <a:rPr lang="en-US" sz="2667" dirty="0">
                    <a:solidFill>
                      <a:schemeClr val="tx1"/>
                    </a:solidFill>
                    <a:latin typeface="UTM Avo" panose="02040603050506020204" pitchFamily="18" charset="0"/>
                    <a:ea typeface="Times New Roman" panose="02020603050405020304" pitchFamily="18" charset="0"/>
                  </a:rPr>
                  <a:t>D. </a:t>
                </a:r>
                <a:r>
                  <a:rPr lang="en-US" sz="2667" dirty="0" err="1">
                    <a:solidFill>
                      <a:schemeClr val="tx1"/>
                    </a:solidFill>
                    <a:latin typeface="UTM Avo" panose="02040603050506020204" pitchFamily="18" charset="0"/>
                    <a:ea typeface="Times New Roman" panose="02020603050405020304" pitchFamily="18" charset="0"/>
                  </a:rPr>
                  <a:t>Cả</a:t>
                </a:r>
                <a:r>
                  <a:rPr lang="en-US" sz="2667" dirty="0">
                    <a:solidFill>
                      <a:schemeClr val="tx1"/>
                    </a:solidFill>
                    <a:latin typeface="UTM Avo" panose="02040603050506020204" pitchFamily="18" charset="0"/>
                    <a:ea typeface="Times New Roman" panose="02020603050405020304" pitchFamily="18" charset="0"/>
                  </a:rPr>
                  <a:t> A, B, C </a:t>
                </a:r>
                <a:r>
                  <a:rPr lang="en-US" sz="2667" dirty="0" err="1">
                    <a:solidFill>
                      <a:schemeClr val="tx1"/>
                    </a:solidFill>
                    <a:latin typeface="UTM Avo" panose="02040603050506020204" pitchFamily="18" charset="0"/>
                    <a:ea typeface="Times New Roman" panose="02020603050405020304" pitchFamily="18" charset="0"/>
                  </a:rPr>
                  <a:t>đều</a:t>
                </a:r>
                <a:r>
                  <a:rPr lang="en-US" sz="2667" dirty="0">
                    <a:solidFill>
                      <a:schemeClr val="tx1"/>
                    </a:solidFill>
                    <a:latin typeface="UTM Avo" panose="02040603050506020204" pitchFamily="18" charset="0"/>
                    <a:ea typeface="Times New Roman" panose="02020603050405020304" pitchFamily="18" charset="0"/>
                  </a:rPr>
                  <a:t> </a:t>
                </a:r>
                <a:r>
                  <a:rPr lang="en-US" sz="2667" dirty="0" err="1">
                    <a:solidFill>
                      <a:schemeClr val="tx1"/>
                    </a:solidFill>
                    <a:latin typeface="UTM Avo" panose="02040603050506020204" pitchFamily="18" charset="0"/>
                    <a:ea typeface="Times New Roman" panose="02020603050405020304" pitchFamily="18" charset="0"/>
                  </a:rPr>
                  <a:t>sai</a:t>
                </a:r>
                <a:endParaRPr lang="en-US" sz="2400" dirty="0">
                  <a:solidFill>
                    <a:schemeClr val="tx1"/>
                  </a:solidFill>
                  <a:latin typeface="UTM Avo" panose="020406030505060202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7200" y="3352800"/>
                <a:ext cx="9194800" cy="1965731"/>
              </a:xfrm>
              <a:prstGeom prst="rect">
                <a:avLst/>
              </a:prstGeom>
              <a:blipFill>
                <a:blip r:embed="rId4"/>
                <a:stretch>
                  <a:fillRect r="-66" b="-6832"/>
                </a:stretch>
              </a:blipFill>
            </p:spPr>
            <p:txBody>
              <a:bodyPr/>
              <a:lstStyle/>
              <a:p>
                <a:r>
                  <a:rPr lang="en-US">
                    <a:noFill/>
                  </a:rPr>
                  <a:t> </a:t>
                </a:r>
              </a:p>
            </p:txBody>
          </p:sp>
        </mc:Fallback>
      </mc:AlternateContent>
      <p:sp>
        <p:nvSpPr>
          <p:cNvPr id="8" name="Rectangle 7"/>
          <p:cNvSpPr>
            <a:spLocks noChangeArrowheads="1"/>
          </p:cNvSpPr>
          <p:nvPr/>
        </p:nvSpPr>
        <p:spPr bwMode="auto">
          <a:xfrm>
            <a:off x="1" y="109106"/>
            <a:ext cx="153568" cy="20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defRPr/>
            </a:pPr>
            <a:r>
              <a:rPr lang="en-US" altLang="en-US" sz="9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en-US" dirty="0">
              <a:solidFill>
                <a:prstClr val="black"/>
              </a:solidFill>
              <a:latin typeface="UTM Avo" panose="02040603050506020204" pitchFamily="18" charset="0"/>
            </a:endParaRPr>
          </a:p>
        </p:txBody>
      </p:sp>
      <p:sp>
        <p:nvSpPr>
          <p:cNvPr id="9" name="Rounded Rectangle 8"/>
          <p:cNvSpPr/>
          <p:nvPr/>
        </p:nvSpPr>
        <p:spPr>
          <a:xfrm>
            <a:off x="5638800" y="3670562"/>
            <a:ext cx="2336800" cy="719985"/>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058400" y="5638800"/>
            <a:ext cx="1168400" cy="85585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457200" y="1752600"/>
                <a:ext cx="11023600" cy="1675843"/>
              </a:xfrm>
              <a:prstGeom prst="rect">
                <a:avLst/>
              </a:prstGeom>
            </p:spPr>
            <p:txBody>
              <a:bodyPr wrap="square">
                <a:spAutoFit/>
              </a:bodyPr>
              <a:lstStyle/>
              <a:p>
                <a:pPr algn="just">
                  <a:lnSpc>
                    <a:spcPct val="150000"/>
                  </a:lnSpc>
                </a:pPr>
                <a:r>
                  <a:rPr lang="en-US" sz="2400" b="1" dirty="0" err="1">
                    <a:latin typeface="UTM Avo" panose="02040603050506020204" pitchFamily="18" charset="0"/>
                    <a:ea typeface="Times New Roman" panose="02020603050405020304" pitchFamily="18" charset="0"/>
                  </a:rPr>
                  <a:t>Câu</a:t>
                </a:r>
                <a:r>
                  <a:rPr lang="en-US" sz="2400" b="1" dirty="0">
                    <a:latin typeface="UTM Avo" panose="02040603050506020204" pitchFamily="18" charset="0"/>
                    <a:ea typeface="Times New Roman" panose="02020603050405020304" pitchFamily="18" charset="0"/>
                  </a:rPr>
                  <a:t> 5. </a:t>
                </a:r>
                <a:r>
                  <a:rPr lang="en-US" sz="2400" dirty="0">
                    <a:solidFill>
                      <a:schemeClr val="tx1"/>
                    </a:solidFill>
                    <a:latin typeface="UTM Avo" panose="02040603050506020204" pitchFamily="18" charset="0"/>
                    <a:ea typeface="Times New Roman" panose="02020603050405020304" pitchFamily="18" charset="0"/>
                  </a:rPr>
                  <a:t>Cho tam </a:t>
                </a:r>
                <a:r>
                  <a:rPr lang="en-US" sz="2400" dirty="0" err="1">
                    <a:solidFill>
                      <a:schemeClr val="tx1"/>
                    </a:solidFill>
                    <a:latin typeface="UTM Avo" panose="02040603050506020204" pitchFamily="18" charset="0"/>
                    <a:ea typeface="Times New Roman" panose="02020603050405020304" pitchFamily="18" charset="0"/>
                  </a:rPr>
                  <a:t>giác</a:t>
                </a:r>
                <a:r>
                  <a:rPr lang="en-US" sz="2400" dirty="0">
                    <a:solidFill>
                      <a:schemeClr val="tx1"/>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chemeClr val="tx1"/>
                        </a:solidFill>
                        <a:latin typeface="UTM Avo" panose="02040603050506020204" pitchFamily="18" charset="0"/>
                        <a:ea typeface="Times New Roman" panose="02020603050405020304" pitchFamily="18" charset="0"/>
                      </a:rPr>
                      <m:t>ABC</m:t>
                    </m:r>
                  </m:oMath>
                </a14:m>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Trên</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đường</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trung</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tuyến</a:t>
                </a:r>
                <a:r>
                  <a:rPr lang="en-US" sz="2400" dirty="0">
                    <a:solidFill>
                      <a:schemeClr val="tx1"/>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chemeClr val="tx1"/>
                        </a:solidFill>
                        <a:latin typeface="UTM Avo" panose="02040603050506020204" pitchFamily="18" charset="0"/>
                        <a:ea typeface="Times New Roman" panose="02020603050405020304" pitchFamily="18" charset="0"/>
                      </a:rPr>
                      <m:t>AM</m:t>
                    </m:r>
                  </m:oMath>
                </a14:m>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của</a:t>
                </a:r>
                <a:r>
                  <a:rPr lang="en-US" sz="2400" dirty="0">
                    <a:solidFill>
                      <a:schemeClr val="tx1"/>
                    </a:solidFill>
                    <a:latin typeface="UTM Avo" panose="02040603050506020204" pitchFamily="18" charset="0"/>
                    <a:ea typeface="Times New Roman" panose="02020603050405020304" pitchFamily="18" charset="0"/>
                  </a:rPr>
                  <a:t> tam </a:t>
                </a:r>
                <a:r>
                  <a:rPr lang="en-US" sz="2400" dirty="0" err="1">
                    <a:solidFill>
                      <a:schemeClr val="tx1"/>
                    </a:solidFill>
                    <a:latin typeface="UTM Avo" panose="02040603050506020204" pitchFamily="18" charset="0"/>
                    <a:ea typeface="Times New Roman" panose="02020603050405020304" pitchFamily="18" charset="0"/>
                  </a:rPr>
                  <a:t>giác</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đó</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lấy</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hai</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điểm</a:t>
                </a:r>
                <a:r>
                  <a:rPr lang="en-US" sz="2400" dirty="0">
                    <a:solidFill>
                      <a:schemeClr val="tx1"/>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chemeClr val="tx1"/>
                        </a:solidFill>
                        <a:latin typeface="UTM Avo" panose="02040603050506020204" pitchFamily="18" charset="0"/>
                        <a:ea typeface="Times New Roman" panose="02020603050405020304" pitchFamily="18" charset="0"/>
                      </a:rPr>
                      <m:t>D</m:t>
                    </m:r>
                  </m:oMath>
                </a14:m>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và</a:t>
                </a:r>
                <a:r>
                  <a:rPr lang="en-US" sz="2400" dirty="0">
                    <a:solidFill>
                      <a:schemeClr val="tx1"/>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chemeClr val="tx1"/>
                        </a:solidFill>
                        <a:latin typeface="UTM Avo" panose="02040603050506020204" pitchFamily="18" charset="0"/>
                        <a:ea typeface="Times New Roman" panose="02020603050405020304" pitchFamily="18" charset="0"/>
                      </a:rPr>
                      <m:t>E</m:t>
                    </m:r>
                  </m:oMath>
                </a14:m>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sao</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cho</a:t>
                </a:r>
                <a:r>
                  <a:rPr lang="en-US" sz="2400" dirty="0">
                    <a:solidFill>
                      <a:schemeClr val="tx1"/>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chemeClr val="tx1"/>
                        </a:solidFill>
                        <a:latin typeface="UTM Avo" panose="02040603050506020204" pitchFamily="18" charset="0"/>
                        <a:ea typeface="Times New Roman" panose="02020603050405020304" pitchFamily="18" charset="0"/>
                      </a:rPr>
                      <m:t>AD</m:t>
                    </m:r>
                  </m:oMath>
                </a14:m>
                <a:r>
                  <a:rPr lang="en-US" sz="2400" dirty="0">
                    <a:solidFill>
                      <a:schemeClr val="tx1"/>
                    </a:solidFill>
                    <a:latin typeface="UTM Avo" panose="02040603050506020204" pitchFamily="18" charset="0"/>
                    <a:ea typeface="Times New Roman" panose="02020603050405020304" pitchFamily="18" charset="0"/>
                  </a:rPr>
                  <a:t> = </a:t>
                </a:r>
                <a14:m>
                  <m:oMath xmlns:m="http://schemas.openxmlformats.org/officeDocument/2006/math">
                    <m:r>
                      <m:rPr>
                        <m:nor/>
                      </m:rPr>
                      <a:rPr lang="en-US" sz="2400" i="0" dirty="0" smtClean="0">
                        <a:solidFill>
                          <a:schemeClr val="tx1"/>
                        </a:solidFill>
                        <a:latin typeface="UTM Avo" panose="02040603050506020204" pitchFamily="18" charset="0"/>
                        <a:ea typeface="Times New Roman" panose="02020603050405020304" pitchFamily="18" charset="0"/>
                      </a:rPr>
                      <m:t>DE</m:t>
                    </m:r>
                  </m:oMath>
                </a14:m>
                <a:r>
                  <a:rPr lang="en-US" sz="2400" dirty="0">
                    <a:solidFill>
                      <a:schemeClr val="tx1"/>
                    </a:solidFill>
                    <a:latin typeface="UTM Avo" panose="02040603050506020204" pitchFamily="18" charset="0"/>
                    <a:ea typeface="Times New Roman" panose="02020603050405020304" pitchFamily="18" charset="0"/>
                  </a:rPr>
                  <a:t> = </a:t>
                </a:r>
                <a14:m>
                  <m:oMath xmlns:m="http://schemas.openxmlformats.org/officeDocument/2006/math">
                    <m:r>
                      <m:rPr>
                        <m:nor/>
                      </m:rPr>
                      <a:rPr lang="en-US" sz="2400" i="0" dirty="0" smtClean="0">
                        <a:solidFill>
                          <a:schemeClr val="tx1"/>
                        </a:solidFill>
                        <a:latin typeface="UTM Avo" panose="02040603050506020204" pitchFamily="18" charset="0"/>
                        <a:ea typeface="Times New Roman" panose="02020603050405020304" pitchFamily="18" charset="0"/>
                      </a:rPr>
                      <m:t>EM</m:t>
                    </m:r>
                  </m:oMath>
                </a14:m>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Gọi</a:t>
                </a:r>
                <a:r>
                  <a:rPr lang="en-US" sz="2400" dirty="0">
                    <a:solidFill>
                      <a:schemeClr val="tx1"/>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chemeClr val="tx1"/>
                        </a:solidFill>
                        <a:latin typeface="UTM Avo" panose="02040603050506020204" pitchFamily="18" charset="0"/>
                        <a:ea typeface="Times New Roman" panose="02020603050405020304" pitchFamily="18" charset="0"/>
                      </a:rPr>
                      <m:t>O</m:t>
                    </m:r>
                  </m:oMath>
                </a14:m>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là</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trung</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điểm</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của</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đoạn</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thẳng</a:t>
                </a:r>
                <a:r>
                  <a:rPr lang="en-US" sz="2400" dirty="0">
                    <a:solidFill>
                      <a:schemeClr val="tx1"/>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chemeClr val="tx1"/>
                        </a:solidFill>
                        <a:latin typeface="UTM Avo" panose="02040603050506020204" pitchFamily="18" charset="0"/>
                        <a:ea typeface="Times New Roman" panose="02020603050405020304" pitchFamily="18" charset="0"/>
                      </a:rPr>
                      <m:t>DE</m:t>
                    </m:r>
                  </m:oMath>
                </a14:m>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Khi</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đó</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trọng</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tâm</a:t>
                </a:r>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của</a:t>
                </a:r>
                <a:r>
                  <a:rPr lang="en-US" sz="2400" dirty="0">
                    <a:solidFill>
                      <a:schemeClr val="tx1"/>
                    </a:solidFill>
                    <a:latin typeface="UTM Avo" panose="02040603050506020204" pitchFamily="18" charset="0"/>
                    <a:ea typeface="Times New Roman" panose="02020603050405020304" pitchFamily="18" charset="0"/>
                  </a:rPr>
                  <a:t> tam </a:t>
                </a:r>
                <a:r>
                  <a:rPr lang="en-US" sz="2400" dirty="0" err="1">
                    <a:solidFill>
                      <a:schemeClr val="tx1"/>
                    </a:solidFill>
                    <a:latin typeface="UTM Avo" panose="02040603050506020204" pitchFamily="18" charset="0"/>
                    <a:ea typeface="Times New Roman" panose="02020603050405020304" pitchFamily="18" charset="0"/>
                  </a:rPr>
                  <a:t>giác</a:t>
                </a:r>
                <a:r>
                  <a:rPr lang="en-US" sz="2400" dirty="0">
                    <a:solidFill>
                      <a:schemeClr val="tx1"/>
                    </a:solidFill>
                    <a:latin typeface="UTM Avo" panose="02040603050506020204" pitchFamily="18" charset="0"/>
                    <a:ea typeface="Times New Roman" panose="02020603050405020304" pitchFamily="18" charset="0"/>
                  </a:rPr>
                  <a:t> </a:t>
                </a:r>
                <a14:m>
                  <m:oMath xmlns:m="http://schemas.openxmlformats.org/officeDocument/2006/math">
                    <m:r>
                      <m:rPr>
                        <m:nor/>
                      </m:rPr>
                      <a:rPr lang="en-US" sz="2400" i="0" dirty="0" smtClean="0">
                        <a:solidFill>
                          <a:schemeClr val="tx1"/>
                        </a:solidFill>
                        <a:latin typeface="UTM Avo" panose="02040603050506020204" pitchFamily="18" charset="0"/>
                        <a:ea typeface="Times New Roman" panose="02020603050405020304" pitchFamily="18" charset="0"/>
                      </a:rPr>
                      <m:t>ABC</m:t>
                    </m:r>
                  </m:oMath>
                </a14:m>
                <a:r>
                  <a:rPr lang="en-US" sz="2400" dirty="0">
                    <a:solidFill>
                      <a:schemeClr val="tx1"/>
                    </a:solidFill>
                    <a:latin typeface="UTM Avo" panose="02040603050506020204" pitchFamily="18" charset="0"/>
                    <a:ea typeface="Times New Roman" panose="02020603050405020304" pitchFamily="18" charset="0"/>
                  </a:rPr>
                  <a:t> </a:t>
                </a:r>
                <a:r>
                  <a:rPr lang="en-US" sz="2400" dirty="0" err="1">
                    <a:solidFill>
                      <a:schemeClr val="tx1"/>
                    </a:solidFill>
                    <a:latin typeface="UTM Avo" panose="02040603050506020204" pitchFamily="18" charset="0"/>
                    <a:ea typeface="Times New Roman" panose="02020603050405020304" pitchFamily="18" charset="0"/>
                  </a:rPr>
                  <a:t>là</a:t>
                </a:r>
                <a:r>
                  <a:rPr lang="en-US" sz="2400" dirty="0">
                    <a:solidFill>
                      <a:schemeClr val="tx1"/>
                    </a:solidFill>
                    <a:latin typeface="UTM Avo" panose="02040603050506020204" pitchFamily="18" charset="0"/>
                    <a:ea typeface="Times New Roman" panose="02020603050405020304" pitchFamily="18" charset="0"/>
                  </a:rPr>
                  <a:t>:</a:t>
                </a:r>
                <a:endParaRPr lang="en-US" sz="2400" dirty="0">
                  <a:solidFill>
                    <a:srgbClr val="333333"/>
                  </a:solidFill>
                  <a:latin typeface="UTM Avo" panose="020406030505060202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57200" y="1752600"/>
                <a:ext cx="11023600" cy="1675843"/>
              </a:xfrm>
              <a:prstGeom prst="rect">
                <a:avLst/>
              </a:prstGeom>
              <a:blipFill>
                <a:blip r:embed="rId7"/>
                <a:stretch>
                  <a:fillRect l="-830" r="-830" b="-7664"/>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3F4F0DC2-DD57-CBB3-6F18-C0AE0B81C9DB}"/>
              </a:ext>
            </a:extLst>
          </p:cNvPr>
          <p:cNvGrpSpPr/>
          <p:nvPr/>
        </p:nvGrpSpPr>
        <p:grpSpPr>
          <a:xfrm>
            <a:off x="6553200" y="838200"/>
            <a:ext cx="5077295" cy="719273"/>
            <a:chOff x="-4598847" y="178390"/>
            <a:chExt cx="14737595" cy="1078910"/>
          </a:xfrm>
          <a:solidFill>
            <a:schemeClr val="accent5">
              <a:lumMod val="75000"/>
            </a:schemeClr>
          </a:solidFill>
        </p:grpSpPr>
        <p:sp>
          <p:nvSpPr>
            <p:cNvPr id="5" name="Rectangle 4">
              <a:extLst>
                <a:ext uri="{FF2B5EF4-FFF2-40B4-BE49-F238E27FC236}">
                  <a16:creationId xmlns:a16="http://schemas.microsoft.com/office/drawing/2014/main" id="{1E24A4AC-C6A0-6BAD-2CFD-DB60FF4F68E0}"/>
                </a:ext>
              </a:extLst>
            </p:cNvPr>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800">
                <a:solidFill>
                  <a:prstClr val="white"/>
                </a:solidFill>
              </a:endParaRPr>
            </a:p>
          </p:txBody>
        </p:sp>
        <p:sp>
          <p:nvSpPr>
            <p:cNvPr id="6" name="Rectangle 5">
              <a:extLst>
                <a:ext uri="{FF2B5EF4-FFF2-40B4-BE49-F238E27FC236}">
                  <a16:creationId xmlns:a16="http://schemas.microsoft.com/office/drawing/2014/main" id="{0B4642B7-431F-3469-A729-4A649435A13F}"/>
                </a:ext>
              </a:extLst>
            </p:cNvPr>
            <p:cNvSpPr/>
            <p:nvPr/>
          </p:nvSpPr>
          <p:spPr>
            <a:xfrm>
              <a:off x="-3714123" y="178390"/>
              <a:ext cx="13289760" cy="1040285"/>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533"/>
                </a:spcAft>
              </a:pPr>
              <a:r>
                <a:rPr lang="en-US" sz="3000" b="1" dirty="0">
                  <a:solidFill>
                    <a:prstClr val="white"/>
                  </a:solidFill>
                  <a:latin typeface="UTM Avo" panose="02040603050506020204" pitchFamily="18" charset="0"/>
                  <a:ea typeface="Times New Roman" panose="02020603050405020304" pitchFamily="18" charset="0"/>
                  <a:cs typeface="Arial" panose="020B0604020202020204" pitchFamily="34" charset="0"/>
                </a:rPr>
                <a:t>BÀI TẬP TRẮC NGHIỆM</a:t>
              </a:r>
              <a:endParaRPr lang="en-US" sz="3000" dirty="0">
                <a:solidFill>
                  <a:prstClr val="white"/>
                </a:solidFill>
                <a:latin typeface="UTM Avo" panose="02040603050506020204" pitchFamily="18"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5116360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AC9D1210-7B8F-EFED-C95F-D9E060A8EAB9}"/>
              </a:ext>
            </a:extLst>
          </p:cNvPr>
          <p:cNvPicPr>
            <a:picLocks noChangeAspect="1"/>
          </p:cNvPicPr>
          <p:nvPr/>
        </p:nvPicPr>
        <p:blipFill>
          <a:blip r:embed="rId4"/>
          <a:stretch>
            <a:fillRect/>
          </a:stretch>
        </p:blipFill>
        <p:spPr>
          <a:xfrm>
            <a:off x="4818910" y="2726766"/>
            <a:ext cx="2866614" cy="1683310"/>
          </a:xfrm>
          <a:prstGeom prst="rect">
            <a:avLst/>
          </a:prstGeom>
        </p:spPr>
      </p:pic>
    </p:spTree>
    <p:extLst>
      <p:ext uri="{BB962C8B-B14F-4D97-AF65-F5344CB8AC3E}">
        <p14:creationId xmlns:p14="http://schemas.microsoft.com/office/powerpoint/2010/main" val="2843696115"/>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7">
            <a:extLst>
              <a:ext uri="{FF2B5EF4-FFF2-40B4-BE49-F238E27FC236}">
                <a16:creationId xmlns:a16="http://schemas.microsoft.com/office/drawing/2014/main" id="{8824690F-D5E3-4C55-9D9A-7CCEC3DAC7C5}"/>
              </a:ext>
            </a:extLst>
          </p:cNvPr>
          <p:cNvSpPr txBox="1"/>
          <p:nvPr/>
        </p:nvSpPr>
        <p:spPr>
          <a:xfrm>
            <a:off x="972497" y="3721642"/>
            <a:ext cx="2893219" cy="123655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pt-BR" sz="2667"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rPr>
              <a:t>Ghi nhớ kiến thức trong bài</a:t>
            </a:r>
            <a:endParaRPr kumimoji="0" lang="en-US" sz="2667"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endParaRPr>
          </a:p>
        </p:txBody>
      </p:sp>
      <p:sp>
        <p:nvSpPr>
          <p:cNvPr id="3" name="Hộp Văn bản 12">
            <a:extLst>
              <a:ext uri="{FF2B5EF4-FFF2-40B4-BE49-F238E27FC236}">
                <a16:creationId xmlns:a16="http://schemas.microsoft.com/office/drawing/2014/main" id="{7D91DFB1-338A-4D56-9FD3-CD0C38C7B7C9}"/>
              </a:ext>
            </a:extLst>
          </p:cNvPr>
          <p:cNvSpPr txBox="1"/>
          <p:nvPr/>
        </p:nvSpPr>
        <p:spPr>
          <a:xfrm>
            <a:off x="4439763" y="3721641"/>
            <a:ext cx="2994819" cy="123655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pt-BR" sz="2667"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rPr>
              <a:t>Hoàn thành bài tập trong SBT</a:t>
            </a:r>
            <a:endParaRPr kumimoji="0" lang="en-US" sz="2667"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endParaRPr>
          </a:p>
        </p:txBody>
      </p:sp>
      <p:sp>
        <p:nvSpPr>
          <p:cNvPr id="4" name="Hộp Văn bản 17">
            <a:extLst>
              <a:ext uri="{FF2B5EF4-FFF2-40B4-BE49-F238E27FC236}">
                <a16:creationId xmlns:a16="http://schemas.microsoft.com/office/drawing/2014/main" id="{50810A03-B501-42AF-B1BE-4D522AB34BF9}"/>
              </a:ext>
            </a:extLst>
          </p:cNvPr>
          <p:cNvSpPr txBox="1"/>
          <p:nvPr/>
        </p:nvSpPr>
        <p:spPr>
          <a:xfrm>
            <a:off x="7545117" y="3726539"/>
            <a:ext cx="3937787" cy="1852238"/>
          </a:xfrm>
          <a:prstGeom prst="rect">
            <a:avLst/>
          </a:prstGeom>
          <a:noFill/>
        </p:spPr>
        <p:txBody>
          <a:bodyPr wrap="square">
            <a:spAutoFit/>
          </a:bodyPr>
          <a:lstStyle/>
          <a:p>
            <a:pPr lvl="0" algn="ctr" defTabSz="914446">
              <a:lnSpc>
                <a:spcPct val="150000"/>
              </a:lnSpc>
              <a:defRPr/>
            </a:pPr>
            <a:r>
              <a:rPr lang="vi-VN" sz="2667" dirty="0">
                <a:solidFill>
                  <a:prstClr val="black"/>
                </a:solidFill>
                <a:latin typeface="UTM Avo" panose="02040603050506020204" pitchFamily="18" charset="0"/>
                <a:ea typeface="Calibri" panose="020F0502020204030204" pitchFamily="34" charset="0"/>
                <a:cs typeface="Arial" panose="020B0604020202020204" pitchFamily="34" charset="0"/>
              </a:rPr>
              <a:t>Chuẩn bị </a:t>
            </a:r>
            <a:r>
              <a:rPr lang="vi-VN" sz="2667" b="1" dirty="0">
                <a:solidFill>
                  <a:prstClr val="black"/>
                </a:solidFill>
                <a:latin typeface="UTM Avo" panose="02040603050506020204" pitchFamily="18" charset="0"/>
                <a:ea typeface="Calibri" panose="020F0502020204030204" pitchFamily="34" charset="0"/>
                <a:cs typeface="Arial" panose="020B0604020202020204" pitchFamily="34" charset="0"/>
              </a:rPr>
              <a:t>Bài 11: Tính chất ba đường phân giác của tam giác</a:t>
            </a:r>
          </a:p>
        </p:txBody>
      </p:sp>
      <p:pic>
        <p:nvPicPr>
          <p:cNvPr id="5" name="Đồ họa 19" descr="Backpack outline">
            <a:extLst>
              <a:ext uri="{FF2B5EF4-FFF2-40B4-BE49-F238E27FC236}">
                <a16:creationId xmlns:a16="http://schemas.microsoft.com/office/drawing/2014/main" id="{502A3A19-F558-47DE-8C0A-997FCF4115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4429" y="2165891"/>
            <a:ext cx="1574800" cy="1574800"/>
          </a:xfrm>
          <a:prstGeom prst="rect">
            <a:avLst/>
          </a:prstGeom>
        </p:spPr>
      </p:pic>
      <p:pic>
        <p:nvPicPr>
          <p:cNvPr id="6" name="Đồ họa 20" descr="Backpack outline">
            <a:extLst>
              <a:ext uri="{FF2B5EF4-FFF2-40B4-BE49-F238E27FC236}">
                <a16:creationId xmlns:a16="http://schemas.microsoft.com/office/drawing/2014/main" id="{438A96F8-3E21-4CFB-A70A-3355B8DFDC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17354" y="2208425"/>
            <a:ext cx="1574800" cy="1574800"/>
          </a:xfrm>
          <a:prstGeom prst="rect">
            <a:avLst/>
          </a:prstGeom>
        </p:spPr>
      </p:pic>
      <p:pic>
        <p:nvPicPr>
          <p:cNvPr id="7" name="Đồ họa 21" descr="Backpack outline">
            <a:extLst>
              <a:ext uri="{FF2B5EF4-FFF2-40B4-BE49-F238E27FC236}">
                <a16:creationId xmlns:a16="http://schemas.microsoft.com/office/drawing/2014/main" id="{D5E17234-BECE-4242-80AF-9C8021AC9A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90525" y="2208425"/>
            <a:ext cx="1574800" cy="1574800"/>
          </a:xfrm>
          <a:prstGeom prst="rect">
            <a:avLst/>
          </a:prstGeom>
        </p:spPr>
      </p:pic>
    </p:spTree>
    <p:extLst>
      <p:ext uri="{BB962C8B-B14F-4D97-AF65-F5344CB8AC3E}">
        <p14:creationId xmlns:p14="http://schemas.microsoft.com/office/powerpoint/2010/main" val="1737440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anim calcmode="lin" valueType="num">
                                      <p:cBhvr>
                                        <p:cTn id="32" dur="500" fill="hold"/>
                                        <p:tgtEl>
                                          <p:spTgt spid="7"/>
                                        </p:tgtEl>
                                        <p:attrNameLst>
                                          <p:attrName>ppt_x</p:attrName>
                                        </p:attrNameLst>
                                      </p:cBhvr>
                                      <p:tavLst>
                                        <p:tav tm="0">
                                          <p:val>
                                            <p:strVal val="#ppt_x"/>
                                          </p:val>
                                        </p:tav>
                                        <p:tav tm="100000">
                                          <p:val>
                                            <p:strVal val="#ppt_x"/>
                                          </p:val>
                                        </p:tav>
                                      </p:tavLst>
                                    </p:anim>
                                    <p:anim calcmode="lin" valueType="num">
                                      <p:cBhvr>
                                        <p:cTn id="33" dur="5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8A12D8E-95D4-FEAA-4466-B0A0969F2F22}"/>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34B8277-022A-FA83-1F27-8AB4EC66CB9E}"/>
              </a:ext>
            </a:extLst>
          </p:cNvPr>
          <p:cNvSpPr txBox="1"/>
          <p:nvPr/>
        </p:nvSpPr>
        <p:spPr>
          <a:xfrm>
            <a:off x="462105" y="912740"/>
            <a:ext cx="11367083" cy="950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Like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fanpage</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Hoc10 -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Học</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1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biết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10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endPar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6" name="Rectangle: Rounded Corners 5">
            <a:extLst>
              <a:ext uri="{FF2B5EF4-FFF2-40B4-BE49-F238E27FC236}">
                <a16:creationId xmlns:a16="http://schemas.microsoft.com/office/drawing/2014/main" id="{F9DF1492-905C-F2F2-AE28-5D1AE2B9DF20}"/>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hlinkClick r:id="rId3"/>
            <a:extLst>
              <a:ext uri="{FF2B5EF4-FFF2-40B4-BE49-F238E27FC236}">
                <a16:creationId xmlns:a16="http://schemas.microsoft.com/office/drawing/2014/main" id="{384142EF-7412-E984-432B-75EE1BBB9309}"/>
              </a:ext>
            </a:extLst>
          </p:cNvPr>
          <p:cNvSpPr txBox="1"/>
          <p:nvPr/>
        </p:nvSpPr>
        <p:spPr>
          <a:xfrm>
            <a:off x="2644617" y="2000034"/>
            <a:ext cx="71222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843C0C"/>
                </a:solidFill>
                <a:effectLst/>
                <a:uLnTx/>
                <a:uFillTx/>
                <a:latin typeface="UTM Avo" panose="02040603050506020204" pitchFamily="18" charset="0"/>
                <a:ea typeface="+mn-ea"/>
                <a:cs typeface="+mn-cs"/>
                <a:hlinkClick r:id="rId3">
                  <a:extLst>
                    <a:ext uri="{A12FA001-AC4F-418D-AE19-62706E023703}">
                      <ahyp:hlinkClr xmlns:ahyp="http://schemas.microsoft.com/office/drawing/2018/hyperlinkcolor" val="tx"/>
                    </a:ext>
                  </a:extLst>
                </a:hlinkClick>
              </a:rPr>
              <a:t>Hoc10 – </a:t>
            </a:r>
            <a:r>
              <a:rPr kumimoji="0" lang="en-US" sz="2400" b="1" i="0" u="sng" strike="noStrike" kern="1200" cap="none" spc="0" normalizeH="0" baseline="0" noProof="0" dirty="0" err="1">
                <a:ln>
                  <a:noFill/>
                </a:ln>
                <a:solidFill>
                  <a:srgbClr val="843C0C"/>
                </a:solidFill>
                <a:effectLst/>
                <a:uLnTx/>
                <a:uFillTx/>
                <a:latin typeface="UTM Avo" panose="02040603050506020204" pitchFamily="18" charset="0"/>
                <a:ea typeface="+mn-ea"/>
                <a:cs typeface="+mn-cs"/>
                <a:hlinkClick r:id="rId3">
                  <a:extLst>
                    <a:ext uri="{A12FA001-AC4F-418D-AE19-62706E023703}">
                      <ahyp:hlinkClr xmlns:ahyp="http://schemas.microsoft.com/office/drawing/2018/hyperlinkcolor" val="tx"/>
                    </a:ext>
                  </a:extLst>
                </a:hlinkClick>
              </a:rPr>
              <a:t>Học</a:t>
            </a:r>
            <a:r>
              <a:rPr kumimoji="0" lang="en-US" sz="2400" b="1" i="0" u="sng" strike="noStrike" kern="1200" cap="none" spc="0" normalizeH="0" baseline="0" noProof="0" dirty="0">
                <a:ln>
                  <a:noFill/>
                </a:ln>
                <a:solidFill>
                  <a:srgbClr val="843C0C"/>
                </a:solidFill>
                <a:effectLst/>
                <a:uLnTx/>
                <a:uFillTx/>
                <a:latin typeface="UTM Avo" panose="02040603050506020204" pitchFamily="18" charset="0"/>
                <a:ea typeface="+mn-ea"/>
                <a:cs typeface="+mn-cs"/>
                <a:hlinkClick r:id="rId3">
                  <a:extLst>
                    <a:ext uri="{A12FA001-AC4F-418D-AE19-62706E023703}">
                      <ahyp:hlinkClr xmlns:ahyp="http://schemas.microsoft.com/office/drawing/2018/hyperlinkcolor" val="tx"/>
                    </a:ext>
                  </a:extLst>
                </a:hlinkClick>
              </a:rPr>
              <a:t> 1 </a:t>
            </a:r>
            <a:r>
              <a:rPr kumimoji="0" lang="en-US" sz="2400" b="1" i="0" u="sng" strike="noStrike" kern="1200" cap="none" spc="0" normalizeH="0" baseline="0" noProof="0" dirty="0" err="1">
                <a:ln>
                  <a:noFill/>
                </a:ln>
                <a:solidFill>
                  <a:srgbClr val="843C0C"/>
                </a:solidFill>
                <a:effectLst/>
                <a:uLnTx/>
                <a:uFillTx/>
                <a:latin typeface="UTM Avo" panose="02040603050506020204" pitchFamily="18" charset="0"/>
                <a:ea typeface="+mn-ea"/>
                <a:cs typeface="+mn-cs"/>
                <a:hlinkClick r:id="rId3">
                  <a:extLst>
                    <a:ext uri="{A12FA001-AC4F-418D-AE19-62706E023703}">
                      <ahyp:hlinkClr xmlns:ahyp="http://schemas.microsoft.com/office/drawing/2018/hyperlinkcolor" val="tx"/>
                    </a:ext>
                  </a:extLst>
                </a:hlinkClick>
              </a:rPr>
              <a:t>biết</a:t>
            </a:r>
            <a:r>
              <a:rPr kumimoji="0" lang="en-US" sz="2400" b="1" i="0" u="sng" strike="noStrike" kern="1200" cap="none" spc="0" normalizeH="0" baseline="0" noProof="0" dirty="0">
                <a:ln>
                  <a:noFill/>
                </a:ln>
                <a:solidFill>
                  <a:srgbClr val="843C0C"/>
                </a:solidFill>
                <a:effectLst/>
                <a:uLnTx/>
                <a:uFillTx/>
                <a:latin typeface="UTM Avo" panose="02040603050506020204" pitchFamily="18" charset="0"/>
                <a:ea typeface="+mn-ea"/>
                <a:cs typeface="+mn-cs"/>
                <a:hlinkClick r:id="rId3">
                  <a:extLst>
                    <a:ext uri="{A12FA001-AC4F-418D-AE19-62706E023703}">
                      <ahyp:hlinkClr xmlns:ahyp="http://schemas.microsoft.com/office/drawing/2018/hyperlinkcolor" val="tx"/>
                    </a:ext>
                  </a:extLst>
                </a:hlinkClick>
              </a:rPr>
              <a:t> 10</a:t>
            </a:r>
            <a:endParaRPr kumimoji="0" lang="en-US" sz="2400" b="1" i="0" u="sng" strike="noStrike" kern="1200" cap="none" spc="0" normalizeH="0" baseline="0" noProof="0" dirty="0">
              <a:ln>
                <a:noFill/>
              </a:ln>
              <a:solidFill>
                <a:srgbClr val="843C0C"/>
              </a:solidFill>
              <a:effectLst/>
              <a:uLnTx/>
              <a:uFillTx/>
              <a:latin typeface="UTM Avo" panose="02040603050506020204" pitchFamily="18" charset="0"/>
              <a:ea typeface="+mn-ea"/>
              <a:cs typeface="+mn-cs"/>
            </a:endParaRPr>
          </a:p>
        </p:txBody>
      </p:sp>
      <p:sp>
        <p:nvSpPr>
          <p:cNvPr id="8" name="TextBox 7">
            <a:extLst>
              <a:ext uri="{FF2B5EF4-FFF2-40B4-BE49-F238E27FC236}">
                <a16:creationId xmlns:a16="http://schemas.microsoft.com/office/drawing/2014/main" id="{32E47845-F3B8-7C7E-CBFD-026113046482}"/>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9" name="Picture 2" descr="Ngón Trỏ, ngón tay, Máy tính Biểu tượng Tay - tay png tải về - Miễn phí  trong suốt Tay png Tải về.">
            <a:extLst>
              <a:ext uri="{FF2B5EF4-FFF2-40B4-BE49-F238E27FC236}">
                <a16:creationId xmlns:a16="http://schemas.microsoft.com/office/drawing/2014/main" id="{C51CD2EB-38CB-6657-D095-B85CFDE4865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46D06E2-E04F-02F2-3DE7-15A84D572B5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21360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7"/>
                                        </p:tgtEl>
                                        <p:attrNameLst>
                                          <p:attrName>style.color</p:attrName>
                                        </p:attrNameLst>
                                      </p:cBhvr>
                                      <p:by>
                                        <p:hsl h="7200000" s="0" l="0"/>
                                      </p:by>
                                    </p:animClr>
                                    <p:animClr clrSpc="hsl" dir="cw">
                                      <p:cBhvr>
                                        <p:cTn id="7" dur="1000" fill="hold"/>
                                        <p:tgtEl>
                                          <p:spTgt spid="7"/>
                                        </p:tgtEl>
                                        <p:attrNameLst>
                                          <p:attrName>fillcolor</p:attrName>
                                        </p:attrNameLst>
                                      </p:cBhvr>
                                      <p:by>
                                        <p:hsl h="7200000" s="0" l="0"/>
                                      </p:by>
                                    </p:animClr>
                                    <p:animClr clrSpc="hsl" dir="cw">
                                      <p:cBhvr>
                                        <p:cTn id="8" dur="1000" fill="hold"/>
                                        <p:tgtEl>
                                          <p:spTgt spid="7"/>
                                        </p:tgtEl>
                                        <p:attrNameLst>
                                          <p:attrName>stroke.color</p:attrName>
                                        </p:attrNameLst>
                                      </p:cBhvr>
                                      <p:by>
                                        <p:hsl h="7200000" s="0" l="0"/>
                                      </p:by>
                                    </p:animClr>
                                    <p:set>
                                      <p:cBhvr>
                                        <p:cTn id="9" dur="1000" fill="hold"/>
                                        <p:tgtEl>
                                          <p:spTgt spid="7"/>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6"/>
                                        </p:tgtEl>
                                        <p:attrNameLst>
                                          <p:attrName>fillcolor</p:attrName>
                                        </p:attrNameLst>
                                      </p:cBhvr>
                                      <p:to>
                                        <a:srgbClr val="C5E0B3"/>
                                      </p:to>
                                    </p:animClr>
                                    <p:set>
                                      <p:cBhvr>
                                        <p:cTn id="12" dur="1000" fill="hold"/>
                                        <p:tgtEl>
                                          <p:spTgt spid="6"/>
                                        </p:tgtEl>
                                        <p:attrNameLst>
                                          <p:attrName>fill.type</p:attrName>
                                        </p:attrNameLst>
                                      </p:cBhvr>
                                      <p:to>
                                        <p:strVal val="solid"/>
                                      </p:to>
                                    </p:set>
                                    <p:set>
                                      <p:cBhvr>
                                        <p:cTn id="13" dur="1000" fill="hold"/>
                                        <p:tgtEl>
                                          <p:spTgt spid="6"/>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4"/>
                                        </p:tgtEl>
                                        <p:attrNameLst>
                                          <p:attrName>style.color</p:attrName>
                                        </p:attrNameLst>
                                      </p:cBhvr>
                                      <p:by>
                                        <p:hsl h="7200000" s="0" l="0"/>
                                      </p:by>
                                    </p:animClr>
                                    <p:animClr clrSpc="hsl" dir="cw">
                                      <p:cBhvr>
                                        <p:cTn id="16" dur="1000" fill="hold"/>
                                        <p:tgtEl>
                                          <p:spTgt spid="4"/>
                                        </p:tgtEl>
                                        <p:attrNameLst>
                                          <p:attrName>fillcolor</p:attrName>
                                        </p:attrNameLst>
                                      </p:cBhvr>
                                      <p:by>
                                        <p:hsl h="7200000" s="0" l="0"/>
                                      </p:by>
                                    </p:animClr>
                                    <p:animClr clrSpc="hsl" dir="cw">
                                      <p:cBhvr>
                                        <p:cTn id="17" dur="1000" fill="hold"/>
                                        <p:tgtEl>
                                          <p:spTgt spid="4"/>
                                        </p:tgtEl>
                                        <p:attrNameLst>
                                          <p:attrName>stroke.color</p:attrName>
                                        </p:attrNameLst>
                                      </p:cBhvr>
                                      <p:by>
                                        <p:hsl h="7200000" s="0" l="0"/>
                                      </p:by>
                                    </p:animClr>
                                    <p:set>
                                      <p:cBhvr>
                                        <p:cTn id="18" dur="1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Google Shape;1857;p47">
            <a:extLst>
              <a:ext uri="{FF2B5EF4-FFF2-40B4-BE49-F238E27FC236}">
                <a16:creationId xmlns:a16="http://schemas.microsoft.com/office/drawing/2014/main" id="{22280B01-1741-B465-2D3F-7578CB7F88D2}"/>
              </a:ext>
            </a:extLst>
          </p:cNvPr>
          <p:cNvSpPr txBox="1">
            <a:spLocks/>
          </p:cNvSpPr>
          <p:nvPr/>
        </p:nvSpPr>
        <p:spPr>
          <a:xfrm>
            <a:off x="2082800" y="2311400"/>
            <a:ext cx="8051732" cy="9453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Caveat Brush"/>
              <a:buNone/>
              <a:defRPr sz="5000" b="1" i="0" u="none" strike="noStrike" cap="none">
                <a:solidFill>
                  <a:schemeClr val="lt1"/>
                </a:solidFill>
                <a:latin typeface="Caveat Brush"/>
                <a:ea typeface="Caveat Brush"/>
                <a:cs typeface="Caveat Brush"/>
                <a:sym typeface="Caveat Brush"/>
              </a:defRPr>
            </a:lvl1pPr>
            <a:lvl2pPr marR="0" lvl="1"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2pPr>
            <a:lvl3pPr marR="0" lvl="2"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3pPr>
            <a:lvl4pPr marR="0" lvl="3"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4pPr>
            <a:lvl5pPr marR="0" lvl="4"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5pPr>
            <a:lvl6pPr marR="0" lvl="5"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6pPr>
            <a:lvl7pPr marR="0" lvl="6"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7pPr>
            <a:lvl8pPr marR="0" lvl="7"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8pPr>
            <a:lvl9pPr marR="0" lvl="8" algn="ctr" rtl="0">
              <a:lnSpc>
                <a:spcPct val="100000"/>
              </a:lnSpc>
              <a:spcBef>
                <a:spcPts val="0"/>
              </a:spcBef>
              <a:spcAft>
                <a:spcPts val="0"/>
              </a:spcAft>
              <a:buClr>
                <a:schemeClr val="lt1"/>
              </a:buClr>
              <a:buSzPts val="3600"/>
              <a:buFont typeface="Caveat Brush"/>
              <a:buNone/>
              <a:defRPr sz="3600" b="0" i="0" u="none" strike="noStrike" cap="none">
                <a:solidFill>
                  <a:schemeClr val="lt1"/>
                </a:solidFill>
                <a:latin typeface="Caveat Brush"/>
                <a:ea typeface="Caveat Brush"/>
                <a:cs typeface="Caveat Brush"/>
                <a:sym typeface="Caveat Brush"/>
              </a:defRPr>
            </a:lvl9pPr>
          </a:lstStyle>
          <a:p>
            <a:pPr algn="ctr" defTabSz="914446">
              <a:buClr>
                <a:prstClr val="white"/>
              </a:buClr>
            </a:pPr>
            <a:r>
              <a:rPr lang="en-US" sz="4800" kern="0" dirty="0">
                <a:solidFill>
                  <a:srgbClr val="B54A24"/>
                </a:solidFill>
                <a:latin typeface="UTM Avo" panose="02040603050506020204" pitchFamily="18" charset="0"/>
              </a:rPr>
              <a:t>I. </a:t>
            </a:r>
            <a:r>
              <a:rPr lang="vi-VN" sz="4800" kern="0" dirty="0">
                <a:solidFill>
                  <a:srgbClr val="B54A24"/>
                </a:solidFill>
                <a:latin typeface="UTM Avo" panose="02040603050506020204" pitchFamily="18" charset="0"/>
              </a:rPr>
              <a:t>ĐƯỜNG TRUNG TUYẾN CỦA TAM GIÁC</a:t>
            </a:r>
          </a:p>
        </p:txBody>
      </p:sp>
      <p:pic>
        <p:nvPicPr>
          <p:cNvPr id="2" name="Picture 4">
            <a:extLst>
              <a:ext uri="{FF2B5EF4-FFF2-40B4-BE49-F238E27FC236}">
                <a16:creationId xmlns:a16="http://schemas.microsoft.com/office/drawing/2014/main" id="{53360752-BAAA-5982-2A04-B6C8593ABD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267200" y="3835400"/>
            <a:ext cx="3413539" cy="2817721"/>
          </a:xfrm>
          <a:prstGeom prst="rect">
            <a:avLst/>
          </a:prstGeom>
        </p:spPr>
      </p:pic>
    </p:spTree>
    <p:extLst>
      <p:ext uri="{BB962C8B-B14F-4D97-AF65-F5344CB8AC3E}">
        <p14:creationId xmlns:p14="http://schemas.microsoft.com/office/powerpoint/2010/main" val="44477202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4304634" y="973755"/>
            <a:ext cx="6590378" cy="586168"/>
            <a:chOff x="1611219" y="2044475"/>
            <a:chExt cx="9885566" cy="879252"/>
          </a:xfrm>
        </p:grpSpPr>
        <p:sp>
          <p:nvSpPr>
            <p:cNvPr id="12" name="Rectangle 11"/>
            <p:cNvSpPr/>
            <p:nvPr/>
          </p:nvSpPr>
          <p:spPr>
            <a:xfrm>
              <a:off x="2977146" y="2169578"/>
              <a:ext cx="8519639" cy="754149"/>
            </a:xfrm>
            <a:prstGeom prst="rect">
              <a:avLst/>
            </a:prstGeom>
          </p:spPr>
          <p:txBody>
            <a:bodyPr wrap="none">
              <a:spAutoFit/>
            </a:bodyPr>
            <a:lstStyle/>
            <a:p>
              <a:r>
                <a:rPr lang="en-US" sz="2667" i="1" dirty="0" err="1">
                  <a:latin typeface="UTM Avo" panose="02040603050506020204" pitchFamily="18" charset="0"/>
                  <a:cs typeface="Arial" panose="020B0604020202020204" pitchFamily="34" charset="0"/>
                </a:rPr>
                <a:t>Thảo</a:t>
              </a:r>
              <a:r>
                <a:rPr lang="en-US" sz="2667" i="1" dirty="0">
                  <a:latin typeface="UTM Avo" panose="02040603050506020204" pitchFamily="18" charset="0"/>
                  <a:cs typeface="Arial" panose="020B0604020202020204" pitchFamily="34" charset="0"/>
                </a:rPr>
                <a:t> </a:t>
              </a:r>
              <a:r>
                <a:rPr lang="en-US" sz="2667" i="1" dirty="0" err="1">
                  <a:latin typeface="UTM Avo" panose="02040603050506020204" pitchFamily="18" charset="0"/>
                  <a:cs typeface="Arial" panose="020B0604020202020204" pitchFamily="34" charset="0"/>
                </a:rPr>
                <a:t>luận</a:t>
              </a:r>
              <a:r>
                <a:rPr lang="en-US" sz="2667" i="1" dirty="0">
                  <a:latin typeface="UTM Avo" panose="02040603050506020204" pitchFamily="18" charset="0"/>
                  <a:cs typeface="Arial" panose="020B0604020202020204" pitchFamily="34" charset="0"/>
                </a:rPr>
                <a:t> </a:t>
              </a:r>
              <a:r>
                <a:rPr lang="en-US" sz="2667" i="1" dirty="0" err="1">
                  <a:latin typeface="UTM Avo" panose="02040603050506020204" pitchFamily="18" charset="0"/>
                  <a:cs typeface="Arial" panose="020B0604020202020204" pitchFamily="34" charset="0"/>
                </a:rPr>
                <a:t>nhóm</a:t>
              </a:r>
              <a:r>
                <a:rPr lang="en-US" sz="2667" i="1" dirty="0">
                  <a:latin typeface="UTM Avo" panose="02040603050506020204" pitchFamily="18" charset="0"/>
                  <a:cs typeface="Arial" panose="020B0604020202020204" pitchFamily="34" charset="0"/>
                </a:rPr>
                <a:t> </a:t>
              </a:r>
              <a:r>
                <a:rPr lang="en-US" sz="2667" i="1" dirty="0" err="1">
                  <a:latin typeface="UTM Avo" panose="02040603050506020204" pitchFamily="18" charset="0"/>
                  <a:cs typeface="Arial" panose="020B0604020202020204" pitchFamily="34" charset="0"/>
                </a:rPr>
                <a:t>hoàn</a:t>
              </a:r>
              <a:r>
                <a:rPr lang="en-US" sz="2667" i="1" dirty="0">
                  <a:latin typeface="UTM Avo" panose="02040603050506020204" pitchFamily="18" charset="0"/>
                  <a:cs typeface="Arial" panose="020B0604020202020204" pitchFamily="34" charset="0"/>
                </a:rPr>
                <a:t> </a:t>
              </a:r>
              <a:r>
                <a:rPr lang="en-US" sz="2667" i="1" dirty="0" err="1">
                  <a:latin typeface="UTM Avo" panose="02040603050506020204" pitchFamily="18" charset="0"/>
                  <a:cs typeface="Arial" panose="020B0604020202020204" pitchFamily="34" charset="0"/>
                </a:rPr>
                <a:t>thành</a:t>
              </a:r>
              <a:r>
                <a:rPr lang="en-US" sz="2667" i="1" dirty="0">
                  <a:latin typeface="UTM Avo" panose="02040603050506020204" pitchFamily="18" charset="0"/>
                  <a:cs typeface="Arial" panose="020B0604020202020204" pitchFamily="34" charset="0"/>
                </a:rPr>
                <a:t> HĐ1</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mc:AlternateContent xmlns:mc="http://schemas.openxmlformats.org/markup-compatibility/2006" xmlns:a14="http://schemas.microsoft.com/office/drawing/2010/main">
        <mc:Choice Requires="a14">
          <p:sp>
            <p:nvSpPr>
              <p:cNvPr id="15" name="TextBox 14"/>
              <p:cNvSpPr txBox="1"/>
              <p:nvPr/>
            </p:nvSpPr>
            <p:spPr>
              <a:xfrm>
                <a:off x="381000" y="1600200"/>
                <a:ext cx="11658600" cy="1138645"/>
              </a:xfrm>
              <a:prstGeom prst="rect">
                <a:avLst/>
              </a:prstGeom>
              <a:noFill/>
            </p:spPr>
            <p:txBody>
              <a:bodyPr wrap="square" rtlCol="0">
                <a:spAutoFit/>
              </a:bodyPr>
              <a:lstStyle/>
              <a:p>
                <a:pPr>
                  <a:lnSpc>
                    <a:spcPct val="150000"/>
                  </a:lnSpc>
                </a:pP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Quan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sát</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Hình</a:t>
                </a:r>
                <a:r>
                  <a:rPr lang="en-US" sz="2400" i="1" dirty="0">
                    <a:solidFill>
                      <a:srgbClr val="000000"/>
                    </a:solidFill>
                    <a:latin typeface="UTM Avo" panose="02040603050506020204" pitchFamily="18" charset="0"/>
                    <a:ea typeface="Calibri" panose="020F0502020204030204" pitchFamily="34" charset="0"/>
                    <a:cs typeface="Times New Roman" panose="02020603050405020304" pitchFamily="18" charset="0"/>
                  </a:rPr>
                  <a:t> 97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và</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cho</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biết</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các</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đầu</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mút</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của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đoạn</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thẳng</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𝐴𝑀</m:t>
                    </m:r>
                  </m:oMath>
                </a14:m>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có</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đặc</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điểm</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gì</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81000" y="1600200"/>
                <a:ext cx="11658600" cy="1138645"/>
              </a:xfrm>
              <a:prstGeom prst="rect">
                <a:avLst/>
              </a:prstGeom>
              <a:blipFill>
                <a:blip r:embed="rId4"/>
                <a:stretch>
                  <a:fillRect l="-837" b="-10215"/>
                </a:stretch>
              </a:blipFill>
            </p:spPr>
            <p:txBody>
              <a:bodyPr/>
              <a:lstStyle/>
              <a:p>
                <a:r>
                  <a:rPr lang="en-US">
                    <a:noFill/>
                  </a:rPr>
                  <a:t> </a:t>
                </a:r>
              </a:p>
            </p:txBody>
          </p:sp>
        </mc:Fallback>
      </mc:AlternateContent>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p:blipFill>
        <p:spPr>
          <a:xfrm>
            <a:off x="685800" y="2819400"/>
            <a:ext cx="3625054" cy="3276600"/>
          </a:xfrm>
          <a:prstGeom prst="rect">
            <a:avLst/>
          </a:prstGeom>
        </p:spPr>
      </p:pic>
      <p:sp>
        <p:nvSpPr>
          <p:cNvPr id="10" name="Rectangle 9"/>
          <p:cNvSpPr/>
          <p:nvPr/>
        </p:nvSpPr>
        <p:spPr>
          <a:xfrm>
            <a:off x="4355189" y="3124200"/>
            <a:ext cx="7010400" cy="1131656"/>
          </a:xfrm>
          <a:prstGeom prst="rect">
            <a:avLst/>
          </a:prstGeom>
        </p:spPr>
        <p:txBody>
          <a:bodyPr wrap="square">
            <a:spAutoFit/>
          </a:bodyPr>
          <a:lstStyle/>
          <a:p>
            <a:pPr marL="20321" marR="20321" algn="ctr">
              <a:lnSpc>
                <a:spcPct val="150000"/>
              </a:lnSpc>
              <a:spcAft>
                <a:spcPts val="800"/>
              </a:spcAft>
            </a:pPr>
            <a:r>
              <a:rPr lang="en-US" sz="2400" dirty="0">
                <a:solidFill>
                  <a:srgbClr val="000000"/>
                </a:solidFill>
                <a:latin typeface="UTM Avo" panose="02040603050506020204" pitchFamily="18" charset="0"/>
                <a:ea typeface="Times New Roman" panose="02020603050405020304" pitchFamily="18" charset="0"/>
              </a:rPr>
              <a:t>Ta </a:t>
            </a:r>
            <a:r>
              <a:rPr lang="en-US" sz="2400" dirty="0" err="1">
                <a:solidFill>
                  <a:srgbClr val="000000"/>
                </a:solidFill>
                <a:latin typeface="UTM Avo" panose="02040603050506020204" pitchFamily="18" charset="0"/>
                <a:ea typeface="Times New Roman" panose="02020603050405020304" pitchFamily="18" charset="0"/>
              </a:rPr>
              <a:t>thấy</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điểm</a:t>
            </a:r>
            <a:r>
              <a:rPr lang="en-US" sz="2400" dirty="0">
                <a:solidFill>
                  <a:srgbClr val="000000"/>
                </a:solidFill>
                <a:latin typeface="UTM Avo" panose="02040603050506020204" pitchFamily="18" charset="0"/>
                <a:ea typeface="Times New Roman" panose="02020603050405020304" pitchFamily="18" charset="0"/>
              </a:rPr>
              <a:t> A </a:t>
            </a:r>
            <a:r>
              <a:rPr lang="en-US" sz="2400" dirty="0" err="1">
                <a:solidFill>
                  <a:srgbClr val="000000"/>
                </a:solidFill>
                <a:latin typeface="UTM Avo" panose="02040603050506020204" pitchFamily="18" charset="0"/>
                <a:ea typeface="Times New Roman" panose="02020603050405020304" pitchFamily="18" charset="0"/>
              </a:rPr>
              <a:t>là</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một</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đỉnh</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của</a:t>
            </a:r>
            <a:r>
              <a:rPr lang="en-US" sz="2400" dirty="0">
                <a:solidFill>
                  <a:srgbClr val="000000"/>
                </a:solidFill>
                <a:latin typeface="UTM Avo" panose="02040603050506020204" pitchFamily="18" charset="0"/>
                <a:ea typeface="Times New Roman" panose="02020603050405020304" pitchFamily="18" charset="0"/>
              </a:rPr>
              <a:t> tam </a:t>
            </a:r>
            <a:r>
              <a:rPr lang="en-US" sz="2400" dirty="0" err="1">
                <a:solidFill>
                  <a:srgbClr val="000000"/>
                </a:solidFill>
                <a:latin typeface="UTM Avo" panose="02040603050506020204" pitchFamily="18" charset="0"/>
                <a:ea typeface="Times New Roman" panose="02020603050405020304" pitchFamily="18" charset="0"/>
              </a:rPr>
              <a:t>giác</a:t>
            </a:r>
            <a:r>
              <a:rPr lang="en-US" sz="2400" dirty="0">
                <a:solidFill>
                  <a:srgbClr val="000000"/>
                </a:solidFill>
                <a:latin typeface="UTM Avo" panose="02040603050506020204" pitchFamily="18" charset="0"/>
                <a:ea typeface="Times New Roman" panose="02020603050405020304" pitchFamily="18" charset="0"/>
              </a:rPr>
              <a:t> ABC , </a:t>
            </a:r>
            <a:r>
              <a:rPr lang="en-US" sz="2400" dirty="0" err="1">
                <a:solidFill>
                  <a:srgbClr val="000000"/>
                </a:solidFill>
                <a:latin typeface="UTM Avo" panose="02040603050506020204" pitchFamily="18" charset="0"/>
                <a:ea typeface="Times New Roman" panose="02020603050405020304" pitchFamily="18" charset="0"/>
              </a:rPr>
              <a:t>điểm</a:t>
            </a:r>
            <a:r>
              <a:rPr lang="en-US" sz="2400" dirty="0">
                <a:solidFill>
                  <a:srgbClr val="000000"/>
                </a:solidFill>
                <a:latin typeface="UTM Avo" panose="02040603050506020204" pitchFamily="18" charset="0"/>
                <a:ea typeface="Times New Roman" panose="02020603050405020304" pitchFamily="18" charset="0"/>
              </a:rPr>
              <a:t> M </a:t>
            </a:r>
            <a:r>
              <a:rPr lang="en-US" sz="2400" dirty="0" err="1">
                <a:solidFill>
                  <a:srgbClr val="000000"/>
                </a:solidFill>
                <a:latin typeface="UTM Avo" panose="02040603050506020204" pitchFamily="18" charset="0"/>
                <a:ea typeface="Times New Roman" panose="02020603050405020304" pitchFamily="18" charset="0"/>
              </a:rPr>
              <a:t>là</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trung</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điểm</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của</a:t>
            </a:r>
            <a:r>
              <a:rPr lang="en-US" sz="2400" dirty="0">
                <a:solidFill>
                  <a:srgbClr val="000000"/>
                </a:solidFill>
                <a:latin typeface="UTM Avo" panose="02040603050506020204" pitchFamily="18" charset="0"/>
                <a:ea typeface="Times New Roman" panose="02020603050405020304" pitchFamily="18" charset="0"/>
              </a:rPr>
              <a:t> </a:t>
            </a:r>
            <a:r>
              <a:rPr lang="en-US" sz="2400" dirty="0" err="1">
                <a:solidFill>
                  <a:srgbClr val="000000"/>
                </a:solidFill>
                <a:latin typeface="UTM Avo" panose="02040603050506020204" pitchFamily="18" charset="0"/>
                <a:ea typeface="Times New Roman" panose="02020603050405020304" pitchFamily="18" charset="0"/>
              </a:rPr>
              <a:t>cạnh</a:t>
            </a:r>
            <a:r>
              <a:rPr lang="en-US" sz="2400" dirty="0">
                <a:solidFill>
                  <a:srgbClr val="000000"/>
                </a:solidFill>
                <a:latin typeface="UTM Avo" panose="02040603050506020204" pitchFamily="18" charset="0"/>
                <a:ea typeface="Times New Roman" panose="02020603050405020304" pitchFamily="18" charset="0"/>
              </a:rPr>
              <a:t> BC.</a:t>
            </a:r>
            <a:endParaRPr lang="en-US" sz="2400" dirty="0">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C5437724-D644-4FAB-177C-22CBC71DAC76}"/>
              </a:ext>
            </a:extLst>
          </p:cNvPr>
          <p:cNvSpPr txBox="1"/>
          <p:nvPr/>
        </p:nvSpPr>
        <p:spPr>
          <a:xfrm>
            <a:off x="7467600" y="2718849"/>
            <a:ext cx="1001336" cy="461665"/>
          </a:xfrm>
          <a:prstGeom prst="rect">
            <a:avLst/>
          </a:prstGeom>
          <a:noFill/>
        </p:spPr>
        <p:txBody>
          <a:bodyPr wrap="square" rtlCol="0">
            <a:spAutoFit/>
          </a:bodyPr>
          <a:lstStyle/>
          <a:p>
            <a:r>
              <a:rPr lang="en-US" sz="2400" b="1" u="sng" dirty="0" err="1">
                <a:latin typeface="UTM Avo" panose="02040603050506020204" pitchFamily="18" charset="0"/>
                <a:cs typeface="Arial" panose="020B0604020202020204" pitchFamily="34" charset="0"/>
              </a:rPr>
              <a:t>Giải</a:t>
            </a:r>
            <a:endParaRPr lang="en-US" sz="2400" b="1" u="sng" dirty="0">
              <a:latin typeface="UTM Avo" panose="02040603050506020204" pitchFamily="18" charset="0"/>
              <a:cs typeface="Arial" panose="020B0604020202020204" pitchFamily="34" charset="0"/>
            </a:endParaRPr>
          </a:p>
        </p:txBody>
      </p:sp>
      <p:sp>
        <p:nvSpPr>
          <p:cNvPr id="3" name="Hình chữ nhật: Góc Tròn 16">
            <a:extLst>
              <a:ext uri="{FF2B5EF4-FFF2-40B4-BE49-F238E27FC236}">
                <a16:creationId xmlns:a16="http://schemas.microsoft.com/office/drawing/2014/main" id="{F3EA9BC4-AA48-93FB-607E-272832110264}"/>
              </a:ext>
            </a:extLst>
          </p:cNvPr>
          <p:cNvSpPr/>
          <p:nvPr/>
        </p:nvSpPr>
        <p:spPr>
          <a:xfrm>
            <a:off x="508000" y="1758011"/>
            <a:ext cx="936742" cy="442059"/>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30000"/>
              </a:lnSpc>
            </a:pPr>
            <a:r>
              <a:rPr lang="en-US" sz="2400" b="1" dirty="0">
                <a:solidFill>
                  <a:schemeClr val="tx1"/>
                </a:solidFill>
                <a:latin typeface="UTM Avo" panose="02040603050506020204" pitchFamily="18" charset="0"/>
                <a:cs typeface="Arial" panose="020B0604020202020204" pitchFamily="34" charset="0"/>
              </a:rPr>
              <a:t>HĐ1</a:t>
            </a:r>
          </a:p>
        </p:txBody>
      </p:sp>
    </p:spTree>
    <p:extLst>
      <p:ext uri="{BB962C8B-B14F-4D97-AF65-F5344CB8AC3E}">
        <p14:creationId xmlns:p14="http://schemas.microsoft.com/office/powerpoint/2010/main" val="181964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42"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5867400" y="1371600"/>
            <a:ext cx="3098800" cy="735138"/>
          </a:xfrm>
          <a:prstGeom prst="rect">
            <a:avLst/>
          </a:prstGeom>
        </p:spPr>
        <p:txBody>
          <a:bodyPr wrap="square">
            <a:spAutoFit/>
          </a:bodyPr>
          <a:lstStyle/>
          <a:p>
            <a:pPr algn="ctr">
              <a:lnSpc>
                <a:spcPct val="150000"/>
              </a:lnSpc>
              <a:spcBef>
                <a:spcPts val="400"/>
              </a:spcBef>
              <a:spcAft>
                <a:spcPts val="533"/>
              </a:spcAft>
              <a:tabLst>
                <a:tab pos="240042" algn="l"/>
                <a:tab pos="480084" algn="l"/>
              </a:tabLst>
            </a:pPr>
            <a:r>
              <a:rPr lang="en-US" sz="3200" b="1" dirty="0">
                <a:solidFill>
                  <a:srgbClr val="FF0000"/>
                </a:solidFill>
                <a:latin typeface="UTM Avo" panose="02040603050506020204" pitchFamily="18" charset="0"/>
                <a:ea typeface="Calibri" panose="020F0502020204030204" pitchFamily="34" charset="0"/>
                <a:cs typeface="Arial" panose="020B0604020202020204" pitchFamily="34" charset="0"/>
              </a:rPr>
              <a:t>KẾT LUẬN</a:t>
            </a:r>
          </a:p>
        </p:txBody>
      </p:sp>
      <p:sp>
        <p:nvSpPr>
          <p:cNvPr id="11" name="Rounded Rectangular Callout 10"/>
          <p:cNvSpPr/>
          <p:nvPr/>
        </p:nvSpPr>
        <p:spPr>
          <a:xfrm>
            <a:off x="3009900" y="2209800"/>
            <a:ext cx="8572500" cy="3048000"/>
          </a:xfrm>
          <a:prstGeom prst="wedgeRoundRectCallout">
            <a:avLst>
              <a:gd name="adj1" fmla="val -65694"/>
              <a:gd name="adj2" fmla="val 34288"/>
              <a:gd name="adj3" fmla="val 16667"/>
            </a:avLst>
          </a:prstGeom>
          <a:solidFill>
            <a:schemeClr val="accent6">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800"/>
          </a:p>
        </p:txBody>
      </p:sp>
      <p:pic>
        <p:nvPicPr>
          <p:cNvPr id="13" name="Picture 6"/>
          <p:cNvPicPr>
            <a:picLocks noChangeAspect="1"/>
          </p:cNvPicPr>
          <p:nvPr/>
        </p:nvPicPr>
        <p:blipFill>
          <a:blip r:embed="rId4"/>
          <a:srcRect/>
          <a:stretch>
            <a:fillRect/>
          </a:stretch>
        </p:blipFill>
        <p:spPr>
          <a:xfrm flipH="1">
            <a:off x="359765" y="2368310"/>
            <a:ext cx="1883675" cy="2945695"/>
          </a:xfrm>
          <a:prstGeom prst="rect">
            <a:avLst/>
          </a:prstGeom>
        </p:spPr>
      </p:pic>
      <p:sp>
        <p:nvSpPr>
          <p:cNvPr id="4" name="Rectangle 3"/>
          <p:cNvSpPr/>
          <p:nvPr/>
        </p:nvSpPr>
        <p:spPr>
          <a:xfrm>
            <a:off x="762000" y="5522148"/>
            <a:ext cx="8534400" cy="1121846"/>
          </a:xfrm>
          <a:prstGeom prst="rect">
            <a:avLst/>
          </a:prstGeom>
        </p:spPr>
        <p:txBody>
          <a:bodyPr wrap="square">
            <a:spAutoFit/>
          </a:bodyPr>
          <a:lstStyle/>
          <a:p>
            <a:pPr algn="just">
              <a:lnSpc>
                <a:spcPct val="150000"/>
              </a:lnSpc>
            </a:pPr>
            <a:r>
              <a:rPr lang="vi-VN" sz="2400" b="1" dirty="0">
                <a:latin typeface="UTM Avo" panose="02040603050506020204" pitchFamily="18" charset="0"/>
                <a:ea typeface="Calibri" panose="020F0502020204030204" pitchFamily="34" charset="0"/>
                <a:cs typeface="Times New Roman" panose="02020603050405020304" pitchFamily="18" charset="0"/>
              </a:rPr>
              <a:t>Chú ý: </a:t>
            </a:r>
            <a:r>
              <a:rPr lang="vi-VN" sz="2400" dirty="0">
                <a:latin typeface="UTM Avo" panose="02040603050506020204" pitchFamily="18" charset="0"/>
                <a:ea typeface="Calibri" panose="020F0502020204030204" pitchFamily="34" charset="0"/>
                <a:cs typeface="Times New Roman" panose="02020603050405020304" pitchFamily="18" charset="0"/>
              </a:rPr>
              <a:t>Đôi khi, đường thẳng</a:t>
            </a:r>
            <a:r>
              <a:rPr lang="en-US" sz="2400" dirty="0">
                <a:latin typeface="UTM Avo" panose="02040603050506020204" pitchFamily="18" charset="0"/>
                <a:ea typeface="Calibri" panose="020F0502020204030204" pitchFamily="34" charset="0"/>
                <a:cs typeface="Times New Roman" panose="02020603050405020304" pitchFamily="18" charset="0"/>
              </a:rPr>
              <a:t> AM</a:t>
            </a:r>
            <a:r>
              <a:rPr lang="vi-VN"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a:latin typeface="UTM Avo" panose="02040603050506020204" pitchFamily="18" charset="0"/>
                <a:ea typeface="Calibri" panose="020F0502020204030204" pitchFamily="34" charset="0"/>
                <a:cs typeface="Times New Roman" panose="02020603050405020304" pitchFamily="18" charset="0"/>
              </a:rPr>
              <a:t>c</a:t>
            </a:r>
            <a:r>
              <a:rPr lang="vi-VN" sz="2400" dirty="0">
                <a:latin typeface="UTM Avo" panose="02040603050506020204" pitchFamily="18" charset="0"/>
                <a:ea typeface="Calibri" panose="020F0502020204030204" pitchFamily="34" charset="0"/>
                <a:cs typeface="Times New Roman" panose="02020603050405020304" pitchFamily="18" charset="0"/>
              </a:rPr>
              <a:t>ũng được gọi là đường trung tuyến của tam giác</a:t>
            </a:r>
            <a:r>
              <a:rPr lang="en-US" sz="2400" dirty="0">
                <a:latin typeface="UTM Avo" panose="02040603050506020204" pitchFamily="18" charset="0"/>
                <a:ea typeface="Calibri" panose="020F0502020204030204" pitchFamily="34" charset="0"/>
                <a:cs typeface="Times New Roman" panose="02020603050405020304" pitchFamily="18" charset="0"/>
              </a:rPr>
              <a:t> ABC</a:t>
            </a:r>
            <a:r>
              <a:rPr lang="vi-VN" sz="2400" dirty="0">
                <a:latin typeface="UTM Avo" panose="02040603050506020204" pitchFamily="18" charset="0"/>
                <a:ea typeface="Calibri" panose="020F0502020204030204" pitchFamily="34" charset="0"/>
                <a:cs typeface="Times New Roman" panose="02020603050405020304" pitchFamily="18" charset="0"/>
              </a:rPr>
              <a:t>. </a:t>
            </a:r>
          </a:p>
        </p:txBody>
      </p:sp>
      <p:sp>
        <p:nvSpPr>
          <p:cNvPr id="12" name="Rectangle 11"/>
          <p:cNvSpPr/>
          <p:nvPr/>
        </p:nvSpPr>
        <p:spPr>
          <a:xfrm>
            <a:off x="3276600" y="2514600"/>
            <a:ext cx="4936734" cy="2335319"/>
          </a:xfrm>
          <a:prstGeom prst="rect">
            <a:avLst/>
          </a:prstGeom>
        </p:spPr>
        <p:txBody>
          <a:bodyPr wrap="square">
            <a:spAutoFit/>
          </a:bodyPr>
          <a:lstStyle/>
          <a:p>
            <a:pPr algn="just">
              <a:lnSpc>
                <a:spcPct val="150000"/>
              </a:lnSpc>
              <a:spcAft>
                <a:spcPts val="400"/>
              </a:spcAft>
            </a:pPr>
            <a:r>
              <a:rPr lang="vi-VN" sz="2000" dirty="0">
                <a:latin typeface="UTM Avo" panose="02040603050506020204" pitchFamily="18" charset="0"/>
                <a:ea typeface="Times New Roman" panose="02020603050405020304" pitchFamily="18" charset="0"/>
                <a:cs typeface="Arial" panose="020B0604020202020204" pitchFamily="34" charset="0"/>
              </a:rPr>
              <a:t>Trong tam giác </a:t>
            </a:r>
            <a:r>
              <a:rPr lang="en-US" sz="2000" dirty="0">
                <a:latin typeface="UTM Avo" panose="02040603050506020204" pitchFamily="18" charset="0"/>
                <a:ea typeface="Times New Roman" panose="02020603050405020304" pitchFamily="18" charset="0"/>
                <a:cs typeface="Arial" panose="020B0604020202020204" pitchFamily="34" charset="0"/>
              </a:rPr>
              <a:t>ABC </a:t>
            </a:r>
            <a:r>
              <a:rPr lang="vi-VN" sz="2000" dirty="0">
                <a:latin typeface="UTM Avo" panose="02040603050506020204" pitchFamily="18" charset="0"/>
                <a:ea typeface="Times New Roman" panose="02020603050405020304" pitchFamily="18" charset="0"/>
                <a:cs typeface="Arial" panose="020B0604020202020204" pitchFamily="34" charset="0"/>
              </a:rPr>
              <a:t>(Hình 97), đoạn thẳng </a:t>
            </a:r>
            <a:r>
              <a:rPr lang="en-US" sz="2000" dirty="0">
                <a:latin typeface="UTM Avo" panose="02040603050506020204" pitchFamily="18" charset="0"/>
                <a:ea typeface="Times New Roman" panose="02020603050405020304" pitchFamily="18" charset="0"/>
                <a:cs typeface="Arial" panose="020B0604020202020204" pitchFamily="34" charset="0"/>
              </a:rPr>
              <a:t>AM </a:t>
            </a:r>
            <a:r>
              <a:rPr lang="vi-VN" sz="2000" dirty="0">
                <a:latin typeface="UTM Avo" panose="02040603050506020204" pitchFamily="18" charset="0"/>
                <a:ea typeface="Times New Roman" panose="02020603050405020304" pitchFamily="18" charset="0"/>
                <a:cs typeface="Arial" panose="020B0604020202020204" pitchFamily="34" charset="0"/>
              </a:rPr>
              <a:t>nói đỉnh A với trung điểm M của cạnh </a:t>
            </a:r>
            <a:r>
              <a:rPr lang="en-US" sz="2000" dirty="0">
                <a:latin typeface="UTM Avo" panose="02040603050506020204" pitchFamily="18" charset="0"/>
                <a:ea typeface="Times New Roman" panose="02020603050405020304" pitchFamily="18" charset="0"/>
                <a:cs typeface="Arial" panose="020B0604020202020204" pitchFamily="34" charset="0"/>
              </a:rPr>
              <a:t>BC </a:t>
            </a:r>
            <a:r>
              <a:rPr lang="vi-VN" sz="2000" dirty="0">
                <a:latin typeface="UTM Avo" panose="02040603050506020204" pitchFamily="18" charset="0"/>
                <a:ea typeface="Times New Roman" panose="02020603050405020304" pitchFamily="18" charset="0"/>
                <a:cs typeface="Arial" panose="020B0604020202020204" pitchFamily="34" charset="0"/>
              </a:rPr>
              <a:t>được gọi là đường trung tuyến (xuất phát từ đỉnh </a:t>
            </a:r>
            <a:r>
              <a:rPr lang="en-US" sz="2000" dirty="0">
                <a:latin typeface="UTM Avo" panose="02040603050506020204" pitchFamily="18" charset="0"/>
                <a:ea typeface="Times New Roman" panose="02020603050405020304" pitchFamily="18" charset="0"/>
                <a:cs typeface="Arial" panose="020B0604020202020204" pitchFamily="34" charset="0"/>
              </a:rPr>
              <a:t>A </a:t>
            </a:r>
            <a:r>
              <a:rPr lang="vi-VN" sz="2000" dirty="0">
                <a:latin typeface="UTM Avo" panose="02040603050506020204" pitchFamily="18" charset="0"/>
                <a:ea typeface="Times New Roman" panose="02020603050405020304" pitchFamily="18" charset="0"/>
                <a:cs typeface="Arial" panose="020B0604020202020204" pitchFamily="34" charset="0"/>
              </a:rPr>
              <a:t>hoặc tương ứng với cạnh</a:t>
            </a:r>
            <a:r>
              <a:rPr lang="en-US" sz="2000" dirty="0">
                <a:latin typeface="UTM Avo" panose="02040603050506020204" pitchFamily="18" charset="0"/>
                <a:ea typeface="Times New Roman" panose="02020603050405020304" pitchFamily="18" charset="0"/>
                <a:cs typeface="Arial" panose="020B0604020202020204" pitchFamily="34" charset="0"/>
              </a:rPr>
              <a:t> BC</a:t>
            </a:r>
            <a:r>
              <a:rPr lang="vi-VN" sz="2000" dirty="0">
                <a:latin typeface="UTM Avo" panose="02040603050506020204" pitchFamily="18" charset="0"/>
                <a:ea typeface="Times New Roman" panose="02020603050405020304" pitchFamily="18" charset="0"/>
                <a:cs typeface="Arial" panose="020B0604020202020204" pitchFamily="34" charset="0"/>
              </a:rPr>
              <a:t>).</a:t>
            </a:r>
          </a:p>
        </p:txBody>
      </p:sp>
      <p:pic>
        <p:nvPicPr>
          <p:cNvPr id="18" name="Picture 2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982200" y="5715000"/>
            <a:ext cx="1025319" cy="993627"/>
          </a:xfrm>
          <a:prstGeom prst="rect">
            <a:avLst/>
          </a:prstGeom>
        </p:spPr>
      </p:pic>
      <p:pic>
        <p:nvPicPr>
          <p:cNvPr id="2" name="Picture 1">
            <a:extLst>
              <a:ext uri="{FF2B5EF4-FFF2-40B4-BE49-F238E27FC236}">
                <a16:creationId xmlns:a16="http://schemas.microsoft.com/office/drawing/2014/main" id="{393C7F79-37D5-CD60-A2BE-DFCCBA2EF23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229600" y="2438400"/>
            <a:ext cx="3200400" cy="2892765"/>
          </a:xfrm>
          <a:prstGeom prst="rect">
            <a:avLst/>
          </a:prstGeom>
        </p:spPr>
      </p:pic>
    </p:spTree>
    <p:extLst>
      <p:ext uri="{BB962C8B-B14F-4D97-AF65-F5344CB8AC3E}">
        <p14:creationId xmlns:p14="http://schemas.microsoft.com/office/powerpoint/2010/main" val="3317175462"/>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4"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125200" y="6259244"/>
            <a:ext cx="1005245" cy="942417"/>
          </a:xfrm>
          <a:prstGeom prst="rect">
            <a:avLst/>
          </a:prstGeom>
        </p:spPr>
      </p:pic>
      <p:sp>
        <p:nvSpPr>
          <p:cNvPr id="7" name="Rectangle 6"/>
          <p:cNvSpPr/>
          <p:nvPr/>
        </p:nvSpPr>
        <p:spPr>
          <a:xfrm>
            <a:off x="1981200" y="1524000"/>
            <a:ext cx="9906000" cy="1121846"/>
          </a:xfrm>
          <a:prstGeom prst="rect">
            <a:avLst/>
          </a:prstGeom>
        </p:spPr>
        <p:txBody>
          <a:bodyPr wrap="square">
            <a:spAutoFit/>
          </a:bodyPr>
          <a:lstStyle/>
          <a:p>
            <a:pPr algn="just">
              <a:lnSpc>
                <a:spcPct val="150000"/>
              </a:lnSpc>
            </a:pPr>
            <a:r>
              <a:rPr lang="vi-VN" sz="2400" dirty="0">
                <a:latin typeface="UTM Avo" panose="02040603050506020204" pitchFamily="18" charset="0"/>
                <a:ea typeface="Calibri" panose="020F0502020204030204" pitchFamily="34" charset="0"/>
                <a:cs typeface="Times New Roman" panose="02020603050405020304" pitchFamily="18" charset="0"/>
              </a:rPr>
              <a:t>Trong ba đoạn thẳng </a:t>
            </a:r>
            <a:r>
              <a:rPr lang="en-US" sz="2400" dirty="0">
                <a:latin typeface="UTM Avo" panose="02040603050506020204" pitchFamily="18" charset="0"/>
                <a:ea typeface="Calibri" panose="020F0502020204030204" pitchFamily="34" charset="0"/>
                <a:cs typeface="Times New Roman" panose="02020603050405020304" pitchFamily="18" charset="0"/>
              </a:rPr>
              <a:t>AM, DN, CP</a:t>
            </a:r>
            <a:r>
              <a:rPr lang="vi-VN" sz="2400" dirty="0">
                <a:latin typeface="UTM Avo" panose="02040603050506020204" pitchFamily="18" charset="0"/>
                <a:ea typeface="Calibri" panose="020F0502020204030204" pitchFamily="34" charset="0"/>
                <a:cs typeface="Times New Roman" panose="02020603050405020304" pitchFamily="18" charset="0"/>
              </a:rPr>
              <a:t>(</a:t>
            </a:r>
            <a:r>
              <a:rPr lang="vi-VN" sz="2400" i="1" dirty="0">
                <a:latin typeface="UTM Avo" panose="02040603050506020204" pitchFamily="18" charset="0"/>
                <a:ea typeface="Calibri" panose="020F0502020204030204" pitchFamily="34" charset="0"/>
                <a:cs typeface="Times New Roman" panose="02020603050405020304" pitchFamily="18" charset="0"/>
              </a:rPr>
              <a:t>Hình 98</a:t>
            </a:r>
            <a:r>
              <a:rPr lang="vi-VN" sz="2400" dirty="0">
                <a:latin typeface="UTM Avo" panose="02040603050506020204" pitchFamily="18" charset="0"/>
                <a:ea typeface="Calibri" panose="020F0502020204030204" pitchFamily="34" charset="0"/>
                <a:cs typeface="Times New Roman" panose="02020603050405020304" pitchFamily="18" charset="0"/>
              </a:rPr>
              <a:t>), đoạn thẳng nào là đường trung tuyến của tam giác</a:t>
            </a:r>
            <a:r>
              <a:rPr lang="en-US" sz="2400" dirty="0">
                <a:latin typeface="UTM Avo" panose="02040603050506020204" pitchFamily="18" charset="0"/>
                <a:ea typeface="Calibri" panose="020F0502020204030204" pitchFamily="34" charset="0"/>
                <a:cs typeface="Times New Roman" panose="02020603050405020304" pitchFamily="18" charset="0"/>
              </a:rPr>
              <a:t> ABC</a:t>
            </a:r>
            <a:r>
              <a:rPr lang="vi-VN" sz="2400" dirty="0">
                <a:latin typeface="UTM Avo" panose="02040603050506020204" pitchFamily="18" charset="0"/>
                <a:ea typeface="Calibri" panose="020F0502020204030204" pitchFamily="34" charset="0"/>
                <a:cs typeface="Times New Roman" panose="02020603050405020304" pitchFamily="18" charset="0"/>
              </a:rPr>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609600" y="2974203"/>
            <a:ext cx="3933373" cy="3365077"/>
          </a:xfrm>
          <a:prstGeom prst="rect">
            <a:avLst/>
          </a:prstGeom>
        </p:spPr>
      </p:pic>
      <p:sp>
        <p:nvSpPr>
          <p:cNvPr id="5" name="Rectangle 4"/>
          <p:cNvSpPr/>
          <p:nvPr/>
        </p:nvSpPr>
        <p:spPr>
          <a:xfrm>
            <a:off x="4856778" y="3535152"/>
            <a:ext cx="6796445" cy="1682640"/>
          </a:xfrm>
          <a:prstGeom prst="rect">
            <a:avLst/>
          </a:prstGeom>
        </p:spPr>
        <p:txBody>
          <a:bodyPr wrap="square">
            <a:spAutoFit/>
          </a:bodyPr>
          <a:lstStyle/>
          <a:p>
            <a:pPr algn="just">
              <a:lnSpc>
                <a:spcPct val="150000"/>
              </a:lnSpc>
              <a:spcAft>
                <a:spcPts val="800"/>
              </a:spcAft>
            </a:pPr>
            <a:r>
              <a:rPr lang="en-US" sz="2400" dirty="0" err="1">
                <a:latin typeface="UTM Avo" panose="02040603050506020204" pitchFamily="18" charset="0"/>
                <a:ea typeface="Calibri" panose="020F0502020204030204" pitchFamily="34" charset="0"/>
                <a:cs typeface="Times New Roman" panose="02020603050405020304" pitchFamily="18" charset="0"/>
              </a:rPr>
              <a:t>Đoạn</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thẳng</a:t>
            </a:r>
            <a:r>
              <a:rPr lang="en-US" sz="2400" dirty="0">
                <a:latin typeface="UTM Avo" panose="02040603050506020204" pitchFamily="18" charset="0"/>
                <a:ea typeface="Calibri" panose="020F0502020204030204" pitchFamily="34" charset="0"/>
                <a:cs typeface="Times New Roman" panose="02020603050405020304" pitchFamily="18" charset="0"/>
              </a:rPr>
              <a:t> AM </a:t>
            </a:r>
            <a:r>
              <a:rPr lang="en-US" sz="2400" dirty="0" err="1">
                <a:latin typeface="UTM Avo" panose="02040603050506020204" pitchFamily="18" charset="0"/>
                <a:ea typeface="Calibri" panose="020F0502020204030204" pitchFamily="34" charset="0"/>
                <a:cs typeface="Times New Roman" panose="02020603050405020304" pitchFamily="18" charset="0"/>
              </a:rPr>
              <a:t>là</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đường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tuyến</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của</a:t>
            </a:r>
            <a:r>
              <a:rPr lang="en-US" sz="2400" dirty="0">
                <a:latin typeface="UTM Avo" panose="02040603050506020204" pitchFamily="18" charset="0"/>
                <a:ea typeface="Calibri" panose="020F0502020204030204" pitchFamily="34" charset="0"/>
                <a:cs typeface="Times New Roman" panose="02020603050405020304" pitchFamily="18" charset="0"/>
              </a:rPr>
              <a:t> tam </a:t>
            </a:r>
            <a:r>
              <a:rPr lang="en-US" sz="2400" dirty="0" err="1">
                <a:latin typeface="UTM Avo" panose="02040603050506020204" pitchFamily="18" charset="0"/>
                <a:ea typeface="Calibri" panose="020F0502020204030204" pitchFamily="34" charset="0"/>
                <a:cs typeface="Times New Roman" panose="02020603050405020304" pitchFamily="18" charset="0"/>
              </a:rPr>
              <a:t>giác</a:t>
            </a:r>
            <a:r>
              <a:rPr lang="en-US" sz="2400" dirty="0">
                <a:latin typeface="UTM Avo" panose="02040603050506020204" pitchFamily="18" charset="0"/>
                <a:ea typeface="Calibri" panose="020F0502020204030204" pitchFamily="34" charset="0"/>
                <a:cs typeface="Times New Roman" panose="02020603050405020304" pitchFamily="18" charset="0"/>
              </a:rPr>
              <a:t> ABC </a:t>
            </a:r>
            <a:r>
              <a:rPr lang="en-US" sz="2400" dirty="0" err="1">
                <a:latin typeface="UTM Avo" panose="02040603050506020204" pitchFamily="18" charset="0"/>
                <a:ea typeface="Calibri" panose="020F0502020204030204" pitchFamily="34" charset="0"/>
                <a:cs typeface="Times New Roman" panose="02020603050405020304" pitchFamily="18" charset="0"/>
              </a:rPr>
              <a:t>vì</a:t>
            </a:r>
            <a:r>
              <a:rPr lang="en-US" sz="2400" dirty="0">
                <a:latin typeface="UTM Avo" panose="02040603050506020204" pitchFamily="18" charset="0"/>
                <a:ea typeface="Calibri" panose="020F0502020204030204" pitchFamily="34" charset="0"/>
                <a:cs typeface="Times New Roman" panose="02020603050405020304" pitchFamily="18" charset="0"/>
              </a:rPr>
              <a:t> A </a:t>
            </a:r>
            <a:r>
              <a:rPr lang="en-US" sz="2400" dirty="0" err="1">
                <a:latin typeface="UTM Avo" panose="02040603050506020204" pitchFamily="18" charset="0"/>
                <a:ea typeface="Calibri" panose="020F0502020204030204" pitchFamily="34" charset="0"/>
                <a:cs typeface="Times New Roman" panose="02020603050405020304" pitchFamily="18" charset="0"/>
              </a:rPr>
              <a:t>là</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đỉnh</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của</a:t>
            </a:r>
            <a:r>
              <a:rPr lang="en-US" sz="2400" dirty="0">
                <a:latin typeface="UTM Avo" panose="02040603050506020204" pitchFamily="18" charset="0"/>
                <a:ea typeface="Calibri" panose="020F0502020204030204" pitchFamily="34" charset="0"/>
                <a:cs typeface="Times New Roman" panose="02020603050405020304" pitchFamily="18" charset="0"/>
              </a:rPr>
              <a:t> tam </a:t>
            </a:r>
            <a:r>
              <a:rPr lang="en-US" sz="2400" dirty="0" err="1">
                <a:latin typeface="UTM Avo" panose="02040603050506020204" pitchFamily="18" charset="0"/>
                <a:ea typeface="Calibri" panose="020F0502020204030204" pitchFamily="34" charset="0"/>
                <a:cs typeface="Times New Roman" panose="02020603050405020304" pitchFamily="18" charset="0"/>
              </a:rPr>
              <a:t>giác</a:t>
            </a:r>
            <a:r>
              <a:rPr lang="en-US" sz="2400" dirty="0">
                <a:latin typeface="UTM Avo" panose="02040603050506020204" pitchFamily="18" charset="0"/>
                <a:ea typeface="Calibri" panose="020F0502020204030204" pitchFamily="34" charset="0"/>
                <a:cs typeface="Times New Roman" panose="02020603050405020304" pitchFamily="18" charset="0"/>
              </a:rPr>
              <a:t> ABC </a:t>
            </a:r>
            <a:r>
              <a:rPr lang="en-US" sz="2400" dirty="0" err="1">
                <a:latin typeface="UTM Avo" panose="02040603050506020204" pitchFamily="18" charset="0"/>
                <a:ea typeface="Calibri" panose="020F0502020204030204" pitchFamily="34" charset="0"/>
                <a:cs typeface="Times New Roman" panose="02020603050405020304" pitchFamily="18" charset="0"/>
              </a:rPr>
              <a:t>và</a:t>
            </a:r>
            <a:r>
              <a:rPr lang="en-US" sz="2400" dirty="0">
                <a:latin typeface="UTM Avo" panose="02040603050506020204" pitchFamily="18" charset="0"/>
                <a:ea typeface="Calibri" panose="020F0502020204030204" pitchFamily="34" charset="0"/>
                <a:cs typeface="Times New Roman" panose="02020603050405020304" pitchFamily="18" charset="0"/>
              </a:rPr>
              <a:t> M </a:t>
            </a:r>
            <a:r>
              <a:rPr lang="en-US" sz="2400" dirty="0" err="1">
                <a:latin typeface="UTM Avo" panose="02040603050506020204" pitchFamily="18" charset="0"/>
                <a:ea typeface="Calibri" panose="020F0502020204030204" pitchFamily="34" charset="0"/>
                <a:cs typeface="Times New Roman" panose="02020603050405020304" pitchFamily="18" charset="0"/>
              </a:rPr>
              <a:t>là</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trung</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điểm</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của</a:t>
            </a:r>
            <a:r>
              <a:rPr lang="en-US" sz="2400" dirty="0">
                <a:latin typeface="UTM Avo" panose="02040603050506020204" pitchFamily="18" charset="0"/>
                <a:ea typeface="Calibri" panose="020F0502020204030204" pitchFamily="34" charset="0"/>
                <a:cs typeface="Times New Roman" panose="02020603050405020304" pitchFamily="18" charset="0"/>
              </a:rPr>
              <a:t> </a:t>
            </a:r>
            <a:r>
              <a:rPr lang="en-US" sz="2400" dirty="0" err="1">
                <a:latin typeface="UTM Avo" panose="02040603050506020204" pitchFamily="18" charset="0"/>
                <a:ea typeface="Calibri" panose="020F0502020204030204" pitchFamily="34" charset="0"/>
                <a:cs typeface="Times New Roman" panose="02020603050405020304" pitchFamily="18" charset="0"/>
              </a:rPr>
              <a:t>cạnh</a:t>
            </a:r>
            <a:r>
              <a:rPr lang="en-US" sz="2400" dirty="0">
                <a:latin typeface="UTM Avo" panose="02040603050506020204" pitchFamily="18" charset="0"/>
                <a:ea typeface="Calibri" panose="020F0502020204030204" pitchFamily="34" charset="0"/>
                <a:cs typeface="Times New Roman" panose="02020603050405020304" pitchFamily="18" charset="0"/>
              </a:rPr>
              <a:t> BC.</a:t>
            </a:r>
          </a:p>
        </p:txBody>
      </p:sp>
      <p:sp>
        <p:nvSpPr>
          <p:cNvPr id="6" name="Hình chữ nhật: Góc Tròn 16">
            <a:extLst>
              <a:ext uri="{FF2B5EF4-FFF2-40B4-BE49-F238E27FC236}">
                <a16:creationId xmlns:a16="http://schemas.microsoft.com/office/drawing/2014/main" id="{D32A4178-C215-4BF3-BFDA-52FC181C648B}"/>
              </a:ext>
            </a:extLst>
          </p:cNvPr>
          <p:cNvSpPr/>
          <p:nvPr/>
        </p:nvSpPr>
        <p:spPr>
          <a:xfrm>
            <a:off x="358198" y="1716551"/>
            <a:ext cx="1392919" cy="442059"/>
          </a:xfrm>
          <a:prstGeom prst="round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ysClr val="windowText" lastClr="000000"/>
                </a:solidFill>
                <a:latin typeface="UTM Avo" panose="02040603050506020204" pitchFamily="18" charset="0"/>
                <a:cs typeface="Arial" panose="020B0604020202020204" pitchFamily="34" charset="0"/>
              </a:rPr>
              <a:t>Ví </a:t>
            </a:r>
            <a:r>
              <a:rPr lang="en-US" sz="2400" b="1" dirty="0" err="1">
                <a:solidFill>
                  <a:sysClr val="windowText" lastClr="000000"/>
                </a:solidFill>
                <a:latin typeface="UTM Avo" panose="02040603050506020204" pitchFamily="18" charset="0"/>
                <a:cs typeface="Arial" panose="020B0604020202020204" pitchFamily="34" charset="0"/>
              </a:rPr>
              <a:t>dụ</a:t>
            </a:r>
            <a:r>
              <a:rPr lang="en-US" sz="2400" b="1" dirty="0">
                <a:solidFill>
                  <a:sysClr val="windowText" lastClr="000000"/>
                </a:solidFill>
                <a:latin typeface="UTM Avo" panose="02040603050506020204" pitchFamily="18" charset="0"/>
                <a:cs typeface="Arial" panose="020B0604020202020204" pitchFamily="34" charset="0"/>
              </a:rPr>
              <a:t> 1</a:t>
            </a:r>
          </a:p>
        </p:txBody>
      </p:sp>
      <p:sp>
        <p:nvSpPr>
          <p:cNvPr id="8" name="TextBox 7">
            <a:extLst>
              <a:ext uri="{FF2B5EF4-FFF2-40B4-BE49-F238E27FC236}">
                <a16:creationId xmlns:a16="http://schemas.microsoft.com/office/drawing/2014/main" id="{7D5EC612-933B-CDFB-0E38-6FEFE9317337}"/>
              </a:ext>
            </a:extLst>
          </p:cNvPr>
          <p:cNvSpPr txBox="1"/>
          <p:nvPr/>
        </p:nvSpPr>
        <p:spPr>
          <a:xfrm>
            <a:off x="7823199" y="2850925"/>
            <a:ext cx="863600" cy="461665"/>
          </a:xfrm>
          <a:prstGeom prst="rect">
            <a:avLst/>
          </a:prstGeom>
          <a:noFill/>
        </p:spPr>
        <p:txBody>
          <a:bodyPr wrap="square" rtlCol="0">
            <a:spAutoFit/>
          </a:bodyPr>
          <a:lstStyle/>
          <a:p>
            <a:r>
              <a:rPr lang="en-US" sz="2400" b="1" u="sng" dirty="0" err="1">
                <a:latin typeface="UTM Avo" panose="02040603050506020204" pitchFamily="18" charset="0"/>
                <a:cs typeface="Arial" panose="020B0604020202020204" pitchFamily="34" charset="0"/>
              </a:rPr>
              <a:t>Giải</a:t>
            </a:r>
            <a:endParaRPr lang="en-US" sz="2400" b="1" u="sng"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146186987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4343400" y="2209800"/>
            <a:ext cx="7272312" cy="3447226"/>
          </a:xfrm>
          <a:prstGeom prst="rect">
            <a:avLst/>
          </a:prstGeom>
        </p:spPr>
        <p:txBody>
          <a:bodyPr wrap="square">
            <a:spAutoFit/>
          </a:bodyPr>
          <a:lstStyle/>
          <a:p>
            <a:pPr marL="381019" indent="-381019" algn="just">
              <a:lnSpc>
                <a:spcPct val="150000"/>
              </a:lnSpc>
              <a:spcAft>
                <a:spcPts val="800"/>
              </a:spcAft>
              <a:buFontTx/>
              <a:buChar char="-"/>
            </a:pP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Đoạn</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thẳng</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DN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không</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là</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đường</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trung</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tuyến</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của</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tam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giác</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ABC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vì</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cả</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D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và</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N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không</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là</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đỉnh</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của</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tam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giác</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ABC.</a:t>
            </a:r>
          </a:p>
          <a:p>
            <a:pPr marL="381019" indent="-381019" algn="just">
              <a:lnSpc>
                <a:spcPct val="150000"/>
              </a:lnSpc>
              <a:spcAft>
                <a:spcPts val="800"/>
              </a:spcAft>
              <a:buFontTx/>
              <a:buChar char="-"/>
            </a:pP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Đoạn</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thẳng</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CP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không</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là</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đường</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trung</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tuyến</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của</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tam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giác</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ABC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vì</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C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là</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đinh</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của</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tam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giác</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ABC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mà</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P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không</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là</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trung</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điểm</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của</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charset="0"/>
                <a:ea typeface="Calibri" panose="020F0502020204030204" pitchFamily="34" charset="0"/>
                <a:cs typeface="Arial" panose="020B0604020202020204" pitchFamily="34" charset="0"/>
              </a:rPr>
              <a:t>cạnh</a:t>
            </a:r>
            <a:r>
              <a:rPr lang="en-US" sz="2400" dirty="0">
                <a:solidFill>
                  <a:prstClr val="black"/>
                </a:solidFill>
                <a:latin typeface="UTM Avo" panose="02040603050506020204" pitchFamily="18" charset="0"/>
                <a:ea typeface="Calibri" panose="020F0502020204030204" pitchFamily="34" charset="0"/>
                <a:cs typeface="Arial" panose="020B0604020202020204" pitchFamily="34" charset="0"/>
              </a:rPr>
              <a:t> AB.</a:t>
            </a:r>
          </a:p>
        </p:txBody>
      </p:sp>
      <p:sp>
        <p:nvSpPr>
          <p:cNvPr id="4" name="TextBox 3">
            <a:extLst>
              <a:ext uri="{FF2B5EF4-FFF2-40B4-BE49-F238E27FC236}">
                <a16:creationId xmlns:a16="http://schemas.microsoft.com/office/drawing/2014/main" id="{195E8657-EC91-789E-793A-A2D85D31B4AF}"/>
              </a:ext>
            </a:extLst>
          </p:cNvPr>
          <p:cNvSpPr txBox="1"/>
          <p:nvPr/>
        </p:nvSpPr>
        <p:spPr>
          <a:xfrm>
            <a:off x="4648200" y="1812514"/>
            <a:ext cx="863600" cy="461665"/>
          </a:xfrm>
          <a:prstGeom prst="rect">
            <a:avLst/>
          </a:prstGeom>
          <a:noFill/>
        </p:spPr>
        <p:txBody>
          <a:bodyPr wrap="square" rtlCol="0">
            <a:spAutoFit/>
          </a:bodyPr>
          <a:lstStyle/>
          <a:p>
            <a:r>
              <a:rPr lang="en-US" sz="2400" b="1" u="sng" dirty="0" err="1">
                <a:latin typeface="UTM Avo" panose="02040603050506020204" pitchFamily="18" charset="0"/>
                <a:cs typeface="Arial" panose="020B0604020202020204" pitchFamily="34" charset="0"/>
              </a:rPr>
              <a:t>Giải</a:t>
            </a:r>
            <a:endParaRPr lang="en-US" sz="2400" b="1" u="sng" dirty="0">
              <a:latin typeface="UTM Avo" panose="02040603050506020204" pitchFamily="18" charset="0"/>
              <a:cs typeface="Arial" panose="020B0604020202020204" pitchFamily="34" charset="0"/>
            </a:endParaRPr>
          </a:p>
        </p:txBody>
      </p:sp>
      <p:pic>
        <p:nvPicPr>
          <p:cNvPr id="5" name="Picture 4">
            <a:extLst>
              <a:ext uri="{FF2B5EF4-FFF2-40B4-BE49-F238E27FC236}">
                <a16:creationId xmlns:a16="http://schemas.microsoft.com/office/drawing/2014/main" id="{FDDB6D66-4FFE-C3CD-1C3B-657AEAAD3F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8600" y="1828800"/>
            <a:ext cx="3933373" cy="3365077"/>
          </a:xfrm>
          <a:prstGeom prst="rect">
            <a:avLst/>
          </a:prstGeom>
        </p:spPr>
      </p:pic>
    </p:spTree>
    <p:extLst>
      <p:ext uri="{BB962C8B-B14F-4D97-AF65-F5344CB8AC3E}">
        <p14:creationId xmlns:p14="http://schemas.microsoft.com/office/powerpoint/2010/main" val="131073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anim calcmode="lin" valueType="num">
                                      <p:cBhvr>
                                        <p:cTn id="1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5.xml><?xml version="1.0" encoding="utf-8"?>
<a:theme xmlns:a="http://schemas.openxmlformats.org/drawingml/2006/main" name="4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2776</Words>
  <Application>Microsoft Office PowerPoint</Application>
  <PresentationFormat>Widescreen</PresentationFormat>
  <Paragraphs>238</Paragraphs>
  <Slides>48</Slides>
  <Notes>28</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48</vt:i4>
      </vt:variant>
    </vt:vector>
  </HeadingPairs>
  <TitlesOfParts>
    <vt:vector size="60" baseType="lpstr">
      <vt:lpstr>Calibri</vt:lpstr>
      <vt:lpstr>Arial</vt:lpstr>
      <vt:lpstr>Calibri Light</vt:lpstr>
      <vt:lpstr>Cambria Math</vt:lpstr>
      <vt:lpstr>UTM Avo</vt:lpstr>
      <vt:lpstr>Times New Roman</vt: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Classroom Rules Education Presentation</dc:title>
  <cp:lastModifiedBy>Huy Nguyễn</cp:lastModifiedBy>
  <cp:revision>196</cp:revision>
  <dcterms:created xsi:type="dcterms:W3CDTF">2006-08-16T00:00:00Z</dcterms:created>
  <dcterms:modified xsi:type="dcterms:W3CDTF">2024-01-18T02:06:12Z</dcterms:modified>
  <dc:identifier>DAFKAZ1_Ljc</dc:identifier>
</cp:coreProperties>
</file>