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Bodoni"/>
      <p:bold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4" roundtripDataSignature="AMtx7mj0LvpXKqMyTp3NqUmesuZhn1BL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odoni-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odon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5183188" y="987425"/>
            <a:ext cx="6172200" cy="4873625"/>
          </a:xfrm>
          <a:prstGeom prst="rect">
            <a:avLst/>
          </a:prstGeom>
          <a:noFill/>
          <a:ln>
            <a:noFill/>
          </a:ln>
        </p:spPr>
      </p:sp>
      <p:sp>
        <p:nvSpPr>
          <p:cNvPr id="68" name="Google Shape;6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26.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6.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524001" y="9144"/>
            <a:ext cx="9143999" cy="6839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214" name="Google Shape;214;p10"/>
          <p:cNvSpPr txBox="1"/>
          <p:nvPr/>
        </p:nvSpPr>
        <p:spPr>
          <a:xfrm>
            <a:off x="487067" y="218487"/>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
        <p:nvSpPr>
          <p:cNvPr id="215" name="Google Shape;215;p10"/>
          <p:cNvSpPr txBox="1"/>
          <p:nvPr/>
        </p:nvSpPr>
        <p:spPr>
          <a:xfrm>
            <a:off x="2594308" y="4249200"/>
            <a:ext cx="7120162" cy="954107"/>
          </a:xfrm>
          <a:prstGeom prst="rect">
            <a:avLst/>
          </a:prstGeom>
          <a:noFill/>
          <a:ln cap="flat" cmpd="sng" w="571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Find keywords -&gt; Underline them.</a:t>
            </a:r>
            <a:endParaRPr/>
          </a:p>
          <a:p>
            <a:pPr indent="0" lvl="0" marL="0" marR="0" rtl="0" algn="l">
              <a:spcBef>
                <a:spcPts val="0"/>
              </a:spcBef>
              <a:spcAft>
                <a:spcPts val="0"/>
              </a:spcAft>
              <a:buNone/>
            </a:pPr>
            <a:r>
              <a:rPr b="1" lang="en-US" sz="2800">
                <a:solidFill>
                  <a:srgbClr val="C00000"/>
                </a:solidFill>
                <a:latin typeface="Calibri"/>
                <a:ea typeface="Calibri"/>
                <a:cs typeface="Calibri"/>
                <a:sym typeface="Calibri"/>
              </a:rPr>
              <a:t>(words that contain important information)</a:t>
            </a:r>
            <a:endParaRPr b="1" sz="2800">
              <a:solidFill>
                <a:srgbClr val="C00000"/>
              </a:solidFill>
              <a:latin typeface="Calibri"/>
              <a:ea typeface="Calibri"/>
              <a:cs typeface="Calibri"/>
              <a:sym typeface="Calibri"/>
            </a:endParaRPr>
          </a:p>
        </p:txBody>
      </p:sp>
      <p:sp>
        <p:nvSpPr>
          <p:cNvPr id="216" name="Google Shape;216;p10"/>
          <p:cNvSpPr txBox="1"/>
          <p:nvPr/>
        </p:nvSpPr>
        <p:spPr>
          <a:xfrm>
            <a:off x="2594308" y="5559745"/>
            <a:ext cx="7120162" cy="954107"/>
          </a:xfrm>
          <a:prstGeom prst="rect">
            <a:avLst/>
          </a:prstGeom>
          <a:noFill/>
          <a:ln cap="flat" cmpd="sng" w="571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Recall all related lexical items to the topics and keywords.</a:t>
            </a:r>
            <a:endParaRPr b="1" sz="2800">
              <a:solidFill>
                <a:srgbClr val="C00000"/>
              </a:solidFill>
              <a:latin typeface="Calibri"/>
              <a:ea typeface="Calibri"/>
              <a:cs typeface="Calibri"/>
              <a:sym typeface="Calibri"/>
            </a:endParaRPr>
          </a:p>
        </p:txBody>
      </p:sp>
      <p:sp>
        <p:nvSpPr>
          <p:cNvPr id="217" name="Google Shape;217;p10"/>
          <p:cNvSpPr txBox="1"/>
          <p:nvPr/>
        </p:nvSpPr>
        <p:spPr>
          <a:xfrm>
            <a:off x="2594309" y="2938655"/>
            <a:ext cx="7120162" cy="954107"/>
          </a:xfrm>
          <a:prstGeom prst="rect">
            <a:avLst/>
          </a:prstGeom>
          <a:noFill/>
          <a:ln cap="flat" cmpd="sng" w="571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Pay attention to the keywords/ related words while listening. </a:t>
            </a:r>
            <a:endParaRPr b="1" sz="2800">
              <a:solidFill>
                <a:srgbClr val="C00000"/>
              </a:solidFill>
              <a:latin typeface="Calibri"/>
              <a:ea typeface="Calibri"/>
              <a:cs typeface="Calibri"/>
              <a:sym typeface="Calibri"/>
            </a:endParaRPr>
          </a:p>
        </p:txBody>
      </p:sp>
      <p:sp>
        <p:nvSpPr>
          <p:cNvPr id="218" name="Google Shape;218;p10"/>
          <p:cNvSpPr txBox="1"/>
          <p:nvPr/>
        </p:nvSpPr>
        <p:spPr>
          <a:xfrm>
            <a:off x="487067" y="2111245"/>
            <a:ext cx="763176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323F4F"/>
                </a:solidFill>
                <a:latin typeface="Calibri"/>
                <a:ea typeface="Calibri"/>
                <a:cs typeface="Calibri"/>
                <a:sym typeface="Calibri"/>
              </a:rPr>
              <a:t>Rearrange the steps to do the listening task:</a:t>
            </a:r>
            <a:endParaRPr/>
          </a:p>
        </p:txBody>
      </p:sp>
      <p:sp>
        <p:nvSpPr>
          <p:cNvPr id="219" name="Google Shape;219;p10"/>
          <p:cNvSpPr txBox="1"/>
          <p:nvPr/>
        </p:nvSpPr>
        <p:spPr>
          <a:xfrm>
            <a:off x="3399063" y="1089919"/>
            <a:ext cx="52473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a:solidFill>
                  <a:srgbClr val="833C0B"/>
                </a:solidFill>
                <a:latin typeface="Calibri"/>
                <a:ea typeface="Calibri"/>
                <a:cs typeface="Calibri"/>
                <a:sym typeface="Calibri"/>
              </a:rPr>
              <a:t>LISTENING STRATEGIES</a:t>
            </a:r>
            <a:endParaRPr b="1" i="1" sz="3600">
              <a:solidFill>
                <a:srgbClr val="833C0B"/>
              </a:solidFill>
              <a:latin typeface="Calibri"/>
              <a:ea typeface="Calibri"/>
              <a:cs typeface="Calibri"/>
              <a:sym typeface="Calibri"/>
            </a:endParaRPr>
          </a:p>
        </p:txBody>
      </p:sp>
      <p:sp>
        <p:nvSpPr>
          <p:cNvPr id="220" name="Google Shape;220;p10"/>
          <p:cNvSpPr txBox="1"/>
          <p:nvPr/>
        </p:nvSpPr>
        <p:spPr>
          <a:xfrm>
            <a:off x="4655776" y="1526470"/>
            <a:ext cx="3026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200">
                <a:solidFill>
                  <a:srgbClr val="1E4E79"/>
                </a:solidFill>
                <a:latin typeface="Calibri"/>
                <a:ea typeface="Calibri"/>
                <a:cs typeface="Calibri"/>
                <a:sym typeface="Calibri"/>
              </a:rPr>
              <a:t>Listen for details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226" name="Google Shape;226;p11"/>
          <p:cNvSpPr txBox="1"/>
          <p:nvPr/>
        </p:nvSpPr>
        <p:spPr>
          <a:xfrm>
            <a:off x="487067" y="218487"/>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
        <p:nvSpPr>
          <p:cNvPr id="227" name="Google Shape;227;p11"/>
          <p:cNvSpPr txBox="1"/>
          <p:nvPr/>
        </p:nvSpPr>
        <p:spPr>
          <a:xfrm>
            <a:off x="3146713" y="1224033"/>
            <a:ext cx="52889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C00000"/>
                </a:solidFill>
                <a:latin typeface="Calibri"/>
                <a:ea typeface="Calibri"/>
                <a:cs typeface="Calibri"/>
                <a:sym typeface="Calibri"/>
              </a:rPr>
              <a:t>LISTENING STRATEGIES</a:t>
            </a:r>
            <a:endParaRPr b="1" sz="3600">
              <a:solidFill>
                <a:srgbClr val="C00000"/>
              </a:solidFill>
              <a:latin typeface="Calibri"/>
              <a:ea typeface="Calibri"/>
              <a:cs typeface="Calibri"/>
              <a:sym typeface="Calibri"/>
            </a:endParaRPr>
          </a:p>
        </p:txBody>
      </p:sp>
      <p:cxnSp>
        <p:nvCxnSpPr>
          <p:cNvPr id="228" name="Google Shape;228;p11"/>
          <p:cNvCxnSpPr/>
          <p:nvPr/>
        </p:nvCxnSpPr>
        <p:spPr>
          <a:xfrm>
            <a:off x="5680364" y="1849582"/>
            <a:ext cx="0" cy="488373"/>
          </a:xfrm>
          <a:prstGeom prst="straightConnector1">
            <a:avLst/>
          </a:prstGeom>
          <a:noFill/>
          <a:ln cap="flat" cmpd="sng" w="76200">
            <a:solidFill>
              <a:srgbClr val="008A80"/>
            </a:solidFill>
            <a:prstDash val="solid"/>
            <a:miter lim="800000"/>
            <a:headEnd len="sm" w="sm" type="none"/>
            <a:tailEnd len="med" w="med" type="triangle"/>
          </a:ln>
        </p:spPr>
      </p:cxnSp>
      <p:sp>
        <p:nvSpPr>
          <p:cNvPr id="229" name="Google Shape;229;p11"/>
          <p:cNvSpPr txBox="1"/>
          <p:nvPr/>
        </p:nvSpPr>
        <p:spPr>
          <a:xfrm>
            <a:off x="2473041" y="2337955"/>
            <a:ext cx="804255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4E79"/>
                </a:solidFill>
                <a:latin typeface="Calibri"/>
                <a:ea typeface="Calibri"/>
                <a:cs typeface="Calibri"/>
                <a:sym typeface="Calibri"/>
              </a:rPr>
              <a:t>STEP 1: Find keywords -&gt; underline them.</a:t>
            </a:r>
            <a:endParaRPr b="1" sz="2800">
              <a:solidFill>
                <a:srgbClr val="1E4E79"/>
              </a:solidFill>
              <a:latin typeface="Calibri"/>
              <a:ea typeface="Calibri"/>
              <a:cs typeface="Calibri"/>
              <a:sym typeface="Calibri"/>
            </a:endParaRPr>
          </a:p>
          <a:p>
            <a:pPr indent="0" lvl="0" marL="0" marR="0" rtl="0" algn="l">
              <a:spcBef>
                <a:spcPts val="0"/>
              </a:spcBef>
              <a:spcAft>
                <a:spcPts val="0"/>
              </a:spcAft>
              <a:buNone/>
            </a:pPr>
            <a:r>
              <a:rPr b="1" lang="en-US" sz="2800">
                <a:solidFill>
                  <a:srgbClr val="1E4E79"/>
                </a:solidFill>
                <a:latin typeface="Calibri"/>
                <a:ea typeface="Calibri"/>
                <a:cs typeface="Calibri"/>
                <a:sym typeface="Calibri"/>
              </a:rPr>
              <a:t>(Words that contain important information)</a:t>
            </a:r>
            <a:endParaRPr b="1" sz="2800">
              <a:solidFill>
                <a:srgbClr val="1E4E79"/>
              </a:solidFill>
              <a:latin typeface="Calibri"/>
              <a:ea typeface="Calibri"/>
              <a:cs typeface="Calibri"/>
              <a:sym typeface="Calibri"/>
            </a:endParaRPr>
          </a:p>
        </p:txBody>
      </p:sp>
      <p:cxnSp>
        <p:nvCxnSpPr>
          <p:cNvPr id="230" name="Google Shape;230;p11"/>
          <p:cNvCxnSpPr/>
          <p:nvPr/>
        </p:nvCxnSpPr>
        <p:spPr>
          <a:xfrm>
            <a:off x="5680364" y="3273137"/>
            <a:ext cx="0" cy="488373"/>
          </a:xfrm>
          <a:prstGeom prst="straightConnector1">
            <a:avLst/>
          </a:prstGeom>
          <a:noFill/>
          <a:ln cap="flat" cmpd="sng" w="76200">
            <a:solidFill>
              <a:srgbClr val="008A80"/>
            </a:solidFill>
            <a:prstDash val="solid"/>
            <a:miter lim="800000"/>
            <a:headEnd len="sm" w="sm" type="none"/>
            <a:tailEnd len="med" w="med" type="triangle"/>
          </a:ln>
        </p:spPr>
      </p:cxnSp>
      <p:sp>
        <p:nvSpPr>
          <p:cNvPr id="231" name="Google Shape;231;p11"/>
          <p:cNvSpPr txBox="1"/>
          <p:nvPr/>
        </p:nvSpPr>
        <p:spPr>
          <a:xfrm>
            <a:off x="2473041" y="3761510"/>
            <a:ext cx="804255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8A80"/>
                </a:solidFill>
                <a:latin typeface="Calibri"/>
                <a:ea typeface="Calibri"/>
                <a:cs typeface="Calibri"/>
                <a:sym typeface="Calibri"/>
              </a:rPr>
              <a:t>STEP 2: Recall all related lexical items to the topics and keywords.</a:t>
            </a:r>
            <a:endParaRPr b="1" sz="2800">
              <a:solidFill>
                <a:srgbClr val="008A80"/>
              </a:solidFill>
              <a:latin typeface="Calibri"/>
              <a:ea typeface="Calibri"/>
              <a:cs typeface="Calibri"/>
              <a:sym typeface="Calibri"/>
            </a:endParaRPr>
          </a:p>
        </p:txBody>
      </p:sp>
      <p:cxnSp>
        <p:nvCxnSpPr>
          <p:cNvPr id="232" name="Google Shape;232;p11"/>
          <p:cNvCxnSpPr/>
          <p:nvPr/>
        </p:nvCxnSpPr>
        <p:spPr>
          <a:xfrm>
            <a:off x="5680364" y="4696692"/>
            <a:ext cx="0" cy="488373"/>
          </a:xfrm>
          <a:prstGeom prst="straightConnector1">
            <a:avLst/>
          </a:prstGeom>
          <a:noFill/>
          <a:ln cap="flat" cmpd="sng" w="76200">
            <a:solidFill>
              <a:srgbClr val="008A80"/>
            </a:solidFill>
            <a:prstDash val="solid"/>
            <a:miter lim="800000"/>
            <a:headEnd len="sm" w="sm" type="none"/>
            <a:tailEnd len="med" w="med" type="triangle"/>
          </a:ln>
        </p:spPr>
      </p:cxnSp>
      <p:sp>
        <p:nvSpPr>
          <p:cNvPr id="233" name="Google Shape;233;p11"/>
          <p:cNvSpPr txBox="1"/>
          <p:nvPr/>
        </p:nvSpPr>
        <p:spPr>
          <a:xfrm>
            <a:off x="2473041" y="5185065"/>
            <a:ext cx="804255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8C0B6"/>
                </a:solidFill>
                <a:latin typeface="Calibri"/>
                <a:ea typeface="Calibri"/>
                <a:cs typeface="Calibri"/>
                <a:sym typeface="Calibri"/>
              </a:rPr>
              <a:t>STEP 3: Pay attention to the keywords/ related words while listening. </a:t>
            </a:r>
            <a:endParaRPr b="1" sz="2800">
              <a:solidFill>
                <a:srgbClr val="48C0B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2"/>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40" name="Google Shape;240;p12"/>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
        <p:nvSpPr>
          <p:cNvPr id="241" name="Google Shape;241;p12"/>
          <p:cNvSpPr txBox="1"/>
          <p:nvPr/>
        </p:nvSpPr>
        <p:spPr>
          <a:xfrm>
            <a:off x="1042458" y="1154958"/>
            <a:ext cx="99647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Listen to the conversation again. Choose the best answer to each question below.</a:t>
            </a:r>
            <a:endParaRPr b="1" sz="2400">
              <a:solidFill>
                <a:schemeClr val="dk1"/>
              </a:solidFill>
              <a:latin typeface="Arial"/>
              <a:ea typeface="Arial"/>
              <a:cs typeface="Arial"/>
              <a:sym typeface="Arial"/>
            </a:endParaRPr>
          </a:p>
        </p:txBody>
      </p:sp>
      <p:sp>
        <p:nvSpPr>
          <p:cNvPr id="242" name="Google Shape;242;p12"/>
          <p:cNvSpPr/>
          <p:nvPr/>
        </p:nvSpPr>
        <p:spPr>
          <a:xfrm>
            <a:off x="487067" y="1220805"/>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43" name="Google Shape;243;p12"/>
          <p:cNvSpPr txBox="1"/>
          <p:nvPr/>
        </p:nvSpPr>
        <p:spPr>
          <a:xfrm>
            <a:off x="539852" y="1118165"/>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244" name="Google Shape;244;p12"/>
          <p:cNvSpPr txBox="1"/>
          <p:nvPr/>
        </p:nvSpPr>
        <p:spPr>
          <a:xfrm>
            <a:off x="1042458" y="2067660"/>
            <a:ext cx="5916704" cy="452431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i="0" lang="en-US" sz="2400">
                <a:solidFill>
                  <a:srgbClr val="F26548"/>
                </a:solidFill>
                <a:latin typeface="Arial"/>
                <a:ea typeface="Arial"/>
                <a:cs typeface="Arial"/>
                <a:sym typeface="Arial"/>
              </a:rPr>
              <a:t>1. </a:t>
            </a:r>
            <a:r>
              <a:rPr i="1" lang="en-US" sz="2400">
                <a:solidFill>
                  <a:srgbClr val="242021"/>
                </a:solidFill>
                <a:latin typeface="Arial"/>
                <a:ea typeface="Arial"/>
                <a:cs typeface="Arial"/>
                <a:sym typeface="Arial"/>
              </a:rPr>
              <a:t>Naughty Twins</a:t>
            </a:r>
            <a:r>
              <a:rPr i="0" lang="en-US" sz="2400">
                <a:solidFill>
                  <a:srgbClr val="242021"/>
                </a:solidFill>
                <a:latin typeface="Arial"/>
                <a:ea typeface="Arial"/>
                <a:cs typeface="Arial"/>
                <a:sym typeface="Arial"/>
              </a:rPr>
              <a:t> is a </a:t>
            </a:r>
            <a:r>
              <a:rPr i="0" lang="en-US" sz="1600">
                <a:solidFill>
                  <a:srgbClr val="949599"/>
                </a:solidFill>
                <a:latin typeface="Arial"/>
                <a:ea typeface="Arial"/>
                <a:cs typeface="Arial"/>
                <a:sym typeface="Arial"/>
              </a:rPr>
              <a:t>______</a:t>
            </a:r>
            <a:r>
              <a:rPr i="0" lang="en-US" sz="2400">
                <a:solidFill>
                  <a:srgbClr val="242021"/>
                </a:solidFill>
                <a:latin typeface="Arial"/>
                <a:ea typeface="Arial"/>
                <a:cs typeface="Arial"/>
                <a:sym typeface="Arial"/>
              </a:rPr>
              <a:t>.</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A. </a:t>
            </a:r>
            <a:r>
              <a:rPr b="0" i="0" lang="en-US" sz="2400">
                <a:solidFill>
                  <a:srgbClr val="242021"/>
                </a:solidFill>
                <a:latin typeface="Arial"/>
                <a:ea typeface="Arial"/>
                <a:cs typeface="Arial"/>
                <a:sym typeface="Arial"/>
              </a:rPr>
              <a:t>comedy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b="0" i="0" lang="en-US" sz="2400">
                <a:solidFill>
                  <a:srgbClr val="00A9A5"/>
                </a:solidFill>
                <a:latin typeface="Arial"/>
                <a:ea typeface="Arial"/>
                <a:cs typeface="Arial"/>
                <a:sym typeface="Arial"/>
              </a:rPr>
              <a:t>	B. </a:t>
            </a:r>
            <a:r>
              <a:rPr b="0" i="0" lang="en-US" sz="2400">
                <a:solidFill>
                  <a:srgbClr val="242021"/>
                </a:solidFill>
                <a:latin typeface="Arial"/>
                <a:ea typeface="Arial"/>
                <a:cs typeface="Arial"/>
                <a:sym typeface="Arial"/>
              </a:rPr>
              <a:t>science fiction film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b="0" i="0" lang="en-US" sz="2400">
                <a:solidFill>
                  <a:srgbClr val="00A9A5"/>
                </a:solidFill>
                <a:latin typeface="Arial"/>
                <a:ea typeface="Arial"/>
                <a:cs typeface="Arial"/>
                <a:sym typeface="Arial"/>
              </a:rPr>
              <a:t>	C. </a:t>
            </a:r>
            <a:r>
              <a:rPr b="0" i="0" lang="en-US" sz="2400">
                <a:solidFill>
                  <a:srgbClr val="242021"/>
                </a:solidFill>
                <a:latin typeface="Arial"/>
                <a:ea typeface="Arial"/>
                <a:cs typeface="Arial"/>
                <a:sym typeface="Arial"/>
              </a:rPr>
              <a:t>horror film</a:t>
            </a:r>
            <a:endParaRPr/>
          </a:p>
          <a:p>
            <a:pPr indent="0" lvl="0" marL="0" marR="0" rtl="0" algn="l">
              <a:lnSpc>
                <a:spcPct val="120000"/>
              </a:lnSpc>
              <a:spcBef>
                <a:spcPts val="0"/>
              </a:spcBef>
              <a:spcAft>
                <a:spcPts val="0"/>
              </a:spcAft>
              <a:buNone/>
            </a:pPr>
            <a:br>
              <a:rPr b="0" i="0" lang="en-US" sz="2400">
                <a:solidFill>
                  <a:srgbClr val="242021"/>
                </a:solidFill>
                <a:latin typeface="Arial"/>
                <a:ea typeface="Arial"/>
                <a:cs typeface="Arial"/>
                <a:sym typeface="Arial"/>
              </a:rPr>
            </a:br>
            <a:r>
              <a:rPr lang="en-US" sz="2400">
                <a:solidFill>
                  <a:srgbClr val="F26548"/>
                </a:solidFill>
                <a:latin typeface="Arial"/>
                <a:ea typeface="Arial"/>
                <a:cs typeface="Arial"/>
                <a:sym typeface="Arial"/>
              </a:rPr>
              <a:t>2. </a:t>
            </a:r>
            <a:r>
              <a:rPr i="0" lang="en-US" sz="2400">
                <a:solidFill>
                  <a:srgbClr val="242021"/>
                </a:solidFill>
                <a:latin typeface="Arial"/>
                <a:ea typeface="Arial"/>
                <a:cs typeface="Arial"/>
                <a:sym typeface="Arial"/>
              </a:rPr>
              <a:t>The main characters are </a:t>
            </a:r>
            <a:r>
              <a:rPr i="0" lang="en-US" sz="1600">
                <a:solidFill>
                  <a:srgbClr val="949599"/>
                </a:solidFill>
                <a:latin typeface="Arial"/>
                <a:ea typeface="Arial"/>
                <a:cs typeface="Arial"/>
                <a:sym typeface="Arial"/>
              </a:rPr>
              <a:t>______</a:t>
            </a:r>
            <a:r>
              <a:rPr i="0" lang="en-US" sz="2400">
                <a:solidFill>
                  <a:srgbClr val="242021"/>
                </a:solidFill>
                <a:latin typeface="Arial"/>
                <a:ea typeface="Arial"/>
                <a:cs typeface="Arial"/>
                <a:sym typeface="Arial"/>
              </a:rPr>
              <a:t>.</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A. </a:t>
            </a:r>
            <a:r>
              <a:rPr b="0" i="0" lang="en-US" sz="2400">
                <a:solidFill>
                  <a:srgbClr val="242021"/>
                </a:solidFill>
                <a:latin typeface="Arial"/>
                <a:ea typeface="Arial"/>
                <a:cs typeface="Arial"/>
                <a:sym typeface="Arial"/>
              </a:rPr>
              <a:t>old classmates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B. </a:t>
            </a:r>
            <a:r>
              <a:rPr b="0" i="0" lang="en-US" sz="2400">
                <a:solidFill>
                  <a:srgbClr val="242021"/>
                </a:solidFill>
                <a:latin typeface="Arial"/>
                <a:ea typeface="Arial"/>
                <a:cs typeface="Arial"/>
                <a:sym typeface="Arial"/>
              </a:rPr>
              <a:t>twin brothers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C. </a:t>
            </a:r>
            <a:r>
              <a:rPr b="0" i="0" lang="en-US" sz="2400">
                <a:solidFill>
                  <a:srgbClr val="242021"/>
                </a:solidFill>
                <a:latin typeface="Arial"/>
                <a:ea typeface="Arial"/>
                <a:cs typeface="Arial"/>
                <a:sym typeface="Arial"/>
              </a:rPr>
              <a:t>twin sisters</a:t>
            </a:r>
            <a:br>
              <a:rPr b="0" i="0" lang="en-US" sz="2400">
                <a:solidFill>
                  <a:srgbClr val="242021"/>
                </a:solidFill>
                <a:latin typeface="Arial"/>
                <a:ea typeface="Arial"/>
                <a:cs typeface="Arial"/>
                <a:sym typeface="Arial"/>
              </a:rPr>
            </a:br>
            <a:endParaRPr sz="2400">
              <a:solidFill>
                <a:schemeClr val="dk1"/>
              </a:solidFill>
              <a:latin typeface="Calibri"/>
              <a:ea typeface="Calibri"/>
              <a:cs typeface="Calibri"/>
              <a:sym typeface="Calibri"/>
            </a:endParaRPr>
          </a:p>
        </p:txBody>
      </p:sp>
      <p:sp>
        <p:nvSpPr>
          <p:cNvPr id="245" name="Google Shape;245;p12"/>
          <p:cNvSpPr/>
          <p:nvPr/>
        </p:nvSpPr>
        <p:spPr>
          <a:xfrm>
            <a:off x="1967240" y="2580545"/>
            <a:ext cx="409248" cy="426067"/>
          </a:xfrm>
          <a:prstGeom prst="ellipse">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2"/>
          <p:cNvSpPr/>
          <p:nvPr/>
        </p:nvSpPr>
        <p:spPr>
          <a:xfrm>
            <a:off x="1967240" y="5647595"/>
            <a:ext cx="409248" cy="426067"/>
          </a:xfrm>
          <a:prstGeom prst="ellipse">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53" name="Google Shape;253;p13"/>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
        <p:nvSpPr>
          <p:cNvPr id="254" name="Google Shape;254;p13"/>
          <p:cNvSpPr txBox="1"/>
          <p:nvPr/>
        </p:nvSpPr>
        <p:spPr>
          <a:xfrm>
            <a:off x="1042458" y="1154958"/>
            <a:ext cx="99647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Listen to the conversation again. Choose the best answer to each question below.</a:t>
            </a:r>
            <a:endParaRPr b="1" sz="2400">
              <a:solidFill>
                <a:schemeClr val="dk1"/>
              </a:solidFill>
              <a:latin typeface="Arial"/>
              <a:ea typeface="Arial"/>
              <a:cs typeface="Arial"/>
              <a:sym typeface="Arial"/>
            </a:endParaRPr>
          </a:p>
        </p:txBody>
      </p:sp>
      <p:sp>
        <p:nvSpPr>
          <p:cNvPr id="255" name="Google Shape;255;p13"/>
          <p:cNvSpPr/>
          <p:nvPr/>
        </p:nvSpPr>
        <p:spPr>
          <a:xfrm>
            <a:off x="487067" y="1220805"/>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56" name="Google Shape;256;p13"/>
          <p:cNvSpPr txBox="1"/>
          <p:nvPr/>
        </p:nvSpPr>
        <p:spPr>
          <a:xfrm>
            <a:off x="539852" y="1118165"/>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257" name="Google Shape;257;p13"/>
          <p:cNvSpPr txBox="1"/>
          <p:nvPr/>
        </p:nvSpPr>
        <p:spPr>
          <a:xfrm>
            <a:off x="936887" y="2133507"/>
            <a:ext cx="11414255" cy="408111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i="0" lang="en-US" sz="2400">
                <a:solidFill>
                  <a:srgbClr val="F26548"/>
                </a:solidFill>
                <a:latin typeface="Arial"/>
                <a:ea typeface="Arial"/>
                <a:cs typeface="Arial"/>
                <a:sym typeface="Arial"/>
              </a:rPr>
              <a:t>3. </a:t>
            </a:r>
            <a:r>
              <a:rPr i="0" lang="en-US" sz="2400">
                <a:solidFill>
                  <a:srgbClr val="242021"/>
                </a:solidFill>
                <a:latin typeface="Arial"/>
                <a:ea typeface="Arial"/>
                <a:cs typeface="Arial"/>
                <a:sym typeface="Arial"/>
              </a:rPr>
              <a:t>Where do the twins meet each other for the first time?</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A. </a:t>
            </a:r>
            <a:r>
              <a:rPr b="0" i="0" lang="en-US" sz="2400">
                <a:solidFill>
                  <a:srgbClr val="242021"/>
                </a:solidFill>
                <a:latin typeface="Arial"/>
                <a:ea typeface="Arial"/>
                <a:cs typeface="Arial"/>
                <a:sym typeface="Arial"/>
              </a:rPr>
              <a:t>At a summer camp.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B. </a:t>
            </a:r>
            <a:r>
              <a:rPr b="0" i="0" lang="en-US" sz="2400">
                <a:solidFill>
                  <a:srgbClr val="242021"/>
                </a:solidFill>
                <a:latin typeface="Arial"/>
                <a:ea typeface="Arial"/>
                <a:cs typeface="Arial"/>
                <a:sym typeface="Arial"/>
              </a:rPr>
              <a:t>At a summer school. 	</a:t>
            </a:r>
            <a:endParaRPr b="0" i="0" sz="2400">
              <a:solidFill>
                <a:srgbClr val="242021"/>
              </a:solidFill>
              <a:latin typeface="Arial"/>
              <a:ea typeface="Arial"/>
              <a:cs typeface="Arial"/>
              <a:sym typeface="Arial"/>
            </a:endParaRPr>
          </a:p>
          <a:p>
            <a:pPr indent="0" lvl="0" marL="0" marR="0" rtl="0" algn="l">
              <a:lnSpc>
                <a:spcPct val="120000"/>
              </a:lnSpc>
              <a:spcBef>
                <a:spcPts val="0"/>
              </a:spcBef>
              <a:spcAft>
                <a:spcPts val="0"/>
              </a:spcAft>
              <a:buNone/>
            </a:pPr>
            <a:r>
              <a:rPr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C. </a:t>
            </a:r>
            <a:r>
              <a:rPr b="0" i="0" lang="en-US" sz="2400">
                <a:solidFill>
                  <a:srgbClr val="242021"/>
                </a:solidFill>
                <a:latin typeface="Arial"/>
                <a:ea typeface="Arial"/>
                <a:cs typeface="Arial"/>
                <a:sym typeface="Arial"/>
              </a:rPr>
              <a:t>At a hospital.</a:t>
            </a:r>
            <a:endParaRPr/>
          </a:p>
          <a:p>
            <a:pPr indent="0" lvl="0" marL="0" marR="0" rtl="0" algn="l">
              <a:lnSpc>
                <a:spcPct val="120000"/>
              </a:lnSpc>
              <a:spcBef>
                <a:spcPts val="0"/>
              </a:spcBef>
              <a:spcAft>
                <a:spcPts val="0"/>
              </a:spcAft>
              <a:buNone/>
            </a:pPr>
            <a:br>
              <a:rPr b="0" i="0" lang="en-US" sz="2400">
                <a:solidFill>
                  <a:srgbClr val="242021"/>
                </a:solidFill>
                <a:latin typeface="Arial"/>
                <a:ea typeface="Arial"/>
                <a:cs typeface="Arial"/>
                <a:sym typeface="Arial"/>
              </a:rPr>
            </a:br>
            <a:r>
              <a:rPr i="0" lang="en-US" sz="2400">
                <a:solidFill>
                  <a:srgbClr val="F26548"/>
                </a:solidFill>
                <a:latin typeface="Arial"/>
                <a:ea typeface="Arial"/>
                <a:cs typeface="Arial"/>
                <a:sym typeface="Arial"/>
              </a:rPr>
              <a:t>4. </a:t>
            </a:r>
            <a:r>
              <a:rPr i="0" lang="en-US" sz="2400">
                <a:solidFill>
                  <a:srgbClr val="242021"/>
                </a:solidFill>
                <a:latin typeface="Arial"/>
                <a:ea typeface="Arial"/>
                <a:cs typeface="Arial"/>
                <a:sym typeface="Arial"/>
              </a:rPr>
              <a:t>People say </a:t>
            </a:r>
            <a:r>
              <a:rPr i="1" lang="en-US" sz="2400">
                <a:solidFill>
                  <a:srgbClr val="242021"/>
                </a:solidFill>
                <a:latin typeface="Arial"/>
                <a:ea typeface="Arial"/>
                <a:cs typeface="Arial"/>
                <a:sym typeface="Arial"/>
              </a:rPr>
              <a:t>Naughty Twins </a:t>
            </a:r>
            <a:r>
              <a:rPr i="0" lang="en-US" sz="2400">
                <a:solidFill>
                  <a:srgbClr val="242021"/>
                </a:solidFill>
                <a:latin typeface="Arial"/>
                <a:ea typeface="Arial"/>
                <a:cs typeface="Arial"/>
                <a:sym typeface="Arial"/>
              </a:rPr>
              <a:t>is a film that </a:t>
            </a:r>
            <a:r>
              <a:rPr i="0" lang="en-US" sz="1600">
                <a:solidFill>
                  <a:srgbClr val="949599"/>
                </a:solidFill>
                <a:latin typeface="Arial"/>
                <a:ea typeface="Arial"/>
                <a:cs typeface="Arial"/>
                <a:sym typeface="Arial"/>
              </a:rPr>
              <a:t>______</a:t>
            </a:r>
            <a:r>
              <a:rPr i="0" lang="en-US" sz="2400">
                <a:solidFill>
                  <a:srgbClr val="242021"/>
                </a:solidFill>
                <a:latin typeface="Arial"/>
                <a:ea typeface="Arial"/>
                <a:cs typeface="Arial"/>
                <a:sym typeface="Arial"/>
              </a:rPr>
              <a:t>.</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A. </a:t>
            </a:r>
            <a:r>
              <a:rPr b="0" i="0" lang="en-US" sz="2400">
                <a:solidFill>
                  <a:srgbClr val="242021"/>
                </a:solidFill>
                <a:latin typeface="Arial"/>
                <a:ea typeface="Arial"/>
                <a:cs typeface="Arial"/>
                <a:sym typeface="Arial"/>
              </a:rPr>
              <a:t>young people should see</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B. </a:t>
            </a:r>
            <a:r>
              <a:rPr b="0" i="0" lang="en-US" sz="2400">
                <a:solidFill>
                  <a:srgbClr val="242021"/>
                </a:solidFill>
                <a:latin typeface="Arial"/>
                <a:ea typeface="Arial"/>
                <a:cs typeface="Arial"/>
                <a:sym typeface="Arial"/>
              </a:rPr>
              <a:t>young people shouldn’t see</a:t>
            </a:r>
            <a:br>
              <a:rPr b="0" i="0" lang="en-US" sz="2400">
                <a:solidFill>
                  <a:srgbClr val="242021"/>
                </a:solidFill>
                <a:latin typeface="Arial"/>
                <a:ea typeface="Arial"/>
                <a:cs typeface="Arial"/>
                <a:sym typeface="Arial"/>
              </a:rPr>
            </a:br>
            <a:r>
              <a:rPr b="0" i="0" lang="en-US" sz="2400">
                <a:solidFill>
                  <a:srgbClr val="242021"/>
                </a:solidFill>
                <a:latin typeface="Arial"/>
                <a:ea typeface="Arial"/>
                <a:cs typeface="Arial"/>
                <a:sym typeface="Arial"/>
              </a:rPr>
              <a:t>	</a:t>
            </a:r>
            <a:r>
              <a:rPr b="0" i="0" lang="en-US" sz="2400">
                <a:solidFill>
                  <a:srgbClr val="00A9A5"/>
                </a:solidFill>
                <a:latin typeface="Arial"/>
                <a:ea typeface="Arial"/>
                <a:cs typeface="Arial"/>
                <a:sym typeface="Arial"/>
              </a:rPr>
              <a:t>C. </a:t>
            </a:r>
            <a:r>
              <a:rPr b="0" i="0" lang="en-US" sz="2400">
                <a:solidFill>
                  <a:srgbClr val="242021"/>
                </a:solidFill>
                <a:latin typeface="Arial"/>
                <a:ea typeface="Arial"/>
                <a:cs typeface="Arial"/>
                <a:sym typeface="Arial"/>
              </a:rPr>
              <a:t>is shocking</a:t>
            </a:r>
            <a:r>
              <a:rPr lang="en-US" sz="2400">
                <a:solidFill>
                  <a:schemeClr val="dk1"/>
                </a:solidFill>
                <a:latin typeface="Calibri"/>
                <a:ea typeface="Calibri"/>
                <a:cs typeface="Calibri"/>
                <a:sym typeface="Calibri"/>
              </a:rPr>
              <a:t> </a:t>
            </a:r>
            <a:endParaRPr/>
          </a:p>
        </p:txBody>
      </p:sp>
      <p:sp>
        <p:nvSpPr>
          <p:cNvPr id="258" name="Google Shape;258;p13"/>
          <p:cNvSpPr/>
          <p:nvPr/>
        </p:nvSpPr>
        <p:spPr>
          <a:xfrm>
            <a:off x="1859290" y="2655760"/>
            <a:ext cx="409248" cy="426067"/>
          </a:xfrm>
          <a:prstGeom prst="ellipse">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3"/>
          <p:cNvSpPr/>
          <p:nvPr/>
        </p:nvSpPr>
        <p:spPr>
          <a:xfrm>
            <a:off x="1859290" y="4853845"/>
            <a:ext cx="409248" cy="426067"/>
          </a:xfrm>
          <a:prstGeom prst="ellipse">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65" name="Google Shape;265;p14"/>
          <p:cNvSpPr/>
          <p:nvPr/>
        </p:nvSpPr>
        <p:spPr>
          <a:xfrm>
            <a:off x="675509" y="1248784"/>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66" name="Google Shape;266;p14"/>
          <p:cNvSpPr/>
          <p:nvPr/>
        </p:nvSpPr>
        <p:spPr>
          <a:xfrm>
            <a:off x="2922721" y="2435102"/>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67" name="Google Shape;267;p14"/>
          <p:cNvSpPr/>
          <p:nvPr/>
        </p:nvSpPr>
        <p:spPr>
          <a:xfrm>
            <a:off x="681327" y="3739733"/>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68" name="Google Shape;268;p14"/>
          <p:cNvSpPr/>
          <p:nvPr/>
        </p:nvSpPr>
        <p:spPr>
          <a:xfrm>
            <a:off x="5588839" y="1280803"/>
            <a:ext cx="5459396" cy="56227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269" name="Google Shape;269;p14"/>
          <p:cNvSpPr/>
          <p:nvPr/>
        </p:nvSpPr>
        <p:spPr>
          <a:xfrm>
            <a:off x="5571062" y="2089884"/>
            <a:ext cx="5456245" cy="120728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Listening</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270" name="Google Shape;270;p14"/>
          <p:cNvSpPr/>
          <p:nvPr/>
        </p:nvSpPr>
        <p:spPr>
          <a:xfrm>
            <a:off x="5585947" y="3407543"/>
            <a:ext cx="5465179" cy="1444501"/>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Writing </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271" name="Google Shape;271;p14"/>
          <p:cNvCxnSpPr>
            <a:stCxn id="265" idx="3"/>
            <a:endCxn id="266" idx="0"/>
          </p:cNvCxnSpPr>
          <p:nvPr/>
        </p:nvCxnSpPr>
        <p:spPr>
          <a:xfrm>
            <a:off x="2559276" y="1576321"/>
            <a:ext cx="1305300" cy="858900"/>
          </a:xfrm>
          <a:prstGeom prst="curvedConnector2">
            <a:avLst/>
          </a:prstGeom>
          <a:noFill/>
          <a:ln cap="flat" cmpd="sng" w="57150">
            <a:solidFill>
              <a:srgbClr val="F7941E"/>
            </a:solidFill>
            <a:prstDash val="solid"/>
            <a:miter lim="800000"/>
            <a:headEnd len="sm" w="sm" type="none"/>
            <a:tailEnd len="med" w="med" type="triangle"/>
          </a:ln>
        </p:spPr>
      </p:cxnSp>
      <p:cxnSp>
        <p:nvCxnSpPr>
          <p:cNvPr id="272" name="Google Shape;272;p14"/>
          <p:cNvCxnSpPr>
            <a:stCxn id="266" idx="1"/>
            <a:endCxn id="267" idx="0"/>
          </p:cNvCxnSpPr>
          <p:nvPr/>
        </p:nvCxnSpPr>
        <p:spPr>
          <a:xfrm flipH="1">
            <a:off x="1623121" y="2762803"/>
            <a:ext cx="1299600" cy="976800"/>
          </a:xfrm>
          <a:prstGeom prst="curvedConnector2">
            <a:avLst/>
          </a:prstGeom>
          <a:noFill/>
          <a:ln cap="flat" cmpd="sng" w="57150">
            <a:solidFill>
              <a:srgbClr val="F7941E"/>
            </a:solidFill>
            <a:prstDash val="solid"/>
            <a:miter lim="800000"/>
            <a:headEnd len="sm" w="sm" type="none"/>
            <a:tailEnd len="med" w="med" type="triangle"/>
          </a:ln>
        </p:spPr>
      </p:cxnSp>
      <p:sp>
        <p:nvSpPr>
          <p:cNvPr id="273" name="Google Shape;273;p14"/>
          <p:cNvSpPr/>
          <p:nvPr/>
        </p:nvSpPr>
        <p:spPr>
          <a:xfrm>
            <a:off x="4239945" y="323788"/>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4" name="Google Shape;274;p14"/>
          <p:cNvPicPr preferRelativeResize="0"/>
          <p:nvPr/>
        </p:nvPicPr>
        <p:blipFill rotWithShape="1">
          <a:blip r:embed="rId3">
            <a:alphaModFix/>
          </a:blip>
          <a:srcRect b="0" l="0" r="0" t="0"/>
          <a:stretch/>
        </p:blipFill>
        <p:spPr>
          <a:xfrm>
            <a:off x="3648156" y="-42519"/>
            <a:ext cx="1344559" cy="1277694"/>
          </a:xfrm>
          <a:prstGeom prst="rect">
            <a:avLst/>
          </a:prstGeom>
          <a:noFill/>
          <a:ln>
            <a:noFill/>
          </a:ln>
        </p:spPr>
      </p:pic>
      <p:sp>
        <p:nvSpPr>
          <p:cNvPr id="275" name="Google Shape;275;p14"/>
          <p:cNvSpPr txBox="1"/>
          <p:nvPr/>
        </p:nvSpPr>
        <p:spPr>
          <a:xfrm>
            <a:off x="4992716" y="411000"/>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
        <p:nvSpPr>
          <p:cNvPr id="276" name="Google Shape;276;p14"/>
          <p:cNvSpPr/>
          <p:nvPr/>
        </p:nvSpPr>
        <p:spPr>
          <a:xfrm>
            <a:off x="4343840" y="4962416"/>
            <a:ext cx="582784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00000"/>
                </a:solidFill>
                <a:latin typeface="Calibri"/>
                <a:ea typeface="Calibri"/>
                <a:cs typeface="Calibri"/>
                <a:sym typeface="Calibri"/>
              </a:rPr>
              <a:t>Aims of the stage:</a:t>
            </a:r>
            <a:endParaRPr/>
          </a:p>
          <a:p>
            <a:pPr indent="-457200" lvl="0" marL="457200" marR="0" rtl="0" algn="l">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teach students how to write a film review. </a:t>
            </a:r>
            <a:endParaRPr sz="2800">
              <a:solidFill>
                <a:schemeClr val="dk1"/>
              </a:solidFill>
              <a:latin typeface="Calibri"/>
              <a:ea typeface="Calibri"/>
              <a:cs typeface="Calibri"/>
              <a:sym typeface="Calibri"/>
            </a:endParaRPr>
          </a:p>
        </p:txBody>
      </p:sp>
      <p:pic>
        <p:nvPicPr>
          <p:cNvPr descr="Quill with solid fill" id="277" name="Google Shape;277;p14"/>
          <p:cNvPicPr preferRelativeResize="0"/>
          <p:nvPr/>
        </p:nvPicPr>
        <p:blipFill rotWithShape="1">
          <a:blip r:embed="rId4">
            <a:alphaModFix/>
          </a:blip>
          <a:srcRect b="0" l="0" r="0" t="0"/>
          <a:stretch/>
        </p:blipFill>
        <p:spPr>
          <a:xfrm>
            <a:off x="2263571" y="4775090"/>
            <a:ext cx="1601035" cy="16010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5"/>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84" name="Google Shape;284;p15"/>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PRE-WRITING</a:t>
            </a:r>
            <a:endParaRPr/>
          </a:p>
        </p:txBody>
      </p:sp>
      <p:sp>
        <p:nvSpPr>
          <p:cNvPr id="285" name="Google Shape;285;p15"/>
          <p:cNvSpPr txBox="1"/>
          <p:nvPr/>
        </p:nvSpPr>
        <p:spPr>
          <a:xfrm>
            <a:off x="1042458" y="1166138"/>
            <a:ext cx="996477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Make notes about one of your favourite films.</a:t>
            </a:r>
            <a:endParaRPr b="1" sz="2600">
              <a:solidFill>
                <a:schemeClr val="dk1"/>
              </a:solidFill>
              <a:latin typeface="Arial"/>
              <a:ea typeface="Arial"/>
              <a:cs typeface="Arial"/>
              <a:sym typeface="Arial"/>
            </a:endParaRPr>
          </a:p>
        </p:txBody>
      </p:sp>
      <p:sp>
        <p:nvSpPr>
          <p:cNvPr id="286" name="Google Shape;286;p15"/>
          <p:cNvSpPr/>
          <p:nvPr/>
        </p:nvSpPr>
        <p:spPr>
          <a:xfrm>
            <a:off x="487067" y="1144099"/>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87" name="Google Shape;287;p15"/>
          <p:cNvSpPr txBox="1"/>
          <p:nvPr/>
        </p:nvSpPr>
        <p:spPr>
          <a:xfrm>
            <a:off x="539852" y="1041459"/>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4</a:t>
            </a:r>
            <a:endParaRPr/>
          </a:p>
        </p:txBody>
      </p:sp>
      <p:pic>
        <p:nvPicPr>
          <p:cNvPr id="288" name="Google Shape;288;p15"/>
          <p:cNvPicPr preferRelativeResize="0"/>
          <p:nvPr/>
        </p:nvPicPr>
        <p:blipFill rotWithShape="1">
          <a:blip r:embed="rId4">
            <a:alphaModFix/>
          </a:blip>
          <a:srcRect b="0" l="0" r="0" t="0"/>
          <a:stretch/>
        </p:blipFill>
        <p:spPr>
          <a:xfrm>
            <a:off x="329660" y="1749345"/>
            <a:ext cx="5766340" cy="5098807"/>
          </a:xfrm>
          <a:prstGeom prst="rect">
            <a:avLst/>
          </a:prstGeom>
          <a:noFill/>
          <a:ln>
            <a:noFill/>
          </a:ln>
        </p:spPr>
      </p:pic>
      <p:cxnSp>
        <p:nvCxnSpPr>
          <p:cNvPr id="289" name="Google Shape;289;p15"/>
          <p:cNvCxnSpPr/>
          <p:nvPr/>
        </p:nvCxnSpPr>
        <p:spPr>
          <a:xfrm>
            <a:off x="3498273" y="2920808"/>
            <a:ext cx="2902527" cy="0"/>
          </a:xfrm>
          <a:prstGeom prst="straightConnector1">
            <a:avLst/>
          </a:prstGeom>
          <a:noFill/>
          <a:ln cap="flat" cmpd="sng" w="38100">
            <a:solidFill>
              <a:srgbClr val="C00000"/>
            </a:solidFill>
            <a:prstDash val="solid"/>
            <a:miter lim="800000"/>
            <a:headEnd len="sm" w="sm" type="none"/>
            <a:tailEnd len="med" w="med" type="triangle"/>
          </a:ln>
        </p:spPr>
      </p:cxnSp>
      <p:cxnSp>
        <p:nvCxnSpPr>
          <p:cNvPr id="290" name="Google Shape;290;p15"/>
          <p:cNvCxnSpPr/>
          <p:nvPr/>
        </p:nvCxnSpPr>
        <p:spPr>
          <a:xfrm>
            <a:off x="2698173" y="3492308"/>
            <a:ext cx="3702627" cy="0"/>
          </a:xfrm>
          <a:prstGeom prst="straightConnector1">
            <a:avLst/>
          </a:prstGeom>
          <a:noFill/>
          <a:ln cap="flat" cmpd="sng" w="38100">
            <a:solidFill>
              <a:srgbClr val="C00000"/>
            </a:solidFill>
            <a:prstDash val="solid"/>
            <a:miter lim="800000"/>
            <a:headEnd len="sm" w="sm" type="none"/>
            <a:tailEnd len="med" w="med" type="triangle"/>
          </a:ln>
        </p:spPr>
      </p:cxnSp>
      <p:cxnSp>
        <p:nvCxnSpPr>
          <p:cNvPr id="291" name="Google Shape;291;p15"/>
          <p:cNvCxnSpPr/>
          <p:nvPr/>
        </p:nvCxnSpPr>
        <p:spPr>
          <a:xfrm>
            <a:off x="2240973" y="4298748"/>
            <a:ext cx="4159827" cy="0"/>
          </a:xfrm>
          <a:prstGeom prst="straightConnector1">
            <a:avLst/>
          </a:prstGeom>
          <a:noFill/>
          <a:ln cap="flat" cmpd="sng" w="38100">
            <a:solidFill>
              <a:srgbClr val="C00000"/>
            </a:solidFill>
            <a:prstDash val="solid"/>
            <a:miter lim="800000"/>
            <a:headEnd len="sm" w="sm" type="none"/>
            <a:tailEnd len="med" w="med" type="triangle"/>
          </a:ln>
        </p:spPr>
      </p:cxnSp>
      <p:cxnSp>
        <p:nvCxnSpPr>
          <p:cNvPr id="292" name="Google Shape;292;p15"/>
          <p:cNvCxnSpPr/>
          <p:nvPr/>
        </p:nvCxnSpPr>
        <p:spPr>
          <a:xfrm>
            <a:off x="4610100" y="4846169"/>
            <a:ext cx="1790700" cy="0"/>
          </a:xfrm>
          <a:prstGeom prst="straightConnector1">
            <a:avLst/>
          </a:prstGeom>
          <a:noFill/>
          <a:ln cap="flat" cmpd="sng" w="38100">
            <a:solidFill>
              <a:srgbClr val="C00000"/>
            </a:solidFill>
            <a:prstDash val="solid"/>
            <a:miter lim="800000"/>
            <a:headEnd len="sm" w="sm" type="none"/>
            <a:tailEnd len="med" w="med" type="triangle"/>
          </a:ln>
        </p:spPr>
      </p:cxnSp>
      <p:cxnSp>
        <p:nvCxnSpPr>
          <p:cNvPr id="293" name="Google Shape;293;p15"/>
          <p:cNvCxnSpPr/>
          <p:nvPr/>
        </p:nvCxnSpPr>
        <p:spPr>
          <a:xfrm>
            <a:off x="2615045" y="5632836"/>
            <a:ext cx="3785755" cy="0"/>
          </a:xfrm>
          <a:prstGeom prst="straightConnector1">
            <a:avLst/>
          </a:prstGeom>
          <a:noFill/>
          <a:ln cap="flat" cmpd="sng" w="38100">
            <a:solidFill>
              <a:srgbClr val="C00000"/>
            </a:solidFill>
            <a:prstDash val="solid"/>
            <a:miter lim="800000"/>
            <a:headEnd len="sm" w="sm" type="none"/>
            <a:tailEnd len="med" w="med" type="triangle"/>
          </a:ln>
        </p:spPr>
      </p:cxnSp>
      <p:cxnSp>
        <p:nvCxnSpPr>
          <p:cNvPr id="294" name="Google Shape;294;p15"/>
          <p:cNvCxnSpPr/>
          <p:nvPr/>
        </p:nvCxnSpPr>
        <p:spPr>
          <a:xfrm>
            <a:off x="3955473" y="6158518"/>
            <a:ext cx="2445327" cy="0"/>
          </a:xfrm>
          <a:prstGeom prst="straightConnector1">
            <a:avLst/>
          </a:prstGeom>
          <a:noFill/>
          <a:ln cap="flat" cmpd="sng" w="38100">
            <a:solidFill>
              <a:srgbClr val="C00000"/>
            </a:solidFill>
            <a:prstDash val="solid"/>
            <a:miter lim="800000"/>
            <a:headEnd len="sm" w="sm" type="none"/>
            <a:tailEnd len="med" w="med" type="triangle"/>
          </a:ln>
        </p:spPr>
      </p:cxnSp>
      <p:sp>
        <p:nvSpPr>
          <p:cNvPr id="295" name="Google Shape;295;p15"/>
          <p:cNvSpPr txBox="1"/>
          <p:nvPr/>
        </p:nvSpPr>
        <p:spPr>
          <a:xfrm>
            <a:off x="6517370" y="2659198"/>
            <a:ext cx="29798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4E79"/>
                </a:solidFill>
                <a:latin typeface="Calibri"/>
                <a:ea typeface="Calibri"/>
                <a:cs typeface="Calibri"/>
                <a:sym typeface="Calibri"/>
              </a:rPr>
              <a:t>Harry Potter</a:t>
            </a:r>
            <a:endParaRPr b="1" sz="2800">
              <a:solidFill>
                <a:srgbClr val="1E4E79"/>
              </a:solidFill>
              <a:latin typeface="Calibri"/>
              <a:ea typeface="Calibri"/>
              <a:cs typeface="Calibri"/>
              <a:sym typeface="Calibri"/>
            </a:endParaRPr>
          </a:p>
        </p:txBody>
      </p:sp>
      <p:sp>
        <p:nvSpPr>
          <p:cNvPr id="296" name="Google Shape;296;p15"/>
          <p:cNvSpPr txBox="1"/>
          <p:nvPr/>
        </p:nvSpPr>
        <p:spPr>
          <a:xfrm>
            <a:off x="6517370" y="3279084"/>
            <a:ext cx="29798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4E79"/>
                </a:solidFill>
                <a:latin typeface="Calibri"/>
                <a:ea typeface="Calibri"/>
                <a:cs typeface="Calibri"/>
                <a:sym typeface="Calibri"/>
              </a:rPr>
              <a:t>Fantasy / Fiction</a:t>
            </a:r>
            <a:endParaRPr b="1" sz="2800">
              <a:solidFill>
                <a:srgbClr val="1E4E79"/>
              </a:solidFill>
              <a:latin typeface="Calibri"/>
              <a:ea typeface="Calibri"/>
              <a:cs typeface="Calibri"/>
              <a:sym typeface="Calibri"/>
            </a:endParaRPr>
          </a:p>
        </p:txBody>
      </p:sp>
      <p:sp>
        <p:nvSpPr>
          <p:cNvPr id="297" name="Google Shape;297;p15"/>
          <p:cNvSpPr txBox="1"/>
          <p:nvPr/>
        </p:nvSpPr>
        <p:spPr>
          <a:xfrm>
            <a:off x="6483926" y="3832410"/>
            <a:ext cx="5274581" cy="815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800">
                <a:solidFill>
                  <a:srgbClr val="1E4E79"/>
                </a:solidFill>
                <a:latin typeface="Calibri"/>
                <a:ea typeface="Calibri"/>
                <a:cs typeface="Calibri"/>
                <a:sym typeface="Calibri"/>
              </a:rPr>
              <a:t>Daniel Radcliffe, </a:t>
            </a:r>
            <a:r>
              <a:rPr b="1" lang="en-US" sz="2800">
                <a:solidFill>
                  <a:srgbClr val="F7941E"/>
                </a:solidFill>
                <a:latin typeface="Calibri"/>
                <a:ea typeface="Calibri"/>
                <a:cs typeface="Calibri"/>
                <a:sym typeface="Calibri"/>
              </a:rPr>
              <a:t>Emma Watson</a:t>
            </a:r>
            <a:r>
              <a:rPr b="1" lang="en-US" sz="2800">
                <a:solidFill>
                  <a:srgbClr val="1E4E79"/>
                </a:solidFill>
                <a:latin typeface="Calibri"/>
                <a:ea typeface="Calibri"/>
                <a:cs typeface="Calibri"/>
                <a:sym typeface="Calibri"/>
              </a:rPr>
              <a:t>, </a:t>
            </a:r>
            <a:endParaRPr b="1" sz="2800">
              <a:solidFill>
                <a:srgbClr val="1E4E79"/>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2800">
                <a:solidFill>
                  <a:srgbClr val="1E4E79"/>
                </a:solidFill>
                <a:latin typeface="Calibri"/>
                <a:ea typeface="Calibri"/>
                <a:cs typeface="Calibri"/>
                <a:sym typeface="Calibri"/>
              </a:rPr>
              <a:t>Rupert Grint </a:t>
            </a:r>
            <a:endParaRPr b="1" sz="2800">
              <a:solidFill>
                <a:srgbClr val="1E4E79"/>
              </a:solidFill>
              <a:latin typeface="Calibri"/>
              <a:ea typeface="Calibri"/>
              <a:cs typeface="Calibri"/>
              <a:sym typeface="Calibri"/>
            </a:endParaRPr>
          </a:p>
        </p:txBody>
      </p:sp>
      <p:sp>
        <p:nvSpPr>
          <p:cNvPr id="298" name="Google Shape;298;p15"/>
          <p:cNvSpPr txBox="1"/>
          <p:nvPr/>
        </p:nvSpPr>
        <p:spPr>
          <a:xfrm>
            <a:off x="6517369" y="5373688"/>
            <a:ext cx="47771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4E79"/>
                </a:solidFill>
                <a:latin typeface="Calibri"/>
                <a:ea typeface="Calibri"/>
                <a:cs typeface="Calibri"/>
                <a:sym typeface="Calibri"/>
              </a:rPr>
              <a:t>Great acting, beautiful scences</a:t>
            </a:r>
            <a:endParaRPr b="1" sz="2800">
              <a:solidFill>
                <a:srgbClr val="1E4E79"/>
              </a:solidFill>
              <a:latin typeface="Calibri"/>
              <a:ea typeface="Calibri"/>
              <a:cs typeface="Calibri"/>
              <a:sym typeface="Calibri"/>
            </a:endParaRPr>
          </a:p>
        </p:txBody>
      </p:sp>
      <p:sp>
        <p:nvSpPr>
          <p:cNvPr id="299" name="Google Shape;299;p15"/>
          <p:cNvSpPr txBox="1"/>
          <p:nvPr/>
        </p:nvSpPr>
        <p:spPr>
          <a:xfrm>
            <a:off x="6517369" y="5896908"/>
            <a:ext cx="47771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4E79"/>
                </a:solidFill>
                <a:latin typeface="Calibri"/>
                <a:ea typeface="Calibri"/>
                <a:cs typeface="Calibri"/>
                <a:sym typeface="Calibri"/>
              </a:rPr>
              <a:t>Gripping, moving, funny</a:t>
            </a:r>
            <a:endParaRPr b="1" sz="2800">
              <a:solidFill>
                <a:srgbClr val="1E4E79"/>
              </a:solidFill>
              <a:latin typeface="Calibri"/>
              <a:ea typeface="Calibri"/>
              <a:cs typeface="Calibri"/>
              <a:sym typeface="Calibri"/>
            </a:endParaRPr>
          </a:p>
        </p:txBody>
      </p:sp>
      <p:sp>
        <p:nvSpPr>
          <p:cNvPr id="300" name="Google Shape;300;p15"/>
          <p:cNvSpPr txBox="1"/>
          <p:nvPr/>
        </p:nvSpPr>
        <p:spPr>
          <a:xfrm>
            <a:off x="6483926" y="4528102"/>
            <a:ext cx="5843579"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1E4E79"/>
                </a:solidFill>
                <a:latin typeface="Calibri"/>
                <a:ea typeface="Calibri"/>
                <a:cs typeface="Calibri"/>
                <a:sym typeface="Calibri"/>
              </a:rPr>
              <a:t>A group of teenage wizards and witches in Hogwarts fight against the Dark Lord.</a:t>
            </a:r>
            <a:endParaRPr b="1" sz="2600">
              <a:solidFill>
                <a:srgbClr val="1E4E7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6"/>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307" name="Google Shape;307;p16"/>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WHILE-WRITING</a:t>
            </a:r>
            <a:endParaRPr/>
          </a:p>
        </p:txBody>
      </p:sp>
      <p:sp>
        <p:nvSpPr>
          <p:cNvPr id="308" name="Google Shape;308;p16"/>
          <p:cNvSpPr txBox="1"/>
          <p:nvPr/>
        </p:nvSpPr>
        <p:spPr>
          <a:xfrm>
            <a:off x="682538" y="1111365"/>
            <a:ext cx="414074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Write a paragraph of about 70 words about your favourite film, using the information in    . </a:t>
            </a:r>
            <a:endParaRPr b="1" sz="2400">
              <a:solidFill>
                <a:schemeClr val="dk1"/>
              </a:solidFill>
              <a:latin typeface="Arial"/>
              <a:ea typeface="Arial"/>
              <a:cs typeface="Arial"/>
              <a:sym typeface="Arial"/>
            </a:endParaRPr>
          </a:p>
        </p:txBody>
      </p:sp>
      <p:sp>
        <p:nvSpPr>
          <p:cNvPr id="309" name="Google Shape;309;p16"/>
          <p:cNvSpPr/>
          <p:nvPr/>
        </p:nvSpPr>
        <p:spPr>
          <a:xfrm>
            <a:off x="187371" y="1163608"/>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310" name="Google Shape;310;p16"/>
          <p:cNvSpPr txBox="1"/>
          <p:nvPr/>
        </p:nvSpPr>
        <p:spPr>
          <a:xfrm>
            <a:off x="215904" y="1048684"/>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5</a:t>
            </a:r>
            <a:endParaRPr/>
          </a:p>
        </p:txBody>
      </p:sp>
      <p:sp>
        <p:nvSpPr>
          <p:cNvPr id="311" name="Google Shape;311;p16"/>
          <p:cNvSpPr txBox="1"/>
          <p:nvPr/>
        </p:nvSpPr>
        <p:spPr>
          <a:xfrm>
            <a:off x="2786911" y="2109469"/>
            <a:ext cx="39703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48C0B6"/>
                </a:solidFill>
                <a:latin typeface="Open Sans"/>
                <a:ea typeface="Open Sans"/>
                <a:cs typeface="Open Sans"/>
                <a:sym typeface="Open Sans"/>
              </a:rPr>
              <a:t>4 </a:t>
            </a:r>
            <a:endParaRPr b="1" sz="3200">
              <a:solidFill>
                <a:srgbClr val="48C0B6"/>
              </a:solidFill>
              <a:latin typeface="Open Sans"/>
              <a:ea typeface="Open Sans"/>
              <a:cs typeface="Open Sans"/>
              <a:sym typeface="Open Sans"/>
            </a:endParaRPr>
          </a:p>
        </p:txBody>
      </p:sp>
      <p:pic>
        <p:nvPicPr>
          <p:cNvPr id="312" name="Google Shape;312;p16"/>
          <p:cNvPicPr preferRelativeResize="0"/>
          <p:nvPr/>
        </p:nvPicPr>
        <p:blipFill rotWithShape="1">
          <a:blip r:embed="rId4">
            <a:alphaModFix/>
          </a:blip>
          <a:srcRect b="0" l="0" r="0" t="0"/>
          <a:stretch/>
        </p:blipFill>
        <p:spPr>
          <a:xfrm>
            <a:off x="528559" y="2994818"/>
            <a:ext cx="4139098" cy="275181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313" name="Google Shape;313;p16"/>
          <p:cNvPicPr preferRelativeResize="0"/>
          <p:nvPr/>
        </p:nvPicPr>
        <p:blipFill rotWithShape="1">
          <a:blip r:embed="rId5">
            <a:alphaModFix/>
          </a:blip>
          <a:srcRect b="0" l="0" r="0" t="0"/>
          <a:stretch/>
        </p:blipFill>
        <p:spPr>
          <a:xfrm>
            <a:off x="4823279" y="1163608"/>
            <a:ext cx="7144761" cy="5485958"/>
          </a:xfrm>
          <a:prstGeom prst="rect">
            <a:avLst/>
          </a:prstGeom>
          <a:noFill/>
          <a:ln>
            <a:noFill/>
          </a:ln>
        </p:spPr>
      </p:pic>
      <p:sp>
        <p:nvSpPr>
          <p:cNvPr id="314" name="Google Shape;314;p16"/>
          <p:cNvSpPr txBox="1"/>
          <p:nvPr/>
        </p:nvSpPr>
        <p:spPr>
          <a:xfrm>
            <a:off x="5247411" y="2142728"/>
            <a:ext cx="634002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1E4E79"/>
                </a:solidFill>
                <a:latin typeface="Calibri"/>
                <a:ea typeface="Calibri"/>
                <a:cs typeface="Calibri"/>
                <a:sym typeface="Calibri"/>
              </a:rPr>
              <a:t>My favourite film is the Harry Potter series. It is based on one of the best selling novels.  They are fantasy and fiction films about the wizard named Harry Potter and his friends: Ron and Hermione. Daniel Radcliffe, Emma Watson, Rupert Grint starred in this film. I like this film and I find it gripping, moving and funny, too. The scenes were set in the beautiful spots in the UK and the acting was really great.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7"/>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20" name="Google Shape;320;p17"/>
          <p:cNvSpPr/>
          <p:nvPr/>
        </p:nvSpPr>
        <p:spPr>
          <a:xfrm>
            <a:off x="3977081" y="5090340"/>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21" name="Google Shape;321;p17"/>
          <p:cNvSpPr/>
          <p:nvPr/>
        </p:nvSpPr>
        <p:spPr>
          <a:xfrm>
            <a:off x="675509" y="1248784"/>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22" name="Google Shape;322;p17"/>
          <p:cNvSpPr/>
          <p:nvPr/>
        </p:nvSpPr>
        <p:spPr>
          <a:xfrm>
            <a:off x="2922721" y="2435102"/>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23" name="Google Shape;323;p17"/>
          <p:cNvSpPr/>
          <p:nvPr/>
        </p:nvSpPr>
        <p:spPr>
          <a:xfrm>
            <a:off x="681327" y="3739733"/>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24" name="Google Shape;324;p17"/>
          <p:cNvSpPr/>
          <p:nvPr/>
        </p:nvSpPr>
        <p:spPr>
          <a:xfrm>
            <a:off x="2731936" y="4979968"/>
            <a:ext cx="2437123" cy="62348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25" name="Google Shape;325;p17"/>
          <p:cNvSpPr/>
          <p:nvPr/>
        </p:nvSpPr>
        <p:spPr>
          <a:xfrm>
            <a:off x="5588839" y="1280803"/>
            <a:ext cx="5459396" cy="56227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26" name="Google Shape;326;p17"/>
          <p:cNvSpPr/>
          <p:nvPr/>
        </p:nvSpPr>
        <p:spPr>
          <a:xfrm>
            <a:off x="5571062" y="2089884"/>
            <a:ext cx="5456245" cy="120728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Listening</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27" name="Google Shape;327;p17"/>
          <p:cNvSpPr/>
          <p:nvPr/>
        </p:nvSpPr>
        <p:spPr>
          <a:xfrm>
            <a:off x="5585947" y="3407543"/>
            <a:ext cx="5465179" cy="1444501"/>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Writing </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28" name="Google Shape;328;p17"/>
          <p:cNvCxnSpPr>
            <a:stCxn id="321" idx="3"/>
            <a:endCxn id="322" idx="0"/>
          </p:cNvCxnSpPr>
          <p:nvPr/>
        </p:nvCxnSpPr>
        <p:spPr>
          <a:xfrm>
            <a:off x="2559276" y="1576321"/>
            <a:ext cx="1305300" cy="858900"/>
          </a:xfrm>
          <a:prstGeom prst="curvedConnector2">
            <a:avLst/>
          </a:prstGeom>
          <a:noFill/>
          <a:ln cap="flat" cmpd="sng" w="57150">
            <a:solidFill>
              <a:srgbClr val="F7941E"/>
            </a:solidFill>
            <a:prstDash val="solid"/>
            <a:miter lim="800000"/>
            <a:headEnd len="sm" w="sm" type="none"/>
            <a:tailEnd len="med" w="med" type="triangle"/>
          </a:ln>
        </p:spPr>
      </p:cxnSp>
      <p:cxnSp>
        <p:nvCxnSpPr>
          <p:cNvPr id="329" name="Google Shape;329;p17"/>
          <p:cNvCxnSpPr>
            <a:stCxn id="322" idx="1"/>
            <a:endCxn id="323" idx="0"/>
          </p:cNvCxnSpPr>
          <p:nvPr/>
        </p:nvCxnSpPr>
        <p:spPr>
          <a:xfrm flipH="1">
            <a:off x="1623121" y="2762803"/>
            <a:ext cx="1299600" cy="976800"/>
          </a:xfrm>
          <a:prstGeom prst="curvedConnector2">
            <a:avLst/>
          </a:prstGeom>
          <a:noFill/>
          <a:ln cap="flat" cmpd="sng" w="57150">
            <a:solidFill>
              <a:srgbClr val="F7941E"/>
            </a:solidFill>
            <a:prstDash val="solid"/>
            <a:miter lim="800000"/>
            <a:headEnd len="sm" w="sm" type="none"/>
            <a:tailEnd len="med" w="med" type="triangle"/>
          </a:ln>
        </p:spPr>
      </p:cxnSp>
      <p:cxnSp>
        <p:nvCxnSpPr>
          <p:cNvPr id="330" name="Google Shape;330;p17"/>
          <p:cNvCxnSpPr>
            <a:stCxn id="323" idx="3"/>
            <a:endCxn id="324" idx="0"/>
          </p:cNvCxnSpPr>
          <p:nvPr/>
        </p:nvCxnSpPr>
        <p:spPr>
          <a:xfrm>
            <a:off x="2565097" y="4067435"/>
            <a:ext cx="1385400" cy="912600"/>
          </a:xfrm>
          <a:prstGeom prst="curvedConnector2">
            <a:avLst/>
          </a:prstGeom>
          <a:noFill/>
          <a:ln cap="flat" cmpd="sng" w="57150">
            <a:solidFill>
              <a:srgbClr val="F7941E"/>
            </a:solidFill>
            <a:prstDash val="solid"/>
            <a:miter lim="800000"/>
            <a:headEnd len="sm" w="sm" type="none"/>
            <a:tailEnd len="med" w="med" type="triangle"/>
          </a:ln>
        </p:spPr>
      </p:cxnSp>
      <p:sp>
        <p:nvSpPr>
          <p:cNvPr id="331" name="Google Shape;331;p17"/>
          <p:cNvSpPr/>
          <p:nvPr/>
        </p:nvSpPr>
        <p:spPr>
          <a:xfrm>
            <a:off x="5583056" y="4979968"/>
            <a:ext cx="5465179" cy="667678"/>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32" name="Google Shape;332;p17"/>
          <p:cNvSpPr/>
          <p:nvPr/>
        </p:nvSpPr>
        <p:spPr>
          <a:xfrm>
            <a:off x="4239945" y="323788"/>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3" name="Google Shape;333;p17"/>
          <p:cNvPicPr preferRelativeResize="0"/>
          <p:nvPr/>
        </p:nvPicPr>
        <p:blipFill rotWithShape="1">
          <a:blip r:embed="rId3">
            <a:alphaModFix/>
          </a:blip>
          <a:srcRect b="0" l="0" r="0" t="0"/>
          <a:stretch/>
        </p:blipFill>
        <p:spPr>
          <a:xfrm>
            <a:off x="3648156" y="-42519"/>
            <a:ext cx="1344559" cy="1277694"/>
          </a:xfrm>
          <a:prstGeom prst="rect">
            <a:avLst/>
          </a:prstGeom>
          <a:noFill/>
          <a:ln>
            <a:noFill/>
          </a:ln>
        </p:spPr>
      </p:pic>
      <p:sp>
        <p:nvSpPr>
          <p:cNvPr id="334" name="Google Shape;334;p17"/>
          <p:cNvSpPr txBox="1"/>
          <p:nvPr/>
        </p:nvSpPr>
        <p:spPr>
          <a:xfrm>
            <a:off x="4992716" y="411000"/>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18"/>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341" name="Google Shape;341;p18"/>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PRODUCTION</a:t>
            </a:r>
            <a:endParaRPr/>
          </a:p>
        </p:txBody>
      </p:sp>
      <p:sp>
        <p:nvSpPr>
          <p:cNvPr id="342" name="Google Shape;342;p18"/>
          <p:cNvSpPr txBox="1"/>
          <p:nvPr/>
        </p:nvSpPr>
        <p:spPr>
          <a:xfrm>
            <a:off x="991791" y="1330941"/>
            <a:ext cx="609686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alibri"/>
                <a:ea typeface="Calibri"/>
                <a:cs typeface="Calibri"/>
                <a:sym typeface="Calibri"/>
              </a:rPr>
              <a:t>Class gallery </a:t>
            </a:r>
            <a:endParaRPr sz="4800">
              <a:solidFill>
                <a:schemeClr val="dk1"/>
              </a:solidFill>
              <a:latin typeface="Calibri"/>
              <a:ea typeface="Calibri"/>
              <a:cs typeface="Calibri"/>
              <a:sym typeface="Calibri"/>
            </a:endParaRPr>
          </a:p>
        </p:txBody>
      </p:sp>
      <p:sp>
        <p:nvSpPr>
          <p:cNvPr id="343" name="Google Shape;343;p18"/>
          <p:cNvSpPr txBox="1"/>
          <p:nvPr/>
        </p:nvSpPr>
        <p:spPr>
          <a:xfrm>
            <a:off x="5820583" y="2683895"/>
            <a:ext cx="5743232" cy="230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Calibri"/>
                <a:ea typeface="Calibri"/>
                <a:cs typeface="Calibri"/>
                <a:sym typeface="Calibri"/>
              </a:rPr>
              <a:t>Students can:</a:t>
            </a:r>
            <a:endParaRPr/>
          </a:p>
          <a:p>
            <a:pPr indent="-457200" lvl="0" marL="457200" marR="0" rtl="0" algn="l">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go and see other’s work</a:t>
            </a:r>
            <a:endParaRPr sz="3200">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give comments to each other</a:t>
            </a:r>
            <a:endParaRPr/>
          </a:p>
        </p:txBody>
      </p:sp>
      <p:pic>
        <p:nvPicPr>
          <p:cNvPr id="344" name="Google Shape;344;p18"/>
          <p:cNvPicPr preferRelativeResize="0"/>
          <p:nvPr/>
        </p:nvPicPr>
        <p:blipFill rotWithShape="1">
          <a:blip r:embed="rId4">
            <a:alphaModFix/>
          </a:blip>
          <a:srcRect b="0" l="0" r="0" t="0"/>
          <a:stretch/>
        </p:blipFill>
        <p:spPr>
          <a:xfrm>
            <a:off x="1360754" y="2500481"/>
            <a:ext cx="3601539" cy="3601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9"/>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50" name="Google Shape;350;p19"/>
          <p:cNvSpPr/>
          <p:nvPr/>
        </p:nvSpPr>
        <p:spPr>
          <a:xfrm>
            <a:off x="3977081" y="5090340"/>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51" name="Google Shape;351;p19"/>
          <p:cNvSpPr/>
          <p:nvPr/>
        </p:nvSpPr>
        <p:spPr>
          <a:xfrm>
            <a:off x="675509" y="1248784"/>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52" name="Google Shape;352;p19"/>
          <p:cNvSpPr/>
          <p:nvPr/>
        </p:nvSpPr>
        <p:spPr>
          <a:xfrm>
            <a:off x="2922721" y="2435102"/>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53" name="Google Shape;353;p19"/>
          <p:cNvSpPr/>
          <p:nvPr/>
        </p:nvSpPr>
        <p:spPr>
          <a:xfrm>
            <a:off x="681327" y="3739733"/>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54" name="Google Shape;354;p19"/>
          <p:cNvSpPr/>
          <p:nvPr/>
        </p:nvSpPr>
        <p:spPr>
          <a:xfrm>
            <a:off x="2731936" y="4979968"/>
            <a:ext cx="2437123" cy="62348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55" name="Google Shape;355;p19"/>
          <p:cNvSpPr/>
          <p:nvPr/>
        </p:nvSpPr>
        <p:spPr>
          <a:xfrm>
            <a:off x="5588839" y="1280803"/>
            <a:ext cx="5459396" cy="56227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56" name="Google Shape;356;p19"/>
          <p:cNvSpPr/>
          <p:nvPr/>
        </p:nvSpPr>
        <p:spPr>
          <a:xfrm>
            <a:off x="5571062" y="2089884"/>
            <a:ext cx="5456245" cy="120728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Listening</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57" name="Google Shape;357;p19"/>
          <p:cNvSpPr/>
          <p:nvPr/>
        </p:nvSpPr>
        <p:spPr>
          <a:xfrm>
            <a:off x="5585947" y="3407543"/>
            <a:ext cx="5465179" cy="1444501"/>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Writing </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58" name="Google Shape;358;p19"/>
          <p:cNvCxnSpPr>
            <a:stCxn id="351" idx="3"/>
            <a:endCxn id="352" idx="0"/>
          </p:cNvCxnSpPr>
          <p:nvPr/>
        </p:nvCxnSpPr>
        <p:spPr>
          <a:xfrm>
            <a:off x="2559276" y="1576321"/>
            <a:ext cx="1305300" cy="858900"/>
          </a:xfrm>
          <a:prstGeom prst="curvedConnector2">
            <a:avLst/>
          </a:prstGeom>
          <a:noFill/>
          <a:ln cap="flat" cmpd="sng" w="57150">
            <a:solidFill>
              <a:srgbClr val="F7941E"/>
            </a:solidFill>
            <a:prstDash val="solid"/>
            <a:miter lim="800000"/>
            <a:headEnd len="sm" w="sm" type="none"/>
            <a:tailEnd len="med" w="med" type="triangle"/>
          </a:ln>
        </p:spPr>
      </p:cxnSp>
      <p:cxnSp>
        <p:nvCxnSpPr>
          <p:cNvPr id="359" name="Google Shape;359;p19"/>
          <p:cNvCxnSpPr>
            <a:stCxn id="352" idx="1"/>
            <a:endCxn id="353" idx="0"/>
          </p:cNvCxnSpPr>
          <p:nvPr/>
        </p:nvCxnSpPr>
        <p:spPr>
          <a:xfrm flipH="1">
            <a:off x="1623121" y="2762803"/>
            <a:ext cx="1299600" cy="976800"/>
          </a:xfrm>
          <a:prstGeom prst="curvedConnector2">
            <a:avLst/>
          </a:prstGeom>
          <a:noFill/>
          <a:ln cap="flat" cmpd="sng" w="57150">
            <a:solidFill>
              <a:srgbClr val="F7941E"/>
            </a:solidFill>
            <a:prstDash val="solid"/>
            <a:miter lim="800000"/>
            <a:headEnd len="sm" w="sm" type="none"/>
            <a:tailEnd len="med" w="med" type="triangle"/>
          </a:ln>
        </p:spPr>
      </p:cxnSp>
      <p:cxnSp>
        <p:nvCxnSpPr>
          <p:cNvPr id="360" name="Google Shape;360;p19"/>
          <p:cNvCxnSpPr>
            <a:stCxn id="353" idx="3"/>
            <a:endCxn id="354" idx="0"/>
          </p:cNvCxnSpPr>
          <p:nvPr/>
        </p:nvCxnSpPr>
        <p:spPr>
          <a:xfrm>
            <a:off x="2565097" y="4067435"/>
            <a:ext cx="1385400" cy="912600"/>
          </a:xfrm>
          <a:prstGeom prst="curvedConnector2">
            <a:avLst/>
          </a:prstGeom>
          <a:noFill/>
          <a:ln cap="flat" cmpd="sng" w="57150">
            <a:solidFill>
              <a:srgbClr val="F7941E"/>
            </a:solidFill>
            <a:prstDash val="solid"/>
            <a:miter lim="800000"/>
            <a:headEnd len="sm" w="sm" type="none"/>
            <a:tailEnd len="med" w="med" type="triangle"/>
          </a:ln>
        </p:spPr>
      </p:cxnSp>
      <p:sp>
        <p:nvSpPr>
          <p:cNvPr id="361" name="Google Shape;361;p19"/>
          <p:cNvSpPr/>
          <p:nvPr/>
        </p:nvSpPr>
        <p:spPr>
          <a:xfrm>
            <a:off x="675509" y="5778823"/>
            <a:ext cx="1881024" cy="682238"/>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362" name="Google Shape;362;p19"/>
          <p:cNvCxnSpPr>
            <a:stCxn id="354" idx="1"/>
            <a:endCxn id="361" idx="0"/>
          </p:cNvCxnSpPr>
          <p:nvPr/>
        </p:nvCxnSpPr>
        <p:spPr>
          <a:xfrm flipH="1">
            <a:off x="1615936" y="5291710"/>
            <a:ext cx="1116000" cy="487200"/>
          </a:xfrm>
          <a:prstGeom prst="curvedConnector2">
            <a:avLst/>
          </a:prstGeom>
          <a:noFill/>
          <a:ln cap="flat" cmpd="sng" w="57150">
            <a:solidFill>
              <a:srgbClr val="F7941E"/>
            </a:solidFill>
            <a:prstDash val="solid"/>
            <a:miter lim="800000"/>
            <a:headEnd len="sm" w="sm" type="none"/>
            <a:tailEnd len="med" w="med" type="triangle"/>
          </a:ln>
        </p:spPr>
      </p:cxnSp>
      <p:sp>
        <p:nvSpPr>
          <p:cNvPr id="363" name="Google Shape;363;p19"/>
          <p:cNvSpPr/>
          <p:nvPr/>
        </p:nvSpPr>
        <p:spPr>
          <a:xfrm>
            <a:off x="5594317" y="5776099"/>
            <a:ext cx="5465179" cy="68496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364" name="Google Shape;364;p19"/>
          <p:cNvSpPr/>
          <p:nvPr/>
        </p:nvSpPr>
        <p:spPr>
          <a:xfrm>
            <a:off x="5583056" y="4979968"/>
            <a:ext cx="5465179" cy="667678"/>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65" name="Google Shape;365;p19"/>
          <p:cNvSpPr/>
          <p:nvPr/>
        </p:nvSpPr>
        <p:spPr>
          <a:xfrm>
            <a:off x="4239945" y="323788"/>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6" name="Google Shape;366;p19"/>
          <p:cNvPicPr preferRelativeResize="0"/>
          <p:nvPr/>
        </p:nvPicPr>
        <p:blipFill rotWithShape="1">
          <a:blip r:embed="rId3">
            <a:alphaModFix/>
          </a:blip>
          <a:srcRect b="0" l="0" r="0" t="0"/>
          <a:stretch/>
        </p:blipFill>
        <p:spPr>
          <a:xfrm>
            <a:off x="3648156" y="-42519"/>
            <a:ext cx="1344559" cy="1277694"/>
          </a:xfrm>
          <a:prstGeom prst="rect">
            <a:avLst/>
          </a:prstGeom>
          <a:noFill/>
          <a:ln>
            <a:noFill/>
          </a:ln>
        </p:spPr>
      </p:pic>
      <p:sp>
        <p:nvSpPr>
          <p:cNvPr id="367" name="Google Shape;367;p19"/>
          <p:cNvSpPr txBox="1"/>
          <p:nvPr/>
        </p:nvSpPr>
        <p:spPr>
          <a:xfrm>
            <a:off x="4992716" y="411000"/>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3918939" y="1670264"/>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b="0" l="0" r="0" t="0"/>
          <a:stretch/>
        </p:blipFill>
        <p:spPr>
          <a:xfrm>
            <a:off x="3327150" y="1303957"/>
            <a:ext cx="1344559" cy="1277694"/>
          </a:xfrm>
          <a:prstGeom prst="rect">
            <a:avLst/>
          </a:prstGeom>
          <a:noFill/>
          <a:ln>
            <a:noFill/>
          </a:ln>
        </p:spPr>
      </p:pic>
      <p:sp>
        <p:nvSpPr>
          <p:cNvPr id="95" name="Google Shape;95;p2"/>
          <p:cNvSpPr txBox="1"/>
          <p:nvPr/>
        </p:nvSpPr>
        <p:spPr>
          <a:xfrm>
            <a:off x="4671710" y="1757476"/>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b="0" l="0" r="0" t="0"/>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Open Sans"/>
                <a:ea typeface="Open Sans"/>
                <a:cs typeface="Open Sans"/>
                <a:sym typeface="Open Sans"/>
              </a:rPr>
              <a:t>FILMS</a:t>
            </a:r>
            <a:endParaRPr/>
          </a:p>
        </p:txBody>
      </p:sp>
      <p:sp>
        <p:nvSpPr>
          <p:cNvPr id="100" name="Google Shape;100;p2"/>
          <p:cNvSpPr txBox="1"/>
          <p:nvPr/>
        </p:nvSpPr>
        <p:spPr>
          <a:xfrm>
            <a:off x="2235238" y="190029"/>
            <a:ext cx="72244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Open Sans"/>
                <a:ea typeface="Open Sans"/>
                <a:cs typeface="Open Sans"/>
                <a:sym typeface="Open Sans"/>
              </a:rPr>
              <a:t>8</a:t>
            </a:r>
            <a:endParaRPr/>
          </a:p>
        </p:txBody>
      </p:sp>
      <p:pic>
        <p:nvPicPr>
          <p:cNvPr descr="Free Watching Movie Cliparts, Download Free Watching Movie Cliparts png  images, Free ClipArts on Clipart Library" id="101" name="Google Shape;101;p2"/>
          <p:cNvPicPr preferRelativeResize="0"/>
          <p:nvPr/>
        </p:nvPicPr>
        <p:blipFill rotWithShape="1">
          <a:blip r:embed="rId6">
            <a:alphaModFix/>
          </a:blip>
          <a:srcRect b="0" l="0" r="0" t="0"/>
          <a:stretch/>
        </p:blipFill>
        <p:spPr>
          <a:xfrm>
            <a:off x="2235238" y="2947958"/>
            <a:ext cx="1724025" cy="2647950"/>
          </a:xfrm>
          <a:prstGeom prst="rect">
            <a:avLst/>
          </a:prstGeom>
          <a:noFill/>
          <a:ln>
            <a:noFill/>
          </a:ln>
        </p:spPr>
      </p:pic>
      <p:pic>
        <p:nvPicPr>
          <p:cNvPr descr="Free Watching Movie Cliparts, Download Free Watching Movie Cliparts png  images, Free ClipArts on Clipart Library" id="102" name="Google Shape;102;p2"/>
          <p:cNvPicPr preferRelativeResize="0"/>
          <p:nvPr/>
        </p:nvPicPr>
        <p:blipFill rotWithShape="1">
          <a:blip r:embed="rId7">
            <a:alphaModFix/>
          </a:blip>
          <a:srcRect b="0" l="0" r="0" t="0"/>
          <a:stretch/>
        </p:blipFill>
        <p:spPr>
          <a:xfrm>
            <a:off x="5249544" y="3005108"/>
            <a:ext cx="1898530" cy="2647950"/>
          </a:xfrm>
          <a:prstGeom prst="rect">
            <a:avLst/>
          </a:prstGeom>
          <a:noFill/>
          <a:ln>
            <a:noFill/>
          </a:ln>
        </p:spPr>
      </p:pic>
      <p:pic>
        <p:nvPicPr>
          <p:cNvPr descr="Free Watching Movie Cliparts, Download Free Watching Movie Cliparts png  images, Free ClipArts on Clipart Library" id="103" name="Google Shape;103;p2"/>
          <p:cNvPicPr preferRelativeResize="0"/>
          <p:nvPr/>
        </p:nvPicPr>
        <p:blipFill rotWithShape="1">
          <a:blip r:embed="rId8">
            <a:alphaModFix/>
          </a:blip>
          <a:srcRect b="0" l="0" r="0" t="0"/>
          <a:stretch/>
        </p:blipFill>
        <p:spPr>
          <a:xfrm>
            <a:off x="8117003" y="3005108"/>
            <a:ext cx="1800225" cy="253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0"/>
          <p:cNvSpPr txBox="1"/>
          <p:nvPr/>
        </p:nvSpPr>
        <p:spPr>
          <a:xfrm>
            <a:off x="1149944" y="1294750"/>
            <a:ext cx="1081531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Wrap-up</a:t>
            </a:r>
            <a:endParaRPr b="1" sz="2800">
              <a:solidFill>
                <a:schemeClr val="dk1"/>
              </a:solidFill>
              <a:latin typeface="Arial"/>
              <a:ea typeface="Arial"/>
              <a:cs typeface="Arial"/>
              <a:sym typeface="Arial"/>
            </a:endParaRPr>
          </a:p>
        </p:txBody>
      </p:sp>
      <p:sp>
        <p:nvSpPr>
          <p:cNvPr id="374" name="Google Shape;374;p20"/>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375" name="Google Shape;375;p20"/>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a:p>
        </p:txBody>
      </p:sp>
      <p:pic>
        <p:nvPicPr>
          <p:cNvPr id="376" name="Google Shape;376;p20"/>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377" name="Google Shape;377;p20"/>
          <p:cNvSpPr txBox="1"/>
          <p:nvPr/>
        </p:nvSpPr>
        <p:spPr>
          <a:xfrm>
            <a:off x="487067" y="207665"/>
            <a:ext cx="41326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CONSOLIDATION</a:t>
            </a:r>
            <a:endParaRPr b="1" sz="3600">
              <a:solidFill>
                <a:schemeClr val="dk1"/>
              </a:solidFill>
              <a:latin typeface="Arial"/>
              <a:ea typeface="Arial"/>
              <a:cs typeface="Arial"/>
              <a:sym typeface="Arial"/>
            </a:endParaRPr>
          </a:p>
        </p:txBody>
      </p:sp>
      <p:sp>
        <p:nvSpPr>
          <p:cNvPr id="378" name="Google Shape;378;p20"/>
          <p:cNvSpPr txBox="1"/>
          <p:nvPr/>
        </p:nvSpPr>
        <p:spPr>
          <a:xfrm>
            <a:off x="3812292" y="1916750"/>
            <a:ext cx="8152967" cy="280076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3200">
                <a:solidFill>
                  <a:schemeClr val="dk1"/>
                </a:solidFill>
                <a:latin typeface="Calibri"/>
                <a:ea typeface="Calibri"/>
                <a:cs typeface="Calibri"/>
                <a:sym typeface="Calibri"/>
              </a:rPr>
              <a:t>In this lesson, we have learnt to:</a:t>
            </a:r>
            <a:endParaRPr/>
          </a:p>
          <a:p>
            <a:pPr indent="-457200" lvl="0" marL="457200" marR="0" rtl="0" algn="l">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indent="-457200" lvl="0" marL="457200" marR="0" rtl="0" algn="l">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pic>
        <p:nvPicPr>
          <p:cNvPr descr="Presentation with checklist with solid fill" id="379" name="Google Shape;379;p20"/>
          <p:cNvPicPr preferRelativeResize="0"/>
          <p:nvPr/>
        </p:nvPicPr>
        <p:blipFill rotWithShape="1">
          <a:blip r:embed="rId4">
            <a:alphaModFix/>
          </a:blip>
          <a:srcRect b="0" l="0" r="0" t="0"/>
          <a:stretch/>
        </p:blipFill>
        <p:spPr>
          <a:xfrm>
            <a:off x="576198" y="2042184"/>
            <a:ext cx="2851881" cy="28518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1"/>
          <p:cNvSpPr txBox="1"/>
          <p:nvPr/>
        </p:nvSpPr>
        <p:spPr>
          <a:xfrm>
            <a:off x="1131589" y="1299111"/>
            <a:ext cx="1081531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Homework</a:t>
            </a:r>
            <a:endParaRPr b="1" sz="2800">
              <a:solidFill>
                <a:schemeClr val="dk1"/>
              </a:solidFill>
              <a:latin typeface="Arial"/>
              <a:ea typeface="Arial"/>
              <a:cs typeface="Arial"/>
              <a:sym typeface="Arial"/>
            </a:endParaRPr>
          </a:p>
        </p:txBody>
      </p:sp>
      <p:sp>
        <p:nvSpPr>
          <p:cNvPr id="386" name="Google Shape;386;p21"/>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387" name="Google Shape;387;p21"/>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pic>
        <p:nvPicPr>
          <p:cNvPr id="388" name="Google Shape;388;p21"/>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389" name="Google Shape;389;p21"/>
          <p:cNvSpPr txBox="1"/>
          <p:nvPr/>
        </p:nvSpPr>
        <p:spPr>
          <a:xfrm>
            <a:off x="487067" y="207665"/>
            <a:ext cx="41326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CONSOLIDATION</a:t>
            </a:r>
            <a:endParaRPr b="1" sz="3600">
              <a:solidFill>
                <a:schemeClr val="dk1"/>
              </a:solidFill>
              <a:latin typeface="Arial"/>
              <a:ea typeface="Arial"/>
              <a:cs typeface="Arial"/>
              <a:sym typeface="Arial"/>
            </a:endParaRPr>
          </a:p>
        </p:txBody>
      </p:sp>
      <p:sp>
        <p:nvSpPr>
          <p:cNvPr id="390" name="Google Shape;390;p21"/>
          <p:cNvSpPr txBox="1"/>
          <p:nvPr/>
        </p:nvSpPr>
        <p:spPr>
          <a:xfrm>
            <a:off x="628983" y="2238692"/>
            <a:ext cx="10513304" cy="9233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Prepare for the next lesson: </a:t>
            </a:r>
            <a:r>
              <a:rPr b="1" lang="en-US" sz="3600">
                <a:solidFill>
                  <a:schemeClr val="accent2"/>
                </a:solidFill>
                <a:latin typeface="Calibri"/>
                <a:ea typeface="Calibri"/>
                <a:cs typeface="Calibri"/>
                <a:sym typeface="Calibri"/>
              </a:rPr>
              <a:t>Looking back &amp; Project</a:t>
            </a:r>
            <a:endParaRPr/>
          </a:p>
        </p:txBody>
      </p:sp>
      <p:pic>
        <p:nvPicPr>
          <p:cNvPr id="391" name="Google Shape;391;p21"/>
          <p:cNvPicPr preferRelativeResize="0"/>
          <p:nvPr/>
        </p:nvPicPr>
        <p:blipFill rotWithShape="1">
          <a:blip r:embed="rId4">
            <a:alphaModFix/>
          </a:blip>
          <a:srcRect b="0" l="0" r="0" t="0"/>
          <a:stretch/>
        </p:blipFill>
        <p:spPr>
          <a:xfrm>
            <a:off x="6713339" y="3336073"/>
            <a:ext cx="3222397" cy="32223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22"/>
          <p:cNvPicPr preferRelativeResize="0"/>
          <p:nvPr>
            <p:ph idx="1" type="body"/>
          </p:nvPr>
        </p:nvPicPr>
        <p:blipFill rotWithShape="1">
          <a:blip r:embed="rId3">
            <a:alphaModFix/>
          </a:blip>
          <a:srcRect b="0" l="0" r="0" t="0"/>
          <a:stretch/>
        </p:blipFill>
        <p:spPr>
          <a:xfrm>
            <a:off x="1524001" y="7553"/>
            <a:ext cx="9143999" cy="68397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3427102" y="587387"/>
            <a:ext cx="4958616" cy="884574"/>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3"/>
          <p:cNvSpPr txBox="1"/>
          <p:nvPr/>
        </p:nvSpPr>
        <p:spPr>
          <a:xfrm>
            <a:off x="4791560" y="706508"/>
            <a:ext cx="33153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Open Sans"/>
                <a:ea typeface="Open Sans"/>
                <a:cs typeface="Open Sans"/>
                <a:sym typeface="Open Sans"/>
              </a:rPr>
              <a:t>OBJECTIVES</a:t>
            </a:r>
            <a:endParaRPr/>
          </a:p>
        </p:txBody>
      </p:sp>
      <p:pic>
        <p:nvPicPr>
          <p:cNvPr id="110" name="Google Shape;110;p3"/>
          <p:cNvPicPr preferRelativeResize="0"/>
          <p:nvPr/>
        </p:nvPicPr>
        <p:blipFill rotWithShape="1">
          <a:blip r:embed="rId3">
            <a:alphaModFix/>
          </a:blip>
          <a:srcRect b="0" l="0" r="0" t="0"/>
          <a:stretch/>
        </p:blipFill>
        <p:spPr>
          <a:xfrm>
            <a:off x="3192320" y="144696"/>
            <a:ext cx="1515332" cy="1583743"/>
          </a:xfrm>
          <a:prstGeom prst="rect">
            <a:avLst/>
          </a:prstGeom>
          <a:noFill/>
          <a:ln>
            <a:noFill/>
          </a:ln>
        </p:spPr>
      </p:pic>
      <p:sp>
        <p:nvSpPr>
          <p:cNvPr id="111" name="Google Shape;111;p3"/>
          <p:cNvSpPr txBox="1"/>
          <p:nvPr/>
        </p:nvSpPr>
        <p:spPr>
          <a:xfrm>
            <a:off x="1823258" y="1914652"/>
            <a:ext cx="9770226" cy="267765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2800">
                <a:solidFill>
                  <a:schemeClr val="dk1"/>
                </a:solidFill>
                <a:latin typeface="Calibri"/>
                <a:ea typeface="Calibri"/>
                <a:cs typeface="Calibri"/>
                <a:sym typeface="Calibri"/>
              </a:rPr>
              <a:t>By the end of the lesson, students will be able to:</a:t>
            </a:r>
            <a:endParaRPr/>
          </a:p>
          <a:p>
            <a:pPr indent="-457200" lvl="0" marL="457200" marR="0" rtl="0" algn="l">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indent="-457200" lvl="0" marL="457200" marR="0" rtl="0" algn="l">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17" name="Google Shape;117;p4"/>
          <p:cNvSpPr/>
          <p:nvPr/>
        </p:nvSpPr>
        <p:spPr>
          <a:xfrm>
            <a:off x="3977081" y="5090340"/>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18" name="Google Shape;118;p4"/>
          <p:cNvSpPr/>
          <p:nvPr/>
        </p:nvSpPr>
        <p:spPr>
          <a:xfrm>
            <a:off x="675509" y="1248784"/>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9" name="Google Shape;119;p4"/>
          <p:cNvSpPr/>
          <p:nvPr/>
        </p:nvSpPr>
        <p:spPr>
          <a:xfrm>
            <a:off x="2922721" y="2435102"/>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20" name="Google Shape;120;p4"/>
          <p:cNvSpPr/>
          <p:nvPr/>
        </p:nvSpPr>
        <p:spPr>
          <a:xfrm>
            <a:off x="681327" y="3739733"/>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21" name="Google Shape;121;p4"/>
          <p:cNvSpPr/>
          <p:nvPr/>
        </p:nvSpPr>
        <p:spPr>
          <a:xfrm>
            <a:off x="2731936" y="4979968"/>
            <a:ext cx="2437123" cy="62348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122" name="Google Shape;122;p4"/>
          <p:cNvSpPr/>
          <p:nvPr/>
        </p:nvSpPr>
        <p:spPr>
          <a:xfrm>
            <a:off x="5588839" y="1280803"/>
            <a:ext cx="5459396" cy="56227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23" name="Google Shape;123;p4"/>
          <p:cNvSpPr/>
          <p:nvPr/>
        </p:nvSpPr>
        <p:spPr>
          <a:xfrm>
            <a:off x="5571062" y="2089884"/>
            <a:ext cx="5456245" cy="120728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Listening</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124" name="Google Shape;124;p4"/>
          <p:cNvSpPr/>
          <p:nvPr/>
        </p:nvSpPr>
        <p:spPr>
          <a:xfrm>
            <a:off x="5585947" y="3407543"/>
            <a:ext cx="5465179" cy="1444501"/>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Writing </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125" name="Google Shape;125;p4"/>
          <p:cNvCxnSpPr>
            <a:stCxn id="118" idx="3"/>
            <a:endCxn id="119" idx="0"/>
          </p:cNvCxnSpPr>
          <p:nvPr/>
        </p:nvCxnSpPr>
        <p:spPr>
          <a:xfrm>
            <a:off x="2559276" y="1576321"/>
            <a:ext cx="1305300" cy="858900"/>
          </a:xfrm>
          <a:prstGeom prst="curvedConnector2">
            <a:avLst/>
          </a:prstGeom>
          <a:noFill/>
          <a:ln cap="flat" cmpd="sng" w="57150">
            <a:solidFill>
              <a:srgbClr val="F7941E"/>
            </a:solidFill>
            <a:prstDash val="solid"/>
            <a:miter lim="800000"/>
            <a:headEnd len="sm" w="sm" type="none"/>
            <a:tailEnd len="med" w="med" type="triangle"/>
          </a:ln>
        </p:spPr>
      </p:cxnSp>
      <p:cxnSp>
        <p:nvCxnSpPr>
          <p:cNvPr id="126" name="Google Shape;126;p4"/>
          <p:cNvCxnSpPr>
            <a:stCxn id="119" idx="1"/>
            <a:endCxn id="120" idx="0"/>
          </p:cNvCxnSpPr>
          <p:nvPr/>
        </p:nvCxnSpPr>
        <p:spPr>
          <a:xfrm flipH="1">
            <a:off x="1623121" y="2762803"/>
            <a:ext cx="1299600" cy="976800"/>
          </a:xfrm>
          <a:prstGeom prst="curvedConnector2">
            <a:avLst/>
          </a:prstGeom>
          <a:noFill/>
          <a:ln cap="flat" cmpd="sng" w="57150">
            <a:solidFill>
              <a:srgbClr val="F7941E"/>
            </a:solidFill>
            <a:prstDash val="solid"/>
            <a:miter lim="800000"/>
            <a:headEnd len="sm" w="sm" type="none"/>
            <a:tailEnd len="med" w="med" type="triangle"/>
          </a:ln>
        </p:spPr>
      </p:cxnSp>
      <p:cxnSp>
        <p:nvCxnSpPr>
          <p:cNvPr id="127" name="Google Shape;127;p4"/>
          <p:cNvCxnSpPr>
            <a:stCxn id="120" idx="3"/>
            <a:endCxn id="121" idx="0"/>
          </p:cNvCxnSpPr>
          <p:nvPr/>
        </p:nvCxnSpPr>
        <p:spPr>
          <a:xfrm>
            <a:off x="2565097" y="4067435"/>
            <a:ext cx="1385400" cy="912600"/>
          </a:xfrm>
          <a:prstGeom prst="curvedConnector2">
            <a:avLst/>
          </a:prstGeom>
          <a:noFill/>
          <a:ln cap="flat" cmpd="sng" w="57150">
            <a:solidFill>
              <a:srgbClr val="F7941E"/>
            </a:solidFill>
            <a:prstDash val="solid"/>
            <a:miter lim="800000"/>
            <a:headEnd len="sm" w="sm" type="none"/>
            <a:tailEnd len="med" w="med" type="triangle"/>
          </a:ln>
        </p:spPr>
      </p:cxnSp>
      <p:sp>
        <p:nvSpPr>
          <p:cNvPr id="128" name="Google Shape;128;p4"/>
          <p:cNvSpPr/>
          <p:nvPr/>
        </p:nvSpPr>
        <p:spPr>
          <a:xfrm>
            <a:off x="675509" y="5778823"/>
            <a:ext cx="1881024" cy="682238"/>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129" name="Google Shape;129;p4"/>
          <p:cNvCxnSpPr>
            <a:stCxn id="121" idx="1"/>
            <a:endCxn id="128" idx="0"/>
          </p:cNvCxnSpPr>
          <p:nvPr/>
        </p:nvCxnSpPr>
        <p:spPr>
          <a:xfrm flipH="1">
            <a:off x="1615936" y="5291710"/>
            <a:ext cx="1116000" cy="487200"/>
          </a:xfrm>
          <a:prstGeom prst="curvedConnector2">
            <a:avLst/>
          </a:prstGeom>
          <a:noFill/>
          <a:ln cap="flat" cmpd="sng" w="57150">
            <a:solidFill>
              <a:srgbClr val="F7941E"/>
            </a:solidFill>
            <a:prstDash val="solid"/>
            <a:miter lim="800000"/>
            <a:headEnd len="sm" w="sm" type="none"/>
            <a:tailEnd len="med" w="med" type="triangle"/>
          </a:ln>
        </p:spPr>
      </p:cxnSp>
      <p:sp>
        <p:nvSpPr>
          <p:cNvPr id="130" name="Google Shape;130;p4"/>
          <p:cNvSpPr/>
          <p:nvPr/>
        </p:nvSpPr>
        <p:spPr>
          <a:xfrm>
            <a:off x="5594317" y="5776099"/>
            <a:ext cx="5465179" cy="68496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131" name="Google Shape;131;p4"/>
          <p:cNvSpPr/>
          <p:nvPr/>
        </p:nvSpPr>
        <p:spPr>
          <a:xfrm>
            <a:off x="5583056" y="4979968"/>
            <a:ext cx="5465179" cy="667678"/>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132" name="Google Shape;132;p4"/>
          <p:cNvSpPr/>
          <p:nvPr/>
        </p:nvSpPr>
        <p:spPr>
          <a:xfrm>
            <a:off x="4239945" y="323788"/>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3" name="Google Shape;133;p4"/>
          <p:cNvPicPr preferRelativeResize="0"/>
          <p:nvPr/>
        </p:nvPicPr>
        <p:blipFill rotWithShape="1">
          <a:blip r:embed="rId3">
            <a:alphaModFix/>
          </a:blip>
          <a:srcRect b="0" l="0" r="0" t="0"/>
          <a:stretch/>
        </p:blipFill>
        <p:spPr>
          <a:xfrm>
            <a:off x="3648156" y="-42519"/>
            <a:ext cx="1344559" cy="1277694"/>
          </a:xfrm>
          <a:prstGeom prst="rect">
            <a:avLst/>
          </a:prstGeom>
          <a:noFill/>
          <a:ln>
            <a:noFill/>
          </a:ln>
        </p:spPr>
      </p:pic>
      <p:sp>
        <p:nvSpPr>
          <p:cNvPr id="134" name="Google Shape;134;p4"/>
          <p:cNvSpPr txBox="1"/>
          <p:nvPr/>
        </p:nvSpPr>
        <p:spPr>
          <a:xfrm>
            <a:off x="4992716" y="411000"/>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p:nvPr/>
        </p:nvSpPr>
        <p:spPr>
          <a:xfrm>
            <a:off x="3977081" y="5312012"/>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40" name="Google Shape;140;p5"/>
          <p:cNvSpPr/>
          <p:nvPr/>
        </p:nvSpPr>
        <p:spPr>
          <a:xfrm>
            <a:off x="971990" y="1451193"/>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WARM-UP</a:t>
            </a:r>
            <a:endParaRPr sz="2000">
              <a:solidFill>
                <a:schemeClr val="dk1"/>
              </a:solidFill>
              <a:latin typeface="Calibri"/>
              <a:ea typeface="Calibri"/>
              <a:cs typeface="Calibri"/>
              <a:sym typeface="Calibri"/>
            </a:endParaRPr>
          </a:p>
        </p:txBody>
      </p:sp>
      <p:sp>
        <p:nvSpPr>
          <p:cNvPr id="141" name="Google Shape;141;p5"/>
          <p:cNvSpPr/>
          <p:nvPr/>
        </p:nvSpPr>
        <p:spPr>
          <a:xfrm>
            <a:off x="5588839" y="1456120"/>
            <a:ext cx="5459396" cy="699274"/>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Game: </a:t>
            </a:r>
            <a:r>
              <a:rPr lang="en-US" sz="2000">
                <a:solidFill>
                  <a:schemeClr val="dk1"/>
                </a:solidFill>
                <a:latin typeface="Calibri"/>
                <a:ea typeface="Calibri"/>
                <a:cs typeface="Calibri"/>
                <a:sym typeface="Calibri"/>
              </a:rPr>
              <a:t>Name the types of films</a:t>
            </a:r>
            <a:endParaRPr sz="2000">
              <a:solidFill>
                <a:schemeClr val="dk1"/>
              </a:solidFill>
              <a:latin typeface="Calibri"/>
              <a:ea typeface="Calibri"/>
              <a:cs typeface="Calibri"/>
              <a:sym typeface="Calibri"/>
            </a:endParaRPr>
          </a:p>
        </p:txBody>
      </p:sp>
      <p:sp>
        <p:nvSpPr>
          <p:cNvPr id="142" name="Google Shape;142;p5"/>
          <p:cNvSpPr/>
          <p:nvPr/>
        </p:nvSpPr>
        <p:spPr>
          <a:xfrm>
            <a:off x="5580310" y="2891840"/>
            <a:ext cx="582784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rgbClr val="000000"/>
                </a:solidFill>
                <a:latin typeface="Calibri"/>
                <a:ea typeface="Calibri"/>
                <a:cs typeface="Calibri"/>
                <a:sym typeface="Calibri"/>
              </a:rPr>
              <a:t>Aims of the stage:</a:t>
            </a:r>
            <a:endParaRPr/>
          </a:p>
          <a:p>
            <a:pPr indent="-342900" lvl="0" marL="342900" marR="0" rtl="0" algn="l">
              <a:lnSpc>
                <a:spcPct val="150000"/>
              </a:lnSpc>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waken up students’ interest.</a:t>
            </a:r>
            <a:endParaRPr sz="4000">
              <a:solidFill>
                <a:schemeClr val="dk1"/>
              </a:solidFill>
              <a:latin typeface="Calibri"/>
              <a:ea typeface="Calibri"/>
              <a:cs typeface="Calibri"/>
              <a:sym typeface="Calibri"/>
            </a:endParaRPr>
          </a:p>
        </p:txBody>
      </p:sp>
      <p:pic>
        <p:nvPicPr>
          <p:cNvPr descr="Useful video resources" id="143" name="Google Shape;143;p5"/>
          <p:cNvPicPr preferRelativeResize="0"/>
          <p:nvPr/>
        </p:nvPicPr>
        <p:blipFill rotWithShape="1">
          <a:blip r:embed="rId3">
            <a:alphaModFix/>
          </a:blip>
          <a:srcRect b="0" l="0" r="0" t="0"/>
          <a:stretch/>
        </p:blipFill>
        <p:spPr>
          <a:xfrm>
            <a:off x="1114858" y="2388665"/>
            <a:ext cx="2371232" cy="2783620"/>
          </a:xfrm>
          <a:prstGeom prst="rect">
            <a:avLst/>
          </a:prstGeom>
          <a:noFill/>
          <a:ln>
            <a:noFill/>
          </a:ln>
        </p:spPr>
      </p:pic>
      <p:sp>
        <p:nvSpPr>
          <p:cNvPr id="144" name="Google Shape;144;p5"/>
          <p:cNvSpPr/>
          <p:nvPr/>
        </p:nvSpPr>
        <p:spPr>
          <a:xfrm>
            <a:off x="3977081" y="448740"/>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4">
            <a:alphaModFix/>
          </a:blip>
          <a:srcRect b="0" l="0" r="0" t="0"/>
          <a:stretch/>
        </p:blipFill>
        <p:spPr>
          <a:xfrm>
            <a:off x="3385292" y="82433"/>
            <a:ext cx="1344559" cy="1277694"/>
          </a:xfrm>
          <a:prstGeom prst="rect">
            <a:avLst/>
          </a:prstGeom>
          <a:noFill/>
          <a:ln>
            <a:noFill/>
          </a:ln>
        </p:spPr>
      </p:pic>
      <p:sp>
        <p:nvSpPr>
          <p:cNvPr id="146" name="Google Shape;146;p5"/>
          <p:cNvSpPr txBox="1"/>
          <p:nvPr/>
        </p:nvSpPr>
        <p:spPr>
          <a:xfrm>
            <a:off x="4729852" y="535952"/>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153" name="Google Shape;153;p6"/>
          <p:cNvSpPr txBox="1"/>
          <p:nvPr/>
        </p:nvSpPr>
        <p:spPr>
          <a:xfrm>
            <a:off x="663572" y="202239"/>
            <a:ext cx="3059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WARM-UP</a:t>
            </a:r>
            <a:endParaRPr b="1" sz="3600">
              <a:solidFill>
                <a:schemeClr val="dk1"/>
              </a:solidFill>
              <a:latin typeface="Arial"/>
              <a:ea typeface="Arial"/>
              <a:cs typeface="Arial"/>
              <a:sym typeface="Arial"/>
            </a:endParaRPr>
          </a:p>
        </p:txBody>
      </p:sp>
      <p:sp>
        <p:nvSpPr>
          <p:cNvPr id="154" name="Google Shape;154;p6"/>
          <p:cNvSpPr/>
          <p:nvPr/>
        </p:nvSpPr>
        <p:spPr>
          <a:xfrm>
            <a:off x="2034633" y="1681882"/>
            <a:ext cx="493817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Watch the video and write down the types of the films. </a:t>
            </a:r>
            <a:endParaRPr b="1" sz="2800">
              <a:solidFill>
                <a:schemeClr val="dk1"/>
              </a:solidFill>
              <a:latin typeface="Arial"/>
              <a:ea typeface="Arial"/>
              <a:cs typeface="Arial"/>
              <a:sym typeface="Arial"/>
            </a:endParaRPr>
          </a:p>
        </p:txBody>
      </p:sp>
      <p:pic>
        <p:nvPicPr>
          <p:cNvPr descr="Useful video resources" id="155" name="Google Shape;155;p6"/>
          <p:cNvPicPr preferRelativeResize="0"/>
          <p:nvPr/>
        </p:nvPicPr>
        <p:blipFill rotWithShape="1">
          <a:blip r:embed="rId4">
            <a:alphaModFix/>
          </a:blip>
          <a:srcRect b="0" l="0" r="0" t="0"/>
          <a:stretch/>
        </p:blipFill>
        <p:spPr>
          <a:xfrm>
            <a:off x="268557" y="1218816"/>
            <a:ext cx="1653761" cy="1797313"/>
          </a:xfrm>
          <a:prstGeom prst="rect">
            <a:avLst/>
          </a:prstGeom>
          <a:noFill/>
          <a:ln>
            <a:noFill/>
          </a:ln>
        </p:spPr>
      </p:pic>
      <p:pic>
        <p:nvPicPr>
          <p:cNvPr id="156" name="Google Shape;156;p6"/>
          <p:cNvPicPr preferRelativeResize="0"/>
          <p:nvPr/>
        </p:nvPicPr>
        <p:blipFill rotWithShape="1">
          <a:blip r:embed="rId5">
            <a:alphaModFix/>
          </a:blip>
          <a:srcRect b="0" l="0" r="0" t="0"/>
          <a:stretch/>
        </p:blipFill>
        <p:spPr>
          <a:xfrm>
            <a:off x="7510137" y="202239"/>
            <a:ext cx="4256846" cy="6296585"/>
          </a:xfrm>
          <a:prstGeom prst="rect">
            <a:avLst/>
          </a:prstGeom>
          <a:noFill/>
          <a:ln>
            <a:noFill/>
          </a:ln>
        </p:spPr>
      </p:pic>
      <p:sp>
        <p:nvSpPr>
          <p:cNvPr id="157" name="Google Shape;157;p6"/>
          <p:cNvSpPr/>
          <p:nvPr/>
        </p:nvSpPr>
        <p:spPr>
          <a:xfrm>
            <a:off x="1633499" y="3006235"/>
            <a:ext cx="545162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rgbClr val="C00000"/>
                </a:solidFill>
                <a:latin typeface="Arial"/>
                <a:ea typeface="Arial"/>
                <a:cs typeface="Arial"/>
                <a:sym typeface="Arial"/>
              </a:rPr>
              <a:t>WHICH TYPES OF FILMS CAN YOU SEE THE MOST IN THE VIDEO?</a:t>
            </a:r>
            <a:endParaRPr b="1" i="1" sz="3200">
              <a:solidFill>
                <a:srgbClr val="C00000"/>
              </a:solidFill>
              <a:latin typeface="Arial"/>
              <a:ea typeface="Arial"/>
              <a:cs typeface="Arial"/>
              <a:sym typeface="Arial"/>
            </a:endParaRPr>
          </a:p>
        </p:txBody>
      </p:sp>
      <p:sp>
        <p:nvSpPr>
          <p:cNvPr id="158" name="Google Shape;158;p6"/>
          <p:cNvSpPr/>
          <p:nvPr/>
        </p:nvSpPr>
        <p:spPr>
          <a:xfrm>
            <a:off x="2980947" y="4894118"/>
            <a:ext cx="347056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008A80"/>
                </a:solidFill>
                <a:latin typeface="Bodoni"/>
                <a:ea typeface="Bodoni"/>
                <a:cs typeface="Bodoni"/>
                <a:sym typeface="Bodoni"/>
              </a:rPr>
              <a:t>COMEDY</a:t>
            </a:r>
            <a:endParaRPr sz="4800">
              <a:solidFill>
                <a:srgbClr val="008A80"/>
              </a:solidFill>
              <a:latin typeface="Bodoni"/>
              <a:ea typeface="Bodoni"/>
              <a:cs typeface="Bodoni"/>
              <a:sym typeface="Bodon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64" name="Google Shape;164;p7"/>
          <p:cNvSpPr/>
          <p:nvPr/>
        </p:nvSpPr>
        <p:spPr>
          <a:xfrm>
            <a:off x="675509" y="1248784"/>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65" name="Google Shape;165;p7"/>
          <p:cNvSpPr/>
          <p:nvPr/>
        </p:nvSpPr>
        <p:spPr>
          <a:xfrm>
            <a:off x="2922721" y="2435102"/>
            <a:ext cx="1883770"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66" name="Google Shape;166;p7"/>
          <p:cNvSpPr/>
          <p:nvPr/>
        </p:nvSpPr>
        <p:spPr>
          <a:xfrm>
            <a:off x="5588839" y="1280803"/>
            <a:ext cx="5459396" cy="56227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67" name="Google Shape;167;p7"/>
          <p:cNvSpPr/>
          <p:nvPr/>
        </p:nvSpPr>
        <p:spPr>
          <a:xfrm>
            <a:off x="5571062" y="2089884"/>
            <a:ext cx="5456245" cy="120728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Listening</a:t>
            </a:r>
            <a:endParaRPr b="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cxnSp>
        <p:nvCxnSpPr>
          <p:cNvPr id="168" name="Google Shape;168;p7"/>
          <p:cNvCxnSpPr>
            <a:stCxn id="164" idx="3"/>
            <a:endCxn id="165" idx="0"/>
          </p:cNvCxnSpPr>
          <p:nvPr/>
        </p:nvCxnSpPr>
        <p:spPr>
          <a:xfrm>
            <a:off x="2559276" y="1576321"/>
            <a:ext cx="1305300" cy="858900"/>
          </a:xfrm>
          <a:prstGeom prst="curvedConnector2">
            <a:avLst/>
          </a:prstGeom>
          <a:noFill/>
          <a:ln cap="flat" cmpd="sng" w="57150">
            <a:solidFill>
              <a:srgbClr val="F7941E"/>
            </a:solidFill>
            <a:prstDash val="solid"/>
            <a:miter lim="800000"/>
            <a:headEnd len="sm" w="sm" type="none"/>
            <a:tailEnd len="med" w="med" type="triangle"/>
          </a:ln>
        </p:spPr>
      </p:cxnSp>
      <p:sp>
        <p:nvSpPr>
          <p:cNvPr id="169" name="Google Shape;169;p7"/>
          <p:cNvSpPr/>
          <p:nvPr/>
        </p:nvSpPr>
        <p:spPr>
          <a:xfrm>
            <a:off x="4239945" y="323788"/>
            <a:ext cx="4042994"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3">
            <a:alphaModFix/>
          </a:blip>
          <a:srcRect b="0" l="0" r="0" t="0"/>
          <a:stretch/>
        </p:blipFill>
        <p:spPr>
          <a:xfrm>
            <a:off x="3648156" y="-42519"/>
            <a:ext cx="1344559" cy="1277694"/>
          </a:xfrm>
          <a:prstGeom prst="rect">
            <a:avLst/>
          </a:prstGeom>
          <a:noFill/>
          <a:ln>
            <a:noFill/>
          </a:ln>
        </p:spPr>
      </p:pic>
      <p:sp>
        <p:nvSpPr>
          <p:cNvPr id="171" name="Google Shape;171;p7"/>
          <p:cNvSpPr txBox="1"/>
          <p:nvPr/>
        </p:nvSpPr>
        <p:spPr>
          <a:xfrm>
            <a:off x="4992716" y="411000"/>
            <a:ext cx="3122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LESSON 6: SKILLS 2</a:t>
            </a:r>
            <a:endParaRPr/>
          </a:p>
        </p:txBody>
      </p:sp>
      <p:sp>
        <p:nvSpPr>
          <p:cNvPr id="172" name="Google Shape;172;p7"/>
          <p:cNvSpPr/>
          <p:nvPr/>
        </p:nvSpPr>
        <p:spPr>
          <a:xfrm>
            <a:off x="5404616" y="3791137"/>
            <a:ext cx="582466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rgbClr val="000000"/>
                </a:solidFill>
                <a:latin typeface="Calibri"/>
                <a:ea typeface="Calibri"/>
                <a:cs typeface="Calibri"/>
                <a:sym typeface="Calibri"/>
              </a:rPr>
              <a:t>Aims of the stage:</a:t>
            </a:r>
            <a:endParaRPr/>
          </a:p>
          <a:p>
            <a:pPr indent="-342900" lvl="0" marL="342900" marR="0" rtl="0" algn="l">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help students develop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US" sz="2800">
                <a:solidFill>
                  <a:srgbClr val="000000"/>
                </a:solidFill>
                <a:latin typeface="Calibri"/>
                <a:ea typeface="Calibri"/>
                <a:cs typeface="Calibri"/>
                <a:sym typeface="Calibri"/>
              </a:rPr>
              <a:t>listening skills for specific information. </a:t>
            </a:r>
            <a:endParaRPr sz="2800">
              <a:solidFill>
                <a:schemeClr val="dk1"/>
              </a:solidFill>
              <a:latin typeface="Calibri"/>
              <a:ea typeface="Calibri"/>
              <a:cs typeface="Calibri"/>
              <a:sym typeface="Calibri"/>
            </a:endParaRPr>
          </a:p>
        </p:txBody>
      </p:sp>
      <p:pic>
        <p:nvPicPr>
          <p:cNvPr descr="Headphones with solid fill" id="173" name="Google Shape;173;p7"/>
          <p:cNvPicPr preferRelativeResize="0"/>
          <p:nvPr/>
        </p:nvPicPr>
        <p:blipFill rotWithShape="1">
          <a:blip r:embed="rId4">
            <a:alphaModFix/>
          </a:blip>
          <a:srcRect b="0" l="0" r="0" t="0"/>
          <a:stretch/>
        </p:blipFill>
        <p:spPr>
          <a:xfrm>
            <a:off x="2849262" y="3933463"/>
            <a:ext cx="1771650" cy="1771650"/>
          </a:xfrm>
          <a:prstGeom prst="rect">
            <a:avLst/>
          </a:prstGeom>
          <a:noFill/>
          <a:ln>
            <a:noFill/>
          </a:ln>
          <a:effectLst>
            <a:outerShdw blurRad="190500" algn="ctr" dir="2700000" dist="228600">
              <a:srgbClr val="000000">
                <a:alpha val="2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180" name="Google Shape;180;p8"/>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PRE-LISTENING</a:t>
            </a:r>
            <a:endParaRPr/>
          </a:p>
        </p:txBody>
      </p:sp>
      <p:sp>
        <p:nvSpPr>
          <p:cNvPr id="181" name="Google Shape;181;p8"/>
          <p:cNvSpPr txBox="1"/>
          <p:nvPr/>
        </p:nvSpPr>
        <p:spPr>
          <a:xfrm>
            <a:off x="1120911" y="1306071"/>
            <a:ext cx="996477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Work in pairs. Discuss the following question.</a:t>
            </a:r>
            <a:endParaRPr b="1" sz="2600">
              <a:solidFill>
                <a:schemeClr val="dk1"/>
              </a:solidFill>
              <a:latin typeface="Arial"/>
              <a:ea typeface="Arial"/>
              <a:cs typeface="Arial"/>
              <a:sym typeface="Arial"/>
            </a:endParaRPr>
          </a:p>
        </p:txBody>
      </p:sp>
      <p:sp>
        <p:nvSpPr>
          <p:cNvPr id="182" name="Google Shape;182;p8"/>
          <p:cNvSpPr/>
          <p:nvPr/>
        </p:nvSpPr>
        <p:spPr>
          <a:xfrm>
            <a:off x="537816" y="1284336"/>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83" name="Google Shape;183;p8"/>
          <p:cNvSpPr txBox="1"/>
          <p:nvPr/>
        </p:nvSpPr>
        <p:spPr>
          <a:xfrm>
            <a:off x="602748" y="1183476"/>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a:p>
        </p:txBody>
      </p:sp>
      <p:sp>
        <p:nvSpPr>
          <p:cNvPr id="184" name="Google Shape;184;p8"/>
          <p:cNvSpPr/>
          <p:nvPr/>
        </p:nvSpPr>
        <p:spPr>
          <a:xfrm>
            <a:off x="1382751" y="1908231"/>
            <a:ext cx="7694342" cy="578882"/>
          </a:xfrm>
          <a:prstGeom prst="wedgeRoundRectCallout">
            <a:avLst>
              <a:gd fmla="val 38355" name="adj1"/>
              <a:gd fmla="val 106991" name="adj2"/>
              <a:gd fmla="val 16667" name="adj3"/>
            </a:avLst>
          </a:prstGeom>
          <a:solidFill>
            <a:schemeClr val="lt1"/>
          </a:solidFill>
          <a:ln cap="flat" cmpd="sng" w="381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a:solidFill>
                  <a:srgbClr val="242021"/>
                </a:solidFill>
                <a:latin typeface="Arial"/>
                <a:ea typeface="Arial"/>
                <a:cs typeface="Arial"/>
                <a:sym typeface="Arial"/>
              </a:rPr>
              <a:t>What do you like / dislike about a comedy?</a:t>
            </a:r>
            <a:r>
              <a:rPr lang="en-US" sz="2800">
                <a:solidFill>
                  <a:schemeClr val="dk1"/>
                </a:solidFill>
                <a:latin typeface="Calibri"/>
                <a:ea typeface="Calibri"/>
                <a:cs typeface="Calibri"/>
                <a:sym typeface="Calibri"/>
              </a:rPr>
              <a:t> </a:t>
            </a:r>
            <a:endParaRPr/>
          </a:p>
        </p:txBody>
      </p:sp>
      <p:pic>
        <p:nvPicPr>
          <p:cNvPr descr="Conversation - Free people icons" id="185" name="Google Shape;185;p8"/>
          <p:cNvPicPr preferRelativeResize="0"/>
          <p:nvPr/>
        </p:nvPicPr>
        <p:blipFill rotWithShape="1">
          <a:blip r:embed="rId4">
            <a:alphaModFix/>
          </a:blip>
          <a:srcRect b="0" l="0" r="0" t="0"/>
          <a:stretch/>
        </p:blipFill>
        <p:spPr>
          <a:xfrm>
            <a:off x="9313157" y="1073253"/>
            <a:ext cx="2462282" cy="2462283"/>
          </a:xfrm>
          <a:prstGeom prst="rect">
            <a:avLst/>
          </a:prstGeom>
          <a:noFill/>
          <a:ln>
            <a:noFill/>
          </a:ln>
        </p:spPr>
      </p:pic>
      <p:pic>
        <p:nvPicPr>
          <p:cNvPr descr="Icon&#10;&#10;Description automatically generated" id="186" name="Google Shape;186;p8"/>
          <p:cNvPicPr preferRelativeResize="0"/>
          <p:nvPr/>
        </p:nvPicPr>
        <p:blipFill rotWithShape="1">
          <a:blip r:embed="rId5">
            <a:alphaModFix/>
          </a:blip>
          <a:srcRect b="0" l="0" r="0" t="0"/>
          <a:stretch/>
        </p:blipFill>
        <p:spPr>
          <a:xfrm>
            <a:off x="6698836" y="2873936"/>
            <a:ext cx="1430866" cy="1251778"/>
          </a:xfrm>
          <a:prstGeom prst="rect">
            <a:avLst/>
          </a:prstGeom>
          <a:noFill/>
          <a:ln>
            <a:noFill/>
          </a:ln>
        </p:spPr>
      </p:pic>
      <p:pic>
        <p:nvPicPr>
          <p:cNvPr descr="Icon&#10;&#10;Description automatically generated" id="187" name="Google Shape;187;p8"/>
          <p:cNvPicPr preferRelativeResize="0"/>
          <p:nvPr/>
        </p:nvPicPr>
        <p:blipFill rotWithShape="1">
          <a:blip r:embed="rId6">
            <a:alphaModFix/>
          </a:blip>
          <a:srcRect b="0" l="0" r="0" t="0"/>
          <a:stretch/>
        </p:blipFill>
        <p:spPr>
          <a:xfrm>
            <a:off x="1151826" y="2608258"/>
            <a:ext cx="2201705" cy="1284327"/>
          </a:xfrm>
          <a:prstGeom prst="rect">
            <a:avLst/>
          </a:prstGeom>
          <a:noFill/>
          <a:ln>
            <a:noFill/>
          </a:ln>
        </p:spPr>
      </p:pic>
      <p:sp>
        <p:nvSpPr>
          <p:cNvPr id="188" name="Google Shape;188;p8"/>
          <p:cNvSpPr/>
          <p:nvPr/>
        </p:nvSpPr>
        <p:spPr>
          <a:xfrm>
            <a:off x="685228" y="4102514"/>
            <a:ext cx="4132079"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MAKES PEOPLE LAUGH</a:t>
            </a:r>
            <a:endParaRPr sz="2400">
              <a:solidFill>
                <a:schemeClr val="dk1"/>
              </a:solidFill>
              <a:latin typeface="Calibri"/>
              <a:ea typeface="Calibri"/>
              <a:cs typeface="Calibri"/>
              <a:sym typeface="Calibri"/>
            </a:endParaRPr>
          </a:p>
        </p:txBody>
      </p:sp>
      <p:sp>
        <p:nvSpPr>
          <p:cNvPr id="189" name="Google Shape;189;p8"/>
          <p:cNvSpPr/>
          <p:nvPr/>
        </p:nvSpPr>
        <p:spPr>
          <a:xfrm>
            <a:off x="685228" y="4724281"/>
            <a:ext cx="4626730" cy="5778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HELPS PEOPLE RELAX</a:t>
            </a:r>
            <a:endParaRPr/>
          </a:p>
        </p:txBody>
      </p:sp>
      <p:sp>
        <p:nvSpPr>
          <p:cNvPr id="190" name="Google Shape;190;p8"/>
          <p:cNvSpPr/>
          <p:nvPr/>
        </p:nvSpPr>
        <p:spPr>
          <a:xfrm>
            <a:off x="685228" y="5353611"/>
            <a:ext cx="3775260"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REDUCES STRESS</a:t>
            </a:r>
            <a:endParaRPr/>
          </a:p>
        </p:txBody>
      </p:sp>
      <p:sp>
        <p:nvSpPr>
          <p:cNvPr id="191" name="Google Shape;191;p8"/>
          <p:cNvSpPr/>
          <p:nvPr/>
        </p:nvSpPr>
        <p:spPr>
          <a:xfrm>
            <a:off x="5467137" y="4116930"/>
            <a:ext cx="5636007" cy="58669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MOSTLY NOT EDUCATIONAL</a:t>
            </a:r>
            <a:endParaRPr sz="2000">
              <a:solidFill>
                <a:schemeClr val="dk1"/>
              </a:solidFill>
              <a:latin typeface="Calibri"/>
              <a:ea typeface="Calibri"/>
              <a:cs typeface="Calibri"/>
              <a:sym typeface="Calibri"/>
            </a:endParaRPr>
          </a:p>
        </p:txBody>
      </p:sp>
      <p:sp>
        <p:nvSpPr>
          <p:cNvPr id="192" name="Google Shape;192;p8"/>
          <p:cNvSpPr/>
          <p:nvPr/>
        </p:nvSpPr>
        <p:spPr>
          <a:xfrm>
            <a:off x="5467137" y="4633260"/>
            <a:ext cx="67248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SOME ARE NOT SUITABLE FOR CHILDREN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199" name="Google Shape;199;p9"/>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
        <p:nvSpPr>
          <p:cNvPr id="200" name="Google Shape;200;p9"/>
          <p:cNvSpPr txBox="1"/>
          <p:nvPr/>
        </p:nvSpPr>
        <p:spPr>
          <a:xfrm>
            <a:off x="1042458" y="1232611"/>
            <a:ext cx="99647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Mark and Hoa are talking about the film </a:t>
            </a:r>
            <a:r>
              <a:rPr b="1" i="1" lang="en-US" sz="2400">
                <a:solidFill>
                  <a:schemeClr val="dk1"/>
                </a:solidFill>
                <a:latin typeface="Arial"/>
                <a:ea typeface="Arial"/>
                <a:cs typeface="Arial"/>
                <a:sym typeface="Arial"/>
              </a:rPr>
              <a:t>Naughty Twins</a:t>
            </a:r>
            <a:r>
              <a:rPr b="1" lang="en-US"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Listen to their conversation. Who stars in the film?</a:t>
            </a:r>
            <a:endParaRPr b="1" sz="2400">
              <a:solidFill>
                <a:schemeClr val="dk1"/>
              </a:solidFill>
              <a:latin typeface="Arial"/>
              <a:ea typeface="Arial"/>
              <a:cs typeface="Arial"/>
              <a:sym typeface="Arial"/>
            </a:endParaRPr>
          </a:p>
        </p:txBody>
      </p:sp>
      <p:sp>
        <p:nvSpPr>
          <p:cNvPr id="201" name="Google Shape;201;p9"/>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02" name="Google Shape;202;p9"/>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203" name="Google Shape;203;p9"/>
          <p:cNvSpPr/>
          <p:nvPr/>
        </p:nvSpPr>
        <p:spPr>
          <a:xfrm>
            <a:off x="8681845" y="1962833"/>
            <a:ext cx="3383670" cy="1259919"/>
          </a:xfrm>
          <a:prstGeom prst="wedgeRoundRectCallout">
            <a:avLst>
              <a:gd fmla="val -55091" name="adj1"/>
              <a:gd fmla="val 88065" name="adj2"/>
              <a:gd fmla="val 16667" name="adj3"/>
            </a:avLst>
          </a:prstGeom>
          <a:solidFill>
            <a:schemeClr val="lt1"/>
          </a:solidFill>
          <a:ln cap="flat" cmpd="sng" w="381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242021"/>
                </a:solidFill>
                <a:latin typeface="Open Sans"/>
                <a:ea typeface="Open Sans"/>
                <a:cs typeface="Open Sans"/>
                <a:sym typeface="Open Sans"/>
              </a:rPr>
              <a:t>Linda Brown and Susan Smith</a:t>
            </a:r>
            <a:r>
              <a:rPr b="1" i="1" lang="en-US" sz="4000">
                <a:solidFill>
                  <a:schemeClr val="dk1"/>
                </a:solidFill>
                <a:latin typeface="Calibri"/>
                <a:ea typeface="Calibri"/>
                <a:cs typeface="Calibri"/>
                <a:sym typeface="Calibri"/>
              </a:rPr>
              <a:t> </a:t>
            </a:r>
            <a:endParaRPr/>
          </a:p>
        </p:txBody>
      </p:sp>
      <p:pic>
        <p:nvPicPr>
          <p:cNvPr descr="Conversation - Free people icons" id="204" name="Google Shape;204;p9"/>
          <p:cNvPicPr preferRelativeResize="0"/>
          <p:nvPr/>
        </p:nvPicPr>
        <p:blipFill rotWithShape="1">
          <a:blip r:embed="rId4">
            <a:alphaModFix/>
          </a:blip>
          <a:srcRect b="0" l="0" r="0" t="0"/>
          <a:stretch/>
        </p:blipFill>
        <p:spPr>
          <a:xfrm>
            <a:off x="6278369" y="2626484"/>
            <a:ext cx="2403476" cy="2403477"/>
          </a:xfrm>
          <a:prstGeom prst="rect">
            <a:avLst/>
          </a:prstGeom>
          <a:noFill/>
          <a:ln>
            <a:noFill/>
          </a:ln>
        </p:spPr>
      </p:pic>
      <p:sp>
        <p:nvSpPr>
          <p:cNvPr id="205" name="Google Shape;205;p9"/>
          <p:cNvSpPr txBox="1"/>
          <p:nvPr/>
        </p:nvSpPr>
        <p:spPr>
          <a:xfrm>
            <a:off x="679509" y="2626484"/>
            <a:ext cx="5416491" cy="2368854"/>
          </a:xfrm>
          <a:prstGeom prst="rect">
            <a:avLst/>
          </a:prstGeom>
          <a:noFill/>
          <a:ln>
            <a:noFill/>
          </a:ln>
        </p:spPr>
        <p:txBody>
          <a:bodyPr anchorCtr="0" anchor="t" bIns="45700" lIns="91425" spcFirstLastPara="1" rIns="91425" wrap="square" tIns="45700">
            <a:spAutoFit/>
          </a:bodyPr>
          <a:lstStyle/>
          <a:p>
            <a:pPr indent="-457200" lvl="0" marL="457200" marR="0" rtl="0" algn="l">
              <a:lnSpc>
                <a:spcPct val="200000"/>
              </a:lnSpc>
              <a:spcBef>
                <a:spcPts val="0"/>
              </a:spcBef>
              <a:spcAft>
                <a:spcPts val="0"/>
              </a:spcAft>
              <a:buClr>
                <a:schemeClr val="dk1"/>
              </a:buClr>
              <a:buSzPts val="2600"/>
              <a:buFont typeface="Arial"/>
              <a:buAutoNum type="alphaUcPeriod"/>
            </a:pPr>
            <a:r>
              <a:rPr b="1" lang="en-US" sz="2600">
                <a:solidFill>
                  <a:schemeClr val="dk1"/>
                </a:solidFill>
                <a:latin typeface="Arial"/>
                <a:ea typeface="Arial"/>
                <a:cs typeface="Arial"/>
                <a:sym typeface="Arial"/>
              </a:rPr>
              <a:t>Linda Smith and Susan Brown</a:t>
            </a:r>
            <a:endParaRPr/>
          </a:p>
          <a:p>
            <a:pPr indent="-457200" lvl="0" marL="457200" marR="0" rtl="0" algn="l">
              <a:lnSpc>
                <a:spcPct val="200000"/>
              </a:lnSpc>
              <a:spcBef>
                <a:spcPts val="0"/>
              </a:spcBef>
              <a:spcAft>
                <a:spcPts val="0"/>
              </a:spcAft>
              <a:buClr>
                <a:schemeClr val="dk1"/>
              </a:buClr>
              <a:buSzPts val="2600"/>
              <a:buFont typeface="Arial"/>
              <a:buAutoNum type="alphaUcPeriod"/>
            </a:pPr>
            <a:r>
              <a:rPr b="1" lang="en-US" sz="2600">
                <a:solidFill>
                  <a:schemeClr val="dk1"/>
                </a:solidFill>
                <a:latin typeface="Arial"/>
                <a:ea typeface="Arial"/>
                <a:cs typeface="Arial"/>
                <a:sym typeface="Arial"/>
              </a:rPr>
              <a:t>Linda Brown and Susan Smith </a:t>
            </a:r>
            <a:endParaRPr/>
          </a:p>
          <a:p>
            <a:pPr indent="-457200" lvl="0" marL="457200" marR="0" rtl="0" algn="l">
              <a:lnSpc>
                <a:spcPct val="200000"/>
              </a:lnSpc>
              <a:spcBef>
                <a:spcPts val="0"/>
              </a:spcBef>
              <a:spcAft>
                <a:spcPts val="0"/>
              </a:spcAft>
              <a:buClr>
                <a:schemeClr val="dk1"/>
              </a:buClr>
              <a:buSzPts val="2600"/>
              <a:buFont typeface="Arial"/>
              <a:buAutoNum type="alphaUcPeriod"/>
            </a:pPr>
            <a:r>
              <a:rPr b="1" lang="en-US" sz="2600">
                <a:solidFill>
                  <a:schemeClr val="dk1"/>
                </a:solidFill>
                <a:latin typeface="Arial"/>
                <a:ea typeface="Arial"/>
                <a:cs typeface="Arial"/>
                <a:sym typeface="Arial"/>
              </a:rPr>
              <a:t>Susan Linda and Brown Smith</a:t>
            </a:r>
            <a:endParaRPr b="1" sz="2600">
              <a:solidFill>
                <a:schemeClr val="dk1"/>
              </a:solidFill>
              <a:latin typeface="Arial"/>
              <a:ea typeface="Arial"/>
              <a:cs typeface="Arial"/>
              <a:sym typeface="Arial"/>
            </a:endParaRPr>
          </a:p>
        </p:txBody>
      </p:sp>
      <p:sp>
        <p:nvSpPr>
          <p:cNvPr id="206" name="Google Shape;206;p9"/>
          <p:cNvSpPr/>
          <p:nvPr/>
        </p:nvSpPr>
        <p:spPr>
          <a:xfrm>
            <a:off x="589080" y="3633505"/>
            <a:ext cx="613063" cy="623455"/>
          </a:xfrm>
          <a:prstGeom prst="ellipse">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208" name="Google Shape;208;p9"/>
          <p:cNvSpPr txBox="1"/>
          <p:nvPr/>
        </p:nvSpPr>
        <p:spPr>
          <a:xfrm>
            <a:off x="487067" y="218487"/>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WHILE-LISTENING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2020-12-09T02:04:09Z</dcterms:created>
  <dc:creator>TrangDTT</dc:creator>
</cp:coreProperties>
</file>