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12192000"/>
  <p:notesSz cx="6858000" cy="9144000"/>
  <p:embeddedFontLs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6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5.xml"/><Relationship Id="rId43" Type="http://schemas.openxmlformats.org/officeDocument/2006/relationships/font" Target="fonts/OpenSans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Relationship Id="rId4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/>
        </p:nvSpPr>
        <p:spPr>
          <a:xfrm>
            <a:off x="970243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horror film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b="1" sz="4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378084" y="429973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kinh dị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115357" y="3252092"/>
            <a:ext cx="25763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/'hɒrə fɪlm/ </a:t>
            </a:r>
            <a:endParaRPr/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hostface | Horror movies, Scream movie, Horror movie icons"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0" y="1513177"/>
            <a:ext cx="3164117" cy="474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787966" y="15246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documentary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b="1" sz="4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971767" y="4015153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tài liệu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1378085" y="2967875"/>
            <a:ext cx="34472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/dɒkjʊˈmentəri/ </a:t>
            </a:r>
            <a:endParaRPr b="1" sz="36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History of Documentary Film Making | DocumentaryTube" id="210" name="Google Shape;21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6488" y="2967875"/>
            <a:ext cx="6658072" cy="266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970243" y="15239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comedy </a:t>
            </a: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b="1" sz="5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1378085" y="394054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hài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2274055" y="2968522"/>
            <a:ext cx="22589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/ˈkɒmədi/ </a:t>
            </a:r>
            <a:endParaRPr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nline Comedy Club cho Android - Tải về APK" id="221" name="Google Shape;2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6263" y="1523999"/>
            <a:ext cx="2982929" cy="4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13"/>
          <p:cNvGraphicFramePr/>
          <p:nvPr/>
        </p:nvGraphicFramePr>
        <p:xfrm>
          <a:off x="1396032" y="14028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{24A4E897-EA73-47A1-8AB5-7918F643007C}</a:tableStyleId>
              </a:tblPr>
              <a:tblGrid>
                <a:gridCol w="3024325"/>
                <a:gridCol w="2799550"/>
                <a:gridCol w="3576050"/>
              </a:tblGrid>
              <a:tr h="564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b="1" sz="25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b="1" sz="25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b="1" sz="25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02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horror film</a:t>
                      </a:r>
                      <a:endParaRPr b="1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/'hɒrə fɪlm/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kinh dị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11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documentary</a:t>
                      </a:r>
                      <a:endParaRPr b="1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/dɒkjuˈmentri/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tài liệu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123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comedy</a:t>
                      </a:r>
                      <a:endParaRPr b="1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/ˈkɒmədi/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hài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117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fantasy</a:t>
                      </a:r>
                      <a:endParaRPr b="1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/ˈfæntəsi /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viễn tưởng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>
            <a:off x="4567839" y="1977170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3977081" y="5312012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2672790" y="2311556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971990" y="3567908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14"/>
          <p:cNvCxnSpPr/>
          <p:nvPr/>
        </p:nvCxnSpPr>
        <p:spPr>
          <a:xfrm>
            <a:off x="2849262" y="1732454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0" name="Google Shape;240;p14"/>
          <p:cNvCxnSpPr>
            <a:stCxn id="237" idx="1"/>
          </p:cNvCxnSpPr>
          <p:nvPr/>
        </p:nvCxnSpPr>
        <p:spPr>
          <a:xfrm flipH="1">
            <a:off x="2068590" y="2639258"/>
            <a:ext cx="604200" cy="94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1" name="Google Shape;241;p1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5571062" y="2935786"/>
            <a:ext cx="5465180" cy="183512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/>
        </p:nvSpPr>
        <p:spPr>
          <a:xfrm>
            <a:off x="1042458" y="1357587"/>
            <a:ext cx="33521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601951" y="2644641"/>
            <a:ext cx="468372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to know the topic.</a:t>
            </a:r>
            <a:endParaRPr sz="3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7419" y="1860193"/>
            <a:ext cx="5597614" cy="426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1131588" y="1225557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576197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628982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576197" y="2412882"/>
            <a:ext cx="464257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specific information of the text.</a:t>
            </a:r>
            <a:endParaRPr/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8156" y="2265556"/>
            <a:ext cx="59626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731521" y="2179191"/>
            <a:ext cx="710778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Mark suggest doing tonight?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TV show.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Staying at home.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731521" y="510306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83" name="Google Shape;283;p17"/>
          <p:cNvCxnSpPr/>
          <p:nvPr/>
        </p:nvCxnSpPr>
        <p:spPr>
          <a:xfrm flipH="1" rot="10800000">
            <a:off x="1892830" y="5608424"/>
            <a:ext cx="4727100" cy="1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4" name="Google Shape;284;p17"/>
          <p:cNvSpPr/>
          <p:nvPr/>
        </p:nvSpPr>
        <p:spPr>
          <a:xfrm>
            <a:off x="676106" y="3502328"/>
            <a:ext cx="495900" cy="495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5649" y="1978726"/>
            <a:ext cx="4038015" cy="434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/>
        </p:nvSpPr>
        <p:spPr>
          <a:xfrm>
            <a:off x="1131589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279853" y="4734482"/>
            <a:ext cx="7734609" cy="181588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628966" y="2845623"/>
            <a:ext cx="495900" cy="495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628986" y="2109913"/>
            <a:ext cx="81765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doesn’t Mark want to see An Old Pier?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doesn’t like that type of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not on at a convenient time.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saw it last week.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99" name="Google Shape;299;p18"/>
          <p:cNvCxnSpPr/>
          <p:nvPr/>
        </p:nvCxnSpPr>
        <p:spPr>
          <a:xfrm flipH="1" rot="10800000">
            <a:off x="1347009" y="6043613"/>
            <a:ext cx="4677554" cy="1246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0" name="Google Shape;30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7854" y="2424836"/>
            <a:ext cx="3764127" cy="230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/>
          <p:nvPr/>
        </p:nvSpPr>
        <p:spPr>
          <a:xfrm>
            <a:off x="1131589" y="1200526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28983" y="2199539"/>
            <a:ext cx="6126493" cy="3257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conversation mostly means </a:t>
            </a:r>
            <a:r>
              <a:rPr lang="en-US" sz="28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people’s opinions about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 scenes in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people don’t like about the film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2076" y="1896217"/>
            <a:ext cx="3678354" cy="38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/>
          <p:nvPr/>
        </p:nvSpPr>
        <p:spPr>
          <a:xfrm>
            <a:off x="604737" y="3550369"/>
            <a:ext cx="445500" cy="46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441174" y="2532546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Let’s go to the cinema tonight!</a:t>
            </a:r>
            <a:endParaRPr b="1" sz="32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34650" y="237700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2567" y="3117321"/>
            <a:ext cx="5020836" cy="366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449682" y="5201035"/>
            <a:ext cx="6530981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/>
          </a:p>
        </p:txBody>
      </p:sp>
      <p:cxnSp>
        <p:nvCxnSpPr>
          <p:cNvPr id="325" name="Google Shape;325;p20"/>
          <p:cNvCxnSpPr/>
          <p:nvPr/>
        </p:nvCxnSpPr>
        <p:spPr>
          <a:xfrm>
            <a:off x="1708150" y="6535739"/>
            <a:ext cx="4973638" cy="793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p20"/>
          <p:cNvSpPr/>
          <p:nvPr/>
        </p:nvSpPr>
        <p:spPr>
          <a:xfrm>
            <a:off x="449682" y="4173977"/>
            <a:ext cx="496006" cy="496006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487067" y="2172449"/>
            <a:ext cx="67809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people think of Our Holiday?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people like it.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9594" y="2375945"/>
            <a:ext cx="4579862" cy="280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21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4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1"/>
          <p:cNvSpPr/>
          <p:nvPr/>
        </p:nvSpPr>
        <p:spPr>
          <a:xfrm>
            <a:off x="723798" y="2540120"/>
            <a:ext cx="437230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more types of films.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 txBox="1"/>
          <p:nvPr/>
        </p:nvSpPr>
        <p:spPr>
          <a:xfrm>
            <a:off x="687185" y="2172393"/>
            <a:ext cx="48103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b="1" i="1" sz="36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941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74" name="Google Shape;374;p22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2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2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2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2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2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2"/>
          <p:cNvSpPr/>
          <p:nvPr/>
        </p:nvSpPr>
        <p:spPr>
          <a:xfrm>
            <a:off x="576198" y="4060593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b="1" i="1" sz="36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941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08" name="Google Shape;408;p23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3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3"/>
          <p:cNvSpPr/>
          <p:nvPr/>
        </p:nvSpPr>
        <p:spPr>
          <a:xfrm>
            <a:off x="487067" y="4060593"/>
            <a:ext cx="5670176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36" name="Google Shape;4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b="1" i="1" sz="36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941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24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42" name="Google Shape;442;p24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4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4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4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4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4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4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4"/>
          <p:cNvSpPr/>
          <p:nvPr/>
        </p:nvSpPr>
        <p:spPr>
          <a:xfrm>
            <a:off x="576198" y="4012101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……………..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 txBox="1"/>
          <p:nvPr/>
        </p:nvSpPr>
        <p:spPr>
          <a:xfrm>
            <a:off x="1131589" y="1196940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70" name="Google Shape;47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687185" y="2172393"/>
            <a:ext cx="47434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b="1" i="1" sz="36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941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25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76" name="Google Shape;476;p25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5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5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5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5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5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5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5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25"/>
          <p:cNvSpPr/>
          <p:nvPr/>
        </p:nvSpPr>
        <p:spPr>
          <a:xfrm>
            <a:off x="576198" y="4060593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a 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687185" y="2172393"/>
            <a:ext cx="46207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b="1" i="1" sz="36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941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26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510" name="Google Shape;510;p26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6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6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6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6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6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6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6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26"/>
          <p:cNvSpPr/>
          <p:nvPr/>
        </p:nvSpPr>
        <p:spPr>
          <a:xfrm>
            <a:off x="576198" y="4060593"/>
            <a:ext cx="5558665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a 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7"/>
          <p:cNvSpPr txBox="1"/>
          <p:nvPr/>
        </p:nvSpPr>
        <p:spPr>
          <a:xfrm>
            <a:off x="1131589" y="128586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38" name="Google Shape;5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7"/>
          <p:cNvSpPr/>
          <p:nvPr/>
        </p:nvSpPr>
        <p:spPr>
          <a:xfrm>
            <a:off x="487067" y="2347818"/>
            <a:ext cx="449235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adjectives describing films.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27"/>
          <p:cNvGrpSpPr/>
          <p:nvPr/>
        </p:nvGrpSpPr>
        <p:grpSpPr>
          <a:xfrm>
            <a:off x="5148754" y="2484332"/>
            <a:ext cx="6433783" cy="2613724"/>
            <a:chOff x="0" y="690755"/>
            <a:chExt cx="6433783" cy="2613724"/>
          </a:xfrm>
        </p:grpSpPr>
        <p:sp>
          <p:nvSpPr>
            <p:cNvPr id="542" name="Google Shape;542;p27"/>
            <p:cNvSpPr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7"/>
            <p:cNvSpPr txBox="1"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7"/>
            <p:cNvSpPr txBox="1"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7"/>
            <p:cNvSpPr txBox="1"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7"/>
            <p:cNvSpPr txBox="1"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7"/>
            <p:cNvSpPr txBox="1"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"/>
          <p:cNvSpPr txBox="1"/>
          <p:nvPr/>
        </p:nvSpPr>
        <p:spPr>
          <a:xfrm>
            <a:off x="1131589" y="1287084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60" name="Google Shape;5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" name="Google Shape;562;p28"/>
          <p:cNvGrpSpPr/>
          <p:nvPr/>
        </p:nvGrpSpPr>
        <p:grpSpPr>
          <a:xfrm>
            <a:off x="1481472" y="1989970"/>
            <a:ext cx="9184720" cy="985527"/>
            <a:chOff x="289981" y="457"/>
            <a:chExt cx="9184720" cy="985527"/>
          </a:xfrm>
        </p:grpSpPr>
        <p:sp>
          <p:nvSpPr>
            <p:cNvPr id="563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700038" y="3499718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5367618" y="3458364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/>
          </a:p>
        </p:txBody>
      </p:sp>
      <p:sp>
        <p:nvSpPr>
          <p:cNvPr id="575" name="Google Shape;575;p28"/>
          <p:cNvSpPr/>
          <p:nvPr/>
        </p:nvSpPr>
        <p:spPr>
          <a:xfrm>
            <a:off x="3830202" y="4042016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7041233" y="4641641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8"/>
          <p:cNvSpPr/>
          <p:nvPr/>
        </p:nvSpPr>
        <p:spPr>
          <a:xfrm>
            <a:off x="5230186" y="5239968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3000362" y="5836263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Google Shape;5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9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9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9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9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9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9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9"/>
          <p:cNvSpPr/>
          <p:nvPr/>
        </p:nvSpPr>
        <p:spPr>
          <a:xfrm>
            <a:off x="5571062" y="2958442"/>
            <a:ext cx="5465180" cy="1779371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9"/>
          <p:cNvSpPr/>
          <p:nvPr/>
        </p:nvSpPr>
        <p:spPr>
          <a:xfrm>
            <a:off x="5585947" y="49761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6" name="Google Shape;596;p29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7" name="Google Shape;597;p29"/>
          <p:cNvCxnSpPr>
            <a:stCxn id="589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8" name="Google Shape;598;p29"/>
          <p:cNvCxnSpPr>
            <a:stCxn id="590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794683" y="1847560"/>
            <a:ext cx="9770226" cy="390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topic of the unit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items: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types of films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adjectives describing films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language features that are covered in the unit.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"/>
          <p:cNvSpPr txBox="1"/>
          <p:nvPr/>
        </p:nvSpPr>
        <p:spPr>
          <a:xfrm>
            <a:off x="1183196" y="1188331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607" name="Google Shape;60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0"/>
          <p:cNvSpPr/>
          <p:nvPr/>
        </p:nvSpPr>
        <p:spPr>
          <a:xfrm>
            <a:off x="6096000" y="2675182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b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Free photo School Education Teaching Students Classroom - Max Pixel" id="610" name="Google Shape;61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3195" y="2675182"/>
            <a:ext cx="4085415" cy="342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1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1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1"/>
          <p:cNvSpPr/>
          <p:nvPr/>
        </p:nvSpPr>
        <p:spPr>
          <a:xfrm>
            <a:off x="5571062" y="2972911"/>
            <a:ext cx="5465180" cy="174591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5585947" y="4985291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5" name="Google Shape;625;p31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26" name="Google Shape;626;p31"/>
          <p:cNvCxnSpPr>
            <a:stCxn id="618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27" name="Google Shape;627;p31"/>
          <p:cNvCxnSpPr>
            <a:stCxn id="619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28" name="Google Shape;628;p3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1"/>
          <p:cNvSpPr/>
          <p:nvPr/>
        </p:nvSpPr>
        <p:spPr>
          <a:xfrm>
            <a:off x="971989" y="5818948"/>
            <a:ext cx="2038840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2" name="Google Shape;632;p31"/>
          <p:cNvCxnSpPr>
            <a:stCxn id="620" idx="1"/>
            <a:endCxn id="631" idx="0"/>
          </p:cNvCxnSpPr>
          <p:nvPr/>
        </p:nvCxnSpPr>
        <p:spPr>
          <a:xfrm flipH="1">
            <a:off x="1991300" y="5318681"/>
            <a:ext cx="460500" cy="500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33" name="Google Shape;633;p31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/>
          <p:nvPr/>
        </p:nvSpPr>
        <p:spPr>
          <a:xfrm>
            <a:off x="1131589" y="1301135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642" name="Google Shape;64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32"/>
          <p:cNvGrpSpPr/>
          <p:nvPr/>
        </p:nvGrpSpPr>
        <p:grpSpPr>
          <a:xfrm>
            <a:off x="1753230" y="2044670"/>
            <a:ext cx="8889370" cy="4262200"/>
            <a:chOff x="0" y="2485"/>
            <a:chExt cx="8889370" cy="4262200"/>
          </a:xfrm>
        </p:grpSpPr>
        <p:sp>
          <p:nvSpPr>
            <p:cNvPr id="645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fmla="val 10000" name="adj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fmla="val 10000" name="adj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4475" lIns="284475" spcFirstLastPara="1" rIns="284475" wrap="square" tIns="284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52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55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665" name="Google Shape;6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favourite film.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4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1062" y="2959486"/>
            <a:ext cx="5465180" cy="1828955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85947" y="49761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8" name="Google Shape;128;p4"/>
          <p:cNvCxnSpPr>
            <a:stCxn id="120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9" name="Google Shape;129;p4"/>
          <p:cNvCxnSpPr>
            <a:stCxn id="121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0" name="Google Shape;130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71989" y="5818948"/>
            <a:ext cx="2049991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2" idx="1"/>
            <a:endCxn id="133" idx="0"/>
          </p:cNvCxnSpPr>
          <p:nvPr/>
        </p:nvCxnSpPr>
        <p:spPr>
          <a:xfrm flipH="1">
            <a:off x="1997000" y="5318681"/>
            <a:ext cx="454800" cy="500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5" name="Google Shape;135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3977081" y="5312012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130420" y="2692911"/>
            <a:ext cx="553375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introduce the topic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02926" y="3288914"/>
            <a:ext cx="828907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i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do last night after finishing your homework?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i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like watching film?</a:t>
            </a:r>
            <a:endParaRPr sz="36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vestigating Authentic Questions — Learning in Hand with Tony Vincent" id="156" name="Google Shape;1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259" y="1526326"/>
            <a:ext cx="3464924" cy="228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4567839" y="1977170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3977081" y="5312012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2672790" y="2311556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5571062" y="2311556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7"/>
          <p:cNvCxnSpPr/>
          <p:nvPr/>
        </p:nvCxnSpPr>
        <p:spPr>
          <a:xfrm>
            <a:off x="2849262" y="1732454"/>
            <a:ext cx="844500" cy="61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8" name="Google Shape;168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3977081" y="5312012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743911" y="512945"/>
            <a:ext cx="8890744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students with vocabulary.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well-prepared for the listening and reading tasks.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ocabulary Growth From 18 to 24 Months of Age in Children With and Without  Repaired Cleft Palate | Journal of Speech, Language, and Hearing Research"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3695" y="3345366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fantasy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b="1" sz="4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378085" y="40767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viễn tưởng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2226221" y="3067425"/>
            <a:ext cx="23546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/ˈfæntəsi / </a:t>
            </a:r>
            <a:endParaRPr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rry Potter and the Chamber of Secrets (film) | Books turn Movies Wikia |  Fandom" id="188" name="Google Shape;1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4108" y="1293569"/>
            <a:ext cx="3226916" cy="48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