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40" r:id="rId5"/>
    <p:sldId id="354" r:id="rId6"/>
    <p:sldId id="279" r:id="rId7"/>
    <p:sldId id="355" r:id="rId8"/>
    <p:sldId id="281" r:id="rId9"/>
    <p:sldId id="347" r:id="rId10"/>
    <p:sldId id="342" r:id="rId11"/>
    <p:sldId id="349" r:id="rId12"/>
    <p:sldId id="356" r:id="rId13"/>
    <p:sldId id="344" r:id="rId14"/>
    <p:sldId id="345" r:id="rId15"/>
    <p:sldId id="346" r:id="rId16"/>
    <p:sldId id="357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008A80"/>
    <a:srgbClr val="F7941E"/>
    <a:srgbClr val="CC0000"/>
    <a:srgbClr val="00B2A5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18ED9-64DC-40AC-BD80-9A915973AE71}" v="56" dt="2022-03-01T09:57:12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5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09005" y="1387377"/>
            <a:ext cx="108447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Listen again and tick T (True) or F (False) for </a:t>
            </a:r>
            <a:r>
              <a:rPr lang="en-US" sz="2400" b="1">
                <a:cs typeface="Arial" panose="020B0604020202020204" pitchFamily="34" charset="0"/>
              </a:rPr>
              <a:t>each </a:t>
            </a:r>
            <a:r>
              <a:rPr lang="en-US" sz="2400" b="1" smtClean="0">
                <a:cs typeface="Arial" panose="020B0604020202020204" pitchFamily="34" charset="0"/>
              </a:rPr>
              <a:t>sentence.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13399"/>
              </p:ext>
            </p:extLst>
          </p:nvPr>
        </p:nvGraphicFramePr>
        <p:xfrm>
          <a:off x="1117601" y="2442117"/>
          <a:ext cx="8873892" cy="3468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0487">
                  <a:extLst>
                    <a:ext uri="{9D8B030D-6E8A-4147-A177-3AD203B41FA5}">
                      <a16:colId xmlns:a16="http://schemas.microsoft.com/office/drawing/2014/main" val="301470689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24682128"/>
                    </a:ext>
                  </a:extLst>
                </a:gridCol>
                <a:gridCol w="959005">
                  <a:extLst>
                    <a:ext uri="{9D8B030D-6E8A-4147-A177-3AD203B41FA5}">
                      <a16:colId xmlns:a16="http://schemas.microsoft.com/office/drawing/2014/main" val="534501593"/>
                    </a:ext>
                  </a:extLst>
                </a:gridCol>
              </a:tblGrid>
              <a:tr h="517945"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smtClean="0"/>
                        <a:t>T</a:t>
                      </a:r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smtClean="0"/>
                        <a:t>F</a:t>
                      </a:r>
                      <a:endParaRPr lang="en-GB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1985965"/>
                  </a:ext>
                </a:extLst>
              </a:tr>
              <a:tr h="590017">
                <a:tc>
                  <a:txBody>
                    <a:bodyPr/>
                    <a:lstStyle/>
                    <a:p>
                      <a:r>
                        <a:rPr lang="en-GB" sz="2000" smtClean="0"/>
                        <a:t>1. </a:t>
                      </a:r>
                      <a:r>
                        <a:rPr lang="en-US" sz="2000" smtClean="0"/>
                        <a:t>Mr Lam says we use energy for cooking, heating and lighting.</a:t>
                      </a:r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999247"/>
                  </a:ext>
                </a:extLst>
              </a:tr>
              <a:tr h="590017">
                <a:tc>
                  <a:txBody>
                    <a:bodyPr/>
                    <a:lstStyle/>
                    <a:p>
                      <a:r>
                        <a:rPr lang="en-US" sz="2000" smtClean="0"/>
                        <a:t>2. Linh always turns oﬀ the lights when going out.</a:t>
                      </a:r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54537"/>
                  </a:ext>
                </a:extLst>
              </a:tr>
              <a:tr h="590017">
                <a:tc>
                  <a:txBody>
                    <a:bodyPr/>
                    <a:lstStyle/>
                    <a:p>
                      <a:r>
                        <a:rPr lang="en-US" sz="2000" smtClean="0"/>
                        <a:t>3. Linh turns oﬀ electrical appliances when not using them.</a:t>
                      </a:r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812844"/>
                  </a:ext>
                </a:extLst>
              </a:tr>
              <a:tr h="590017">
                <a:tc>
                  <a:txBody>
                    <a:bodyPr/>
                    <a:lstStyle/>
                    <a:p>
                      <a:r>
                        <a:rPr lang="en-US" sz="2000" smtClean="0"/>
                        <a:t>4. Minh uses low energy light bulbs at his house.</a:t>
                      </a:r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149463"/>
                  </a:ext>
                </a:extLst>
              </a:tr>
              <a:tr h="590017">
                <a:tc>
                  <a:txBody>
                    <a:bodyPr/>
                    <a:lstStyle/>
                    <a:p>
                      <a:r>
                        <a:rPr lang="en-US" sz="2000" smtClean="0"/>
                        <a:t>5. Minh uses solar energy to cook meals.</a:t>
                      </a:r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7314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0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13181" y="130409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02" y="2978834"/>
            <a:ext cx="497782" cy="4977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69" y="3565824"/>
            <a:ext cx="497782" cy="4977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99" y="4176239"/>
            <a:ext cx="497782" cy="4977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99" y="4769314"/>
            <a:ext cx="497782" cy="4977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69" y="5356980"/>
            <a:ext cx="497782" cy="4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54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09005" y="1387377"/>
            <a:ext cx="108447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Discuss: What is the most effective way to save energy?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0566489-67EC-B053-B821-E531D09FD1E2}"/>
              </a:ext>
            </a:extLst>
          </p:cNvPr>
          <p:cNvSpPr txBox="1"/>
          <p:nvPr/>
        </p:nvSpPr>
        <p:spPr>
          <a:xfrm>
            <a:off x="6034196" y="2657524"/>
            <a:ext cx="5808083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50000"/>
              </a:lnSpc>
            </a:pP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.g.</a:t>
            </a:r>
            <a:r>
              <a:rPr lang="en-US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effective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way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save</a:t>
            </a:r>
            <a:r>
              <a:rPr lang="en-GB" sz="2800" b="1" i="1" dirty="0">
                <a:solidFill>
                  <a:srgbClr val="F794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energy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only</a:t>
            </a:r>
            <a:r>
              <a:rPr lang="vi-VN" sz="2800" b="1" i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</a:t>
            </a:r>
            <a:r>
              <a:rPr lang="en-GB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ing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vi-VN" sz="2800" b="1" i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</a:t>
            </a:r>
            <a:r>
              <a:rPr lang="en-GB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ing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daylight</a:t>
            </a:r>
            <a:r>
              <a:rPr lang="en-US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3200" b="1" dirty="0">
              <a:solidFill>
                <a:srgbClr val="F7941E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09A2440-682E-4451-53DA-9B72DC5F0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9" y="1747471"/>
            <a:ext cx="5295827" cy="39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0546" y="124546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6432" y="253265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0546" y="4147324"/>
            <a:ext cx="1883767" cy="67000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9797" y="1261400"/>
            <a:ext cx="6473888" cy="6231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Pass the chalk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9797" y="2140123"/>
            <a:ext cx="6473888" cy="14496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Work in pairs. Answer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Listen and circle the phrases </a:t>
            </a:r>
            <a:r>
              <a:rPr lang="en-US">
                <a:solidFill>
                  <a:schemeClr val="tx1"/>
                </a:solidFill>
              </a:rPr>
              <a:t>you </a:t>
            </a:r>
            <a:r>
              <a:rPr lang="en-US" smtClean="0">
                <a:solidFill>
                  <a:schemeClr val="tx1"/>
                </a:solidFill>
              </a:rPr>
              <a:t>hear.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Listen again and tick T (True) or F (</a:t>
            </a:r>
            <a:r>
              <a:rPr lang="en-US">
                <a:solidFill>
                  <a:schemeClr val="tx1"/>
                </a:solidFill>
              </a:rPr>
              <a:t>False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4: Discuss: What is the most effective way to </a:t>
            </a:r>
            <a:r>
              <a:rPr lang="en-US">
                <a:solidFill>
                  <a:schemeClr val="tx1"/>
                </a:solidFill>
              </a:rPr>
              <a:t>save </a:t>
            </a:r>
            <a:r>
              <a:rPr lang="en-US" smtClean="0">
                <a:solidFill>
                  <a:schemeClr val="tx1"/>
                </a:solidFill>
              </a:rPr>
              <a:t>energy</a:t>
            </a:r>
            <a:r>
              <a:rPr lang="en-US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36463" y="3801292"/>
            <a:ext cx="6473888" cy="14022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Work in pairs. Read some ways to save energy at home. Choose three ways and write them in your notebook.</a:t>
            </a:r>
          </a:p>
          <a:p>
            <a:r>
              <a:rPr lang="en-US" dirty="0">
                <a:solidFill>
                  <a:schemeClr val="tx1"/>
                </a:solidFill>
              </a:rPr>
              <a:t>Task 6: Write a paragraph of about 70 words about how to save energy at home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4313" y="1572997"/>
            <a:ext cx="1257486" cy="9596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2430" y="2860352"/>
            <a:ext cx="1224002" cy="1286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13507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244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35799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852" y="208434"/>
            <a:ext cx="609192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94832" y="1261609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Read some ways to save energy at home. Choose three ways and write them in your notebook.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5479D9-B8EE-4E17-9453-5CE41ABB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1781" y="1962833"/>
            <a:ext cx="19861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E84F5A7-9545-6A67-E6EE-869A08C9E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03" y="2528801"/>
            <a:ext cx="4280829" cy="384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68" y="2612855"/>
            <a:ext cx="6985035" cy="25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09005" y="1367162"/>
            <a:ext cx="979652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a paragraph of about 70 words about how you save energy at home.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839CF15-EDBA-D845-96A8-5B7ECE69210D}"/>
              </a:ext>
            </a:extLst>
          </p:cNvPr>
          <p:cNvSpPr txBox="1"/>
          <p:nvPr/>
        </p:nvSpPr>
        <p:spPr>
          <a:xfrm>
            <a:off x="852888" y="2256742"/>
            <a:ext cx="1388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b="1" i="1" smtClean="0">
                <a:solidFill>
                  <a:srgbClr val="008A8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Example:</a:t>
            </a:r>
          </a:p>
        </p:txBody>
      </p:sp>
      <p:sp>
        <p:nvSpPr>
          <p:cNvPr id="11" name="Hộp Văn bản 13">
            <a:extLst>
              <a:ext uri="{FF2B5EF4-FFF2-40B4-BE49-F238E27FC236}">
                <a16:creationId xmlns:a16="http://schemas.microsoft.com/office/drawing/2014/main" id="{8839CF15-EDBA-D845-96A8-5B7ECE69210D}"/>
              </a:ext>
            </a:extLst>
          </p:cNvPr>
          <p:cNvSpPr txBox="1"/>
          <p:nvPr/>
        </p:nvSpPr>
        <p:spPr>
          <a:xfrm>
            <a:off x="763678" y="2727068"/>
            <a:ext cx="10041854" cy="3592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i="1" smtClean="0">
                <a:solidFill>
                  <a:srgbClr val="008A8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2200" smtClean="0">
                <a:latin typeface="Calibri" panose="020F0502020204030204" pitchFamily="34" charset="0"/>
                <a:ea typeface="Times New Roman" panose="02020603050405020304" pitchFamily="18" charset="0"/>
              </a:rPr>
              <a:t>We </a:t>
            </a:r>
            <a:r>
              <a:rPr lang="en-US" sz="2200">
                <a:latin typeface="Calibri" panose="020F0502020204030204" pitchFamily="34" charset="0"/>
                <a:ea typeface="Times New Roman" panose="02020603050405020304" pitchFamily="18" charset="0"/>
              </a:rPr>
              <a:t>use a lot of energy at home and it costs us a lot. To save energy, we should try making more use of natural light instead of keeping the lights unnecessarily in the morning and </a:t>
            </a:r>
            <a:r>
              <a:rPr lang="en-US" sz="2200" smtClean="0">
                <a:latin typeface="Calibri" panose="020F0502020204030204" pitchFamily="34" charset="0"/>
                <a:ea typeface="Times New Roman" panose="02020603050405020304" pitchFamily="18" charset="0"/>
              </a:rPr>
              <a:t>afternoons</a:t>
            </a:r>
            <a:r>
              <a:rPr lang="en-US" sz="2200">
                <a:latin typeface="Calibri" panose="020F0502020204030204" pitchFamily="34" charset="0"/>
                <a:ea typeface="Times New Roman" panose="02020603050405020304" pitchFamily="18" charset="0"/>
              </a:rPr>
              <a:t>. Moreover, we should unplug your electrical gadgets when not in use. These devices consume at least 10% of electricity even when inactive. Therefore, unplug them to save electricity. Most importantly, installing solar panels can help you excessively. They are very economical and help in saving a lot of energy. This can help in getting cheap electricity and protect the environment.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801697" y="1597337"/>
            <a:ext cx="6096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smtClean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CHECK AND CROSS CHECK</a:t>
            </a:r>
            <a:endParaRPr lang="en-US" sz="3600" dirty="0">
              <a:solidFill>
                <a:srgbClr val="00B2A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5817485" y="2706196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 can: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67" y="2639804"/>
            <a:ext cx="3326303" cy="332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0546" y="124546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6432" y="253265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0546" y="4147324"/>
            <a:ext cx="1883767" cy="67000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9797" y="1261400"/>
            <a:ext cx="6473888" cy="6231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Pass the chalk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9797" y="2140123"/>
            <a:ext cx="6473888" cy="14496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Work in pairs. Answer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Listen and circle the phrases </a:t>
            </a:r>
            <a:r>
              <a:rPr lang="en-US">
                <a:solidFill>
                  <a:schemeClr val="tx1"/>
                </a:solidFill>
              </a:rPr>
              <a:t>you </a:t>
            </a:r>
            <a:r>
              <a:rPr lang="en-US" smtClean="0">
                <a:solidFill>
                  <a:schemeClr val="tx1"/>
                </a:solidFill>
              </a:rPr>
              <a:t>hear.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Listen again and tick T (True) or F (</a:t>
            </a:r>
            <a:r>
              <a:rPr lang="en-US">
                <a:solidFill>
                  <a:schemeClr val="tx1"/>
                </a:solidFill>
              </a:rPr>
              <a:t>False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4: Discuss: What is the most effective way to </a:t>
            </a:r>
            <a:r>
              <a:rPr lang="en-US">
                <a:solidFill>
                  <a:schemeClr val="tx1"/>
                </a:solidFill>
              </a:rPr>
              <a:t>save </a:t>
            </a:r>
            <a:r>
              <a:rPr lang="en-US" smtClean="0">
                <a:solidFill>
                  <a:schemeClr val="tx1"/>
                </a:solidFill>
              </a:rPr>
              <a:t>energy</a:t>
            </a:r>
            <a:r>
              <a:rPr lang="en-US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36463" y="3801292"/>
            <a:ext cx="6473888" cy="14022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Work in pairs. Read some ways to save energy at home. Choose three ways and write them in your notebook.</a:t>
            </a:r>
          </a:p>
          <a:p>
            <a:r>
              <a:rPr lang="en-US" dirty="0">
                <a:solidFill>
                  <a:schemeClr val="tx1"/>
                </a:solidFill>
              </a:rPr>
              <a:t>Task 6: Write a paragraph of about 70 words about how to save energy at home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4313" y="1572997"/>
            <a:ext cx="1257486" cy="9596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2430" y="2860352"/>
            <a:ext cx="1224002" cy="1286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454313" y="4482326"/>
            <a:ext cx="1257486" cy="105344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13507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244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36433" y="5535767"/>
            <a:ext cx="1950732" cy="6624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27574" y="5513291"/>
            <a:ext cx="645611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0961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827500" y="2070298"/>
            <a:ext cx="6838756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Calibri (Body)"/>
              </a:rPr>
              <a:t>In this lesson, we have learnt to: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mtClean="0">
                <a:latin typeface="Calibri (Body)"/>
              </a:rPr>
              <a:t>- use </a:t>
            </a:r>
            <a:r>
              <a:rPr lang="en-US" sz="2200" dirty="0">
                <a:latin typeface="Calibri (Body)"/>
              </a:rPr>
              <a:t>the lexical items related to the topic Energy sources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mtClean="0">
                <a:latin typeface="Calibri (Body)"/>
              </a:rPr>
              <a:t>- listen </a:t>
            </a:r>
            <a:r>
              <a:rPr lang="en-US" sz="2200" dirty="0">
                <a:latin typeface="Calibri (Body)"/>
              </a:rPr>
              <a:t>for main ideas and specific information about the topic how to save energy at home. 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mtClean="0">
                <a:latin typeface="Calibri (Body)"/>
              </a:rPr>
              <a:t>- write </a:t>
            </a:r>
            <a:r>
              <a:rPr lang="en-US" sz="2200" dirty="0">
                <a:latin typeface="Calibri (Body)"/>
              </a:rPr>
              <a:t>a paragraph of about 70 words about how you save energy at home. 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3484" y="2039799"/>
            <a:ext cx="3677651" cy="367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6493" y="1454574"/>
            <a:ext cx="19723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8501" y="142478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86" y="13221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00" y="2278511"/>
            <a:ext cx="8872451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</a:t>
            </a:r>
            <a:r>
              <a:rPr lang="en-US" sz="2800"/>
              <a:t>for the next lesson: </a:t>
            </a:r>
            <a:r>
              <a:rPr lang="en-US" sz="2800" b="1">
                <a:solidFill>
                  <a:srgbClr val="FF9801"/>
                </a:solidFill>
              </a:rPr>
              <a:t>Looking back &amp; </a:t>
            </a:r>
            <a:r>
              <a:rPr lang="en-US" sz="2800" b="1" smtClean="0">
                <a:solidFill>
                  <a:srgbClr val="FF9801"/>
                </a:solidFill>
              </a:rPr>
              <a:t>Project</a:t>
            </a:r>
            <a:endParaRPr lang="en-US" sz="280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Rewrite </a:t>
            </a:r>
            <a:r>
              <a:rPr lang="en-US" sz="2800"/>
              <a:t>the passage on the notebook.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Do </a:t>
            </a:r>
            <a:r>
              <a:rPr lang="en-US" sz="2800"/>
              <a:t>exercise in the workbook.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958" y="3322581"/>
            <a:ext cx="3108857" cy="31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>
                <a:latin typeface="Calibri" panose="020F0502020204030204" pitchFamily="34" charset="0"/>
              </a:rPr>
              <a:t>sachmem.vn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>
                <a:latin typeface="Calibri" panose="020F0502020204030204" pitchFamily="34" charset="0"/>
              </a:rPr>
              <a:t>facebook.com/sachmem.vn/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20781" y="1670264"/>
            <a:ext cx="3619248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92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73552" y="1757476"/>
            <a:ext cx="27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6: 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594187E2-2149-B79F-9E11-21457014C8B9}"/>
              </a:ext>
            </a:extLst>
          </p:cNvPr>
          <p:cNvSpPr txBox="1"/>
          <p:nvPr/>
        </p:nvSpPr>
        <p:spPr>
          <a:xfrm>
            <a:off x="3372566" y="220866"/>
            <a:ext cx="6462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84305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FCAABE6-2944-6B51-9F22-13C427A8A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37" y="2947958"/>
            <a:ext cx="3767328" cy="29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6985" y="1728439"/>
            <a:ext cx="1091567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Calibri (Body)"/>
              </a:rPr>
              <a:t>By the end of the lesson, students will be able to:</a:t>
            </a:r>
          </a:p>
          <a:p>
            <a:pPr marR="0">
              <a:lnSpc>
                <a:spcPct val="150000"/>
              </a:lnSpc>
            </a:pPr>
            <a:r>
              <a:rPr lang="en-US" sz="2600" dirty="0">
                <a:latin typeface="Calibri (Body)"/>
              </a:rPr>
              <a:t>+ </a:t>
            </a:r>
            <a:r>
              <a:rPr lang="en-US" sz="2600" dirty="0" smtClean="0">
                <a:latin typeface="Calibri (Body)"/>
              </a:rPr>
              <a:t>Listening: listen </a:t>
            </a:r>
            <a:r>
              <a:rPr lang="en-US" sz="2600" dirty="0">
                <a:latin typeface="Calibri (Body)"/>
              </a:rPr>
              <a:t>for main ideas and specific information about the topic how to save energy at </a:t>
            </a:r>
            <a:r>
              <a:rPr lang="en-US" sz="2600" dirty="0" smtClean="0">
                <a:latin typeface="Calibri (Body)"/>
              </a:rPr>
              <a:t>home</a:t>
            </a:r>
            <a:endParaRPr lang="en-US" sz="2600" dirty="0">
              <a:latin typeface="Calibri (Body)"/>
            </a:endParaRPr>
          </a:p>
          <a:p>
            <a:pPr marR="0">
              <a:lnSpc>
                <a:spcPct val="150000"/>
              </a:lnSpc>
            </a:pPr>
            <a:r>
              <a:rPr lang="en-US" sz="2600" dirty="0">
                <a:latin typeface="Calibri (Body)"/>
              </a:rPr>
              <a:t>+ Writing: w</a:t>
            </a:r>
            <a:r>
              <a:rPr lang="en-US" sz="2600" dirty="0" smtClean="0">
                <a:latin typeface="Calibri (Body)"/>
              </a:rPr>
              <a:t>rite </a:t>
            </a:r>
            <a:r>
              <a:rPr lang="en-US" sz="2600" dirty="0">
                <a:latin typeface="Calibri (Body)"/>
              </a:rPr>
              <a:t>a paragraph of about 70 words about how you save energy at </a:t>
            </a:r>
            <a:r>
              <a:rPr lang="en-US" sz="2600" dirty="0" smtClean="0">
                <a:latin typeface="Calibri (Body)"/>
              </a:rPr>
              <a:t>home</a:t>
            </a:r>
            <a:endParaRPr lang="en-US" sz="26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0546" y="124546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6432" y="253265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0546" y="4147324"/>
            <a:ext cx="1883767" cy="67000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9797" y="1261400"/>
            <a:ext cx="6473888" cy="6231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Pass the chalk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9797" y="2140123"/>
            <a:ext cx="6473888" cy="14496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Work in pairs.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Listen and circle the phrases you </a:t>
            </a:r>
            <a:r>
              <a:rPr lang="en-US" dirty="0" smtClean="0">
                <a:solidFill>
                  <a:schemeClr val="tx1"/>
                </a:solidFill>
              </a:rPr>
              <a:t>hear.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Listen again and tick T (True) or F (False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4: Discuss: What is the most effective way to save </a:t>
            </a:r>
            <a:r>
              <a:rPr lang="en-US" dirty="0" smtClean="0">
                <a:solidFill>
                  <a:schemeClr val="tx1"/>
                </a:solidFill>
              </a:rPr>
              <a:t>energy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36463" y="3801292"/>
            <a:ext cx="6473888" cy="14022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Work in pairs. Read some ways to save energy at home. Choose three ways and write them in your notebook.</a:t>
            </a:r>
          </a:p>
          <a:p>
            <a:r>
              <a:rPr lang="en-US" dirty="0">
                <a:solidFill>
                  <a:schemeClr val="tx1"/>
                </a:solidFill>
              </a:rPr>
              <a:t>Task 6: Write a paragraph of about 70 words about how to save energy at home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4313" y="1572997"/>
            <a:ext cx="1257486" cy="9596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2430" y="2860352"/>
            <a:ext cx="1224002" cy="1286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454313" y="4482326"/>
            <a:ext cx="1257486" cy="105344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13507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244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36433" y="5535767"/>
            <a:ext cx="1950732" cy="6624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27574" y="5513291"/>
            <a:ext cx="645611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0546" y="124546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9797" y="1261400"/>
            <a:ext cx="6473888" cy="6231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Pass the chalk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13507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244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7BA8B6-A54B-41FA-923E-275DD02489C0}"/>
              </a:ext>
            </a:extLst>
          </p:cNvPr>
          <p:cNvSpPr/>
          <p:nvPr/>
        </p:nvSpPr>
        <p:spPr>
          <a:xfrm>
            <a:off x="5651185" y="3162774"/>
            <a:ext cx="58278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activate students’ prior knowledge and vocabulary related to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lesson</a:t>
            </a:r>
            <a:endParaRPr lang="en-US" sz="3600" dirty="0"/>
          </a:p>
        </p:txBody>
      </p:sp>
      <p:pic>
        <p:nvPicPr>
          <p:cNvPr id="22" name="Hình ảnh 2">
            <a:extLst>
              <a:ext uri="{FF2B5EF4-FFF2-40B4-BE49-F238E27FC236}">
                <a16:creationId xmlns:a16="http://schemas.microsoft.com/office/drawing/2014/main" id="{25D120A6-35DC-8F95-D158-C2068B437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7" y="2307350"/>
            <a:ext cx="4548982" cy="45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0F0B37F3-6AF6-99CF-6F63-510C704D38B9}"/>
              </a:ext>
            </a:extLst>
          </p:cNvPr>
          <p:cNvSpPr/>
          <p:nvPr/>
        </p:nvSpPr>
        <p:spPr>
          <a:xfrm>
            <a:off x="2369178" y="1376003"/>
            <a:ext cx="7209026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</a:t>
            </a:r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SAVE </a:t>
            </a:r>
            <a:r>
              <a:rPr lang="en-US" sz="54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ENERGY? </a:t>
            </a:r>
            <a:endParaRPr lang="vi-VN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DD90C828-59CB-67FF-C9E1-B45ECCD26E0B}"/>
              </a:ext>
            </a:extLst>
          </p:cNvPr>
          <p:cNvCxnSpPr/>
          <p:nvPr/>
        </p:nvCxnSpPr>
        <p:spPr>
          <a:xfrm>
            <a:off x="5974078" y="3033375"/>
            <a:ext cx="0" cy="35966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1AFC505-DE1D-1770-191B-A2560FE9B0AA}"/>
              </a:ext>
            </a:extLst>
          </p:cNvPr>
          <p:cNvSpPr/>
          <p:nvPr/>
        </p:nvSpPr>
        <p:spPr>
          <a:xfrm>
            <a:off x="1650967" y="250567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TEAM A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6C08DCE-5C1B-61E1-7790-8F9156F89F20}"/>
              </a:ext>
            </a:extLst>
          </p:cNvPr>
          <p:cNvSpPr/>
          <p:nvPr/>
        </p:nvSpPr>
        <p:spPr>
          <a:xfrm>
            <a:off x="7543767" y="250567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TEAM B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0546" y="124546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6432" y="253265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9797" y="1261400"/>
            <a:ext cx="6473888" cy="6231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Pass the chalk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9797" y="2140123"/>
            <a:ext cx="6473888" cy="14496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Work in pairs. Answer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Listen and circle the phrases </a:t>
            </a:r>
            <a:r>
              <a:rPr lang="en-US">
                <a:solidFill>
                  <a:schemeClr val="tx1"/>
                </a:solidFill>
              </a:rPr>
              <a:t>you </a:t>
            </a:r>
            <a:r>
              <a:rPr lang="en-US" smtClean="0">
                <a:solidFill>
                  <a:schemeClr val="tx1"/>
                </a:solidFill>
              </a:rPr>
              <a:t>hear.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Listen again and tick T (True) or F (</a:t>
            </a:r>
            <a:r>
              <a:rPr lang="en-US">
                <a:solidFill>
                  <a:schemeClr val="tx1"/>
                </a:solidFill>
              </a:rPr>
              <a:t>False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4: Discuss: What is the most effective way to </a:t>
            </a:r>
            <a:r>
              <a:rPr lang="en-US">
                <a:solidFill>
                  <a:schemeClr val="tx1"/>
                </a:solidFill>
              </a:rPr>
              <a:t>save </a:t>
            </a:r>
            <a:r>
              <a:rPr lang="en-US" smtClean="0">
                <a:solidFill>
                  <a:schemeClr val="tx1"/>
                </a:solidFill>
              </a:rPr>
              <a:t>energy</a:t>
            </a:r>
            <a:r>
              <a:rPr lang="en-US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4313" y="1572997"/>
            <a:ext cx="1257486" cy="9596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13507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244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pic>
        <p:nvPicPr>
          <p:cNvPr id="19" name="Graphic 2" descr="Headphones with solid fill">
            <a:extLst>
              <a:ext uri="{FF2B5EF4-FFF2-40B4-BE49-F238E27FC236}">
                <a16:creationId xmlns:a16="http://schemas.microsoft.com/office/drawing/2014/main" id="{50C3AEFE-D548-A82C-B9A3-79F8F66A3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4602" y="4171007"/>
            <a:ext cx="1771650" cy="17716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7026079-7DE8-6748-0894-80935E0A8A1D}"/>
              </a:ext>
            </a:extLst>
          </p:cNvPr>
          <p:cNvSpPr/>
          <p:nvPr/>
        </p:nvSpPr>
        <p:spPr>
          <a:xfrm>
            <a:off x="5374490" y="4318108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Ss brainstorm the topic and prepare for the listening text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04357" y="1373128"/>
            <a:ext cx="103977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Answer </a:t>
            </a:r>
            <a:r>
              <a:rPr lang="en-US" sz="2400" b="1">
                <a:cs typeface="Arial" panose="020B0604020202020204" pitchFamily="34" charset="0"/>
              </a:rPr>
              <a:t>the </a:t>
            </a:r>
            <a:r>
              <a:rPr lang="en-US" sz="2400" b="1" smtClean="0">
                <a:cs typeface="Arial" panose="020B0604020202020204" pitchFamily="34" charset="0"/>
              </a:rPr>
              <a:t>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:a16="http://schemas.microsoft.com/office/drawing/2014/main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7" y="2352279"/>
            <a:ext cx="3362720" cy="336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484" b="2718"/>
          <a:stretch/>
        </p:blipFill>
        <p:spPr>
          <a:xfrm>
            <a:off x="5381625" y="1734371"/>
            <a:ext cx="6172835" cy="48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04358" y="1242247"/>
            <a:ext cx="99647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cs typeface="Arial" panose="020B0604020202020204" pitchFamily="34" charset="0"/>
              </a:rPr>
              <a:t>Mr Lam is discussing with </a:t>
            </a:r>
            <a:r>
              <a:rPr lang="en-US" sz="2400" b="1" smtClean="0">
                <a:cs typeface="Arial" panose="020B0604020202020204" pitchFamily="34" charset="0"/>
              </a:rPr>
              <a:t>his students </a:t>
            </a:r>
            <a:r>
              <a:rPr lang="en-US" sz="2400" b="1">
                <a:cs typeface="Arial" panose="020B0604020202020204" pitchFamily="34" charset="0"/>
              </a:rPr>
              <a:t>about how to </a:t>
            </a:r>
            <a:r>
              <a:rPr lang="en-US" sz="2400" b="1" smtClean="0">
                <a:cs typeface="Arial" panose="020B0604020202020204" pitchFamily="34" charset="0"/>
              </a:rPr>
              <a:t>save energy </a:t>
            </a:r>
            <a:r>
              <a:rPr lang="en-US" sz="2400" b="1">
                <a:cs typeface="Arial" panose="020B0604020202020204" pitchFamily="34" charset="0"/>
              </a:rPr>
              <a:t>at home. Listen </a:t>
            </a:r>
            <a:r>
              <a:rPr lang="en-US" sz="2400" b="1" dirty="0">
                <a:cs typeface="Arial" panose="020B0604020202020204" pitchFamily="34" charset="0"/>
              </a:rPr>
              <a:t>and circle the phrases </a:t>
            </a:r>
            <a:r>
              <a:rPr lang="en-US" sz="2400" b="1">
                <a:cs typeface="Arial" panose="020B0604020202020204" pitchFamily="34" charset="0"/>
              </a:rPr>
              <a:t>you </a:t>
            </a:r>
            <a:r>
              <a:rPr lang="en-US" sz="2400" b="1" smtClean="0">
                <a:cs typeface="Arial" panose="020B0604020202020204" pitchFamily="34" charset="0"/>
              </a:rPr>
              <a:t>hear.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6472" y="2374900"/>
            <a:ext cx="51108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9801"/>
                </a:solidFill>
              </a:rPr>
              <a:t>1. </a:t>
            </a:r>
            <a:r>
              <a:rPr lang="en-US" sz="2800"/>
              <a:t>save energy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9801"/>
                </a:solidFill>
              </a:rPr>
              <a:t>2. </a:t>
            </a:r>
            <a:r>
              <a:rPr lang="en-US" sz="2800"/>
              <a:t>turn oﬀ the lights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9801"/>
                </a:solidFill>
              </a:rPr>
              <a:t>3. </a:t>
            </a:r>
            <a:r>
              <a:rPr lang="en-US" sz="2800"/>
              <a:t>save money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9801"/>
                </a:solidFill>
              </a:rPr>
              <a:t>4. </a:t>
            </a:r>
            <a:r>
              <a:rPr lang="en-US" sz="2800"/>
              <a:t>use low energy light bulbs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9801"/>
                </a:solidFill>
              </a:rPr>
              <a:t>5. </a:t>
            </a:r>
            <a:r>
              <a:rPr lang="en-US" sz="2800"/>
              <a:t>produce electricity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9801"/>
                </a:solidFill>
              </a:rPr>
              <a:t>6. </a:t>
            </a:r>
            <a:r>
              <a:rPr lang="en-US" sz="2800"/>
              <a:t>use solar panels</a:t>
            </a:r>
            <a:endParaRPr lang="en-GB" sz="2800"/>
          </a:p>
        </p:txBody>
      </p:sp>
      <p:pic>
        <p:nvPicPr>
          <p:cNvPr id="2" name="07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73800" y="1657745"/>
            <a:ext cx="609600" cy="6096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472658" y="2562610"/>
            <a:ext cx="452054" cy="452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472658" y="3202374"/>
            <a:ext cx="452054" cy="452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491709" y="4483486"/>
            <a:ext cx="452054" cy="452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491709" y="5763014"/>
            <a:ext cx="452054" cy="452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8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77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2801</TotalTime>
  <Words>846</Words>
  <Application>Microsoft Office PowerPoint</Application>
  <PresentationFormat>Widescreen</PresentationFormat>
  <Paragraphs>130</Paragraphs>
  <Slides>19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Gothic Std B</vt:lpstr>
      <vt:lpstr>Calibri (Body)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182</cp:revision>
  <dcterms:created xsi:type="dcterms:W3CDTF">2020-12-09T02:04:09Z</dcterms:created>
  <dcterms:modified xsi:type="dcterms:W3CDTF">2022-08-25T02:18:53Z</dcterms:modified>
</cp:coreProperties>
</file>