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71" r:id="rId2"/>
    <p:sldId id="256" r:id="rId3"/>
    <p:sldId id="275" r:id="rId4"/>
    <p:sldId id="302" r:id="rId5"/>
    <p:sldId id="354" r:id="rId6"/>
    <p:sldId id="279" r:id="rId7"/>
    <p:sldId id="357" r:id="rId8"/>
    <p:sldId id="281" r:id="rId9"/>
    <p:sldId id="333" r:id="rId10"/>
    <p:sldId id="315" r:id="rId11"/>
    <p:sldId id="283" r:id="rId12"/>
    <p:sldId id="335" r:id="rId13"/>
    <p:sldId id="336" r:id="rId14"/>
    <p:sldId id="337" r:id="rId15"/>
    <p:sldId id="358" r:id="rId16"/>
    <p:sldId id="313" r:id="rId17"/>
    <p:sldId id="341" r:id="rId18"/>
    <p:sldId id="359" r:id="rId19"/>
    <p:sldId id="314" r:id="rId20"/>
    <p:sldId id="330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BBC0"/>
    <a:srgbClr val="F36445"/>
    <a:srgbClr val="F7941E"/>
    <a:srgbClr val="048DA4"/>
    <a:srgbClr val="00A9A5"/>
    <a:srgbClr val="48C0B6"/>
    <a:srgbClr val="FFDAAB"/>
    <a:srgbClr val="CBEAF0"/>
    <a:srgbClr val="FBB040"/>
    <a:srgbClr val="00B2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C16277-3D03-4ECD-8635-CD76A46F74A3}" v="111" dt="2022-01-12T07:38:02.8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95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A37794-5E27-4DDA-B12E-298686F5888D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AE4A381-C505-4165-B0F6-72A547C19C85}">
      <dgm:prSet phldrT="[Text]" custT="1"/>
      <dgm:spPr/>
      <dgm:t>
        <a:bodyPr/>
        <a:lstStyle/>
        <a:p>
          <a:r>
            <a:rPr lang="en-US" sz="4000" dirty="0"/>
            <a:t>VOCABULARY</a:t>
          </a:r>
          <a:endParaRPr lang="en-US" sz="4100" dirty="0"/>
        </a:p>
      </dgm:t>
    </dgm:pt>
    <dgm:pt modelId="{5F988EE9-51EC-4EE7-9568-746F6FAF90B9}" type="parTrans" cxnId="{972CD228-F046-4039-837C-D77BB8151423}">
      <dgm:prSet/>
      <dgm:spPr/>
      <dgm:t>
        <a:bodyPr/>
        <a:lstStyle/>
        <a:p>
          <a:endParaRPr lang="en-US"/>
        </a:p>
      </dgm:t>
    </dgm:pt>
    <dgm:pt modelId="{3591CDED-9223-497A-B3C9-B81FBCAA605A}" type="sibTrans" cxnId="{972CD228-F046-4039-837C-D77BB8151423}">
      <dgm:prSet/>
      <dgm:spPr/>
      <dgm:t>
        <a:bodyPr/>
        <a:lstStyle/>
        <a:p>
          <a:endParaRPr lang="en-US"/>
        </a:p>
      </dgm:t>
    </dgm:pt>
    <dgm:pt modelId="{08FBC75F-95AC-4B05-95BF-E110BC13302B}">
      <dgm:prSet phldrT="[Text]" custT="1"/>
      <dgm:spPr/>
      <dgm:t>
        <a:bodyPr/>
        <a:lstStyle/>
        <a:p>
          <a:r>
            <a:rPr lang="en-US" sz="4000" dirty="0"/>
            <a:t>PRONUNCIATION</a:t>
          </a:r>
          <a:endParaRPr lang="en-US" sz="4100" dirty="0"/>
        </a:p>
      </dgm:t>
    </dgm:pt>
    <dgm:pt modelId="{D2AE03E2-B7A0-4215-A479-8E2362289AC7}" type="parTrans" cxnId="{AC96536A-9678-4FF6-9831-B621C996946B}">
      <dgm:prSet/>
      <dgm:spPr/>
      <dgm:t>
        <a:bodyPr/>
        <a:lstStyle/>
        <a:p>
          <a:endParaRPr lang="en-US"/>
        </a:p>
      </dgm:t>
    </dgm:pt>
    <dgm:pt modelId="{34F2DE42-EDD4-4621-BF87-4CD56614359F}" type="sibTrans" cxnId="{AC96536A-9678-4FF6-9831-B621C996946B}">
      <dgm:prSet/>
      <dgm:spPr/>
      <dgm:t>
        <a:bodyPr/>
        <a:lstStyle/>
        <a:p>
          <a:endParaRPr lang="en-US"/>
        </a:p>
      </dgm:t>
    </dgm:pt>
    <dgm:pt modelId="{BEBFA14B-9B40-4103-84A4-38ECEF66E937}" type="pres">
      <dgm:prSet presAssocID="{AAA37794-5E27-4DDA-B12E-298686F5888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BDE73A-EF1C-4F0B-B738-EC9506EC3EB6}" type="pres">
      <dgm:prSet presAssocID="{8AE4A381-C505-4165-B0F6-72A547C19C85}" presName="parentLin" presStyleCnt="0"/>
      <dgm:spPr/>
    </dgm:pt>
    <dgm:pt modelId="{39089052-8674-4477-9BFB-07FBFFFFD8C8}" type="pres">
      <dgm:prSet presAssocID="{8AE4A381-C505-4165-B0F6-72A547C19C8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F919B30-8E50-4BE5-BFF9-A011BC59CF55}" type="pres">
      <dgm:prSet presAssocID="{8AE4A381-C505-4165-B0F6-72A547C19C8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62491-2000-4CC6-BEEC-D1859AFD2268}" type="pres">
      <dgm:prSet presAssocID="{8AE4A381-C505-4165-B0F6-72A547C19C85}" presName="negativeSpace" presStyleCnt="0"/>
      <dgm:spPr/>
    </dgm:pt>
    <dgm:pt modelId="{E928C619-1DE9-419E-A5FA-3C9A247B8E43}" type="pres">
      <dgm:prSet presAssocID="{8AE4A381-C505-4165-B0F6-72A547C19C85}" presName="childText" presStyleLbl="conFgAcc1" presStyleIdx="0" presStyleCnt="2">
        <dgm:presLayoutVars>
          <dgm:bulletEnabled val="1"/>
        </dgm:presLayoutVars>
      </dgm:prSet>
      <dgm:spPr/>
    </dgm:pt>
    <dgm:pt modelId="{39270468-BD01-4F24-9A98-60E7CF789B54}" type="pres">
      <dgm:prSet presAssocID="{3591CDED-9223-497A-B3C9-B81FBCAA605A}" presName="spaceBetweenRectangles" presStyleCnt="0"/>
      <dgm:spPr/>
    </dgm:pt>
    <dgm:pt modelId="{5A649B72-39A4-4A84-8236-B0BF3AC76109}" type="pres">
      <dgm:prSet presAssocID="{08FBC75F-95AC-4B05-95BF-E110BC13302B}" presName="parentLin" presStyleCnt="0"/>
      <dgm:spPr/>
    </dgm:pt>
    <dgm:pt modelId="{667686F2-9BA3-4B10-A5F2-38ECCD6CCAB1}" type="pres">
      <dgm:prSet presAssocID="{08FBC75F-95AC-4B05-95BF-E110BC13302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45E6B02-74BC-4456-B7B1-4DD6C1455987}" type="pres">
      <dgm:prSet presAssocID="{08FBC75F-95AC-4B05-95BF-E110BC13302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19622-4D32-44DB-990E-774C307AAEA0}" type="pres">
      <dgm:prSet presAssocID="{08FBC75F-95AC-4B05-95BF-E110BC13302B}" presName="negativeSpace" presStyleCnt="0"/>
      <dgm:spPr/>
    </dgm:pt>
    <dgm:pt modelId="{0943D2D3-D540-4B67-9430-6AB54FD11AEA}" type="pres">
      <dgm:prSet presAssocID="{08FBC75F-95AC-4B05-95BF-E110BC13302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972CD228-F046-4039-837C-D77BB8151423}" srcId="{AAA37794-5E27-4DDA-B12E-298686F5888D}" destId="{8AE4A381-C505-4165-B0F6-72A547C19C85}" srcOrd="0" destOrd="0" parTransId="{5F988EE9-51EC-4EE7-9568-746F6FAF90B9}" sibTransId="{3591CDED-9223-497A-B3C9-B81FBCAA605A}"/>
    <dgm:cxn modelId="{8BB3FB04-4242-42C7-98F6-AF0723A19028}" type="presOf" srcId="{8AE4A381-C505-4165-B0F6-72A547C19C85}" destId="{EF919B30-8E50-4BE5-BFF9-A011BC59CF55}" srcOrd="1" destOrd="0" presId="urn:microsoft.com/office/officeart/2005/8/layout/list1"/>
    <dgm:cxn modelId="{CCA00267-AE5C-42E7-B9AA-161E2CD7E597}" type="presOf" srcId="{08FBC75F-95AC-4B05-95BF-E110BC13302B}" destId="{667686F2-9BA3-4B10-A5F2-38ECCD6CCAB1}" srcOrd="0" destOrd="0" presId="urn:microsoft.com/office/officeart/2005/8/layout/list1"/>
    <dgm:cxn modelId="{B549EFE4-5036-448C-AC80-C10A92AA9E9B}" type="presOf" srcId="{08FBC75F-95AC-4B05-95BF-E110BC13302B}" destId="{B45E6B02-74BC-4456-B7B1-4DD6C1455987}" srcOrd="1" destOrd="0" presId="urn:microsoft.com/office/officeart/2005/8/layout/list1"/>
    <dgm:cxn modelId="{FA8C36BB-DFB9-4D89-921C-424894B97C92}" type="presOf" srcId="{8AE4A381-C505-4165-B0F6-72A547C19C85}" destId="{39089052-8674-4477-9BFB-07FBFFFFD8C8}" srcOrd="0" destOrd="0" presId="urn:microsoft.com/office/officeart/2005/8/layout/list1"/>
    <dgm:cxn modelId="{67D30C15-C5F0-4107-B050-3FC734BA4B54}" type="presOf" srcId="{AAA37794-5E27-4DDA-B12E-298686F5888D}" destId="{BEBFA14B-9B40-4103-84A4-38ECEF66E937}" srcOrd="0" destOrd="0" presId="urn:microsoft.com/office/officeart/2005/8/layout/list1"/>
    <dgm:cxn modelId="{AC96536A-9678-4FF6-9831-B621C996946B}" srcId="{AAA37794-5E27-4DDA-B12E-298686F5888D}" destId="{08FBC75F-95AC-4B05-95BF-E110BC13302B}" srcOrd="1" destOrd="0" parTransId="{D2AE03E2-B7A0-4215-A479-8E2362289AC7}" sibTransId="{34F2DE42-EDD4-4621-BF87-4CD56614359F}"/>
    <dgm:cxn modelId="{BAC3C11A-5F55-4D50-83A4-E64299EA931E}" type="presParOf" srcId="{BEBFA14B-9B40-4103-84A4-38ECEF66E937}" destId="{65BDE73A-EF1C-4F0B-B738-EC9506EC3EB6}" srcOrd="0" destOrd="0" presId="urn:microsoft.com/office/officeart/2005/8/layout/list1"/>
    <dgm:cxn modelId="{05D65779-2805-4A85-B3D5-519333A5E0A4}" type="presParOf" srcId="{65BDE73A-EF1C-4F0B-B738-EC9506EC3EB6}" destId="{39089052-8674-4477-9BFB-07FBFFFFD8C8}" srcOrd="0" destOrd="0" presId="urn:microsoft.com/office/officeart/2005/8/layout/list1"/>
    <dgm:cxn modelId="{C53C3EB8-A237-4FBD-926F-5E7DE3FE8571}" type="presParOf" srcId="{65BDE73A-EF1C-4F0B-B738-EC9506EC3EB6}" destId="{EF919B30-8E50-4BE5-BFF9-A011BC59CF55}" srcOrd="1" destOrd="0" presId="urn:microsoft.com/office/officeart/2005/8/layout/list1"/>
    <dgm:cxn modelId="{8C6CC264-0390-4FC6-B4DC-1DF3CE7EC632}" type="presParOf" srcId="{BEBFA14B-9B40-4103-84A4-38ECEF66E937}" destId="{F8662491-2000-4CC6-BEEC-D1859AFD2268}" srcOrd="1" destOrd="0" presId="urn:microsoft.com/office/officeart/2005/8/layout/list1"/>
    <dgm:cxn modelId="{775C05A2-8982-4D71-A5F4-B76615477377}" type="presParOf" srcId="{BEBFA14B-9B40-4103-84A4-38ECEF66E937}" destId="{E928C619-1DE9-419E-A5FA-3C9A247B8E43}" srcOrd="2" destOrd="0" presId="urn:microsoft.com/office/officeart/2005/8/layout/list1"/>
    <dgm:cxn modelId="{9ED0A224-AA15-4190-9FD7-4FF9CB9DB408}" type="presParOf" srcId="{BEBFA14B-9B40-4103-84A4-38ECEF66E937}" destId="{39270468-BD01-4F24-9A98-60E7CF789B54}" srcOrd="3" destOrd="0" presId="urn:microsoft.com/office/officeart/2005/8/layout/list1"/>
    <dgm:cxn modelId="{21DAAE0A-9BDC-4225-B74E-08336900DED3}" type="presParOf" srcId="{BEBFA14B-9B40-4103-84A4-38ECEF66E937}" destId="{5A649B72-39A4-4A84-8236-B0BF3AC76109}" srcOrd="4" destOrd="0" presId="urn:microsoft.com/office/officeart/2005/8/layout/list1"/>
    <dgm:cxn modelId="{668752EF-3B8C-4DD2-9E24-03F988A5EEFC}" type="presParOf" srcId="{5A649B72-39A4-4A84-8236-B0BF3AC76109}" destId="{667686F2-9BA3-4B10-A5F2-38ECCD6CCAB1}" srcOrd="0" destOrd="0" presId="urn:microsoft.com/office/officeart/2005/8/layout/list1"/>
    <dgm:cxn modelId="{792668C8-8F5E-4125-816F-BFA005FEC4E4}" type="presParOf" srcId="{5A649B72-39A4-4A84-8236-B0BF3AC76109}" destId="{B45E6B02-74BC-4456-B7B1-4DD6C1455987}" srcOrd="1" destOrd="0" presId="urn:microsoft.com/office/officeart/2005/8/layout/list1"/>
    <dgm:cxn modelId="{CC38B245-D625-4FAE-B7DF-C6E5D172E209}" type="presParOf" srcId="{BEBFA14B-9B40-4103-84A4-38ECEF66E937}" destId="{22519622-4D32-44DB-990E-774C307AAEA0}" srcOrd="5" destOrd="0" presId="urn:microsoft.com/office/officeart/2005/8/layout/list1"/>
    <dgm:cxn modelId="{403C340D-ED47-4744-BC52-C1609C05E1EC}" type="presParOf" srcId="{BEBFA14B-9B40-4103-84A4-38ECEF66E937}" destId="{0943D2D3-D540-4B67-9430-6AB54FD11AE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A37794-5E27-4DDA-B12E-298686F5888D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AE4A381-C505-4165-B0F6-72A547C19C85}">
      <dgm:prSet phldrT="[Text]" custT="1"/>
      <dgm:spPr/>
      <dgm:t>
        <a:bodyPr/>
        <a:lstStyle/>
        <a:p>
          <a:r>
            <a:rPr lang="en-US" sz="4000" dirty="0"/>
            <a:t>VOCABULARY</a:t>
          </a:r>
          <a:endParaRPr lang="en-US" sz="4100" dirty="0"/>
        </a:p>
      </dgm:t>
    </dgm:pt>
    <dgm:pt modelId="{5F988EE9-51EC-4EE7-9568-746F6FAF90B9}" type="parTrans" cxnId="{972CD228-F046-4039-837C-D77BB8151423}">
      <dgm:prSet/>
      <dgm:spPr/>
      <dgm:t>
        <a:bodyPr/>
        <a:lstStyle/>
        <a:p>
          <a:endParaRPr lang="en-US"/>
        </a:p>
      </dgm:t>
    </dgm:pt>
    <dgm:pt modelId="{3591CDED-9223-497A-B3C9-B81FBCAA605A}" type="sibTrans" cxnId="{972CD228-F046-4039-837C-D77BB8151423}">
      <dgm:prSet/>
      <dgm:spPr/>
      <dgm:t>
        <a:bodyPr/>
        <a:lstStyle/>
        <a:p>
          <a:endParaRPr lang="en-US"/>
        </a:p>
      </dgm:t>
    </dgm:pt>
    <dgm:pt modelId="{08FBC75F-95AC-4B05-95BF-E110BC13302B}">
      <dgm:prSet phldrT="[Text]" custT="1"/>
      <dgm:spPr/>
      <dgm:t>
        <a:bodyPr/>
        <a:lstStyle/>
        <a:p>
          <a:r>
            <a:rPr lang="en-US" sz="4000" dirty="0"/>
            <a:t>PRONUNCIATION</a:t>
          </a:r>
          <a:endParaRPr lang="en-US" sz="4100" dirty="0"/>
        </a:p>
      </dgm:t>
    </dgm:pt>
    <dgm:pt modelId="{D2AE03E2-B7A0-4215-A479-8E2362289AC7}" type="parTrans" cxnId="{AC96536A-9678-4FF6-9831-B621C996946B}">
      <dgm:prSet/>
      <dgm:spPr/>
      <dgm:t>
        <a:bodyPr/>
        <a:lstStyle/>
        <a:p>
          <a:endParaRPr lang="en-US"/>
        </a:p>
      </dgm:t>
    </dgm:pt>
    <dgm:pt modelId="{34F2DE42-EDD4-4621-BF87-4CD56614359F}" type="sibTrans" cxnId="{AC96536A-9678-4FF6-9831-B621C996946B}">
      <dgm:prSet/>
      <dgm:spPr/>
      <dgm:t>
        <a:bodyPr/>
        <a:lstStyle/>
        <a:p>
          <a:endParaRPr lang="en-US"/>
        </a:p>
      </dgm:t>
    </dgm:pt>
    <dgm:pt modelId="{BEBFA14B-9B40-4103-84A4-38ECEF66E937}" type="pres">
      <dgm:prSet presAssocID="{AAA37794-5E27-4DDA-B12E-298686F5888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BDE73A-EF1C-4F0B-B738-EC9506EC3EB6}" type="pres">
      <dgm:prSet presAssocID="{8AE4A381-C505-4165-B0F6-72A547C19C85}" presName="parentLin" presStyleCnt="0"/>
      <dgm:spPr/>
    </dgm:pt>
    <dgm:pt modelId="{39089052-8674-4477-9BFB-07FBFFFFD8C8}" type="pres">
      <dgm:prSet presAssocID="{8AE4A381-C505-4165-B0F6-72A547C19C8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F919B30-8E50-4BE5-BFF9-A011BC59CF55}" type="pres">
      <dgm:prSet presAssocID="{8AE4A381-C505-4165-B0F6-72A547C19C8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62491-2000-4CC6-BEEC-D1859AFD2268}" type="pres">
      <dgm:prSet presAssocID="{8AE4A381-C505-4165-B0F6-72A547C19C85}" presName="negativeSpace" presStyleCnt="0"/>
      <dgm:spPr/>
    </dgm:pt>
    <dgm:pt modelId="{E928C619-1DE9-419E-A5FA-3C9A247B8E43}" type="pres">
      <dgm:prSet presAssocID="{8AE4A381-C505-4165-B0F6-72A547C19C85}" presName="childText" presStyleLbl="conFgAcc1" presStyleIdx="0" presStyleCnt="2">
        <dgm:presLayoutVars>
          <dgm:bulletEnabled val="1"/>
        </dgm:presLayoutVars>
      </dgm:prSet>
      <dgm:spPr/>
    </dgm:pt>
    <dgm:pt modelId="{39270468-BD01-4F24-9A98-60E7CF789B54}" type="pres">
      <dgm:prSet presAssocID="{3591CDED-9223-497A-B3C9-B81FBCAA605A}" presName="spaceBetweenRectangles" presStyleCnt="0"/>
      <dgm:spPr/>
    </dgm:pt>
    <dgm:pt modelId="{5A649B72-39A4-4A84-8236-B0BF3AC76109}" type="pres">
      <dgm:prSet presAssocID="{08FBC75F-95AC-4B05-95BF-E110BC13302B}" presName="parentLin" presStyleCnt="0"/>
      <dgm:spPr/>
    </dgm:pt>
    <dgm:pt modelId="{667686F2-9BA3-4B10-A5F2-38ECCD6CCAB1}" type="pres">
      <dgm:prSet presAssocID="{08FBC75F-95AC-4B05-95BF-E110BC13302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45E6B02-74BC-4456-B7B1-4DD6C1455987}" type="pres">
      <dgm:prSet presAssocID="{08FBC75F-95AC-4B05-95BF-E110BC13302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19622-4D32-44DB-990E-774C307AAEA0}" type="pres">
      <dgm:prSet presAssocID="{08FBC75F-95AC-4B05-95BF-E110BC13302B}" presName="negativeSpace" presStyleCnt="0"/>
      <dgm:spPr/>
    </dgm:pt>
    <dgm:pt modelId="{0943D2D3-D540-4B67-9430-6AB54FD11AEA}" type="pres">
      <dgm:prSet presAssocID="{08FBC75F-95AC-4B05-95BF-E110BC13302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19E1BA2-1602-404F-8879-3C2D331DBC58}" type="presOf" srcId="{AAA37794-5E27-4DDA-B12E-298686F5888D}" destId="{BEBFA14B-9B40-4103-84A4-38ECEF66E937}" srcOrd="0" destOrd="0" presId="urn:microsoft.com/office/officeart/2005/8/layout/list1"/>
    <dgm:cxn modelId="{07B2F63F-9645-47E4-8DB5-A23939403086}" type="presOf" srcId="{8AE4A381-C505-4165-B0F6-72A547C19C85}" destId="{EF919B30-8E50-4BE5-BFF9-A011BC59CF55}" srcOrd="1" destOrd="0" presId="urn:microsoft.com/office/officeart/2005/8/layout/list1"/>
    <dgm:cxn modelId="{972CD228-F046-4039-837C-D77BB8151423}" srcId="{AAA37794-5E27-4DDA-B12E-298686F5888D}" destId="{8AE4A381-C505-4165-B0F6-72A547C19C85}" srcOrd="0" destOrd="0" parTransId="{5F988EE9-51EC-4EE7-9568-746F6FAF90B9}" sibTransId="{3591CDED-9223-497A-B3C9-B81FBCAA605A}"/>
    <dgm:cxn modelId="{AC96536A-9678-4FF6-9831-B621C996946B}" srcId="{AAA37794-5E27-4DDA-B12E-298686F5888D}" destId="{08FBC75F-95AC-4B05-95BF-E110BC13302B}" srcOrd="1" destOrd="0" parTransId="{D2AE03E2-B7A0-4215-A479-8E2362289AC7}" sibTransId="{34F2DE42-EDD4-4621-BF87-4CD56614359F}"/>
    <dgm:cxn modelId="{02DCE92C-7C08-4B2D-95CA-4EB85E422668}" type="presOf" srcId="{08FBC75F-95AC-4B05-95BF-E110BC13302B}" destId="{667686F2-9BA3-4B10-A5F2-38ECCD6CCAB1}" srcOrd="0" destOrd="0" presId="urn:microsoft.com/office/officeart/2005/8/layout/list1"/>
    <dgm:cxn modelId="{F8FD991A-F304-403B-A9F6-88FA962940AB}" type="presOf" srcId="{8AE4A381-C505-4165-B0F6-72A547C19C85}" destId="{39089052-8674-4477-9BFB-07FBFFFFD8C8}" srcOrd="0" destOrd="0" presId="urn:microsoft.com/office/officeart/2005/8/layout/list1"/>
    <dgm:cxn modelId="{845812C7-FA87-427A-B813-9574F110DC04}" type="presOf" srcId="{08FBC75F-95AC-4B05-95BF-E110BC13302B}" destId="{B45E6B02-74BC-4456-B7B1-4DD6C1455987}" srcOrd="1" destOrd="0" presId="urn:microsoft.com/office/officeart/2005/8/layout/list1"/>
    <dgm:cxn modelId="{64A762E8-C34F-456B-8581-A49278B2E987}" type="presParOf" srcId="{BEBFA14B-9B40-4103-84A4-38ECEF66E937}" destId="{65BDE73A-EF1C-4F0B-B738-EC9506EC3EB6}" srcOrd="0" destOrd="0" presId="urn:microsoft.com/office/officeart/2005/8/layout/list1"/>
    <dgm:cxn modelId="{767016BD-0773-4DBA-A702-578893F5C8C6}" type="presParOf" srcId="{65BDE73A-EF1C-4F0B-B738-EC9506EC3EB6}" destId="{39089052-8674-4477-9BFB-07FBFFFFD8C8}" srcOrd="0" destOrd="0" presId="urn:microsoft.com/office/officeart/2005/8/layout/list1"/>
    <dgm:cxn modelId="{B5635B0E-B774-4620-8203-32FB89D769E1}" type="presParOf" srcId="{65BDE73A-EF1C-4F0B-B738-EC9506EC3EB6}" destId="{EF919B30-8E50-4BE5-BFF9-A011BC59CF55}" srcOrd="1" destOrd="0" presId="urn:microsoft.com/office/officeart/2005/8/layout/list1"/>
    <dgm:cxn modelId="{00EC307B-2660-4DC9-8AB5-B060D3CB4081}" type="presParOf" srcId="{BEBFA14B-9B40-4103-84A4-38ECEF66E937}" destId="{F8662491-2000-4CC6-BEEC-D1859AFD2268}" srcOrd="1" destOrd="0" presId="urn:microsoft.com/office/officeart/2005/8/layout/list1"/>
    <dgm:cxn modelId="{2882BB02-32C3-4FA7-8843-43CBE849BB80}" type="presParOf" srcId="{BEBFA14B-9B40-4103-84A4-38ECEF66E937}" destId="{E928C619-1DE9-419E-A5FA-3C9A247B8E43}" srcOrd="2" destOrd="0" presId="urn:microsoft.com/office/officeart/2005/8/layout/list1"/>
    <dgm:cxn modelId="{A4545D73-5073-4D53-946E-058D977FCCF9}" type="presParOf" srcId="{BEBFA14B-9B40-4103-84A4-38ECEF66E937}" destId="{39270468-BD01-4F24-9A98-60E7CF789B54}" srcOrd="3" destOrd="0" presId="urn:microsoft.com/office/officeart/2005/8/layout/list1"/>
    <dgm:cxn modelId="{064462A8-E925-4AAB-9371-9830CC74C98B}" type="presParOf" srcId="{BEBFA14B-9B40-4103-84A4-38ECEF66E937}" destId="{5A649B72-39A4-4A84-8236-B0BF3AC76109}" srcOrd="4" destOrd="0" presId="urn:microsoft.com/office/officeart/2005/8/layout/list1"/>
    <dgm:cxn modelId="{91A1ED70-0CB5-4402-9D58-297C1232CFA6}" type="presParOf" srcId="{5A649B72-39A4-4A84-8236-B0BF3AC76109}" destId="{667686F2-9BA3-4B10-A5F2-38ECCD6CCAB1}" srcOrd="0" destOrd="0" presId="urn:microsoft.com/office/officeart/2005/8/layout/list1"/>
    <dgm:cxn modelId="{7953B240-AB5C-483A-83DB-E14E9A6C0CCC}" type="presParOf" srcId="{5A649B72-39A4-4A84-8236-B0BF3AC76109}" destId="{B45E6B02-74BC-4456-B7B1-4DD6C1455987}" srcOrd="1" destOrd="0" presId="urn:microsoft.com/office/officeart/2005/8/layout/list1"/>
    <dgm:cxn modelId="{C1133983-7191-4B8B-8C66-5428C70D2064}" type="presParOf" srcId="{BEBFA14B-9B40-4103-84A4-38ECEF66E937}" destId="{22519622-4D32-44DB-990E-774C307AAEA0}" srcOrd="5" destOrd="0" presId="urn:microsoft.com/office/officeart/2005/8/layout/list1"/>
    <dgm:cxn modelId="{DD35DB71-DEEC-48A4-9BF5-E6BD4FADCFED}" type="presParOf" srcId="{BEBFA14B-9B40-4103-84A4-38ECEF66E937}" destId="{0943D2D3-D540-4B67-9430-6AB54FD11AE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8C619-1DE9-419E-A5FA-3C9A247B8E43}">
      <dsp:nvSpPr>
        <dsp:cNvPr id="0" name=""/>
        <dsp:cNvSpPr/>
      </dsp:nvSpPr>
      <dsp:spPr>
        <a:xfrm>
          <a:off x="0" y="61739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19B30-8E50-4BE5-BFF9-A011BC59CF55}">
      <dsp:nvSpPr>
        <dsp:cNvPr id="0" name=""/>
        <dsp:cNvSpPr/>
      </dsp:nvSpPr>
      <dsp:spPr>
        <a:xfrm>
          <a:off x="313205" y="1223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VOCABULARY</a:t>
          </a:r>
          <a:endParaRPr lang="en-US" sz="4100" kern="1200" dirty="0"/>
        </a:p>
      </dsp:txBody>
      <dsp:txXfrm>
        <a:off x="372288" y="71320"/>
        <a:ext cx="4266704" cy="1092154"/>
      </dsp:txXfrm>
    </dsp:sp>
    <dsp:sp modelId="{0943D2D3-D540-4B67-9430-6AB54FD11AEA}">
      <dsp:nvSpPr>
        <dsp:cNvPr id="0" name=""/>
        <dsp:cNvSpPr/>
      </dsp:nvSpPr>
      <dsp:spPr>
        <a:xfrm>
          <a:off x="0" y="247715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E6B02-74BC-4456-B7B1-4DD6C1455987}">
      <dsp:nvSpPr>
        <dsp:cNvPr id="0" name=""/>
        <dsp:cNvSpPr/>
      </dsp:nvSpPr>
      <dsp:spPr>
        <a:xfrm>
          <a:off x="313205" y="187199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PRONUNCIATION</a:t>
          </a:r>
          <a:endParaRPr lang="en-US" sz="4100" kern="1200" dirty="0"/>
        </a:p>
      </dsp:txBody>
      <dsp:txXfrm>
        <a:off x="372288" y="1931080"/>
        <a:ext cx="4266704" cy="10921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8C619-1DE9-419E-A5FA-3C9A247B8E43}">
      <dsp:nvSpPr>
        <dsp:cNvPr id="0" name=""/>
        <dsp:cNvSpPr/>
      </dsp:nvSpPr>
      <dsp:spPr>
        <a:xfrm>
          <a:off x="0" y="61739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19B30-8E50-4BE5-BFF9-A011BC59CF55}">
      <dsp:nvSpPr>
        <dsp:cNvPr id="0" name=""/>
        <dsp:cNvSpPr/>
      </dsp:nvSpPr>
      <dsp:spPr>
        <a:xfrm>
          <a:off x="313205" y="1223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VOCABULARY</a:t>
          </a:r>
          <a:endParaRPr lang="en-US" sz="4100" kern="1200" dirty="0"/>
        </a:p>
      </dsp:txBody>
      <dsp:txXfrm>
        <a:off x="372288" y="71320"/>
        <a:ext cx="4266704" cy="1092154"/>
      </dsp:txXfrm>
    </dsp:sp>
    <dsp:sp modelId="{0943D2D3-D540-4B67-9430-6AB54FD11AEA}">
      <dsp:nvSpPr>
        <dsp:cNvPr id="0" name=""/>
        <dsp:cNvSpPr/>
      </dsp:nvSpPr>
      <dsp:spPr>
        <a:xfrm>
          <a:off x="0" y="247715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E6B02-74BC-4456-B7B1-4DD6C1455987}">
      <dsp:nvSpPr>
        <dsp:cNvPr id="0" name=""/>
        <dsp:cNvSpPr/>
      </dsp:nvSpPr>
      <dsp:spPr>
        <a:xfrm>
          <a:off x="313205" y="187199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PRONUNCIATION</a:t>
          </a:r>
          <a:endParaRPr lang="en-US" sz="4100" kern="1200" dirty="0"/>
        </a:p>
      </dsp:txBody>
      <dsp:txXfrm>
        <a:off x="372288" y="1931080"/>
        <a:ext cx="4266704" cy="1092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the numbers to shows the 5</a:t>
            </a:r>
            <a:r>
              <a:rPr lang="en-US" baseline="0" dirty="0" smtClean="0"/>
              <a:t> </a:t>
            </a:r>
            <a:r>
              <a:rPr lang="en-US" dirty="0" smtClean="0"/>
              <a:t>words</a:t>
            </a:r>
            <a:r>
              <a:rPr lang="en-US" baseline="0" dirty="0" smtClean="0"/>
              <a:t> in 5 rows. Click the star to show the secret word.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27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169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93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41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1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6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864872" y="187229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nuclear</a:t>
            </a:r>
            <a:r>
              <a:rPr lang="vi-VN" sz="4800" b="1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400" b="1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(n)</a:t>
            </a:r>
            <a:r>
              <a:rPr lang="vi-VN" sz="4800" b="1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4000" b="1" dirty="0">
              <a:solidFill>
                <a:srgbClr val="F7941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11341" y="4855171"/>
            <a:ext cx="50282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smtClean="0">
                <a:latin typeface="Calibri" panose="020F0502020204030204" pitchFamily="34" charset="0"/>
                <a:cs typeface="Calibri" panose="020F0502020204030204" pitchFamily="34" charset="0"/>
              </a:rPr>
              <a:t>hạt</a:t>
            </a:r>
            <a:r>
              <a:rPr lang="vi-VN" sz="3600" smtClean="0"/>
              <a:t> </a:t>
            </a:r>
            <a:r>
              <a:rPr lang="vi-VN" sz="3600" smtClean="0"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21642" y="3530873"/>
            <a:ext cx="22076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rgbClr val="0FB7BD"/>
                </a:solidFill>
              </a:rPr>
              <a:t>/</a:t>
            </a:r>
            <a:r>
              <a:rPr lang="en-US" sz="3600" b="1" smtClean="0">
                <a:solidFill>
                  <a:srgbClr val="0FB7BD"/>
                </a:solidFill>
              </a:rPr>
              <a:t>njuːklɪər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E6F61880-8CCF-5174-115F-679AAECB91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160" y="2090171"/>
            <a:ext cx="3480172" cy="348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488940"/>
              </p:ext>
            </p:extLst>
          </p:nvPr>
        </p:nvGraphicFramePr>
        <p:xfrm>
          <a:off x="985891" y="2183162"/>
          <a:ext cx="10220218" cy="301565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982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4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537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683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8903">
                <a:tc>
                  <a:txBody>
                    <a:bodyPr/>
                    <a:lstStyle/>
                    <a:p>
                      <a:pPr marL="117475" indent="0">
                        <a:spcAft>
                          <a:spcPts val="0"/>
                        </a:spcAft>
                      </a:pPr>
                      <a:r>
                        <a:rPr lang="vi-VN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1. </a:t>
                      </a:r>
                      <a:r>
                        <a:rPr lang="en-GB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</a:t>
                      </a:r>
                      <a:r>
                        <a:rPr lang="vi-VN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olar 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energy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/ˈsəʊlə(r) ˈenədʒi/</a:t>
                      </a:r>
                      <a:endParaRPr lang="vi-V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7475" indent="0"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năng </a:t>
                      </a:r>
                      <a:r>
                        <a:rPr lang="vi-VN" sz="2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lượng</a:t>
                      </a:r>
                      <a:r>
                        <a:rPr lang="vi-VN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mặt</a:t>
                      </a:r>
                      <a:r>
                        <a:rPr lang="vi-VN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vi-VN" sz="2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trời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4301">
                <a:tc>
                  <a:txBody>
                    <a:bodyPr/>
                    <a:lstStyle/>
                    <a:p>
                      <a:pPr marL="53975" indent="0">
                        <a:spcAft>
                          <a:spcPts val="0"/>
                        </a:spcAft>
                      </a:pPr>
                      <a:r>
                        <a:rPr lang="vi-VN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2. </a:t>
                      </a:r>
                      <a:r>
                        <a:rPr lang="en-US" sz="2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hydro 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energy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/ˈhaɪdrəʊ ˈenədʒi/</a:t>
                      </a:r>
                      <a:endParaRPr lang="vi-VN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7475" indent="0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năng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lượng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nước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292">
                <a:tc>
                  <a:txBody>
                    <a:bodyPr/>
                    <a:lstStyle/>
                    <a:p>
                      <a:pPr marL="53975" indent="0">
                        <a:spcAft>
                          <a:spcPts val="0"/>
                        </a:spcAft>
                      </a:pPr>
                      <a:r>
                        <a:rPr lang="vi-VN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3. 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nuclear (n) 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</a:t>
                      </a:r>
                      <a:r>
                        <a:rPr lang="vi-VN" sz="24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njuːklɪər</a:t>
                      </a:r>
                      <a:r>
                        <a:rPr lang="vi-VN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7475" indent="0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hạt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nhân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98528"/>
            <a:ext cx="992430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Match the types of energy in A with the energy sources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r="39392"/>
          <a:stretch/>
        </p:blipFill>
        <p:spPr>
          <a:xfrm>
            <a:off x="738369" y="2588244"/>
            <a:ext cx="3641855" cy="2957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60484"/>
          <a:stretch/>
        </p:blipFill>
        <p:spPr>
          <a:xfrm>
            <a:off x="7358910" y="2588244"/>
            <a:ext cx="2374493" cy="295751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417613" y="3230654"/>
            <a:ext cx="903908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sz="3200" b="1" smtClean="0">
                <a:solidFill>
                  <a:srgbClr val="F364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d</a:t>
            </a:r>
            <a:endParaRPr lang="pt-BR" sz="3200" b="1" dirty="0">
              <a:solidFill>
                <a:srgbClr val="F3644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17613" y="3719852"/>
            <a:ext cx="903908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sz="3200" b="1" smtClean="0">
                <a:solidFill>
                  <a:srgbClr val="F364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c</a:t>
            </a:r>
            <a:endParaRPr lang="pt-BR" sz="3200" b="1" dirty="0">
              <a:solidFill>
                <a:srgbClr val="F3644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17613" y="4218360"/>
            <a:ext cx="903908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sz="3200" b="1" smtClean="0">
                <a:solidFill>
                  <a:srgbClr val="F364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a</a:t>
            </a:r>
            <a:endParaRPr lang="pt-BR" sz="3200" b="1" dirty="0">
              <a:solidFill>
                <a:srgbClr val="F3644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17613" y="4714419"/>
            <a:ext cx="903908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sz="3200" b="1" smtClean="0">
                <a:solidFill>
                  <a:srgbClr val="F364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b</a:t>
            </a:r>
            <a:endParaRPr lang="pt-BR" sz="3200" b="1" dirty="0">
              <a:solidFill>
                <a:srgbClr val="F3644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47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98916" y="1315404"/>
            <a:ext cx="551799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the phrases to label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pictures.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271862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6922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36" name="Hình chữ nhật 35">
            <a:extLst>
              <a:ext uri="{FF2B5EF4-FFF2-40B4-BE49-F238E27FC236}">
                <a16:creationId xmlns:a16="http://schemas.microsoft.com/office/drawing/2014/main" id="{7864BFC5-19CA-EA2E-EA0F-1A80D8104729}"/>
              </a:ext>
            </a:extLst>
          </p:cNvPr>
          <p:cNvSpPr/>
          <p:nvPr/>
        </p:nvSpPr>
        <p:spPr>
          <a:xfrm>
            <a:off x="7762473" y="3817080"/>
            <a:ext cx="2839239" cy="4462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GB" sz="2300" b="1" smtClean="0">
                <a:solidFill>
                  <a:srgbClr val="F3644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</a:t>
            </a:r>
            <a:r>
              <a:rPr lang="en-GB" sz="23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________________</a:t>
            </a:r>
            <a:endParaRPr lang="en-US" sz="2300" dirty="0"/>
          </a:p>
        </p:txBody>
      </p:sp>
      <p:sp>
        <p:nvSpPr>
          <p:cNvPr id="23" name="Hình chữ nhật 22">
            <a:extLst>
              <a:ext uri="{FF2B5EF4-FFF2-40B4-BE49-F238E27FC236}">
                <a16:creationId xmlns:a16="http://schemas.microsoft.com/office/drawing/2014/main" id="{22E37B70-A716-8B7E-2965-F081D8DD2C41}"/>
              </a:ext>
            </a:extLst>
          </p:cNvPr>
          <p:cNvSpPr/>
          <p:nvPr/>
        </p:nvSpPr>
        <p:spPr>
          <a:xfrm>
            <a:off x="8239758" y="3797203"/>
            <a:ext cx="189744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GB" sz="2400" smtClean="0">
                <a:solidFill>
                  <a:srgbClr val="11BB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</a:t>
            </a:r>
            <a:r>
              <a:rPr lang="vi-VN" sz="2400" smtClean="0">
                <a:solidFill>
                  <a:srgbClr val="11BB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ydro </a:t>
            </a:r>
            <a:r>
              <a:rPr lang="vi-VN" sz="2400" dirty="0" err="1">
                <a:solidFill>
                  <a:srgbClr val="11BB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energy</a:t>
            </a:r>
            <a:r>
              <a:rPr lang="vi-VN" sz="2400" dirty="0">
                <a:solidFill>
                  <a:srgbClr val="11BB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sz="3200" dirty="0">
              <a:solidFill>
                <a:srgbClr val="11BB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368" y="2038065"/>
            <a:ext cx="4824231" cy="22252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5097" y="2038065"/>
            <a:ext cx="4893132" cy="17750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368" y="4443830"/>
            <a:ext cx="4824231" cy="17470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5097" y="4431657"/>
            <a:ext cx="4881722" cy="1747064"/>
          </a:xfrm>
          <a:prstGeom prst="rect">
            <a:avLst/>
          </a:prstGeom>
        </p:spPr>
      </p:pic>
      <p:sp>
        <p:nvSpPr>
          <p:cNvPr id="18" name="Hình chữ nhật 35">
            <a:extLst>
              <a:ext uri="{FF2B5EF4-FFF2-40B4-BE49-F238E27FC236}">
                <a16:creationId xmlns:a16="http://schemas.microsoft.com/office/drawing/2014/main" id="{7864BFC5-19CA-EA2E-EA0F-1A80D8104729}"/>
              </a:ext>
            </a:extLst>
          </p:cNvPr>
          <p:cNvSpPr/>
          <p:nvPr/>
        </p:nvSpPr>
        <p:spPr>
          <a:xfrm>
            <a:off x="1580748" y="6194043"/>
            <a:ext cx="2839239" cy="4462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GB" sz="2300" b="1" smtClean="0">
                <a:solidFill>
                  <a:srgbClr val="F3644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3. </a:t>
            </a:r>
            <a:r>
              <a:rPr lang="en-GB" sz="23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________________</a:t>
            </a:r>
            <a:endParaRPr lang="en-US" sz="2300" dirty="0"/>
          </a:p>
        </p:txBody>
      </p:sp>
      <p:sp>
        <p:nvSpPr>
          <p:cNvPr id="19" name="Hình chữ nhật 35">
            <a:extLst>
              <a:ext uri="{FF2B5EF4-FFF2-40B4-BE49-F238E27FC236}">
                <a16:creationId xmlns:a16="http://schemas.microsoft.com/office/drawing/2014/main" id="{7864BFC5-19CA-EA2E-EA0F-1A80D8104729}"/>
              </a:ext>
            </a:extLst>
          </p:cNvPr>
          <p:cNvSpPr/>
          <p:nvPr/>
        </p:nvSpPr>
        <p:spPr>
          <a:xfrm>
            <a:off x="7768861" y="6194043"/>
            <a:ext cx="2839239" cy="4462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GB" sz="2300" b="1" smtClean="0">
                <a:solidFill>
                  <a:srgbClr val="F3644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4. </a:t>
            </a:r>
            <a:r>
              <a:rPr lang="en-GB" sz="23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________________</a:t>
            </a:r>
            <a:endParaRPr lang="en-US" sz="2300" dirty="0"/>
          </a:p>
        </p:txBody>
      </p:sp>
      <p:sp>
        <p:nvSpPr>
          <p:cNvPr id="21" name="Hình chữ nhật 22">
            <a:extLst>
              <a:ext uri="{FF2B5EF4-FFF2-40B4-BE49-F238E27FC236}">
                <a16:creationId xmlns:a16="http://schemas.microsoft.com/office/drawing/2014/main" id="{22E37B70-A716-8B7E-2965-F081D8DD2C41}"/>
              </a:ext>
            </a:extLst>
          </p:cNvPr>
          <p:cNvSpPr/>
          <p:nvPr/>
        </p:nvSpPr>
        <p:spPr>
          <a:xfrm>
            <a:off x="2051645" y="6178654"/>
            <a:ext cx="178664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GB" sz="2400" smtClean="0">
                <a:solidFill>
                  <a:srgbClr val="11BB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vi-VN" sz="2400" smtClean="0">
                <a:solidFill>
                  <a:srgbClr val="11BB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</a:t>
            </a:r>
            <a:r>
              <a:rPr lang="en-GB" sz="2400" smtClean="0">
                <a:solidFill>
                  <a:srgbClr val="11BB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lar</a:t>
            </a:r>
            <a:r>
              <a:rPr lang="vi-VN" sz="2400" smtClean="0">
                <a:solidFill>
                  <a:srgbClr val="11BB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11BB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energy</a:t>
            </a:r>
            <a:r>
              <a:rPr lang="vi-VN" sz="2400" dirty="0">
                <a:solidFill>
                  <a:srgbClr val="11BB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sz="3200" dirty="0">
              <a:solidFill>
                <a:srgbClr val="11BBC0"/>
              </a:solidFill>
            </a:endParaRPr>
          </a:p>
        </p:txBody>
      </p:sp>
      <p:sp>
        <p:nvSpPr>
          <p:cNvPr id="24" name="Hình chữ nhật 22">
            <a:extLst>
              <a:ext uri="{FF2B5EF4-FFF2-40B4-BE49-F238E27FC236}">
                <a16:creationId xmlns:a16="http://schemas.microsoft.com/office/drawing/2014/main" id="{22E37B70-A716-8B7E-2965-F081D8DD2C41}"/>
              </a:ext>
            </a:extLst>
          </p:cNvPr>
          <p:cNvSpPr/>
          <p:nvPr/>
        </p:nvSpPr>
        <p:spPr>
          <a:xfrm>
            <a:off x="8357401" y="6171488"/>
            <a:ext cx="179305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GB" sz="2400" smtClean="0">
                <a:solidFill>
                  <a:srgbClr val="11BB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wind</a:t>
            </a:r>
            <a:r>
              <a:rPr lang="vi-VN" sz="2400" smtClean="0">
                <a:solidFill>
                  <a:srgbClr val="11BB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solidFill>
                  <a:srgbClr val="11BB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energy</a:t>
            </a:r>
            <a:r>
              <a:rPr lang="vi-VN" sz="2400" dirty="0">
                <a:solidFill>
                  <a:srgbClr val="11BB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sz="3200" dirty="0">
              <a:solidFill>
                <a:srgbClr val="11BB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78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1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18247" y="1350903"/>
            <a:ext cx="985922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and phrases from 1 or 2.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15642" y="1309962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8427" y="120732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3" name="Hộp Văn bản 19">
            <a:extLst>
              <a:ext uri="{FF2B5EF4-FFF2-40B4-BE49-F238E27FC236}">
                <a16:creationId xmlns:a16="http://schemas.microsoft.com/office/drawing/2014/main" id="{42B6CBE4-8897-B876-F686-F006067C96A6}"/>
              </a:ext>
            </a:extLst>
          </p:cNvPr>
          <p:cNvSpPr txBox="1"/>
          <p:nvPr/>
        </p:nvSpPr>
        <p:spPr>
          <a:xfrm>
            <a:off x="625771" y="2375440"/>
            <a:ext cx="1094045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400" b="1" smtClean="0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A good place to change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______ to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energy is near the sea because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of the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sea breezes.</a:t>
            </a:r>
            <a:endParaRPr lang="en-US" sz="240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en-GB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They are putting solar panels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on the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roof of our building to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produce ____________.</a:t>
            </a:r>
          </a:p>
          <a:p>
            <a:pPr>
              <a:lnSpc>
                <a:spcPct val="200000"/>
              </a:lnSpc>
            </a:pPr>
            <a:r>
              <a:rPr lang="en-GB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vi-VN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When energy comes from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______, we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call it hydro energy.</a:t>
            </a:r>
            <a:endParaRPr lang="vi-VN" sz="240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en-GB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r>
              <a:rPr lang="vi-VN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They are reducing the use of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_____________ because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it is not safe to produce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4" name="Hộp Văn bản 20">
            <a:extLst>
              <a:ext uri="{FF2B5EF4-FFF2-40B4-BE49-F238E27FC236}">
                <a16:creationId xmlns:a16="http://schemas.microsoft.com/office/drawing/2014/main" id="{92A18ECE-035F-9799-BD26-6A41A996CC9C}"/>
              </a:ext>
            </a:extLst>
          </p:cNvPr>
          <p:cNvSpPr txBox="1"/>
          <p:nvPr/>
        </p:nvSpPr>
        <p:spPr>
          <a:xfrm>
            <a:off x="3974990" y="2647532"/>
            <a:ext cx="13076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smtClean="0">
                <a:solidFill>
                  <a:srgbClr val="00A9A5"/>
                </a:solidFill>
              </a:rPr>
              <a:t>wind </a:t>
            </a:r>
            <a:endParaRPr lang="en-US" sz="2400" b="1" dirty="0">
              <a:solidFill>
                <a:srgbClr val="00A9A5"/>
              </a:solidFill>
            </a:endParaRPr>
          </a:p>
        </p:txBody>
      </p:sp>
      <p:sp>
        <p:nvSpPr>
          <p:cNvPr id="20" name="Hộp Văn bản 20">
            <a:extLst>
              <a:ext uri="{FF2B5EF4-FFF2-40B4-BE49-F238E27FC236}">
                <a16:creationId xmlns:a16="http://schemas.microsoft.com/office/drawing/2014/main" id="{92A18ECE-035F-9799-BD26-6A41A996CC9C}"/>
              </a:ext>
            </a:extLst>
          </p:cNvPr>
          <p:cNvSpPr txBox="1"/>
          <p:nvPr/>
        </p:nvSpPr>
        <p:spPr>
          <a:xfrm>
            <a:off x="9423290" y="3342409"/>
            <a:ext cx="25115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00A9A5"/>
                </a:solidFill>
              </a:rPr>
              <a:t>s</a:t>
            </a:r>
            <a:r>
              <a:rPr lang="en-US" sz="2400" b="1" smtClean="0">
                <a:solidFill>
                  <a:srgbClr val="00A9A5"/>
                </a:solidFill>
              </a:rPr>
              <a:t>olar energy </a:t>
            </a:r>
            <a:endParaRPr lang="en-US" sz="2400" b="1" dirty="0">
              <a:solidFill>
                <a:srgbClr val="00A9A5"/>
              </a:solidFill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92A18ECE-035F-9799-BD26-6A41A996CC9C}"/>
              </a:ext>
            </a:extLst>
          </p:cNvPr>
          <p:cNvSpPr txBox="1"/>
          <p:nvPr/>
        </p:nvSpPr>
        <p:spPr>
          <a:xfrm>
            <a:off x="4279790" y="4110762"/>
            <a:ext cx="13076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smtClean="0">
                <a:solidFill>
                  <a:srgbClr val="00A9A5"/>
                </a:solidFill>
              </a:rPr>
              <a:t>water </a:t>
            </a:r>
            <a:endParaRPr lang="en-US" sz="2400" b="1" dirty="0">
              <a:solidFill>
                <a:srgbClr val="00A9A5"/>
              </a:solidFill>
            </a:endParaRPr>
          </a:p>
        </p:txBody>
      </p:sp>
      <p:sp>
        <p:nvSpPr>
          <p:cNvPr id="23" name="Hộp Văn bản 20">
            <a:extLst>
              <a:ext uri="{FF2B5EF4-FFF2-40B4-BE49-F238E27FC236}">
                <a16:creationId xmlns:a16="http://schemas.microsoft.com/office/drawing/2014/main" id="{92A18ECE-035F-9799-BD26-6A41A996CC9C}"/>
              </a:ext>
            </a:extLst>
          </p:cNvPr>
          <p:cNvSpPr txBox="1"/>
          <p:nvPr/>
        </p:nvSpPr>
        <p:spPr>
          <a:xfrm>
            <a:off x="4581663" y="4811351"/>
            <a:ext cx="25115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smtClean="0">
                <a:solidFill>
                  <a:srgbClr val="00A9A5"/>
                </a:solidFill>
              </a:rPr>
              <a:t>nuclear energy </a:t>
            </a:r>
            <a:endParaRPr lang="en-US" sz="2400" b="1" dirty="0">
              <a:solidFill>
                <a:srgbClr val="00A9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29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  <p:bldP spid="21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92877" y="1284666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4771" y="2558601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59395" y="4103371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PRONUNCIATION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0310" y="1312479"/>
            <a:ext cx="6306890" cy="62726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Game: </a:t>
            </a:r>
            <a:r>
              <a:rPr lang="en-US" dirty="0" smtClean="0">
                <a:solidFill>
                  <a:schemeClr val="tx1"/>
                </a:solidFill>
              </a:rPr>
              <a:t>Crossword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2793" y="2331852"/>
            <a:ext cx="6303739" cy="111415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Match the types of energy </a:t>
            </a:r>
            <a:r>
              <a:rPr lang="en-US" dirty="0" smtClean="0">
                <a:solidFill>
                  <a:schemeClr val="tx1"/>
                </a:solidFill>
              </a:rPr>
              <a:t>with </a:t>
            </a:r>
            <a:r>
              <a:rPr lang="en-US" dirty="0">
                <a:solidFill>
                  <a:schemeClr val="tx1"/>
                </a:solidFill>
              </a:rPr>
              <a:t>the energy </a:t>
            </a:r>
            <a:r>
              <a:rPr lang="en-US" dirty="0" smtClean="0">
                <a:solidFill>
                  <a:schemeClr val="tx1"/>
                </a:solidFill>
              </a:rPr>
              <a:t>sources.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2: Write the phrases to label the </a:t>
            </a:r>
            <a:r>
              <a:rPr lang="en-US" dirty="0" smtClean="0">
                <a:solidFill>
                  <a:schemeClr val="tx1"/>
                </a:solidFill>
              </a:rPr>
              <a:t>pictures.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3: Complete the </a:t>
            </a:r>
            <a:r>
              <a:rPr lang="en-US" dirty="0" smtClean="0">
                <a:solidFill>
                  <a:schemeClr val="tx1"/>
                </a:solidFill>
              </a:rPr>
              <a:t>sentences.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62127" y="3838121"/>
            <a:ext cx="6325073" cy="124070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4: Listen and repeat. Pay attention to the stressed syllables in the words.</a:t>
            </a:r>
          </a:p>
          <a:p>
            <a:r>
              <a:rPr lang="en-US" dirty="0">
                <a:solidFill>
                  <a:schemeClr val="tx1"/>
                </a:solidFill>
              </a:rPr>
              <a:t>Task 5: Listen and repeat, paying attention to </a:t>
            </a:r>
            <a:r>
              <a:rPr lang="en-US">
                <a:solidFill>
                  <a:schemeClr val="tx1"/>
                </a:solidFill>
              </a:rPr>
              <a:t>the underlined</a:t>
            </a:r>
          </a:p>
          <a:p>
            <a:r>
              <a:rPr lang="en-US">
                <a:solidFill>
                  <a:schemeClr val="tx1"/>
                </a:solidFill>
              </a:rPr>
              <a:t>words.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476644" y="1612203"/>
            <a:ext cx="1173494" cy="94639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534763" y="2886303"/>
            <a:ext cx="1140009" cy="121706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685061" y="508193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</p:spTree>
    <p:extLst>
      <p:ext uri="{BB962C8B-B14F-4D97-AF65-F5344CB8AC3E}">
        <p14:creationId xmlns:p14="http://schemas.microsoft.com/office/powerpoint/2010/main" val="329576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1058826" y="1952400"/>
            <a:ext cx="5448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STRESS IN THREE-SYLLABLE WORDS</a:t>
            </a:r>
            <a:endParaRPr lang="en-US" sz="2800" dirty="0"/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C4EDCFD5-F910-76E5-B4E8-DB2A5D956A5F}"/>
              </a:ext>
            </a:extLst>
          </p:cNvPr>
          <p:cNvSpPr txBox="1"/>
          <p:nvPr/>
        </p:nvSpPr>
        <p:spPr>
          <a:xfrm>
            <a:off x="1058826" y="1385828"/>
            <a:ext cx="1089025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repeat. Pay attention to the sounds </a:t>
            </a:r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</a:t>
            </a:r>
            <a:r>
              <a:rPr lang="en-US" sz="2400" b="1" dirty="0" err="1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aɪ</a:t>
            </a:r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and </a:t>
            </a:r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</a:t>
            </a:r>
            <a:r>
              <a:rPr lang="en-US" sz="2400" b="1" dirty="0" err="1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eɪ</a:t>
            </a:r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/.</a:t>
            </a: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5B33659B-21DB-A43B-18DA-F5C568518711}"/>
              </a:ext>
            </a:extLst>
          </p:cNvPr>
          <p:cNvSpPr txBox="1"/>
          <p:nvPr/>
        </p:nvSpPr>
        <p:spPr>
          <a:xfrm>
            <a:off x="809508" y="171153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67A16F93-E132-84CD-2003-E42B7867D11E}"/>
              </a:ext>
            </a:extLst>
          </p:cNvPr>
          <p:cNvSpPr/>
          <p:nvPr/>
        </p:nvSpPr>
        <p:spPr>
          <a:xfrm>
            <a:off x="539586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3CFB0CAB-8179-CCE5-F364-3A97AE5BFFC2}"/>
              </a:ext>
            </a:extLst>
          </p:cNvPr>
          <p:cNvSpPr txBox="1"/>
          <p:nvPr/>
        </p:nvSpPr>
        <p:spPr>
          <a:xfrm>
            <a:off x="592371" y="127541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2" name="07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31300" y="1324560"/>
            <a:ext cx="609600" cy="6096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438400" y="3289300"/>
            <a:ext cx="6692900" cy="2603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/>
              <a:t>'energy </a:t>
            </a:r>
            <a:r>
              <a:rPr lang="en-US" sz="3600" smtClean="0"/>
              <a:t>			re'cycle</a:t>
            </a:r>
            <a:endParaRPr lang="en-US" sz="3600"/>
          </a:p>
          <a:p>
            <a:r>
              <a:rPr lang="en-US" sz="3600"/>
              <a:t>'dangerous </a:t>
            </a:r>
            <a:r>
              <a:rPr lang="en-US" sz="3600" smtClean="0"/>
              <a:t>		ex'pensive</a:t>
            </a:r>
            <a:endParaRPr lang="en-US" sz="3600"/>
          </a:p>
          <a:p>
            <a:r>
              <a:rPr lang="en-US" sz="3600"/>
              <a:t>'easily </a:t>
            </a:r>
            <a:r>
              <a:rPr lang="en-US" sz="3600" smtClean="0"/>
              <a:t>			po'lluting</a:t>
            </a:r>
            <a:endParaRPr lang="en-US" sz="3600"/>
          </a:p>
          <a:p>
            <a:r>
              <a:rPr lang="en-US" sz="3600"/>
              <a:t>'government </a:t>
            </a:r>
            <a:r>
              <a:rPr lang="en-US" sz="3600" smtClean="0"/>
              <a:t>		re'sources</a:t>
            </a:r>
            <a:endParaRPr lang="en-GB" sz="3600"/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2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9672" y="1378057"/>
            <a:ext cx="1094630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Listen and repeat, paying attention to the stressed syllables in the underlined words.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2" name="07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5958" y="1829673"/>
            <a:ext cx="609600" cy="609600"/>
          </a:xfrm>
          <a:prstGeom prst="rect">
            <a:avLst/>
          </a:prstGeom>
        </p:spPr>
      </p:pic>
      <p:sp>
        <p:nvSpPr>
          <p:cNvPr id="13" name="Hộp Văn bản 19">
            <a:extLst>
              <a:ext uri="{FF2B5EF4-FFF2-40B4-BE49-F238E27FC236}">
                <a16:creationId xmlns:a16="http://schemas.microsoft.com/office/drawing/2014/main" id="{42B6CBE4-8897-B876-F686-F006067C96A6}"/>
              </a:ext>
            </a:extLst>
          </p:cNvPr>
          <p:cNvSpPr txBox="1"/>
          <p:nvPr/>
        </p:nvSpPr>
        <p:spPr>
          <a:xfrm>
            <a:off x="1410758" y="2439273"/>
            <a:ext cx="917231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400" b="1" smtClean="0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Nuclear </a:t>
            </a:r>
            <a:r>
              <a:rPr lang="en-US" sz="2400" u="sng">
                <a:latin typeface="Calibri" panose="020F0502020204030204" pitchFamily="34" charset="0"/>
                <a:ea typeface="Calibri" panose="020F0502020204030204" pitchFamily="34" charset="0"/>
              </a:rPr>
              <a:t>'energy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 is </a:t>
            </a:r>
            <a:r>
              <a:rPr lang="en-US" sz="2400" u="sng">
                <a:latin typeface="Calibri" panose="020F0502020204030204" pitchFamily="34" charset="0"/>
                <a:ea typeface="Calibri" panose="020F0502020204030204" pitchFamily="34" charset="0"/>
              </a:rPr>
              <a:t>'dangerous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and </a:t>
            </a:r>
            <a:r>
              <a:rPr lang="en-US" sz="2400" u="sng" smtClean="0">
                <a:latin typeface="Calibri" panose="020F0502020204030204" pitchFamily="34" charset="0"/>
                <a:ea typeface="Calibri" panose="020F0502020204030204" pitchFamily="34" charset="0"/>
              </a:rPr>
              <a:t>ex'pensive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240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en-GB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We should ride a bike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when </a:t>
            </a:r>
            <a:r>
              <a:rPr lang="en-US" sz="2400" u="sng" smtClean="0">
                <a:latin typeface="Calibri" panose="020F0502020204030204" pitchFamily="34" charset="0"/>
                <a:ea typeface="Calibri" panose="020F0502020204030204" pitchFamily="34" charset="0"/>
              </a:rPr>
              <a:t>'travelling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short </a:t>
            </a:r>
            <a:r>
              <a:rPr lang="en-US" sz="2400" u="sng">
                <a:latin typeface="Calibri" panose="020F0502020204030204" pitchFamily="34" charset="0"/>
                <a:ea typeface="Calibri" panose="020F0502020204030204" pitchFamily="34" charset="0"/>
              </a:rPr>
              <a:t>'distances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240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en-GB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vi-VN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The word “</a:t>
            </a:r>
            <a:r>
              <a:rPr lang="en-US" sz="2400" u="sng">
                <a:latin typeface="Calibri" panose="020F0502020204030204" pitchFamily="34" charset="0"/>
                <a:ea typeface="Calibri" panose="020F0502020204030204" pitchFamily="34" charset="0"/>
              </a:rPr>
              <a:t>re'cycle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” has three </a:t>
            </a:r>
            <a:r>
              <a:rPr lang="en-US" sz="2400" u="sng">
                <a:latin typeface="Calibri" panose="020F0502020204030204" pitchFamily="34" charset="0"/>
                <a:ea typeface="Calibri" panose="020F0502020204030204" pitchFamily="34" charset="0"/>
              </a:rPr>
              <a:t>'syllables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vi-VN" sz="240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en-GB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r>
              <a:rPr lang="vi-VN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Burning coal is </a:t>
            </a:r>
            <a:r>
              <a:rPr lang="en-US" sz="2400" u="sng">
                <a:latin typeface="Calibri" panose="020F0502020204030204" pitchFamily="34" charset="0"/>
                <a:ea typeface="Calibri" panose="020F0502020204030204" pitchFamily="34" charset="0"/>
              </a:rPr>
              <a:t>po'lluting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our environment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240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2400" b="1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5.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Our </a:t>
            </a:r>
            <a:r>
              <a:rPr lang="en-US" sz="2400" u="sng">
                <a:latin typeface="Calibri" panose="020F0502020204030204" pitchFamily="34" charset="0"/>
                <a:ea typeface="Calibri" panose="020F0502020204030204" pitchFamily="34" charset="0"/>
              </a:rPr>
              <a:t>'government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 is looking for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new sources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of </a:t>
            </a:r>
            <a:r>
              <a:rPr lang="en-US" sz="2400" u="sng">
                <a:latin typeface="Calibri" panose="020F0502020204030204" pitchFamily="34" charset="0"/>
                <a:ea typeface="Calibri" panose="020F0502020204030204" pitchFamily="34" charset="0"/>
              </a:rPr>
              <a:t>'energy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 to replace gas.</a:t>
            </a:r>
            <a:endParaRPr lang="en-GB" sz="240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16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5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92877" y="1284666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4771" y="2558601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59395" y="4103371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PRONUNCIATION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0310" y="1312479"/>
            <a:ext cx="6306890" cy="62726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Game: </a:t>
            </a:r>
            <a:r>
              <a:rPr lang="en-US" dirty="0" smtClean="0">
                <a:solidFill>
                  <a:schemeClr val="tx1"/>
                </a:solidFill>
              </a:rPr>
              <a:t>Crossword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2793" y="2331852"/>
            <a:ext cx="6303739" cy="111415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Match the types of energy </a:t>
            </a:r>
            <a:r>
              <a:rPr lang="en-US" dirty="0" smtClean="0">
                <a:solidFill>
                  <a:schemeClr val="tx1"/>
                </a:solidFill>
              </a:rPr>
              <a:t>with </a:t>
            </a:r>
            <a:r>
              <a:rPr lang="en-US" dirty="0">
                <a:solidFill>
                  <a:schemeClr val="tx1"/>
                </a:solidFill>
              </a:rPr>
              <a:t>the energy </a:t>
            </a:r>
            <a:r>
              <a:rPr lang="en-US" dirty="0" smtClean="0">
                <a:solidFill>
                  <a:schemeClr val="tx1"/>
                </a:solidFill>
              </a:rPr>
              <a:t>sources.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2: Write the phrases to label the </a:t>
            </a:r>
            <a:r>
              <a:rPr lang="en-US" dirty="0" smtClean="0">
                <a:solidFill>
                  <a:schemeClr val="tx1"/>
                </a:solidFill>
              </a:rPr>
              <a:t>pictures.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3: Complete the </a:t>
            </a:r>
            <a:r>
              <a:rPr lang="en-US" dirty="0" smtClean="0">
                <a:solidFill>
                  <a:schemeClr val="tx1"/>
                </a:solidFill>
              </a:rPr>
              <a:t>sentences.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62127" y="3838121"/>
            <a:ext cx="6325073" cy="125221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4: Listen and repeat. Pay attention to the stressed syllables in the words.</a:t>
            </a:r>
          </a:p>
          <a:p>
            <a:r>
              <a:rPr lang="en-US" dirty="0">
                <a:solidFill>
                  <a:schemeClr val="tx1"/>
                </a:solidFill>
              </a:rPr>
              <a:t>Task 5: Listen and repeat, paying attention to </a:t>
            </a:r>
            <a:r>
              <a:rPr lang="en-US">
                <a:solidFill>
                  <a:schemeClr val="tx1"/>
                </a:solidFill>
              </a:rPr>
              <a:t>the underlined</a:t>
            </a:r>
          </a:p>
          <a:p>
            <a:r>
              <a:rPr lang="en-US">
                <a:solidFill>
                  <a:schemeClr val="tx1"/>
                </a:solidFill>
              </a:rPr>
              <a:t>words.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476644" y="1612203"/>
            <a:ext cx="1173494" cy="94639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534763" y="2886303"/>
            <a:ext cx="1140009" cy="121706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27" idx="0"/>
          </p:cNvCxnSpPr>
          <p:nvPr/>
        </p:nvCxnSpPr>
        <p:spPr>
          <a:xfrm>
            <a:off x="2510128" y="4458474"/>
            <a:ext cx="1140009" cy="10248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2674771" y="5483278"/>
            <a:ext cx="1950732" cy="62534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0310" y="5453472"/>
            <a:ext cx="6306890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85061" y="508193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</p:spTree>
    <p:extLst>
      <p:ext uri="{BB962C8B-B14F-4D97-AF65-F5344CB8AC3E}">
        <p14:creationId xmlns:p14="http://schemas.microsoft.com/office/powerpoint/2010/main" val="234528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10654857"/>
              </p:ext>
            </p:extLst>
          </p:nvPr>
        </p:nvGraphicFramePr>
        <p:xfrm>
          <a:off x="3363884" y="2410690"/>
          <a:ext cx="6264101" cy="3522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7857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ENERGY SOURCES</a:t>
            </a:r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3375061272"/>
              </p:ext>
            </p:extLst>
          </p:nvPr>
        </p:nvGraphicFramePr>
        <p:xfrm>
          <a:off x="3851564" y="2709948"/>
          <a:ext cx="6264101" cy="3522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TextBox 17">
            <a:extLst>
              <a:ext uri="{FF2B5EF4-FFF2-40B4-BE49-F238E27FC236}">
                <a16:creationId xmlns:a16="http://schemas.microsoft.com/office/drawing/2014/main" id="{2E6E7A36-C330-BABC-4111-C5140F885817}"/>
              </a:ext>
            </a:extLst>
          </p:cNvPr>
          <p:cNvSpPr txBox="1"/>
          <p:nvPr/>
        </p:nvSpPr>
        <p:spPr>
          <a:xfrm>
            <a:off x="2038888" y="198927"/>
            <a:ext cx="985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88456" y="2179963"/>
            <a:ext cx="57870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smtClean="0"/>
              <a:t>Do exercises </a:t>
            </a:r>
            <a:r>
              <a:rPr lang="en-US" sz="2800" dirty="0"/>
              <a:t>in </a:t>
            </a:r>
            <a:r>
              <a:rPr lang="en-US" sz="2800"/>
              <a:t>the </a:t>
            </a:r>
            <a:r>
              <a:rPr lang="en-US" sz="2800" smtClean="0"/>
              <a:t>workbook.</a:t>
            </a:r>
            <a:endParaRPr lang="en-US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F4C67F-E3FF-1D4A-8347-8DE717642A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777" y="3488877"/>
            <a:ext cx="4314350" cy="301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FE74F6D-24A3-2C42-ADA8-7FE227F95BC1}"/>
              </a:ext>
            </a:extLst>
          </p:cNvPr>
          <p:cNvSpPr/>
          <p:nvPr/>
        </p:nvSpPr>
        <p:spPr>
          <a:xfrm>
            <a:off x="2951748" y="5993141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600" b="1" dirty="0">
                <a:latin typeface="Calibri" panose="020F0502020204030204" pitchFamily="34" charset="0"/>
              </a:rPr>
              <a:t>Website: </a:t>
            </a:r>
            <a:r>
              <a:rPr lang="en-GB" sz="1600" b="1" i="1" dirty="0">
                <a:latin typeface="Calibri" panose="020F0502020204030204" pitchFamily="34" charset="0"/>
              </a:rPr>
              <a:t>sachmem.vn</a:t>
            </a:r>
            <a:endParaRPr lang="en-GB" sz="1600" dirty="0"/>
          </a:p>
          <a:p>
            <a:pPr algn="ctr"/>
            <a:r>
              <a:rPr lang="en-GB" sz="1600" b="1" dirty="0" err="1">
                <a:latin typeface="Calibri" panose="020F0502020204030204" pitchFamily="34" charset="0"/>
              </a:rPr>
              <a:t>Fanpage</a:t>
            </a:r>
            <a:r>
              <a:rPr lang="en-GB" sz="1600" b="1" dirty="0">
                <a:latin typeface="Calibri" panose="020F0502020204030204" pitchFamily="34" charset="0"/>
              </a:rPr>
              <a:t>: </a:t>
            </a:r>
            <a:r>
              <a:rPr lang="en-GB" sz="1600" b="1" i="1" dirty="0">
                <a:latin typeface="Calibri" panose="020F0502020204030204" pitchFamily="34" charset="0"/>
              </a:rPr>
              <a:t>facebook.com/sachmem.vn/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75113" y="2171130"/>
            <a:ext cx="102745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By the end of the lesson, students will be able </a:t>
            </a:r>
            <a:r>
              <a:rPr lang="en-US" sz="2800" dirty="0" smtClean="0"/>
              <a:t>to gain: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- </a:t>
            </a:r>
            <a:r>
              <a:rPr lang="en-US" sz="2800" dirty="0" smtClean="0"/>
              <a:t>vocabulary </a:t>
            </a:r>
            <a:r>
              <a:rPr lang="en-US" sz="2800" dirty="0"/>
              <a:t>about sources of energy.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- </a:t>
            </a:r>
            <a:r>
              <a:rPr lang="en-US" sz="2800" dirty="0" smtClean="0"/>
              <a:t>pronunciation</a:t>
            </a:r>
            <a:r>
              <a:rPr lang="en-US" sz="2800" dirty="0"/>
              <a:t>: Stress in three-syllable </a:t>
            </a:r>
            <a:r>
              <a:rPr lang="en-US" sz="2800" dirty="0" smtClean="0"/>
              <a:t>words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92877" y="1284666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4771" y="2558601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59395" y="4103371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PRONUNCIATION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0310" y="1312479"/>
            <a:ext cx="6306890" cy="62726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Game: </a:t>
            </a:r>
            <a:r>
              <a:rPr lang="en-US" dirty="0" smtClean="0">
                <a:solidFill>
                  <a:schemeClr val="tx1"/>
                </a:solidFill>
              </a:rPr>
              <a:t>Crossword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2793" y="2331852"/>
            <a:ext cx="6303739" cy="111415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Match the types of </a:t>
            </a:r>
            <a:r>
              <a:rPr lang="en-US">
                <a:solidFill>
                  <a:schemeClr val="tx1"/>
                </a:solidFill>
              </a:rPr>
              <a:t>energy </a:t>
            </a:r>
            <a:r>
              <a:rPr lang="en-US" smtClean="0">
                <a:solidFill>
                  <a:schemeClr val="tx1"/>
                </a:solidFill>
              </a:rPr>
              <a:t>with </a:t>
            </a:r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>
                <a:solidFill>
                  <a:schemeClr val="tx1"/>
                </a:solidFill>
              </a:rPr>
              <a:t>energy </a:t>
            </a:r>
            <a:r>
              <a:rPr lang="en-US" smtClean="0">
                <a:solidFill>
                  <a:schemeClr val="tx1"/>
                </a:solidFill>
              </a:rPr>
              <a:t>sources.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2: Write the phrases to label the pictures</a:t>
            </a:r>
          </a:p>
          <a:p>
            <a:r>
              <a:rPr lang="en-US" dirty="0">
                <a:solidFill>
                  <a:schemeClr val="tx1"/>
                </a:solidFill>
              </a:rPr>
              <a:t>Task 3: Complete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sentences.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62127" y="3838121"/>
            <a:ext cx="6325073" cy="124070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4: Listen and repeat. Pay attention to the stressed syllables in the words.</a:t>
            </a:r>
          </a:p>
          <a:p>
            <a:r>
              <a:rPr lang="en-US" dirty="0">
                <a:solidFill>
                  <a:schemeClr val="tx1"/>
                </a:solidFill>
              </a:rPr>
              <a:t>Task 5: Listen and repeat, paying attention to </a:t>
            </a:r>
            <a:r>
              <a:rPr lang="en-US">
                <a:solidFill>
                  <a:schemeClr val="tx1"/>
                </a:solidFill>
              </a:rPr>
              <a:t>the underlined</a:t>
            </a:r>
          </a:p>
          <a:p>
            <a:r>
              <a:rPr lang="en-US">
                <a:solidFill>
                  <a:schemeClr val="tx1"/>
                </a:solidFill>
              </a:rPr>
              <a:t>words.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476644" y="1612203"/>
            <a:ext cx="1173494" cy="94639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534763" y="2886303"/>
            <a:ext cx="1140009" cy="121706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27" idx="0"/>
          </p:cNvCxnSpPr>
          <p:nvPr/>
        </p:nvCxnSpPr>
        <p:spPr>
          <a:xfrm>
            <a:off x="2510128" y="4458474"/>
            <a:ext cx="1140009" cy="10248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2674771" y="5483278"/>
            <a:ext cx="1950732" cy="62534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0310" y="5453472"/>
            <a:ext cx="6306890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85061" y="508193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59395" y="1249124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0310" y="1312479"/>
            <a:ext cx="6306890" cy="62726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Game: </a:t>
            </a:r>
            <a:r>
              <a:rPr lang="en-US" dirty="0" smtClean="0">
                <a:solidFill>
                  <a:schemeClr val="tx1"/>
                </a:solidFill>
              </a:rPr>
              <a:t>Crossword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685061" y="508193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04922" y="2930119"/>
            <a:ext cx="834375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8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r>
              <a:rPr lang="en-US" sz="2400" dirty="0"/>
              <a:t>To activate students’ prior knowledge and vocabulary related to the topic, the targeted vocabulary, and </a:t>
            </a:r>
            <a:r>
              <a:rPr lang="en-US" sz="2400"/>
              <a:t>its </a:t>
            </a:r>
            <a:r>
              <a:rPr lang="en-US" sz="2400" smtClean="0"/>
              <a:t>pronunciation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7646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1" y="202239"/>
            <a:ext cx="699818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WARM-UP: CROSS WORDS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33D04B-1EFF-4E18-BDB8-64142EE5D200}"/>
              </a:ext>
            </a:extLst>
          </p:cNvPr>
          <p:cNvSpPr/>
          <p:nvPr/>
        </p:nvSpPr>
        <p:spPr>
          <a:xfrm>
            <a:off x="4009838" y="1128300"/>
            <a:ext cx="24919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ENERGY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749063"/>
              </p:ext>
            </p:extLst>
          </p:nvPr>
        </p:nvGraphicFramePr>
        <p:xfrm>
          <a:off x="3276434" y="4980792"/>
          <a:ext cx="5461010" cy="55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101">
                  <a:extLst>
                    <a:ext uri="{9D8B030D-6E8A-4147-A177-3AD203B41FA5}">
                      <a16:colId xmlns:a16="http://schemas.microsoft.com/office/drawing/2014/main" val="4249079911"/>
                    </a:ext>
                  </a:extLst>
                </a:gridCol>
                <a:gridCol w="546101">
                  <a:extLst>
                    <a:ext uri="{9D8B030D-6E8A-4147-A177-3AD203B41FA5}">
                      <a16:colId xmlns:a16="http://schemas.microsoft.com/office/drawing/2014/main" val="1258492796"/>
                    </a:ext>
                  </a:extLst>
                </a:gridCol>
                <a:gridCol w="546101">
                  <a:extLst>
                    <a:ext uri="{9D8B030D-6E8A-4147-A177-3AD203B41FA5}">
                      <a16:colId xmlns:a16="http://schemas.microsoft.com/office/drawing/2014/main" val="2036240279"/>
                    </a:ext>
                  </a:extLst>
                </a:gridCol>
                <a:gridCol w="546101">
                  <a:extLst>
                    <a:ext uri="{9D8B030D-6E8A-4147-A177-3AD203B41FA5}">
                      <a16:colId xmlns:a16="http://schemas.microsoft.com/office/drawing/2014/main" val="3228543407"/>
                    </a:ext>
                  </a:extLst>
                </a:gridCol>
                <a:gridCol w="546101">
                  <a:extLst>
                    <a:ext uri="{9D8B030D-6E8A-4147-A177-3AD203B41FA5}">
                      <a16:colId xmlns:a16="http://schemas.microsoft.com/office/drawing/2014/main" val="3046661519"/>
                    </a:ext>
                  </a:extLst>
                </a:gridCol>
                <a:gridCol w="546101">
                  <a:extLst>
                    <a:ext uri="{9D8B030D-6E8A-4147-A177-3AD203B41FA5}">
                      <a16:colId xmlns:a16="http://schemas.microsoft.com/office/drawing/2014/main" val="1061606138"/>
                    </a:ext>
                  </a:extLst>
                </a:gridCol>
                <a:gridCol w="546101">
                  <a:extLst>
                    <a:ext uri="{9D8B030D-6E8A-4147-A177-3AD203B41FA5}">
                      <a16:colId xmlns:a16="http://schemas.microsoft.com/office/drawing/2014/main" val="1581126336"/>
                    </a:ext>
                  </a:extLst>
                </a:gridCol>
                <a:gridCol w="546101">
                  <a:extLst>
                    <a:ext uri="{9D8B030D-6E8A-4147-A177-3AD203B41FA5}">
                      <a16:colId xmlns:a16="http://schemas.microsoft.com/office/drawing/2014/main" val="837567784"/>
                    </a:ext>
                  </a:extLst>
                </a:gridCol>
                <a:gridCol w="546101">
                  <a:extLst>
                    <a:ext uri="{9D8B030D-6E8A-4147-A177-3AD203B41FA5}">
                      <a16:colId xmlns:a16="http://schemas.microsoft.com/office/drawing/2014/main" val="3874090744"/>
                    </a:ext>
                  </a:extLst>
                </a:gridCol>
                <a:gridCol w="546101">
                  <a:extLst>
                    <a:ext uri="{9D8B030D-6E8A-4147-A177-3AD203B41FA5}">
                      <a16:colId xmlns:a16="http://schemas.microsoft.com/office/drawing/2014/main" val="1080196800"/>
                    </a:ext>
                  </a:extLst>
                </a:gridCol>
              </a:tblGrid>
              <a:tr h="552040"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291728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439757"/>
              </p:ext>
            </p:extLst>
          </p:nvPr>
        </p:nvGraphicFramePr>
        <p:xfrm>
          <a:off x="2729539" y="4428752"/>
          <a:ext cx="4914909" cy="55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101">
                  <a:extLst>
                    <a:ext uri="{9D8B030D-6E8A-4147-A177-3AD203B41FA5}">
                      <a16:colId xmlns:a16="http://schemas.microsoft.com/office/drawing/2014/main" val="2973009920"/>
                    </a:ext>
                  </a:extLst>
                </a:gridCol>
                <a:gridCol w="546101">
                  <a:extLst>
                    <a:ext uri="{9D8B030D-6E8A-4147-A177-3AD203B41FA5}">
                      <a16:colId xmlns:a16="http://schemas.microsoft.com/office/drawing/2014/main" val="3814486728"/>
                    </a:ext>
                  </a:extLst>
                </a:gridCol>
                <a:gridCol w="546101">
                  <a:extLst>
                    <a:ext uri="{9D8B030D-6E8A-4147-A177-3AD203B41FA5}">
                      <a16:colId xmlns:a16="http://schemas.microsoft.com/office/drawing/2014/main" val="243075763"/>
                    </a:ext>
                  </a:extLst>
                </a:gridCol>
                <a:gridCol w="546101">
                  <a:extLst>
                    <a:ext uri="{9D8B030D-6E8A-4147-A177-3AD203B41FA5}">
                      <a16:colId xmlns:a16="http://schemas.microsoft.com/office/drawing/2014/main" val="1697039628"/>
                    </a:ext>
                  </a:extLst>
                </a:gridCol>
                <a:gridCol w="546101">
                  <a:extLst>
                    <a:ext uri="{9D8B030D-6E8A-4147-A177-3AD203B41FA5}">
                      <a16:colId xmlns:a16="http://schemas.microsoft.com/office/drawing/2014/main" val="1918687778"/>
                    </a:ext>
                  </a:extLst>
                </a:gridCol>
                <a:gridCol w="546101">
                  <a:extLst>
                    <a:ext uri="{9D8B030D-6E8A-4147-A177-3AD203B41FA5}">
                      <a16:colId xmlns:a16="http://schemas.microsoft.com/office/drawing/2014/main" val="2813135578"/>
                    </a:ext>
                  </a:extLst>
                </a:gridCol>
                <a:gridCol w="546101">
                  <a:extLst>
                    <a:ext uri="{9D8B030D-6E8A-4147-A177-3AD203B41FA5}">
                      <a16:colId xmlns:a16="http://schemas.microsoft.com/office/drawing/2014/main" val="3070413149"/>
                    </a:ext>
                  </a:extLst>
                </a:gridCol>
                <a:gridCol w="546101">
                  <a:extLst>
                    <a:ext uri="{9D8B030D-6E8A-4147-A177-3AD203B41FA5}">
                      <a16:colId xmlns:a16="http://schemas.microsoft.com/office/drawing/2014/main" val="2386037367"/>
                    </a:ext>
                  </a:extLst>
                </a:gridCol>
                <a:gridCol w="546101">
                  <a:extLst>
                    <a:ext uri="{9D8B030D-6E8A-4147-A177-3AD203B41FA5}">
                      <a16:colId xmlns:a16="http://schemas.microsoft.com/office/drawing/2014/main" val="237557893"/>
                    </a:ext>
                  </a:extLst>
                </a:gridCol>
              </a:tblGrid>
              <a:tr h="552040"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586053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8319816"/>
              </p:ext>
            </p:extLst>
          </p:nvPr>
        </p:nvGraphicFramePr>
        <p:xfrm>
          <a:off x="4914737" y="3321475"/>
          <a:ext cx="2184404" cy="55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101">
                  <a:extLst>
                    <a:ext uri="{9D8B030D-6E8A-4147-A177-3AD203B41FA5}">
                      <a16:colId xmlns:a16="http://schemas.microsoft.com/office/drawing/2014/main" val="2973009920"/>
                    </a:ext>
                  </a:extLst>
                </a:gridCol>
                <a:gridCol w="546101">
                  <a:extLst>
                    <a:ext uri="{9D8B030D-6E8A-4147-A177-3AD203B41FA5}">
                      <a16:colId xmlns:a16="http://schemas.microsoft.com/office/drawing/2014/main" val="3814486728"/>
                    </a:ext>
                  </a:extLst>
                </a:gridCol>
                <a:gridCol w="546101">
                  <a:extLst>
                    <a:ext uri="{9D8B030D-6E8A-4147-A177-3AD203B41FA5}">
                      <a16:colId xmlns:a16="http://schemas.microsoft.com/office/drawing/2014/main" val="243075763"/>
                    </a:ext>
                  </a:extLst>
                </a:gridCol>
                <a:gridCol w="546101">
                  <a:extLst>
                    <a:ext uri="{9D8B030D-6E8A-4147-A177-3AD203B41FA5}">
                      <a16:colId xmlns:a16="http://schemas.microsoft.com/office/drawing/2014/main" val="1697039628"/>
                    </a:ext>
                  </a:extLst>
                </a:gridCol>
              </a:tblGrid>
              <a:tr h="552040"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586053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431354"/>
              </p:ext>
            </p:extLst>
          </p:nvPr>
        </p:nvGraphicFramePr>
        <p:xfrm>
          <a:off x="4368636" y="3874760"/>
          <a:ext cx="1638303" cy="55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101">
                  <a:extLst>
                    <a:ext uri="{9D8B030D-6E8A-4147-A177-3AD203B41FA5}">
                      <a16:colId xmlns:a16="http://schemas.microsoft.com/office/drawing/2014/main" val="2973009920"/>
                    </a:ext>
                  </a:extLst>
                </a:gridCol>
                <a:gridCol w="546101">
                  <a:extLst>
                    <a:ext uri="{9D8B030D-6E8A-4147-A177-3AD203B41FA5}">
                      <a16:colId xmlns:a16="http://schemas.microsoft.com/office/drawing/2014/main" val="3814486728"/>
                    </a:ext>
                  </a:extLst>
                </a:gridCol>
                <a:gridCol w="546101">
                  <a:extLst>
                    <a:ext uri="{9D8B030D-6E8A-4147-A177-3AD203B41FA5}">
                      <a16:colId xmlns:a16="http://schemas.microsoft.com/office/drawing/2014/main" val="243075763"/>
                    </a:ext>
                  </a:extLst>
                </a:gridCol>
              </a:tblGrid>
              <a:tr h="552040"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586053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641908"/>
              </p:ext>
            </p:extLst>
          </p:nvPr>
        </p:nvGraphicFramePr>
        <p:xfrm>
          <a:off x="5460838" y="2771000"/>
          <a:ext cx="1638303" cy="55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101">
                  <a:extLst>
                    <a:ext uri="{9D8B030D-6E8A-4147-A177-3AD203B41FA5}">
                      <a16:colId xmlns:a16="http://schemas.microsoft.com/office/drawing/2014/main" val="2973009920"/>
                    </a:ext>
                  </a:extLst>
                </a:gridCol>
                <a:gridCol w="546101">
                  <a:extLst>
                    <a:ext uri="{9D8B030D-6E8A-4147-A177-3AD203B41FA5}">
                      <a16:colId xmlns:a16="http://schemas.microsoft.com/office/drawing/2014/main" val="3814486728"/>
                    </a:ext>
                  </a:extLst>
                </a:gridCol>
                <a:gridCol w="546101">
                  <a:extLst>
                    <a:ext uri="{9D8B030D-6E8A-4147-A177-3AD203B41FA5}">
                      <a16:colId xmlns:a16="http://schemas.microsoft.com/office/drawing/2014/main" val="243075763"/>
                    </a:ext>
                  </a:extLst>
                </a:gridCol>
              </a:tblGrid>
              <a:tr h="552040"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586053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051270" y="2808895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1</a:t>
            </a:r>
            <a:endParaRPr lang="en-GB" sz="2000" b="1"/>
          </a:p>
        </p:txBody>
      </p:sp>
      <p:sp>
        <p:nvSpPr>
          <p:cNvPr id="18" name="TextBox 17"/>
          <p:cNvSpPr txBox="1"/>
          <p:nvPr/>
        </p:nvSpPr>
        <p:spPr>
          <a:xfrm>
            <a:off x="4476391" y="337679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/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14416" y="3950725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3</a:t>
            </a:r>
            <a:endParaRPr lang="en-GB" sz="2000" b="1"/>
          </a:p>
        </p:txBody>
      </p:sp>
      <p:sp>
        <p:nvSpPr>
          <p:cNvPr id="20" name="TextBox 19"/>
          <p:cNvSpPr txBox="1"/>
          <p:nvPr/>
        </p:nvSpPr>
        <p:spPr>
          <a:xfrm>
            <a:off x="2285641" y="4504717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4</a:t>
            </a:r>
            <a:endParaRPr lang="en-GB" sz="2000" b="1"/>
          </a:p>
        </p:txBody>
      </p:sp>
      <p:sp>
        <p:nvSpPr>
          <p:cNvPr id="21" name="TextBox 20"/>
          <p:cNvSpPr txBox="1"/>
          <p:nvPr/>
        </p:nvSpPr>
        <p:spPr>
          <a:xfrm>
            <a:off x="2835702" y="5085917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5</a:t>
            </a:r>
            <a:endParaRPr lang="en-GB" sz="2000" b="1"/>
          </a:p>
        </p:txBody>
      </p:sp>
      <p:sp>
        <p:nvSpPr>
          <p:cNvPr id="22" name="TextBox 21"/>
          <p:cNvSpPr txBox="1"/>
          <p:nvPr/>
        </p:nvSpPr>
        <p:spPr>
          <a:xfrm>
            <a:off x="5597371" y="2843802"/>
            <a:ext cx="306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22734" y="2848395"/>
            <a:ext cx="351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U</a:t>
            </a:r>
            <a:endParaRPr lang="en-GB" sz="2000" b="1"/>
          </a:p>
        </p:txBody>
      </p:sp>
      <p:sp>
        <p:nvSpPr>
          <p:cNvPr id="24" name="TextBox 23"/>
          <p:cNvSpPr txBox="1"/>
          <p:nvPr/>
        </p:nvSpPr>
        <p:spPr>
          <a:xfrm>
            <a:off x="6680317" y="2843802"/>
            <a:ext cx="352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N</a:t>
            </a:r>
            <a:endParaRPr lang="en-GB" sz="2000" b="1"/>
          </a:p>
        </p:txBody>
      </p:sp>
      <p:sp>
        <p:nvSpPr>
          <p:cNvPr id="25" name="TextBox 24"/>
          <p:cNvSpPr txBox="1"/>
          <p:nvPr/>
        </p:nvSpPr>
        <p:spPr>
          <a:xfrm>
            <a:off x="5027124" y="3376792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C</a:t>
            </a:r>
            <a:endParaRPr lang="en-GB" sz="2000" b="1"/>
          </a:p>
        </p:txBody>
      </p:sp>
      <p:sp>
        <p:nvSpPr>
          <p:cNvPr id="26" name="TextBox 25"/>
          <p:cNvSpPr txBox="1"/>
          <p:nvPr/>
        </p:nvSpPr>
        <p:spPr>
          <a:xfrm>
            <a:off x="5552487" y="3381385"/>
            <a:ext cx="357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>
                <a:solidFill>
                  <a:srgbClr val="FF0000"/>
                </a:solidFill>
              </a:rPr>
              <a:t>O</a:t>
            </a:r>
            <a:endParaRPr lang="en-GB" sz="2000" b="1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10070" y="3376792"/>
            <a:ext cx="352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A</a:t>
            </a:r>
            <a:endParaRPr lang="en-GB" sz="2000" b="1"/>
          </a:p>
        </p:txBody>
      </p:sp>
      <p:sp>
        <p:nvSpPr>
          <p:cNvPr id="28" name="TextBox 27"/>
          <p:cNvSpPr txBox="1"/>
          <p:nvPr/>
        </p:nvSpPr>
        <p:spPr>
          <a:xfrm>
            <a:off x="6656171" y="3376792"/>
            <a:ext cx="293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L</a:t>
            </a:r>
            <a:endParaRPr lang="en-GB" sz="2000" b="1"/>
          </a:p>
        </p:txBody>
      </p:sp>
      <p:sp>
        <p:nvSpPr>
          <p:cNvPr id="29" name="TextBox 28"/>
          <p:cNvSpPr txBox="1"/>
          <p:nvPr/>
        </p:nvSpPr>
        <p:spPr>
          <a:xfrm>
            <a:off x="4486992" y="3949514"/>
            <a:ext cx="357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O</a:t>
            </a:r>
            <a:endParaRPr lang="en-GB" sz="2000" b="1"/>
          </a:p>
        </p:txBody>
      </p:sp>
      <p:sp>
        <p:nvSpPr>
          <p:cNvPr id="30" name="TextBox 29"/>
          <p:cNvSpPr txBox="1"/>
          <p:nvPr/>
        </p:nvSpPr>
        <p:spPr>
          <a:xfrm>
            <a:off x="5012355" y="3954107"/>
            <a:ext cx="2535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/>
              <a:t>I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569938" y="3949514"/>
            <a:ext cx="293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868184" y="4500468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R</a:t>
            </a:r>
            <a:endParaRPr lang="en-GB" sz="2000" b="1"/>
          </a:p>
        </p:txBody>
      </p:sp>
      <p:sp>
        <p:nvSpPr>
          <p:cNvPr id="36" name="TextBox 35"/>
          <p:cNvSpPr txBox="1"/>
          <p:nvPr/>
        </p:nvSpPr>
        <p:spPr>
          <a:xfrm>
            <a:off x="3393547" y="4505061"/>
            <a:ext cx="309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E</a:t>
            </a:r>
            <a:endParaRPr lang="en-GB" sz="2000" b="1"/>
          </a:p>
        </p:txBody>
      </p:sp>
      <p:sp>
        <p:nvSpPr>
          <p:cNvPr id="37" name="TextBox 36"/>
          <p:cNvSpPr txBox="1"/>
          <p:nvPr/>
        </p:nvSpPr>
        <p:spPr>
          <a:xfrm>
            <a:off x="3951130" y="4500468"/>
            <a:ext cx="352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/>
              <a:t>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497231" y="4500468"/>
            <a:ext cx="309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E</a:t>
            </a:r>
            <a:endParaRPr lang="en-GB" sz="2000" b="1"/>
          </a:p>
        </p:txBody>
      </p:sp>
      <p:sp>
        <p:nvSpPr>
          <p:cNvPr id="39" name="TextBox 38"/>
          <p:cNvSpPr txBox="1"/>
          <p:nvPr/>
        </p:nvSpPr>
        <p:spPr>
          <a:xfrm>
            <a:off x="5012355" y="4486206"/>
            <a:ext cx="417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W</a:t>
            </a:r>
            <a:endParaRPr lang="en-GB" sz="2000" b="1"/>
          </a:p>
        </p:txBody>
      </p:sp>
      <p:sp>
        <p:nvSpPr>
          <p:cNvPr id="40" name="TextBox 39"/>
          <p:cNvSpPr txBox="1"/>
          <p:nvPr/>
        </p:nvSpPr>
        <p:spPr>
          <a:xfrm>
            <a:off x="5537718" y="4490799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>
                <a:solidFill>
                  <a:srgbClr val="FF0000"/>
                </a:solidFill>
              </a:rPr>
              <a:t>A</a:t>
            </a:r>
            <a:endParaRPr lang="en-GB" sz="2000" b="1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095301" y="4486206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B</a:t>
            </a:r>
            <a:endParaRPr lang="en-GB" sz="2000" b="1"/>
          </a:p>
        </p:txBody>
      </p:sp>
      <p:sp>
        <p:nvSpPr>
          <p:cNvPr id="42" name="TextBox 41"/>
          <p:cNvSpPr txBox="1"/>
          <p:nvPr/>
        </p:nvSpPr>
        <p:spPr>
          <a:xfrm>
            <a:off x="6641402" y="4486206"/>
            <a:ext cx="293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L</a:t>
            </a:r>
            <a:endParaRPr lang="en-GB" sz="2000" b="1"/>
          </a:p>
        </p:txBody>
      </p:sp>
      <p:sp>
        <p:nvSpPr>
          <p:cNvPr id="43" name="TextBox 42"/>
          <p:cNvSpPr txBox="1"/>
          <p:nvPr/>
        </p:nvSpPr>
        <p:spPr>
          <a:xfrm>
            <a:off x="7210307" y="4475557"/>
            <a:ext cx="309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E</a:t>
            </a:r>
            <a:endParaRPr lang="en-GB" sz="2000" b="1"/>
          </a:p>
        </p:txBody>
      </p:sp>
      <p:sp>
        <p:nvSpPr>
          <p:cNvPr id="44" name="TextBox 43"/>
          <p:cNvSpPr txBox="1"/>
          <p:nvPr/>
        </p:nvSpPr>
        <p:spPr>
          <a:xfrm>
            <a:off x="3393547" y="5052508"/>
            <a:ext cx="352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N</a:t>
            </a:r>
            <a:endParaRPr lang="en-GB" sz="2000" b="1"/>
          </a:p>
        </p:txBody>
      </p:sp>
      <p:sp>
        <p:nvSpPr>
          <p:cNvPr id="45" name="TextBox 44"/>
          <p:cNvSpPr txBox="1"/>
          <p:nvPr/>
        </p:nvSpPr>
        <p:spPr>
          <a:xfrm>
            <a:off x="3918910" y="5057101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A</a:t>
            </a:r>
            <a:endParaRPr lang="en-GB" sz="2000" b="1"/>
          </a:p>
        </p:txBody>
      </p:sp>
      <p:sp>
        <p:nvSpPr>
          <p:cNvPr id="46" name="TextBox 45"/>
          <p:cNvSpPr txBox="1"/>
          <p:nvPr/>
        </p:nvSpPr>
        <p:spPr>
          <a:xfrm>
            <a:off x="4476493" y="5052508"/>
            <a:ext cx="311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T</a:t>
            </a:r>
            <a:endParaRPr lang="en-GB" sz="2000" b="1"/>
          </a:p>
        </p:txBody>
      </p:sp>
      <p:sp>
        <p:nvSpPr>
          <p:cNvPr id="47" name="TextBox 46"/>
          <p:cNvSpPr txBox="1"/>
          <p:nvPr/>
        </p:nvSpPr>
        <p:spPr>
          <a:xfrm>
            <a:off x="5022594" y="5052508"/>
            <a:ext cx="351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U</a:t>
            </a:r>
            <a:endParaRPr lang="en-GB" sz="2000" b="1"/>
          </a:p>
        </p:txBody>
      </p:sp>
      <p:sp>
        <p:nvSpPr>
          <p:cNvPr id="48" name="TextBox 47"/>
          <p:cNvSpPr txBox="1"/>
          <p:nvPr/>
        </p:nvSpPr>
        <p:spPr>
          <a:xfrm>
            <a:off x="5537718" y="5038246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>
                <a:solidFill>
                  <a:srgbClr val="FF0000"/>
                </a:solidFill>
              </a:rPr>
              <a:t>R</a:t>
            </a:r>
            <a:endParaRPr lang="en-GB" sz="2000" b="1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063081" y="5042839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A</a:t>
            </a:r>
            <a:endParaRPr lang="en-GB" sz="2000" b="1"/>
          </a:p>
        </p:txBody>
      </p:sp>
      <p:sp>
        <p:nvSpPr>
          <p:cNvPr id="50" name="TextBox 49"/>
          <p:cNvSpPr txBox="1"/>
          <p:nvPr/>
        </p:nvSpPr>
        <p:spPr>
          <a:xfrm>
            <a:off x="6620664" y="5038246"/>
            <a:ext cx="293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L</a:t>
            </a:r>
            <a:endParaRPr lang="en-GB" sz="2000" b="1"/>
          </a:p>
        </p:txBody>
      </p:sp>
      <p:sp>
        <p:nvSpPr>
          <p:cNvPr id="51" name="TextBox 50"/>
          <p:cNvSpPr txBox="1"/>
          <p:nvPr/>
        </p:nvSpPr>
        <p:spPr>
          <a:xfrm>
            <a:off x="7166765" y="5038246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G</a:t>
            </a:r>
            <a:endParaRPr lang="en-GB" sz="2000" b="1"/>
          </a:p>
        </p:txBody>
      </p:sp>
      <p:sp>
        <p:nvSpPr>
          <p:cNvPr id="52" name="TextBox 51"/>
          <p:cNvSpPr txBox="1"/>
          <p:nvPr/>
        </p:nvSpPr>
        <p:spPr>
          <a:xfrm>
            <a:off x="7735670" y="5027597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A</a:t>
            </a:r>
            <a:endParaRPr lang="en-GB" sz="2000" b="1"/>
          </a:p>
        </p:txBody>
      </p:sp>
      <p:sp>
        <p:nvSpPr>
          <p:cNvPr id="53" name="TextBox 52"/>
          <p:cNvSpPr txBox="1"/>
          <p:nvPr/>
        </p:nvSpPr>
        <p:spPr>
          <a:xfrm>
            <a:off x="8304575" y="5037836"/>
            <a:ext cx="306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/>
              <a:t>S</a:t>
            </a:r>
            <a:endParaRPr lang="en-GB" sz="2000" b="1"/>
          </a:p>
        </p:txBody>
      </p:sp>
      <p:sp>
        <p:nvSpPr>
          <p:cNvPr id="54" name="5-Point Star 53"/>
          <p:cNvSpPr/>
          <p:nvPr/>
        </p:nvSpPr>
        <p:spPr>
          <a:xfrm>
            <a:off x="5552487" y="2389337"/>
            <a:ext cx="351378" cy="301045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TextBox 54"/>
          <p:cNvSpPr txBox="1"/>
          <p:nvPr/>
        </p:nvSpPr>
        <p:spPr>
          <a:xfrm>
            <a:off x="5596764" y="2843206"/>
            <a:ext cx="306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551880" y="3380789"/>
            <a:ext cx="357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>
                <a:solidFill>
                  <a:srgbClr val="FF0000"/>
                </a:solidFill>
              </a:rPr>
              <a:t>O</a:t>
            </a:r>
            <a:endParaRPr lang="en-GB" sz="2000" b="1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569331" y="3948918"/>
            <a:ext cx="293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537111" y="4490203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>
                <a:solidFill>
                  <a:srgbClr val="FF0000"/>
                </a:solidFill>
              </a:rPr>
              <a:t>A</a:t>
            </a:r>
            <a:endParaRPr lang="en-GB" sz="2000" b="1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537111" y="5037650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mtClean="0">
                <a:solidFill>
                  <a:srgbClr val="FF0000"/>
                </a:solidFill>
              </a:rPr>
              <a:t>R</a:t>
            </a:r>
            <a:endParaRPr lang="en-GB" sz="2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5" grpId="0"/>
      <p:bldP spid="26" grpId="0"/>
      <p:bldP spid="28" grpId="0"/>
      <p:bldP spid="29" grpId="0"/>
      <p:bldP spid="31" grpId="0"/>
      <p:bldP spid="35" grpId="0"/>
      <p:bldP spid="36" grpId="0"/>
      <p:bldP spid="37" grpId="0"/>
      <p:bldP spid="38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2" grpId="0"/>
      <p:bldP spid="53" grpId="0"/>
      <p:bldP spid="55" grpId="0"/>
      <p:bldP spid="56" grpId="0"/>
      <p:bldP spid="57" grpId="0"/>
      <p:bldP spid="58" grpId="0"/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92877" y="1284666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4771" y="2558601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0310" y="1312479"/>
            <a:ext cx="6306890" cy="62726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Game: </a:t>
            </a:r>
            <a:r>
              <a:rPr lang="en-US" dirty="0" smtClean="0">
                <a:solidFill>
                  <a:schemeClr val="tx1"/>
                </a:solidFill>
              </a:rPr>
              <a:t>Crossword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2793" y="2331852"/>
            <a:ext cx="6303739" cy="111415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Match the types of energy </a:t>
            </a:r>
            <a:r>
              <a:rPr lang="en-US" dirty="0" smtClean="0">
                <a:solidFill>
                  <a:schemeClr val="tx1"/>
                </a:solidFill>
              </a:rPr>
              <a:t>with </a:t>
            </a:r>
            <a:r>
              <a:rPr lang="en-US" dirty="0">
                <a:solidFill>
                  <a:schemeClr val="tx1"/>
                </a:solidFill>
              </a:rPr>
              <a:t>the energy </a:t>
            </a:r>
            <a:r>
              <a:rPr lang="en-US" dirty="0" smtClean="0">
                <a:solidFill>
                  <a:schemeClr val="tx1"/>
                </a:solidFill>
              </a:rPr>
              <a:t>sources.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2: Write the phrases to label the </a:t>
            </a:r>
            <a:r>
              <a:rPr lang="en-US" dirty="0" smtClean="0">
                <a:solidFill>
                  <a:schemeClr val="tx1"/>
                </a:solidFill>
              </a:rPr>
              <a:t>pictures.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3: Complete the </a:t>
            </a:r>
            <a:r>
              <a:rPr lang="en-US" dirty="0" smtClean="0">
                <a:solidFill>
                  <a:schemeClr val="tx1"/>
                </a:solidFill>
              </a:rPr>
              <a:t>sentences.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476644" y="1612203"/>
            <a:ext cx="1173494" cy="94639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685061" y="508193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19" name="Rectangle 29">
            <a:extLst>
              <a:ext uri="{FF2B5EF4-FFF2-40B4-BE49-F238E27FC236}">
                <a16:creationId xmlns:a16="http://schemas.microsoft.com/office/drawing/2014/main" id="{C0A41B77-4ABC-BE50-4033-A9858ACFF351}"/>
              </a:ext>
            </a:extLst>
          </p:cNvPr>
          <p:cNvSpPr/>
          <p:nvPr/>
        </p:nvSpPr>
        <p:spPr>
          <a:xfrm>
            <a:off x="6203378" y="4354734"/>
            <a:ext cx="551901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To </a:t>
            </a:r>
            <a:r>
              <a:rPr lang="en-US" sz="2400" dirty="0"/>
              <a:t>visually introduce some </a:t>
            </a:r>
            <a:r>
              <a:rPr lang="en-US" sz="2400" dirty="0"/>
              <a:t>nouns related to the topic</a:t>
            </a:r>
            <a:endParaRPr lang="en-US" sz="2400" dirty="0">
              <a:effectLst/>
              <a:latin typeface="Calibri (Body)"/>
              <a:ea typeface="Times New Roman" panose="02020603050405020304" pitchFamily="18" charset="0"/>
            </a:endParaRPr>
          </a:p>
        </p:txBody>
      </p:sp>
      <p:pic>
        <p:nvPicPr>
          <p:cNvPr id="23" name="Picture 2" descr="Vocabulary Growth From 18 to 24 Months of Age in Children With and Without  Repaired Cleft Palate | Journal of Speech, Language, and Hearing Research">
            <a:extLst>
              <a:ext uri="{FF2B5EF4-FFF2-40B4-BE49-F238E27FC236}">
                <a16:creationId xmlns:a16="http://schemas.microsoft.com/office/drawing/2014/main" id="{FBDB1C67-CDD1-D9A3-7F2A-7FB31D59F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02" y="3937062"/>
            <a:ext cx="5048446" cy="252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1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99176" y="1958186"/>
            <a:ext cx="691684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6000" b="1" dirty="0" smtClean="0">
                <a:solidFill>
                  <a:srgbClr val="F7941E"/>
                </a:solidFill>
              </a:rPr>
              <a:t>s</a:t>
            </a:r>
            <a:r>
              <a:rPr lang="vi-VN" sz="6000" b="1" dirty="0" smtClean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olar</a:t>
            </a:r>
            <a:r>
              <a:rPr lang="vi-VN" sz="6000" b="1" dirty="0" smtClean="0">
                <a:solidFill>
                  <a:srgbClr val="F7941E"/>
                </a:solidFill>
              </a:rPr>
              <a:t> </a:t>
            </a:r>
            <a:r>
              <a:rPr lang="vi-VN" sz="60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energy</a:t>
            </a:r>
            <a:r>
              <a:rPr lang="vi-VN" sz="4800" b="1" dirty="0">
                <a:solidFill>
                  <a:srgbClr val="F7941E"/>
                </a:solidFill>
              </a:rPr>
              <a:t> </a:t>
            </a:r>
            <a:r>
              <a:rPr lang="vi-VN" sz="4400" b="1" dirty="0">
                <a:solidFill>
                  <a:srgbClr val="F7941E"/>
                </a:solidFill>
              </a:rPr>
              <a:t>(</a:t>
            </a:r>
            <a:r>
              <a:rPr lang="vi-VN" sz="4000" b="1" dirty="0" smtClean="0">
                <a:solidFill>
                  <a:srgbClr val="F7941E"/>
                </a:solidFill>
              </a:rPr>
              <a:t>n</a:t>
            </a:r>
            <a:r>
              <a:rPr lang="en-US" sz="4000" b="1" dirty="0" smtClean="0">
                <a:solidFill>
                  <a:srgbClr val="F7941E"/>
                </a:solidFill>
              </a:rPr>
              <a:t>. </a:t>
            </a:r>
            <a:r>
              <a:rPr lang="en-US" sz="4400" b="1" dirty="0" smtClean="0">
                <a:solidFill>
                  <a:srgbClr val="F7941E"/>
                </a:solidFill>
              </a:rPr>
              <a:t>phr.</a:t>
            </a:r>
            <a:r>
              <a:rPr lang="vi-VN" sz="4400" b="1" dirty="0" smtClean="0">
                <a:solidFill>
                  <a:srgbClr val="F7941E"/>
                </a:solidFill>
              </a:rPr>
              <a:t>)</a:t>
            </a:r>
            <a:r>
              <a:rPr lang="vi-VN" sz="4800" b="1" dirty="0" smtClean="0">
                <a:solidFill>
                  <a:srgbClr val="F7941E"/>
                </a:solidFill>
              </a:rPr>
              <a:t> 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29935" y="4742006"/>
            <a:ext cx="42364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smtClean="0">
                <a:latin typeface="Calibri" panose="020F0502020204030204" pitchFamily="34" charset="0"/>
                <a:cs typeface="Calibri" panose="020F0502020204030204" pitchFamily="34" charset="0"/>
              </a:rPr>
              <a:t>năng lượng mặt trời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86088" y="3589029"/>
            <a:ext cx="37240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rgbClr val="0FB7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/ˈsəʊlə(r) ˈenədʒi/</a:t>
            </a:r>
            <a:endParaRPr lang="en-US" sz="3600" b="1" dirty="0">
              <a:solidFill>
                <a:srgbClr val="0FB7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41697866-B089-671F-6988-013921983C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316" y="1801292"/>
            <a:ext cx="4171649" cy="402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:a16="http://schemas.microsoft.com/office/drawing/2014/main" id="{4A1C9296-627C-BB70-2D77-173264BA19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788" y="1618774"/>
            <a:ext cx="4192588" cy="4192588"/>
          </a:xfrm>
          <a:prstGeom prst="rect">
            <a:avLst/>
          </a:prstGeom>
        </p:spPr>
      </p:pic>
      <p:sp>
        <p:nvSpPr>
          <p:cNvPr id="7" name="Google Shape;1881;p31"/>
          <p:cNvSpPr txBox="1">
            <a:spLocks/>
          </p:cNvSpPr>
          <p:nvPr/>
        </p:nvSpPr>
        <p:spPr>
          <a:xfrm>
            <a:off x="487067" y="1973536"/>
            <a:ext cx="6927721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hydro energy </a:t>
            </a:r>
            <a:r>
              <a:rPr lang="vi-VN" sz="44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vi-VN" sz="4400" b="1" dirty="0" smtClean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4400" b="1" dirty="0" smtClean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phr.</a:t>
            </a:r>
            <a:r>
              <a:rPr lang="vi-VN" sz="4400" b="1" dirty="0" smtClean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vi-VN" sz="4800" b="1" dirty="0" smtClean="0">
                <a:solidFill>
                  <a:srgbClr val="F7941E"/>
                </a:solidFill>
              </a:rPr>
              <a:t> 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14754" y="4754708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năng lượng nước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85444" y="3531260"/>
            <a:ext cx="37802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/ˈ</a:t>
            </a:r>
            <a:r>
              <a:rPr lang="en-US" sz="3600" b="1" dirty="0" err="1">
                <a:solidFill>
                  <a:srgbClr val="0FB7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haɪdrəʊ</a:t>
            </a:r>
            <a:r>
              <a:rPr lang="en-US" sz="3600" b="1" dirty="0">
                <a:solidFill>
                  <a:srgbClr val="0FB7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ˈ</a:t>
            </a:r>
            <a:r>
              <a:rPr lang="en-US" sz="3600" b="1" dirty="0" err="1">
                <a:solidFill>
                  <a:srgbClr val="0FB7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enədʒi</a:t>
            </a:r>
            <a:r>
              <a:rPr lang="en-US" sz="3600" b="1" dirty="0">
                <a:solidFill>
                  <a:srgbClr val="0FB7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57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2977</TotalTime>
  <Words>810</Words>
  <Application>Microsoft Office PowerPoint</Application>
  <PresentationFormat>Widescreen</PresentationFormat>
  <Paragraphs>199</Paragraphs>
  <Slides>21</Slides>
  <Notes>12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Adobe Gothic Std B</vt:lpstr>
      <vt:lpstr>Calibri (Body)</vt:lpstr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Giang Do</cp:lastModifiedBy>
  <cp:revision>170</cp:revision>
  <dcterms:created xsi:type="dcterms:W3CDTF">2020-12-09T02:04:09Z</dcterms:created>
  <dcterms:modified xsi:type="dcterms:W3CDTF">2022-08-24T08:06:34Z</dcterms:modified>
</cp:coreProperties>
</file>