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45" r:id="rId6"/>
    <p:sldId id="346" r:id="rId7"/>
    <p:sldId id="347" r:id="rId8"/>
    <p:sldId id="281" r:id="rId9"/>
    <p:sldId id="315" r:id="rId10"/>
    <p:sldId id="316" r:id="rId11"/>
    <p:sldId id="338" r:id="rId12"/>
    <p:sldId id="283" r:id="rId13"/>
    <p:sldId id="276" r:id="rId14"/>
    <p:sldId id="348" r:id="rId15"/>
    <p:sldId id="326" r:id="rId16"/>
    <p:sldId id="298" r:id="rId17"/>
    <p:sldId id="327" r:id="rId18"/>
    <p:sldId id="331" r:id="rId19"/>
    <p:sldId id="349" r:id="rId20"/>
    <p:sldId id="313" r:id="rId21"/>
    <p:sldId id="350" r:id="rId22"/>
    <p:sldId id="314" r:id="rId23"/>
    <p:sldId id="35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0381" y="18725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14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898" y="3430378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1957440"/>
            <a:ext cx="5267897" cy="3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2975" y="3341301"/>
            <a:ext cx="1973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5" y="2268808"/>
            <a:ext cx="4560849" cy="32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71640"/>
              </p:ext>
            </p:extLst>
          </p:nvPr>
        </p:nvGraphicFramePr>
        <p:xfrm>
          <a:off x="1287296" y="1570091"/>
          <a:ext cx="9617408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/ˈenədʒi sɔːs/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/kəʊl/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/rɪˈnjuːəbl/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phr.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/rʌn aʊt/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5486400" y="2229000"/>
            <a:ext cx="5203380" cy="46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7169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089947" y="1108287"/>
            <a:ext cx="2717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222445" y="1618329"/>
            <a:ext cx="5375468" cy="4801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i="1"/>
              <a:t>Lan: </a:t>
            </a:r>
            <a:r>
              <a:rPr lang="en-US"/>
              <a:t>Hi, Dad.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Lan, what are you </a:t>
            </a:r>
            <a:r>
              <a:rPr lang="en-US" smtClean="0"/>
              <a:t>doing? It’s </a:t>
            </a:r>
            <a:r>
              <a:rPr lang="en-US"/>
              <a:t>pretty late now.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I’m doing a project on </a:t>
            </a:r>
            <a:r>
              <a:rPr lang="en-US" smtClean="0"/>
              <a:t>energy sources</a:t>
            </a:r>
            <a:r>
              <a:rPr lang="en-US"/>
              <a:t>. But I don’t quite </a:t>
            </a:r>
            <a:r>
              <a:rPr lang="en-US" smtClean="0"/>
              <a:t>understand what </a:t>
            </a:r>
            <a:r>
              <a:rPr lang="en-US"/>
              <a:t>energy is.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Well, it’s power that we use </a:t>
            </a:r>
            <a:r>
              <a:rPr lang="en-US" smtClean="0"/>
              <a:t>to provide </a:t>
            </a:r>
            <a:r>
              <a:rPr lang="en-US"/>
              <a:t>us with light, heat or electricity.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Oh. Where does it come from?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It comes from many </a:t>
            </a:r>
            <a:r>
              <a:rPr lang="en-US" smtClean="0"/>
              <a:t>diﬀerent sources </a:t>
            </a:r>
            <a:r>
              <a:rPr lang="en-US"/>
              <a:t>like coal, oil, natural gas, </a:t>
            </a:r>
            <a:r>
              <a:rPr lang="en-US" smtClean="0"/>
              <a:t>… We </a:t>
            </a:r>
            <a:r>
              <a:rPr lang="en-US"/>
              <a:t>call them non-renewable sources.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Can it come from the sun, </a:t>
            </a:r>
            <a:r>
              <a:rPr lang="en-US" smtClean="0"/>
              <a:t>wind or </a:t>
            </a:r>
            <a:r>
              <a:rPr lang="en-US"/>
              <a:t>water too?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Yes, it can. We call those </a:t>
            </a:r>
            <a:r>
              <a:rPr lang="en-US" smtClean="0"/>
              <a:t>types of </a:t>
            </a:r>
            <a:r>
              <a:rPr lang="en-US"/>
              <a:t>energy renewable sources </a:t>
            </a:r>
            <a:r>
              <a:rPr lang="en-US" smtClean="0"/>
              <a:t>because we </a:t>
            </a:r>
            <a:r>
              <a:rPr lang="en-US"/>
              <a:t>cannot run out of them. Renewable means we can easily replace them. </a:t>
            </a:r>
            <a:r>
              <a:rPr lang="en-US" sz="2400"/>
              <a:t/>
            </a:r>
            <a:br>
              <a:rPr lang="en-US" sz="2400"/>
            </a:br>
            <a:r>
              <a:rPr lang="en-US" b="1" i="1"/>
              <a:t>Lan: </a:t>
            </a:r>
            <a:r>
              <a:rPr lang="en-US"/>
              <a:t>I get it now.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You know, some types </a:t>
            </a:r>
            <a:r>
              <a:rPr lang="en-US" smtClean="0"/>
              <a:t>of energy </a:t>
            </a:r>
            <a:r>
              <a:rPr lang="en-US"/>
              <a:t>are cheap and easy to </a:t>
            </a:r>
            <a:r>
              <a:rPr lang="en-US" smtClean="0"/>
              <a:t>use, but </a:t>
            </a:r>
            <a:r>
              <a:rPr lang="en-US"/>
              <a:t>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441"/>
          <a:stretch/>
        </p:blipFill>
        <p:spPr>
          <a:xfrm>
            <a:off x="7846219" y="1083306"/>
            <a:ext cx="4207263" cy="2602267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2300" y="1045591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6198" y="1064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5" y="962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797785" y="3870697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793577"/>
            <a:ext cx="4665407" cy="44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5" y="1331912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father talking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827501" y="2408594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00A9A5"/>
                </a:solidFill>
              </a:rPr>
              <a:t>A. </a:t>
            </a:r>
            <a:r>
              <a:rPr lang="en-GB" sz="2800"/>
              <a:t>Energy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B. </a:t>
            </a:r>
            <a:r>
              <a:rPr lang="en-GB" sz="2800"/>
              <a:t>Sources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C. </a:t>
            </a:r>
            <a:r>
              <a:rPr lang="en-GB" sz="280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628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again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34555" y="2103882"/>
            <a:ext cx="114422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is Lan doing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ts val="39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ts val="39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51" y="2673366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She’s doing a project on energy sources.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51" y="3688931"/>
            <a:ext cx="82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It’s power that we use to provide us with light, heat or electricity.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14" y="4627844"/>
            <a:ext cx="1050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F</a:t>
            </a:r>
            <a:r>
              <a:rPr lang="en-US" sz="2400" smtClean="0">
                <a:solidFill>
                  <a:srgbClr val="00A9A5"/>
                </a:solidFill>
              </a:rPr>
              <a:t>rom </a:t>
            </a:r>
            <a:r>
              <a:rPr lang="en-US" sz="2400">
                <a:solidFill>
                  <a:srgbClr val="00A9A5"/>
                </a:solidFill>
              </a:rPr>
              <a:t>many diﬀerent sources such as coal, oil, natural gas, water, wind, and the sun.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651" y="5648420"/>
            <a:ext cx="752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energy that comes from the sun, wind and water. 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1" r="52673" b="52949"/>
          <a:stretch/>
        </p:blipFill>
        <p:spPr>
          <a:xfrm>
            <a:off x="628983" y="2021712"/>
            <a:ext cx="3106158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98" t="1050" r="1613" b="52138"/>
          <a:stretch/>
        </p:blipFill>
        <p:spPr>
          <a:xfrm>
            <a:off x="4416720" y="2021712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1339" t="52927" r="1543" b="1635"/>
          <a:stretch/>
        </p:blipFill>
        <p:spPr>
          <a:xfrm>
            <a:off x="4441054" y="4503928"/>
            <a:ext cx="3092418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2568" r="52492"/>
          <a:stretch/>
        </p:blipFill>
        <p:spPr>
          <a:xfrm>
            <a:off x="576198" y="4429836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9885" t="9322" r="79863" b="53638"/>
          <a:stretch/>
        </p:blipFill>
        <p:spPr>
          <a:xfrm>
            <a:off x="8980449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497" t="8220" r="5997" b="52094"/>
          <a:stretch/>
        </p:blipFill>
        <p:spPr>
          <a:xfrm>
            <a:off x="8865602" y="3431112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6725" r="72479" b="7558"/>
          <a:stretch/>
        </p:blipFill>
        <p:spPr>
          <a:xfrm>
            <a:off x="9327381" y="4659795"/>
            <a:ext cx="1496422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9598" t="55622" r="10120" b="8661"/>
          <a:stretch/>
        </p:blipFill>
        <p:spPr>
          <a:xfrm>
            <a:off x="9095296" y="5832981"/>
            <a:ext cx="2190286" cy="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65443 0.58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4011 0.0594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4" y="13432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317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67963" y="1915038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is ______ that we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use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provide us with light, heat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or electricity.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______,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wind and water, we call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it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wind,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we call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cannot ______ out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renewable energy.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Some types of energy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and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easy to use.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193815" y="21616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830524" y="291621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160493" y="3607009"/>
            <a:ext cx="241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4343568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59553" y="510185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334776" y="220866"/>
            <a:ext cx="761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ED4D8E6-C101-E318-D365-F74F2822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72FD182-219D-8B92-39ED-B4F0E58B6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3610A6D-9461-CDB8-A755-D20DC9475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01CAB9-4528-77EF-8A58-CC7C12290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5057450" y="2410343"/>
            <a:ext cx="67405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" y="1693543"/>
            <a:ext cx="4509429" cy="500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77407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3882"/>
            <a:ext cx="9551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your </a:t>
            </a:r>
            <a:r>
              <a:rPr lang="en-US" sz="2800" dirty="0" smtClean="0"/>
              <a:t>workbook.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Project preparation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overview about the topic </a:t>
            </a:r>
            <a:r>
              <a:rPr lang="en-US" sz="2800" i="1" dirty="0" smtClean="0"/>
              <a:t>Energy sources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</a:t>
            </a:r>
            <a:r>
              <a:rPr lang="en-US" sz="2800" dirty="0" smtClean="0"/>
              <a:t>ocabulary </a:t>
            </a:r>
            <a:r>
              <a:rPr lang="en-US" sz="2800" dirty="0"/>
              <a:t>to talk about types of </a:t>
            </a:r>
            <a:r>
              <a:rPr lang="en-US" sz="2800" dirty="0" smtClean="0"/>
              <a:t>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9925" y="2692911"/>
            <a:ext cx="1039141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enhance students’ skills of cooperating </a:t>
            </a: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with </a:t>
            </a: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teammates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5237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48" y="1669948"/>
            <a:ext cx="6083804" cy="452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9861" l="9916" r="91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" y="2012064"/>
            <a:ext cx="4192797" cy="31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9989" y="17776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6" y="47847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3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2" y="46342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899" y="3463965"/>
            <a:ext cx="141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3010</TotalTime>
  <Words>840</Words>
  <Application>Microsoft Office PowerPoint</Application>
  <PresentationFormat>Widescreen</PresentationFormat>
  <Paragraphs>184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Gothic Std B</vt:lpstr>
      <vt:lpstr>Calibri (Body)</vt:lpstr>
      <vt:lpstr>Arial</vt:lpstr>
      <vt:lpstr>Calibri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130</cp:revision>
  <dcterms:created xsi:type="dcterms:W3CDTF">2020-12-09T02:04:09Z</dcterms:created>
  <dcterms:modified xsi:type="dcterms:W3CDTF">2022-08-24T07:39:15Z</dcterms:modified>
</cp:coreProperties>
</file>