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9" r:id="rId2"/>
    <p:sldId id="282" r:id="rId3"/>
    <p:sldId id="257" r:id="rId4"/>
    <p:sldId id="271" r:id="rId5"/>
    <p:sldId id="258" r:id="rId6"/>
    <p:sldId id="260" r:id="rId7"/>
    <p:sldId id="272" r:id="rId8"/>
    <p:sldId id="261" r:id="rId9"/>
    <p:sldId id="262" r:id="rId10"/>
    <p:sldId id="263" r:id="rId11"/>
    <p:sldId id="27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28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4B1"/>
    <a:srgbClr val="0FB7BD"/>
    <a:srgbClr val="8CB862"/>
    <a:srgbClr val="E2F4F6"/>
    <a:srgbClr val="D6EFF2"/>
    <a:srgbClr val="C0E6EA"/>
    <a:srgbClr val="F16649"/>
    <a:srgbClr val="EF008D"/>
    <a:srgbClr val="FFFFFF"/>
    <a:srgbClr val="F47A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1454" y="91"/>
      </p:cViewPr>
      <p:guideLst>
        <p:guide orient="horz" pos="2208"/>
        <p:guide pos="28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59B0C-0AAE-4606-971D-B75423D08DCA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BA9B6-A501-480A-80EC-7FBE4F253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20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86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City landmarks </a:t>
            </a:r>
            <a:r>
              <a:rPr lang="en-US" dirty="0" err="1"/>
              <a:t>phải</a:t>
            </a:r>
            <a:r>
              <a:rPr lang="en-US" dirty="0"/>
              <a:t> ở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70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843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36171" y="30227"/>
            <a:ext cx="74991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descriptions in </a:t>
            </a:r>
            <a:r>
              <a:rPr lang="en-US" sz="2400" b="1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Share your opinion with  the class.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126" y="891451"/>
            <a:ext cx="9394052" cy="596654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31720" y="2277130"/>
            <a:ext cx="1725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31720" y="2800350"/>
            <a:ext cx="4834890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/>
              <a:t>My birthday is …</a:t>
            </a:r>
          </a:p>
          <a:p>
            <a:pPr>
              <a:lnSpc>
                <a:spcPct val="150000"/>
              </a:lnSpc>
            </a:pPr>
            <a:r>
              <a:rPr lang="en-US" sz="2800"/>
              <a:t>It’s true that …</a:t>
            </a:r>
          </a:p>
          <a:p>
            <a:pPr>
              <a:lnSpc>
                <a:spcPct val="150000"/>
              </a:lnSpc>
            </a:pPr>
            <a:r>
              <a:rPr lang="en-US" sz="2800"/>
              <a:t>It isn’t true that …</a:t>
            </a:r>
          </a:p>
        </p:txBody>
      </p:sp>
    </p:spTree>
    <p:extLst>
      <p:ext uri="{BB962C8B-B14F-4D97-AF65-F5344CB8AC3E}">
        <p14:creationId xmlns:p14="http://schemas.microsoft.com/office/powerpoint/2010/main" val="940222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  <p:extLst>
      <p:ext uri="{BB962C8B-B14F-4D97-AF65-F5344CB8AC3E}">
        <p14:creationId xmlns:p14="http://schemas.microsoft.com/office/powerpoint/2010/main" val="311822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1" y="0"/>
            <a:ext cx="8613162" cy="2280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4" y="2907793"/>
            <a:ext cx="8892967" cy="319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633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7" y="2310042"/>
            <a:ext cx="4176100" cy="7689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324904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52" y="3763466"/>
            <a:ext cx="379594" cy="4124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27" y="4919835"/>
            <a:ext cx="408794" cy="4051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100" y="3587045"/>
            <a:ext cx="375944" cy="3978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422" y="4553246"/>
            <a:ext cx="398842" cy="3905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184" y="5841378"/>
            <a:ext cx="383245" cy="3613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35896" y="3788985"/>
            <a:ext cx="39546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Listen and read the dialogue between Linda and Mi. Pay attention to the highlighted.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4998" y="4908100"/>
            <a:ext cx="38868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with a classmate. Ask him / her about his / her best friend. Remember to use the two questions highlighted in </a:t>
            </a:r>
            <a:r>
              <a:rPr lang="en-US" b="1" spc="-5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83042" y="3546273"/>
            <a:ext cx="40780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Read about these students in </a:t>
            </a:r>
            <a:r>
              <a:rPr lang="en-US" i="1"/>
              <a:t>4Teen</a:t>
            </a:r>
            <a:r>
              <a:rPr lang="en-US"/>
              <a:t> magazine. Use one or two adjectives to describe them.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14805" y="4525904"/>
            <a:ext cx="4379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We may have different personalities because we have different birthdays.</a:t>
            </a:r>
          </a:p>
          <a:p>
            <a:r>
              <a:rPr lang="en-US"/>
              <a:t>Read the descriptions below. Do you think they match the friends in </a:t>
            </a:r>
            <a:r>
              <a:rPr lang="en-US">
                <a:solidFill>
                  <a:srgbClr val="FF0000"/>
                </a:solidFill>
              </a:rPr>
              <a:t>3</a:t>
            </a:r>
            <a:r>
              <a:rPr lang="en-US"/>
              <a:t>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71956" y="5811619"/>
            <a:ext cx="3989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Read the descriptions in </a:t>
            </a:r>
            <a:r>
              <a:rPr 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Share your opinion with  the class.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8746" y="3033529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Everyday English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91432" y="3033529"/>
            <a:ext cx="4781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Date of birth and personality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1" y="0"/>
            <a:ext cx="8613162" cy="228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029420" y="2215065"/>
            <a:ext cx="7085160" cy="2427870"/>
            <a:chOff x="1032472" y="1811975"/>
            <a:chExt cx="7085160" cy="2427870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11975"/>
              <a:ext cx="4954515" cy="792473"/>
              <a:chOff x="2100847" y="1811975"/>
              <a:chExt cx="4954515" cy="792473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11975"/>
                <a:ext cx="4176100" cy="76890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rgbClr val="0084B1"/>
                  </a:solidFill>
                </a:rPr>
                <a:t>Everyday English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32472" y="3685847"/>
              <a:ext cx="708516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/>
                <a:t>Asking about appearance and personality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6811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E97FA18-6CA8-456A-BDFA-0891088B279E}"/>
              </a:ext>
            </a:extLst>
          </p:cNvPr>
          <p:cNvSpPr/>
          <p:nvPr/>
        </p:nvSpPr>
        <p:spPr>
          <a:xfrm>
            <a:off x="2153265" y="2359742"/>
            <a:ext cx="5142270" cy="51127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C0CB59-57BD-4E41-BC01-96F841A94C6F}"/>
              </a:ext>
            </a:extLst>
          </p:cNvPr>
          <p:cNvSpPr/>
          <p:nvPr/>
        </p:nvSpPr>
        <p:spPr>
          <a:xfrm>
            <a:off x="2153265" y="4132427"/>
            <a:ext cx="2310580" cy="51127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687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27313" y="74839"/>
            <a:ext cx="7710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 the dialogue between Linda and Mi. Pay attention to the highlighted.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98516" y="1611630"/>
            <a:ext cx="6594568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/>
              <a:t>…</a:t>
            </a:r>
          </a:p>
          <a:p>
            <a:pPr>
              <a:lnSpc>
                <a:spcPct val="150000"/>
              </a:lnSpc>
            </a:pPr>
            <a:r>
              <a:rPr lang="en-US" sz="2600" b="1" i="1" dirty="0"/>
              <a:t>Linda: </a:t>
            </a:r>
            <a:r>
              <a:rPr lang="en-US" sz="2600" dirty="0"/>
              <a:t>What does your best friend look like?</a:t>
            </a:r>
          </a:p>
          <a:p>
            <a:pPr>
              <a:lnSpc>
                <a:spcPct val="150000"/>
              </a:lnSpc>
            </a:pPr>
            <a:r>
              <a:rPr lang="en-US" sz="2600" b="1" i="1" dirty="0"/>
              <a:t>Mi: </a:t>
            </a:r>
            <a:r>
              <a:rPr lang="en-US" sz="2600" dirty="0"/>
              <a:t>She’s short with long black hair. </a:t>
            </a:r>
          </a:p>
          <a:p>
            <a:pPr indent="514350">
              <a:lnSpc>
                <a:spcPct val="150000"/>
              </a:lnSpc>
            </a:pPr>
            <a:r>
              <a:rPr lang="en-US" sz="2600" dirty="0"/>
              <a:t>She has bright brown eyes.</a:t>
            </a:r>
          </a:p>
          <a:p>
            <a:pPr>
              <a:lnSpc>
                <a:spcPct val="150000"/>
              </a:lnSpc>
            </a:pPr>
            <a:r>
              <a:rPr lang="en-US" sz="2600" b="1" i="1" dirty="0"/>
              <a:t>Linda: </a:t>
            </a:r>
            <a:r>
              <a:rPr lang="en-US" sz="2600" dirty="0"/>
              <a:t>What’s she like?</a:t>
            </a:r>
          </a:p>
          <a:p>
            <a:pPr>
              <a:lnSpc>
                <a:spcPct val="150000"/>
              </a:lnSpc>
            </a:pPr>
            <a:r>
              <a:rPr lang="en-US" sz="2600" b="1" i="1" dirty="0"/>
              <a:t>Mi: </a:t>
            </a:r>
            <a:r>
              <a:rPr lang="en-US" sz="2600" dirty="0"/>
              <a:t>She’s very kind and creative.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…</a:t>
            </a:r>
          </a:p>
        </p:txBody>
      </p:sp>
      <p:pic>
        <p:nvPicPr>
          <p:cNvPr id="3" name="Bản sao của B1_19">
            <a:hlinkClick r:id="" action="ppaction://media"/>
            <a:extLst>
              <a:ext uri="{FF2B5EF4-FFF2-40B4-BE49-F238E27FC236}">
                <a16:creationId xmlns:a16="http://schemas.microsoft.com/office/drawing/2014/main" id="{A662BAF6-F4C3-40A3-B76F-E470D1C7FB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82699" y="48273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39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8630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23889" y="6676"/>
            <a:ext cx="745717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with a classmate. Ask him / her about his / her best friend. Remember to use the two questions highlighted in </a:t>
            </a:r>
            <a:r>
              <a:rPr lang="en-US" sz="2600" b="1" spc="-5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6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Action Button: Return 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35018E8D-FED2-4C07-BC46-366BE0C2636A}"/>
              </a:ext>
            </a:extLst>
          </p:cNvPr>
          <p:cNvSpPr/>
          <p:nvPr/>
        </p:nvSpPr>
        <p:spPr>
          <a:xfrm>
            <a:off x="4296696" y="6243484"/>
            <a:ext cx="550607" cy="521109"/>
          </a:xfrm>
          <a:prstGeom prst="actionButtonReturn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084B1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94743" y="2593827"/>
            <a:ext cx="4954515" cy="2224345"/>
            <a:chOff x="2094743" y="1811975"/>
            <a:chExt cx="4954515" cy="2224345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11975"/>
              <a:ext cx="4954515" cy="792473"/>
              <a:chOff x="2100847" y="1811975"/>
              <a:chExt cx="4954515" cy="792473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11975"/>
                <a:ext cx="4176100" cy="76890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399164" y="2835991"/>
              <a:ext cx="435177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rgbClr val="0084B1"/>
                  </a:solidFill>
                </a:rPr>
                <a:t>Date of birth and personality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5214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7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46650" y="77215"/>
            <a:ext cx="7534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about these students in </a:t>
            </a:r>
            <a:r>
              <a:rPr lang="en-US" sz="24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4Teen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magazine. Use one or two adjectives to describe them.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542398" y="1220432"/>
            <a:ext cx="7486374" cy="2579717"/>
            <a:chOff x="-1028424" y="1502509"/>
            <a:chExt cx="7486374" cy="2579717"/>
          </a:xfrm>
        </p:grpSpPr>
        <p:sp>
          <p:nvSpPr>
            <p:cNvPr id="2" name="Rounded Rectangle 1"/>
            <p:cNvSpPr/>
            <p:nvPr/>
          </p:nvSpPr>
          <p:spPr>
            <a:xfrm>
              <a:off x="80010" y="1714500"/>
              <a:ext cx="6377940" cy="2297430"/>
            </a:xfrm>
            <a:prstGeom prst="roundRect">
              <a:avLst/>
            </a:prstGeom>
            <a:noFill/>
            <a:ln w="28575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28424" y="1502509"/>
              <a:ext cx="2369414" cy="257971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528280" y="2116961"/>
              <a:ext cx="492967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/>
                <a:t>I live in Da Nang.  At home, I can do my homework without my parents’ help. At school, I like speaking English. I’m going to an English club now. 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-60877" y="4135292"/>
            <a:ext cx="7716777" cy="2681920"/>
            <a:chOff x="3307551" y="2923202"/>
            <a:chExt cx="7716777" cy="2681920"/>
          </a:xfrm>
        </p:grpSpPr>
        <p:sp>
          <p:nvSpPr>
            <p:cNvPr id="9" name="Rounded Rectangle 8"/>
            <p:cNvSpPr/>
            <p:nvPr/>
          </p:nvSpPr>
          <p:spPr>
            <a:xfrm>
              <a:off x="4549140" y="3046094"/>
              <a:ext cx="6475188" cy="2520315"/>
            </a:xfrm>
            <a:prstGeom prst="roundRect">
              <a:avLst/>
            </a:prstGeom>
            <a:noFill/>
            <a:ln w="28575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8"/>
            <a:stretch/>
          </p:blipFill>
          <p:spPr>
            <a:xfrm>
              <a:off x="3307551" y="2923202"/>
              <a:ext cx="2497986" cy="268192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069247" y="3152089"/>
              <a:ext cx="4788963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/>
                <a:t>I come from Cambridge. In my free time, I draw pictures and play the piano. I also help some old people near my house. I usually read to them at the weekend. Now I’m drawing in my garden.</a:t>
              </a:r>
            </a:p>
          </p:txBody>
        </p: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4A6451B-4BC2-48B0-BE73-9725ED83F057}"/>
              </a:ext>
            </a:extLst>
          </p:cNvPr>
          <p:cNvSpPr/>
          <p:nvPr/>
        </p:nvSpPr>
        <p:spPr>
          <a:xfrm>
            <a:off x="551636" y="1827660"/>
            <a:ext cx="1055463" cy="45994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84B1"/>
                </a:solidFill>
              </a:rPr>
              <a:t>clever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F1758CF-27E2-4AE1-8072-D95E66DE6D2E}"/>
              </a:ext>
            </a:extLst>
          </p:cNvPr>
          <p:cNvSpPr/>
          <p:nvPr/>
        </p:nvSpPr>
        <p:spPr>
          <a:xfrm>
            <a:off x="115228" y="2516625"/>
            <a:ext cx="1928280" cy="45994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84B1"/>
                </a:solidFill>
              </a:rPr>
              <a:t>hard-working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5612D34-8A6A-4F3D-AC65-3BFA467ECE53}"/>
              </a:ext>
            </a:extLst>
          </p:cNvPr>
          <p:cNvSpPr/>
          <p:nvPr/>
        </p:nvSpPr>
        <p:spPr>
          <a:xfrm>
            <a:off x="7753492" y="4864428"/>
            <a:ext cx="1347373" cy="45994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84B1"/>
                </a:solidFill>
              </a:rPr>
              <a:t>creative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A3C3BB4-9908-412B-A0DC-979263864F67}"/>
              </a:ext>
            </a:extLst>
          </p:cNvPr>
          <p:cNvSpPr/>
          <p:nvPr/>
        </p:nvSpPr>
        <p:spPr>
          <a:xfrm>
            <a:off x="7874256" y="5549394"/>
            <a:ext cx="1154516" cy="45994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84B1"/>
                </a:solidFill>
              </a:rPr>
              <a:t>kind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9088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203" y="42732"/>
            <a:ext cx="775301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 may have different personalities because we have different birthdays.</a:t>
            </a:r>
          </a:p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descriptions below. Do you think they match the friends in </a:t>
            </a:r>
            <a:r>
              <a:rPr lang="en-US" sz="2500" b="1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821703"/>
              </p:ext>
            </p:extLst>
          </p:nvPr>
        </p:nvGraphicFramePr>
        <p:xfrm>
          <a:off x="2019300" y="1897380"/>
          <a:ext cx="5105400" cy="47548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30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49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000" b="1"/>
                        <a:t>21/3 – 19/4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confident, active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000" b="1"/>
                        <a:t>20/4 – 20/5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loving, hard-working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000" b="1"/>
                        <a:t>21/5 – 21/6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active,</a:t>
                      </a:r>
                      <a:r>
                        <a:rPr lang="en-US" sz="2000" b="1" baseline="0"/>
                        <a:t> friendly</a:t>
                      </a:r>
                      <a:endParaRPr lang="en-US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000" b="1"/>
                        <a:t>22/6 – 22/7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caring,</a:t>
                      </a:r>
                      <a:r>
                        <a:rPr lang="en-US" sz="2000" b="1" baseline="0"/>
                        <a:t> clever</a:t>
                      </a:r>
                      <a:endParaRPr lang="en-US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000" b="1"/>
                        <a:t>23/7 – 22/8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confident, creative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000" b="1"/>
                        <a:t>23/8 – 22/9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careful,</a:t>
                      </a:r>
                      <a:r>
                        <a:rPr lang="en-US" sz="2000" b="1" baseline="0"/>
                        <a:t> hard-working</a:t>
                      </a:r>
                      <a:endParaRPr lang="en-US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000" b="1"/>
                        <a:t>23/9 – 23/10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creative, friendly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000" b="1"/>
                        <a:t>24/10 – 21/11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careful,</a:t>
                      </a:r>
                      <a:r>
                        <a:rPr lang="en-US" sz="2000" b="1" baseline="0"/>
                        <a:t> funny</a:t>
                      </a:r>
                      <a:endParaRPr lang="en-US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000" b="1"/>
                        <a:t>22/11 –</a:t>
                      </a:r>
                      <a:r>
                        <a:rPr lang="en-US" sz="2000" b="1" baseline="0"/>
                        <a:t> 21/12</a:t>
                      </a:r>
                      <a:endParaRPr lang="en-US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clever, confident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000" b="1"/>
                        <a:t>22/12 – 19/1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careful,</a:t>
                      </a:r>
                      <a:r>
                        <a:rPr lang="en-US" sz="2000" b="1" baseline="0"/>
                        <a:t> hard-working</a:t>
                      </a:r>
                      <a:endParaRPr lang="en-US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000" b="1"/>
                        <a:t>20/1 – 18/2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friendly, clever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000" b="1"/>
                        <a:t>19/2 – 20/3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kind, creative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1179</TotalTime>
  <Words>436</Words>
  <Application>Microsoft Office PowerPoint</Application>
  <PresentationFormat>On-screen Show (4:3)</PresentationFormat>
  <Paragraphs>63</Paragraphs>
  <Slides>11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Lenovo</cp:lastModifiedBy>
  <cp:revision>78</cp:revision>
  <dcterms:created xsi:type="dcterms:W3CDTF">2020-12-09T02:04:09Z</dcterms:created>
  <dcterms:modified xsi:type="dcterms:W3CDTF">2021-08-02T05:26:56Z</dcterms:modified>
</cp:coreProperties>
</file>