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7" r:id="rId3"/>
    <p:sldId id="312" r:id="rId4"/>
    <p:sldId id="311" r:id="rId5"/>
    <p:sldId id="256" r:id="rId6"/>
    <p:sldId id="257" r:id="rId7"/>
    <p:sldId id="261" r:id="rId8"/>
    <p:sldId id="301" r:id="rId9"/>
    <p:sldId id="262" r:id="rId10"/>
    <p:sldId id="263" r:id="rId11"/>
    <p:sldId id="297" r:id="rId12"/>
    <p:sldId id="298" r:id="rId13"/>
    <p:sldId id="303" r:id="rId14"/>
    <p:sldId id="302" r:id="rId15"/>
    <p:sldId id="260" r:id="rId16"/>
    <p:sldId id="310" r:id="rId17"/>
    <p:sldId id="305" r:id="rId18"/>
    <p:sldId id="306" r:id="rId19"/>
    <p:sldId id="307" r:id="rId20"/>
    <p:sldId id="308" r:id="rId21"/>
    <p:sldId id="309" r:id="rId22"/>
    <p:sldId id="278" r:id="rId23"/>
    <p:sldId id="285" r:id="rId24"/>
    <p:sldId id="279" r:id="rId25"/>
    <p:sldId id="295" r:id="rId26"/>
    <p:sldId id="282" r:id="rId27"/>
    <p:sldId id="296" r:id="rId28"/>
    <p:sldId id="284" r:id="rId29"/>
    <p:sldId id="267" r:id="rId30"/>
    <p:sldId id="270" r:id="rId31"/>
    <p:sldId id="292" r:id="rId32"/>
    <p:sldId id="293" r:id="rId33"/>
    <p:sldId id="294" r:id="rId34"/>
    <p:sldId id="268" r:id="rId35"/>
    <p:sldId id="274" r:id="rId36"/>
    <p:sldId id="269" r:id="rId37"/>
    <p:sldId id="290" r:id="rId38"/>
    <p:sldId id="291" r:id="rId39"/>
    <p:sldId id="2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C68"/>
    <a:srgbClr val="89D3E2"/>
    <a:srgbClr val="E6E6E6"/>
    <a:srgbClr val="FFD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1" d="100"/>
          <a:sy n="51" d="100"/>
        </p:scale>
        <p:origin x="11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CE03-405D-4387-B5CD-8656A5D1160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EC7CF-16B4-476A-ADC8-E03A14A18C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D7E322-BABC-4B17-9DDD-A73E4623E98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5" name="Footer Placeholder 4">
            <a:extLst>
              <a:ext uri="{FF2B5EF4-FFF2-40B4-BE49-F238E27FC236}">
                <a16:creationId xmlns:a16="http://schemas.microsoft.com/office/drawing/2014/main" id="{B4640283-334B-4640-9668-6B61BE97DF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2C437-2F64-49EF-82CA-17978F24D90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351201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302A-27A9-4CFC-A833-2A9B81C3DB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68280-4B23-4809-8F21-2CCD9EC9044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95121-8973-4BDA-A1DD-E679CD4D2E20}"/>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5" name="Footer Placeholder 4">
            <a:extLst>
              <a:ext uri="{FF2B5EF4-FFF2-40B4-BE49-F238E27FC236}">
                <a16:creationId xmlns:a16="http://schemas.microsoft.com/office/drawing/2014/main" id="{90D8028D-8589-421D-96C8-9E6CAADCA4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5591-261E-4ACD-AD74-68C8046624D6}"/>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192938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AE54AB-DEF3-4808-8D5F-F40A5DFAC6C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3E8F4-49FE-4D5A-81F6-22BD52FDBDB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6A1FF-D402-440F-87F0-AD7E3AAE2D1D}"/>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5" name="Footer Placeholder 4">
            <a:extLst>
              <a:ext uri="{FF2B5EF4-FFF2-40B4-BE49-F238E27FC236}">
                <a16:creationId xmlns:a16="http://schemas.microsoft.com/office/drawing/2014/main" id="{CCC4C88D-CF2F-48A4-83C3-EDB9797F8D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33455-4A11-4ED0-9FE6-28ACE9D3E9F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93696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4869-54A8-4FAE-8A3A-152CC9310F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D2754-3BC3-4FF1-B76B-8ADDCA4C938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7D780-366C-4338-9610-50DB8786B706}"/>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5" name="Footer Placeholder 4">
            <a:extLst>
              <a:ext uri="{FF2B5EF4-FFF2-40B4-BE49-F238E27FC236}">
                <a16:creationId xmlns:a16="http://schemas.microsoft.com/office/drawing/2014/main" id="{B706BF10-7161-4BFB-BAC6-7D9DC3A7D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EB45FB-35DC-4BD8-9325-6695882DA10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54519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4BFB-8F28-4B02-A153-FE8DDA8E6E6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4F5436-DFEF-45CF-AB12-56D9B20827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165E9-B5BB-4E11-AF98-D1A89EA743C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5" name="Footer Placeholder 4">
            <a:extLst>
              <a:ext uri="{FF2B5EF4-FFF2-40B4-BE49-F238E27FC236}">
                <a16:creationId xmlns:a16="http://schemas.microsoft.com/office/drawing/2014/main" id="{BD15D8B6-572E-42D0-9888-750396508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B7FA94-071A-42C4-AC8F-C605F6FD5FF6}"/>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88608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1385-1CDA-40F3-B5A9-FBAA5FD20C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FA6365-52CE-46C7-94C9-594E4F2144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5A118-DC2A-4AAB-8591-E5A65B3649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244DC1-BF3F-4577-ACD4-DAF110409A15}"/>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6" name="Footer Placeholder 5">
            <a:extLst>
              <a:ext uri="{FF2B5EF4-FFF2-40B4-BE49-F238E27FC236}">
                <a16:creationId xmlns:a16="http://schemas.microsoft.com/office/drawing/2014/main" id="{6B477111-1F8F-4B8F-B856-3B6C8B26BD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A7B9C7-86C7-4112-8B67-D6A35838F6FF}"/>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38949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776C-BF85-407D-9CDA-1CC72253BA3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E400E9-AEF5-4D52-906D-89029EFA6F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738AB-8330-401A-9B3F-60F7E1D32D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4F2F37-AC94-45BC-B972-08FAF98D28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B109B4-460D-40FF-B6B2-78C0F3E25B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3B36D-8397-4077-826C-72BD372FC20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8" name="Footer Placeholder 7">
            <a:extLst>
              <a:ext uri="{FF2B5EF4-FFF2-40B4-BE49-F238E27FC236}">
                <a16:creationId xmlns:a16="http://schemas.microsoft.com/office/drawing/2014/main" id="{D9C300D5-BB38-4B45-A5AC-F97FE7E950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C4665A-E6D5-4812-8C40-486BDCF24D10}"/>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08307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6D6F-BFBF-4E02-A19A-393F9DD5FC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C7E5C9-8901-4619-85C1-F5C6A0878FC4}"/>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4" name="Footer Placeholder 3">
            <a:extLst>
              <a:ext uri="{FF2B5EF4-FFF2-40B4-BE49-F238E27FC236}">
                <a16:creationId xmlns:a16="http://schemas.microsoft.com/office/drawing/2014/main" id="{B6CE916A-61DD-4F35-874D-1EE713252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177566-33AB-45F2-BC13-DF19851ABC8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6930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0C6F3-12CA-4754-B67C-0B4FF676009C}"/>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3" name="Footer Placeholder 2">
            <a:extLst>
              <a:ext uri="{FF2B5EF4-FFF2-40B4-BE49-F238E27FC236}">
                <a16:creationId xmlns:a16="http://schemas.microsoft.com/office/drawing/2014/main" id="{07CDDB4D-0032-4536-BEE5-2CFD7776D3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DE83A2D-EECD-424A-8894-37DA8605141C}"/>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75592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0F3D-A231-41AA-9A64-E29B0E2AF16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D538E9-DA75-4DA7-8A7B-57ED29BE88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1CF03-6BB5-4D0C-A5A5-D37A382BFF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6E6F4-2341-44A9-88B9-8556465712D1}"/>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6" name="Footer Placeholder 5">
            <a:extLst>
              <a:ext uri="{FF2B5EF4-FFF2-40B4-BE49-F238E27FC236}">
                <a16:creationId xmlns:a16="http://schemas.microsoft.com/office/drawing/2014/main" id="{238DE3CA-8293-4FEE-A8DD-077117A8BD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E77D6D-8E20-441E-BC65-15696C092AC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66107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960B-4690-45BA-8FAB-173689AD2B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B924D-F42E-4BD8-ACB5-BE1AD6305E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A895D9-636A-43CA-8D88-17CDC7DF0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06E4B-77EB-4263-961E-6F48EB035957}"/>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06/14/2022</a:t>
            </a:fld>
            <a:endParaRPr lang="en-US"/>
          </a:p>
        </p:txBody>
      </p:sp>
      <p:sp>
        <p:nvSpPr>
          <p:cNvPr id="6" name="Footer Placeholder 5">
            <a:extLst>
              <a:ext uri="{FF2B5EF4-FFF2-40B4-BE49-F238E27FC236}">
                <a16:creationId xmlns:a16="http://schemas.microsoft.com/office/drawing/2014/main" id="{25B42342-968D-46D6-AD4D-EC86CE24D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FF2B2D-7098-4FF8-98F6-E36562D69B7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73208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9Slide.vn - 2019">
            <a:extLst>
              <a:ext uri="{FF2B5EF4-FFF2-40B4-BE49-F238E27FC236}">
                <a16:creationId xmlns:a16="http://schemas.microsoft.com/office/drawing/2014/main" id="{CAD8D23E-CB57-4B14-99E2-6C587A4E57F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1086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5.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9.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9.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9.png"/><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9.png"/><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9.png"/><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9.png"/><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9.png"/><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9.png"/><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457200"/>
            <a:ext cx="12193057" cy="6234464"/>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54701"/>
          <a:stretch/>
        </p:blipFill>
        <p:spPr>
          <a:xfrm>
            <a:off x="0" y="4145932"/>
            <a:ext cx="12192000" cy="27120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60508" r="5641"/>
          <a:stretch/>
        </p:blipFill>
        <p:spPr>
          <a:xfrm>
            <a:off x="0" y="0"/>
            <a:ext cx="12192000" cy="2207286"/>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670772" y="1920342"/>
            <a:ext cx="7242367" cy="1757341"/>
          </a:xfrm>
          <a:prstGeom prst="rect">
            <a:avLst/>
          </a:prstGeom>
          <a:noFill/>
        </p:spPr>
        <p:txBody>
          <a:bodyPr wrap="none" lIns="0" tIns="0" rIns="0" bIns="0" rtlCol="0">
            <a:spAutoFit/>
          </a:bodyPr>
          <a:lstStyle/>
          <a:p>
            <a:pPr>
              <a:lnSpc>
                <a:spcPct val="110000"/>
              </a:lnSpc>
            </a:pPr>
            <a:r>
              <a:rPr lang="en-US" sz="5400" b="1" spc="-50">
                <a:solidFill>
                  <a:schemeClr val="accent6">
                    <a:lumMod val="50000"/>
                  </a:schemeClr>
                </a:solidFill>
              </a:rPr>
              <a:t>CHÀO MỪNG CÁC EM</a:t>
            </a:r>
          </a:p>
          <a:p>
            <a:pPr>
              <a:lnSpc>
                <a:spcPct val="110000"/>
              </a:lnSpc>
            </a:pPr>
            <a:r>
              <a:rPr lang="en-US" sz="5400" b="1" spc="-50">
                <a:solidFill>
                  <a:schemeClr val="accent6">
                    <a:lumMod val="50000"/>
                  </a:schemeClr>
                </a:solidFill>
              </a:rPr>
              <a:t>ĐẾN VỚI MÔN HỌC</a:t>
            </a:r>
          </a:p>
        </p:txBody>
      </p:sp>
      <p:sp>
        <p:nvSpPr>
          <p:cNvPr id="9" name="TextBox 8">
            <a:extLst>
              <a:ext uri="{FF2B5EF4-FFF2-40B4-BE49-F238E27FC236}">
                <a16:creationId xmlns:a16="http://schemas.microsoft.com/office/drawing/2014/main" id="{39F27F9C-087E-4E01-AC1B-7E66C749F82B}"/>
              </a:ext>
            </a:extLst>
          </p:cNvPr>
          <p:cNvSpPr txBox="1"/>
          <p:nvPr/>
        </p:nvSpPr>
        <p:spPr>
          <a:xfrm>
            <a:off x="670772" y="3913417"/>
            <a:ext cx="5716308" cy="1301703"/>
          </a:xfrm>
          <a:prstGeom prst="rect">
            <a:avLst/>
          </a:prstGeom>
          <a:noFill/>
        </p:spPr>
        <p:txBody>
          <a:bodyPr wrap="none" lIns="0" tIns="0" rIns="0" bIns="0" rtlCol="0">
            <a:spAutoFit/>
          </a:bodyPr>
          <a:lstStyle/>
          <a:p>
            <a:pPr>
              <a:lnSpc>
                <a:spcPct val="110000"/>
              </a:lnSpc>
            </a:pPr>
            <a:r>
              <a:rPr lang="en-US" sz="4000" b="1" spc="-50">
                <a:solidFill>
                  <a:schemeClr val="tx2">
                    <a:lumMod val="50000"/>
                  </a:schemeClr>
                </a:solidFill>
              </a:rPr>
              <a:t>KHOA HỌC TỰ NHIÊN 7</a:t>
            </a:r>
          </a:p>
          <a:p>
            <a:pPr>
              <a:lnSpc>
                <a:spcPct val="110000"/>
              </a:lnSpc>
            </a:pPr>
            <a:r>
              <a:rPr lang="en-US" sz="4000" b="1" spc="-50">
                <a:solidFill>
                  <a:schemeClr val="tx2">
                    <a:lumMod val="50000"/>
                  </a:schemeClr>
                </a:solidFill>
              </a:rPr>
              <a:t>NĂM HỌC 2022 - 2023</a:t>
            </a:r>
          </a:p>
        </p:txBody>
      </p:sp>
      <p:pic>
        <p:nvPicPr>
          <p:cNvPr id="10"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A3427CF9-E60B-43A3-B696-C814805636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44066" y="1892819"/>
            <a:ext cx="3072363" cy="307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5194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bù nhìn đuổi chim gây hại cây trồng</a:t>
            </a:r>
          </a:p>
        </p:txBody>
      </p:sp>
      <p:pic>
        <p:nvPicPr>
          <p:cNvPr id="16386" name="Picture 2" descr="scarecrow at wheat field 2 Free Stock Photo | FreeImages">
            <a:extLst>
              <a:ext uri="{FF2B5EF4-FFF2-40B4-BE49-F238E27FC236}">
                <a16:creationId xmlns:a16="http://schemas.microsoft.com/office/drawing/2014/main" id="{9FBE5BD1-A068-460F-BA93-FA2E127724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180" b="21510"/>
          <a:stretch/>
        </p:blipFill>
        <p:spPr bwMode="auto">
          <a:xfrm>
            <a:off x="457200" y="1447799"/>
            <a:ext cx="11277600" cy="38324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094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729045"/>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a:solidFill>
                  <a:schemeClr val="accent6">
                    <a:lumMod val="50000"/>
                  </a:schemeClr>
                </a:solidFill>
              </a:rPr>
              <a:t>Dùng đèn bẫy côn trùng gây hại cây trồng</a:t>
            </a:r>
          </a:p>
        </p:txBody>
      </p:sp>
      <p:pic>
        <p:nvPicPr>
          <p:cNvPr id="9" name="Picture 8">
            <a:extLst>
              <a:ext uri="{FF2B5EF4-FFF2-40B4-BE49-F238E27FC236}">
                <a16:creationId xmlns:a16="http://schemas.microsoft.com/office/drawing/2014/main" id="{DB9778D9-9174-46C8-886A-573BE07F28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025" b="37501"/>
          <a:stretch/>
        </p:blipFill>
        <p:spPr>
          <a:xfrm>
            <a:off x="381000" y="1335596"/>
            <a:ext cx="11430000" cy="4227086"/>
          </a:xfrm>
          <a:prstGeom prst="rect">
            <a:avLst/>
          </a:prstGeom>
          <a:ln w="38100">
            <a:solidFill>
              <a:schemeClr val="tx1"/>
            </a:solidFill>
          </a:ln>
        </p:spPr>
      </p:pic>
    </p:spTree>
    <p:extLst>
      <p:ext uri="{BB962C8B-B14F-4D97-AF65-F5344CB8AC3E}">
        <p14:creationId xmlns:p14="http://schemas.microsoft.com/office/powerpoint/2010/main" val="4314835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scarecrow at wheat field 2 Free Stock Photo | FreeImages">
            <a:extLst>
              <a:ext uri="{FF2B5EF4-FFF2-40B4-BE49-F238E27FC236}">
                <a16:creationId xmlns:a16="http://schemas.microsoft.com/office/drawing/2014/main" id="{FA443965-E061-4C85-B719-ED5C2F3FD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93" t="20242" r="11393" b="3118"/>
          <a:stretch/>
        </p:blipFill>
        <p:spPr bwMode="auto">
          <a:xfrm>
            <a:off x="457200" y="2133600"/>
            <a:ext cx="5410200" cy="402754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DCA3C15-5E95-48A0-8FD6-32B552B13F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71" t="3255" r="10687" b="7701"/>
          <a:stretch/>
        </p:blipFill>
        <p:spPr>
          <a:xfrm>
            <a:off x="6324600" y="2133599"/>
            <a:ext cx="5410201" cy="4027544"/>
          </a:xfrm>
          <a:prstGeom prst="rect">
            <a:avLst/>
          </a:prstGeom>
          <a:ln w="38100">
            <a:solidFill>
              <a:srgbClr val="F87C68"/>
            </a:solidFill>
          </a:ln>
        </p:spPr>
      </p:pic>
    </p:spTree>
    <p:extLst>
      <p:ext uri="{BB962C8B-B14F-4D97-AF65-F5344CB8AC3E}">
        <p14:creationId xmlns:p14="http://schemas.microsoft.com/office/powerpoint/2010/main" val="340394837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11">
            <a:extLst>
              <a:ext uri="{FF2B5EF4-FFF2-40B4-BE49-F238E27FC236}">
                <a16:creationId xmlns:a16="http://schemas.microsoft.com/office/drawing/2014/main" id="{649D885A-295D-4CD7-AA7E-ED288DD899A9}"/>
              </a:ext>
            </a:extLst>
          </p:cNvPr>
          <p:cNvGraphicFramePr>
            <a:graphicFrameLocks noGrp="1"/>
          </p:cNvGraphicFramePr>
          <p:nvPr>
            <p:extLst>
              <p:ext uri="{D42A27DB-BD31-4B8C-83A1-F6EECF244321}">
                <p14:modId xmlns:p14="http://schemas.microsoft.com/office/powerpoint/2010/main" val="3416386593"/>
              </p:ext>
            </p:extLst>
          </p:nvPr>
        </p:nvGraphicFramePr>
        <p:xfrm>
          <a:off x="533400" y="2020691"/>
          <a:ext cx="11125200" cy="4254024"/>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3291111097"/>
                    </a:ext>
                  </a:extLst>
                </a:gridCol>
                <a:gridCol w="2819400">
                  <a:extLst>
                    <a:ext uri="{9D8B030D-6E8A-4147-A177-3AD203B41FA5}">
                      <a16:colId xmlns:a16="http://schemas.microsoft.com/office/drawing/2014/main" val="1546194443"/>
                    </a:ext>
                  </a:extLst>
                </a:gridCol>
                <a:gridCol w="2895600">
                  <a:extLst>
                    <a:ext uri="{9D8B030D-6E8A-4147-A177-3AD203B41FA5}">
                      <a16:colId xmlns:a16="http://schemas.microsoft.com/office/drawing/2014/main" val="2453596520"/>
                    </a:ext>
                  </a:extLst>
                </a:gridCol>
                <a:gridCol w="3200400">
                  <a:extLst>
                    <a:ext uri="{9D8B030D-6E8A-4147-A177-3AD203B41FA5}">
                      <a16:colId xmlns:a16="http://schemas.microsoft.com/office/drawing/2014/main" val="2583871335"/>
                    </a:ext>
                  </a:extLst>
                </a:gridCol>
              </a:tblGrid>
              <a:tr h="1418008">
                <a:tc>
                  <a:txBody>
                    <a:bodyPr/>
                    <a:lstStyle/>
                    <a:p>
                      <a:pPr algn="ctr">
                        <a:lnSpc>
                          <a:spcPct val="120000"/>
                        </a:lnSpc>
                      </a:pPr>
                      <a:r>
                        <a:rPr lang="vi-VN" sz="2000" b="1" noProof="0"/>
                        <a:t>Tên sinh vật</a:t>
                      </a:r>
                    </a:p>
                  </a:txBody>
                  <a:tcPr anchor="ctr">
                    <a:solidFill>
                      <a:schemeClr val="accent5">
                        <a:lumMod val="20000"/>
                        <a:lumOff val="80000"/>
                      </a:schemeClr>
                    </a:solidFill>
                  </a:tcPr>
                </a:tc>
                <a:tc>
                  <a:txBody>
                    <a:bodyPr/>
                    <a:lstStyle/>
                    <a:p>
                      <a:pPr algn="ctr">
                        <a:lnSpc>
                          <a:spcPct val="120000"/>
                        </a:lnSpc>
                      </a:pPr>
                      <a:r>
                        <a:rPr lang="vi-VN" sz="2000" b="1" noProof="0"/>
                        <a:t>Hiện tượng cảm ứng được ứng dụng</a:t>
                      </a:r>
                    </a:p>
                  </a:txBody>
                  <a:tcPr anchor="ctr">
                    <a:solidFill>
                      <a:schemeClr val="accent5">
                        <a:lumMod val="20000"/>
                        <a:lumOff val="80000"/>
                      </a:schemeClr>
                    </a:solidFill>
                  </a:tcPr>
                </a:tc>
                <a:tc>
                  <a:txBody>
                    <a:bodyPr/>
                    <a:lstStyle/>
                    <a:p>
                      <a:pPr algn="ctr">
                        <a:lnSpc>
                          <a:spcPct val="120000"/>
                        </a:lnSpc>
                      </a:pPr>
                      <a:r>
                        <a:rPr lang="vi-VN" sz="2000" b="1" noProof="0"/>
                        <a:t>Biện pháp ứng dụng</a:t>
                      </a:r>
                    </a:p>
                  </a:txBody>
                  <a:tcPr anchor="ctr">
                    <a:solidFill>
                      <a:schemeClr val="accent5">
                        <a:lumMod val="20000"/>
                        <a:lumOff val="80000"/>
                      </a:schemeClr>
                    </a:solidFill>
                  </a:tcPr>
                </a:tc>
                <a:tc>
                  <a:txBody>
                    <a:bodyPr/>
                    <a:lstStyle/>
                    <a:p>
                      <a:pPr algn="ctr">
                        <a:lnSpc>
                          <a:spcPct val="120000"/>
                        </a:lnSpc>
                      </a:pPr>
                      <a:r>
                        <a:rPr lang="vi-VN" sz="2000" b="1" noProof="0"/>
                        <a:t>Lợi ích</a:t>
                      </a:r>
                    </a:p>
                  </a:txBody>
                  <a:tcPr anchor="ctr">
                    <a:solidFill>
                      <a:schemeClr val="accent5">
                        <a:lumMod val="20000"/>
                        <a:lumOff val="80000"/>
                      </a:schemeClr>
                    </a:solidFill>
                  </a:tcPr>
                </a:tc>
                <a:extLst>
                  <a:ext uri="{0D108BD9-81ED-4DB2-BD59-A6C34878D82A}">
                    <a16:rowId xmlns:a16="http://schemas.microsoft.com/office/drawing/2014/main" val="2919370710"/>
                  </a:ext>
                </a:extLst>
              </a:tr>
              <a:tr h="1418008">
                <a:tc>
                  <a:txBody>
                    <a:bodyPr/>
                    <a:lstStyle/>
                    <a:p>
                      <a:pPr algn="ctr">
                        <a:lnSpc>
                          <a:spcPct val="120000"/>
                        </a:lnSpc>
                      </a:pPr>
                      <a:r>
                        <a:rPr lang="vi-VN" sz="2000" b="1" noProof="0"/>
                        <a:t>Côn trùng</a:t>
                      </a:r>
                    </a:p>
                    <a:p>
                      <a:pPr algn="ctr">
                        <a:lnSpc>
                          <a:spcPct val="120000"/>
                        </a:lnSpc>
                      </a:pPr>
                      <a:r>
                        <a:rPr lang="vi-VN" sz="2000" b="1" noProof="0"/>
                        <a:t>hại cây trồng</a:t>
                      </a:r>
                    </a:p>
                    <a:p>
                      <a:pPr algn="ctr">
                        <a:lnSpc>
                          <a:spcPct val="120000"/>
                        </a:lnSpc>
                      </a:pPr>
                      <a:r>
                        <a:rPr lang="vi-VN" sz="2000" b="1" noProof="0"/>
                        <a:t>(bướm, bọ xít,...)</a:t>
                      </a:r>
                    </a:p>
                  </a:txBody>
                  <a:tcPr anchor="ctr">
                    <a:solidFill>
                      <a:schemeClr val="accent2">
                        <a:lumMod val="20000"/>
                        <a:lumOff val="80000"/>
                      </a:schemeClr>
                    </a:solidFill>
                  </a:tcPr>
                </a:tc>
                <a:tc>
                  <a:txBody>
                    <a:bodyPr/>
                    <a:lstStyle/>
                    <a:p>
                      <a:pPr algn="ctr">
                        <a:lnSpc>
                          <a:spcPct val="120000"/>
                        </a:lnSpc>
                      </a:pPr>
                      <a:r>
                        <a:rPr lang="vi-VN" sz="2000" b="1" noProof="0" dirty="0"/>
                        <a:t>Hướng sáng</a:t>
                      </a:r>
                    </a:p>
                  </a:txBody>
                  <a:tcPr anchor="ctr">
                    <a:solidFill>
                      <a:schemeClr val="accent2">
                        <a:lumMod val="20000"/>
                        <a:lumOff val="80000"/>
                      </a:schemeClr>
                    </a:solidFill>
                  </a:tcPr>
                </a:tc>
                <a:tc>
                  <a:txBody>
                    <a:bodyPr/>
                    <a:lstStyle/>
                    <a:p>
                      <a:pPr algn="ctr">
                        <a:lnSpc>
                          <a:spcPct val="120000"/>
                        </a:lnSpc>
                      </a:pPr>
                      <a:r>
                        <a:rPr lang="vi-VN" sz="2000" b="1" noProof="0" dirty="0"/>
                        <a:t>Dùng đèn bẫy côn trùng</a:t>
                      </a:r>
                    </a:p>
                  </a:txBody>
                  <a:tcPr anchor="ctr">
                    <a:solidFill>
                      <a:schemeClr val="accent2">
                        <a:lumMod val="20000"/>
                        <a:lumOff val="80000"/>
                      </a:schemeClr>
                    </a:solidFill>
                  </a:tcPr>
                </a:tc>
                <a:tc>
                  <a:txBody>
                    <a:bodyPr/>
                    <a:lstStyle/>
                    <a:p>
                      <a:pPr algn="ctr">
                        <a:lnSpc>
                          <a:spcPct val="120000"/>
                        </a:lnSpc>
                      </a:pPr>
                      <a:r>
                        <a:rPr lang="vi-VN" sz="2000" b="1" noProof="0" dirty="0"/>
                        <a:t>Diệt côn trùng hại cây trồng</a:t>
                      </a:r>
                    </a:p>
                  </a:txBody>
                  <a:tcPr anchor="ctr">
                    <a:solidFill>
                      <a:schemeClr val="accent2">
                        <a:lumMod val="20000"/>
                        <a:lumOff val="80000"/>
                      </a:schemeClr>
                    </a:solidFill>
                  </a:tcPr>
                </a:tc>
                <a:extLst>
                  <a:ext uri="{0D108BD9-81ED-4DB2-BD59-A6C34878D82A}">
                    <a16:rowId xmlns:a16="http://schemas.microsoft.com/office/drawing/2014/main" val="3983658470"/>
                  </a:ext>
                </a:extLst>
              </a:tr>
              <a:tr h="1418008">
                <a:tc>
                  <a:txBody>
                    <a:bodyPr/>
                    <a:lstStyle/>
                    <a:p>
                      <a:pPr algn="ctr">
                        <a:lnSpc>
                          <a:spcPct val="120000"/>
                        </a:lnSpc>
                      </a:pPr>
                      <a:r>
                        <a:rPr lang="vi-VN" sz="2000" b="1" noProof="0"/>
                        <a:t>Chim</a:t>
                      </a:r>
                    </a:p>
                  </a:txBody>
                  <a:tcPr anchor="ctr">
                    <a:solidFill>
                      <a:schemeClr val="accent2">
                        <a:lumMod val="20000"/>
                        <a:lumOff val="80000"/>
                      </a:schemeClr>
                    </a:solidFill>
                  </a:tcPr>
                </a:tc>
                <a:tc>
                  <a:txBody>
                    <a:bodyPr/>
                    <a:lstStyle/>
                    <a:p>
                      <a:pPr algn="ctr">
                        <a:lnSpc>
                          <a:spcPct val="120000"/>
                        </a:lnSpc>
                      </a:pPr>
                      <a:r>
                        <a:rPr lang="vi-VN" sz="2000" b="1" noProof="0" dirty="0"/>
                        <a:t>Tập tính sợ con người</a:t>
                      </a:r>
                    </a:p>
                  </a:txBody>
                  <a:tcPr anchor="ctr">
                    <a:solidFill>
                      <a:schemeClr val="accent2">
                        <a:lumMod val="20000"/>
                        <a:lumOff val="80000"/>
                      </a:schemeClr>
                    </a:solidFill>
                  </a:tcPr>
                </a:tc>
                <a:tc>
                  <a:txBody>
                    <a:bodyPr/>
                    <a:lstStyle/>
                    <a:p>
                      <a:pPr algn="ctr">
                        <a:lnSpc>
                          <a:spcPct val="120000"/>
                        </a:lnSpc>
                      </a:pPr>
                      <a:r>
                        <a:rPr lang="vi-VN" sz="2000" b="1" noProof="0" dirty="0"/>
                        <a:t>Dùng bù nhìn</a:t>
                      </a:r>
                    </a:p>
                  </a:txBody>
                  <a:tcPr anchor="ctr">
                    <a:solidFill>
                      <a:schemeClr val="accent2">
                        <a:lumMod val="20000"/>
                        <a:lumOff val="80000"/>
                      </a:schemeClr>
                    </a:solidFill>
                  </a:tcPr>
                </a:tc>
                <a:tc>
                  <a:txBody>
                    <a:bodyPr/>
                    <a:lstStyle/>
                    <a:p>
                      <a:pPr algn="ctr">
                        <a:lnSpc>
                          <a:spcPct val="120000"/>
                        </a:lnSpc>
                      </a:pPr>
                      <a:r>
                        <a:rPr lang="vi-VN" sz="2000" b="1" noProof="0" dirty="0"/>
                        <a:t>Xua đuổi chim hại cây trồng</a:t>
                      </a:r>
                    </a:p>
                  </a:txBody>
                  <a:tcPr anchor="ctr">
                    <a:solidFill>
                      <a:schemeClr val="accent2">
                        <a:lumMod val="20000"/>
                        <a:lumOff val="80000"/>
                      </a:schemeClr>
                    </a:solidFill>
                  </a:tcPr>
                </a:tc>
                <a:extLst>
                  <a:ext uri="{0D108BD9-81ED-4DB2-BD59-A6C34878D82A}">
                    <a16:rowId xmlns:a16="http://schemas.microsoft.com/office/drawing/2014/main" val="3105648006"/>
                  </a:ext>
                </a:extLst>
              </a:tr>
            </a:tbl>
          </a:graphicData>
        </a:graphic>
      </p:graphicFrame>
      <p:sp>
        <p:nvSpPr>
          <p:cNvPr id="6" name="Rectangle 5">
            <a:extLst>
              <a:ext uri="{FF2B5EF4-FFF2-40B4-BE49-F238E27FC236}">
                <a16:creationId xmlns:a16="http://schemas.microsoft.com/office/drawing/2014/main" id="{56CBAA36-3FC8-6432-AF1B-3A5DB3ED863C}"/>
              </a:ext>
            </a:extLst>
          </p:cNvPr>
          <p:cNvSpPr/>
          <p:nvPr/>
        </p:nvSpPr>
        <p:spPr>
          <a:xfrm>
            <a:off x="2971800"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2" name="Rectangle 11">
            <a:extLst>
              <a:ext uri="{FF2B5EF4-FFF2-40B4-BE49-F238E27FC236}">
                <a16:creationId xmlns:a16="http://schemas.microsoft.com/office/drawing/2014/main" id="{EB814E70-F0CE-8791-A1B8-84BCA5DD6DE0}"/>
              </a:ext>
            </a:extLst>
          </p:cNvPr>
          <p:cNvSpPr/>
          <p:nvPr/>
        </p:nvSpPr>
        <p:spPr>
          <a:xfrm>
            <a:off x="5855911"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3" name="Rectangle 12">
            <a:extLst>
              <a:ext uri="{FF2B5EF4-FFF2-40B4-BE49-F238E27FC236}">
                <a16:creationId xmlns:a16="http://schemas.microsoft.com/office/drawing/2014/main" id="{C5B3BAB6-0B29-6F0F-739D-586073D13F3F}"/>
              </a:ext>
            </a:extLst>
          </p:cNvPr>
          <p:cNvSpPr/>
          <p:nvPr/>
        </p:nvSpPr>
        <p:spPr>
          <a:xfrm>
            <a:off x="8646084" y="37338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4" name="Rectangle 13">
            <a:extLst>
              <a:ext uri="{FF2B5EF4-FFF2-40B4-BE49-F238E27FC236}">
                <a16:creationId xmlns:a16="http://schemas.microsoft.com/office/drawing/2014/main" id="{5F79B2C5-A11A-E217-0EC5-B94CE7CD415E}"/>
              </a:ext>
            </a:extLst>
          </p:cNvPr>
          <p:cNvSpPr/>
          <p:nvPr/>
        </p:nvSpPr>
        <p:spPr>
          <a:xfrm>
            <a:off x="2971800"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5" name="Rectangle 14">
            <a:extLst>
              <a:ext uri="{FF2B5EF4-FFF2-40B4-BE49-F238E27FC236}">
                <a16:creationId xmlns:a16="http://schemas.microsoft.com/office/drawing/2014/main" id="{85365E56-AC82-EBB3-CAD2-9CB17B6CC147}"/>
              </a:ext>
            </a:extLst>
          </p:cNvPr>
          <p:cNvSpPr/>
          <p:nvPr/>
        </p:nvSpPr>
        <p:spPr>
          <a:xfrm>
            <a:off x="5855911"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6" name="Rectangle 15">
            <a:extLst>
              <a:ext uri="{FF2B5EF4-FFF2-40B4-BE49-F238E27FC236}">
                <a16:creationId xmlns:a16="http://schemas.microsoft.com/office/drawing/2014/main" id="{00F4C80D-B4BA-5EB3-095E-47D221869EF3}"/>
              </a:ext>
            </a:extLst>
          </p:cNvPr>
          <p:cNvSpPr/>
          <p:nvPr/>
        </p:nvSpPr>
        <p:spPr>
          <a:xfrm>
            <a:off x="8646084" y="51054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Tree>
    <p:extLst>
      <p:ext uri="{BB962C8B-B14F-4D97-AF65-F5344CB8AC3E}">
        <p14:creationId xmlns:p14="http://schemas.microsoft.com/office/powerpoint/2010/main" val="585762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04357" cy="914400"/>
            <a:chOff x="1637700" y="1405656"/>
            <a:chExt cx="92043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192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2: </a:t>
              </a:r>
              <a:r>
                <a:rPr lang="vi-VN" sz="2400" b="1" dirty="0"/>
                <a:t>Lấy thêm ví dụ về việc ứng dụng hiện tượng cảm ứng trong trồng trọt.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E2D30E5C-2DDC-442E-9A17-3FF286989B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843" y="390406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D2D49E0E-C78B-4663-B5C3-AF3B58F18F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843" y="50286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760AAB9-1215-D475-7017-F451CD853A69}"/>
              </a:ext>
            </a:extLst>
          </p:cNvPr>
          <p:cNvSpPr txBox="1"/>
          <p:nvPr/>
        </p:nvSpPr>
        <p:spPr>
          <a:xfrm>
            <a:off x="2021639" y="4027066"/>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Tạo tán cho cây giúp cây mọc theo hướng mong muốn</a:t>
            </a:r>
          </a:p>
        </p:txBody>
      </p:sp>
      <p:sp>
        <p:nvSpPr>
          <p:cNvPr id="24" name="TextBox 23">
            <a:extLst>
              <a:ext uri="{FF2B5EF4-FFF2-40B4-BE49-F238E27FC236}">
                <a16:creationId xmlns:a16="http://schemas.microsoft.com/office/drawing/2014/main" id="{0BA4794A-6E7C-38E0-264B-9103569BE985}"/>
              </a:ext>
            </a:extLst>
          </p:cNvPr>
          <p:cNvSpPr txBox="1"/>
          <p:nvPr/>
        </p:nvSpPr>
        <p:spPr>
          <a:xfrm>
            <a:off x="2049049" y="5055105"/>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Làm trụ bám cho cây thanh long để cây phát triển tốt hơn</a:t>
            </a:r>
          </a:p>
        </p:txBody>
      </p:sp>
    </p:spTree>
    <p:extLst>
      <p:ext uri="{BB962C8B-B14F-4D97-AF65-F5344CB8AC3E}">
        <p14:creationId xmlns:p14="http://schemas.microsoft.com/office/powerpoint/2010/main" val="1045559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929361" y="2671274"/>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TRONG CHĂN NUÔI</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2.</a:t>
            </a:r>
          </a:p>
        </p:txBody>
      </p:sp>
    </p:spTree>
    <p:extLst>
      <p:ext uri="{BB962C8B-B14F-4D97-AF65-F5344CB8AC3E}">
        <p14:creationId xmlns:p14="http://schemas.microsoft.com/office/powerpoint/2010/main" val="270173354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82C7DA71-A79A-49C1-B544-4754F8827DE4}"/>
              </a:ext>
            </a:extLst>
          </p:cNvPr>
          <p:cNvGrpSpPr/>
          <p:nvPr/>
        </p:nvGrpSpPr>
        <p:grpSpPr>
          <a:xfrm>
            <a:off x="400867" y="1304145"/>
            <a:ext cx="11161667" cy="1587679"/>
            <a:chOff x="877933" y="1304145"/>
            <a:chExt cx="11161667" cy="1587679"/>
          </a:xfrm>
        </p:grpSpPr>
        <p:sp>
          <p:nvSpPr>
            <p:cNvPr id="9" name="TextBox 8">
              <a:extLst>
                <a:ext uri="{FF2B5EF4-FFF2-40B4-BE49-F238E27FC236}">
                  <a16:creationId xmlns:a16="http://schemas.microsoft.com/office/drawing/2014/main" id="{670AD1C6-DB1E-4EE2-8EAF-507DC32AE33B}"/>
                </a:ext>
              </a:extLst>
            </p:cNvPr>
            <p:cNvSpPr txBox="1"/>
            <p:nvPr/>
          </p:nvSpPr>
          <p:spPr>
            <a:xfrm>
              <a:off x="1981200" y="1304145"/>
              <a:ext cx="10058400" cy="1587679"/>
            </a:xfrm>
            <a:prstGeom prst="rect">
              <a:avLst/>
            </a:prstGeom>
            <a:noFill/>
          </p:spPr>
          <p:txBody>
            <a:bodyPr wrap="square" lIns="0" tIns="0" rIns="0" bIns="0" rtlCol="0">
              <a:spAutoFit/>
            </a:bodyPr>
            <a:lstStyle/>
            <a:p>
              <a:pPr algn="just">
                <a:lnSpc>
                  <a:spcPct val="120000"/>
                </a:lnSpc>
              </a:pPr>
              <a:r>
                <a:rPr lang="vi-VN" sz="2200" spc="-50" dirty="0">
                  <a:latin typeface="Arial" panose="020B0604020202020204" pitchFamily="34" charset="0"/>
                  <a:cs typeface="Arial" panose="020B0604020202020204" pitchFamily="34" charset="0"/>
                </a:rPr>
                <a:t>Dựa trên những hiểu biết về tập tính học được ở động vật, con người đã huấn luyện cho các vật nuôi trong nhà hình thành được những tập tính tốt như ăn, ngủ đúng giờ, đi vệ sinh đúng chỗ; nghe hiệu lệnh (tiếng kẻng, tiếng gọi, huýt sáo, tiễng vỗ tay,...)</a:t>
              </a:r>
            </a:p>
            <a:p>
              <a:pPr algn="just">
                <a:lnSpc>
                  <a:spcPct val="120000"/>
                </a:lnSpc>
              </a:pPr>
              <a:r>
                <a:rPr lang="vi-VN" sz="2200" b="1" spc="-50" dirty="0">
                  <a:latin typeface="Arial" panose="020B0604020202020204" pitchFamily="34" charset="0"/>
                  <a:cs typeface="Arial" panose="020B0604020202020204" pitchFamily="34" charset="0"/>
                </a:rPr>
                <a:t>=&gt; Giúp giảm công sức chăm sóc của con người.</a:t>
              </a:r>
              <a:endParaRPr lang="vi-VN" sz="2200" b="1" spc="-50" dirty="0"/>
            </a:p>
          </p:txBody>
        </p:sp>
        <p:pic>
          <p:nvPicPr>
            <p:cNvPr id="10" name="Picture 9">
              <a:extLst>
                <a:ext uri="{FF2B5EF4-FFF2-40B4-BE49-F238E27FC236}">
                  <a16:creationId xmlns:a16="http://schemas.microsoft.com/office/drawing/2014/main" id="{D9D68D32-AA93-45DB-BADD-98C43BB54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933" y="16407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What Does an Animal Trainer Do?">
            <a:extLst>
              <a:ext uri="{FF2B5EF4-FFF2-40B4-BE49-F238E27FC236}">
                <a16:creationId xmlns:a16="http://schemas.microsoft.com/office/drawing/2014/main" id="{95916A00-6D3E-441E-A379-0CC3512FFB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634" b="50684"/>
          <a:stretch/>
        </p:blipFill>
        <p:spPr bwMode="auto">
          <a:xfrm>
            <a:off x="685800" y="3164828"/>
            <a:ext cx="10820400" cy="297687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823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80557" cy="914400"/>
            <a:chOff x="1637700" y="1405656"/>
            <a:chExt cx="92805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954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a:t>
              </a:r>
              <a:r>
                <a:rPr lang="vi-VN" sz="2400" b="1" dirty="0"/>
                <a:t>Nêu các ví dụ ứng dụng hiện tượng cảm ứng hoặc tập tính của động vật trong chăn nuôi mà em biết.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D6C2D75C-1744-CC99-DA45-114075E6FF43}"/>
              </a:ext>
            </a:extLst>
          </p:cNvPr>
          <p:cNvSpPr txBox="1"/>
          <p:nvPr/>
        </p:nvSpPr>
        <p:spPr>
          <a:xfrm>
            <a:off x="1613320" y="3331584"/>
            <a:ext cx="8965357" cy="2101344"/>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1"/>
                </a:solidFill>
              </a:rPr>
              <a:t>Nghe tiếng kẻng trâu bò nuôi trở về chuồng.</a:t>
            </a:r>
          </a:p>
          <a:p>
            <a:pPr marL="342900" indent="-342900">
              <a:lnSpc>
                <a:spcPct val="200000"/>
              </a:lnSpc>
              <a:buFont typeface="Wingdings" panose="05000000000000000000" pitchFamily="2" charset="2"/>
              <a:buChar char="Ø"/>
            </a:pPr>
            <a:r>
              <a:rPr lang="vi-VN" dirty="0">
                <a:solidFill>
                  <a:schemeClr val="tx1"/>
                </a:solidFill>
              </a:rPr>
              <a:t>Nghe tiếng gọi là gà, vịt, ... chạy ra ăn thức ăn.</a:t>
            </a:r>
          </a:p>
          <a:p>
            <a:pPr marL="342900" indent="-342900">
              <a:lnSpc>
                <a:spcPct val="200000"/>
              </a:lnSpc>
              <a:buFont typeface="Wingdings" panose="05000000000000000000" pitchFamily="2" charset="2"/>
              <a:buChar char="Ø"/>
            </a:pPr>
            <a:r>
              <a:rPr lang="vi-VN" dirty="0">
                <a:solidFill>
                  <a:schemeClr val="tx1"/>
                </a:solidFill>
              </a:rPr>
              <a:t>Nghe tiếng vỗ tay là cá ngoi lên mặt nước lấy thức ăn.</a:t>
            </a:r>
          </a:p>
        </p:txBody>
      </p:sp>
    </p:spTree>
    <p:extLst>
      <p:ext uri="{BB962C8B-B14F-4D97-AF65-F5344CB8AC3E}">
        <p14:creationId xmlns:p14="http://schemas.microsoft.com/office/powerpoint/2010/main" val="3172488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1000"/>
                                        <p:tgtEl>
                                          <p:spTgt spid="20">
                                            <p:txEl>
                                              <p:pRg st="0" end="0"/>
                                            </p:txEl>
                                          </p:spTgt>
                                        </p:tgtEl>
                                      </p:cBhvr>
                                    </p:animEffect>
                                    <p:anim calcmode="lin" valueType="num">
                                      <p:cBhvr>
                                        <p:cTn id="2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1000"/>
                                        <p:tgtEl>
                                          <p:spTgt spid="20">
                                            <p:txEl>
                                              <p:pRg st="1" end="1"/>
                                            </p:txEl>
                                          </p:spTgt>
                                        </p:tgtEl>
                                      </p:cBhvr>
                                    </p:animEffect>
                                    <p:anim calcmode="lin" valueType="num">
                                      <p:cBhvr>
                                        <p:cTn id="29"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1000"/>
                                        <p:tgtEl>
                                          <p:spTgt spid="20">
                                            <p:txEl>
                                              <p:pRg st="2" end="2"/>
                                            </p:txEl>
                                          </p:spTgt>
                                        </p:tgtEl>
                                      </p:cBhvr>
                                    </p:animEffect>
                                    <p:anim calcmode="lin" valueType="num">
                                      <p:cBhvr>
                                        <p:cTn id="36"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Gõ mõ để trâu bò về chuồng đúng giờ</a:t>
            </a:r>
          </a:p>
        </p:txBody>
      </p:sp>
      <p:pic>
        <p:nvPicPr>
          <p:cNvPr id="6146" name="Picture 2" descr="Buffalo">
            <a:extLst>
              <a:ext uri="{FF2B5EF4-FFF2-40B4-BE49-F238E27FC236}">
                <a16:creationId xmlns:a16="http://schemas.microsoft.com/office/drawing/2014/main" id="{CEAFCA9D-C513-46A5-A98C-D958D77C3F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60" b="1524"/>
          <a:stretch/>
        </p:blipFill>
        <p:spPr bwMode="auto">
          <a:xfrm>
            <a:off x="1524000" y="1380300"/>
            <a:ext cx="9144000" cy="3944257"/>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026" name="Picture 2" descr="🔔 cái chuông - �? nghĩa biểu tượng cảm xúc">
            <a:extLst>
              <a:ext uri="{FF2B5EF4-FFF2-40B4-BE49-F238E27FC236}">
                <a16:creationId xmlns:a16="http://schemas.microsoft.com/office/drawing/2014/main" id="{86485179-43AD-BF4F-E4CC-694A2F5F1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6328" y="1392826"/>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850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đèn để thu hút một số loài hải sản</a:t>
            </a:r>
          </a:p>
        </p:txBody>
      </p:sp>
      <p:pic>
        <p:nvPicPr>
          <p:cNvPr id="5122" name="Picture 2" descr="Quick guide to using underwater video lights - Africa Media">
            <a:extLst>
              <a:ext uri="{FF2B5EF4-FFF2-40B4-BE49-F238E27FC236}">
                <a16:creationId xmlns:a16="http://schemas.microsoft.com/office/drawing/2014/main" id="{6B05377B-DD72-4EE2-9E84-4E294AF8D8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914" b="13904"/>
          <a:stretch/>
        </p:blipFill>
        <p:spPr bwMode="auto">
          <a:xfrm>
            <a:off x="1752600" y="1375228"/>
            <a:ext cx="8686800" cy="39485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168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6" name="Picture 12" descr="Cách bón phân và chăm sóc khi bầu sao ra trái ( phần 5 ) | Khoa Hien 77 -  YouTube">
            <a:extLst>
              <a:ext uri="{FF2B5EF4-FFF2-40B4-BE49-F238E27FC236}">
                <a16:creationId xmlns:a16="http://schemas.microsoft.com/office/drawing/2014/main" id="{D090B971-7D26-1FAC-B92F-0DEB5989D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1503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Vỗ tay gọi cá đến</a:t>
            </a:r>
          </a:p>
        </p:txBody>
      </p:sp>
      <p:pic>
        <p:nvPicPr>
          <p:cNvPr id="4098" name="Picture 2" descr="Koi Fish Feeding Tips &amp; Recommendations For Healthy Koi — Koi Story">
            <a:extLst>
              <a:ext uri="{FF2B5EF4-FFF2-40B4-BE49-F238E27FC236}">
                <a16:creationId xmlns:a16="http://schemas.microsoft.com/office/drawing/2014/main" id="{58FDFAF8-E42D-41B8-AF38-E3126C34CB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530" b="26114"/>
          <a:stretch/>
        </p:blipFill>
        <p:spPr bwMode="auto">
          <a:xfrm>
            <a:off x="1066800" y="1568374"/>
            <a:ext cx="10058400" cy="37699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252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CDA6DB95-6921-4BD7-B1C6-72B4BEC96947}"/>
              </a:ext>
            </a:extLst>
          </p:cNvPr>
          <p:cNvGrpSpPr/>
          <p:nvPr/>
        </p:nvGrpSpPr>
        <p:grpSpPr>
          <a:xfrm>
            <a:off x="1545590" y="1123787"/>
            <a:ext cx="9100821" cy="914400"/>
            <a:chOff x="658942" y="2974238"/>
            <a:chExt cx="9100821" cy="914400"/>
          </a:xfrm>
        </p:grpSpPr>
        <p:sp>
          <p:nvSpPr>
            <p:cNvPr id="9" name="TextBox 8">
              <a:extLst>
                <a:ext uri="{FF2B5EF4-FFF2-40B4-BE49-F238E27FC236}">
                  <a16:creationId xmlns:a16="http://schemas.microsoft.com/office/drawing/2014/main" id="{670AD1C6-DB1E-4EE2-8EAF-507DC32AE33B}"/>
                </a:ext>
              </a:extLst>
            </p:cNvPr>
            <p:cNvSpPr txBox="1"/>
            <p:nvPr/>
          </p:nvSpPr>
          <p:spPr>
            <a:xfrm>
              <a:off x="1779459" y="2992472"/>
              <a:ext cx="7980304"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cũng ứng dụng tập tính để huấn luyện động vật phục vụ trong chăn nuôi như huấn luyện chó chăn cừu.</a:t>
              </a:r>
              <a:endParaRPr lang="vi-VN" sz="2400" dirty="0"/>
            </a:p>
          </p:txBody>
        </p:sp>
        <p:pic>
          <p:nvPicPr>
            <p:cNvPr id="10" name="Picture 9">
              <a:extLst>
                <a:ext uri="{FF2B5EF4-FFF2-40B4-BE49-F238E27FC236}">
                  <a16:creationId xmlns:a16="http://schemas.microsoft.com/office/drawing/2014/main" id="{D9D68D32-AA93-45DB-BADD-98C43BB54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2974238"/>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DE074012-6C24-4C34-8567-69D74E932785}"/>
              </a:ext>
            </a:extLst>
          </p:cNvPr>
          <p:cNvSpPr txBox="1"/>
          <p:nvPr/>
        </p:nvSpPr>
        <p:spPr>
          <a:xfrm>
            <a:off x="2365673" y="5743560"/>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Chó chăn cừu</a:t>
            </a:r>
          </a:p>
        </p:txBody>
      </p:sp>
      <p:pic>
        <p:nvPicPr>
          <p:cNvPr id="3076" name="Picture 4" descr="Go Dog Go: Sights And Sounds From The Meeker Classic Sheepdog Championship  Trials | Colorado Public Radio">
            <a:extLst>
              <a:ext uri="{FF2B5EF4-FFF2-40B4-BE49-F238E27FC236}">
                <a16:creationId xmlns:a16="http://schemas.microsoft.com/office/drawing/2014/main" id="{D7D51170-083D-42F1-A83C-26039AF5C3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112" b="20798"/>
          <a:stretch/>
        </p:blipFill>
        <p:spPr bwMode="auto">
          <a:xfrm>
            <a:off x="947738" y="2219065"/>
            <a:ext cx="10296525" cy="3366285"/>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16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32" t="45100" r="8988" b="12268"/>
          <a:stretch/>
        </p:blipFill>
        <p:spPr>
          <a:xfrm flipV="1">
            <a:off x="0" y="4248146"/>
            <a:ext cx="12192000" cy="2609851"/>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501104" y="2671274"/>
            <a:ext cx="11189795" cy="1479892"/>
          </a:xfrm>
          <a:prstGeom prst="rect">
            <a:avLst/>
          </a:prstGeom>
          <a:noFill/>
        </p:spPr>
        <p:txBody>
          <a:bodyPr wrap="none" lIns="0" tIns="0" rIns="0" bIns="0" rtlCol="0">
            <a:spAutoFit/>
          </a:bodyPr>
          <a:lstStyle/>
          <a:p>
            <a:pPr algn="ctr">
              <a:lnSpc>
                <a:spcPct val="120000"/>
              </a:lnSpc>
            </a:pPr>
            <a:r>
              <a:rPr lang="en-US" sz="4200" b="1" spc="-80">
                <a:solidFill>
                  <a:schemeClr val="tx2">
                    <a:lumMod val="50000"/>
                  </a:schemeClr>
                </a:solidFill>
              </a:rPr>
              <a:t>VẬN DỤNG HIỆN TƯỢNG CẢM ỨNG</a:t>
            </a:r>
          </a:p>
          <a:p>
            <a:pPr algn="ctr">
              <a:lnSpc>
                <a:spcPct val="120000"/>
              </a:lnSpc>
            </a:pPr>
            <a:r>
              <a:rPr lang="en-US" sz="4200" b="1" spc="-80">
                <a:solidFill>
                  <a:schemeClr val="tx2">
                    <a:lumMod val="50000"/>
                  </a:schemeClr>
                </a:solidFill>
              </a:rPr>
              <a:t>Ở SINH VẬT TRONG HỌC TẬP VÀ ĐỜI SỐNG</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3.</a:t>
            </a:r>
          </a:p>
        </p:txBody>
      </p:sp>
    </p:spTree>
    <p:extLst>
      <p:ext uri="{BB962C8B-B14F-4D97-AF65-F5344CB8AC3E}">
        <p14:creationId xmlns:p14="http://schemas.microsoft.com/office/powerpoint/2010/main" val="306172798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1" name="Group 10">
            <a:extLst>
              <a:ext uri="{FF2B5EF4-FFF2-40B4-BE49-F238E27FC236}">
                <a16:creationId xmlns:a16="http://schemas.microsoft.com/office/drawing/2014/main" id="{C2ED0E46-41A0-442A-AD75-5ED296D335E5}"/>
              </a:ext>
            </a:extLst>
          </p:cNvPr>
          <p:cNvGrpSpPr/>
          <p:nvPr/>
        </p:nvGrpSpPr>
        <p:grpSpPr>
          <a:xfrm>
            <a:off x="609600" y="1188283"/>
            <a:ext cx="10972800" cy="932747"/>
            <a:chOff x="629225" y="1412492"/>
            <a:chExt cx="10972800" cy="932747"/>
          </a:xfrm>
        </p:grpSpPr>
        <p:sp>
          <p:nvSpPr>
            <p:cNvPr id="9" name="TextBox 8">
              <a:extLst>
                <a:ext uri="{FF2B5EF4-FFF2-40B4-BE49-F238E27FC236}">
                  <a16:creationId xmlns:a16="http://schemas.microsoft.com/office/drawing/2014/main" id="{82493BF5-303B-4D33-9842-C9FBABB4D910}"/>
                </a:ext>
              </a:extLst>
            </p:cNvPr>
            <p:cNvSpPr txBox="1"/>
            <p:nvPr/>
          </p:nvSpPr>
          <p:spPr>
            <a:xfrm>
              <a:off x="1749741" y="1467306"/>
              <a:ext cx="985228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Các thói quen tốt hay xấu ở người đều là những tập tính học được, được hình thành do lặp đi lặp lại nhiều lần trong quá trình sống.</a:t>
              </a:r>
            </a:p>
          </p:txBody>
        </p:sp>
        <p:pic>
          <p:nvPicPr>
            <p:cNvPr id="10" name="Picture 9">
              <a:extLst>
                <a:ext uri="{FF2B5EF4-FFF2-40B4-BE49-F238E27FC236}">
                  <a16:creationId xmlns:a16="http://schemas.microsoft.com/office/drawing/2014/main" id="{A9B34C29-6C5D-496C-A31A-03C20FDA7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25" y="141249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482" name="Picture 2" descr="10 Science-Backed Benefits of a Morning Routine">
            <a:extLst>
              <a:ext uri="{FF2B5EF4-FFF2-40B4-BE49-F238E27FC236}">
                <a16:creationId xmlns:a16="http://schemas.microsoft.com/office/drawing/2014/main" id="{253E0377-AF81-4018-8F05-C58EE091DC4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7713" y="2656657"/>
            <a:ext cx="8029287" cy="367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8790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302993"/>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190964" y="1312053"/>
            <a:ext cx="10620036" cy="914400"/>
            <a:chOff x="1637700" y="1312053"/>
            <a:chExt cx="10620036"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568044"/>
              <a:ext cx="953490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Tập tính được ứng dụng như thế nào trong học tập?</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312053"/>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364D7E5E-2CBF-74F8-B1B2-024797E8FB1B}"/>
              </a:ext>
            </a:extLst>
          </p:cNvPr>
          <p:cNvGrpSpPr/>
          <p:nvPr/>
        </p:nvGrpSpPr>
        <p:grpSpPr>
          <a:xfrm>
            <a:off x="880666" y="2995800"/>
            <a:ext cx="10169133" cy="932747"/>
            <a:chOff x="629225" y="1412492"/>
            <a:chExt cx="10169133" cy="932747"/>
          </a:xfrm>
        </p:grpSpPr>
        <p:sp>
          <p:nvSpPr>
            <p:cNvPr id="20" name="TextBox 19">
              <a:extLst>
                <a:ext uri="{FF2B5EF4-FFF2-40B4-BE49-F238E27FC236}">
                  <a16:creationId xmlns:a16="http://schemas.microsoft.com/office/drawing/2014/main" id="{2895993B-2F08-5C2A-1BE6-AD5327B9AABF}"/>
                </a:ext>
              </a:extLst>
            </p:cNvPr>
            <p:cNvSpPr txBox="1"/>
            <p:nvPr/>
          </p:nvSpPr>
          <p:spPr>
            <a:xfrm>
              <a:off x="1749741" y="1467306"/>
              <a:ext cx="9048617"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l"/>
              <a:r>
                <a:rPr lang="vi-VN" sz="2400" dirty="0"/>
                <a:t>Do đó, trong học tập, muốn nắm chắc kiến thức và ghi nhớ bài được lâu, cần </a:t>
              </a:r>
              <a:r>
                <a:rPr lang="vi-VN" sz="2400" b="1" dirty="0">
                  <a:solidFill>
                    <a:srgbClr val="FF0000"/>
                  </a:solidFill>
                </a:rPr>
                <a:t>thường xuyên ôn lại bài và làm bài tập nhiều lần</a:t>
              </a:r>
              <a:r>
                <a:rPr lang="vi-VN" sz="2400" b="1" dirty="0"/>
                <a:t>.</a:t>
              </a:r>
            </a:p>
          </p:txBody>
        </p:sp>
        <p:pic>
          <p:nvPicPr>
            <p:cNvPr id="21" name="Picture 20">
              <a:extLst>
                <a:ext uri="{FF2B5EF4-FFF2-40B4-BE49-F238E27FC236}">
                  <a16:creationId xmlns:a16="http://schemas.microsoft.com/office/drawing/2014/main" id="{049FFFF4-DC2B-67BB-A489-28E2ACEA92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225" y="141249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0" descr="Children studying Royalty Free Vector Image - VectorStock">
            <a:extLst>
              <a:ext uri="{FF2B5EF4-FFF2-40B4-BE49-F238E27FC236}">
                <a16:creationId xmlns:a16="http://schemas.microsoft.com/office/drawing/2014/main" id="{85F0BA8A-5FA2-BC55-FCFF-BFB9F59EA66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9722"/>
          <a:stretch/>
        </p:blipFill>
        <p:spPr bwMode="auto">
          <a:xfrm>
            <a:off x="2817559" y="3982137"/>
            <a:ext cx="2436359" cy="23754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tudy icons Royalty Free Vector Image - VectorStock">
            <a:extLst>
              <a:ext uri="{FF2B5EF4-FFF2-40B4-BE49-F238E27FC236}">
                <a16:creationId xmlns:a16="http://schemas.microsoft.com/office/drawing/2014/main" id="{20A267B1-229B-3E87-2B7F-817ADF31A45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16111"/>
          <a:stretch/>
        </p:blipFill>
        <p:spPr bwMode="auto">
          <a:xfrm>
            <a:off x="5212950" y="3874436"/>
            <a:ext cx="2621909" cy="237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0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760578"/>
            <a:ext cx="2946399" cy="1097422"/>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620017" y="1095359"/>
            <a:ext cx="10941528" cy="1339597"/>
            <a:chOff x="629225" y="1376840"/>
            <a:chExt cx="10941528" cy="1339597"/>
          </a:xfrm>
        </p:grpSpPr>
        <p:sp>
          <p:nvSpPr>
            <p:cNvPr id="7" name="TextBox 6">
              <a:extLst>
                <a:ext uri="{FF2B5EF4-FFF2-40B4-BE49-F238E27FC236}">
                  <a16:creationId xmlns:a16="http://schemas.microsoft.com/office/drawing/2014/main" id="{0F4BF0F4-6B58-4F1D-BD2D-E851249B8CEB}"/>
                </a:ext>
              </a:extLst>
            </p:cNvPr>
            <p:cNvSpPr txBox="1"/>
            <p:nvPr/>
          </p:nvSpPr>
          <p:spPr>
            <a:xfrm>
              <a:off x="1739303" y="1376840"/>
              <a:ext cx="9831450"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Tương tự, muốn hình thành những thói quen tốt như đi ngủ và thức dậy đúng giờ, đọc sách, tập thể dục buổi sáng, chấp hành luật an toàn giao thông</a:t>
              </a: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6B723B8-57A5-4F1E-82FB-5F53A4F43885}"/>
              </a:ext>
            </a:extLst>
          </p:cNvPr>
          <p:cNvSpPr txBox="1"/>
          <p:nvPr/>
        </p:nvSpPr>
        <p:spPr>
          <a:xfrm>
            <a:off x="1230758" y="5761702"/>
            <a:ext cx="3913883"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Dừng xe khi đèn đỏ</a:t>
            </a:r>
          </a:p>
        </p:txBody>
      </p:sp>
      <p:sp>
        <p:nvSpPr>
          <p:cNvPr id="11" name="TextBox 10">
            <a:extLst>
              <a:ext uri="{FF2B5EF4-FFF2-40B4-BE49-F238E27FC236}">
                <a16:creationId xmlns:a16="http://schemas.microsoft.com/office/drawing/2014/main" id="{FE15FB0D-E034-4B6C-B58B-D49B0EDBBB23}"/>
              </a:ext>
            </a:extLst>
          </p:cNvPr>
          <p:cNvSpPr txBox="1"/>
          <p:nvPr/>
        </p:nvSpPr>
        <p:spPr>
          <a:xfrm>
            <a:off x="7047358" y="5761702"/>
            <a:ext cx="3913883"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Tập thể dục buổi sáng</a:t>
            </a:r>
          </a:p>
        </p:txBody>
      </p:sp>
      <p:pic>
        <p:nvPicPr>
          <p:cNvPr id="18434" name="Picture 2" descr="Cityscape highway with traffic lights road street Vector Image">
            <a:extLst>
              <a:ext uri="{FF2B5EF4-FFF2-40B4-BE49-F238E27FC236}">
                <a16:creationId xmlns:a16="http://schemas.microsoft.com/office/drawing/2014/main" id="{AD0B12DE-5700-468D-8A3D-F2F66297F3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447" b="9693"/>
          <a:stretch/>
        </p:blipFill>
        <p:spPr bwMode="auto">
          <a:xfrm>
            <a:off x="558800" y="2640312"/>
            <a:ext cx="5257799" cy="296348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8436" name="Picture 4" descr="Healthy habits exercise Royalty Free Vector Image">
            <a:extLst>
              <a:ext uri="{FF2B5EF4-FFF2-40B4-BE49-F238E27FC236}">
                <a16:creationId xmlns:a16="http://schemas.microsoft.com/office/drawing/2014/main" id="{E187D49D-32C6-4050-836A-8A899301827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3770" r="-8733" b="13429"/>
          <a:stretch/>
        </p:blipFill>
        <p:spPr bwMode="auto">
          <a:xfrm>
            <a:off x="6520542" y="2405433"/>
            <a:ext cx="5257800" cy="339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5701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fade">
                                      <p:cBhvr>
                                        <p:cTn id="19" dur="1000"/>
                                        <p:tgtEl>
                                          <p:spTgt spid="18436"/>
                                        </p:tgtEl>
                                      </p:cBhvr>
                                    </p:animEffect>
                                    <p:anim calcmode="lin" valueType="num">
                                      <p:cBhvr>
                                        <p:cTn id="20" dur="1000" fill="hold"/>
                                        <p:tgtEl>
                                          <p:spTgt spid="18436"/>
                                        </p:tgtEl>
                                        <p:attrNameLst>
                                          <p:attrName>ppt_x</p:attrName>
                                        </p:attrNameLst>
                                      </p:cBhvr>
                                      <p:tavLst>
                                        <p:tav tm="0">
                                          <p:val>
                                            <p:strVal val="#ppt_x"/>
                                          </p:val>
                                        </p:tav>
                                        <p:tav tm="100000">
                                          <p:val>
                                            <p:strVal val="#ppt_x"/>
                                          </p:val>
                                        </p:tav>
                                      </p:tavLst>
                                    </p:anim>
                                    <p:anim calcmode="lin" valueType="num">
                                      <p:cBhvr>
                                        <p:cTn id="21" dur="1000" fill="hold"/>
                                        <p:tgtEl>
                                          <p:spTgt spid="184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5146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6156" y="1116205"/>
            <a:ext cx="10306114" cy="914400"/>
            <a:chOff x="1637700" y="1405656"/>
            <a:chExt cx="10306114"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922098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Muốn tạo được thói quen tập thể dục buổi sáng, em cần làm gì?</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BF43878E-FAD7-ADAA-54F2-286DDC334781}"/>
              </a:ext>
            </a:extLst>
          </p:cNvPr>
          <p:cNvSpPr txBox="1"/>
          <p:nvPr/>
        </p:nvSpPr>
        <p:spPr>
          <a:xfrm>
            <a:off x="610690" y="3335453"/>
            <a:ext cx="5734057"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dirty="0"/>
              <a:t>Muốn tạo được thói quen tập thể dục buổi sáng, em cần </a:t>
            </a:r>
            <a:r>
              <a:rPr lang="vi-VN" b="1" dirty="0">
                <a:solidFill>
                  <a:srgbClr val="FF0000"/>
                </a:solidFill>
              </a:rPr>
              <a:t>kiên trì dậy sớm và tập luyện thể dục thể thao thường xuyên.</a:t>
            </a:r>
            <a:endParaRPr lang="en-US" b="1" dirty="0">
              <a:solidFill>
                <a:srgbClr val="FF0000"/>
              </a:solidFill>
            </a:endParaRPr>
          </a:p>
        </p:txBody>
      </p:sp>
      <p:pic>
        <p:nvPicPr>
          <p:cNvPr id="6150" name="Picture 6" descr="Vai trò của tập thể dục trong quản lý bệnh đái tháo đường týp 2 | Bệnh viện  Hữu nghị Đa khoa Nghệ An">
            <a:extLst>
              <a:ext uri="{FF2B5EF4-FFF2-40B4-BE49-F238E27FC236}">
                <a16:creationId xmlns:a16="http://schemas.microsoft.com/office/drawing/2014/main" id="{30469FDC-E13C-3D9A-48FC-63A108121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068" y="1614355"/>
            <a:ext cx="4381629" cy="448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83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1000"/>
                                        <p:tgtEl>
                                          <p:spTgt spid="21">
                                            <p:txEl>
                                              <p:pRg st="0" end="0"/>
                                            </p:txEl>
                                          </p:spTgt>
                                        </p:tgtEl>
                                      </p:cBhvr>
                                    </p:animEffect>
                                    <p:anim calcmode="lin" valueType="num">
                                      <p:cBhvr>
                                        <p:cTn id="2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1605409" y="1216475"/>
            <a:ext cx="9595991" cy="1339597"/>
            <a:chOff x="629225" y="1439899"/>
            <a:chExt cx="9595991" cy="1339597"/>
          </a:xfrm>
        </p:grpSpPr>
        <p:sp>
          <p:nvSpPr>
            <p:cNvPr id="7" name="TextBox 6">
              <a:extLst>
                <a:ext uri="{FF2B5EF4-FFF2-40B4-BE49-F238E27FC236}">
                  <a16:creationId xmlns:a16="http://schemas.microsoft.com/office/drawing/2014/main" id="{0F4BF0F4-6B58-4F1D-BD2D-E851249B8CEB}"/>
                </a:ext>
              </a:extLst>
            </p:cNvPr>
            <p:cNvSpPr txBox="1"/>
            <p:nvPr/>
          </p:nvSpPr>
          <p:spPr>
            <a:xfrm>
              <a:off x="1749741" y="1439899"/>
              <a:ext cx="8475475"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Muốn loại bỏ các thói quen xấu như thức khuya, ngủ dậy muộn cần phải </a:t>
              </a:r>
              <a:r>
                <a:rPr lang="vi-VN" sz="2400" b="1" dirty="0"/>
                <a:t>có quyết tâm từ bỏ </a:t>
              </a:r>
              <a:r>
                <a:rPr lang="vi-VN" sz="2400" dirty="0"/>
                <a:t>chúng bằng cách </a:t>
              </a:r>
              <a:r>
                <a:rPr lang="vi-VN" sz="2400" b="1" dirty="0"/>
                <a:t>thường xuyên </a:t>
              </a:r>
              <a:r>
                <a:rPr lang="vi-VN" sz="2400" dirty="0"/>
                <a:t>thực hiện các việc làm và thói quen ngược lại.</a:t>
              </a: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0" name="Picture 2" descr="Tired sleepy male office worker stays late Vector Image">
            <a:extLst>
              <a:ext uri="{FF2B5EF4-FFF2-40B4-BE49-F238E27FC236}">
                <a16:creationId xmlns:a16="http://schemas.microsoft.com/office/drawing/2014/main" id="{138442BE-1C46-4938-9DD4-589743B65D17}"/>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1322"/>
          <a:stretch/>
        </p:blipFill>
        <p:spPr bwMode="auto">
          <a:xfrm>
            <a:off x="6615945" y="2647455"/>
            <a:ext cx="4966455" cy="346616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Exhausted female office worker stressed overtime Vector Image">
            <a:extLst>
              <a:ext uri="{FF2B5EF4-FFF2-40B4-BE49-F238E27FC236}">
                <a16:creationId xmlns:a16="http://schemas.microsoft.com/office/drawing/2014/main" id="{7F1136AA-09A9-47D0-B98A-1B4353CA77D6}"/>
              </a:ext>
            </a:extLst>
          </p:cNvPr>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t="18201" b="27619"/>
          <a:stretch/>
        </p:blipFill>
        <p:spPr bwMode="auto">
          <a:xfrm>
            <a:off x="93211" y="2894077"/>
            <a:ext cx="6608762" cy="311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160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94230" y="24384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7200" y="1405656"/>
            <a:ext cx="10765413" cy="914400"/>
            <a:chOff x="1637700" y="1405656"/>
            <a:chExt cx="8628465"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7543333"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3: </a:t>
              </a:r>
              <a:r>
                <a:rPr lang="vi-VN" sz="2400" b="1" dirty="0"/>
                <a:t>Hãy nêu những việc em sẽ làm để bỏ được thói quen ngủ dậy muộn.</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36D0B7FE-A327-FCD0-9A4B-2E9D4972FEAD}"/>
              </a:ext>
            </a:extLst>
          </p:cNvPr>
          <p:cNvSpPr txBox="1"/>
          <p:nvPr/>
        </p:nvSpPr>
        <p:spPr>
          <a:xfrm>
            <a:off x="1515966" y="2984774"/>
            <a:ext cx="7696200" cy="2840008"/>
          </a:xfrm>
          <a:prstGeom prst="rect">
            <a:avLst/>
          </a:prstGeom>
          <a:noFill/>
        </p:spPr>
        <p:txBody>
          <a:bodyPr wrap="square" lIns="0" tIns="0" rIns="0" bIns="0" rtlCol="0">
            <a:spAutoFit/>
          </a:bodyPr>
          <a:lstStyle>
            <a:defPPr>
              <a:defRPr lang="en-US"/>
            </a:defPPr>
            <a:lvl1pPr algn="just">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2">
                    <a:lumMod val="75000"/>
                  </a:schemeClr>
                </a:solidFill>
              </a:rPr>
              <a:t>Hạn chế sử dụng điện thoại trước khi ngủ</a:t>
            </a:r>
          </a:p>
          <a:p>
            <a:pPr marL="342900" indent="-342900">
              <a:lnSpc>
                <a:spcPct val="200000"/>
              </a:lnSpc>
              <a:buFont typeface="Wingdings" panose="05000000000000000000" pitchFamily="2" charset="2"/>
              <a:buChar char="Ø"/>
            </a:pPr>
            <a:r>
              <a:rPr lang="vi-VN" dirty="0">
                <a:solidFill>
                  <a:schemeClr val="tx2">
                    <a:lumMod val="75000"/>
                  </a:schemeClr>
                </a:solidFill>
              </a:rPr>
              <a:t>Ngủ sớm, không thức quá khuya</a:t>
            </a:r>
          </a:p>
          <a:p>
            <a:pPr marL="342900" indent="-342900">
              <a:lnSpc>
                <a:spcPct val="200000"/>
              </a:lnSpc>
              <a:buFont typeface="Wingdings" panose="05000000000000000000" pitchFamily="2" charset="2"/>
              <a:buChar char="Ø"/>
            </a:pPr>
            <a:r>
              <a:rPr lang="vi-VN" dirty="0">
                <a:solidFill>
                  <a:schemeClr val="tx2">
                    <a:lumMod val="75000"/>
                  </a:schemeClr>
                </a:solidFill>
              </a:rPr>
              <a:t>Đặt báo thức để dậy sớm thường xuyên</a:t>
            </a:r>
          </a:p>
          <a:p>
            <a:pPr marL="342900" indent="-342900">
              <a:lnSpc>
                <a:spcPct val="200000"/>
              </a:lnSpc>
              <a:buFont typeface="Wingdings" panose="05000000000000000000" pitchFamily="2" charset="2"/>
              <a:buChar char="Ø"/>
            </a:pPr>
            <a:r>
              <a:rPr lang="vi-VN" dirty="0">
                <a:solidFill>
                  <a:schemeClr val="tx2">
                    <a:lumMod val="75000"/>
                  </a:schemeClr>
                </a:solidFill>
              </a:rPr>
              <a:t>Không uống cafe vào buổi tối</a:t>
            </a:r>
          </a:p>
        </p:txBody>
      </p:sp>
    </p:spTree>
    <p:extLst>
      <p:ext uri="{BB962C8B-B14F-4D97-AF65-F5344CB8AC3E}">
        <p14:creationId xmlns:p14="http://schemas.microsoft.com/office/powerpoint/2010/main" val="2737016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03193" y="2758240"/>
            <a:ext cx="5985614"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BIẾT</a:t>
            </a:r>
          </a:p>
        </p:txBody>
      </p:sp>
    </p:spTree>
    <p:extLst>
      <p:ext uri="{BB962C8B-B14F-4D97-AF65-F5344CB8AC3E}">
        <p14:creationId xmlns:p14="http://schemas.microsoft.com/office/powerpoint/2010/main" val="10330362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ách bạn cách trồng hoa thiên lý tạo giàn leo lý tưởng - Trồng Hoa">
            <a:extLst>
              <a:ext uri="{FF2B5EF4-FFF2-40B4-BE49-F238E27FC236}">
                <a16:creationId xmlns:a16="http://schemas.microsoft.com/office/drawing/2014/main" id="{3D320CAB-D4A7-C18F-36CA-00D60D2DF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22" b="7108"/>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24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6" name="Group 15">
            <a:extLst>
              <a:ext uri="{FF2B5EF4-FFF2-40B4-BE49-F238E27FC236}">
                <a16:creationId xmlns:a16="http://schemas.microsoft.com/office/drawing/2014/main" id="{C4F156E4-414E-418C-BA1E-97755770C928}"/>
              </a:ext>
            </a:extLst>
          </p:cNvPr>
          <p:cNvGrpSpPr/>
          <p:nvPr/>
        </p:nvGrpSpPr>
        <p:grpSpPr>
          <a:xfrm>
            <a:off x="624746" y="1311002"/>
            <a:ext cx="10942508" cy="932747"/>
            <a:chOff x="658942" y="1490884"/>
            <a:chExt cx="10942508" cy="932747"/>
          </a:xfrm>
        </p:grpSpPr>
        <p:sp>
          <p:nvSpPr>
            <p:cNvPr id="6" name="TextBox 5">
              <a:extLst>
                <a:ext uri="{FF2B5EF4-FFF2-40B4-BE49-F238E27FC236}">
                  <a16:creationId xmlns:a16="http://schemas.microsoft.com/office/drawing/2014/main" id="{F68BEC7B-440A-4ABF-837C-438A472AB01B}"/>
                </a:ext>
              </a:extLst>
            </p:cNvPr>
            <p:cNvSpPr txBox="1"/>
            <p:nvPr/>
          </p:nvSpPr>
          <p:spPr>
            <a:xfrm>
              <a:off x="1779986" y="1545698"/>
              <a:ext cx="982146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Cây nắp ấm </a:t>
              </a:r>
              <a:r>
                <a:rPr lang="vi-VN" sz="2400" dirty="0"/>
                <a:t>có nguồn gốc từ các nước Đông Nam Á và Australia là một trong các loài thực vật ăn thịt nguy hiểm đối với nhiều loài côn trùng.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602" name="Picture 2" descr="48+] Nepenthes Wallpaper on WallpaperSafari">
            <a:extLst>
              <a:ext uri="{FF2B5EF4-FFF2-40B4-BE49-F238E27FC236}">
                <a16:creationId xmlns:a16="http://schemas.microsoft.com/office/drawing/2014/main" id="{BF29041D-9FEE-4D65-AA42-DF7FB63349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310" b="13834"/>
          <a:stretch/>
        </p:blipFill>
        <p:spPr bwMode="auto">
          <a:xfrm>
            <a:off x="624746" y="2488367"/>
            <a:ext cx="10942508" cy="392742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2064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2B626CA6-F4A1-49C6-963B-A61F277922D6}"/>
              </a:ext>
            </a:extLst>
          </p:cNvPr>
          <p:cNvGrpSpPr/>
          <p:nvPr/>
        </p:nvGrpSpPr>
        <p:grpSpPr>
          <a:xfrm>
            <a:off x="1091207" y="1236052"/>
            <a:ext cx="10009586" cy="1339597"/>
            <a:chOff x="658942" y="1490884"/>
            <a:chExt cx="10009586" cy="1339597"/>
          </a:xfrm>
        </p:grpSpPr>
        <p:sp>
          <p:nvSpPr>
            <p:cNvPr id="9" name="TextBox 8">
              <a:extLst>
                <a:ext uri="{FF2B5EF4-FFF2-40B4-BE49-F238E27FC236}">
                  <a16:creationId xmlns:a16="http://schemas.microsoft.com/office/drawing/2014/main" id="{57475E67-AEBF-4565-B901-6A3CE19E0B74}"/>
                </a:ext>
              </a:extLst>
            </p:cNvPr>
            <p:cNvSpPr txBox="1"/>
            <p:nvPr/>
          </p:nvSpPr>
          <p:spPr>
            <a:xfrm>
              <a:off x="1779986" y="1490884"/>
              <a:ext cx="8888542"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Lá của loài cây này có hình dạng rất độc đáo, tận cùng các lá mọc ra các râu đỡ lấy những cấu trúc có hình dạng giống như những chiếc bình có nắp đậy, do đó nó có tên gọi là </a:t>
              </a:r>
              <a:r>
                <a:rPr lang="vi-VN" sz="2400" b="1" dirty="0"/>
                <a:t>“nắp ấm”</a:t>
              </a:r>
              <a:r>
                <a:rPr lang="vi-VN" sz="2400" dirty="0"/>
                <a:t>.</a:t>
              </a:r>
              <a:endParaRPr lang="vi-VN" sz="2400" b="1" dirty="0"/>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70348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578" name="Picture 2" descr="How to Water Nepenthes | Gardener's Path">
            <a:extLst>
              <a:ext uri="{FF2B5EF4-FFF2-40B4-BE49-F238E27FC236}">
                <a16:creationId xmlns:a16="http://schemas.microsoft.com/office/drawing/2014/main" id="{6CF709B1-60D3-451D-8302-20FF9FDF03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038" b="26030"/>
          <a:stretch/>
        </p:blipFill>
        <p:spPr bwMode="auto">
          <a:xfrm>
            <a:off x="381000" y="2849531"/>
            <a:ext cx="11430000" cy="3476318"/>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42486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11" name="TextBox 10">
            <a:extLst>
              <a:ext uri="{FF2B5EF4-FFF2-40B4-BE49-F238E27FC236}">
                <a16:creationId xmlns:a16="http://schemas.microsoft.com/office/drawing/2014/main" id="{36AC1C6F-3FB7-48C0-9BF6-6D43084C4A5D}"/>
              </a:ext>
            </a:extLst>
          </p:cNvPr>
          <p:cNvSpPr txBox="1"/>
          <p:nvPr/>
        </p:nvSpPr>
        <p:spPr>
          <a:xfrm>
            <a:off x="1685302" y="1196081"/>
            <a:ext cx="994191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pc="-50" dirty="0"/>
              <a:t>Từ các bình tiết ra mùi hương hấp dẫn để thu hút các loài côn trùng. Khi có côn trùng bò vào bình, ngay lập tức nắp bình sẽ đậy lại, nhốt con vật ở bên trong, đồng thời tiết một loại chất nhờn tiêu hóa nó thành chất dinh dưỡng cung cấp cho cây.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86" y="13528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D0BB8FBF-51BE-46AA-89D7-0E3FC7F565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0" b="37112"/>
          <a:stretch/>
        </p:blipFill>
        <p:spPr bwMode="auto">
          <a:xfrm>
            <a:off x="564785" y="2728209"/>
            <a:ext cx="11062430" cy="379251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4332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F1AC0B19-520E-4529-ABBB-8CF7166404F0}"/>
              </a:ext>
            </a:extLst>
          </p:cNvPr>
          <p:cNvGrpSpPr/>
          <p:nvPr/>
        </p:nvGrpSpPr>
        <p:grpSpPr>
          <a:xfrm>
            <a:off x="659206" y="1229170"/>
            <a:ext cx="10873589" cy="1227965"/>
            <a:chOff x="658942" y="1334101"/>
            <a:chExt cx="10873589" cy="1227965"/>
          </a:xfrm>
        </p:grpSpPr>
        <p:sp>
          <p:nvSpPr>
            <p:cNvPr id="13" name="TextBox 12">
              <a:extLst>
                <a:ext uri="{FF2B5EF4-FFF2-40B4-BE49-F238E27FC236}">
                  <a16:creationId xmlns:a16="http://schemas.microsoft.com/office/drawing/2014/main" id="{C2704633-4557-408B-9411-928CAA83ABD3}"/>
                </a:ext>
              </a:extLst>
            </p:cNvPr>
            <p:cNvSpPr txBox="1"/>
            <p:nvPr/>
          </p:nvSpPr>
          <p:spPr>
            <a:xfrm>
              <a:off x="1779458" y="1334101"/>
              <a:ext cx="975307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dirty="0"/>
                <a:t>Cây nắp ấm không chỉ có hình dạng độc đáo mà còn giúp con người tiêu diệt sâu bệnh, ruồi muỗi, thanh lọc không khí và có tác dụng chữa bệnh. Chính vì vậy, hiện nay, nhiều người lựa chọn chúng làm loại cây trang trí trong nhà.</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0" name="Picture 2">
            <a:extLst>
              <a:ext uri="{FF2B5EF4-FFF2-40B4-BE49-F238E27FC236}">
                <a16:creationId xmlns:a16="http://schemas.microsoft.com/office/drawing/2014/main" id="{65275222-94AB-4699-84BB-1B14CF4454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390" b="20390"/>
          <a:stretch/>
        </p:blipFill>
        <p:spPr bwMode="auto">
          <a:xfrm>
            <a:off x="381000" y="2743200"/>
            <a:ext cx="11430000" cy="380750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28985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60904" y="2758240"/>
            <a:ext cx="587019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ĐÃ HỌC</a:t>
            </a:r>
          </a:p>
        </p:txBody>
      </p:sp>
    </p:spTree>
    <p:extLst>
      <p:ext uri="{BB962C8B-B14F-4D97-AF65-F5344CB8AC3E}">
        <p14:creationId xmlns:p14="http://schemas.microsoft.com/office/powerpoint/2010/main" val="9871341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BD8610D1-5558-4C94-A42B-47FA71468442}"/>
              </a:ext>
            </a:extLst>
          </p:cNvPr>
          <p:cNvSpPr txBox="1"/>
          <p:nvPr/>
        </p:nvSpPr>
        <p:spPr>
          <a:xfrm>
            <a:off x="1779459" y="1253891"/>
            <a:ext cx="9753600" cy="1227965"/>
          </a:xfrm>
          <a:prstGeom prst="rect">
            <a:avLst/>
          </a:prstGeom>
          <a:noFill/>
        </p:spPr>
        <p:txBody>
          <a:bodyPr wrap="square" lIns="0" tIns="0" rIns="0" bIns="0" rtlCol="0">
            <a:spAutoFit/>
          </a:bodyPr>
          <a:lstStyle/>
          <a:p>
            <a:pPr algn="just">
              <a:lnSpc>
                <a:spcPct val="125000"/>
              </a:lnSpc>
            </a:pPr>
            <a:r>
              <a:rPr lang="vi-VN" sz="2200" b="1" dirty="0">
                <a:latin typeface="Arial" panose="020B0604020202020204" pitchFamily="34" charset="0"/>
                <a:cs typeface="Arial" panose="020B0604020202020204" pitchFamily="34" charset="0"/>
              </a:rPr>
              <a:t>Hiện tượng cảm ứng ở sinh vật </a:t>
            </a:r>
            <a:r>
              <a:rPr lang="vi-VN" sz="2200" dirty="0">
                <a:latin typeface="Arial" panose="020B0604020202020204" pitchFamily="34" charset="0"/>
                <a:cs typeface="Arial" panose="020B0604020202020204" pitchFamily="34" charset="0"/>
              </a:rPr>
              <a:t>được con người ứng dụng rộng rãi trong thực tiễn nhằm tạo điều kiện cho cây trồng và vật nuôi sinh trưởng, phát triển tốt; xây dựng các thói quen tốt và nâng cao hiệu quả học tập cho con người.</a:t>
            </a:r>
            <a:endParaRPr lang="vi-VN" sz="22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41067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Free download Beautiful Wallpapers For Desktop Cow Wallpapers hd  [1600x1000] for your Desktop, Mobile &amp; Tablet | Explore 44+ Cow Wallpapers  for Desktop | Cute Cow Wallpaper, Funny Cow Wallpaper, Western Cowboy  Desktop Wallpaper">
            <a:extLst>
              <a:ext uri="{FF2B5EF4-FFF2-40B4-BE49-F238E27FC236}">
                <a16:creationId xmlns:a16="http://schemas.microsoft.com/office/drawing/2014/main" id="{6689F47A-0D71-4D9A-BE67-B9E465008B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973" b="10453"/>
          <a:stretch/>
        </p:blipFill>
        <p:spPr bwMode="auto">
          <a:xfrm>
            <a:off x="609600" y="2743200"/>
            <a:ext cx="10972800" cy="394846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0781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245864" y="2758240"/>
            <a:ext cx="570027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THỂ</a:t>
            </a:r>
          </a:p>
        </p:txBody>
      </p:sp>
    </p:spTree>
    <p:extLst>
      <p:ext uri="{BB962C8B-B14F-4D97-AF65-F5344CB8AC3E}">
        <p14:creationId xmlns:p14="http://schemas.microsoft.com/office/powerpoint/2010/main" val="159804497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43F1CC19-C223-4A22-9027-4E4D0B98A28D}"/>
              </a:ext>
            </a:extLst>
          </p:cNvPr>
          <p:cNvGrpSpPr/>
          <p:nvPr/>
        </p:nvGrpSpPr>
        <p:grpSpPr>
          <a:xfrm>
            <a:off x="1396271" y="1187641"/>
            <a:ext cx="9399458" cy="914400"/>
            <a:chOff x="658942" y="1412493"/>
            <a:chExt cx="939945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59" y="1430727"/>
              <a:ext cx="8278941"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Vận dụng các kiến thức về cảm ứng ở thực vật vào trồng trọt nhằm nâng cao năng suất cây trồng.</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650" name="Picture 2" descr="Rice Farm In Ghana - 1600x1073 Wallpaper - teahub.io">
            <a:extLst>
              <a:ext uri="{FF2B5EF4-FFF2-40B4-BE49-F238E27FC236}">
                <a16:creationId xmlns:a16="http://schemas.microsoft.com/office/drawing/2014/main" id="{9870813B-C168-4EC4-8CA3-705064757B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72" b="22172"/>
          <a:stretch/>
        </p:blipFill>
        <p:spPr bwMode="auto">
          <a:xfrm>
            <a:off x="685801" y="2514600"/>
            <a:ext cx="10820400" cy="4038600"/>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0850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151B37C7-3B54-4CF0-AC4A-2AE0FFD52F07}"/>
              </a:ext>
            </a:extLst>
          </p:cNvPr>
          <p:cNvGrpSpPr/>
          <p:nvPr/>
        </p:nvGrpSpPr>
        <p:grpSpPr>
          <a:xfrm>
            <a:off x="1002456" y="1169233"/>
            <a:ext cx="10187088" cy="914400"/>
            <a:chOff x="685800" y="1412493"/>
            <a:chExt cx="1018708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60" y="1430727"/>
              <a:ext cx="9093428"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Hình thành cho vật nuôi các thói quen đáp ứng yêu cầu thực tiễn của con người.</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626" name="Picture 2" descr="How to Become a Dog Trainer">
            <a:extLst>
              <a:ext uri="{FF2B5EF4-FFF2-40B4-BE49-F238E27FC236}">
                <a16:creationId xmlns:a16="http://schemas.microsoft.com/office/drawing/2014/main" id="{C5BA5A56-DB06-471C-9221-D476F08A80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36" b="20936"/>
          <a:stretch/>
        </p:blipFill>
        <p:spPr bwMode="auto">
          <a:xfrm>
            <a:off x="685801" y="2361126"/>
            <a:ext cx="10820400" cy="419207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188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CẢM ƠN CÁC EM</a:t>
            </a:r>
          </a:p>
          <a:p>
            <a:pPr algn="ctr">
              <a:lnSpc>
                <a:spcPct val="120000"/>
              </a:lnSpc>
            </a:pPr>
            <a:r>
              <a:rPr lang="en-US" sz="6600" b="1">
                <a:solidFill>
                  <a:schemeClr val="accent6">
                    <a:lumMod val="50000"/>
                  </a:schemeClr>
                </a:solidFill>
              </a:rPr>
              <a:t>ĐÃ CHÚ Ý LẮNG NGHE</a:t>
            </a:r>
          </a:p>
        </p:txBody>
      </p:sp>
    </p:spTree>
    <p:extLst>
      <p:ext uri="{BB962C8B-B14F-4D97-AF65-F5344CB8AC3E}">
        <p14:creationId xmlns:p14="http://schemas.microsoft.com/office/powerpoint/2010/main" val="16104543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Phương pháp gieo trồng cây mướp cho năng suất cao - Tạp chí Doanh nghiệp  Việt Nam">
            <a:extLst>
              <a:ext uri="{FF2B5EF4-FFF2-40B4-BE49-F238E27FC236}">
                <a16:creationId xmlns:a16="http://schemas.microsoft.com/office/drawing/2014/main" id="{381D6916-1C5B-B976-2434-CC66293895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48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5BE957-53BC-BCF4-E2E4-971820760033}"/>
              </a:ext>
            </a:extLst>
          </p:cNvPr>
          <p:cNvSpPr/>
          <p:nvPr/>
        </p:nvSpPr>
        <p:spPr>
          <a:xfrm rot="16200000">
            <a:off x="5067942" y="-267342"/>
            <a:ext cx="2056118" cy="12192002"/>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8D68CDAA-2FF6-F21E-79BF-CCB34720B500}"/>
              </a:ext>
            </a:extLst>
          </p:cNvPr>
          <p:cNvSpPr txBox="1"/>
          <p:nvPr/>
        </p:nvSpPr>
        <p:spPr>
          <a:xfrm>
            <a:off x="1872242" y="5202198"/>
            <a:ext cx="9753600" cy="1024319"/>
          </a:xfrm>
          <a:prstGeom prst="rect">
            <a:avLst/>
          </a:prstGeom>
          <a:noFill/>
        </p:spPr>
        <p:txBody>
          <a:bodyPr wrap="square" lIns="0" tIns="0" rIns="0" bIns="0" rtlCol="0">
            <a:spAutoFit/>
          </a:bodyPr>
          <a:lstStyle/>
          <a:p>
            <a:pPr>
              <a:lnSpc>
                <a:spcPct val="125000"/>
              </a:lnSpc>
            </a:pPr>
            <a:r>
              <a:rPr lang="vi-VN" sz="2800" b="1" dirty="0">
                <a:solidFill>
                  <a:schemeClr val="bg1"/>
                </a:solidFill>
                <a:latin typeface="Arial" panose="020B0604020202020204" pitchFamily="34" charset="0"/>
                <a:cs typeface="Arial" panose="020B0604020202020204" pitchFamily="34" charset="0"/>
              </a:rPr>
              <a:t>Vì sao khi trồng các loài cây thân leo như mướp, bầu, bí thiên lí,... người trồng thường phải làm giàn cho cây?</a:t>
            </a:r>
            <a:endParaRPr lang="vi-VN" sz="2800" b="1" dirty="0">
              <a:solidFill>
                <a:schemeClr val="bg1"/>
              </a:solidFill>
            </a:endParaRPr>
          </a:p>
        </p:txBody>
      </p:sp>
      <p:pic>
        <p:nvPicPr>
          <p:cNvPr id="6" name="Picture 5">
            <a:extLst>
              <a:ext uri="{FF2B5EF4-FFF2-40B4-BE49-F238E27FC236}">
                <a16:creationId xmlns:a16="http://schemas.microsoft.com/office/drawing/2014/main" id="{11DD9D96-1154-1FD3-04F0-720765436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0417"/>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5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8" name="TextBox 7">
            <a:extLst>
              <a:ext uri="{FF2B5EF4-FFF2-40B4-BE49-F238E27FC236}">
                <a16:creationId xmlns:a16="http://schemas.microsoft.com/office/drawing/2014/main" id="{2736F615-ECF4-4DE6-9492-6C67DF5E6CEB}"/>
              </a:ext>
            </a:extLst>
          </p:cNvPr>
          <p:cNvSpPr txBox="1"/>
          <p:nvPr/>
        </p:nvSpPr>
        <p:spPr>
          <a:xfrm>
            <a:off x="929361" y="3106703"/>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VÀO THỰC TIỄN</a:t>
            </a:r>
          </a:p>
        </p:txBody>
      </p:sp>
      <p:sp>
        <p:nvSpPr>
          <p:cNvPr id="11" name="TextBox 10">
            <a:extLst>
              <a:ext uri="{FF2B5EF4-FFF2-40B4-BE49-F238E27FC236}">
                <a16:creationId xmlns:a16="http://schemas.microsoft.com/office/drawing/2014/main" id="{FE15ED69-CCA7-48B0-B815-CB1AD58D8A45}"/>
              </a:ext>
            </a:extLst>
          </p:cNvPr>
          <p:cNvSpPr txBox="1"/>
          <p:nvPr/>
        </p:nvSpPr>
        <p:spPr>
          <a:xfrm>
            <a:off x="4637268" y="1899044"/>
            <a:ext cx="2917465"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BÀI 34:</a:t>
            </a:r>
          </a:p>
        </p:txBody>
      </p:sp>
    </p:spTree>
    <p:extLst>
      <p:ext uri="{BB962C8B-B14F-4D97-AF65-F5344CB8AC3E}">
        <p14:creationId xmlns:p14="http://schemas.microsoft.com/office/powerpoint/2010/main" val="30777637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929361" y="2671274"/>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TRONG TRỒNG TRỌT</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1.</a:t>
            </a:r>
          </a:p>
        </p:txBody>
      </p:sp>
    </p:spTree>
    <p:extLst>
      <p:ext uri="{BB962C8B-B14F-4D97-AF65-F5344CB8AC3E}">
        <p14:creationId xmlns:p14="http://schemas.microsoft.com/office/powerpoint/2010/main" val="4067934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1" y="311768"/>
            <a:ext cx="12201409"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0" name="Group 9">
            <a:extLst>
              <a:ext uri="{FF2B5EF4-FFF2-40B4-BE49-F238E27FC236}">
                <a16:creationId xmlns:a16="http://schemas.microsoft.com/office/drawing/2014/main" id="{5ED5A849-3878-4FEA-8179-A4E6ECCAC549}"/>
              </a:ext>
            </a:extLst>
          </p:cNvPr>
          <p:cNvGrpSpPr/>
          <p:nvPr/>
        </p:nvGrpSpPr>
        <p:grpSpPr>
          <a:xfrm>
            <a:off x="301714" y="972601"/>
            <a:ext cx="10972801" cy="2074350"/>
            <a:chOff x="658942" y="1320010"/>
            <a:chExt cx="10972801" cy="2074350"/>
          </a:xfrm>
        </p:grpSpPr>
        <p:sp>
          <p:nvSpPr>
            <p:cNvPr id="8" name="TextBox 7">
              <a:extLst>
                <a:ext uri="{FF2B5EF4-FFF2-40B4-BE49-F238E27FC236}">
                  <a16:creationId xmlns:a16="http://schemas.microsoft.com/office/drawing/2014/main" id="{34949638-5F21-46FE-B706-76F03A8B64B9}"/>
                </a:ext>
              </a:extLst>
            </p:cNvPr>
            <p:cNvSpPr txBox="1"/>
            <p:nvPr/>
          </p:nvSpPr>
          <p:spPr>
            <a:xfrm>
              <a:off x="1779459" y="1320010"/>
              <a:ext cx="9852284" cy="2074350"/>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Con người đã ứng dụng tính </a:t>
              </a:r>
              <a:r>
                <a:rPr lang="vi-VN" sz="2200" b="1" dirty="0">
                  <a:solidFill>
                    <a:srgbClr val="FF0000"/>
                  </a:solidFill>
                  <a:latin typeface="Arial" panose="020B0604020202020204" pitchFamily="34" charset="0"/>
                  <a:cs typeface="Arial" panose="020B0604020202020204" pitchFamily="34" charset="0"/>
                </a:rPr>
                <a:t>hướng sáng, hướng nước, hướng chất dinh dưỡng</a:t>
              </a:r>
              <a:r>
                <a:rPr lang="vi-VN" sz="2200" dirty="0">
                  <a:latin typeface="Arial" panose="020B0604020202020204" pitchFamily="34" charset="0"/>
                  <a:cs typeface="Arial" panose="020B0604020202020204" pitchFamily="34" charset="0"/>
                </a:rPr>
                <a:t>,... ở các loài thực vật để </a:t>
              </a:r>
              <a:r>
                <a:rPr lang="vi-VN" sz="2200" b="1" dirty="0">
                  <a:latin typeface="Arial" panose="020B0604020202020204" pitchFamily="34" charset="0"/>
                  <a:cs typeface="Arial" panose="020B0604020202020204" pitchFamily="34" charset="0"/>
                </a:rPr>
                <a:t>có chế độ chiếu sáng, tưới nước, bón phân, làm giàn,...</a:t>
              </a:r>
              <a:r>
                <a:rPr lang="vi-VN" sz="2200" dirty="0">
                  <a:latin typeface="Arial" panose="020B0604020202020204" pitchFamily="34" charset="0"/>
                  <a:cs typeface="Arial" panose="020B0604020202020204" pitchFamily="34" charset="0"/>
                </a:rPr>
                <a:t> phù hợp với mỗi loài nhằm tạo điều kiện cho cây trồng sinh trưởng nhanh, phát triển tốt, đồng thời đáp ứng được các nhu cầu khác nhau của con người.</a:t>
              </a:r>
              <a:endParaRPr lang="vi-VN" sz="2200" dirty="0"/>
            </a:p>
          </p:txBody>
        </p:sp>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688389"/>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descr="Hiệu quả tích cực từ đề án thay 2 triệu đèn compact chong thanh long">
            <a:extLst>
              <a:ext uri="{FF2B5EF4-FFF2-40B4-BE49-F238E27FC236}">
                <a16:creationId xmlns:a16="http://schemas.microsoft.com/office/drawing/2014/main" id="{57F46F0C-9BFE-4BCE-BB38-A0C52AF5D2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179" b="25179"/>
          <a:stretch/>
        </p:blipFill>
        <p:spPr bwMode="auto">
          <a:xfrm>
            <a:off x="1226553" y="3276600"/>
            <a:ext cx="10058400" cy="28068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620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8" name="TextBox 7">
            <a:extLst>
              <a:ext uri="{FF2B5EF4-FFF2-40B4-BE49-F238E27FC236}">
                <a16:creationId xmlns:a16="http://schemas.microsoft.com/office/drawing/2014/main" id="{34949638-5F21-46FE-B706-76F03A8B64B9}"/>
              </a:ext>
            </a:extLst>
          </p:cNvPr>
          <p:cNvSpPr txBox="1"/>
          <p:nvPr/>
        </p:nvSpPr>
        <p:spPr>
          <a:xfrm>
            <a:off x="482430" y="3059989"/>
            <a:ext cx="5588169"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Ví dụ: </a:t>
            </a:r>
            <a:r>
              <a:rPr lang="vi-VN" sz="2400" dirty="0">
                <a:latin typeface="Arial" panose="020B0604020202020204" pitchFamily="34" charset="0"/>
                <a:cs typeface="Arial" panose="020B0604020202020204" pitchFamily="34" charset="0"/>
              </a:rPr>
              <a:t>Người ta làm trụ cho cây hồ tiêu dựa trên hiện tượng cảm ứng hướng tiếp xúc giúp cho cây sinh trưởng nhanh, phát triển tốt, cho năng suất cao.</a:t>
            </a:r>
            <a:endParaRPr lang="vi-VN" sz="2400" dirty="0"/>
          </a:p>
        </p:txBody>
      </p:sp>
      <p:sp>
        <p:nvSpPr>
          <p:cNvPr id="11" name="TextBox 10">
            <a:extLst>
              <a:ext uri="{FF2B5EF4-FFF2-40B4-BE49-F238E27FC236}">
                <a16:creationId xmlns:a16="http://schemas.microsoft.com/office/drawing/2014/main" id="{5DC8C97D-EFFA-4021-B181-D8017C3BE535}"/>
              </a:ext>
            </a:extLst>
          </p:cNvPr>
          <p:cNvSpPr txBox="1"/>
          <p:nvPr/>
        </p:nvSpPr>
        <p:spPr>
          <a:xfrm>
            <a:off x="6935415" y="5731900"/>
            <a:ext cx="4416128"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Làm trụ bám cho cây hồ tiêu</a:t>
            </a:r>
          </a:p>
        </p:txBody>
      </p:sp>
      <p:grpSp>
        <p:nvGrpSpPr>
          <p:cNvPr id="6" name="Group 5">
            <a:extLst>
              <a:ext uri="{FF2B5EF4-FFF2-40B4-BE49-F238E27FC236}">
                <a16:creationId xmlns:a16="http://schemas.microsoft.com/office/drawing/2014/main" id="{0230F911-5098-490A-BD81-C21FC3318464}"/>
              </a:ext>
            </a:extLst>
          </p:cNvPr>
          <p:cNvGrpSpPr/>
          <p:nvPr/>
        </p:nvGrpSpPr>
        <p:grpSpPr>
          <a:xfrm>
            <a:off x="1282700" y="2095541"/>
            <a:ext cx="3657600" cy="914400"/>
            <a:chOff x="1295400" y="2095541"/>
            <a:chExt cx="3657600" cy="914400"/>
          </a:xfrm>
        </p:grpSpPr>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28F595-019E-44F7-BF5D-C26DA127F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651871-85C1-4E18-B7CB-084CD14D6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6" name="Picture 2" descr="walking through field black pepper plants: Video có sẵn (100% miễn phí bản  quyền) 12184943 | Shutterstock">
            <a:extLst>
              <a:ext uri="{FF2B5EF4-FFF2-40B4-BE49-F238E27FC236}">
                <a16:creationId xmlns:a16="http://schemas.microsoft.com/office/drawing/2014/main" id="{96F16EFB-9844-4D91-84F7-101D0EC2F9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47" r="17963"/>
          <a:stretch/>
        </p:blipFill>
        <p:spPr bwMode="auto">
          <a:xfrm>
            <a:off x="6417040" y="1295400"/>
            <a:ext cx="5452878" cy="42672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8770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9" name="TextBox 8">
            <a:extLst>
              <a:ext uri="{FF2B5EF4-FFF2-40B4-BE49-F238E27FC236}">
                <a16:creationId xmlns:a16="http://schemas.microsoft.com/office/drawing/2014/main" id="{670AD1C6-DB1E-4EE2-8EAF-507DC32AE33B}"/>
              </a:ext>
            </a:extLst>
          </p:cNvPr>
          <p:cNvSpPr txBox="1"/>
          <p:nvPr/>
        </p:nvSpPr>
        <p:spPr>
          <a:xfrm>
            <a:off x="6400800" y="2982737"/>
            <a:ext cx="5101771" cy="226292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Người ta cũng lợi dụng tập tính của các loài động vật gây hại cho cây trồng như bướm, bọ xít, châu chấu, chuột,... để tìm </a:t>
            </a:r>
            <a:r>
              <a:rPr lang="vi-VN" sz="2400" b="1" dirty="0">
                <a:latin typeface="Arial" panose="020B0604020202020204" pitchFamily="34" charset="0"/>
                <a:cs typeface="Arial" panose="020B0604020202020204" pitchFamily="34" charset="0"/>
              </a:rPr>
              <a:t>cách xua đuổi và tiêu diệt chúng, bảo vệ mùa màng.</a:t>
            </a:r>
            <a:endParaRPr lang="vi-VN" sz="2400" b="1" dirty="0"/>
          </a:p>
        </p:txBody>
      </p:sp>
      <p:pic>
        <p:nvPicPr>
          <p:cNvPr id="14338" name="Picture 2" descr="Bugs and insects Royalty Free Vector Image - VectorStock">
            <a:extLst>
              <a:ext uri="{FF2B5EF4-FFF2-40B4-BE49-F238E27FC236}">
                <a16:creationId xmlns:a16="http://schemas.microsoft.com/office/drawing/2014/main" id="{A20EDAE5-484A-46DE-A434-DB1276B55B8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783"/>
          <a:stretch/>
        </p:blipFill>
        <p:spPr bwMode="auto">
          <a:xfrm>
            <a:off x="198730" y="972875"/>
            <a:ext cx="5799028" cy="52315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0C24721-1346-45D4-9CA1-4C6E93BF6E06}"/>
              </a:ext>
            </a:extLst>
          </p:cNvPr>
          <p:cNvGrpSpPr/>
          <p:nvPr/>
        </p:nvGrpSpPr>
        <p:grpSpPr>
          <a:xfrm>
            <a:off x="7069739" y="2068337"/>
            <a:ext cx="3657600" cy="914400"/>
            <a:chOff x="1295400" y="2095541"/>
            <a:chExt cx="3657600" cy="914400"/>
          </a:xfrm>
        </p:grpSpPr>
        <p:pic>
          <p:nvPicPr>
            <p:cNvPr id="14" name="Picture 13">
              <a:extLst>
                <a:ext uri="{FF2B5EF4-FFF2-40B4-BE49-F238E27FC236}">
                  <a16:creationId xmlns:a16="http://schemas.microsoft.com/office/drawing/2014/main" id="{83395D28-D66C-4A05-909F-65D0E3EA4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EEFA92-A87C-4A0E-8B2C-3C7E978DA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6816FE9-07A7-4863-B9FC-FAB1503B3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3400610"/>
      </p:ext>
    </p:extLst>
  </p:cSld>
  <p:clrMapOvr>
    <a:masterClrMapping/>
  </p:clrMapOvr>
  <p:transition spd="slow">
    <p:push dir="u"/>
  </p:transition>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1">
      <a:majorFont>
        <a:latin typeface="Arial"/>
        <a:ea typeface="方正少儿简体"/>
        <a:cs typeface=""/>
      </a:majorFont>
      <a:minorFont>
        <a:latin typeface="Arial"/>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191</TotalTime>
  <Words>1179</Words>
  <Application>Microsoft Office PowerPoint</Application>
  <PresentationFormat>Widescreen</PresentationFormat>
  <Paragraphs>90</Paragraphs>
  <Slides>39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DELL</cp:lastModifiedBy>
  <cp:revision>46</cp:revision>
  <dcterms:created xsi:type="dcterms:W3CDTF">2022-05-26T04:19:46Z</dcterms:created>
  <dcterms:modified xsi:type="dcterms:W3CDTF">2022-06-13T23:31:30Z</dcterms:modified>
  <cp:category>9Slide.vn</cp:category>
</cp:coreProperties>
</file>