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5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0" r:id="rId3"/>
    <p:sldId id="257" r:id="rId4"/>
    <p:sldId id="258" r:id="rId5"/>
    <p:sldId id="260" r:id="rId6"/>
    <p:sldId id="259" r:id="rId7"/>
    <p:sldId id="261" r:id="rId8"/>
    <p:sldId id="262" r:id="rId9"/>
    <p:sldId id="263" r:id="rId10"/>
    <p:sldId id="306" r:id="rId11"/>
    <p:sldId id="264" r:id="rId12"/>
    <p:sldId id="265" r:id="rId13"/>
    <p:sldId id="266" r:id="rId14"/>
    <p:sldId id="267" r:id="rId15"/>
    <p:sldId id="311" r:id="rId16"/>
    <p:sldId id="269" r:id="rId17"/>
    <p:sldId id="270" r:id="rId18"/>
    <p:sldId id="277" r:id="rId19"/>
    <p:sldId id="268" r:id="rId20"/>
    <p:sldId id="271" r:id="rId21"/>
    <p:sldId id="274" r:id="rId22"/>
    <p:sldId id="273" r:id="rId23"/>
    <p:sldId id="275" r:id="rId24"/>
    <p:sldId id="276" r:id="rId25"/>
    <p:sldId id="312" r:id="rId26"/>
    <p:sldId id="313" r:id="rId27"/>
    <p:sldId id="305" r:id="rId28"/>
    <p:sldId id="280" r:id="rId29"/>
    <p:sldId id="282" r:id="rId30"/>
    <p:sldId id="283" r:id="rId31"/>
    <p:sldId id="284" r:id="rId32"/>
    <p:sldId id="285" r:id="rId33"/>
    <p:sldId id="281" r:id="rId34"/>
    <p:sldId id="307" r:id="rId35"/>
    <p:sldId id="286" r:id="rId36"/>
    <p:sldId id="287" r:id="rId37"/>
    <p:sldId id="288" r:id="rId38"/>
    <p:sldId id="290" r:id="rId39"/>
    <p:sldId id="289" r:id="rId40"/>
    <p:sldId id="291" r:id="rId41"/>
    <p:sldId id="292" r:id="rId42"/>
    <p:sldId id="314" r:id="rId43"/>
    <p:sldId id="293" r:id="rId44"/>
    <p:sldId id="294" r:id="rId45"/>
    <p:sldId id="315" r:id="rId46"/>
    <p:sldId id="295" r:id="rId47"/>
    <p:sldId id="296" r:id="rId48"/>
    <p:sldId id="317" r:id="rId49"/>
    <p:sldId id="318" r:id="rId50"/>
    <p:sldId id="316" r:id="rId51"/>
    <p:sldId id="297" r:id="rId52"/>
    <p:sldId id="298" r:id="rId53"/>
    <p:sldId id="299" r:id="rId54"/>
    <p:sldId id="300" r:id="rId55"/>
    <p:sldId id="301" r:id="rId56"/>
    <p:sldId id="308" r:id="rId57"/>
    <p:sldId id="302" r:id="rId58"/>
    <p:sldId id="303" r:id="rId59"/>
    <p:sldId id="304" r:id="rId60"/>
    <p:sldId id="25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QV" initials="A" lastIdx="1" clrIdx="0">
    <p:extLst>
      <p:ext uri="{19B8F6BF-5375-455C-9EA6-DF929625EA0E}">
        <p15:presenceInfo xmlns:p15="http://schemas.microsoft.com/office/powerpoint/2012/main" userId="HQ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083643"/>
    <a:srgbClr val="A6DFFA"/>
    <a:srgbClr val="FEC633"/>
    <a:srgbClr val="F0F0F0"/>
    <a:srgbClr val="66FFFF"/>
    <a:srgbClr val="FDB626"/>
    <a:srgbClr val="FFC32F"/>
    <a:srgbClr val="6DB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51" d="100"/>
          <a:sy n="51" d="100"/>
        </p:scale>
        <p:origin x="10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492F-E9BD-480E-8422-D6F7E861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15FDF-67FD-4C71-9083-96E676124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024ED-0DA2-404B-B80D-682221333832}"/>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969C062E-B505-41D5-9B97-83BBC4F4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FEB5C-3CF3-40F6-B899-5D754EADF8E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5763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0647-5416-4A29-8DF1-8C8F61BC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2830E-9524-4E7D-B052-40651C616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E0E4-D354-43A1-9AB0-2D5673A1382B}"/>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D6E39F29-8C1E-400B-842D-A44B3976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DFDD0-37B1-44A0-8D8A-402BBD6409F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7953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7CCCC-39D2-4D6D-BEE4-D0FD98B9C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2FBA7-9DE9-47B1-BB36-5CC676650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2A8F-60F1-4EE2-A5B4-8C265D8FC25D}"/>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8649BB90-48F1-45C5-B47E-5BCA711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08DBD-0966-4167-9A83-57739433065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121488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June 13, 2022</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3529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June 13, 2022</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745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June 13, 2022</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8061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June 13, 2022</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7955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June 13, 2022</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840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June 13, 2022</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2907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June 13, 2022</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74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June 13, 2022</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55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9728-FBD8-4486-BBEB-D6136F74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F5F2C-B76E-4792-913A-0088D2E1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785F2-106C-44CE-B664-F54222ABAC75}"/>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40BB938D-A49C-4218-8EC0-81480036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C2E0D-388F-4EA0-821C-360CF9CBC34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418690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June 13, 2022</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9683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June 13, 2022</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1559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June 13, 2022</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67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7236-715F-40B5-AC81-120C3243D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701CA-49A4-4F25-B432-66D0847E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3D5B9-DE15-4684-82B3-E045D7B69F2F}"/>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297398B4-921D-439D-BECA-FED7A513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4578-F89B-4186-9410-94ADCA89CA3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10313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78C3-E192-41F3-BAC0-2D24D9934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FEEBA-13FD-44E6-9DDE-A697D9B0A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D9B81-D4B7-4388-A2D5-359D41193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1519B-C773-4D88-AF89-F9F55FEC28D6}"/>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6" name="Footer Placeholder 5">
            <a:extLst>
              <a:ext uri="{FF2B5EF4-FFF2-40B4-BE49-F238E27FC236}">
                <a16:creationId xmlns:a16="http://schemas.microsoft.com/office/drawing/2014/main" id="{006FEBD7-0A58-4C2A-82EB-71F21ADD5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A1DCF-7A69-4722-8E00-1360C171912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6258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8752-7D6C-4EA1-8FBE-384A4AD9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43F72-AF7E-48A6-B29E-7F58038FA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5B08-BD61-45A8-A3E0-CF96648A2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B91AB-7A4B-4D93-9B51-A3F52267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E4CB3-D551-476E-AE42-374F4AE57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1FB15-7BC5-4C41-BC3F-01D0828B2AFB}"/>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8" name="Footer Placeholder 7">
            <a:extLst>
              <a:ext uri="{FF2B5EF4-FFF2-40B4-BE49-F238E27FC236}">
                <a16:creationId xmlns:a16="http://schemas.microsoft.com/office/drawing/2014/main" id="{750CD05F-BE89-4D11-BD03-8659BB291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7D119-F0F3-4C0E-B64F-1D4EAB0CBD2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40144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2A0E-0855-4177-A0C4-E13FA3336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687B7-5114-4B67-9E29-0C5806D2DDD0}"/>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4" name="Footer Placeholder 3">
            <a:extLst>
              <a:ext uri="{FF2B5EF4-FFF2-40B4-BE49-F238E27FC236}">
                <a16:creationId xmlns:a16="http://schemas.microsoft.com/office/drawing/2014/main" id="{DC67C9B7-C820-4D8A-9C3A-E202D67ED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9A55A-F01A-48AA-8B40-8274A70E9FD6}"/>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3972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A9130-06AA-48F8-8420-973E0A228FEB}"/>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3" name="Footer Placeholder 2">
            <a:extLst>
              <a:ext uri="{FF2B5EF4-FFF2-40B4-BE49-F238E27FC236}">
                <a16:creationId xmlns:a16="http://schemas.microsoft.com/office/drawing/2014/main" id="{A07C77BA-A397-4B27-A190-1C00ADE4C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7CD4F-31EB-4CA1-9F4B-B8567FE6D2F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9643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CB0-E80A-4B0E-8365-38817C849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3AA8CD-AC76-4DC0-A000-A1CD4F7E0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05D40-2E4F-451D-B33F-14168501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F83AB-A138-4CBA-86E4-70AE3580A5DD}"/>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6" name="Footer Placeholder 5">
            <a:extLst>
              <a:ext uri="{FF2B5EF4-FFF2-40B4-BE49-F238E27FC236}">
                <a16:creationId xmlns:a16="http://schemas.microsoft.com/office/drawing/2014/main" id="{596FFC77-D546-4FD4-9B92-D8F770010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AD67C-6E55-4CBA-9D3F-6E0DB801585E}"/>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00895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C599-EAEB-49E4-9D14-0FD0525D4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C5190-3FA0-476A-8F94-B82FF8BE3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C6045-4185-4E22-9449-CD4F6768B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F751-4D8F-4802-A083-1CEB83C9ECE9}"/>
              </a:ext>
            </a:extLst>
          </p:cNvPr>
          <p:cNvSpPr>
            <a:spLocks noGrp="1"/>
          </p:cNvSpPr>
          <p:nvPr>
            <p:ph type="dt" sz="half" idx="10"/>
          </p:nvPr>
        </p:nvSpPr>
        <p:spPr/>
        <p:txBody>
          <a:bodyPr/>
          <a:lstStyle/>
          <a:p>
            <a:fld id="{E7D8E358-2312-459C-A78E-67C6F440527A}" type="datetimeFigureOut">
              <a:rPr lang="en-US" smtClean="0"/>
              <a:t>06/13/2022</a:t>
            </a:fld>
            <a:endParaRPr lang="en-US"/>
          </a:p>
        </p:txBody>
      </p:sp>
      <p:sp>
        <p:nvSpPr>
          <p:cNvPr id="6" name="Footer Placeholder 5">
            <a:extLst>
              <a:ext uri="{FF2B5EF4-FFF2-40B4-BE49-F238E27FC236}">
                <a16:creationId xmlns:a16="http://schemas.microsoft.com/office/drawing/2014/main" id="{2E16A7B4-96B4-49FD-8BBB-0EB047BB6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E760D-A3DF-4B12-AB42-8170171D7B1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05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4675E-410A-4047-8F33-615B5CFD9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89B19-F058-4CA7-BDB5-3E4E2EC3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40C82-0416-4F25-B241-9C5059AE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8E358-2312-459C-A78E-67C6F440527A}" type="datetimeFigureOut">
              <a:rPr lang="en-US" smtClean="0"/>
              <a:t>06/13/2022</a:t>
            </a:fld>
            <a:endParaRPr lang="en-US"/>
          </a:p>
        </p:txBody>
      </p:sp>
      <p:sp>
        <p:nvSpPr>
          <p:cNvPr id="5" name="Footer Placeholder 4">
            <a:extLst>
              <a:ext uri="{FF2B5EF4-FFF2-40B4-BE49-F238E27FC236}">
                <a16:creationId xmlns:a16="http://schemas.microsoft.com/office/drawing/2014/main" id="{76FF0492-CC2A-418B-BC11-3E8DBAD90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969FB-C008-48AA-9BD5-6B224AEA0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152C1-ABA3-41F1-A251-23FA58CDE645}" type="slidenum">
              <a:rPr lang="en-US" smtClean="0"/>
              <a:t>‹#›</a:t>
            </a:fld>
            <a:endParaRPr lang="en-US"/>
          </a:p>
        </p:txBody>
      </p:sp>
    </p:spTree>
    <p:extLst>
      <p:ext uri="{BB962C8B-B14F-4D97-AF65-F5344CB8AC3E}">
        <p14:creationId xmlns:p14="http://schemas.microsoft.com/office/powerpoint/2010/main" val="347227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June 13, 2022</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22763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uman digestive system | TheSchoolRun">
            <a:extLst>
              <a:ext uri="{FF2B5EF4-FFF2-40B4-BE49-F238E27FC236}">
                <a16:creationId xmlns:a16="http://schemas.microsoft.com/office/drawing/2014/main" id="{7CCA69D9-2802-FF7F-50EA-E6F042F1D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0"/>
            <a:ext cx="68627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DC8059B-30F6-2B88-88A0-313ACBADE3E2}"/>
              </a:ext>
            </a:extLst>
          </p:cNvPr>
          <p:cNvGrpSpPr/>
          <p:nvPr/>
        </p:nvGrpSpPr>
        <p:grpSpPr>
          <a:xfrm>
            <a:off x="-1954089" y="-2564"/>
            <a:ext cx="10089864" cy="6861846"/>
            <a:chOff x="-2520931" y="-2564"/>
            <a:chExt cx="10089864" cy="6861846"/>
          </a:xfrm>
        </p:grpSpPr>
        <p:sp>
          <p:nvSpPr>
            <p:cNvPr id="19" name="Parallelogram 18">
              <a:extLst>
                <a:ext uri="{FF2B5EF4-FFF2-40B4-BE49-F238E27FC236}">
                  <a16:creationId xmlns:a16="http://schemas.microsoft.com/office/drawing/2014/main" id="{2B024AE3-EC00-40C4-A92A-6418DB757F67}"/>
                </a:ext>
              </a:extLst>
            </p:cNvPr>
            <p:cNvSpPr/>
            <p:nvPr/>
          </p:nvSpPr>
          <p:spPr>
            <a:xfrm>
              <a:off x="-2520931" y="-1282"/>
              <a:ext cx="9121140"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Parallelogram 19">
              <a:extLst>
                <a:ext uri="{FF2B5EF4-FFF2-40B4-BE49-F238E27FC236}">
                  <a16:creationId xmlns:a16="http://schemas.microsoft.com/office/drawing/2014/main" id="{BAF441B4-B0CA-1418-2BFE-8F8CA4B0BD33}"/>
                </a:ext>
              </a:extLst>
            </p:cNvPr>
            <p:cNvSpPr/>
            <p:nvPr/>
          </p:nvSpPr>
          <p:spPr>
            <a:xfrm>
              <a:off x="3287210" y="-2564"/>
              <a:ext cx="2723002" cy="6858000"/>
            </a:xfrm>
            <a:prstGeom prst="parallelogram">
              <a:avLst>
                <a:gd name="adj" fmla="val 63174"/>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ECEAB04-3D93-005B-B308-D063C16E3EAF}"/>
                </a:ext>
              </a:extLst>
            </p:cNvPr>
            <p:cNvSpPr/>
            <p:nvPr/>
          </p:nvSpPr>
          <p:spPr>
            <a:xfrm>
              <a:off x="4845931" y="1282"/>
              <a:ext cx="2723002" cy="6858000"/>
            </a:xfrm>
            <a:prstGeom prst="parallelogram">
              <a:avLst>
                <a:gd name="adj" fmla="val 63174"/>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A3F896D8-33F5-6EA7-5CF1-29E4DF4DE97E}"/>
              </a:ext>
            </a:extLst>
          </p:cNvPr>
          <p:cNvSpPr/>
          <p:nvPr/>
        </p:nvSpPr>
        <p:spPr>
          <a:xfrm>
            <a:off x="2671234"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EF6DCA3-F4EE-F4EB-9C0F-133DE60F9B59}"/>
              </a:ext>
            </a:extLst>
          </p:cNvPr>
          <p:cNvSpPr/>
          <p:nvPr/>
        </p:nvSpPr>
        <p:spPr>
          <a:xfrm>
            <a:off x="3139045"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2ED778EB-5251-FF0C-E8F6-B2A024ED580E}"/>
              </a:ext>
            </a:extLst>
          </p:cNvPr>
          <p:cNvSpPr/>
          <p:nvPr/>
        </p:nvSpPr>
        <p:spPr>
          <a:xfrm>
            <a:off x="3600835" y="219003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3590B7-1D14-95DB-4371-6C20A0675A79}"/>
              </a:ext>
            </a:extLst>
          </p:cNvPr>
          <p:cNvPicPr>
            <a:picLocks noChangeAspect="1"/>
          </p:cNvPicPr>
          <p:nvPr/>
        </p:nvPicPr>
        <p:blipFill>
          <a:blip r:embed="rId3"/>
          <a:stretch>
            <a:fillRect/>
          </a:stretch>
        </p:blipFill>
        <p:spPr>
          <a:xfrm>
            <a:off x="-192708" y="1132710"/>
            <a:ext cx="6663506" cy="4291956"/>
          </a:xfrm>
          <a:prstGeom prst="rect">
            <a:avLst/>
          </a:prstGeom>
        </p:spPr>
      </p:pic>
    </p:spTree>
    <p:extLst>
      <p:ext uri="{BB962C8B-B14F-4D97-AF65-F5344CB8AC3E}">
        <p14:creationId xmlns:p14="http://schemas.microsoft.com/office/powerpoint/2010/main" val="282075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316A1E-618C-4EFA-A49A-B75C9AE7C983}"/>
              </a:ext>
            </a:extLst>
          </p:cNvPr>
          <p:cNvGrpSpPr/>
          <p:nvPr/>
        </p:nvGrpSpPr>
        <p:grpSpPr>
          <a:xfrm>
            <a:off x="-2195949" y="-1763690"/>
            <a:ext cx="9901850" cy="9901850"/>
            <a:chOff x="-1891149" y="-1032170"/>
            <a:chExt cx="8555188" cy="8555188"/>
          </a:xfrm>
          <a:blipFill dpi="0" rotWithShape="1">
            <a:blip r:embed="rId2"/>
            <a:srcRect/>
            <a:stretch>
              <a:fillRect l="-10000" r="-21000"/>
            </a:stretch>
          </a:blipFill>
        </p:grpSpPr>
        <p:sp>
          <p:nvSpPr>
            <p:cNvPr id="5" name="Oval 4">
              <a:extLst>
                <a:ext uri="{FF2B5EF4-FFF2-40B4-BE49-F238E27FC236}">
                  <a16:creationId xmlns:a16="http://schemas.microsoft.com/office/drawing/2014/main" id="{F8F13546-AFBE-407C-8202-E23E47EB9701}"/>
                </a:ext>
              </a:extLst>
            </p:cNvPr>
            <p:cNvSpPr/>
            <p:nvPr/>
          </p:nvSpPr>
          <p:spPr>
            <a:xfrm>
              <a:off x="-1891149" y="-1032170"/>
              <a:ext cx="8555188" cy="855518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C629C3F-EC20-4941-B512-C368EA3E4190}"/>
                </a:ext>
              </a:extLst>
            </p:cNvPr>
            <p:cNvSpPr/>
            <p:nvPr/>
          </p:nvSpPr>
          <p:spPr>
            <a:xfrm>
              <a:off x="-1328307" y="-462399"/>
              <a:ext cx="7424307" cy="7424307"/>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DFCF6F8-844E-46BF-929B-1B3D5F66E31A}"/>
                </a:ext>
              </a:extLst>
            </p:cNvPr>
            <p:cNvSpPr/>
            <p:nvPr/>
          </p:nvSpPr>
          <p:spPr>
            <a:xfrm>
              <a:off x="-796638" y="45026"/>
              <a:ext cx="6414655" cy="6414655"/>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806E981-CE04-4032-917D-D7AA04105AD6}"/>
                </a:ext>
              </a:extLst>
            </p:cNvPr>
            <p:cNvSpPr/>
            <p:nvPr/>
          </p:nvSpPr>
          <p:spPr>
            <a:xfrm>
              <a:off x="-332510" y="509154"/>
              <a:ext cx="5486400" cy="5486400"/>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FB654AD-99CF-43ED-8B0F-36D3BC9E2CA6}"/>
              </a:ext>
            </a:extLst>
          </p:cNvPr>
          <p:cNvSpPr txBox="1"/>
          <p:nvPr/>
        </p:nvSpPr>
        <p:spPr>
          <a:xfrm>
            <a:off x="7699885" y="3094678"/>
            <a:ext cx="4476082" cy="2228815"/>
          </a:xfrm>
          <a:prstGeom prst="rect">
            <a:avLst/>
          </a:prstGeom>
          <a:noFill/>
        </p:spPr>
        <p:txBody>
          <a:bodyPr wrap="square" rtlCol="0">
            <a:spAutoFit/>
          </a:bodyPr>
          <a:lstStyle/>
          <a:p>
            <a:pPr algn="ctr">
              <a:lnSpc>
                <a:spcPct val="110000"/>
              </a:lnSpc>
            </a:pPr>
            <a:r>
              <a:rPr lang="vi-VN" sz="3200" b="1">
                <a:solidFill>
                  <a:srgbClr val="2B6A09"/>
                </a:solidFill>
              </a:rPr>
              <a:t>NHU CẦU SỬ DỤNG NƯỚC VÀ CON ĐƯỜNG TRAO ĐỔI NƯỚC Ở ĐỘNG VẬT</a:t>
            </a:r>
            <a:endParaRPr lang="en-US" sz="3200" b="1">
              <a:solidFill>
                <a:srgbClr val="2B6A09"/>
              </a:solidFill>
            </a:endParaRPr>
          </a:p>
        </p:txBody>
      </p:sp>
      <p:grpSp>
        <p:nvGrpSpPr>
          <p:cNvPr id="8" name="Group 7">
            <a:extLst>
              <a:ext uri="{FF2B5EF4-FFF2-40B4-BE49-F238E27FC236}">
                <a16:creationId xmlns:a16="http://schemas.microsoft.com/office/drawing/2014/main" id="{9F5811D2-C82A-48FC-AB1E-698F8F160DF5}"/>
              </a:ext>
            </a:extLst>
          </p:cNvPr>
          <p:cNvGrpSpPr/>
          <p:nvPr/>
        </p:nvGrpSpPr>
        <p:grpSpPr>
          <a:xfrm>
            <a:off x="9056145" y="1077989"/>
            <a:ext cx="1597307" cy="1376989"/>
            <a:chOff x="1674200" y="590309"/>
            <a:chExt cx="1597307" cy="1376989"/>
          </a:xfrm>
        </p:grpSpPr>
        <p:sp>
          <p:nvSpPr>
            <p:cNvPr id="9" name="Hexagon 8">
              <a:extLst>
                <a:ext uri="{FF2B5EF4-FFF2-40B4-BE49-F238E27FC236}">
                  <a16:creationId xmlns:a16="http://schemas.microsoft.com/office/drawing/2014/main" id="{67C2FEB9-F354-4C08-9CD3-CEE31D9B8444}"/>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02</a:t>
              </a:r>
              <a:endParaRPr lang="en-US" sz="4400" b="1"/>
            </a:p>
          </p:txBody>
        </p:sp>
        <p:sp>
          <p:nvSpPr>
            <p:cNvPr id="10" name="Hexagon 9">
              <a:extLst>
                <a:ext uri="{FF2B5EF4-FFF2-40B4-BE49-F238E27FC236}">
                  <a16:creationId xmlns:a16="http://schemas.microsoft.com/office/drawing/2014/main" id="{0BDD24CA-D0CB-4536-934D-268F26C4E201}"/>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283506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zebras drinking water&#10;&#10;Description automatically generated">
            <a:extLst>
              <a:ext uri="{FF2B5EF4-FFF2-40B4-BE49-F238E27FC236}">
                <a16:creationId xmlns:a16="http://schemas.microsoft.com/office/drawing/2014/main" id="{A4E6E25E-63BD-4F8D-9971-A43A0B1CCE3A}"/>
              </a:ext>
            </a:extLst>
          </p:cNvPr>
          <p:cNvPicPr>
            <a:picLocks noChangeAspect="1"/>
          </p:cNvPicPr>
          <p:nvPr/>
        </p:nvPicPr>
        <p:blipFill rotWithShape="1">
          <a:blip r:embed="rId2">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00A5D91-08CD-4E66-B90E-C1EF74AAD72D}"/>
              </a:ext>
            </a:extLst>
          </p:cNvPr>
          <p:cNvGrpSpPr/>
          <p:nvPr/>
        </p:nvGrpSpPr>
        <p:grpSpPr>
          <a:xfrm>
            <a:off x="0" y="5193437"/>
            <a:ext cx="12192000" cy="1664563"/>
            <a:chOff x="0" y="5193437"/>
            <a:chExt cx="12192000" cy="1664563"/>
          </a:xfrm>
        </p:grpSpPr>
        <p:sp>
          <p:nvSpPr>
            <p:cNvPr id="4" name="Rectangle 3">
              <a:extLst>
                <a:ext uri="{FF2B5EF4-FFF2-40B4-BE49-F238E27FC236}">
                  <a16:creationId xmlns:a16="http://schemas.microsoft.com/office/drawing/2014/main" id="{A8582C31-E8CD-42FC-9FBF-6013CDFBEDB0}"/>
                </a:ext>
              </a:extLst>
            </p:cNvPr>
            <p:cNvSpPr/>
            <p:nvPr/>
          </p:nvSpPr>
          <p:spPr>
            <a:xfrm>
              <a:off x="0" y="5193437"/>
              <a:ext cx="12192000" cy="16645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EF953E-ECFF-44A0-9497-2768668F3069}"/>
                </a:ext>
              </a:extLst>
            </p:cNvPr>
            <p:cNvSpPr txBox="1"/>
            <p:nvPr/>
          </p:nvSpPr>
          <p:spPr>
            <a:xfrm>
              <a:off x="454980" y="5375449"/>
              <a:ext cx="11282040" cy="1389996"/>
            </a:xfrm>
            <a:prstGeom prst="rect">
              <a:avLst/>
            </a:prstGeom>
            <a:noFill/>
          </p:spPr>
          <p:txBody>
            <a:bodyPr wrap="square" rtlCol="0">
              <a:spAutoFit/>
            </a:bodyPr>
            <a:lstStyle/>
            <a:p>
              <a:pPr algn="just">
                <a:lnSpc>
                  <a:spcPct val="120000"/>
                </a:lnSpc>
              </a:pPr>
              <a:r>
                <a:rPr lang="vi-VN" sz="2400" b="1" i="1" dirty="0">
                  <a:solidFill>
                    <a:schemeClr val="bg1"/>
                  </a:solidFill>
                </a:rPr>
                <a:t>Giống như những sinh vật khác, động vật cần nước để duy trì sự sống. Mỗi loại động vật có nhu cầu sử dụng nước khác nhau phụ thuộc vào </a:t>
              </a:r>
              <a:r>
                <a:rPr lang="vi-VN" sz="2400" b="1" i="1" dirty="0">
                  <a:solidFill>
                    <a:srgbClr val="FFC000"/>
                  </a:solidFill>
                </a:rPr>
                <a:t>tuổi, đặc điểm sinh học, môi trường sống,...</a:t>
              </a:r>
              <a:endParaRPr lang="en-US" sz="2400" b="1" i="1" dirty="0">
                <a:solidFill>
                  <a:srgbClr val="FFC000"/>
                </a:solidFill>
              </a:endParaRPr>
            </a:p>
          </p:txBody>
        </p:sp>
      </p:grpSp>
    </p:spTree>
    <p:extLst>
      <p:ext uri="{BB962C8B-B14F-4D97-AF65-F5344CB8AC3E}">
        <p14:creationId xmlns:p14="http://schemas.microsoft.com/office/powerpoint/2010/main" val="125314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phant, outdoor, mammal, trunk&#10;&#10;Description automatically generated">
            <a:extLst>
              <a:ext uri="{FF2B5EF4-FFF2-40B4-BE49-F238E27FC236}">
                <a16:creationId xmlns:a16="http://schemas.microsoft.com/office/drawing/2014/main" id="{80285FD4-6543-4417-AC1E-C18DFC223EB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20082" r="340" b="39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775A36D-606A-44CE-8172-9A7B1FF02992}"/>
              </a:ext>
            </a:extLst>
          </p:cNvPr>
          <p:cNvGrpSpPr/>
          <p:nvPr/>
        </p:nvGrpSpPr>
        <p:grpSpPr>
          <a:xfrm>
            <a:off x="0" y="5893904"/>
            <a:ext cx="8873836" cy="964096"/>
            <a:chOff x="0" y="5893904"/>
            <a:chExt cx="8873836" cy="964096"/>
          </a:xfrm>
        </p:grpSpPr>
        <p:sp>
          <p:nvSpPr>
            <p:cNvPr id="5" name="Rectangle 4">
              <a:extLst>
                <a:ext uri="{FF2B5EF4-FFF2-40B4-BE49-F238E27FC236}">
                  <a16:creationId xmlns:a16="http://schemas.microsoft.com/office/drawing/2014/main" id="{6CBC9E4F-099E-42E9-A941-C29FE8541C60}"/>
                </a:ext>
              </a:extLst>
            </p:cNvPr>
            <p:cNvSpPr/>
            <p:nvPr/>
          </p:nvSpPr>
          <p:spPr>
            <a:xfrm>
              <a:off x="0" y="5893904"/>
              <a:ext cx="8873836" cy="96409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2E5ED0-048F-4DFD-AC6A-E1B9723B9A71}"/>
                </a:ext>
              </a:extLst>
            </p:cNvPr>
            <p:cNvSpPr txBox="1"/>
            <p:nvPr/>
          </p:nvSpPr>
          <p:spPr>
            <a:xfrm>
              <a:off x="273551" y="6145119"/>
              <a:ext cx="8326734" cy="461665"/>
            </a:xfrm>
            <a:prstGeom prst="rect">
              <a:avLst/>
            </a:prstGeom>
            <a:noFill/>
            <a:ln>
              <a:noFill/>
            </a:ln>
          </p:spPr>
          <p:txBody>
            <a:bodyPr wrap="square" rtlCol="0">
              <a:spAutoFit/>
            </a:bodyPr>
            <a:lstStyle/>
            <a:p>
              <a:r>
                <a:rPr lang="vi-VN" sz="2400" b="1" i="1">
                  <a:solidFill>
                    <a:schemeClr val="bg1"/>
                  </a:solidFill>
                </a:rPr>
                <a:t>Một con voi cần uống từ 160 lít – 300 lít nước mỗi ngày</a:t>
              </a:r>
              <a:endParaRPr lang="en-US" sz="2400" b="1" i="1">
                <a:solidFill>
                  <a:schemeClr val="bg1"/>
                </a:solidFill>
              </a:endParaRPr>
            </a:p>
          </p:txBody>
        </p:sp>
      </p:grpSp>
    </p:spTree>
    <p:extLst>
      <p:ext uri="{BB962C8B-B14F-4D97-AF65-F5344CB8AC3E}">
        <p14:creationId xmlns:p14="http://schemas.microsoft.com/office/powerpoint/2010/main" val="472639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CE06F-9B4C-4A6C-ACB7-A994449C53B9}"/>
              </a:ext>
            </a:extLst>
          </p:cNvPr>
          <p:cNvSpPr/>
          <p:nvPr/>
        </p:nvSpPr>
        <p:spPr>
          <a:xfrm>
            <a:off x="0" y="0"/>
            <a:ext cx="61722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E3FDAF-9EB2-43A1-A1FE-01E0F00027F0}"/>
              </a:ext>
            </a:extLst>
          </p:cNvPr>
          <p:cNvSpPr txBox="1"/>
          <p:nvPr/>
        </p:nvSpPr>
        <p:spPr>
          <a:xfrm>
            <a:off x="8154444" y="2309692"/>
            <a:ext cx="3722818" cy="1833194"/>
          </a:xfrm>
          <a:prstGeom prst="rect">
            <a:avLst/>
          </a:prstGeom>
          <a:noFill/>
        </p:spPr>
        <p:txBody>
          <a:bodyPr wrap="square" rtlCol="0">
            <a:spAutoFit/>
          </a:bodyPr>
          <a:lstStyle/>
          <a:p>
            <a:pPr algn="just">
              <a:lnSpc>
                <a:spcPct val="120000"/>
              </a:lnSpc>
            </a:pPr>
            <a:r>
              <a:rPr lang="vi-VN" sz="2400" b="1" i="1" dirty="0"/>
              <a:t>Chuột nhảy ở Bắc Mỹ </a:t>
            </a:r>
            <a:r>
              <a:rPr lang="vi-VN" sz="2400" b="1" i="1" dirty="0">
                <a:solidFill>
                  <a:srgbClr val="FF0000"/>
                </a:solidFill>
              </a:rPr>
              <a:t>không cần uống nước </a:t>
            </a:r>
            <a:r>
              <a:rPr lang="vi-VN" sz="2400" b="1" i="1" dirty="0"/>
              <a:t>mà lấy nước từ các loại hạt ăn hằng ngày</a:t>
            </a:r>
            <a:endParaRPr lang="en-US" sz="2400" b="1" i="1" dirty="0"/>
          </a:p>
        </p:txBody>
      </p:sp>
      <p:pic>
        <p:nvPicPr>
          <p:cNvPr id="4" name="Picture 3" descr="A rat on the ground&#10;&#10;Description automatically generated with low confidence">
            <a:extLst>
              <a:ext uri="{FF2B5EF4-FFF2-40B4-BE49-F238E27FC236}">
                <a16:creationId xmlns:a16="http://schemas.microsoft.com/office/drawing/2014/main" id="{5565E388-5331-4162-BBF9-E5CB160FDD90}"/>
              </a:ext>
            </a:extLst>
          </p:cNvPr>
          <p:cNvPicPr>
            <a:picLocks noChangeAspect="1"/>
          </p:cNvPicPr>
          <p:nvPr/>
        </p:nvPicPr>
        <p:blipFill rotWithShape="1">
          <a:blip r:embed="rId2">
            <a:extLst>
              <a:ext uri="{28A0092B-C50C-407E-A947-70E740481C1C}">
                <a14:useLocalDpi xmlns:a14="http://schemas.microsoft.com/office/drawing/2010/main" val="0"/>
              </a:ext>
            </a:extLst>
          </a:blip>
          <a:srcRect l="7642" r="3576"/>
          <a:stretch/>
        </p:blipFill>
        <p:spPr>
          <a:xfrm>
            <a:off x="314738" y="446927"/>
            <a:ext cx="7665929" cy="5964145"/>
          </a:xfrm>
          <a:prstGeom prst="rect">
            <a:avLst/>
          </a:prstGeom>
        </p:spPr>
      </p:pic>
    </p:spTree>
    <p:extLst>
      <p:ext uri="{BB962C8B-B14F-4D97-AF65-F5344CB8AC3E}">
        <p14:creationId xmlns:p14="http://schemas.microsoft.com/office/powerpoint/2010/main" val="2193637713"/>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791222" y="591798"/>
            <a:ext cx="9544833" cy="9467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b="1" dirty="0">
                <a:latin typeface="Arial" panose="020B0604020202020204" pitchFamily="34" charset="0"/>
              </a:rPr>
              <a:t>Đọc thông tin, hãy cho biết em có thể bổ sung nước cho cơ thể bằng cách nào?</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49393BB-E5E8-40D1-A151-0E24FDA2D973}"/>
              </a:ext>
            </a:extLst>
          </p:cNvPr>
          <p:cNvGrpSpPr/>
          <p:nvPr/>
        </p:nvGrpSpPr>
        <p:grpSpPr>
          <a:xfrm>
            <a:off x="2581642" y="5752771"/>
            <a:ext cx="7028716" cy="436880"/>
            <a:chOff x="6389126" y="5526666"/>
            <a:chExt cx="7028716" cy="436880"/>
          </a:xfrm>
        </p:grpSpPr>
        <p:sp>
          <p:nvSpPr>
            <p:cNvPr id="22" name="TextBox 21">
              <a:extLst>
                <a:ext uri="{FF2B5EF4-FFF2-40B4-BE49-F238E27FC236}">
                  <a16:creationId xmlns:a16="http://schemas.microsoft.com/office/drawing/2014/main" id="{F99008E7-6A6C-4930-9AA2-42A55312A55F}"/>
                </a:ext>
              </a:extLst>
            </p:cNvPr>
            <p:cNvSpPr txBox="1"/>
            <p:nvPr/>
          </p:nvSpPr>
          <p:spPr>
            <a:xfrm>
              <a:off x="7888996" y="5577493"/>
              <a:ext cx="5528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Nhu cầu nước khác nhau ở một số động vật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31.2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a16="http://schemas.microsoft.com/office/drawing/2014/main" id="{BEB86747-D9E0-C6DA-C49D-0C519A4E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2" y="1881333"/>
            <a:ext cx="5278966" cy="355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19731F-0D1C-CAA5-5FCC-D6F68EBF9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334"/>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024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bottle&#10;&#10;Description automatically generated with low confidence">
            <a:extLst>
              <a:ext uri="{FF2B5EF4-FFF2-40B4-BE49-F238E27FC236}">
                <a16:creationId xmlns:a16="http://schemas.microsoft.com/office/drawing/2014/main" id="{D7ACDEF6-EE0B-43F1-9E1E-35D5FE21CE26}"/>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grpSp>
        <p:nvGrpSpPr>
          <p:cNvPr id="8" name="Group 7">
            <a:extLst>
              <a:ext uri="{FF2B5EF4-FFF2-40B4-BE49-F238E27FC236}">
                <a16:creationId xmlns:a16="http://schemas.microsoft.com/office/drawing/2014/main" id="{620830E2-BAFA-D490-D72C-72A3F9D746E5}"/>
              </a:ext>
            </a:extLst>
          </p:cNvPr>
          <p:cNvGrpSpPr/>
          <p:nvPr/>
        </p:nvGrpSpPr>
        <p:grpSpPr>
          <a:xfrm>
            <a:off x="4196896" y="5024228"/>
            <a:ext cx="1897580" cy="611525"/>
            <a:chOff x="5000676" y="619760"/>
            <a:chExt cx="1897580" cy="611525"/>
          </a:xfrm>
        </p:grpSpPr>
        <p:sp>
          <p:nvSpPr>
            <p:cNvPr id="9" name="Rectangle: Rounded Corners 8">
              <a:extLst>
                <a:ext uri="{FF2B5EF4-FFF2-40B4-BE49-F238E27FC236}">
                  <a16:creationId xmlns:a16="http://schemas.microsoft.com/office/drawing/2014/main" id="{7C6A8D62-781E-8A8E-A2E5-E502C6E8F2C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1" name="Rectangle: Rounded Corners 10">
              <a:extLst>
                <a:ext uri="{FF2B5EF4-FFF2-40B4-BE49-F238E27FC236}">
                  <a16:creationId xmlns:a16="http://schemas.microsoft.com/office/drawing/2014/main" id="{2D27A678-E1DE-DA80-03D1-A1F019380C8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536B58-747D-6677-2C06-69959DC1CBC3}"/>
              </a:ext>
            </a:extLst>
          </p:cNvPr>
          <p:cNvGrpSpPr/>
          <p:nvPr/>
        </p:nvGrpSpPr>
        <p:grpSpPr>
          <a:xfrm>
            <a:off x="3896138" y="5730723"/>
            <a:ext cx="8691703" cy="1127277"/>
            <a:chOff x="3896138" y="5730723"/>
            <a:chExt cx="8691703" cy="1127277"/>
          </a:xfrm>
        </p:grpSpPr>
        <p:sp>
          <p:nvSpPr>
            <p:cNvPr id="13" name="Parallelogram 12">
              <a:extLst>
                <a:ext uri="{FF2B5EF4-FFF2-40B4-BE49-F238E27FC236}">
                  <a16:creationId xmlns:a16="http://schemas.microsoft.com/office/drawing/2014/main" id="{7ACDD6BB-5B62-F59B-B599-2FD06EA75C25}"/>
                </a:ext>
              </a:extLst>
            </p:cNvPr>
            <p:cNvSpPr/>
            <p:nvPr/>
          </p:nvSpPr>
          <p:spPr>
            <a:xfrm>
              <a:off x="3896138" y="5730723"/>
              <a:ext cx="8691703" cy="1127277"/>
            </a:xfrm>
            <a:prstGeom prst="parallelogram">
              <a:avLst>
                <a:gd name="adj" fmla="val 34699"/>
              </a:avLst>
            </a:prstGeom>
            <a:solidFill>
              <a:srgbClr val="0A586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5B5285-8192-A668-6023-64F155BCDF9E}"/>
                </a:ext>
              </a:extLst>
            </p:cNvPr>
            <p:cNvSpPr txBox="1"/>
            <p:nvPr/>
          </p:nvSpPr>
          <p:spPr>
            <a:xfrm>
              <a:off x="4558380" y="5816232"/>
              <a:ext cx="7959888" cy="946798"/>
            </a:xfrm>
            <a:prstGeom prst="rect">
              <a:avLst/>
            </a:prstGeom>
            <a:noFill/>
          </p:spPr>
          <p:txBody>
            <a:bodyPr wrap="square" rtlCol="0">
              <a:spAutoFit/>
            </a:bodyPr>
            <a:lstStyle/>
            <a:p>
              <a:pPr>
                <a:lnSpc>
                  <a:spcPct val="120000"/>
                </a:lnSpc>
              </a:pPr>
              <a:r>
                <a:rPr lang="vi-VN" sz="2400" b="1" dirty="0">
                  <a:solidFill>
                    <a:schemeClr val="bg1"/>
                  </a:solidFill>
                </a:rPr>
                <a:t>Em có thể bổ sung nước vào cơ thể chủ yếu qua </a:t>
              </a:r>
              <a:r>
                <a:rPr lang="vi-VN" sz="2400" b="1" dirty="0">
                  <a:solidFill>
                    <a:srgbClr val="FFFF00"/>
                  </a:solidFill>
                </a:rPr>
                <a:t>thức ăn và nước uống.</a:t>
              </a:r>
              <a:endParaRPr lang="en-US" sz="2400" b="1" dirty="0">
                <a:solidFill>
                  <a:srgbClr val="FFFF00"/>
                </a:solidFill>
              </a:endParaRPr>
            </a:p>
          </p:txBody>
        </p:sp>
      </p:grpSp>
    </p:spTree>
    <p:extLst>
      <p:ext uri="{BB962C8B-B14F-4D97-AF65-F5344CB8AC3E}">
        <p14:creationId xmlns:p14="http://schemas.microsoft.com/office/powerpoint/2010/main" val="3902532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CA4095-F67A-4F13-895C-7D314234BA2F}"/>
              </a:ext>
            </a:extLst>
          </p:cNvPr>
          <p:cNvPicPr>
            <a:picLocks noChangeAspect="1"/>
          </p:cNvPicPr>
          <p:nvPr/>
        </p:nvPicPr>
        <p:blipFill rotWithShape="1">
          <a:blip r:embed="rId2">
            <a:extLst>
              <a:ext uri="{28A0092B-C50C-407E-A947-70E740481C1C}">
                <a14:useLocalDpi xmlns:a14="http://schemas.microsoft.com/office/drawing/2010/main" val="0"/>
              </a:ext>
            </a:extLst>
          </a:blip>
          <a:srcRect t="12468"/>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F4428034-13E9-451F-97C2-549D051E73F5}"/>
              </a:ext>
            </a:extLst>
          </p:cNvPr>
          <p:cNvGrpSpPr/>
          <p:nvPr/>
        </p:nvGrpSpPr>
        <p:grpSpPr>
          <a:xfrm>
            <a:off x="0" y="0"/>
            <a:ext cx="12188952" cy="1528392"/>
            <a:chOff x="0" y="0"/>
            <a:chExt cx="12188952" cy="1209040"/>
          </a:xfrm>
        </p:grpSpPr>
        <p:sp>
          <p:nvSpPr>
            <p:cNvPr id="6" name="Rectangle 5">
              <a:extLst>
                <a:ext uri="{FF2B5EF4-FFF2-40B4-BE49-F238E27FC236}">
                  <a16:creationId xmlns:a16="http://schemas.microsoft.com/office/drawing/2014/main" id="{5861B060-73D5-4A65-AB65-E60E978B652E}"/>
                </a:ext>
              </a:extLst>
            </p:cNvPr>
            <p:cNvSpPr/>
            <p:nvPr/>
          </p:nvSpPr>
          <p:spPr>
            <a:xfrm>
              <a:off x="0" y="0"/>
              <a:ext cx="12188952" cy="120904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4" name="TextBox 3">
              <a:extLst>
                <a:ext uri="{FF2B5EF4-FFF2-40B4-BE49-F238E27FC236}">
                  <a16:creationId xmlns:a16="http://schemas.microsoft.com/office/drawing/2014/main" id="{8BC92A96-0811-47EA-BAA0-F68C3CE2243C}"/>
                </a:ext>
              </a:extLst>
            </p:cNvPr>
            <p:cNvSpPr txBox="1"/>
            <p:nvPr/>
          </p:nvSpPr>
          <p:spPr>
            <a:xfrm>
              <a:off x="359156" y="119830"/>
              <a:ext cx="11470640" cy="861623"/>
            </a:xfrm>
            <a:prstGeom prst="rect">
              <a:avLst/>
            </a:prstGeom>
            <a:noFill/>
          </p:spPr>
          <p:txBody>
            <a:bodyPr wrap="square" rtlCol="0">
              <a:spAutoFit/>
            </a:bodyPr>
            <a:lstStyle/>
            <a:p>
              <a:pPr algn="ctr">
                <a:lnSpc>
                  <a:spcPct val="120000"/>
                </a:lnSpc>
              </a:pPr>
              <a:r>
                <a:rPr lang="vi-VN" sz="2800" b="1" i="1" dirty="0">
                  <a:solidFill>
                    <a:srgbClr val="FFFF00"/>
                  </a:solidFill>
                </a:rPr>
                <a:t>Nước </a:t>
              </a:r>
              <a:r>
                <a:rPr lang="vi-VN" sz="2800" b="1" i="1" dirty="0">
                  <a:solidFill>
                    <a:schemeClr val="bg1"/>
                  </a:solidFill>
                </a:rPr>
                <a:t>được hấp thụ trực tiếp vào các bộ phận của ống tiêu hóa, trong đó </a:t>
              </a:r>
              <a:r>
                <a:rPr lang="vi-VN" sz="2800" b="1" i="1" dirty="0">
                  <a:solidFill>
                    <a:srgbClr val="66FFFF"/>
                  </a:solidFill>
                </a:rPr>
                <a:t>ruột già </a:t>
              </a:r>
              <a:r>
                <a:rPr lang="vi-VN" sz="2800" b="1" i="1" dirty="0">
                  <a:solidFill>
                    <a:schemeClr val="bg1"/>
                  </a:solidFill>
                </a:rPr>
                <a:t>là nơi hấp thụ nhiều nhất.</a:t>
              </a:r>
              <a:endParaRPr lang="en-US" sz="2800" b="1" i="1" dirty="0">
                <a:solidFill>
                  <a:schemeClr val="bg1"/>
                </a:solidFill>
              </a:endParaRPr>
            </a:p>
          </p:txBody>
        </p:sp>
      </p:grpSp>
      <p:sp>
        <p:nvSpPr>
          <p:cNvPr id="7" name="Arrow: Up 6">
            <a:extLst>
              <a:ext uri="{FF2B5EF4-FFF2-40B4-BE49-F238E27FC236}">
                <a16:creationId xmlns:a16="http://schemas.microsoft.com/office/drawing/2014/main" id="{6856B1B1-4CBE-4A24-B850-8AEDCD41CC51}"/>
              </a:ext>
            </a:extLst>
          </p:cNvPr>
          <p:cNvSpPr/>
          <p:nvPr/>
        </p:nvSpPr>
        <p:spPr>
          <a:xfrm rot="17490323">
            <a:off x="8357462" y="4546828"/>
            <a:ext cx="508000" cy="16962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FCD305-2C43-4D72-97F2-25F2F6C048B7}"/>
              </a:ext>
            </a:extLst>
          </p:cNvPr>
          <p:cNvSpPr txBox="1"/>
          <p:nvPr/>
        </p:nvSpPr>
        <p:spPr>
          <a:xfrm>
            <a:off x="9494435" y="5515318"/>
            <a:ext cx="1432560" cy="461665"/>
          </a:xfrm>
          <a:prstGeom prst="rect">
            <a:avLst/>
          </a:prstGeom>
          <a:noFill/>
        </p:spPr>
        <p:txBody>
          <a:bodyPr wrap="square" rtlCol="0">
            <a:spAutoFit/>
          </a:bodyPr>
          <a:lstStyle/>
          <a:p>
            <a:r>
              <a:rPr lang="vi-VN" sz="2400" b="1">
                <a:solidFill>
                  <a:schemeClr val="bg1"/>
                </a:solidFill>
              </a:rPr>
              <a:t>Ruột già</a:t>
            </a:r>
            <a:endParaRPr lang="en-US" sz="2400" b="1">
              <a:solidFill>
                <a:schemeClr val="bg1"/>
              </a:solidFill>
            </a:endParaRPr>
          </a:p>
        </p:txBody>
      </p:sp>
    </p:spTree>
    <p:extLst>
      <p:ext uri="{BB962C8B-B14F-4D97-AF65-F5344CB8AC3E}">
        <p14:creationId xmlns:p14="http://schemas.microsoft.com/office/powerpoint/2010/main" val="328383414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3000" accel="50000" decel="50000" autoRev="1" fill="hold" grpId="0" nodeType="clickEffect">
                                  <p:stCondLst>
                                    <p:cond delay="0"/>
                                  </p:stCondLst>
                                  <p:childTnLst>
                                    <p:animMotion origin="layout" path="M 0.00195 0.00162 L -0.05299 -0.03842 " pathEditMode="relative" rAng="0" ptsTypes="AA">
                                      <p:cBhvr>
                                        <p:cTn id="20" dur="1000" fill="hold"/>
                                        <p:tgtEl>
                                          <p:spTgt spid="7"/>
                                        </p:tgtEl>
                                        <p:attrNameLst>
                                          <p:attrName>ppt_x</p:attrName>
                                          <p:attrName>ppt_y</p:attrName>
                                        </p:attrNameLst>
                                      </p:cBhvr>
                                      <p:rCtr x="-274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605280" y="591798"/>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r>
              <a:rPr lang="vi-VN" dirty="0"/>
              <a:t>Quan sát hình 31.3 và hình 31.4, cho biết nước đào thải ra khỏi cơ thể như thế nào?</a:t>
            </a:r>
            <a:endParaRPr lang="en-US" dirty="0"/>
          </a:p>
        </p:txBody>
      </p:sp>
      <p:grpSp>
        <p:nvGrpSpPr>
          <p:cNvPr id="20" name="Group 19">
            <a:extLst>
              <a:ext uri="{FF2B5EF4-FFF2-40B4-BE49-F238E27FC236}">
                <a16:creationId xmlns:a16="http://schemas.microsoft.com/office/drawing/2014/main" id="{EEE19366-AAE5-4122-9BE3-3E202150CFD5}"/>
              </a:ext>
            </a:extLst>
          </p:cNvPr>
          <p:cNvGrpSpPr/>
          <p:nvPr/>
        </p:nvGrpSpPr>
        <p:grpSpPr>
          <a:xfrm>
            <a:off x="6564071" y="1641104"/>
            <a:ext cx="4896408" cy="3575792"/>
            <a:chOff x="6299911" y="993845"/>
            <a:chExt cx="5710403" cy="4170244"/>
          </a:xfrm>
        </p:grpSpPr>
        <p:pic>
          <p:nvPicPr>
            <p:cNvPr id="6" name="Picture 5">
              <a:extLst>
                <a:ext uri="{FF2B5EF4-FFF2-40B4-BE49-F238E27FC236}">
                  <a16:creationId xmlns:a16="http://schemas.microsoft.com/office/drawing/2014/main" id="{EB3FE119-475C-4CB6-8162-566BACF78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grpSp>
          <p:nvGrpSpPr>
            <p:cNvPr id="7" name="Group 6">
              <a:extLst>
                <a:ext uri="{FF2B5EF4-FFF2-40B4-BE49-F238E27FC236}">
                  <a16:creationId xmlns:a16="http://schemas.microsoft.com/office/drawing/2014/main" id="{0138381F-7741-447A-B7E9-BB45E0E60B08}"/>
                </a:ext>
              </a:extLst>
            </p:cNvPr>
            <p:cNvGrpSpPr/>
            <p:nvPr/>
          </p:nvGrpSpPr>
          <p:grpSpPr>
            <a:xfrm>
              <a:off x="6804191" y="1178511"/>
              <a:ext cx="2692400" cy="320040"/>
              <a:chOff x="8295640" y="1687671"/>
              <a:chExt cx="2692400" cy="320040"/>
            </a:xfrm>
          </p:grpSpPr>
          <p:sp>
            <p:nvSpPr>
              <p:cNvPr id="8" name="Freeform: Shape 7">
                <a:extLst>
                  <a:ext uri="{FF2B5EF4-FFF2-40B4-BE49-F238E27FC236}">
                    <a16:creationId xmlns:a16="http://schemas.microsoft.com/office/drawing/2014/main" id="{1BE06899-3FBD-42E5-869C-34A47C7BBCE1}"/>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41DCFBD-A4C0-440A-91C2-73394B12D112}"/>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A307F55-1905-4F69-9BEE-51F3E144BC55}"/>
                </a:ext>
              </a:extLst>
            </p:cNvPr>
            <p:cNvSpPr txBox="1"/>
            <p:nvPr/>
          </p:nvSpPr>
          <p:spPr>
            <a:xfrm>
              <a:off x="9631154" y="993845"/>
              <a:ext cx="95250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Thận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0B102F5E-7687-4522-A997-08227B25366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0C3482-657B-4C6A-AA07-92921527846E}"/>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C2575F-4AAE-45B0-A6F1-5A1D73C78917}"/>
                </a:ext>
              </a:extLst>
            </p:cNvPr>
            <p:cNvSpPr txBox="1"/>
            <p:nvPr/>
          </p:nvSpPr>
          <p:spPr>
            <a:xfrm>
              <a:off x="9559764" y="3375674"/>
              <a:ext cx="245055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Ống dẫn nước tiểu</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75BB3DB7-3156-4370-BC94-1DB4AF3D52F5}"/>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8122C9F6-5F38-426F-B1E0-3030551ADCE5}"/>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F302D4FE-D624-4F41-AD37-D11B5A9E0E26}"/>
                </a:ext>
              </a:extLst>
            </p:cNvPr>
            <p:cNvCxnSpPr>
              <a:cxnSpLocks/>
              <a:endCxn id="17" idx="1"/>
            </p:cNvCxnSpPr>
            <p:nvPr/>
          </p:nvCxnSpPr>
          <p:spPr>
            <a:xfrm>
              <a:off x="7562656" y="4415196"/>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FD9482-63AB-4861-8B4E-95E34A6003B7}"/>
                </a:ext>
              </a:extLst>
            </p:cNvPr>
            <p:cNvSpPr txBox="1"/>
            <p:nvPr/>
          </p:nvSpPr>
          <p:spPr>
            <a:xfrm>
              <a:off x="9631153" y="4230530"/>
              <a:ext cx="1680068"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Bàng quang</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0CD3D06-A004-429A-A1C2-5B5318FF9E57}"/>
                </a:ext>
              </a:extLst>
            </p:cNvPr>
            <p:cNvCxnSpPr>
              <a:cxnSpLocks/>
              <a:endCxn id="19" idx="1"/>
            </p:cNvCxnSpPr>
            <p:nvPr/>
          </p:nvCxnSpPr>
          <p:spPr>
            <a:xfrm>
              <a:off x="7557232" y="4947827"/>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7518B6-45EC-436F-9B34-F77170944CB8}"/>
                </a:ext>
              </a:extLst>
            </p:cNvPr>
            <p:cNvSpPr txBox="1"/>
            <p:nvPr/>
          </p:nvSpPr>
          <p:spPr>
            <a:xfrm>
              <a:off x="9625729" y="4763160"/>
              <a:ext cx="1477393"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Ống đái</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49393BB-E5E8-40D1-A151-0E24FDA2D973}"/>
              </a:ext>
            </a:extLst>
          </p:cNvPr>
          <p:cNvGrpSpPr/>
          <p:nvPr/>
        </p:nvGrpSpPr>
        <p:grpSpPr>
          <a:xfrm>
            <a:off x="6389125" y="5334278"/>
            <a:ext cx="5071354" cy="646331"/>
            <a:chOff x="6389126" y="5440786"/>
            <a:chExt cx="5071354" cy="646331"/>
          </a:xfrm>
        </p:grpSpPr>
        <p:sp>
          <p:nvSpPr>
            <p:cNvPr id="22" name="TextBox 21">
              <a:extLst>
                <a:ext uri="{FF2B5EF4-FFF2-40B4-BE49-F238E27FC236}">
                  <a16:creationId xmlns:a16="http://schemas.microsoft.com/office/drawing/2014/main" id="{F99008E7-6A6C-4930-9AA2-42A55312A55F}"/>
                </a:ext>
              </a:extLst>
            </p:cNvPr>
            <p:cNvSpPr txBox="1"/>
            <p:nvPr/>
          </p:nvSpPr>
          <p:spPr>
            <a:xfrm>
              <a:off x="7889732" y="5440786"/>
              <a:ext cx="3570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Sơ đồ sự tạo thành nước tiểu và thải nước tiểu ra ngoài ở người</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4F7748EF-E972-4DAC-A7AB-4A5654FA6819}"/>
              </a:ext>
            </a:extLst>
          </p:cNvPr>
          <p:cNvGrpSpPr/>
          <p:nvPr/>
        </p:nvGrpSpPr>
        <p:grpSpPr>
          <a:xfrm>
            <a:off x="1314238" y="5453932"/>
            <a:ext cx="3951503" cy="436880"/>
            <a:chOff x="731521" y="5526666"/>
            <a:chExt cx="3951503" cy="436880"/>
          </a:xfrm>
        </p:grpSpPr>
        <p:sp>
          <p:nvSpPr>
            <p:cNvPr id="26" name="TextBox 25">
              <a:extLst>
                <a:ext uri="{FF2B5EF4-FFF2-40B4-BE49-F238E27FC236}">
                  <a16:creationId xmlns:a16="http://schemas.microsoft.com/office/drawing/2014/main" id="{47C142AB-FA67-4CAD-BC8C-8A744BE7448F}"/>
                </a:ext>
              </a:extLst>
            </p:cNvPr>
            <p:cNvSpPr txBox="1"/>
            <p:nvPr/>
          </p:nvSpPr>
          <p:spPr>
            <a:xfrm>
              <a:off x="2231391" y="5560440"/>
              <a:ext cx="2451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thải mồ hôi qua 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B15612C-B3EE-4C5D-A89A-CDF831945F5C}"/>
                </a:ext>
              </a:extLst>
            </p:cNvPr>
            <p:cNvGrpSpPr/>
            <p:nvPr/>
          </p:nvGrpSpPr>
          <p:grpSpPr>
            <a:xfrm>
              <a:off x="731521" y="5526666"/>
              <a:ext cx="1399540" cy="436880"/>
              <a:chOff x="5361940" y="5626100"/>
              <a:chExt cx="1399540" cy="436880"/>
            </a:xfrm>
          </p:grpSpPr>
          <p:sp>
            <p:nvSpPr>
              <p:cNvPr id="28" name="Rectangle: Rounded Corners 27">
                <a:extLst>
                  <a:ext uri="{FF2B5EF4-FFF2-40B4-BE49-F238E27FC236}">
                    <a16:creationId xmlns:a16="http://schemas.microsoft.com/office/drawing/2014/main" id="{79118A2A-B5FB-4B60-ABEA-C2E46A865E02}"/>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B6D130F-957A-4C51-8961-01B27EBBA7EF}"/>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026" name="Picture 2">
            <a:extLst>
              <a:ext uri="{FF2B5EF4-FFF2-40B4-BE49-F238E27FC236}">
                <a16:creationId xmlns:a16="http://schemas.microsoft.com/office/drawing/2014/main" id="{F078D5FD-98F8-2513-25BD-FE3AFF7D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29" y="1956616"/>
            <a:ext cx="4672524" cy="311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59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erson&#10;&#10;Description automatically generated with medium confidence">
            <a:extLst>
              <a:ext uri="{FF2B5EF4-FFF2-40B4-BE49-F238E27FC236}">
                <a16:creationId xmlns:a16="http://schemas.microsoft.com/office/drawing/2014/main" id="{DF474FF6-D2C6-4FC1-A773-B8DC50BD8E8F}"/>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r="4404"/>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E64D54A-D397-4BAA-ABC9-5830CDE4846D}"/>
              </a:ext>
            </a:extLst>
          </p:cNvPr>
          <p:cNvSpPr/>
          <p:nvPr/>
        </p:nvSpPr>
        <p:spPr>
          <a:xfrm>
            <a:off x="0" y="4815840"/>
            <a:ext cx="12188952" cy="1597486"/>
          </a:xfrm>
          <a:prstGeom prst="rect">
            <a:avLst/>
          </a:prstGeom>
          <a:gradFill flip="none" rotWithShape="1">
            <a:gsLst>
              <a:gs pos="25000">
                <a:srgbClr val="FFFFFF">
                  <a:alpha val="80000"/>
                </a:srgbClr>
              </a:gs>
              <a:gs pos="0">
                <a:schemeClr val="bg1">
                  <a:alpha val="20000"/>
                </a:schemeClr>
              </a:gs>
              <a:gs pos="75000">
                <a:srgbClr val="FFFFFF">
                  <a:alpha val="80000"/>
                </a:srgbClr>
              </a:gs>
              <a:gs pos="50000">
                <a:schemeClr val="bg1">
                  <a:alpha val="9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1DB0FE-392F-4474-A884-19D4921C04D1}"/>
              </a:ext>
            </a:extLst>
          </p:cNvPr>
          <p:cNvSpPr txBox="1"/>
          <p:nvPr/>
        </p:nvSpPr>
        <p:spPr>
          <a:xfrm>
            <a:off x="1502156" y="5012042"/>
            <a:ext cx="9184640" cy="1205082"/>
          </a:xfrm>
          <a:prstGeom prst="roundRect">
            <a:avLst/>
          </a:prstGeom>
          <a:solidFill>
            <a:schemeClr val="bg1"/>
          </a:solidFill>
          <a:ln w="28575">
            <a:solidFill>
              <a:schemeClr val="tx1"/>
            </a:solidFill>
            <a:prstDash val="sysDash"/>
          </a:ln>
        </p:spPr>
        <p:txBody>
          <a:bodyPr wrap="square" rtlCol="0">
            <a:spAutoFit/>
          </a:bodyPr>
          <a:lstStyle/>
          <a:p>
            <a:pPr algn="ctr">
              <a:lnSpc>
                <a:spcPct val="120000"/>
              </a:lnSpc>
            </a:pPr>
            <a:r>
              <a:rPr lang="vi-VN" sz="2800" b="1" dirty="0"/>
              <a:t>Nước và các chất thải được đào thải ra khỏi cơ thể chủ yếu qua </a:t>
            </a:r>
            <a:r>
              <a:rPr lang="vi-VN" sz="2800" b="1" dirty="0">
                <a:solidFill>
                  <a:srgbClr val="FF0000"/>
                </a:solidFill>
              </a:rPr>
              <a:t>nước tiểu và mồ hôi.</a:t>
            </a:r>
            <a:endParaRPr lang="en-US" sz="2800" b="1" dirty="0">
              <a:solidFill>
                <a:srgbClr val="FF0000"/>
              </a:solidFill>
            </a:endParaRPr>
          </a:p>
        </p:txBody>
      </p:sp>
      <p:grpSp>
        <p:nvGrpSpPr>
          <p:cNvPr id="6" name="Group 5">
            <a:extLst>
              <a:ext uri="{FF2B5EF4-FFF2-40B4-BE49-F238E27FC236}">
                <a16:creationId xmlns:a16="http://schemas.microsoft.com/office/drawing/2014/main" id="{3A582281-52FA-1ABF-9BDD-445229BA49C5}"/>
              </a:ext>
            </a:extLst>
          </p:cNvPr>
          <p:cNvGrpSpPr/>
          <p:nvPr/>
        </p:nvGrpSpPr>
        <p:grpSpPr>
          <a:xfrm>
            <a:off x="437423" y="3995271"/>
            <a:ext cx="1897580" cy="611525"/>
            <a:chOff x="5000676" y="619760"/>
            <a:chExt cx="1897580" cy="611525"/>
          </a:xfrm>
        </p:grpSpPr>
        <p:sp>
          <p:nvSpPr>
            <p:cNvPr id="7" name="Rectangle: Rounded Corners 6">
              <a:extLst>
                <a:ext uri="{FF2B5EF4-FFF2-40B4-BE49-F238E27FC236}">
                  <a16:creationId xmlns:a16="http://schemas.microsoft.com/office/drawing/2014/main" id="{B8C25231-2385-2FF1-2A58-EDA210BFAF75}"/>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Trả lời</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FA69C6-F3E7-03D2-00F7-C7F99EFEC687}"/>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7113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494A-DEB6-4284-8A82-4A84FC5A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sp>
        <p:nvSpPr>
          <p:cNvPr id="4" name="TextBox 3">
            <a:extLst>
              <a:ext uri="{FF2B5EF4-FFF2-40B4-BE49-F238E27FC236}">
                <a16:creationId xmlns:a16="http://schemas.microsoft.com/office/drawing/2014/main" id="{97CB9269-0987-4436-B902-A245843203BE}"/>
              </a:ext>
            </a:extLst>
          </p:cNvPr>
          <p:cNvSpPr txBox="1"/>
          <p:nvPr/>
        </p:nvSpPr>
        <p:spPr>
          <a:xfrm>
            <a:off x="440266" y="2227930"/>
            <a:ext cx="5529017" cy="2717347"/>
          </a:xfrm>
          <a:prstGeom prst="rect">
            <a:avLst/>
          </a:prstGeom>
          <a:noFill/>
        </p:spPr>
        <p:txBody>
          <a:bodyPr wrap="square" rtlCol="0">
            <a:spAutoFit/>
          </a:bodyPr>
          <a:lstStyle/>
          <a:p>
            <a:pPr marL="457200" indent="-457200">
              <a:lnSpc>
                <a:spcPct val="120000"/>
              </a:lnSpc>
              <a:spcAft>
                <a:spcPts val="600"/>
              </a:spcAft>
              <a:buFont typeface="Wingdings" panose="05000000000000000000" pitchFamily="2" charset="2"/>
              <a:buChar char="Ø"/>
            </a:pPr>
            <a:r>
              <a:rPr lang="vi-VN" sz="2800" b="1" i="1" dirty="0">
                <a:solidFill>
                  <a:srgbClr val="2B6A09"/>
                </a:solidFill>
              </a:rPr>
              <a:t>Thận có vai trò lọc lấy nước ở máu </a:t>
            </a:r>
            <a:r>
              <a:rPr lang="vi-VN" sz="2800" b="1" i="1" dirty="0">
                <a:solidFill>
                  <a:srgbClr val="2B6A09"/>
                </a:solidFill>
                <a:sym typeface="Symbol" panose="05050102010706020507" pitchFamily="18" charset="2"/>
              </a:rPr>
              <a:t> gọi là </a:t>
            </a:r>
            <a:r>
              <a:rPr lang="vi-VN" sz="2800" b="1" i="1" dirty="0">
                <a:solidFill>
                  <a:srgbClr val="FF0000"/>
                </a:solidFill>
                <a:sym typeface="Symbol" panose="05050102010706020507" pitchFamily="18" charset="2"/>
              </a:rPr>
              <a:t>nước tiểu.</a:t>
            </a:r>
          </a:p>
          <a:p>
            <a:pPr marL="457200" indent="-457200">
              <a:lnSpc>
                <a:spcPct val="120000"/>
              </a:lnSpc>
              <a:spcAft>
                <a:spcPts val="600"/>
              </a:spcAft>
              <a:buFont typeface="Wingdings" panose="05000000000000000000" pitchFamily="2" charset="2"/>
              <a:buChar char="Ø"/>
            </a:pPr>
            <a:r>
              <a:rPr lang="vi-VN" sz="2800" b="1" i="1" dirty="0">
                <a:solidFill>
                  <a:srgbClr val="2B6A09"/>
                </a:solidFill>
                <a:sym typeface="Symbol" panose="05050102010706020507" pitchFamily="18" charset="2"/>
              </a:rPr>
              <a:t>Ống dẫn nước tiểu đưa xuống </a:t>
            </a:r>
            <a:r>
              <a:rPr lang="vi-VN" sz="2800" b="1" i="1" dirty="0">
                <a:solidFill>
                  <a:srgbClr val="0070C0"/>
                </a:solidFill>
                <a:sym typeface="Symbol" panose="05050102010706020507" pitchFamily="18" charset="2"/>
              </a:rPr>
              <a:t>bàng quang </a:t>
            </a:r>
            <a:r>
              <a:rPr lang="vi-VN" sz="2800" b="1" i="1" dirty="0">
                <a:solidFill>
                  <a:srgbClr val="2B6A09"/>
                </a:solidFill>
                <a:sym typeface="Symbol" panose="05050102010706020507" pitchFamily="18" charset="2"/>
              </a:rPr>
              <a:t>và thải ra ngoài qua </a:t>
            </a:r>
            <a:r>
              <a:rPr lang="vi-VN" sz="2800" b="1" i="1" dirty="0">
                <a:solidFill>
                  <a:srgbClr val="0070C0"/>
                </a:solidFill>
                <a:sym typeface="Symbol" panose="05050102010706020507" pitchFamily="18" charset="2"/>
              </a:rPr>
              <a:t>ống đái.</a:t>
            </a:r>
            <a:endParaRPr lang="en-US" sz="2800" b="1" i="1" dirty="0">
              <a:solidFill>
                <a:srgbClr val="0070C0"/>
              </a:solidFill>
            </a:endParaRPr>
          </a:p>
        </p:txBody>
      </p:sp>
      <p:grpSp>
        <p:nvGrpSpPr>
          <p:cNvPr id="9" name="Group 8">
            <a:extLst>
              <a:ext uri="{FF2B5EF4-FFF2-40B4-BE49-F238E27FC236}">
                <a16:creationId xmlns:a16="http://schemas.microsoft.com/office/drawing/2014/main" id="{7B8DDC82-03D4-4C12-889D-BB8C4AE10DCE}"/>
              </a:ext>
            </a:extLst>
          </p:cNvPr>
          <p:cNvGrpSpPr/>
          <p:nvPr/>
        </p:nvGrpSpPr>
        <p:grpSpPr>
          <a:xfrm>
            <a:off x="6804191" y="1178511"/>
            <a:ext cx="2692400" cy="320040"/>
            <a:chOff x="8295640" y="1687671"/>
            <a:chExt cx="2692400" cy="320040"/>
          </a:xfrm>
        </p:grpSpPr>
        <p:sp>
          <p:nvSpPr>
            <p:cNvPr id="5" name="Freeform: Shape 4">
              <a:extLst>
                <a:ext uri="{FF2B5EF4-FFF2-40B4-BE49-F238E27FC236}">
                  <a16:creationId xmlns:a16="http://schemas.microsoft.com/office/drawing/2014/main" id="{35C3CB4A-1E2B-44BF-B54E-473C0FBCDF6E}"/>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96B06F0-084A-4CAF-B6E5-DF80FA8931FE}"/>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42F44E57-9A4C-42EB-A92C-B7EF4CAC2FA0}"/>
              </a:ext>
            </a:extLst>
          </p:cNvPr>
          <p:cNvSpPr txBox="1"/>
          <p:nvPr/>
        </p:nvSpPr>
        <p:spPr>
          <a:xfrm>
            <a:off x="9631154" y="993845"/>
            <a:ext cx="952500" cy="369332"/>
          </a:xfrm>
          <a:prstGeom prst="rect">
            <a:avLst/>
          </a:prstGeom>
          <a:noFill/>
        </p:spPr>
        <p:txBody>
          <a:bodyPr wrap="square" rtlCol="0">
            <a:spAutoFit/>
          </a:bodyPr>
          <a:lstStyle/>
          <a:p>
            <a:r>
              <a:rPr lang="vi-VN" b="1" dirty="0"/>
              <a:t>Thận</a:t>
            </a:r>
            <a:endParaRPr lang="en-US" b="1" dirty="0"/>
          </a:p>
        </p:txBody>
      </p:sp>
      <p:grpSp>
        <p:nvGrpSpPr>
          <p:cNvPr id="2" name="Group 1">
            <a:extLst>
              <a:ext uri="{FF2B5EF4-FFF2-40B4-BE49-F238E27FC236}">
                <a16:creationId xmlns:a16="http://schemas.microsoft.com/office/drawing/2014/main" id="{731AA7AA-04AE-4762-98B8-5A840A1029A9}"/>
              </a:ext>
            </a:extLst>
          </p:cNvPr>
          <p:cNvGrpSpPr/>
          <p:nvPr/>
        </p:nvGrpSpPr>
        <p:grpSpPr>
          <a:xfrm>
            <a:off x="7350710" y="2834591"/>
            <a:ext cx="2068497" cy="725750"/>
            <a:chOff x="7350710" y="2834591"/>
            <a:chExt cx="2068497" cy="725750"/>
          </a:xfrm>
        </p:grpSpPr>
        <p:cxnSp>
          <p:nvCxnSpPr>
            <p:cNvPr id="11" name="Straight Arrow Connector 10">
              <a:extLst>
                <a:ext uri="{FF2B5EF4-FFF2-40B4-BE49-F238E27FC236}">
                  <a16:creationId xmlns:a16="http://schemas.microsoft.com/office/drawing/2014/main" id="{FB7B961F-F93F-42A2-8430-642B017E7E2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A7F09F-8668-4987-AD14-E156B1597E2F}"/>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A1AB5FD-BC95-4967-9190-03635F036E8C}"/>
              </a:ext>
            </a:extLst>
          </p:cNvPr>
          <p:cNvSpPr txBox="1"/>
          <p:nvPr/>
        </p:nvSpPr>
        <p:spPr>
          <a:xfrm>
            <a:off x="9559763" y="3375675"/>
            <a:ext cx="2362405" cy="369332"/>
          </a:xfrm>
          <a:prstGeom prst="rect">
            <a:avLst/>
          </a:prstGeom>
          <a:noFill/>
        </p:spPr>
        <p:txBody>
          <a:bodyPr wrap="square" rtlCol="0">
            <a:spAutoFit/>
          </a:bodyPr>
          <a:lstStyle/>
          <a:p>
            <a:r>
              <a:rPr lang="vi-VN" b="1"/>
              <a:t>Ống dẫn nước tiểu</a:t>
            </a:r>
            <a:endParaRPr lang="en-US" b="1"/>
          </a:p>
        </p:txBody>
      </p:sp>
      <p:sp>
        <p:nvSpPr>
          <p:cNvPr id="17" name="Arrow: Down 16">
            <a:extLst>
              <a:ext uri="{FF2B5EF4-FFF2-40B4-BE49-F238E27FC236}">
                <a16:creationId xmlns:a16="http://schemas.microsoft.com/office/drawing/2014/main" id="{EA47D4C5-A0EF-4D61-995C-95CA021CFE5E}"/>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37A2816-DA94-4634-98F5-FC59E65DE133}"/>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0AD34E4-33E2-477D-B5FD-213D6BCCA8A2}"/>
              </a:ext>
            </a:extLst>
          </p:cNvPr>
          <p:cNvCxnSpPr>
            <a:cxnSpLocks/>
            <a:endCxn id="21" idx="1"/>
          </p:cNvCxnSpPr>
          <p:nvPr/>
        </p:nvCxnSpPr>
        <p:spPr>
          <a:xfrm>
            <a:off x="7562657" y="441519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7792D4-1859-4B3D-85C1-814D0DFDDBB8}"/>
              </a:ext>
            </a:extLst>
          </p:cNvPr>
          <p:cNvSpPr txBox="1"/>
          <p:nvPr/>
        </p:nvSpPr>
        <p:spPr>
          <a:xfrm>
            <a:off x="9631154" y="4230530"/>
            <a:ext cx="1717427" cy="369332"/>
          </a:xfrm>
          <a:prstGeom prst="rect">
            <a:avLst/>
          </a:prstGeom>
          <a:noFill/>
        </p:spPr>
        <p:txBody>
          <a:bodyPr wrap="square" rtlCol="0">
            <a:spAutoFit/>
          </a:bodyPr>
          <a:lstStyle/>
          <a:p>
            <a:r>
              <a:rPr lang="vi-VN" b="1" dirty="0"/>
              <a:t>Bàng quang</a:t>
            </a:r>
            <a:endParaRPr lang="en-US" b="1" dirty="0"/>
          </a:p>
        </p:txBody>
      </p:sp>
      <p:cxnSp>
        <p:nvCxnSpPr>
          <p:cNvPr id="23" name="Straight Arrow Connector 22">
            <a:extLst>
              <a:ext uri="{FF2B5EF4-FFF2-40B4-BE49-F238E27FC236}">
                <a16:creationId xmlns:a16="http://schemas.microsoft.com/office/drawing/2014/main" id="{5F0A29DE-0AD9-423A-A137-A3D9FB379DF5}"/>
              </a:ext>
            </a:extLst>
          </p:cNvPr>
          <p:cNvCxnSpPr>
            <a:cxnSpLocks/>
            <a:endCxn id="24" idx="1"/>
          </p:cNvCxnSpPr>
          <p:nvPr/>
        </p:nvCxnSpPr>
        <p:spPr>
          <a:xfrm>
            <a:off x="7557232" y="494782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E9ECA6-58C1-42BC-928E-924C75F5E4C1}"/>
              </a:ext>
            </a:extLst>
          </p:cNvPr>
          <p:cNvSpPr txBox="1"/>
          <p:nvPr/>
        </p:nvSpPr>
        <p:spPr>
          <a:xfrm>
            <a:off x="9625729" y="4763160"/>
            <a:ext cx="1477393" cy="369332"/>
          </a:xfrm>
          <a:prstGeom prst="rect">
            <a:avLst/>
          </a:prstGeom>
          <a:noFill/>
        </p:spPr>
        <p:txBody>
          <a:bodyPr wrap="square" rtlCol="0">
            <a:spAutoFit/>
          </a:bodyPr>
          <a:lstStyle/>
          <a:p>
            <a:r>
              <a:rPr lang="vi-VN" b="1" dirty="0"/>
              <a:t>Ống đái</a:t>
            </a:r>
            <a:endParaRPr lang="en-US" b="1" dirty="0"/>
          </a:p>
        </p:txBody>
      </p:sp>
      <p:sp>
        <p:nvSpPr>
          <p:cNvPr id="25" name="Right Triangle 24">
            <a:extLst>
              <a:ext uri="{FF2B5EF4-FFF2-40B4-BE49-F238E27FC236}">
                <a16:creationId xmlns:a16="http://schemas.microsoft.com/office/drawing/2014/main" id="{880BD91B-CF0C-48A3-96A8-838BB37253BD}"/>
              </a:ext>
            </a:extLst>
          </p:cNvPr>
          <p:cNvSpPr/>
          <p:nvPr/>
        </p:nvSpPr>
        <p:spPr>
          <a:xfrm rot="10800000" flipH="1">
            <a:off x="0" y="0"/>
            <a:ext cx="1807027" cy="1807027"/>
          </a:xfrm>
          <a:prstGeom prst="rtTriangle">
            <a:avLst/>
          </a:prstGeom>
          <a:gradFill flip="none" rotWithShape="1">
            <a:gsLst>
              <a:gs pos="0">
                <a:srgbClr val="5B7305"/>
              </a:gs>
              <a:gs pos="38000">
                <a:srgbClr val="879804"/>
              </a:gs>
              <a:gs pos="72000">
                <a:srgbClr val="CDD402"/>
              </a:gs>
              <a:gs pos="100000">
                <a:srgbClr val="F6D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55B5FC6-3D60-477A-BBD5-C965B5217201}"/>
              </a:ext>
            </a:extLst>
          </p:cNvPr>
          <p:cNvSpPr/>
          <p:nvPr/>
        </p:nvSpPr>
        <p:spPr>
          <a:xfrm>
            <a:off x="1083453" y="5542235"/>
            <a:ext cx="1817227" cy="110420"/>
          </a:xfrm>
          <a:prstGeom prst="roundRect">
            <a:avLst>
              <a:gd name="adj" fmla="val 50000"/>
            </a:avLst>
          </a:prstGeom>
          <a:gradFill>
            <a:gsLst>
              <a:gs pos="0">
                <a:srgbClr val="5B7305"/>
              </a:gs>
              <a:gs pos="38000">
                <a:srgbClr val="879804"/>
              </a:gs>
              <a:gs pos="72000">
                <a:srgbClr val="CDD402"/>
              </a:gs>
              <a:gs pos="100000">
                <a:srgbClr val="F6DC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9AF0D86-4C91-4F31-9F58-EEEA1AC26995}"/>
              </a:ext>
            </a:extLst>
          </p:cNvPr>
          <p:cNvGrpSpPr/>
          <p:nvPr/>
        </p:nvGrpSpPr>
        <p:grpSpPr>
          <a:xfrm>
            <a:off x="5792600" y="5374987"/>
            <a:ext cx="6064714" cy="646331"/>
            <a:chOff x="5792600" y="5374987"/>
            <a:chExt cx="6064714" cy="646331"/>
          </a:xfrm>
        </p:grpSpPr>
        <p:sp>
          <p:nvSpPr>
            <p:cNvPr id="27" name="TextBox 26">
              <a:extLst>
                <a:ext uri="{FF2B5EF4-FFF2-40B4-BE49-F238E27FC236}">
                  <a16:creationId xmlns:a16="http://schemas.microsoft.com/office/drawing/2014/main" id="{CE3897C8-4D2D-4A9F-8245-07CA222D2215}"/>
                </a:ext>
              </a:extLst>
            </p:cNvPr>
            <p:cNvSpPr txBox="1"/>
            <p:nvPr/>
          </p:nvSpPr>
          <p:spPr>
            <a:xfrm>
              <a:off x="7316037" y="5374987"/>
              <a:ext cx="4541277" cy="646331"/>
            </a:xfrm>
            <a:prstGeom prst="rect">
              <a:avLst/>
            </a:prstGeom>
            <a:noFill/>
          </p:spPr>
          <p:txBody>
            <a:bodyPr wrap="square" rtlCol="0">
              <a:spAutoFit/>
            </a:bodyPr>
            <a:lstStyle/>
            <a:p>
              <a:pPr algn="ctr"/>
              <a:r>
                <a:rPr lang="vi-VN"/>
                <a:t>Sơ đồ sự tạo thành nước tiểu và thải nước tiểu ra ngoài ở người</a:t>
              </a:r>
              <a:endParaRPr lang="en-US"/>
            </a:p>
          </p:txBody>
        </p:sp>
        <p:grpSp>
          <p:nvGrpSpPr>
            <p:cNvPr id="30" name="Group 29">
              <a:extLst>
                <a:ext uri="{FF2B5EF4-FFF2-40B4-BE49-F238E27FC236}">
                  <a16:creationId xmlns:a16="http://schemas.microsoft.com/office/drawing/2014/main" id="{4A2B3BD4-465C-4C29-A4EB-F18A6DE13D79}"/>
                </a:ext>
              </a:extLst>
            </p:cNvPr>
            <p:cNvGrpSpPr/>
            <p:nvPr/>
          </p:nvGrpSpPr>
          <p:grpSpPr>
            <a:xfrm>
              <a:off x="5792600" y="5479712"/>
              <a:ext cx="1399540" cy="436880"/>
              <a:chOff x="5361940" y="5626100"/>
              <a:chExt cx="1399540" cy="436880"/>
            </a:xfrm>
          </p:grpSpPr>
          <p:sp>
            <p:nvSpPr>
              <p:cNvPr id="29" name="Rectangle: Rounded Corners 28">
                <a:extLst>
                  <a:ext uri="{FF2B5EF4-FFF2-40B4-BE49-F238E27FC236}">
                    <a16:creationId xmlns:a16="http://schemas.microsoft.com/office/drawing/2014/main" id="{DDE9B333-9F23-4ED3-87AF-402F8D35E49A}"/>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ACFE005-6346-439B-9CDA-67ACF8DD111E}"/>
                  </a:ext>
                </a:extLst>
              </p:cNvPr>
              <p:cNvSpPr txBox="1"/>
              <p:nvPr/>
            </p:nvSpPr>
            <p:spPr>
              <a:xfrm>
                <a:off x="5462270" y="5659874"/>
                <a:ext cx="1198880" cy="369332"/>
              </a:xfrm>
              <a:prstGeom prst="rect">
                <a:avLst/>
              </a:prstGeom>
              <a:noFill/>
            </p:spPr>
            <p:txBody>
              <a:bodyPr wrap="square" rtlCol="0">
                <a:spAutoFit/>
              </a:bodyPr>
              <a:lstStyle/>
              <a:p>
                <a:pPr algn="ctr"/>
                <a:r>
                  <a:rPr lang="vi-VN" b="1">
                    <a:solidFill>
                      <a:schemeClr val="bg1"/>
                    </a:solidFill>
                  </a:rPr>
                  <a:t>Hình 31.4</a:t>
                </a:r>
                <a:endParaRPr lang="en-US" b="1">
                  <a:solidFill>
                    <a:schemeClr val="bg1"/>
                  </a:solidFill>
                </a:endParaRPr>
              </a:p>
            </p:txBody>
          </p:sp>
        </p:grpSp>
      </p:grpSp>
    </p:spTree>
    <p:extLst>
      <p:ext uri="{BB962C8B-B14F-4D97-AF65-F5344CB8AC3E}">
        <p14:creationId xmlns:p14="http://schemas.microsoft.com/office/powerpoint/2010/main" val="307481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repeatCount="indefinite"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iterate type="wd">
                                    <p:tmPct val="10000"/>
                                  </p:iterate>
                                  <p:childTnLst>
                                    <p:set>
                                      <p:cBhvr>
                                        <p:cTn id="54" dur="1" fill="hold">
                                          <p:stCondLst>
                                            <p:cond delay="0"/>
                                          </p:stCondLst>
                                        </p:cTn>
                                        <p:tgtEl>
                                          <p:spTgt spid="4"/>
                                        </p:tgtEl>
                                        <p:attrNameLst>
                                          <p:attrName>style.visibility</p:attrName>
                                        </p:attrNameLst>
                                      </p:cBhvr>
                                      <p:to>
                                        <p:strVal val="visible"/>
                                      </p:to>
                                    </p:set>
                                    <p:animEffect transition="in" filter="randombar(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7" grpId="0" animBg="1"/>
      <p:bldP spid="18" grpId="0" animBg="1"/>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wich on a cutting board&#10;&#10;Description automatically generated with medium confidence">
            <a:extLst>
              <a:ext uri="{FF2B5EF4-FFF2-40B4-BE49-F238E27FC236}">
                <a16:creationId xmlns:a16="http://schemas.microsoft.com/office/drawing/2014/main" id="{8BC57C7D-CE3A-47DE-B439-68C3A047D7B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EAF9D9BE-2197-4002-AB82-4BF1DFA93346}"/>
              </a:ext>
            </a:extLst>
          </p:cNvPr>
          <p:cNvGrpSpPr/>
          <p:nvPr/>
        </p:nvGrpSpPr>
        <p:grpSpPr>
          <a:xfrm>
            <a:off x="-652848" y="-2608854"/>
            <a:ext cx="13052059" cy="4641448"/>
            <a:chOff x="-652848" y="-2608854"/>
            <a:chExt cx="13052059" cy="4641448"/>
          </a:xfrm>
        </p:grpSpPr>
        <p:sp>
          <p:nvSpPr>
            <p:cNvPr id="5" name="Parallelogram 4">
              <a:extLst>
                <a:ext uri="{FF2B5EF4-FFF2-40B4-BE49-F238E27FC236}">
                  <a16:creationId xmlns:a16="http://schemas.microsoft.com/office/drawing/2014/main" id="{78D37E37-EB8E-4FA2-9CE3-ADEC4591A790}"/>
                </a:ext>
              </a:extLst>
            </p:cNvPr>
            <p:cNvSpPr/>
            <p:nvPr/>
          </p:nvSpPr>
          <p:spPr>
            <a:xfrm rot="15615834">
              <a:off x="3552458" y="-6814160"/>
              <a:ext cx="4641448" cy="13052059"/>
            </a:xfrm>
            <a:prstGeom prst="parallelogram">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2A7C-04C9-4978-94CF-E8022946B3D1}"/>
                </a:ext>
              </a:extLst>
            </p:cNvPr>
            <p:cNvSpPr txBox="1"/>
            <p:nvPr/>
          </p:nvSpPr>
          <p:spPr>
            <a:xfrm>
              <a:off x="515073" y="188208"/>
              <a:ext cx="11161853" cy="1089209"/>
            </a:xfrm>
            <a:prstGeom prst="rect">
              <a:avLst/>
            </a:prstGeom>
            <a:noFill/>
          </p:spPr>
          <p:txBody>
            <a:bodyPr wrap="square" rtlCol="0">
              <a:spAutoFit/>
            </a:bodyPr>
            <a:lstStyle/>
            <a:p>
              <a:pPr>
                <a:lnSpc>
                  <a:spcPct val="120000"/>
                </a:lnSpc>
              </a:pPr>
              <a:r>
                <a:rPr lang="vi-VN" sz="2800" b="1" i="1" dirty="0">
                  <a:solidFill>
                    <a:schemeClr val="bg1"/>
                  </a:solidFill>
                </a:rPr>
                <a:t>Có bao giờ em tự hỏi chiếc bánh mì thơm ngon, hấp dẫn sẽ biến đổi như thế nào sau khi em ăn nó?</a:t>
              </a:r>
              <a:endParaRPr lang="en-US" sz="2800" b="1" i="1" dirty="0">
                <a:solidFill>
                  <a:schemeClr val="bg1"/>
                </a:solidFill>
              </a:endParaRPr>
            </a:p>
          </p:txBody>
        </p:sp>
      </p:grpSp>
    </p:spTree>
    <p:extLst>
      <p:ext uri="{BB962C8B-B14F-4D97-AF65-F5344CB8AC3E}">
        <p14:creationId xmlns:p14="http://schemas.microsoft.com/office/powerpoint/2010/main" val="13473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meal&#10;&#10;Description automatically generated">
            <a:extLst>
              <a:ext uri="{FF2B5EF4-FFF2-40B4-BE49-F238E27FC236}">
                <a16:creationId xmlns:a16="http://schemas.microsoft.com/office/drawing/2014/main" id="{13FE94A7-2595-462D-9899-BA3D563D687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77FD0A6-F7C6-4BA6-9846-BD5FF879A073}"/>
              </a:ext>
            </a:extLst>
          </p:cNvPr>
          <p:cNvSpPr/>
          <p:nvPr/>
        </p:nvSpPr>
        <p:spPr>
          <a:xfrm>
            <a:off x="0" y="4470400"/>
            <a:ext cx="12192000" cy="142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E389FE-3A08-452B-A2D2-6550EC59E004}"/>
              </a:ext>
            </a:extLst>
          </p:cNvPr>
          <p:cNvSpPr txBox="1"/>
          <p:nvPr/>
        </p:nvSpPr>
        <p:spPr>
          <a:xfrm>
            <a:off x="1028700" y="4580361"/>
            <a:ext cx="10319881" cy="1231619"/>
          </a:xfrm>
          <a:prstGeom prst="rect">
            <a:avLst/>
          </a:prstGeom>
          <a:noFill/>
        </p:spPr>
        <p:txBody>
          <a:bodyPr wrap="square" rtlCol="0">
            <a:spAutoFit/>
          </a:bodyPr>
          <a:lstStyle/>
          <a:p>
            <a:pPr>
              <a:lnSpc>
                <a:spcPct val="120000"/>
              </a:lnSpc>
            </a:pPr>
            <a:r>
              <a:rPr lang="vi-VN" sz="3200" b="1" i="1" dirty="0">
                <a:solidFill>
                  <a:schemeClr val="bg1"/>
                </a:solidFill>
              </a:rPr>
              <a:t>Em có thể bổ sung nước cho cơ thể bằng những cách nào?</a:t>
            </a:r>
            <a:endParaRPr lang="en-US" sz="3200" b="1" i="1" dirty="0">
              <a:solidFill>
                <a:schemeClr val="bg1"/>
              </a:solidFill>
            </a:endParaRPr>
          </a:p>
        </p:txBody>
      </p:sp>
      <p:sp>
        <p:nvSpPr>
          <p:cNvPr id="5" name="Parallelogram 4">
            <a:extLst>
              <a:ext uri="{FF2B5EF4-FFF2-40B4-BE49-F238E27FC236}">
                <a16:creationId xmlns:a16="http://schemas.microsoft.com/office/drawing/2014/main" id="{6B1D7592-F923-416D-B0D2-240433AF1AF5}"/>
              </a:ext>
            </a:extLst>
          </p:cNvPr>
          <p:cNvSpPr/>
          <p:nvPr/>
        </p:nvSpPr>
        <p:spPr>
          <a:xfrm>
            <a:off x="533400" y="4627880"/>
            <a:ext cx="254000" cy="11074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334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lasses with limes&#10;&#10;Description automatically generated with low confidence">
            <a:extLst>
              <a:ext uri="{FF2B5EF4-FFF2-40B4-BE49-F238E27FC236}">
                <a16:creationId xmlns:a16="http://schemas.microsoft.com/office/drawing/2014/main" id="{2FDC53B3-A774-4361-BB9C-3BE34CB713CD}"/>
              </a:ext>
            </a:extLst>
          </p:cNvPr>
          <p:cNvPicPr>
            <a:picLocks noChangeAspect="1"/>
          </p:cNvPicPr>
          <p:nvPr/>
        </p:nvPicPr>
        <p:blipFill rotWithShape="1">
          <a:blip r:embed="rId2">
            <a:extLst>
              <a:ext uri="{28A0092B-C50C-407E-A947-70E740481C1C}">
                <a14:useLocalDpi xmlns:a14="http://schemas.microsoft.com/office/drawing/2010/main" val="0"/>
              </a:ext>
            </a:extLst>
          </a:blip>
          <a:srcRect t="12573" b="31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2EBFF5-EF2F-41A9-B2FB-5C10E9B4CFC1}"/>
              </a:ext>
            </a:extLst>
          </p:cNvPr>
          <p:cNvSpPr txBox="1"/>
          <p:nvPr/>
        </p:nvSpPr>
        <p:spPr>
          <a:xfrm>
            <a:off x="3821430" y="5821680"/>
            <a:ext cx="4549140" cy="584775"/>
          </a:xfrm>
          <a:prstGeom prst="rect">
            <a:avLst/>
          </a:prstGeom>
          <a:noFill/>
        </p:spPr>
        <p:txBody>
          <a:bodyPr wrap="square" rtlCol="0">
            <a:spAutoFit/>
          </a:bodyPr>
          <a:lstStyle/>
          <a:p>
            <a:r>
              <a:rPr lang="vi-VN" sz="3200" b="1">
                <a:solidFill>
                  <a:srgbClr val="2B6A09"/>
                </a:solidFill>
                <a:effectLst>
                  <a:reflection blurRad="6350" stA="60000" endA="900" endPos="60000" dist="60007" dir="5400000" sy="-100000" algn="bl" rotWithShape="0"/>
                </a:effectLst>
              </a:rPr>
              <a:t>Uống nước hằng ngày</a:t>
            </a:r>
            <a:endParaRPr lang="en-US" sz="3200" b="1">
              <a:solidFill>
                <a:srgbClr val="2B6A09"/>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9940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oden, green, sliced, vegetable&#10;&#10;Description automatically generated">
            <a:extLst>
              <a:ext uri="{FF2B5EF4-FFF2-40B4-BE49-F238E27FC236}">
                <a16:creationId xmlns:a16="http://schemas.microsoft.com/office/drawing/2014/main" id="{306BD2EE-C9D9-4F5D-BE90-FB14D6CCED01}"/>
              </a:ext>
            </a:extLst>
          </p:cNvPr>
          <p:cNvPicPr>
            <a:picLocks noChangeAspect="1"/>
          </p:cNvPicPr>
          <p:nvPr/>
        </p:nvPicPr>
        <p:blipFill rotWithShape="1">
          <a:blip r:embed="rId2">
            <a:extLst>
              <a:ext uri="{28A0092B-C50C-407E-A947-70E740481C1C}">
                <a14:useLocalDpi xmlns:a14="http://schemas.microsoft.com/office/drawing/2010/main" val="0"/>
              </a:ext>
            </a:extLst>
          </a:blip>
          <a:srcRect t="7780" b="7780"/>
          <a:stretch/>
        </p:blipFill>
        <p:spPr>
          <a:xfrm>
            <a:off x="0" y="0"/>
            <a:ext cx="12192000" cy="6858000"/>
          </a:xfrm>
          <a:prstGeom prst="rect">
            <a:avLst/>
          </a:prstGeom>
        </p:spPr>
      </p:pic>
      <p:sp>
        <p:nvSpPr>
          <p:cNvPr id="5" name="Rectangle: Top Corners Snipped 4">
            <a:extLst>
              <a:ext uri="{FF2B5EF4-FFF2-40B4-BE49-F238E27FC236}">
                <a16:creationId xmlns:a16="http://schemas.microsoft.com/office/drawing/2014/main" id="{8E7F9EC8-518D-408A-9B70-6D807224827B}"/>
              </a:ext>
            </a:extLst>
          </p:cNvPr>
          <p:cNvSpPr/>
          <p:nvPr/>
        </p:nvSpPr>
        <p:spPr>
          <a:xfrm rot="5400000">
            <a:off x="2003158" y="-1369962"/>
            <a:ext cx="1388644" cy="5394960"/>
          </a:xfrm>
          <a:prstGeom prst="snip2SameRect">
            <a:avLst>
              <a:gd name="adj1" fmla="val 22889"/>
              <a:gd name="adj2" fmla="val 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BED9FA-0E57-4AE1-A021-14AF62C576FD}"/>
              </a:ext>
            </a:extLst>
          </p:cNvPr>
          <p:cNvSpPr txBox="1"/>
          <p:nvPr/>
        </p:nvSpPr>
        <p:spPr>
          <a:xfrm>
            <a:off x="238760" y="788909"/>
            <a:ext cx="4917440" cy="1077218"/>
          </a:xfrm>
          <a:prstGeom prst="rect">
            <a:avLst/>
          </a:prstGeom>
          <a:noFill/>
        </p:spPr>
        <p:txBody>
          <a:bodyPr wrap="square" rtlCol="0">
            <a:spAutoFit/>
          </a:bodyPr>
          <a:lstStyle/>
          <a:p>
            <a:r>
              <a:rPr lang="vi-VN" sz="3200" b="1" i="1" dirty="0">
                <a:solidFill>
                  <a:srgbClr val="2B6A09"/>
                </a:solidFill>
              </a:rPr>
              <a:t>Sử dụng các thực phẩm có chứa nhiều nước</a:t>
            </a:r>
            <a:endParaRPr lang="en-US" sz="3200" b="1" i="1" dirty="0">
              <a:solidFill>
                <a:srgbClr val="2B6A09"/>
              </a:solidFill>
            </a:endParaRPr>
          </a:p>
        </p:txBody>
      </p:sp>
    </p:spTree>
    <p:extLst>
      <p:ext uri="{BB962C8B-B14F-4D97-AF65-F5344CB8AC3E}">
        <p14:creationId xmlns:p14="http://schemas.microsoft.com/office/powerpoint/2010/main" val="163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drink, milk, fresh&#10;&#10;Description automatically generated">
            <a:extLst>
              <a:ext uri="{FF2B5EF4-FFF2-40B4-BE49-F238E27FC236}">
                <a16:creationId xmlns:a16="http://schemas.microsoft.com/office/drawing/2014/main" id="{4030845B-C59C-4D90-8AFB-B46280C90124}"/>
              </a:ext>
            </a:extLst>
          </p:cNvPr>
          <p:cNvPicPr>
            <a:picLocks noChangeAspect="1"/>
          </p:cNvPicPr>
          <p:nvPr/>
        </p:nvPicPr>
        <p:blipFill rotWithShape="1">
          <a:blip r:embed="rId2">
            <a:extLst>
              <a:ext uri="{28A0092B-C50C-407E-A947-70E740481C1C}">
                <a14:useLocalDpi xmlns:a14="http://schemas.microsoft.com/office/drawing/2010/main" val="0"/>
              </a:ext>
            </a:extLst>
          </a:blip>
          <a:srcRect t="11604" b="11604"/>
          <a:stretch/>
        </p:blipFill>
        <p:spPr>
          <a:xfrm>
            <a:off x="0" y="0"/>
            <a:ext cx="12192000" cy="6858000"/>
          </a:xfrm>
          <a:prstGeom prst="rect">
            <a:avLst/>
          </a:prstGeom>
        </p:spPr>
      </p:pic>
      <p:sp>
        <p:nvSpPr>
          <p:cNvPr id="4" name="TextBox 3">
            <a:extLst>
              <a:ext uri="{FF2B5EF4-FFF2-40B4-BE49-F238E27FC236}">
                <a16:creationId xmlns:a16="http://schemas.microsoft.com/office/drawing/2014/main" id="{D87A01FB-4038-4111-BACE-7D25A10CE0DC}"/>
              </a:ext>
            </a:extLst>
          </p:cNvPr>
          <p:cNvSpPr txBox="1"/>
          <p:nvPr/>
        </p:nvSpPr>
        <p:spPr>
          <a:xfrm>
            <a:off x="690880" y="1107440"/>
            <a:ext cx="5405120" cy="1145442"/>
          </a:xfrm>
          <a:prstGeom prst="rect">
            <a:avLst/>
          </a:prstGeom>
          <a:noFill/>
        </p:spPr>
        <p:txBody>
          <a:bodyPr wrap="square" rtlCol="0">
            <a:spAutoFit/>
          </a:bodyPr>
          <a:lstStyle/>
          <a:p>
            <a:pPr>
              <a:lnSpc>
                <a:spcPct val="110000"/>
              </a:lnSpc>
            </a:pPr>
            <a:r>
              <a:rPr lang="vi-VN" sz="3200" b="1" i="1" dirty="0">
                <a:solidFill>
                  <a:srgbClr val="60311F"/>
                </a:solidFill>
              </a:rPr>
              <a:t>Bổ sung chất điện giải cần thiết khi cơ thể mệt mỏi</a:t>
            </a:r>
            <a:endParaRPr lang="en-US" sz="3200" b="1" i="1" dirty="0">
              <a:solidFill>
                <a:srgbClr val="60311F"/>
              </a:solidFill>
            </a:endParaRPr>
          </a:p>
        </p:txBody>
      </p:sp>
    </p:spTree>
    <p:extLst>
      <p:ext uri="{BB962C8B-B14F-4D97-AF65-F5344CB8AC3E}">
        <p14:creationId xmlns:p14="http://schemas.microsoft.com/office/powerpoint/2010/main" val="2443308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DB9D7"/>
        </a:solidFill>
        <a:effectLst/>
      </p:bgPr>
    </p:bg>
    <p:spTree>
      <p:nvGrpSpPr>
        <p:cNvPr id="1" name=""/>
        <p:cNvGrpSpPr/>
        <p:nvPr/>
      </p:nvGrpSpPr>
      <p:grpSpPr>
        <a:xfrm>
          <a:off x="0" y="0"/>
          <a:ext cx="0" cy="0"/>
          <a:chOff x="0" y="0"/>
          <a:chExt cx="0" cy="0"/>
        </a:xfrm>
      </p:grpSpPr>
      <p:pic>
        <p:nvPicPr>
          <p:cNvPr id="5124" name="Picture 4" descr="Nam giới sống lâu thường có 4 đặc điểm chung khi uống nước, nếu thực hiện  đầy đủ thì sức khỏe có thể yên tâm">
            <a:extLst>
              <a:ext uri="{FF2B5EF4-FFF2-40B4-BE49-F238E27FC236}">
                <a16:creationId xmlns:a16="http://schemas.microsoft.com/office/drawing/2014/main" id="{CF293C7B-3012-E6DF-3A8C-2B309FB83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A73138-1644-C563-0857-0459359EBBF6}"/>
              </a:ext>
            </a:extLst>
          </p:cNvPr>
          <p:cNvSpPr/>
          <p:nvPr/>
        </p:nvSpPr>
        <p:spPr>
          <a:xfrm>
            <a:off x="4897676" y="363253"/>
            <a:ext cx="6964472" cy="597491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661F02-4BDB-B4F9-83BC-9874F148FB2C}"/>
              </a:ext>
            </a:extLst>
          </p:cNvPr>
          <p:cNvSpPr txBox="1"/>
          <p:nvPr/>
        </p:nvSpPr>
        <p:spPr>
          <a:xfrm>
            <a:off x="5148196" y="1040397"/>
            <a:ext cx="6463431" cy="4777205"/>
          </a:xfrm>
          <a:prstGeom prst="rect">
            <a:avLst/>
          </a:prstGeom>
          <a:noFill/>
        </p:spPr>
        <p:txBody>
          <a:bodyPr wrap="square" rtlCol="0">
            <a:spAutoFit/>
          </a:bodyPr>
          <a:lstStyle/>
          <a:p>
            <a:pPr algn="just">
              <a:lnSpc>
                <a:spcPct val="120000"/>
              </a:lnSpc>
            </a:pPr>
            <a:r>
              <a:rPr lang="vi-VN" sz="3200" b="1" i="1" dirty="0">
                <a:solidFill>
                  <a:schemeClr val="bg1"/>
                </a:solidFill>
              </a:rPr>
              <a:t>Theo khuyến nghị năm 2012 của Viện Dinh dưỡng Quốc gia, trẻ em ở tuổi vị thành niên cần </a:t>
            </a:r>
            <a:r>
              <a:rPr lang="vi-VN" sz="3200" b="1" i="1" dirty="0">
                <a:solidFill>
                  <a:srgbClr val="FFFF00"/>
                </a:solidFill>
              </a:rPr>
              <a:t>40mL nước/1kg </a:t>
            </a:r>
            <a:r>
              <a:rPr lang="vi-VN" sz="3200" b="1" i="1" dirty="0">
                <a:solidFill>
                  <a:schemeClr val="bg1"/>
                </a:solidFill>
              </a:rPr>
              <a:t>thể trọng mỗi ngày. Dựa vào khuyến nghị này, </a:t>
            </a:r>
            <a:r>
              <a:rPr lang="vi-VN" sz="3200" b="1" i="1" dirty="0">
                <a:solidFill>
                  <a:srgbClr val="66FFFF"/>
                </a:solidFill>
              </a:rPr>
              <a:t>hãy tính lượng nước cần uống mỗi ngày của bản thân để đảm bảo nhu cầu nước cho cơ thể.</a:t>
            </a:r>
            <a:endParaRPr lang="en-US" sz="3200" b="1" i="1" dirty="0">
              <a:solidFill>
                <a:srgbClr val="66FFFF"/>
              </a:solidFill>
            </a:endParaRPr>
          </a:p>
        </p:txBody>
      </p:sp>
    </p:spTree>
    <p:extLst>
      <p:ext uri="{BB962C8B-B14F-4D97-AF65-F5344CB8AC3E}">
        <p14:creationId xmlns:p14="http://schemas.microsoft.com/office/powerpoint/2010/main" val="1538598160"/>
      </p:ext>
    </p:extLst>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C633"/>
        </a:solidFill>
        <a:effectLst/>
      </p:bgPr>
    </p:bg>
    <p:spTree>
      <p:nvGrpSpPr>
        <p:cNvPr id="1" name=""/>
        <p:cNvGrpSpPr/>
        <p:nvPr/>
      </p:nvGrpSpPr>
      <p:grpSpPr>
        <a:xfrm>
          <a:off x="0" y="0"/>
          <a:ext cx="0" cy="0"/>
          <a:chOff x="0" y="0"/>
          <a:chExt cx="0" cy="0"/>
        </a:xfrm>
      </p:grpSpPr>
      <p:pic>
        <p:nvPicPr>
          <p:cNvPr id="6146" name="Picture 2" descr="10 cách tăng chiều cao cho trẻ hiệu quả - VnExpress Sức khỏe">
            <a:extLst>
              <a:ext uri="{FF2B5EF4-FFF2-40B4-BE49-F238E27FC236}">
                <a16:creationId xmlns:a16="http://schemas.microsoft.com/office/drawing/2014/main" id="{7EB05919-5847-1A33-BA54-3EB9FDC3A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2" r="15987"/>
          <a:stretch/>
        </p:blipFill>
        <p:spPr bwMode="auto">
          <a:xfrm>
            <a:off x="6884126" y="0"/>
            <a:ext cx="5307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257450-ED7C-FE25-8E41-D8499DB98697}"/>
              </a:ext>
            </a:extLst>
          </p:cNvPr>
          <p:cNvSpPr/>
          <p:nvPr/>
        </p:nvSpPr>
        <p:spPr>
          <a:xfrm>
            <a:off x="388307" y="804796"/>
            <a:ext cx="6363222" cy="426824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028622-81F7-090A-4A2E-79EE0B3E3328}"/>
              </a:ext>
            </a:extLst>
          </p:cNvPr>
          <p:cNvSpPr txBox="1"/>
          <p:nvPr/>
        </p:nvSpPr>
        <p:spPr>
          <a:xfrm>
            <a:off x="512001" y="1057896"/>
            <a:ext cx="6115833" cy="3952300"/>
          </a:xfrm>
          <a:prstGeom prst="rect">
            <a:avLst/>
          </a:prstGeom>
          <a:noFill/>
        </p:spPr>
        <p:txBody>
          <a:bodyPr wrap="square">
            <a:spAutoFit/>
          </a:bodyPr>
          <a:lstStyle/>
          <a:p>
            <a:pPr algn="just">
              <a:lnSpc>
                <a:spcPct val="120000"/>
              </a:lnSpc>
              <a:spcAft>
                <a:spcPts val="600"/>
              </a:spcAft>
            </a:pPr>
            <a:r>
              <a:rPr lang="vi-VN" sz="2800" b="1" i="0" dirty="0">
                <a:solidFill>
                  <a:srgbClr val="FDB626"/>
                </a:solidFill>
                <a:effectLst/>
              </a:rPr>
              <a:t>Theo khuyến nghị năm 2012 của viện dinh dưỡng quốc gia, trẻ em ở tuổi vị thành niên cần 40 ml nước/ 1 kg thể trọng mỗi ngày. </a:t>
            </a:r>
          </a:p>
          <a:p>
            <a:pPr algn="just">
              <a:lnSpc>
                <a:spcPct val="120000"/>
              </a:lnSpc>
              <a:spcAft>
                <a:spcPts val="600"/>
              </a:spcAft>
            </a:pPr>
            <a:r>
              <a:rPr lang="vi-VN" sz="2800" b="1" i="0" dirty="0">
                <a:solidFill>
                  <a:srgbClr val="FDB626"/>
                </a:solidFill>
                <a:effectLst/>
              </a:rPr>
              <a:t>Cơ thể em nặng khoảng 45 kg thì mỗi ngày em cần uống: </a:t>
            </a:r>
          </a:p>
          <a:p>
            <a:pPr algn="ctr">
              <a:lnSpc>
                <a:spcPct val="120000"/>
              </a:lnSpc>
              <a:spcAft>
                <a:spcPts val="600"/>
              </a:spcAft>
            </a:pPr>
            <a:r>
              <a:rPr lang="vi-VN" sz="3600" b="1" i="0" dirty="0">
                <a:solidFill>
                  <a:schemeClr val="bg1"/>
                </a:solidFill>
                <a:effectLst/>
              </a:rPr>
              <a:t>40 x 42 = 1680 ml</a:t>
            </a:r>
          </a:p>
        </p:txBody>
      </p:sp>
    </p:spTree>
    <p:extLst>
      <p:ext uri="{BB962C8B-B14F-4D97-AF65-F5344CB8AC3E}">
        <p14:creationId xmlns:p14="http://schemas.microsoft.com/office/powerpoint/2010/main" val="33005519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C82E8-BE84-4551-B83D-A30E0A6C1009}"/>
              </a:ext>
            </a:extLst>
          </p:cNvPr>
          <p:cNvSpPr txBox="1"/>
          <p:nvPr/>
        </p:nvSpPr>
        <p:spPr>
          <a:xfrm>
            <a:off x="490404" y="1180799"/>
            <a:ext cx="4812549" cy="291349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Nhu cầu sử dụng nước ở động vật </a:t>
            </a:r>
            <a:r>
              <a:rPr kumimoji="0" lang="vi-VN" sz="24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phụ thuộc vào tuổi, đặc điểm sinh học, môi trường sống,... </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Động vật lấy nước vào cơ thể chủ yếu qua thức ăn, nước uống; nước thải ra khỏi cơ thể qua nước tiểu và mồ hôi.</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0F82A98-EDF3-47EC-9381-25E4FE163FAE}"/>
              </a:ext>
            </a:extLst>
          </p:cNvPr>
          <p:cNvGrpSpPr/>
          <p:nvPr/>
        </p:nvGrpSpPr>
        <p:grpSpPr>
          <a:xfrm>
            <a:off x="3287891" y="-2303320"/>
            <a:ext cx="11035145" cy="11021291"/>
            <a:chOff x="2937163" y="-2303320"/>
            <a:chExt cx="11035145" cy="11021291"/>
          </a:xfrm>
          <a:blipFill dpi="0" rotWithShape="1">
            <a:blip r:embed="rId2"/>
            <a:srcRect/>
            <a:stretch>
              <a:fillRect l="-11000" r="-24000"/>
            </a:stretch>
          </a:blipFill>
        </p:grpSpPr>
        <p:sp>
          <p:nvSpPr>
            <p:cNvPr id="3" name="Diamond 2">
              <a:extLst>
                <a:ext uri="{FF2B5EF4-FFF2-40B4-BE49-F238E27FC236}">
                  <a16:creationId xmlns:a16="http://schemas.microsoft.com/office/drawing/2014/main" id="{8D47660F-B306-4AF9-A33F-29D56DCDF67F}"/>
                </a:ext>
              </a:extLst>
            </p:cNvPr>
            <p:cNvSpPr/>
            <p:nvPr/>
          </p:nvSpPr>
          <p:spPr>
            <a:xfrm>
              <a:off x="5735781" y="48837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amond 3">
              <a:extLst>
                <a:ext uri="{FF2B5EF4-FFF2-40B4-BE49-F238E27FC236}">
                  <a16:creationId xmlns:a16="http://schemas.microsoft.com/office/drawing/2014/main" id="{FEBF44AB-7589-43CB-A67A-B53C3B62F3ED}"/>
                </a:ext>
              </a:extLst>
            </p:cNvPr>
            <p:cNvSpPr/>
            <p:nvPr/>
          </p:nvSpPr>
          <p:spPr>
            <a:xfrm>
              <a:off x="2937163" y="3280062"/>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iamond 4">
              <a:extLst>
                <a:ext uri="{FF2B5EF4-FFF2-40B4-BE49-F238E27FC236}">
                  <a16:creationId xmlns:a16="http://schemas.microsoft.com/office/drawing/2014/main" id="{377921AD-328D-40C8-83B0-FF8B9A7C7799}"/>
                </a:ext>
              </a:extLst>
            </p:cNvPr>
            <p:cNvSpPr/>
            <p:nvPr/>
          </p:nvSpPr>
          <p:spPr>
            <a:xfrm>
              <a:off x="8534399" y="328006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amond 5">
              <a:extLst>
                <a:ext uri="{FF2B5EF4-FFF2-40B4-BE49-F238E27FC236}">
                  <a16:creationId xmlns:a16="http://schemas.microsoft.com/office/drawing/2014/main" id="{F4606CCA-B7FC-459B-AD27-28DC592DA9AF}"/>
                </a:ext>
              </a:extLst>
            </p:cNvPr>
            <p:cNvSpPr/>
            <p:nvPr/>
          </p:nvSpPr>
          <p:spPr>
            <a:xfrm>
              <a:off x="8534399" y="-2303320"/>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Isosceles Triangle 6">
            <a:extLst>
              <a:ext uri="{FF2B5EF4-FFF2-40B4-BE49-F238E27FC236}">
                <a16:creationId xmlns:a16="http://schemas.microsoft.com/office/drawing/2014/main" id="{1CFF814B-25B4-49AB-A9E3-FF10448148E8}"/>
              </a:ext>
            </a:extLst>
          </p:cNvPr>
          <p:cNvSpPr/>
          <p:nvPr/>
        </p:nvSpPr>
        <p:spPr>
          <a:xfrm>
            <a:off x="8037185" y="6075616"/>
            <a:ext cx="1536555" cy="782384"/>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642B38A2-A4E1-453F-80A5-EA0B537ED521}"/>
              </a:ext>
            </a:extLst>
          </p:cNvPr>
          <p:cNvSpPr/>
          <p:nvPr/>
        </p:nvSpPr>
        <p:spPr>
          <a:xfrm rot="16200000">
            <a:off x="10909432" y="2772290"/>
            <a:ext cx="1695067" cy="870069"/>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D29B0C86-9444-4B55-9881-7A02D39FD019}"/>
              </a:ext>
            </a:extLst>
          </p:cNvPr>
          <p:cNvSpPr/>
          <p:nvPr/>
        </p:nvSpPr>
        <p:spPr>
          <a:xfrm>
            <a:off x="5207230" y="-2303320"/>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mond 10">
            <a:extLst>
              <a:ext uri="{FF2B5EF4-FFF2-40B4-BE49-F238E27FC236}">
                <a16:creationId xmlns:a16="http://schemas.microsoft.com/office/drawing/2014/main" id="{ACCF4749-BDBC-45C9-A019-5E2B4F7AF76E}"/>
              </a:ext>
            </a:extLst>
          </p:cNvPr>
          <p:cNvSpPr/>
          <p:nvPr/>
        </p:nvSpPr>
        <p:spPr>
          <a:xfrm>
            <a:off x="4390504" y="-2395306"/>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iamond 11">
            <a:extLst>
              <a:ext uri="{FF2B5EF4-FFF2-40B4-BE49-F238E27FC236}">
                <a16:creationId xmlns:a16="http://schemas.microsoft.com/office/drawing/2014/main" id="{41F5F81C-5242-4E67-A0E7-2CA8F899400A}"/>
              </a:ext>
            </a:extLst>
          </p:cNvPr>
          <p:cNvSpPr/>
          <p:nvPr/>
        </p:nvSpPr>
        <p:spPr>
          <a:xfrm>
            <a:off x="968819" y="4758487"/>
            <a:ext cx="3855720" cy="3855720"/>
          </a:xfrm>
          <a:prstGeom prst="diamond">
            <a:avLst/>
          </a:prstGeom>
          <a:solidFill>
            <a:srgbClr val="FFC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12">
            <a:extLst>
              <a:ext uri="{FF2B5EF4-FFF2-40B4-BE49-F238E27FC236}">
                <a16:creationId xmlns:a16="http://schemas.microsoft.com/office/drawing/2014/main" id="{0453EF4F-52C8-44DF-8955-899AA9690D86}"/>
              </a:ext>
            </a:extLst>
          </p:cNvPr>
          <p:cNvSpPr/>
          <p:nvPr/>
        </p:nvSpPr>
        <p:spPr>
          <a:xfrm>
            <a:off x="1015579" y="297825"/>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ger drinking water&#10;&#10;Description automatically generated">
            <a:extLst>
              <a:ext uri="{FF2B5EF4-FFF2-40B4-BE49-F238E27FC236}">
                <a16:creationId xmlns:a16="http://schemas.microsoft.com/office/drawing/2014/main" id="{C4E424EF-79A4-4FD1-A94D-D77F1BEDE02A}"/>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4" name="Hexagon 3">
            <a:extLst>
              <a:ext uri="{FF2B5EF4-FFF2-40B4-BE49-F238E27FC236}">
                <a16:creationId xmlns:a16="http://schemas.microsoft.com/office/drawing/2014/main" id="{BF70E135-0246-4426-8E8A-BDDDEA09A818}"/>
              </a:ext>
            </a:extLst>
          </p:cNvPr>
          <p:cNvSpPr/>
          <p:nvPr/>
        </p:nvSpPr>
        <p:spPr>
          <a:xfrm>
            <a:off x="-1489456" y="487680"/>
            <a:ext cx="6823862" cy="5882640"/>
          </a:xfrm>
          <a:prstGeom prst="hexagon">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A8F1184-227A-46DE-80FF-AAA899A189A9}"/>
              </a:ext>
            </a:extLst>
          </p:cNvPr>
          <p:cNvSpPr/>
          <p:nvPr/>
        </p:nvSpPr>
        <p:spPr>
          <a:xfrm>
            <a:off x="-1730858" y="177800"/>
            <a:ext cx="7542784" cy="6502400"/>
          </a:xfrm>
          <a:prstGeom prst="hexagon">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E589FE7-62E6-4DB0-8B5E-5108DB2F4168}"/>
              </a:ext>
            </a:extLst>
          </p:cNvPr>
          <p:cNvSpPr/>
          <p:nvPr/>
        </p:nvSpPr>
        <p:spPr>
          <a:xfrm>
            <a:off x="-2253895" y="-273094"/>
            <a:ext cx="8588858" cy="7404188"/>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D5E606-94AD-40A3-9C42-6981540511A1}"/>
              </a:ext>
            </a:extLst>
          </p:cNvPr>
          <p:cNvSpPr txBox="1"/>
          <p:nvPr/>
        </p:nvSpPr>
        <p:spPr>
          <a:xfrm>
            <a:off x="269761" y="3261430"/>
            <a:ext cx="4043976" cy="1886478"/>
          </a:xfrm>
          <a:prstGeom prst="rect">
            <a:avLst/>
          </a:prstGeom>
          <a:noFill/>
        </p:spPr>
        <p:txBody>
          <a:bodyPr wrap="square" rtlCol="0">
            <a:spAutoFit/>
          </a:bodyPr>
          <a:lstStyle/>
          <a:p>
            <a:pPr algn="ctr">
              <a:lnSpc>
                <a:spcPct val="110000"/>
              </a:lnSpc>
            </a:pPr>
            <a:r>
              <a:rPr lang="vi-VN" sz="3600" b="1" dirty="0">
                <a:solidFill>
                  <a:srgbClr val="2B6A09"/>
                </a:solidFill>
              </a:rPr>
              <a:t>SỰ VẬN CHUYỂN CÁC CHẤT Ở ĐỘNG VẬT</a:t>
            </a:r>
            <a:endParaRPr lang="en-US" sz="3600" b="1" dirty="0">
              <a:solidFill>
                <a:srgbClr val="2B6A09"/>
              </a:solidFill>
            </a:endParaRPr>
          </a:p>
        </p:txBody>
      </p:sp>
      <p:grpSp>
        <p:nvGrpSpPr>
          <p:cNvPr id="10" name="Group 9">
            <a:extLst>
              <a:ext uri="{FF2B5EF4-FFF2-40B4-BE49-F238E27FC236}">
                <a16:creationId xmlns:a16="http://schemas.microsoft.com/office/drawing/2014/main" id="{7B301C71-93A3-421E-B37E-FA27051E7F92}"/>
              </a:ext>
            </a:extLst>
          </p:cNvPr>
          <p:cNvGrpSpPr/>
          <p:nvPr/>
        </p:nvGrpSpPr>
        <p:grpSpPr>
          <a:xfrm>
            <a:off x="1493095" y="1336876"/>
            <a:ext cx="1597307" cy="1376989"/>
            <a:chOff x="1674200" y="590309"/>
            <a:chExt cx="1597307" cy="1376989"/>
          </a:xfrm>
        </p:grpSpPr>
        <p:sp>
          <p:nvSpPr>
            <p:cNvPr id="11" name="Hexagon 10">
              <a:extLst>
                <a:ext uri="{FF2B5EF4-FFF2-40B4-BE49-F238E27FC236}">
                  <a16:creationId xmlns:a16="http://schemas.microsoft.com/office/drawing/2014/main" id="{44E6244E-10EB-43D6-AFCA-1852723C5406}"/>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03</a:t>
              </a:r>
              <a:endParaRPr lang="en-US" sz="4400" b="1"/>
            </a:p>
          </p:txBody>
        </p:sp>
        <p:sp>
          <p:nvSpPr>
            <p:cNvPr id="12" name="Hexagon 11">
              <a:extLst>
                <a:ext uri="{FF2B5EF4-FFF2-40B4-BE49-F238E27FC236}">
                  <a16:creationId xmlns:a16="http://schemas.microsoft.com/office/drawing/2014/main" id="{C07BD8C0-8443-4819-B90B-6DA5712E408C}"/>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4201737855"/>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arranged&#10;&#10;Description automatically generated">
            <a:extLst>
              <a:ext uri="{FF2B5EF4-FFF2-40B4-BE49-F238E27FC236}">
                <a16:creationId xmlns:a16="http://schemas.microsoft.com/office/drawing/2014/main" id="{4E222EED-B44F-4B9F-9045-AE671B3CD302}"/>
              </a:ext>
            </a:extLst>
          </p:cNvPr>
          <p:cNvPicPr>
            <a:picLocks noChangeAspect="1"/>
          </p:cNvPicPr>
          <p:nvPr/>
        </p:nvPicPr>
        <p:blipFill rotWithShape="1">
          <a:blip r:embed="rId2">
            <a:extLst>
              <a:ext uri="{28A0092B-C50C-407E-A947-70E740481C1C}">
                <a14:useLocalDpi xmlns:a14="http://schemas.microsoft.com/office/drawing/2010/main" val="0"/>
              </a:ext>
            </a:extLst>
          </a:blip>
          <a:srcRect t="5615" b="15536"/>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074B63AC-DAD3-4048-903B-0DBB9FC0AA7A}"/>
              </a:ext>
            </a:extLst>
          </p:cNvPr>
          <p:cNvGrpSpPr/>
          <p:nvPr/>
        </p:nvGrpSpPr>
        <p:grpSpPr>
          <a:xfrm>
            <a:off x="8877669" y="947164"/>
            <a:ext cx="2849732" cy="2849732"/>
            <a:chOff x="8877669" y="947164"/>
            <a:chExt cx="2849732" cy="2849732"/>
          </a:xfrm>
        </p:grpSpPr>
        <p:sp>
          <p:nvSpPr>
            <p:cNvPr id="4" name="Oval 3">
              <a:extLst>
                <a:ext uri="{FF2B5EF4-FFF2-40B4-BE49-F238E27FC236}">
                  <a16:creationId xmlns:a16="http://schemas.microsoft.com/office/drawing/2014/main" id="{BF7EC76D-DFE9-4732-A1FD-FB8339340713}"/>
                </a:ext>
              </a:extLst>
            </p:cNvPr>
            <p:cNvSpPr/>
            <p:nvPr/>
          </p:nvSpPr>
          <p:spPr>
            <a:xfrm>
              <a:off x="8877669" y="947164"/>
              <a:ext cx="2849732" cy="2849732"/>
            </a:xfrm>
            <a:prstGeom prst="ellipse">
              <a:avLst/>
            </a:prstGeom>
            <a:solidFill>
              <a:schemeClr val="bg1"/>
            </a:solidFill>
            <a:ln w="38100">
              <a:solidFill>
                <a:srgbClr val="0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hematic&#10;&#10;Description automatically generated with medium confidence">
              <a:extLst>
                <a:ext uri="{FF2B5EF4-FFF2-40B4-BE49-F238E27FC236}">
                  <a16:creationId xmlns:a16="http://schemas.microsoft.com/office/drawing/2014/main" id="{B2494CEE-8B3D-483A-A885-1AAC43E6AA8D}"/>
                </a:ext>
              </a:extLst>
            </p:cNvPr>
            <p:cNvPicPr>
              <a:picLocks noChangeAspect="1"/>
            </p:cNvPicPr>
            <p:nvPr/>
          </p:nvPicPr>
          <p:blipFill rotWithShape="1">
            <a:blip r:embed="rId3">
              <a:extLst>
                <a:ext uri="{28A0092B-C50C-407E-A947-70E740481C1C}">
                  <a14:useLocalDpi xmlns:a14="http://schemas.microsoft.com/office/drawing/2010/main" val="0"/>
                </a:ext>
              </a:extLst>
            </a:blip>
            <a:srcRect l="17077" t="30680" r="16134" b="32816"/>
            <a:stretch/>
          </p:blipFill>
          <p:spPr>
            <a:xfrm rot="20912651">
              <a:off x="9126244" y="1761138"/>
              <a:ext cx="2352583" cy="1221784"/>
            </a:xfrm>
            <a:prstGeom prst="rect">
              <a:avLst/>
            </a:prstGeom>
          </p:spPr>
        </p:pic>
        <p:sp>
          <p:nvSpPr>
            <p:cNvPr id="7" name="TextBox 6">
              <a:extLst>
                <a:ext uri="{FF2B5EF4-FFF2-40B4-BE49-F238E27FC236}">
                  <a16:creationId xmlns:a16="http://schemas.microsoft.com/office/drawing/2014/main" id="{073DE0E8-0E1B-4565-B2D9-FBB225CD1D1B}"/>
                </a:ext>
              </a:extLst>
            </p:cNvPr>
            <p:cNvSpPr txBox="1"/>
            <p:nvPr/>
          </p:nvSpPr>
          <p:spPr>
            <a:xfrm>
              <a:off x="9454719" y="2354195"/>
              <a:ext cx="639192"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sp>
          <p:nvSpPr>
            <p:cNvPr id="9" name="TextBox 8">
              <a:extLst>
                <a:ext uri="{FF2B5EF4-FFF2-40B4-BE49-F238E27FC236}">
                  <a16:creationId xmlns:a16="http://schemas.microsoft.com/office/drawing/2014/main" id="{67E402E4-1115-49A3-B0B7-0524E03877D5}"/>
                </a:ext>
              </a:extLst>
            </p:cNvPr>
            <p:cNvSpPr txBox="1"/>
            <p:nvPr/>
          </p:nvSpPr>
          <p:spPr>
            <a:xfrm>
              <a:off x="10781809" y="2085945"/>
              <a:ext cx="475076"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grpSp>
      <p:sp>
        <p:nvSpPr>
          <p:cNvPr id="11" name="TextBox 10">
            <a:extLst>
              <a:ext uri="{FF2B5EF4-FFF2-40B4-BE49-F238E27FC236}">
                <a16:creationId xmlns:a16="http://schemas.microsoft.com/office/drawing/2014/main" id="{20D830EE-3442-4728-977E-3079B79E992A}"/>
              </a:ext>
            </a:extLst>
          </p:cNvPr>
          <p:cNvSpPr txBox="1"/>
          <p:nvPr/>
        </p:nvSpPr>
        <p:spPr>
          <a:xfrm>
            <a:off x="1509203" y="247528"/>
            <a:ext cx="9747682" cy="1089209"/>
          </a:xfrm>
          <a:prstGeom prst="rect">
            <a:avLst/>
          </a:prstGeom>
          <a:noFill/>
        </p:spPr>
        <p:txBody>
          <a:bodyPr wrap="square" rtlCol="0">
            <a:spAutoFit/>
          </a:bodyPr>
          <a:lstStyle/>
          <a:p>
            <a:pPr>
              <a:lnSpc>
                <a:spcPct val="120000"/>
              </a:lnSpc>
            </a:pPr>
            <a:r>
              <a:rPr lang="vi-VN" sz="2800" b="1" i="1" dirty="0"/>
              <a:t>Các tế bào và cơ quan trong cơ thể động vật được nuôi dưỡng bởi </a:t>
            </a:r>
            <a:r>
              <a:rPr lang="vi-VN" sz="2800" b="1" i="1" dirty="0">
                <a:solidFill>
                  <a:srgbClr val="FF0000"/>
                </a:solidFill>
              </a:rPr>
              <a:t>chất dinh dưỡng </a:t>
            </a:r>
            <a:r>
              <a:rPr lang="vi-VN" sz="2800" b="1" i="1" dirty="0">
                <a:solidFill>
                  <a:schemeClr val="bg2">
                    <a:lumMod val="25000"/>
                  </a:schemeClr>
                </a:solidFill>
              </a:rPr>
              <a:t>và </a:t>
            </a:r>
            <a:r>
              <a:rPr lang="vi-VN" sz="2800" b="1" i="1" dirty="0">
                <a:solidFill>
                  <a:srgbClr val="0098FF"/>
                </a:solidFill>
              </a:rPr>
              <a:t>oxygen</a:t>
            </a:r>
            <a:r>
              <a:rPr lang="vi-VN" sz="2800" b="1" i="1" dirty="0">
                <a:solidFill>
                  <a:schemeClr val="bg2">
                    <a:lumMod val="25000"/>
                  </a:schemeClr>
                </a:solidFill>
              </a:rPr>
              <a:t>.</a:t>
            </a:r>
            <a:endParaRPr lang="en-US" sz="2800" b="1" i="1" dirty="0">
              <a:solidFill>
                <a:schemeClr val="bg2">
                  <a:lumMod val="25000"/>
                </a:schemeClr>
              </a:solidFill>
            </a:endParaRPr>
          </a:p>
        </p:txBody>
      </p:sp>
    </p:spTree>
    <p:extLst>
      <p:ext uri="{BB962C8B-B14F-4D97-AF65-F5344CB8AC3E}">
        <p14:creationId xmlns:p14="http://schemas.microsoft.com/office/powerpoint/2010/main" val="418462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B07F7A-01F3-4554-8E53-042291575959}"/>
              </a:ext>
            </a:extLst>
          </p:cNvPr>
          <p:cNvGrpSpPr/>
          <p:nvPr/>
        </p:nvGrpSpPr>
        <p:grpSpPr>
          <a:xfrm>
            <a:off x="3164247" y="4131589"/>
            <a:ext cx="665826" cy="665826"/>
            <a:chOff x="2823099" y="1331650"/>
            <a:chExt cx="665826" cy="665826"/>
          </a:xfrm>
        </p:grpSpPr>
        <p:sp>
          <p:nvSpPr>
            <p:cNvPr id="7" name="Oval 6">
              <a:extLst>
                <a:ext uri="{FF2B5EF4-FFF2-40B4-BE49-F238E27FC236}">
                  <a16:creationId xmlns:a16="http://schemas.microsoft.com/office/drawing/2014/main" id="{96692546-1210-4F3D-97B3-1924F4CE49D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7A09B7C5-65EB-41BF-82E0-C63CE09146E9}"/>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16" name="Group 15">
            <a:extLst>
              <a:ext uri="{FF2B5EF4-FFF2-40B4-BE49-F238E27FC236}">
                <a16:creationId xmlns:a16="http://schemas.microsoft.com/office/drawing/2014/main" id="{54749604-4CB4-40F9-99DF-FBF85CA17BD8}"/>
              </a:ext>
            </a:extLst>
          </p:cNvPr>
          <p:cNvGrpSpPr/>
          <p:nvPr/>
        </p:nvGrpSpPr>
        <p:grpSpPr>
          <a:xfrm>
            <a:off x="8328634" y="3429000"/>
            <a:ext cx="1313895" cy="1313895"/>
            <a:chOff x="4492102" y="1145220"/>
            <a:chExt cx="1313895" cy="1313895"/>
          </a:xfrm>
        </p:grpSpPr>
        <p:sp>
          <p:nvSpPr>
            <p:cNvPr id="14" name="Oval 13">
              <a:extLst>
                <a:ext uri="{FF2B5EF4-FFF2-40B4-BE49-F238E27FC236}">
                  <a16:creationId xmlns:a16="http://schemas.microsoft.com/office/drawing/2014/main" id="{00EDB822-2F69-4861-8DC6-18B3BFF5A2C8}"/>
                </a:ext>
              </a:extLst>
            </p:cNvPr>
            <p:cNvSpPr/>
            <p:nvPr/>
          </p:nvSpPr>
          <p:spPr>
            <a:xfrm>
              <a:off x="4492102" y="1145220"/>
              <a:ext cx="1313895" cy="1313895"/>
            </a:xfrm>
            <a:prstGeom prst="ellipse">
              <a:avLst/>
            </a:prstGeom>
            <a:solidFill>
              <a:srgbClr val="FF9899"/>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7CF816-50E0-4A15-A334-58391CB377A5}"/>
                </a:ext>
              </a:extLst>
            </p:cNvPr>
            <p:cNvSpPr txBox="1"/>
            <p:nvPr/>
          </p:nvSpPr>
          <p:spPr>
            <a:xfrm>
              <a:off x="4571999" y="1528697"/>
              <a:ext cx="1207364" cy="646331"/>
            </a:xfrm>
            <a:prstGeom prst="rect">
              <a:avLst/>
            </a:prstGeom>
            <a:noFill/>
          </p:spPr>
          <p:txBody>
            <a:bodyPr wrap="square" rtlCol="0">
              <a:spAutoFit/>
            </a:bodyPr>
            <a:lstStyle/>
            <a:p>
              <a:pPr algn="ctr"/>
              <a:r>
                <a:rPr lang="vi-VN"/>
                <a:t>Chất dinh dưỡng</a:t>
              </a:r>
              <a:endParaRPr lang="en-US"/>
            </a:p>
          </p:txBody>
        </p:sp>
      </p:grpSp>
      <p:grpSp>
        <p:nvGrpSpPr>
          <p:cNvPr id="18" name="Group 17">
            <a:extLst>
              <a:ext uri="{FF2B5EF4-FFF2-40B4-BE49-F238E27FC236}">
                <a16:creationId xmlns:a16="http://schemas.microsoft.com/office/drawing/2014/main" id="{9BA84705-BA57-4010-8EC7-A8426E7E2F5D}"/>
              </a:ext>
            </a:extLst>
          </p:cNvPr>
          <p:cNvGrpSpPr/>
          <p:nvPr/>
        </p:nvGrpSpPr>
        <p:grpSpPr>
          <a:xfrm>
            <a:off x="2849058" y="4540133"/>
            <a:ext cx="665826" cy="665826"/>
            <a:chOff x="2823099" y="1331650"/>
            <a:chExt cx="665826" cy="665826"/>
          </a:xfrm>
        </p:grpSpPr>
        <p:sp>
          <p:nvSpPr>
            <p:cNvPr id="19" name="Oval 18">
              <a:extLst>
                <a:ext uri="{FF2B5EF4-FFF2-40B4-BE49-F238E27FC236}">
                  <a16:creationId xmlns:a16="http://schemas.microsoft.com/office/drawing/2014/main" id="{490CA569-6310-4EB9-87D8-8ECBF752B4EB}"/>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6A72CDB-9C75-4633-9C9B-CF3F2164676E}"/>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21" name="Group 20">
            <a:extLst>
              <a:ext uri="{FF2B5EF4-FFF2-40B4-BE49-F238E27FC236}">
                <a16:creationId xmlns:a16="http://schemas.microsoft.com/office/drawing/2014/main" id="{EF09315D-B18A-4B5B-A3C1-64B5247A0D12}"/>
              </a:ext>
            </a:extLst>
          </p:cNvPr>
          <p:cNvGrpSpPr/>
          <p:nvPr/>
        </p:nvGrpSpPr>
        <p:grpSpPr>
          <a:xfrm>
            <a:off x="3436294" y="4435626"/>
            <a:ext cx="665826" cy="665826"/>
            <a:chOff x="2823099" y="1331650"/>
            <a:chExt cx="665826" cy="665826"/>
          </a:xfrm>
        </p:grpSpPr>
        <p:sp>
          <p:nvSpPr>
            <p:cNvPr id="22" name="Oval 21">
              <a:extLst>
                <a:ext uri="{FF2B5EF4-FFF2-40B4-BE49-F238E27FC236}">
                  <a16:creationId xmlns:a16="http://schemas.microsoft.com/office/drawing/2014/main" id="{42DE045D-25BD-4703-B9C7-BC96CA926DC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xtBox 22">
              <a:extLst>
                <a:ext uri="{FF2B5EF4-FFF2-40B4-BE49-F238E27FC236}">
                  <a16:creationId xmlns:a16="http://schemas.microsoft.com/office/drawing/2014/main" id="{4848DD10-F4BC-4F77-A0F1-B6F1B590B717}"/>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sp>
        <p:nvSpPr>
          <p:cNvPr id="30" name="Rectangle 29">
            <a:extLst>
              <a:ext uri="{FF2B5EF4-FFF2-40B4-BE49-F238E27FC236}">
                <a16:creationId xmlns:a16="http://schemas.microsoft.com/office/drawing/2014/main" id="{0DEE5A02-278D-43CB-BBA1-D2A4BFABE4B8}"/>
              </a:ext>
            </a:extLst>
          </p:cNvPr>
          <p:cNvSpPr/>
          <p:nvPr/>
        </p:nvSpPr>
        <p:spPr>
          <a:xfrm>
            <a:off x="2921945" y="3579797"/>
            <a:ext cx="916100" cy="192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B60CB580-695E-4FF4-979D-98A1E59A90A6}"/>
              </a:ext>
            </a:extLst>
          </p:cNvPr>
          <p:cNvSpPr txBox="1"/>
          <p:nvPr/>
        </p:nvSpPr>
        <p:spPr>
          <a:xfrm>
            <a:off x="710544" y="901505"/>
            <a:ext cx="10770912" cy="1089209"/>
          </a:xfrm>
          <a:prstGeom prst="rect">
            <a:avLst/>
          </a:prstGeom>
          <a:noFill/>
        </p:spPr>
        <p:txBody>
          <a:bodyPr wrap="square" rtlCol="0">
            <a:spAutoFit/>
          </a:bodyPr>
          <a:lstStyle/>
          <a:p>
            <a:pPr algn="ctr">
              <a:lnSpc>
                <a:spcPct val="120000"/>
              </a:lnSpc>
            </a:pPr>
            <a:r>
              <a:rPr lang="vi-VN" sz="2800" b="1" i="1" dirty="0">
                <a:solidFill>
                  <a:srgbClr val="FF0000"/>
                </a:solidFill>
              </a:rPr>
              <a:t>Oxygen</a:t>
            </a:r>
            <a:r>
              <a:rPr lang="vi-VN" sz="2800" b="1" i="1" dirty="0"/>
              <a:t> được lấy từ phổi còn chất dinh dưỡng do cơ quan tiêu hóa cung cấp</a:t>
            </a:r>
            <a:endParaRPr lang="en-US" sz="2800" b="1" i="1" dirty="0"/>
          </a:p>
        </p:txBody>
      </p:sp>
      <p:pic>
        <p:nvPicPr>
          <p:cNvPr id="3" name="Picture 2" descr="Logo&#10;&#10;Description automatically generated with medium confidence">
            <a:extLst>
              <a:ext uri="{FF2B5EF4-FFF2-40B4-BE49-F238E27FC236}">
                <a16:creationId xmlns:a16="http://schemas.microsoft.com/office/drawing/2014/main" id="{8E289895-C896-4C88-9E9D-3A2D9971DB7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2494935" y="3455132"/>
            <a:ext cx="1981852" cy="1928192"/>
          </a:xfrm>
          <a:prstGeom prst="rect">
            <a:avLst/>
          </a:prstGeom>
        </p:spPr>
      </p:pic>
      <p:grpSp>
        <p:nvGrpSpPr>
          <p:cNvPr id="24" name="Group 23">
            <a:extLst>
              <a:ext uri="{FF2B5EF4-FFF2-40B4-BE49-F238E27FC236}">
                <a16:creationId xmlns:a16="http://schemas.microsoft.com/office/drawing/2014/main" id="{F07B4C05-2F76-4538-BA71-F41659CE7AF5}"/>
              </a:ext>
            </a:extLst>
          </p:cNvPr>
          <p:cNvGrpSpPr/>
          <p:nvPr/>
        </p:nvGrpSpPr>
        <p:grpSpPr>
          <a:xfrm>
            <a:off x="8531150" y="3584046"/>
            <a:ext cx="962126" cy="962127"/>
            <a:chOff x="4492102" y="1145220"/>
            <a:chExt cx="1313895" cy="1313895"/>
          </a:xfrm>
        </p:grpSpPr>
        <p:sp>
          <p:nvSpPr>
            <p:cNvPr id="25" name="Oval 24">
              <a:extLst>
                <a:ext uri="{FF2B5EF4-FFF2-40B4-BE49-F238E27FC236}">
                  <a16:creationId xmlns:a16="http://schemas.microsoft.com/office/drawing/2014/main" id="{74DB8D3E-87E3-4CD5-ABE9-0B162012217E}"/>
                </a:ext>
              </a:extLst>
            </p:cNvPr>
            <p:cNvSpPr/>
            <p:nvPr/>
          </p:nvSpPr>
          <p:spPr>
            <a:xfrm>
              <a:off x="4492102" y="1145220"/>
              <a:ext cx="1313895" cy="1313895"/>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B673D909-A035-4A58-BA34-0FFF56853BFB}"/>
                </a:ext>
              </a:extLst>
            </p:cNvPr>
            <p:cNvSpPr txBox="1"/>
            <p:nvPr/>
          </p:nvSpPr>
          <p:spPr>
            <a:xfrm>
              <a:off x="4492102" y="1498162"/>
              <a:ext cx="1287261" cy="714517"/>
            </a:xfrm>
            <a:prstGeom prst="rect">
              <a:avLst/>
            </a:prstGeom>
            <a:noFill/>
          </p:spPr>
          <p:txBody>
            <a:bodyPr wrap="square" rtlCol="0">
              <a:spAutoFit/>
            </a:bodyPr>
            <a:lstStyle/>
            <a:p>
              <a:pPr algn="ctr"/>
              <a:r>
                <a:rPr lang="vi-VN" sz="1400"/>
                <a:t>Chất dinh dưỡng</a:t>
              </a:r>
              <a:endParaRPr lang="en-US" sz="1400"/>
            </a:p>
          </p:txBody>
        </p:sp>
      </p:grpSp>
      <p:grpSp>
        <p:nvGrpSpPr>
          <p:cNvPr id="27" name="Group 26">
            <a:extLst>
              <a:ext uri="{FF2B5EF4-FFF2-40B4-BE49-F238E27FC236}">
                <a16:creationId xmlns:a16="http://schemas.microsoft.com/office/drawing/2014/main" id="{03059077-FAAA-407C-BCE0-26F5BC02771A}"/>
              </a:ext>
            </a:extLst>
          </p:cNvPr>
          <p:cNvGrpSpPr/>
          <p:nvPr/>
        </p:nvGrpSpPr>
        <p:grpSpPr>
          <a:xfrm>
            <a:off x="8561240" y="3660927"/>
            <a:ext cx="962126" cy="962127"/>
            <a:chOff x="4492102" y="1145220"/>
            <a:chExt cx="1313895" cy="1313895"/>
          </a:xfrm>
        </p:grpSpPr>
        <p:sp>
          <p:nvSpPr>
            <p:cNvPr id="28" name="Oval 27">
              <a:extLst>
                <a:ext uri="{FF2B5EF4-FFF2-40B4-BE49-F238E27FC236}">
                  <a16:creationId xmlns:a16="http://schemas.microsoft.com/office/drawing/2014/main" id="{3F582763-9B88-42FC-AF80-EACFDB3F493D}"/>
                </a:ext>
              </a:extLst>
            </p:cNvPr>
            <p:cNvSpPr/>
            <p:nvPr/>
          </p:nvSpPr>
          <p:spPr>
            <a:xfrm>
              <a:off x="4492102" y="1145220"/>
              <a:ext cx="1313895" cy="1313895"/>
            </a:xfrm>
            <a:prstGeom prst="ellipse">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TextBox 28">
              <a:extLst>
                <a:ext uri="{FF2B5EF4-FFF2-40B4-BE49-F238E27FC236}">
                  <a16:creationId xmlns:a16="http://schemas.microsoft.com/office/drawing/2014/main" id="{94C4F17F-7DC9-4605-B569-A39B13ACAC35}"/>
                </a:ext>
              </a:extLst>
            </p:cNvPr>
            <p:cNvSpPr txBox="1"/>
            <p:nvPr/>
          </p:nvSpPr>
          <p:spPr>
            <a:xfrm>
              <a:off x="4492102" y="1498162"/>
              <a:ext cx="1287261" cy="714517"/>
            </a:xfrm>
            <a:prstGeom prst="rect">
              <a:avLst/>
            </a:prstGeom>
            <a:noFill/>
          </p:spPr>
          <p:txBody>
            <a:bodyPr wrap="square" rtlCol="0">
              <a:spAutoFit/>
            </a:bodyPr>
            <a:lstStyle/>
            <a:p>
              <a:pPr algn="ctr"/>
              <a:r>
                <a:rPr lang="vi-VN" sz="1400">
                  <a:solidFill>
                    <a:schemeClr val="bg1"/>
                  </a:solidFill>
                </a:rPr>
                <a:t>Chất dinh dưỡng</a:t>
              </a:r>
              <a:endParaRPr lang="en-US" sz="1400">
                <a:solidFill>
                  <a:schemeClr val="bg1"/>
                </a:solidFill>
              </a:endParaRPr>
            </a:p>
          </p:txBody>
        </p:sp>
      </p:grpSp>
      <p:grpSp>
        <p:nvGrpSpPr>
          <p:cNvPr id="6" name="Group 5">
            <a:extLst>
              <a:ext uri="{FF2B5EF4-FFF2-40B4-BE49-F238E27FC236}">
                <a16:creationId xmlns:a16="http://schemas.microsoft.com/office/drawing/2014/main" id="{AC9912C8-AED8-41CC-8494-65DA1206F387}"/>
              </a:ext>
            </a:extLst>
          </p:cNvPr>
          <p:cNvGrpSpPr/>
          <p:nvPr/>
        </p:nvGrpSpPr>
        <p:grpSpPr>
          <a:xfrm>
            <a:off x="8086852" y="3175486"/>
            <a:ext cx="1873188" cy="1873188"/>
            <a:chOff x="7217546" y="2166151"/>
            <a:chExt cx="1873188" cy="1873188"/>
          </a:xfrm>
        </p:grpSpPr>
        <p:sp>
          <p:nvSpPr>
            <p:cNvPr id="4" name="Oval 3">
              <a:extLst>
                <a:ext uri="{FF2B5EF4-FFF2-40B4-BE49-F238E27FC236}">
                  <a16:creationId xmlns:a16="http://schemas.microsoft.com/office/drawing/2014/main" id="{45FAA93B-470A-4018-AEC5-D54CC67F3A18}"/>
                </a:ext>
              </a:extLst>
            </p:cNvPr>
            <p:cNvSpPr/>
            <p:nvPr/>
          </p:nvSpPr>
          <p:spPr>
            <a:xfrm>
              <a:off x="7217546" y="2166151"/>
              <a:ext cx="1873188" cy="1873188"/>
            </a:xfrm>
            <a:prstGeom prst="ellipse">
              <a:avLst/>
            </a:prstGeom>
            <a:solidFill>
              <a:srgbClr val="FFC000"/>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 name="TextBox 4">
              <a:extLst>
                <a:ext uri="{FF2B5EF4-FFF2-40B4-BE49-F238E27FC236}">
                  <a16:creationId xmlns:a16="http://schemas.microsoft.com/office/drawing/2014/main" id="{0232ABB6-6E2E-46B2-BA48-6DCAB9BBC0B8}"/>
                </a:ext>
              </a:extLst>
            </p:cNvPr>
            <p:cNvSpPr txBox="1"/>
            <p:nvPr/>
          </p:nvSpPr>
          <p:spPr>
            <a:xfrm>
              <a:off x="7306322" y="2625691"/>
              <a:ext cx="1695635" cy="954107"/>
            </a:xfrm>
            <a:prstGeom prst="rect">
              <a:avLst/>
            </a:prstGeom>
            <a:noFill/>
          </p:spPr>
          <p:txBody>
            <a:bodyPr wrap="square" rtlCol="0">
              <a:spAutoFit/>
            </a:bodyPr>
            <a:lstStyle/>
            <a:p>
              <a:pPr algn="ctr"/>
              <a:r>
                <a:rPr lang="vi-VN" sz="2800" b="1">
                  <a:solidFill>
                    <a:schemeClr val="bg1"/>
                  </a:solidFill>
                </a:rPr>
                <a:t>Cơ quan tiêu hóa</a:t>
              </a:r>
              <a:endParaRPr lang="en-US" sz="2800" b="1">
                <a:solidFill>
                  <a:schemeClr val="bg1"/>
                </a:solidFill>
              </a:endParaRPr>
            </a:p>
          </p:txBody>
        </p:sp>
      </p:grpSp>
    </p:spTree>
    <p:extLst>
      <p:ext uri="{BB962C8B-B14F-4D97-AF65-F5344CB8AC3E}">
        <p14:creationId xmlns:p14="http://schemas.microsoft.com/office/powerpoint/2010/main" val="20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65 0.00277 L -0.09623 -0.04746 " pathEditMode="relative" rAng="0" ptsTypes="AA">
                                      <p:cBhvr>
                                        <p:cTn id="27" dur="1000" fill="hold"/>
                                        <p:tgtEl>
                                          <p:spTgt spid="18"/>
                                        </p:tgtEl>
                                        <p:attrNameLst>
                                          <p:attrName>ppt_x</p:attrName>
                                          <p:attrName>ppt_y</p:attrName>
                                        </p:attrNameLst>
                                      </p:cBhvr>
                                      <p:rCtr x="-4844" y="-2523"/>
                                    </p:animMotion>
                                  </p:childTnLst>
                                </p:cTn>
                              </p:par>
                              <p:par>
                                <p:cTn id="28" presetID="0" presetClass="path" presetSubtype="0" accel="50000" decel="50000" fill="hold" nodeType="withEffect">
                                  <p:stCondLst>
                                    <p:cond delay="100"/>
                                  </p:stCondLst>
                                  <p:childTnLst>
                                    <p:animMotion origin="layout" path="M -0.00013 0.00139 L 0.08191 -0.10162 " pathEditMode="relative" ptsTypes="AA">
                                      <p:cBhvr>
                                        <p:cTn id="29" dur="1000" fill="hold"/>
                                        <p:tgtEl>
                                          <p:spTgt spid="21"/>
                                        </p:tgtEl>
                                        <p:attrNameLst>
                                          <p:attrName>ppt_x</p:attrName>
                                          <p:attrName>ppt_y</p:attrName>
                                        </p:attrNameLst>
                                      </p:cBhvr>
                                    </p:animMotion>
                                  </p:childTnLst>
                                </p:cTn>
                              </p:par>
                              <p:par>
                                <p:cTn id="30" presetID="0" presetClass="path" presetSubtype="0" accel="50000" decel="50000" fill="hold" nodeType="withEffect">
                                  <p:stCondLst>
                                    <p:cond delay="200"/>
                                  </p:stCondLst>
                                  <p:childTnLst>
                                    <p:animMotion origin="layout" path="M -0.00208 0.00787 L -0.02253 -0.21598 " pathEditMode="relative" ptsTypes="AA">
                                      <p:cBhvr>
                                        <p:cTn id="31" dur="1000" fill="hold"/>
                                        <p:tgtEl>
                                          <p:spTgt spid="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39 -0.00694 L -0.14675 -0.04514 " pathEditMode="relative" ptsTypes="AA">
                                      <p:cBhvr>
                                        <p:cTn id="51" dur="1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0547 -0.00069 L 0.08854 -0.17222 " pathEditMode="relative" rAng="0" ptsTypes="AA">
                                      <p:cBhvr>
                                        <p:cTn id="53" dur="1000" fill="hold"/>
                                        <p:tgtEl>
                                          <p:spTgt spid="24"/>
                                        </p:tgtEl>
                                        <p:attrNameLst>
                                          <p:attrName>ppt_x</p:attrName>
                                          <p:attrName>ppt_y</p:attrName>
                                        </p:attrNameLst>
                                      </p:cBhvr>
                                      <p:rCtr x="4154" y="-8588"/>
                                    </p:animMotion>
                                  </p:childTnLst>
                                </p:cTn>
                              </p:par>
                              <p:par>
                                <p:cTn id="54" presetID="0" presetClass="path" presetSubtype="0" accel="50000" decel="50000" fill="hold" nodeType="withEffect">
                                  <p:stCondLst>
                                    <p:cond delay="0"/>
                                  </p:stCondLst>
                                  <p:childTnLst>
                                    <p:animMotion origin="layout" path="M 0.00924 0.00717 L 0.10833 0.14745 " pathEditMode="relative" rAng="0" ptsTypes="AA">
                                      <p:cBhvr>
                                        <p:cTn id="55" dur="1000" fill="hold"/>
                                        <p:tgtEl>
                                          <p:spTgt spid="27"/>
                                        </p:tgtEl>
                                        <p:attrNameLst>
                                          <p:attrName>ppt_x</p:attrName>
                                          <p:attrName>ppt_y</p:attrName>
                                        </p:attrNameLst>
                                      </p:cBhvr>
                                      <p:rCtr x="4948"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48D7F7-D11E-4589-95F3-0BCD9A3B4EBB}"/>
              </a:ext>
            </a:extLst>
          </p:cNvPr>
          <p:cNvGrpSpPr/>
          <p:nvPr/>
        </p:nvGrpSpPr>
        <p:grpSpPr>
          <a:xfrm>
            <a:off x="1674200" y="590309"/>
            <a:ext cx="1597307" cy="1376989"/>
            <a:chOff x="1674200" y="590309"/>
            <a:chExt cx="1597307" cy="1376989"/>
          </a:xfrm>
        </p:grpSpPr>
        <p:sp>
          <p:nvSpPr>
            <p:cNvPr id="4" name="Hexagon 3">
              <a:extLst>
                <a:ext uri="{FF2B5EF4-FFF2-40B4-BE49-F238E27FC236}">
                  <a16:creationId xmlns:a16="http://schemas.microsoft.com/office/drawing/2014/main" id="{2ECDA5CB-1868-49F8-9985-86F418DEA3C9}"/>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01</a:t>
              </a:r>
              <a:endParaRPr lang="en-US" sz="4400" b="1"/>
            </a:p>
          </p:txBody>
        </p:sp>
        <p:sp>
          <p:nvSpPr>
            <p:cNvPr id="5" name="Hexagon 4">
              <a:extLst>
                <a:ext uri="{FF2B5EF4-FFF2-40B4-BE49-F238E27FC236}">
                  <a16:creationId xmlns:a16="http://schemas.microsoft.com/office/drawing/2014/main" id="{C0638653-5C4C-43AA-9EF9-A610FC22D42A}"/>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13" name="Group 12">
            <a:extLst>
              <a:ext uri="{FF2B5EF4-FFF2-40B4-BE49-F238E27FC236}">
                <a16:creationId xmlns:a16="http://schemas.microsoft.com/office/drawing/2014/main" id="{6B9495A8-39AA-4330-B080-F2264145907B}"/>
              </a:ext>
            </a:extLst>
          </p:cNvPr>
          <p:cNvGrpSpPr/>
          <p:nvPr/>
        </p:nvGrpSpPr>
        <p:grpSpPr>
          <a:xfrm>
            <a:off x="2280212" y="0"/>
            <a:ext cx="13623402" cy="6858000"/>
            <a:chOff x="2280212" y="0"/>
            <a:chExt cx="13623402" cy="6858000"/>
          </a:xfrm>
          <a:blipFill>
            <a:blip r:embed="rId2"/>
            <a:stretch>
              <a:fillRect/>
            </a:stretch>
          </a:blipFill>
        </p:grpSpPr>
        <p:sp>
          <p:nvSpPr>
            <p:cNvPr id="2" name="Parallelogram 1">
              <a:extLst>
                <a:ext uri="{FF2B5EF4-FFF2-40B4-BE49-F238E27FC236}">
                  <a16:creationId xmlns:a16="http://schemas.microsoft.com/office/drawing/2014/main" id="{062A704F-0F20-4372-A8F9-6BAD91BDBCFD}"/>
                </a:ext>
              </a:extLst>
            </p:cNvPr>
            <p:cNvSpPr/>
            <p:nvPr/>
          </p:nvSpPr>
          <p:spPr>
            <a:xfrm>
              <a:off x="2280212" y="0"/>
              <a:ext cx="13623402" cy="6858000"/>
            </a:xfrm>
            <a:prstGeom prst="parallelogram">
              <a:avLst>
                <a:gd name="adj" fmla="val 842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B4BFFE1-67CA-4901-A199-3D0DC4BF1998}"/>
                </a:ext>
              </a:extLst>
            </p:cNvPr>
            <p:cNvSpPr/>
            <p:nvPr/>
          </p:nvSpPr>
          <p:spPr>
            <a:xfrm rot="10800000">
              <a:off x="5316906" y="0"/>
              <a:ext cx="2453833" cy="2115373"/>
            </a:xfrm>
            <a:prstGeom prst="triangle">
              <a:avLst>
                <a:gd name="adj" fmla="val 716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3E8227DD-429B-4462-895D-94209E05AC80}"/>
              </a:ext>
            </a:extLst>
          </p:cNvPr>
          <p:cNvSpPr/>
          <p:nvPr/>
        </p:nvSpPr>
        <p:spPr>
          <a:xfrm>
            <a:off x="10365397" y="4618299"/>
            <a:ext cx="2841317" cy="2239701"/>
          </a:xfrm>
          <a:prstGeom prst="triangle">
            <a:avLst>
              <a:gd name="adj" fmla="val 67065"/>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28A2FF-B8A8-BA25-001A-CF1A49DA98F8}"/>
              </a:ext>
            </a:extLst>
          </p:cNvPr>
          <p:cNvSpPr txBox="1"/>
          <p:nvPr/>
        </p:nvSpPr>
        <p:spPr>
          <a:xfrm>
            <a:off x="291356" y="2115373"/>
            <a:ext cx="4097764" cy="3004412"/>
          </a:xfrm>
          <a:prstGeom prst="rect">
            <a:avLst/>
          </a:prstGeom>
          <a:noFill/>
        </p:spPr>
        <p:txBody>
          <a:bodyPr wrap="square" rtlCol="0">
            <a:spAutoFit/>
          </a:bodyPr>
          <a:lstStyle/>
          <a:p>
            <a:pPr algn="ctr">
              <a:lnSpc>
                <a:spcPct val="120000"/>
              </a:lnSpc>
            </a:pPr>
            <a:r>
              <a:rPr lang="vi-VN" sz="3200" b="1" dirty="0">
                <a:solidFill>
                  <a:srgbClr val="0A5865"/>
                </a:solidFill>
              </a:rPr>
              <a:t>CON ĐƯỜNG THU NHẬN VÀ TIÊU HÓA THỨC ĂN TRONG ỐNG TIÊU HÓA Ở ĐỘNG VẬT</a:t>
            </a:r>
            <a:endParaRPr lang="en-US" sz="3200" b="1" dirty="0">
              <a:solidFill>
                <a:srgbClr val="0A5865"/>
              </a:solidFill>
            </a:endParaRPr>
          </a:p>
        </p:txBody>
      </p:sp>
    </p:spTree>
    <p:extLst>
      <p:ext uri="{BB962C8B-B14F-4D97-AF65-F5344CB8AC3E}">
        <p14:creationId xmlns:p14="http://schemas.microsoft.com/office/powerpoint/2010/main" val="399617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C4019B-09C4-439A-9313-9807334F51F7}"/>
              </a:ext>
            </a:extLst>
          </p:cNvPr>
          <p:cNvGrpSpPr/>
          <p:nvPr/>
        </p:nvGrpSpPr>
        <p:grpSpPr>
          <a:xfrm>
            <a:off x="1012139" y="2543311"/>
            <a:ext cx="2111829" cy="1589314"/>
            <a:chOff x="2198914" y="2558143"/>
            <a:chExt cx="2111829" cy="1589314"/>
          </a:xfrm>
        </p:grpSpPr>
        <p:sp>
          <p:nvSpPr>
            <p:cNvPr id="2" name="Oval 1">
              <a:extLst>
                <a:ext uri="{FF2B5EF4-FFF2-40B4-BE49-F238E27FC236}">
                  <a16:creationId xmlns:a16="http://schemas.microsoft.com/office/drawing/2014/main" id="{1935053E-6491-483E-B1EF-92B7C73C30F6}"/>
                </a:ext>
              </a:extLst>
            </p:cNvPr>
            <p:cNvSpPr/>
            <p:nvPr/>
          </p:nvSpPr>
          <p:spPr>
            <a:xfrm>
              <a:off x="2198914" y="2558143"/>
              <a:ext cx="2111829" cy="1589314"/>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015486-BDB4-448F-BB9B-A52E5CE9AB4A}"/>
                </a:ext>
              </a:extLst>
            </p:cNvPr>
            <p:cNvSpPr txBox="1"/>
            <p:nvPr/>
          </p:nvSpPr>
          <p:spPr>
            <a:xfrm>
              <a:off x="2525254" y="2937301"/>
              <a:ext cx="1459148" cy="830997"/>
            </a:xfrm>
            <a:prstGeom prst="rect">
              <a:avLst/>
            </a:prstGeom>
            <a:noFill/>
          </p:spPr>
          <p:txBody>
            <a:bodyPr wrap="square" rtlCol="0">
              <a:spAutoFit/>
            </a:bodyPr>
            <a:lstStyle/>
            <a:p>
              <a:pPr algn="ctr"/>
              <a:r>
                <a:rPr lang="vi-VN" sz="2400" b="1" dirty="0"/>
                <a:t>Trao đổi chất</a:t>
              </a:r>
              <a:endParaRPr lang="en-US" sz="2400" b="1" dirty="0"/>
            </a:p>
          </p:txBody>
        </p:sp>
      </p:grpSp>
      <p:sp>
        <p:nvSpPr>
          <p:cNvPr id="6" name="Freeform: Shape 5">
            <a:extLst>
              <a:ext uri="{FF2B5EF4-FFF2-40B4-BE49-F238E27FC236}">
                <a16:creationId xmlns:a16="http://schemas.microsoft.com/office/drawing/2014/main" id="{A166F35A-1CE5-4EDA-97CB-6A7A0E533C5C}"/>
              </a:ext>
            </a:extLst>
          </p:cNvPr>
          <p:cNvSpPr/>
          <p:nvPr/>
        </p:nvSpPr>
        <p:spPr>
          <a:xfrm>
            <a:off x="2618129" y="2340644"/>
            <a:ext cx="924128" cy="992221"/>
          </a:xfrm>
          <a:custGeom>
            <a:avLst/>
            <a:gdLst>
              <a:gd name="connsiteX0" fmla="*/ 0 w 1011676"/>
              <a:gd name="connsiteY0" fmla="*/ 0 h 992221"/>
              <a:gd name="connsiteX1" fmla="*/ 505838 w 1011676"/>
              <a:gd name="connsiteY1" fmla="*/ 194553 h 992221"/>
              <a:gd name="connsiteX2" fmla="*/ 894944 w 1011676"/>
              <a:gd name="connsiteY2" fmla="*/ 544749 h 992221"/>
              <a:gd name="connsiteX3" fmla="*/ 1011676 w 1011676"/>
              <a:gd name="connsiteY3" fmla="*/ 992221 h 992221"/>
            </a:gdLst>
            <a:ahLst/>
            <a:cxnLst>
              <a:cxn ang="0">
                <a:pos x="connsiteX0" y="connsiteY0"/>
              </a:cxn>
              <a:cxn ang="0">
                <a:pos x="connsiteX1" y="connsiteY1"/>
              </a:cxn>
              <a:cxn ang="0">
                <a:pos x="connsiteX2" y="connsiteY2"/>
              </a:cxn>
              <a:cxn ang="0">
                <a:pos x="connsiteX3" y="connsiteY3"/>
              </a:cxn>
            </a:cxnLst>
            <a:rect l="l" t="t" r="r" b="b"/>
            <a:pathLst>
              <a:path w="1011676" h="992221">
                <a:moveTo>
                  <a:pt x="0" y="0"/>
                </a:moveTo>
                <a:cubicBezTo>
                  <a:pt x="178340" y="51881"/>
                  <a:pt x="356681" y="103762"/>
                  <a:pt x="505838" y="194553"/>
                </a:cubicBezTo>
                <a:cubicBezTo>
                  <a:pt x="654995" y="285345"/>
                  <a:pt x="810638" y="411804"/>
                  <a:pt x="894944" y="544749"/>
                </a:cubicBezTo>
                <a:cubicBezTo>
                  <a:pt x="979250" y="677694"/>
                  <a:pt x="995463" y="834957"/>
                  <a:pt x="1011676" y="992221"/>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98B350E6-AB10-4272-8EFE-98D8E47503FF}"/>
              </a:ext>
            </a:extLst>
          </p:cNvPr>
          <p:cNvSpPr/>
          <p:nvPr/>
        </p:nvSpPr>
        <p:spPr>
          <a:xfrm>
            <a:off x="632297" y="2265150"/>
            <a:ext cx="924128" cy="894944"/>
          </a:xfrm>
          <a:custGeom>
            <a:avLst/>
            <a:gdLst>
              <a:gd name="connsiteX0" fmla="*/ 0 w 924128"/>
              <a:gd name="connsiteY0" fmla="*/ 894944 h 894944"/>
              <a:gd name="connsiteX1" fmla="*/ 155642 w 924128"/>
              <a:gd name="connsiteY1" fmla="*/ 466927 h 894944"/>
              <a:gd name="connsiteX2" fmla="*/ 496110 w 924128"/>
              <a:gd name="connsiteY2" fmla="*/ 145915 h 894944"/>
              <a:gd name="connsiteX3" fmla="*/ 924128 w 924128"/>
              <a:gd name="connsiteY3" fmla="*/ 0 h 894944"/>
            </a:gdLst>
            <a:ahLst/>
            <a:cxnLst>
              <a:cxn ang="0">
                <a:pos x="connsiteX0" y="connsiteY0"/>
              </a:cxn>
              <a:cxn ang="0">
                <a:pos x="connsiteX1" y="connsiteY1"/>
              </a:cxn>
              <a:cxn ang="0">
                <a:pos x="connsiteX2" y="connsiteY2"/>
              </a:cxn>
              <a:cxn ang="0">
                <a:pos x="connsiteX3" y="connsiteY3"/>
              </a:cxn>
            </a:cxnLst>
            <a:rect l="l" t="t" r="r" b="b"/>
            <a:pathLst>
              <a:path w="924128" h="894944">
                <a:moveTo>
                  <a:pt x="0" y="894944"/>
                </a:moveTo>
                <a:cubicBezTo>
                  <a:pt x="36478" y="743354"/>
                  <a:pt x="72957" y="591765"/>
                  <a:pt x="155642" y="466927"/>
                </a:cubicBezTo>
                <a:cubicBezTo>
                  <a:pt x="238327" y="342089"/>
                  <a:pt x="368029" y="223736"/>
                  <a:pt x="496110" y="145915"/>
                </a:cubicBezTo>
                <a:cubicBezTo>
                  <a:pt x="624191" y="68094"/>
                  <a:pt x="774159" y="34047"/>
                  <a:pt x="924128"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18B2C3B-002D-46C8-9463-08082404B24D}"/>
              </a:ext>
            </a:extLst>
          </p:cNvPr>
          <p:cNvSpPr/>
          <p:nvPr/>
        </p:nvSpPr>
        <p:spPr>
          <a:xfrm>
            <a:off x="785045" y="3957994"/>
            <a:ext cx="2354440" cy="553789"/>
          </a:xfrm>
          <a:custGeom>
            <a:avLst/>
            <a:gdLst>
              <a:gd name="connsiteX0" fmla="*/ 2062264 w 2062264"/>
              <a:gd name="connsiteY0" fmla="*/ 175098 h 553789"/>
              <a:gd name="connsiteX1" fmla="*/ 1770434 w 2062264"/>
              <a:gd name="connsiteY1" fmla="*/ 418289 h 553789"/>
              <a:gd name="connsiteX2" fmla="*/ 1361872 w 2062264"/>
              <a:gd name="connsiteY2" fmla="*/ 544749 h 553789"/>
              <a:gd name="connsiteX3" fmla="*/ 719847 w 2062264"/>
              <a:gd name="connsiteY3" fmla="*/ 515566 h 553789"/>
              <a:gd name="connsiteX4" fmla="*/ 282102 w 2062264"/>
              <a:gd name="connsiteY4" fmla="*/ 291830 h 553789"/>
              <a:gd name="connsiteX5" fmla="*/ 0 w 2062264"/>
              <a:gd name="connsiteY5" fmla="*/ 0 h 5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264" h="553789">
                <a:moveTo>
                  <a:pt x="2062264" y="175098"/>
                </a:moveTo>
                <a:cubicBezTo>
                  <a:pt x="1974715" y="265889"/>
                  <a:pt x="1887166" y="356680"/>
                  <a:pt x="1770434" y="418289"/>
                </a:cubicBezTo>
                <a:cubicBezTo>
                  <a:pt x="1653702" y="479898"/>
                  <a:pt x="1536970" y="528536"/>
                  <a:pt x="1361872" y="544749"/>
                </a:cubicBezTo>
                <a:cubicBezTo>
                  <a:pt x="1186774" y="560962"/>
                  <a:pt x="899809" y="557719"/>
                  <a:pt x="719847" y="515566"/>
                </a:cubicBezTo>
                <a:cubicBezTo>
                  <a:pt x="539885" y="473413"/>
                  <a:pt x="402076" y="377758"/>
                  <a:pt x="282102" y="291830"/>
                </a:cubicBezTo>
                <a:cubicBezTo>
                  <a:pt x="162127" y="205902"/>
                  <a:pt x="81063" y="102951"/>
                  <a:pt x="0"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3E62D9-F890-4F3D-934E-4888C7C12AE3}"/>
              </a:ext>
            </a:extLst>
          </p:cNvPr>
          <p:cNvSpPr/>
          <p:nvPr/>
        </p:nvSpPr>
        <p:spPr>
          <a:xfrm>
            <a:off x="6889961" y="2678205"/>
            <a:ext cx="1367788" cy="13677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Máu</a:t>
            </a:r>
            <a:endParaRPr lang="en-US" sz="2400" b="1" dirty="0"/>
          </a:p>
        </p:txBody>
      </p:sp>
      <p:grpSp>
        <p:nvGrpSpPr>
          <p:cNvPr id="21" name="Group 20">
            <a:extLst>
              <a:ext uri="{FF2B5EF4-FFF2-40B4-BE49-F238E27FC236}">
                <a16:creationId xmlns:a16="http://schemas.microsoft.com/office/drawing/2014/main" id="{7E23AB38-8D16-4B26-9A4A-6A6C194CE454}"/>
              </a:ext>
            </a:extLst>
          </p:cNvPr>
          <p:cNvGrpSpPr/>
          <p:nvPr/>
        </p:nvGrpSpPr>
        <p:grpSpPr>
          <a:xfrm>
            <a:off x="4077277" y="2619736"/>
            <a:ext cx="2704289" cy="1426257"/>
            <a:chOff x="4077277" y="2619736"/>
            <a:chExt cx="2704289" cy="1426257"/>
          </a:xfrm>
        </p:grpSpPr>
        <p:sp>
          <p:nvSpPr>
            <p:cNvPr id="9" name="Arrow: Right 8">
              <a:extLst>
                <a:ext uri="{FF2B5EF4-FFF2-40B4-BE49-F238E27FC236}">
                  <a16:creationId xmlns:a16="http://schemas.microsoft.com/office/drawing/2014/main" id="{E7F1D93B-1389-43A6-A745-263361C2169C}"/>
                </a:ext>
              </a:extLst>
            </p:cNvPr>
            <p:cNvSpPr/>
            <p:nvPr/>
          </p:nvSpPr>
          <p:spPr>
            <a:xfrm>
              <a:off x="4077277" y="2619736"/>
              <a:ext cx="2704289" cy="1426257"/>
            </a:xfrm>
            <a:prstGeom prst="right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8EAB9B-9E63-49E3-B905-1E9AE919FD85}"/>
                </a:ext>
              </a:extLst>
            </p:cNvPr>
            <p:cNvSpPr txBox="1"/>
            <p:nvPr/>
          </p:nvSpPr>
          <p:spPr>
            <a:xfrm>
              <a:off x="4185672" y="3009698"/>
              <a:ext cx="2021499" cy="646331"/>
            </a:xfrm>
            <a:prstGeom prst="rect">
              <a:avLst/>
            </a:prstGeom>
            <a:noFill/>
          </p:spPr>
          <p:txBody>
            <a:bodyPr wrap="square" rtlCol="0">
              <a:spAutoFit/>
            </a:bodyPr>
            <a:lstStyle/>
            <a:p>
              <a:pPr algn="ctr"/>
              <a:r>
                <a:rPr lang="vi-VN" dirty="0">
                  <a:solidFill>
                    <a:schemeClr val="bg1"/>
                  </a:solidFill>
                </a:rPr>
                <a:t>Sản phẩm thải (trong đó có CO</a:t>
              </a:r>
              <a:r>
                <a:rPr lang="vi-VN" baseline="-25000" dirty="0">
                  <a:solidFill>
                    <a:schemeClr val="bg1"/>
                  </a:solidFill>
                </a:rPr>
                <a:t>2</a:t>
              </a:r>
              <a:r>
                <a:rPr lang="vi-VN" dirty="0">
                  <a:solidFill>
                    <a:schemeClr val="bg1"/>
                  </a:solidFill>
                </a:rPr>
                <a:t>)</a:t>
              </a:r>
              <a:endParaRPr lang="en-US" dirty="0">
                <a:solidFill>
                  <a:schemeClr val="bg1"/>
                </a:solidFill>
              </a:endParaRPr>
            </a:p>
          </p:txBody>
        </p:sp>
      </p:grpSp>
      <p:pic>
        <p:nvPicPr>
          <p:cNvPr id="12" name="Picture 11" descr="Logo&#10;&#10;Description automatically generated with medium confidence">
            <a:extLst>
              <a:ext uri="{FF2B5EF4-FFF2-40B4-BE49-F238E27FC236}">
                <a16:creationId xmlns:a16="http://schemas.microsoft.com/office/drawing/2014/main" id="{6F8304D3-B094-4740-B0C3-6FF6EFE07F4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9414188" y="463852"/>
            <a:ext cx="1981852" cy="1928192"/>
          </a:xfrm>
          <a:prstGeom prst="rect">
            <a:avLst/>
          </a:prstGeom>
        </p:spPr>
      </p:pic>
      <p:grpSp>
        <p:nvGrpSpPr>
          <p:cNvPr id="13" name="Group 12">
            <a:extLst>
              <a:ext uri="{FF2B5EF4-FFF2-40B4-BE49-F238E27FC236}">
                <a16:creationId xmlns:a16="http://schemas.microsoft.com/office/drawing/2014/main" id="{1AB577E2-A1FB-4BAA-9A9D-0C5E9E09FB38}"/>
              </a:ext>
            </a:extLst>
          </p:cNvPr>
          <p:cNvGrpSpPr/>
          <p:nvPr/>
        </p:nvGrpSpPr>
        <p:grpSpPr>
          <a:xfrm>
            <a:off x="9522852" y="4132625"/>
            <a:ext cx="1873188" cy="1873188"/>
            <a:chOff x="7217546" y="2166151"/>
            <a:chExt cx="1873188" cy="1873188"/>
          </a:xfrm>
        </p:grpSpPr>
        <p:sp>
          <p:nvSpPr>
            <p:cNvPr id="14" name="Oval 13">
              <a:extLst>
                <a:ext uri="{FF2B5EF4-FFF2-40B4-BE49-F238E27FC236}">
                  <a16:creationId xmlns:a16="http://schemas.microsoft.com/office/drawing/2014/main" id="{6E1195A2-4CEA-4096-9CDE-38AD411DE623}"/>
                </a:ext>
              </a:extLst>
            </p:cNvPr>
            <p:cNvSpPr/>
            <p:nvPr/>
          </p:nvSpPr>
          <p:spPr>
            <a:xfrm>
              <a:off x="7217546" y="2166151"/>
              <a:ext cx="1873188" cy="1873188"/>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57B6FDC1-26D6-48AD-B328-4A308AA1509D}"/>
                </a:ext>
              </a:extLst>
            </p:cNvPr>
            <p:cNvSpPr txBox="1"/>
            <p:nvPr/>
          </p:nvSpPr>
          <p:spPr>
            <a:xfrm>
              <a:off x="7306322" y="2625691"/>
              <a:ext cx="1695635" cy="954107"/>
            </a:xfrm>
            <a:prstGeom prst="rect">
              <a:avLst/>
            </a:prstGeom>
            <a:noFill/>
          </p:spPr>
          <p:txBody>
            <a:bodyPr wrap="square" rtlCol="0">
              <a:spAutoFit/>
            </a:bodyPr>
            <a:lstStyle/>
            <a:p>
              <a:pPr algn="ctr"/>
              <a:r>
                <a:rPr lang="vi-VN" sz="2800" b="1" dirty="0">
                  <a:solidFill>
                    <a:schemeClr val="bg1"/>
                  </a:solidFill>
                </a:rPr>
                <a:t>Cơ quan bài tiết</a:t>
              </a:r>
              <a:endParaRPr lang="en-US" sz="2800" b="1" dirty="0">
                <a:solidFill>
                  <a:schemeClr val="bg1"/>
                </a:solidFill>
              </a:endParaRPr>
            </a:p>
          </p:txBody>
        </p:sp>
      </p:grpSp>
      <p:sp>
        <p:nvSpPr>
          <p:cNvPr id="16" name="Arrow: Up 15">
            <a:extLst>
              <a:ext uri="{FF2B5EF4-FFF2-40B4-BE49-F238E27FC236}">
                <a16:creationId xmlns:a16="http://schemas.microsoft.com/office/drawing/2014/main" id="{3A462AF8-65DF-4A62-A0D0-127C77B2A621}"/>
              </a:ext>
            </a:extLst>
          </p:cNvPr>
          <p:cNvSpPr/>
          <p:nvPr/>
        </p:nvSpPr>
        <p:spPr>
          <a:xfrm rot="2877633">
            <a:off x="8453277" y="1552022"/>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3C04E4F-187C-4D6A-AC9F-477302F11BF2}"/>
              </a:ext>
            </a:extLst>
          </p:cNvPr>
          <p:cNvSpPr/>
          <p:nvPr/>
        </p:nvSpPr>
        <p:spPr>
          <a:xfrm rot="7653824">
            <a:off x="8623294" y="3562636"/>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A5359C-0774-42FD-A35A-6D8892479A9A}"/>
              </a:ext>
            </a:extLst>
          </p:cNvPr>
          <p:cNvSpPr txBox="1"/>
          <p:nvPr/>
        </p:nvSpPr>
        <p:spPr>
          <a:xfrm>
            <a:off x="785045" y="5434542"/>
            <a:ext cx="7870439" cy="946798"/>
          </a:xfrm>
          <a:prstGeom prst="rect">
            <a:avLst/>
          </a:prstGeom>
          <a:noFill/>
        </p:spPr>
        <p:txBody>
          <a:bodyPr wrap="square" rtlCol="0">
            <a:spAutoFit/>
          </a:bodyPr>
          <a:lstStyle/>
          <a:p>
            <a:pPr algn="ctr">
              <a:lnSpc>
                <a:spcPct val="120000"/>
              </a:lnSpc>
            </a:pPr>
            <a:r>
              <a:rPr lang="vi-VN" sz="2400" b="1" dirty="0"/>
              <a:t>Máu tiếp nhận vận chuyển sản phẩm thải (trong đó có CO</a:t>
            </a:r>
            <a:r>
              <a:rPr lang="vi-VN" sz="2400" b="1" baseline="-25000" dirty="0"/>
              <a:t>2</a:t>
            </a:r>
            <a:r>
              <a:rPr lang="vi-VN" sz="2400" b="1" dirty="0"/>
              <a:t>) đến phổi và cơ quan bài tiết để thải ra ngoài</a:t>
            </a:r>
            <a:endParaRPr lang="en-US" sz="2400" b="1" dirty="0"/>
          </a:p>
        </p:txBody>
      </p:sp>
      <p:cxnSp>
        <p:nvCxnSpPr>
          <p:cNvPr id="24" name="Straight Arrow Connector 23">
            <a:extLst>
              <a:ext uri="{FF2B5EF4-FFF2-40B4-BE49-F238E27FC236}">
                <a16:creationId xmlns:a16="http://schemas.microsoft.com/office/drawing/2014/main" id="{8982DD17-3E4E-43E8-9998-15983E9F1C79}"/>
              </a:ext>
            </a:extLst>
          </p:cNvPr>
          <p:cNvCxnSpPr>
            <a:cxnSpLocks/>
          </p:cNvCxnSpPr>
          <p:nvPr/>
        </p:nvCxnSpPr>
        <p:spPr>
          <a:xfrm flipH="1">
            <a:off x="4822371" y="3957994"/>
            <a:ext cx="2145407" cy="1321577"/>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14:presetBounceEnd="6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0000">
                                          <p:cBhvr additive="base">
                                            <p:cTn id="45" dur="7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14:presetBounceEnd="6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60000">
                                          <p:cBhvr additive="base">
                                            <p:cTn id="56"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1+#ppt_w/2"/>
                                              </p:val>
                                            </p:tav>
                                            <p:tav tm="100000">
                                              <p:val>
                                                <p:strVal val="#ppt_x"/>
                                              </p:val>
                                            </p:tav>
                                          </p:tavLst>
                                        </p:anim>
                                        <p:anim calcmode="lin" valueType="num">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750" fill="hold"/>
                                            <p:tgtEl>
                                              <p:spTgt spid="13"/>
                                            </p:tgtEl>
                                            <p:attrNameLst>
                                              <p:attrName>ppt_x</p:attrName>
                                            </p:attrNameLst>
                                          </p:cBhvr>
                                          <p:tavLst>
                                            <p:tav tm="0">
                                              <p:val>
                                                <p:strVal val="1+#ppt_w/2"/>
                                              </p:val>
                                            </p:tav>
                                            <p:tav tm="100000">
                                              <p:val>
                                                <p:strVal val="#ppt_x"/>
                                              </p:val>
                                            </p:tav>
                                          </p:tavLst>
                                        </p:anim>
                                        <p:anim calcmode="lin" valueType="num">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4DE87C95-DF9D-4463-BA99-591E163F8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B290E091-1726-4221-A0BE-3D28C74450E1}"/>
              </a:ext>
            </a:extLst>
          </p:cNvPr>
          <p:cNvSpPr txBox="1"/>
          <p:nvPr/>
        </p:nvSpPr>
        <p:spPr>
          <a:xfrm>
            <a:off x="1698171" y="533400"/>
            <a:ext cx="10134599"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grpSp>
        <p:nvGrpSpPr>
          <p:cNvPr id="4" name="Group 3">
            <a:extLst>
              <a:ext uri="{FF2B5EF4-FFF2-40B4-BE49-F238E27FC236}">
                <a16:creationId xmlns:a16="http://schemas.microsoft.com/office/drawing/2014/main" id="{35B3AE59-5BE2-486C-80D0-4FA8F39BCF64}"/>
              </a:ext>
            </a:extLst>
          </p:cNvPr>
          <p:cNvGrpSpPr/>
          <p:nvPr/>
        </p:nvGrpSpPr>
        <p:grpSpPr>
          <a:xfrm>
            <a:off x="5147210" y="1933875"/>
            <a:ext cx="1897580" cy="611525"/>
            <a:chOff x="5000676" y="619760"/>
            <a:chExt cx="1897580" cy="611525"/>
          </a:xfrm>
        </p:grpSpPr>
        <p:sp>
          <p:nvSpPr>
            <p:cNvPr id="5" name="Rectangle: Rounded Corners 4">
              <a:extLst>
                <a:ext uri="{FF2B5EF4-FFF2-40B4-BE49-F238E27FC236}">
                  <a16:creationId xmlns:a16="http://schemas.microsoft.com/office/drawing/2014/main" id="{5A7BFFD5-8AF0-492E-A65C-C0CF34565518}"/>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CDAB6D-E78C-40F5-B894-112C0378BB0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4B276A0-7E6B-15A3-00FE-2D45B7718255}"/>
              </a:ext>
            </a:extLst>
          </p:cNvPr>
          <p:cNvSpPr/>
          <p:nvPr/>
        </p:nvSpPr>
        <p:spPr>
          <a:xfrm>
            <a:off x="0" y="3068878"/>
            <a:ext cx="12192000" cy="37891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393DD24-772D-4984-BA47-97C0FF7AA9AD}"/>
              </a:ext>
            </a:extLst>
          </p:cNvPr>
          <p:cNvSpPr/>
          <p:nvPr/>
        </p:nvSpPr>
        <p:spPr>
          <a:xfrm>
            <a:off x="425885" y="3394472"/>
            <a:ext cx="11406885" cy="3244323"/>
          </a:xfrm>
          <a:prstGeom prst="roundRect">
            <a:avLst>
              <a:gd name="adj" fmla="val 5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F01E46-69EB-4C88-918A-31432D3E6AFD}"/>
              </a:ext>
            </a:extLst>
          </p:cNvPr>
          <p:cNvSpPr txBox="1"/>
          <p:nvPr/>
        </p:nvSpPr>
        <p:spPr>
          <a:xfrm>
            <a:off x="671100" y="3826224"/>
            <a:ext cx="11095015" cy="2498376"/>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spcAft>
                <a:spcPts val="600"/>
              </a:spcAft>
            </a:pPr>
            <a:r>
              <a:rPr lang="vi-VN" dirty="0"/>
              <a:t>Mô tả con đường vận chuyển các chất ở động vật gồm các giai đoạn:</a:t>
            </a:r>
          </a:p>
          <a:p>
            <a:pPr marL="342900" indent="-342900">
              <a:spcAft>
                <a:spcPts val="600"/>
              </a:spcAft>
              <a:buFont typeface="Wingdings" panose="05000000000000000000" pitchFamily="2" charset="2"/>
              <a:buChar char="Ø"/>
            </a:pPr>
            <a:r>
              <a:rPr lang="vi-VN" b="0" dirty="0"/>
              <a:t>Tiếp nhận chất dinh dưỡng (có trong thức ăn), O</a:t>
            </a:r>
            <a:r>
              <a:rPr lang="vi-VN" b="0" baseline="-25000" dirty="0"/>
              <a:t>2</a:t>
            </a:r>
            <a:r>
              <a:rPr lang="vi-VN" b="0" dirty="0"/>
              <a:t>.</a:t>
            </a:r>
          </a:p>
          <a:p>
            <a:pPr marL="342900" indent="-342900">
              <a:spcAft>
                <a:spcPts val="600"/>
              </a:spcAft>
              <a:buFont typeface="Wingdings" panose="05000000000000000000" pitchFamily="2" charset="2"/>
              <a:buChar char="Ø"/>
            </a:pPr>
            <a:r>
              <a:rPr lang="vi-VN" b="0" dirty="0"/>
              <a:t>Hệ tuần hoàn thực hiện vận chuyển các chất trong cơ thể động vật và thải các chất sinh ra từ quá trình chuyển hoá (nước tiểu, mồ hôi, CO</a:t>
            </a:r>
            <a:r>
              <a:rPr lang="vi-VN" b="0" baseline="-25000" dirty="0"/>
              <a:t>2</a:t>
            </a:r>
            <a:r>
              <a:rPr lang="vi-VN" b="0" dirty="0"/>
              <a:t> ).</a:t>
            </a:r>
          </a:p>
          <a:p>
            <a:pPr marL="342900" indent="-342900">
              <a:spcAft>
                <a:spcPts val="600"/>
              </a:spcAft>
              <a:buFont typeface="Wingdings" panose="05000000000000000000" pitchFamily="2" charset="2"/>
              <a:buChar char="Ø"/>
            </a:pPr>
            <a:r>
              <a:rPr lang="vi-VN" b="0" dirty="0"/>
              <a:t>Phổi và cơ quan bài tiết là nơi đào thải những sản phẩm thải này ra bên ngoài</a:t>
            </a:r>
          </a:p>
        </p:txBody>
      </p:sp>
    </p:spTree>
    <p:extLst>
      <p:ext uri="{BB962C8B-B14F-4D97-AF65-F5344CB8AC3E}">
        <p14:creationId xmlns:p14="http://schemas.microsoft.com/office/powerpoint/2010/main" val="396553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697131B6-EDDF-4D77-8408-DA02F5140F57}"/>
              </a:ext>
            </a:extLst>
          </p:cNvPr>
          <p:cNvSpPr txBox="1"/>
          <p:nvPr/>
        </p:nvSpPr>
        <p:spPr>
          <a:xfrm>
            <a:off x="316817" y="433492"/>
            <a:ext cx="6166601" cy="946798"/>
          </a:xfrm>
          <a:prstGeom prst="rect">
            <a:avLst/>
          </a:prstGeom>
          <a:noFill/>
        </p:spPr>
        <p:txBody>
          <a:bodyPr wrap="square" rtlCol="0">
            <a:spAutoFit/>
          </a:bodyPr>
          <a:lstStyle/>
          <a:p>
            <a:pPr>
              <a:lnSpc>
                <a:spcPct val="120000"/>
              </a:lnSpc>
            </a:pPr>
            <a:r>
              <a:rPr lang="vi-VN" sz="2400" b="1" dirty="0"/>
              <a:t>Ở người các chất được vận chuyển theo </a:t>
            </a:r>
            <a:r>
              <a:rPr lang="vi-VN" sz="2400" b="1" dirty="0">
                <a:solidFill>
                  <a:srgbClr val="2B6A09"/>
                </a:solidFill>
              </a:rPr>
              <a:t>2 vòng tuần hoàn</a:t>
            </a:r>
            <a:r>
              <a:rPr lang="vi-VN" sz="2400" dirty="0">
                <a:solidFill>
                  <a:schemeClr val="bg2">
                    <a:lumMod val="25000"/>
                  </a:schemeClr>
                </a:solidFill>
              </a:rPr>
              <a:t>.</a:t>
            </a:r>
            <a:endParaRPr lang="en-US" sz="2400" dirty="0">
              <a:solidFill>
                <a:schemeClr val="bg2">
                  <a:lumMod val="25000"/>
                </a:schemeClr>
              </a:solidFill>
            </a:endParaRPr>
          </a:p>
        </p:txBody>
      </p:sp>
      <p:sp>
        <p:nvSpPr>
          <p:cNvPr id="11" name="TextBox 10">
            <a:extLst>
              <a:ext uri="{FF2B5EF4-FFF2-40B4-BE49-F238E27FC236}">
                <a16:creationId xmlns:a16="http://schemas.microsoft.com/office/drawing/2014/main" id="{9DEA9A66-7965-4716-8180-EC8E98E5F73A}"/>
              </a:ext>
            </a:extLst>
          </p:cNvPr>
          <p:cNvSpPr txBox="1"/>
          <p:nvPr/>
        </p:nvSpPr>
        <p:spPr>
          <a:xfrm>
            <a:off x="318321" y="1494633"/>
            <a:ext cx="5361613" cy="183319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FF0066"/>
                </a:solidFill>
              </a:rPr>
              <a:t>Vòng tuần hoàn nhỏ </a:t>
            </a:r>
            <a:r>
              <a:rPr lang="vi-VN" sz="2400" dirty="0"/>
              <a:t>đưa máu đỏ thẫm </a:t>
            </a:r>
            <a:r>
              <a:rPr lang="vi-VN" sz="2400" b="1" dirty="0">
                <a:solidFill>
                  <a:srgbClr val="0099FF"/>
                </a:solidFill>
              </a:rPr>
              <a:t>nghèo O</a:t>
            </a:r>
            <a:r>
              <a:rPr lang="vi-VN" sz="2400" b="1" baseline="-25000" dirty="0">
                <a:solidFill>
                  <a:srgbClr val="0099FF"/>
                </a:solidFill>
              </a:rPr>
              <a:t>2</a:t>
            </a:r>
            <a:r>
              <a:rPr lang="vi-VN" sz="2400" b="1" dirty="0">
                <a:solidFill>
                  <a:srgbClr val="0099FF"/>
                </a:solidFill>
              </a:rPr>
              <a:t> </a:t>
            </a:r>
            <a:r>
              <a:rPr lang="vi-VN" sz="2400" dirty="0"/>
              <a:t>từ tim đến phổi, tại đây máu nhận O</a:t>
            </a:r>
            <a:r>
              <a:rPr lang="vi-VN" sz="2400" baseline="-25000" dirty="0"/>
              <a:t>2</a:t>
            </a:r>
            <a:r>
              <a:rPr lang="vi-VN" sz="2400" dirty="0"/>
              <a:t> và thải CO</a:t>
            </a:r>
            <a:r>
              <a:rPr lang="vi-VN" sz="2400" baseline="-25000" dirty="0"/>
              <a:t>2</a:t>
            </a:r>
            <a:r>
              <a:rPr lang="vi-VN" sz="2400" dirty="0"/>
              <a:t> trở thành máu đỏ tươi và trở về tim.</a:t>
            </a:r>
            <a:endParaRPr lang="en-US" sz="2400" dirty="0"/>
          </a:p>
        </p:txBody>
      </p:sp>
      <p:sp>
        <p:nvSpPr>
          <p:cNvPr id="12" name="TextBox 11">
            <a:extLst>
              <a:ext uri="{FF2B5EF4-FFF2-40B4-BE49-F238E27FC236}">
                <a16:creationId xmlns:a16="http://schemas.microsoft.com/office/drawing/2014/main" id="{4303BE84-1FF2-407F-945A-C991523C2868}"/>
              </a:ext>
            </a:extLst>
          </p:cNvPr>
          <p:cNvSpPr txBox="1"/>
          <p:nvPr/>
        </p:nvSpPr>
        <p:spPr>
          <a:xfrm>
            <a:off x="320329" y="3405670"/>
            <a:ext cx="5316991"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0070C0"/>
                </a:solidFill>
              </a:rPr>
              <a:t>Vòng tuần hoàn lớn </a:t>
            </a:r>
            <a:r>
              <a:rPr lang="vi-VN" sz="2400" dirty="0"/>
              <a:t>đưa máu đỏ tươi</a:t>
            </a:r>
            <a:r>
              <a:rPr lang="vi-VN" sz="2400" dirty="0">
                <a:solidFill>
                  <a:schemeClr val="bg2">
                    <a:lumMod val="25000"/>
                  </a:schemeClr>
                </a:solidFill>
              </a:rPr>
              <a:t> </a:t>
            </a:r>
            <a:r>
              <a:rPr lang="vi-VN" sz="2400" b="1" dirty="0">
                <a:solidFill>
                  <a:srgbClr val="F90002"/>
                </a:solidFill>
              </a:rPr>
              <a:t>giàu O</a:t>
            </a:r>
            <a:r>
              <a:rPr lang="vi-VN" sz="2400" b="1" baseline="-25000" dirty="0">
                <a:solidFill>
                  <a:srgbClr val="F90002"/>
                </a:solidFill>
              </a:rPr>
              <a:t>2</a:t>
            </a:r>
            <a:r>
              <a:rPr lang="vi-VN" sz="2400" dirty="0">
                <a:solidFill>
                  <a:srgbClr val="F90002"/>
                </a:solidFill>
              </a:rPr>
              <a:t> </a:t>
            </a:r>
            <a:r>
              <a:rPr lang="vi-VN" sz="2400" dirty="0"/>
              <a:t>và các chất dinh dưỡng đi nuôi cơ thể.</a:t>
            </a:r>
            <a:endParaRPr lang="en-US" sz="2400" dirty="0"/>
          </a:p>
        </p:txBody>
      </p:sp>
      <p:sp>
        <p:nvSpPr>
          <p:cNvPr id="13" name="TextBox 12">
            <a:extLst>
              <a:ext uri="{FF2B5EF4-FFF2-40B4-BE49-F238E27FC236}">
                <a16:creationId xmlns:a16="http://schemas.microsoft.com/office/drawing/2014/main" id="{96579310-5CAE-4577-9389-A60962B75AE8}"/>
              </a:ext>
            </a:extLst>
          </p:cNvPr>
          <p:cNvSpPr txBox="1"/>
          <p:nvPr/>
        </p:nvSpPr>
        <p:spPr>
          <a:xfrm>
            <a:off x="318321" y="4926428"/>
            <a:ext cx="5361614"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dirty="0"/>
              <a:t>Tại các tế bào, mô, cơ quan, máu nhận các chất bài tiết và CO</a:t>
            </a:r>
            <a:r>
              <a:rPr lang="vi-VN" sz="2400" baseline="-25000" dirty="0"/>
              <a:t>2</a:t>
            </a:r>
            <a:r>
              <a:rPr lang="vi-VN" sz="2400" dirty="0"/>
              <a:t> trở thành máu đỏ thẫm và trở về tim.</a:t>
            </a:r>
            <a:endParaRPr lang="en-US" sz="2400" dirty="0"/>
          </a:p>
        </p:txBody>
      </p:sp>
      <p:sp>
        <p:nvSpPr>
          <p:cNvPr id="14" name="TextBox 13">
            <a:extLst>
              <a:ext uri="{FF2B5EF4-FFF2-40B4-BE49-F238E27FC236}">
                <a16:creationId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424138383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6"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D67EF-4F3D-40FE-8341-6FA756A363C3}"/>
              </a:ext>
            </a:extLst>
          </p:cNvPr>
          <p:cNvSpPr txBox="1"/>
          <p:nvPr/>
        </p:nvSpPr>
        <p:spPr>
          <a:xfrm>
            <a:off x="259271" y="1983342"/>
            <a:ext cx="5014604" cy="41915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Nước, chất dinh dưỡng, chất thải,...được vận chuyển trong cơ thể nhờ hoạt động của hệ tuần hoàn.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Ở người, sự vận chuyển các chất diễn ra theo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Vòng tuần hoàn nhỏ</a:t>
            </a:r>
            <a:r>
              <a:rPr kumimoji="0" lang="vi-VN"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rPr>
              <a:t> </a:t>
            </a:r>
            <a:endParaRPr kumimoji="0" lang="en-US"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Vòng tuần hoàn lớn</a:t>
            </a:r>
            <a:endPar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AAC915C0-0F95-4BB4-B466-DD16D7333051}"/>
              </a:ext>
            </a:extLst>
          </p:cNvPr>
          <p:cNvGrpSpPr/>
          <p:nvPr/>
        </p:nvGrpSpPr>
        <p:grpSpPr>
          <a:xfrm>
            <a:off x="5505240" y="651043"/>
            <a:ext cx="6334762" cy="5555914"/>
            <a:chOff x="5968227" y="198939"/>
            <a:chExt cx="6334762" cy="5555914"/>
          </a:xfrm>
        </p:grpSpPr>
        <p:grpSp>
          <p:nvGrpSpPr>
            <p:cNvPr id="3" name="Group 2">
              <a:extLst>
                <a:ext uri="{FF2B5EF4-FFF2-40B4-BE49-F238E27FC236}">
                  <a16:creationId xmlns:a16="http://schemas.microsoft.com/office/drawing/2014/main" id="{CCCB97D0-28E0-4DDC-9234-7F83B165B550}"/>
                </a:ext>
              </a:extLst>
            </p:cNvPr>
            <p:cNvGrpSpPr/>
            <p:nvPr/>
          </p:nvGrpSpPr>
          <p:grpSpPr>
            <a:xfrm>
              <a:off x="7784533" y="461562"/>
              <a:ext cx="3063240" cy="4580953"/>
              <a:chOff x="5836920" y="883919"/>
              <a:chExt cx="3063240" cy="4291261"/>
            </a:xfrm>
          </p:grpSpPr>
          <p:pic>
            <p:nvPicPr>
              <p:cNvPr id="4" name="Picture 3" descr="Logo&#10;&#10;Description automatically generated">
                <a:extLst>
                  <a:ext uri="{FF2B5EF4-FFF2-40B4-BE49-F238E27FC236}">
                    <a16:creationId xmlns:a16="http://schemas.microsoft.com/office/drawing/2014/main" id="{541CD1C5-5DF4-4692-9C1C-1CFFE6235E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5" name="Freeform: Shape 4">
                <a:extLst>
                  <a:ext uri="{FF2B5EF4-FFF2-40B4-BE49-F238E27FC236}">
                    <a16:creationId xmlns:a16="http://schemas.microsoft.com/office/drawing/2014/main" id="{C3BA82AB-B8DA-4BC0-B63E-1E841EF97130}"/>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90E69B1-4A60-4451-86D9-2912E551B144}"/>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150F66A4-743A-4119-BDEF-86CEEC68D188}"/>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194857-808E-4E0B-BCF1-8FFDF423CE2A}"/>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F9E93D-DE04-4041-AADF-3CFCA98579D3}"/>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195194D-EE35-4CFD-B1B0-598892451B45}"/>
                </a:ext>
              </a:extLst>
            </p:cNvPr>
            <p:cNvSpPr txBox="1"/>
            <p:nvPr/>
          </p:nvSpPr>
          <p:spPr>
            <a:xfrm>
              <a:off x="8392611" y="198939"/>
              <a:ext cx="175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54A5B6-0143-486C-A8BA-888684566F95}"/>
                </a:ext>
              </a:extLst>
            </p:cNvPr>
            <p:cNvSpPr txBox="1"/>
            <p:nvPr/>
          </p:nvSpPr>
          <p:spPr>
            <a:xfrm>
              <a:off x="8458538" y="1736343"/>
              <a:ext cx="1810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nhỏ</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6E4D2E1-0380-42ED-9BF2-C1BC28BE4D2B}"/>
                </a:ext>
              </a:extLst>
            </p:cNvPr>
            <p:cNvSpPr txBox="1"/>
            <p:nvPr/>
          </p:nvSpPr>
          <p:spPr>
            <a:xfrm>
              <a:off x="8505620" y="3792891"/>
              <a:ext cx="1755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lớn</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95C80A-2887-4A0B-8031-4F0A7F51ED25}"/>
                </a:ext>
              </a:extLst>
            </p:cNvPr>
            <p:cNvSpPr txBox="1"/>
            <p:nvPr/>
          </p:nvSpPr>
          <p:spPr>
            <a:xfrm>
              <a:off x="6279010" y="4777185"/>
              <a:ext cx="2787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ở các cơ quan</a:t>
              </a: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52726BF-2389-4D4A-A525-36A096902A4B}"/>
                </a:ext>
              </a:extLst>
            </p:cNvPr>
            <p:cNvGrpSpPr/>
            <p:nvPr/>
          </p:nvGrpSpPr>
          <p:grpSpPr>
            <a:xfrm>
              <a:off x="9926540" y="4890777"/>
              <a:ext cx="2126832" cy="376833"/>
              <a:chOff x="9926540" y="4890777"/>
              <a:chExt cx="2126832" cy="376833"/>
            </a:xfrm>
          </p:grpSpPr>
          <p:sp>
            <p:nvSpPr>
              <p:cNvPr id="15" name="TextBox 14">
                <a:extLst>
                  <a:ext uri="{FF2B5EF4-FFF2-40B4-BE49-F238E27FC236}">
                    <a16:creationId xmlns:a16="http://schemas.microsoft.com/office/drawing/2014/main" id="{365C320E-B951-4C87-9CCF-223CDCBFA64C}"/>
                  </a:ext>
                </a:extLst>
              </p:cNvPr>
              <p:cNvSpPr txBox="1"/>
              <p:nvPr/>
            </p:nvSpPr>
            <p:spPr>
              <a:xfrm>
                <a:off x="10391028" y="4890777"/>
                <a:ext cx="166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nghèo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624EE12-5D73-4B8F-84AA-7B1D913825D0}"/>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411B0FF-1917-4691-8E4C-C6709B97CADB}"/>
                </a:ext>
              </a:extLst>
            </p:cNvPr>
            <p:cNvGrpSpPr/>
            <p:nvPr/>
          </p:nvGrpSpPr>
          <p:grpSpPr>
            <a:xfrm>
              <a:off x="9926540" y="5378409"/>
              <a:ext cx="1947139" cy="376444"/>
              <a:chOff x="9926540" y="5378409"/>
              <a:chExt cx="1947139" cy="376444"/>
            </a:xfrm>
          </p:grpSpPr>
          <p:sp>
            <p:nvSpPr>
              <p:cNvPr id="18" name="TextBox 17">
                <a:extLst>
                  <a:ext uri="{FF2B5EF4-FFF2-40B4-BE49-F238E27FC236}">
                    <a16:creationId xmlns:a16="http://schemas.microsoft.com/office/drawing/2014/main" id="{42AE1DF5-A881-4BB2-9B44-0886B2EB7EF7}"/>
                  </a:ext>
                </a:extLst>
              </p:cNvPr>
              <p:cNvSpPr txBox="1"/>
              <p:nvPr/>
            </p:nvSpPr>
            <p:spPr>
              <a:xfrm>
                <a:off x="10398078" y="5385521"/>
                <a:ext cx="1475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giàu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86D691-C57A-4FFA-B641-39F8E4AA0B3A}"/>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BC2C9DE3-2DCD-4AE0-AC3C-9620B0BB1662}"/>
                </a:ext>
              </a:extLst>
            </p:cNvPr>
            <p:cNvGrpSpPr/>
            <p:nvPr/>
          </p:nvGrpSpPr>
          <p:grpSpPr>
            <a:xfrm>
              <a:off x="5968227" y="1544553"/>
              <a:ext cx="2271399" cy="369332"/>
              <a:chOff x="5968227" y="1544553"/>
              <a:chExt cx="2271399" cy="369332"/>
            </a:xfrm>
          </p:grpSpPr>
          <p:sp>
            <p:nvSpPr>
              <p:cNvPr id="21" name="TextBox 20">
                <a:extLst>
                  <a:ext uri="{FF2B5EF4-FFF2-40B4-BE49-F238E27FC236}">
                    <a16:creationId xmlns:a16="http://schemas.microsoft.com/office/drawing/2014/main" id="{58AFDC76-0E87-4D20-AD7C-57A332A05046}"/>
                  </a:ext>
                </a:extLst>
              </p:cNvPr>
              <p:cNvSpPr txBox="1"/>
              <p:nvPr/>
            </p:nvSpPr>
            <p:spPr>
              <a:xfrm>
                <a:off x="5968227" y="1544553"/>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0AB09056-91BD-49CF-A23B-E6B215351DDA}"/>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0B510A1-1A78-4ADF-8A23-32DE0A1E3441}"/>
                </a:ext>
              </a:extLst>
            </p:cNvPr>
            <p:cNvGrpSpPr/>
            <p:nvPr/>
          </p:nvGrpSpPr>
          <p:grpSpPr>
            <a:xfrm>
              <a:off x="6224229" y="2610282"/>
              <a:ext cx="1956865" cy="369332"/>
              <a:chOff x="6224229" y="2610282"/>
              <a:chExt cx="1956865" cy="369332"/>
            </a:xfrm>
          </p:grpSpPr>
          <p:sp>
            <p:nvSpPr>
              <p:cNvPr id="24" name="TextBox 23">
                <a:extLst>
                  <a:ext uri="{FF2B5EF4-FFF2-40B4-BE49-F238E27FC236}">
                    <a16:creationId xmlns:a16="http://schemas.microsoft.com/office/drawing/2014/main" id="{6857E852-4047-4A41-B1D8-7647A6CFF8A3}"/>
                  </a:ext>
                </a:extLst>
              </p:cNvPr>
              <p:cNvSpPr txBox="1"/>
              <p:nvPr/>
            </p:nvSpPr>
            <p:spPr>
              <a:xfrm>
                <a:off x="6224229" y="2610282"/>
                <a:ext cx="1272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F71E57BC-D637-47E1-AE8E-6DC5691435A4}"/>
                  </a:ext>
                </a:extLst>
              </p:cNvPr>
              <p:cNvCxnSpPr>
                <a:cxnSpLocks/>
                <a:endCxn id="24"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6EB6A37-B1A3-4EEC-A660-F701F118916B}"/>
                </a:ext>
              </a:extLst>
            </p:cNvPr>
            <p:cNvGrpSpPr/>
            <p:nvPr/>
          </p:nvGrpSpPr>
          <p:grpSpPr>
            <a:xfrm>
              <a:off x="9790498" y="3337978"/>
              <a:ext cx="1663498" cy="497455"/>
              <a:chOff x="9790498" y="3337978"/>
              <a:chExt cx="1663498" cy="497455"/>
            </a:xfrm>
          </p:grpSpPr>
          <p:sp>
            <p:nvSpPr>
              <p:cNvPr id="27" name="TextBox 26">
                <a:extLst>
                  <a:ext uri="{FF2B5EF4-FFF2-40B4-BE49-F238E27FC236}">
                    <a16:creationId xmlns:a16="http://schemas.microsoft.com/office/drawing/2014/main" id="{5485E902-0F5E-4879-A219-58E1BD676DCB}"/>
                  </a:ext>
                </a:extLst>
              </p:cNvPr>
              <p:cNvSpPr txBox="1"/>
              <p:nvPr/>
            </p:nvSpPr>
            <p:spPr>
              <a:xfrm>
                <a:off x="10817762" y="3466101"/>
                <a:ext cx="636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Tim</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FD9F94C7-12D5-4D9E-95D8-78E211171D2A}"/>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CC558C3-A147-43F9-9709-F552AC4B4CA2}"/>
                </a:ext>
              </a:extLst>
            </p:cNvPr>
            <p:cNvGrpSpPr/>
            <p:nvPr/>
          </p:nvGrpSpPr>
          <p:grpSpPr>
            <a:xfrm>
              <a:off x="10441162" y="2144717"/>
              <a:ext cx="1736482" cy="437734"/>
              <a:chOff x="10441162" y="2144717"/>
              <a:chExt cx="1736482" cy="437734"/>
            </a:xfrm>
          </p:grpSpPr>
          <p:sp>
            <p:nvSpPr>
              <p:cNvPr id="30" name="TextBox 29">
                <a:extLst>
                  <a:ext uri="{FF2B5EF4-FFF2-40B4-BE49-F238E27FC236}">
                    <a16:creationId xmlns:a16="http://schemas.microsoft.com/office/drawing/2014/main" id="{6A7B173B-D01D-408B-B408-62BFC6192251}"/>
                  </a:ext>
                </a:extLst>
              </p:cNvPr>
              <p:cNvSpPr txBox="1"/>
              <p:nvPr/>
            </p:nvSpPr>
            <p:spPr>
              <a:xfrm>
                <a:off x="10817762" y="2144717"/>
                <a:ext cx="1359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B75B459D-CB7E-485F-852B-AC61D2C6685C}"/>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84411B9-A8A2-4000-A370-3922D104D9FD}"/>
                </a:ext>
              </a:extLst>
            </p:cNvPr>
            <p:cNvGrpSpPr/>
            <p:nvPr/>
          </p:nvGrpSpPr>
          <p:grpSpPr>
            <a:xfrm>
              <a:off x="10362654" y="836189"/>
              <a:ext cx="1940335" cy="747446"/>
              <a:chOff x="10362654" y="836189"/>
              <a:chExt cx="1940335" cy="747446"/>
            </a:xfrm>
          </p:grpSpPr>
          <p:sp>
            <p:nvSpPr>
              <p:cNvPr id="33" name="TextBox 32">
                <a:extLst>
                  <a:ext uri="{FF2B5EF4-FFF2-40B4-BE49-F238E27FC236}">
                    <a16:creationId xmlns:a16="http://schemas.microsoft.com/office/drawing/2014/main" id="{D7680740-1DBE-49BF-B8A6-13D28E53D2D3}"/>
                  </a:ext>
                </a:extLst>
              </p:cNvPr>
              <p:cNvSpPr txBox="1"/>
              <p:nvPr/>
            </p:nvSpPr>
            <p:spPr>
              <a:xfrm>
                <a:off x="10362654" y="836189"/>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26ADEBB5-6494-4C6A-B0BF-6172D6FE0E29}"/>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Diagonal Corners Rounded 35">
            <a:extLst>
              <a:ext uri="{FF2B5EF4-FFF2-40B4-BE49-F238E27FC236}">
                <a16:creationId xmlns:a16="http://schemas.microsoft.com/office/drawing/2014/main" id="{C98A2D05-CBDC-B19C-CB07-1A01061D2F2A}"/>
              </a:ext>
            </a:extLst>
          </p:cNvPr>
          <p:cNvSpPr/>
          <p:nvPr/>
        </p:nvSpPr>
        <p:spPr>
          <a:xfrm>
            <a:off x="367333" y="1061313"/>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A2F8FCE-21D6-DDA7-F367-0AAA4328458F}"/>
              </a:ext>
            </a:extLst>
          </p:cNvPr>
          <p:cNvGrpSpPr/>
          <p:nvPr/>
        </p:nvGrpSpPr>
        <p:grpSpPr>
          <a:xfrm>
            <a:off x="6135825" y="6308134"/>
            <a:ext cx="5251889" cy="436880"/>
            <a:chOff x="731521" y="5526666"/>
            <a:chExt cx="5251889" cy="436880"/>
          </a:xfrm>
        </p:grpSpPr>
        <p:sp>
          <p:nvSpPr>
            <p:cNvPr id="38" name="TextBox 37">
              <a:extLst>
                <a:ext uri="{FF2B5EF4-FFF2-40B4-BE49-F238E27FC236}">
                  <a16:creationId xmlns:a16="http://schemas.microsoft.com/office/drawing/2014/main" id="{E96295A1-3ACB-CD18-457D-B7BC25E50A69}"/>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39" name="Group 38">
              <a:extLst>
                <a:ext uri="{FF2B5EF4-FFF2-40B4-BE49-F238E27FC236}">
                  <a16:creationId xmlns:a16="http://schemas.microsoft.com/office/drawing/2014/main" id="{A18F452B-23C8-E26F-B949-994FAF57F46D}"/>
                </a:ext>
              </a:extLst>
            </p:cNvPr>
            <p:cNvGrpSpPr/>
            <p:nvPr/>
          </p:nvGrpSpPr>
          <p:grpSpPr>
            <a:xfrm>
              <a:off x="731521" y="5526666"/>
              <a:ext cx="1399540" cy="436880"/>
              <a:chOff x="5361940" y="5626100"/>
              <a:chExt cx="1399540" cy="436880"/>
            </a:xfrm>
          </p:grpSpPr>
          <p:sp>
            <p:nvSpPr>
              <p:cNvPr id="40" name="Rectangle: Rounded Corners 39">
                <a:extLst>
                  <a:ext uri="{FF2B5EF4-FFF2-40B4-BE49-F238E27FC236}">
                    <a16:creationId xmlns:a16="http://schemas.microsoft.com/office/drawing/2014/main" id="{4AC3B39B-D770-B369-CD9E-598077BF9835}"/>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B396BC2-78CA-9BC2-5430-56B2C3F4CDD2}"/>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26785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ADC4B02-E65E-4A38-A2AE-53E95E8B3628}"/>
              </a:ext>
            </a:extLst>
          </p:cNvPr>
          <p:cNvGrpSpPr/>
          <p:nvPr/>
        </p:nvGrpSpPr>
        <p:grpSpPr>
          <a:xfrm>
            <a:off x="4770861" y="-19803"/>
            <a:ext cx="9156920" cy="6880632"/>
            <a:chOff x="4770861" y="-19803"/>
            <a:chExt cx="9156920" cy="6880632"/>
          </a:xfrm>
          <a:blipFill dpi="0" rotWithShape="1">
            <a:blip r:embed="rId2"/>
            <a:srcRect/>
            <a:stretch>
              <a:fillRect r="-33000"/>
            </a:stretch>
          </a:blipFill>
        </p:grpSpPr>
        <p:sp>
          <p:nvSpPr>
            <p:cNvPr id="5" name="Parallelogram 4">
              <a:extLst>
                <a:ext uri="{FF2B5EF4-FFF2-40B4-BE49-F238E27FC236}">
                  <a16:creationId xmlns:a16="http://schemas.microsoft.com/office/drawing/2014/main" id="{A1D0B626-9FB9-4CFC-93F8-A4CD6DCA2E91}"/>
                </a:ext>
              </a:extLst>
            </p:cNvPr>
            <p:cNvSpPr/>
            <p:nvPr/>
          </p:nvSpPr>
          <p:spPr>
            <a:xfrm>
              <a:off x="629846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72AAA2B-EEBE-437C-83E3-6126487EEA21}"/>
                </a:ext>
              </a:extLst>
            </p:cNvPr>
            <p:cNvSpPr/>
            <p:nvPr/>
          </p:nvSpPr>
          <p:spPr>
            <a:xfrm>
              <a:off x="780002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F6602F9-AFCD-4CAA-8A9F-8715582A9412}"/>
                </a:ext>
              </a:extLst>
            </p:cNvPr>
            <p:cNvSpPr/>
            <p:nvPr/>
          </p:nvSpPr>
          <p:spPr>
            <a:xfrm>
              <a:off x="4770861" y="0"/>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5D1582C-CED7-470E-8F56-EBD491CB6DB4}"/>
                </a:ext>
              </a:extLst>
            </p:cNvPr>
            <p:cNvSpPr/>
            <p:nvPr/>
          </p:nvSpPr>
          <p:spPr>
            <a:xfrm>
              <a:off x="9344981" y="-8487"/>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75E471B-DF29-43A3-B1A7-75BD567FA225}"/>
                </a:ext>
              </a:extLst>
            </p:cNvPr>
            <p:cNvSpPr/>
            <p:nvPr/>
          </p:nvSpPr>
          <p:spPr>
            <a:xfrm>
              <a:off x="10889941" y="-19803"/>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704429A-4625-4940-940E-C57CAA1F645D}"/>
              </a:ext>
            </a:extLst>
          </p:cNvPr>
          <p:cNvSpPr txBox="1"/>
          <p:nvPr/>
        </p:nvSpPr>
        <p:spPr>
          <a:xfrm>
            <a:off x="200481" y="2743270"/>
            <a:ext cx="5049000" cy="3004412"/>
          </a:xfrm>
          <a:prstGeom prst="rect">
            <a:avLst/>
          </a:prstGeom>
          <a:noFill/>
        </p:spPr>
        <p:txBody>
          <a:bodyPr wrap="square" rtlCol="0">
            <a:spAutoFit/>
          </a:bodyPr>
          <a:lstStyle/>
          <a:p>
            <a:pPr algn="ctr">
              <a:lnSpc>
                <a:spcPct val="120000"/>
              </a:lnSpc>
            </a:pPr>
            <a:r>
              <a:rPr lang="vi-VN" sz="3200" b="1">
                <a:solidFill>
                  <a:srgbClr val="2B6A09"/>
                </a:solidFill>
              </a:rPr>
              <a:t>VẬN DỤNG HIỂU BIẾT VỀ TRAO ĐỔI CHẤT VÀ CHUYỂN HÓA NĂNG LƯỢNG Ở ĐỘNG VẬT VÀO THỰC TIỄN</a:t>
            </a:r>
            <a:endParaRPr lang="en-US" sz="3200" b="1">
              <a:solidFill>
                <a:srgbClr val="2B6A09"/>
              </a:solidFill>
            </a:endParaRPr>
          </a:p>
        </p:txBody>
      </p:sp>
      <p:grpSp>
        <p:nvGrpSpPr>
          <p:cNvPr id="13" name="Group 12">
            <a:extLst>
              <a:ext uri="{FF2B5EF4-FFF2-40B4-BE49-F238E27FC236}">
                <a16:creationId xmlns:a16="http://schemas.microsoft.com/office/drawing/2014/main" id="{EEAAF9AF-2466-49E6-90D4-9441601837DD}"/>
              </a:ext>
            </a:extLst>
          </p:cNvPr>
          <p:cNvGrpSpPr/>
          <p:nvPr/>
        </p:nvGrpSpPr>
        <p:grpSpPr>
          <a:xfrm>
            <a:off x="1926327" y="1001596"/>
            <a:ext cx="1597307" cy="1376989"/>
            <a:chOff x="1674200" y="590309"/>
            <a:chExt cx="1597307" cy="1376989"/>
          </a:xfrm>
        </p:grpSpPr>
        <p:sp>
          <p:nvSpPr>
            <p:cNvPr id="14" name="Hexagon 13">
              <a:extLst>
                <a:ext uri="{FF2B5EF4-FFF2-40B4-BE49-F238E27FC236}">
                  <a16:creationId xmlns:a16="http://schemas.microsoft.com/office/drawing/2014/main" id="{698E3D33-F045-450C-9A63-38372E526D3C}"/>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04</a:t>
              </a:r>
              <a:endParaRPr lang="en-US" sz="4400" b="1"/>
            </a:p>
          </p:txBody>
        </p:sp>
        <p:sp>
          <p:nvSpPr>
            <p:cNvPr id="15" name="Hexagon 14">
              <a:extLst>
                <a:ext uri="{FF2B5EF4-FFF2-40B4-BE49-F238E27FC236}">
                  <a16:creationId xmlns:a16="http://schemas.microsoft.com/office/drawing/2014/main" id="{2F9C2431-3EA8-4F79-9736-311F8881185D}"/>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16" name="Parallelogram 15">
            <a:extLst>
              <a:ext uri="{FF2B5EF4-FFF2-40B4-BE49-F238E27FC236}">
                <a16:creationId xmlns:a16="http://schemas.microsoft.com/office/drawing/2014/main" id="{551F2112-84E6-4A6A-BF09-AE8A7F71D19D}"/>
              </a:ext>
            </a:extLst>
          </p:cNvPr>
          <p:cNvSpPr/>
          <p:nvPr/>
        </p:nvSpPr>
        <p:spPr>
          <a:xfrm>
            <a:off x="4402315" y="4873982"/>
            <a:ext cx="3037840" cy="6858000"/>
          </a:xfrm>
          <a:prstGeom prst="parallelogram">
            <a:avLst>
              <a:gd name="adj" fmla="val 55673"/>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F72682B-3CB6-4D07-8815-076B1BD31EEC}"/>
              </a:ext>
            </a:extLst>
          </p:cNvPr>
          <p:cNvSpPr/>
          <p:nvPr/>
        </p:nvSpPr>
        <p:spPr>
          <a:xfrm>
            <a:off x="11112821" y="-5364885"/>
            <a:ext cx="3037840" cy="6858000"/>
          </a:xfrm>
          <a:prstGeom prst="parallelogram">
            <a:avLst>
              <a:gd name="adj" fmla="val 556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13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08790-17C0-4664-A557-B6C24C4C6511}"/>
              </a:ext>
            </a:extLst>
          </p:cNvPr>
          <p:cNvPicPr>
            <a:picLocks noChangeAspect="1"/>
          </p:cNvPicPr>
          <p:nvPr/>
        </p:nvPicPr>
        <p:blipFill rotWithShape="1">
          <a:blip r:embed="rId2">
            <a:extLst>
              <a:ext uri="{28A0092B-C50C-407E-A947-70E740481C1C}">
                <a14:useLocalDpi xmlns:a14="http://schemas.microsoft.com/office/drawing/2010/main" val="0"/>
              </a:ext>
            </a:extLst>
          </a:blip>
          <a:srcRect t="13627" b="2071"/>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4101E26E-6194-46BB-82EA-ED04B7EBD210}"/>
              </a:ext>
            </a:extLst>
          </p:cNvPr>
          <p:cNvGrpSpPr/>
          <p:nvPr/>
        </p:nvGrpSpPr>
        <p:grpSpPr>
          <a:xfrm>
            <a:off x="0" y="2804160"/>
            <a:ext cx="12192000" cy="1645920"/>
            <a:chOff x="0" y="2804160"/>
            <a:chExt cx="12192000" cy="1645920"/>
          </a:xfrm>
        </p:grpSpPr>
        <p:grpSp>
          <p:nvGrpSpPr>
            <p:cNvPr id="6" name="Group 5">
              <a:extLst>
                <a:ext uri="{FF2B5EF4-FFF2-40B4-BE49-F238E27FC236}">
                  <a16:creationId xmlns:a16="http://schemas.microsoft.com/office/drawing/2014/main" id="{A3E08928-99BD-443B-88BA-93412F20C176}"/>
                </a:ext>
              </a:extLst>
            </p:cNvPr>
            <p:cNvGrpSpPr/>
            <p:nvPr/>
          </p:nvGrpSpPr>
          <p:grpSpPr>
            <a:xfrm>
              <a:off x="0" y="2804160"/>
              <a:ext cx="12192000" cy="1645920"/>
              <a:chOff x="0" y="2804160"/>
              <a:chExt cx="12192000" cy="1645920"/>
            </a:xfrm>
          </p:grpSpPr>
          <p:sp>
            <p:nvSpPr>
              <p:cNvPr id="4" name="Rectangle 3">
                <a:extLst>
                  <a:ext uri="{FF2B5EF4-FFF2-40B4-BE49-F238E27FC236}">
                    <a16:creationId xmlns:a16="http://schemas.microsoft.com/office/drawing/2014/main" id="{1BC839E1-AB30-455D-BF94-7ADB0F22FD50}"/>
                  </a:ext>
                </a:extLst>
              </p:cNvPr>
              <p:cNvSpPr/>
              <p:nvPr/>
            </p:nvSpPr>
            <p:spPr>
              <a:xfrm>
                <a:off x="0" y="2804160"/>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D7F0F2-D72B-4D13-B776-5EC7331EA8BC}"/>
                  </a:ext>
                </a:extLst>
              </p:cNvPr>
              <p:cNvSpPr txBox="1"/>
              <p:nvPr/>
            </p:nvSpPr>
            <p:spPr>
              <a:xfrm>
                <a:off x="640466" y="3334732"/>
                <a:ext cx="11065678" cy="584775"/>
              </a:xfrm>
              <a:prstGeom prst="rect">
                <a:avLst/>
              </a:prstGeom>
              <a:noFill/>
            </p:spPr>
            <p:txBody>
              <a:bodyPr wrap="square" rtlCol="0">
                <a:spAutoFit/>
              </a:bodyPr>
              <a:lstStyle/>
              <a:p>
                <a:r>
                  <a:rPr lang="vi-VN" sz="3200" b="1" dirty="0">
                    <a:solidFill>
                      <a:schemeClr val="bg1"/>
                    </a:solidFill>
                  </a:rPr>
                  <a:t>1. Những nguy cơ khi thiếu hoặc thừa chất dinh dưỡng</a:t>
                </a:r>
                <a:endParaRPr lang="en-US" sz="3200" b="1" dirty="0">
                  <a:solidFill>
                    <a:schemeClr val="bg1"/>
                  </a:solidFill>
                </a:endParaRPr>
              </a:p>
            </p:txBody>
          </p:sp>
        </p:grpSp>
        <p:sp>
          <p:nvSpPr>
            <p:cNvPr id="7" name="Rectangle 6">
              <a:extLst>
                <a:ext uri="{FF2B5EF4-FFF2-40B4-BE49-F238E27FC236}">
                  <a16:creationId xmlns:a16="http://schemas.microsoft.com/office/drawing/2014/main" id="{5CA96E77-B550-4F1A-8EE9-74ED9AF838A0}"/>
                </a:ext>
              </a:extLst>
            </p:cNvPr>
            <p:cNvSpPr/>
            <p:nvPr/>
          </p:nvSpPr>
          <p:spPr>
            <a:xfrm>
              <a:off x="601884" y="3148314"/>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9422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indoor&#10;&#10;Description automatically generated">
            <a:extLst>
              <a:ext uri="{FF2B5EF4-FFF2-40B4-BE49-F238E27FC236}">
                <a16:creationId xmlns:a16="http://schemas.microsoft.com/office/drawing/2014/main" id="{1E1F42E3-62E3-411B-BB90-35C3FEB8957A}"/>
              </a:ext>
            </a:extLst>
          </p:cNvPr>
          <p:cNvPicPr>
            <a:picLocks noChangeAspect="1"/>
          </p:cNvPicPr>
          <p:nvPr/>
        </p:nvPicPr>
        <p:blipFill rotWithShape="1">
          <a:blip r:embed="rId2">
            <a:extLst>
              <a:ext uri="{28A0092B-C50C-407E-A947-70E740481C1C}">
                <a14:useLocalDpi xmlns:a14="http://schemas.microsoft.com/office/drawing/2010/main" val="0"/>
              </a:ext>
            </a:extLst>
          </a:blip>
          <a:srcRect b="6137"/>
          <a:stretch/>
        </p:blipFill>
        <p:spPr>
          <a:xfrm>
            <a:off x="1588654" y="1021655"/>
            <a:ext cx="9892146" cy="5836345"/>
          </a:xfrm>
          <a:prstGeom prst="rect">
            <a:avLst/>
          </a:prstGeom>
        </p:spPr>
      </p:pic>
      <p:sp>
        <p:nvSpPr>
          <p:cNvPr id="4" name="TextBox 3">
            <a:extLst>
              <a:ext uri="{FF2B5EF4-FFF2-40B4-BE49-F238E27FC236}">
                <a16:creationId xmlns:a16="http://schemas.microsoft.com/office/drawing/2014/main" id="{526F5DFD-584C-4333-8AC2-59C63A16B0AD}"/>
              </a:ext>
            </a:extLst>
          </p:cNvPr>
          <p:cNvSpPr txBox="1"/>
          <p:nvPr/>
        </p:nvSpPr>
        <p:spPr>
          <a:xfrm>
            <a:off x="609600" y="436880"/>
            <a:ext cx="11155680" cy="584775"/>
          </a:xfrm>
          <a:prstGeom prst="rect">
            <a:avLst/>
          </a:prstGeom>
          <a:noFill/>
        </p:spPr>
        <p:txBody>
          <a:bodyPr wrap="square" rtlCol="0">
            <a:spAutoFit/>
          </a:bodyPr>
          <a:lstStyle/>
          <a:p>
            <a:r>
              <a:rPr lang="vi-VN" sz="3200" b="1" i="1" dirty="0"/>
              <a:t>Thiếu</a:t>
            </a:r>
            <a:r>
              <a:rPr lang="vi-VN" sz="3200" b="1" i="1" dirty="0">
                <a:solidFill>
                  <a:schemeClr val="bg2">
                    <a:lumMod val="25000"/>
                  </a:schemeClr>
                </a:solidFill>
              </a:rPr>
              <a:t> </a:t>
            </a:r>
            <a:r>
              <a:rPr lang="vi-VN" sz="3200" b="1" i="1" dirty="0">
                <a:solidFill>
                  <a:srgbClr val="0099FF"/>
                </a:solidFill>
              </a:rPr>
              <a:t>tinh bột</a:t>
            </a:r>
            <a:r>
              <a:rPr lang="vi-VN" sz="3200" b="1" i="1" dirty="0">
                <a:solidFill>
                  <a:schemeClr val="bg2">
                    <a:lumMod val="25000"/>
                  </a:schemeClr>
                </a:solidFill>
              </a:rPr>
              <a:t>, </a:t>
            </a:r>
            <a:r>
              <a:rPr lang="vi-VN" sz="3200" b="1" i="1" dirty="0"/>
              <a:t>cơ thể sẽ thiếu năng lượng để hoạt động</a:t>
            </a:r>
            <a:endParaRPr lang="en-US" sz="3200" b="1" i="1" dirty="0"/>
          </a:p>
        </p:txBody>
      </p:sp>
    </p:spTree>
    <p:extLst>
      <p:ext uri="{BB962C8B-B14F-4D97-AF65-F5344CB8AC3E}">
        <p14:creationId xmlns:p14="http://schemas.microsoft.com/office/powerpoint/2010/main" val="28280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FE7FDF33-E189-4EE1-BBD2-B3CECA768A86}"/>
              </a:ext>
            </a:extLst>
          </p:cNvPr>
          <p:cNvPicPr>
            <a:picLocks noChangeAspect="1"/>
          </p:cNvPicPr>
          <p:nvPr/>
        </p:nvPicPr>
        <p:blipFill rotWithShape="1">
          <a:blip r:embed="rId2">
            <a:extLst>
              <a:ext uri="{28A0092B-C50C-407E-A947-70E740481C1C}">
                <a14:useLocalDpi xmlns:a14="http://schemas.microsoft.com/office/drawing/2010/main" val="0"/>
              </a:ext>
            </a:extLst>
          </a:blip>
          <a:srcRect t="1817" b="13929"/>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419DF5E-D585-47DD-83DA-0AAB5F6776C2}"/>
              </a:ext>
            </a:extLst>
          </p:cNvPr>
          <p:cNvGrpSpPr/>
          <p:nvPr/>
        </p:nvGrpSpPr>
        <p:grpSpPr>
          <a:xfrm>
            <a:off x="1345324" y="5717628"/>
            <a:ext cx="11161986" cy="1140372"/>
            <a:chOff x="1345324" y="5717628"/>
            <a:chExt cx="11161986" cy="1140372"/>
          </a:xfrm>
        </p:grpSpPr>
        <p:sp>
          <p:nvSpPr>
            <p:cNvPr id="4" name="Parallelogram 3">
              <a:extLst>
                <a:ext uri="{FF2B5EF4-FFF2-40B4-BE49-F238E27FC236}">
                  <a16:creationId xmlns:a16="http://schemas.microsoft.com/office/drawing/2014/main" id="{75026AE5-72EB-4D3A-ACA7-5B782DE93E43}"/>
                </a:ext>
              </a:extLst>
            </p:cNvPr>
            <p:cNvSpPr/>
            <p:nvPr/>
          </p:nvSpPr>
          <p:spPr>
            <a:xfrm>
              <a:off x="1345324" y="5717628"/>
              <a:ext cx="11161986" cy="1140372"/>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670BD8-5446-47BB-A053-DEA1C1DC4D0D}"/>
                </a:ext>
              </a:extLst>
            </p:cNvPr>
            <p:cNvSpPr txBox="1"/>
            <p:nvPr/>
          </p:nvSpPr>
          <p:spPr>
            <a:xfrm>
              <a:off x="1786759" y="6026204"/>
              <a:ext cx="10405241"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FF00"/>
                  </a:solidFill>
                </a:rPr>
                <a:t>protein </a:t>
              </a:r>
              <a:r>
                <a:rPr lang="vi-VN" sz="2800" b="1" i="1" dirty="0">
                  <a:solidFill>
                    <a:schemeClr val="bg1"/>
                  </a:solidFill>
                </a:rPr>
                <a:t>sẽ không có đủ nguyên liệu để cấu tạo tế bào</a:t>
              </a:r>
              <a:endParaRPr lang="en-US" sz="2800" b="1" i="1" dirty="0">
                <a:solidFill>
                  <a:schemeClr val="bg1"/>
                </a:solidFill>
              </a:endParaRPr>
            </a:p>
          </p:txBody>
        </p:sp>
      </p:grpSp>
    </p:spTree>
    <p:extLst>
      <p:ext uri="{BB962C8B-B14F-4D97-AF65-F5344CB8AC3E}">
        <p14:creationId xmlns:p14="http://schemas.microsoft.com/office/powerpoint/2010/main" val="3531974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table, vegetable, meal&#10;&#10;Description automatically generated">
            <a:extLst>
              <a:ext uri="{FF2B5EF4-FFF2-40B4-BE49-F238E27FC236}">
                <a16:creationId xmlns:a16="http://schemas.microsoft.com/office/drawing/2014/main" id="{4C23C059-846F-403B-BD02-C3FEA6A942BC}"/>
              </a:ext>
            </a:extLst>
          </p:cNvPr>
          <p:cNvPicPr>
            <a:picLocks noChangeAspect="1"/>
          </p:cNvPicPr>
          <p:nvPr/>
        </p:nvPicPr>
        <p:blipFill rotWithShape="1">
          <a:blip r:embed="rId2">
            <a:extLst>
              <a:ext uri="{28A0092B-C50C-407E-A947-70E740481C1C}">
                <a14:useLocalDpi xmlns:a14="http://schemas.microsoft.com/office/drawing/2010/main" val="0"/>
              </a:ext>
            </a:extLst>
          </a:blip>
          <a:srcRect t="7845" b="7845"/>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6239D350-8814-4C23-9167-1F989E72258A}"/>
              </a:ext>
            </a:extLst>
          </p:cNvPr>
          <p:cNvGrpSpPr/>
          <p:nvPr/>
        </p:nvGrpSpPr>
        <p:grpSpPr>
          <a:xfrm>
            <a:off x="342899" y="5340927"/>
            <a:ext cx="9902537" cy="1028700"/>
            <a:chOff x="-1" y="5829300"/>
            <a:chExt cx="9902537" cy="1028700"/>
          </a:xfrm>
        </p:grpSpPr>
        <p:sp>
          <p:nvSpPr>
            <p:cNvPr id="4" name="Rectangle 3">
              <a:extLst>
                <a:ext uri="{FF2B5EF4-FFF2-40B4-BE49-F238E27FC236}">
                  <a16:creationId xmlns:a16="http://schemas.microsoft.com/office/drawing/2014/main" id="{9D8E4EBF-65F2-4D8F-ADB9-AFD5EE1B7E91}"/>
                </a:ext>
              </a:extLst>
            </p:cNvPr>
            <p:cNvSpPr/>
            <p:nvPr/>
          </p:nvSpPr>
          <p:spPr>
            <a:xfrm>
              <a:off x="-1" y="5829300"/>
              <a:ext cx="9902537" cy="10287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5B3FDC-8162-45E7-B86A-ED76B8B94A67}"/>
                </a:ext>
              </a:extLst>
            </p:cNvPr>
            <p:cNvSpPr txBox="1"/>
            <p:nvPr/>
          </p:nvSpPr>
          <p:spPr>
            <a:xfrm>
              <a:off x="716973" y="6082040"/>
              <a:ext cx="8925790"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6600"/>
                  </a:solidFill>
                </a:rPr>
                <a:t>vitamin A </a:t>
              </a:r>
              <a:r>
                <a:rPr lang="vi-VN" sz="2800" b="1" i="1" dirty="0">
                  <a:solidFill>
                    <a:schemeClr val="bg1"/>
                  </a:solidFill>
                </a:rPr>
                <a:t>sẽ mắc bệnh </a:t>
              </a:r>
              <a:r>
                <a:rPr lang="vi-VN" sz="2800" b="1" i="1" dirty="0">
                  <a:solidFill>
                    <a:srgbClr val="66FF33"/>
                  </a:solidFill>
                </a:rPr>
                <a:t>khô mắt, quáng gà,...</a:t>
              </a:r>
              <a:endParaRPr lang="en-US" sz="2800" b="1" i="1" dirty="0">
                <a:solidFill>
                  <a:srgbClr val="66FF33"/>
                </a:solidFill>
              </a:endParaRPr>
            </a:p>
          </p:txBody>
        </p:sp>
        <p:sp>
          <p:nvSpPr>
            <p:cNvPr id="6" name="Rectangle 5">
              <a:extLst>
                <a:ext uri="{FF2B5EF4-FFF2-40B4-BE49-F238E27FC236}">
                  <a16:creationId xmlns:a16="http://schemas.microsoft.com/office/drawing/2014/main" id="{CB4EABFC-71DA-4239-AA31-77A8DD548A33}"/>
                </a:ext>
              </a:extLst>
            </p:cNvPr>
            <p:cNvSpPr/>
            <p:nvPr/>
          </p:nvSpPr>
          <p:spPr>
            <a:xfrm>
              <a:off x="368877" y="5981806"/>
              <a:ext cx="176645" cy="62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486CD8-4DAD-43C5-A218-E8411D36C5AE}"/>
              </a:ext>
            </a:extLst>
          </p:cNvPr>
          <p:cNvGrpSpPr/>
          <p:nvPr/>
        </p:nvGrpSpPr>
        <p:grpSpPr>
          <a:xfrm>
            <a:off x="0" y="0"/>
            <a:ext cx="12192000" cy="6857999"/>
            <a:chOff x="0" y="0"/>
            <a:chExt cx="12192000" cy="6857999"/>
          </a:xfrm>
        </p:grpSpPr>
        <p:pic>
          <p:nvPicPr>
            <p:cNvPr id="3" name="Picture 2" descr="A picture containing text, food, several&#10;&#10;Description automatically generated">
              <a:extLst>
                <a:ext uri="{FF2B5EF4-FFF2-40B4-BE49-F238E27FC236}">
                  <a16:creationId xmlns:a16="http://schemas.microsoft.com/office/drawing/2014/main" id="{0D3EF8EF-41DE-4D81-863C-764CAF135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BB7806AA-37BB-40DE-9808-7D0F86E40796}"/>
                </a:ext>
              </a:extLst>
            </p:cNvPr>
            <p:cNvSpPr/>
            <p:nvPr/>
          </p:nvSpPr>
          <p:spPr>
            <a:xfrm>
              <a:off x="685800" y="1310640"/>
              <a:ext cx="579120" cy="19431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DBCFFC-D59D-4606-AF23-063025AB221C}"/>
                </a:ext>
              </a:extLst>
            </p:cNvPr>
            <p:cNvSpPr/>
            <p:nvPr/>
          </p:nvSpPr>
          <p:spPr>
            <a:xfrm>
              <a:off x="1264920" y="579120"/>
              <a:ext cx="5745480" cy="2613660"/>
            </a:xfrm>
            <a:custGeom>
              <a:avLst/>
              <a:gdLst>
                <a:gd name="connsiteX0" fmla="*/ 0 w 5745480"/>
                <a:gd name="connsiteY0" fmla="*/ 0 h 2613660"/>
                <a:gd name="connsiteX1" fmla="*/ 5745480 w 5745480"/>
                <a:gd name="connsiteY1" fmla="*/ 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50926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36448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480" h="2613660">
                  <a:moveTo>
                    <a:pt x="0" y="0"/>
                  </a:moveTo>
                  <a:lnTo>
                    <a:pt x="5265420" y="106680"/>
                  </a:lnTo>
                  <a:cubicBezTo>
                    <a:pt x="5943600" y="1353820"/>
                    <a:pt x="5585460" y="1778000"/>
                    <a:pt x="5745480" y="2613660"/>
                  </a:cubicBezTo>
                  <a:lnTo>
                    <a:pt x="0" y="2613660"/>
                  </a:lnTo>
                  <a:lnTo>
                    <a:pt x="0" y="0"/>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0FF6400-6991-40E7-AFE6-F99972805F01}"/>
              </a:ext>
            </a:extLst>
          </p:cNvPr>
          <p:cNvSpPr txBox="1"/>
          <p:nvPr/>
        </p:nvSpPr>
        <p:spPr>
          <a:xfrm>
            <a:off x="574040" y="1137920"/>
            <a:ext cx="7127240" cy="1886478"/>
          </a:xfrm>
          <a:prstGeom prst="rect">
            <a:avLst/>
          </a:prstGeom>
          <a:noFill/>
        </p:spPr>
        <p:txBody>
          <a:bodyPr wrap="square" rtlCol="0">
            <a:spAutoFit/>
          </a:bodyPr>
          <a:lstStyle/>
          <a:p>
            <a:pPr algn="just">
              <a:lnSpc>
                <a:spcPct val="110000"/>
              </a:lnSpc>
            </a:pPr>
            <a:r>
              <a:rPr lang="vi-VN" sz="3600" b="1" i="1" dirty="0">
                <a:solidFill>
                  <a:srgbClr val="2B6A09"/>
                </a:solidFill>
              </a:rPr>
              <a:t>Một số chất dinh dưỡng khi cơ thể </a:t>
            </a:r>
            <a:r>
              <a:rPr lang="vi-VN" sz="3600" b="1" i="1" dirty="0">
                <a:solidFill>
                  <a:srgbClr val="FF0000"/>
                </a:solidFill>
              </a:rPr>
              <a:t>tiêu thụ quá nhiều </a:t>
            </a:r>
            <a:r>
              <a:rPr lang="vi-VN" sz="3600" b="1" i="1" dirty="0">
                <a:solidFill>
                  <a:srgbClr val="2B6A09"/>
                </a:solidFill>
              </a:rPr>
              <a:t>cũng gây ra những hậu quả không tốt</a:t>
            </a:r>
            <a:endParaRPr lang="en-US" sz="3600" b="1" i="1" dirty="0">
              <a:solidFill>
                <a:srgbClr val="2B6A09"/>
              </a:solidFill>
            </a:endParaRPr>
          </a:p>
        </p:txBody>
      </p:sp>
    </p:spTree>
    <p:extLst>
      <p:ext uri="{BB962C8B-B14F-4D97-AF65-F5344CB8AC3E}">
        <p14:creationId xmlns:p14="http://schemas.microsoft.com/office/powerpoint/2010/main" val="1723913814"/>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da eating a carrot&#10;&#10;Description automatically generated with medium confidence">
            <a:extLst>
              <a:ext uri="{FF2B5EF4-FFF2-40B4-BE49-F238E27FC236}">
                <a16:creationId xmlns:a16="http://schemas.microsoft.com/office/drawing/2014/main" id="{E61F7587-5A11-4792-9D03-822BA42DC81C}"/>
              </a:ext>
            </a:extLst>
          </p:cNvPr>
          <p:cNvPicPr>
            <a:picLocks noChangeAspect="1"/>
          </p:cNvPicPr>
          <p:nvPr/>
        </p:nvPicPr>
        <p:blipFill rotWithShape="1">
          <a:blip r:embed="rId2">
            <a:extLst>
              <a:ext uri="{28A0092B-C50C-407E-A947-70E740481C1C}">
                <a14:useLocalDpi xmlns:a14="http://schemas.microsoft.com/office/drawing/2010/main" val="0"/>
              </a:ext>
            </a:extLst>
          </a:blip>
          <a:srcRect r="1790"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bird on a branch&#10;&#10;Description automatically generated with medium confidence">
            <a:extLst>
              <a:ext uri="{FF2B5EF4-FFF2-40B4-BE49-F238E27FC236}">
                <a16:creationId xmlns:a16="http://schemas.microsoft.com/office/drawing/2014/main" id="{2A1EF6AA-E120-46B7-B177-85205169076E}"/>
              </a:ext>
            </a:extLst>
          </p:cNvPr>
          <p:cNvPicPr>
            <a:picLocks noChangeAspect="1"/>
          </p:cNvPicPr>
          <p:nvPr/>
        </p:nvPicPr>
        <p:blipFill rotWithShape="1">
          <a:blip r:embed="rId3">
            <a:extLst>
              <a:ext uri="{28A0092B-C50C-407E-A947-70E740481C1C}">
                <a14:useLocalDpi xmlns:a14="http://schemas.microsoft.com/office/drawing/2010/main" val="0"/>
              </a:ext>
            </a:extLst>
          </a:blip>
          <a:srcRect l="26129" r="2542" b="-2"/>
          <a:stretch/>
        </p:blipFill>
        <p:spPr>
          <a:xfrm>
            <a:off x="20" y="4069976"/>
            <a:ext cx="3535311" cy="2788023"/>
          </a:xfrm>
          <a:prstGeom prst="rect">
            <a:avLst/>
          </a:prstGeom>
        </p:spPr>
      </p:pic>
      <p:pic>
        <p:nvPicPr>
          <p:cNvPr id="11" name="Picture 10" descr="A brown animal eating grass&#10;&#10;Description automatically generated with low confidence">
            <a:extLst>
              <a:ext uri="{FF2B5EF4-FFF2-40B4-BE49-F238E27FC236}">
                <a16:creationId xmlns:a16="http://schemas.microsoft.com/office/drawing/2014/main" id="{F118DC66-191A-42DD-A02A-66766F62839A}"/>
              </a:ext>
            </a:extLst>
          </p:cNvPr>
          <p:cNvPicPr>
            <a:picLocks noChangeAspect="1"/>
          </p:cNvPicPr>
          <p:nvPr/>
        </p:nvPicPr>
        <p:blipFill rotWithShape="1">
          <a:blip r:embed="rId4">
            <a:extLst>
              <a:ext uri="{28A0092B-C50C-407E-A947-70E740481C1C}">
                <a14:useLocalDpi xmlns:a14="http://schemas.microsoft.com/office/drawing/2010/main" val="0"/>
              </a:ext>
            </a:extLst>
          </a:blip>
          <a:srcRect r="2" b="4221"/>
          <a:stretch/>
        </p:blipFill>
        <p:spPr>
          <a:xfrm>
            <a:off x="3696199" y="3257176"/>
            <a:ext cx="4789093" cy="3600824"/>
          </a:xfrm>
          <a:prstGeom prst="rect">
            <a:avLst/>
          </a:prstGeom>
        </p:spPr>
      </p:pic>
      <p:pic>
        <p:nvPicPr>
          <p:cNvPr id="3" name="Picture 2" descr="A cat licking a bowl of food&#10;&#10;Description automatically generated with medium confidence">
            <a:extLst>
              <a:ext uri="{FF2B5EF4-FFF2-40B4-BE49-F238E27FC236}">
                <a16:creationId xmlns:a16="http://schemas.microsoft.com/office/drawing/2014/main" id="{F21AF800-3056-44FC-B45D-8EEE13978E59}"/>
              </a:ext>
            </a:extLst>
          </p:cNvPr>
          <p:cNvPicPr>
            <a:picLocks noChangeAspect="1"/>
          </p:cNvPicPr>
          <p:nvPr/>
        </p:nvPicPr>
        <p:blipFill rotWithShape="1">
          <a:blip r:embed="rId5">
            <a:extLst>
              <a:ext uri="{28A0092B-C50C-407E-A947-70E740481C1C}">
                <a14:useLocalDpi xmlns:a14="http://schemas.microsoft.com/office/drawing/2010/main" val="0"/>
              </a:ext>
            </a:extLst>
          </a:blip>
          <a:srcRect r="25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Two dogs eating from a bowl&#10;&#10;Description automatically generated with low confidence">
            <a:extLst>
              <a:ext uri="{FF2B5EF4-FFF2-40B4-BE49-F238E27FC236}">
                <a16:creationId xmlns:a16="http://schemas.microsoft.com/office/drawing/2014/main" id="{1749C473-113C-47C0-B68B-50DDDB56D7DA}"/>
              </a:ext>
            </a:extLst>
          </p:cNvPr>
          <p:cNvPicPr>
            <a:picLocks noChangeAspect="1"/>
          </p:cNvPicPr>
          <p:nvPr/>
        </p:nvPicPr>
        <p:blipFill rotWithShape="1">
          <a:blip r:embed="rId6">
            <a:extLst>
              <a:ext uri="{28A0092B-C50C-407E-A947-70E740481C1C}">
                <a14:useLocalDpi xmlns:a14="http://schemas.microsoft.com/office/drawing/2010/main" val="0"/>
              </a:ext>
            </a:extLst>
          </a:blip>
          <a:srcRect l="2758" r="29516" b="-2"/>
          <a:stretch/>
        </p:blipFill>
        <p:spPr>
          <a:xfrm>
            <a:off x="8646160" y="4069976"/>
            <a:ext cx="3545819" cy="2788024"/>
          </a:xfrm>
          <a:prstGeom prst="rect">
            <a:avLst/>
          </a:prstGeom>
        </p:spPr>
      </p:pic>
      <p:grpSp>
        <p:nvGrpSpPr>
          <p:cNvPr id="14" name="Group 13">
            <a:extLst>
              <a:ext uri="{FF2B5EF4-FFF2-40B4-BE49-F238E27FC236}">
                <a16:creationId xmlns:a16="http://schemas.microsoft.com/office/drawing/2014/main" id="{4A05B53A-E848-44B4-9002-F45BB8958E4C}"/>
              </a:ext>
            </a:extLst>
          </p:cNvPr>
          <p:cNvGrpSpPr/>
          <p:nvPr/>
        </p:nvGrpSpPr>
        <p:grpSpPr>
          <a:xfrm>
            <a:off x="0" y="5162528"/>
            <a:ext cx="7766910" cy="1273764"/>
            <a:chOff x="2053771" y="5116230"/>
            <a:chExt cx="7766910" cy="1273764"/>
          </a:xfrm>
        </p:grpSpPr>
        <p:sp>
          <p:nvSpPr>
            <p:cNvPr id="12" name="Rectangle 11">
              <a:extLst>
                <a:ext uri="{FF2B5EF4-FFF2-40B4-BE49-F238E27FC236}">
                  <a16:creationId xmlns:a16="http://schemas.microsoft.com/office/drawing/2014/main" id="{4609696A-EBF1-40EE-8864-772AED9FC20E}"/>
                </a:ext>
              </a:extLst>
            </p:cNvPr>
            <p:cNvSpPr/>
            <p:nvPr/>
          </p:nvSpPr>
          <p:spPr>
            <a:xfrm>
              <a:off x="2053771" y="5116230"/>
              <a:ext cx="7766910" cy="1273764"/>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E6C467-0FD8-4B55-92F3-31010E883B1B}"/>
                </a:ext>
              </a:extLst>
            </p:cNvPr>
            <p:cNvSpPr txBox="1"/>
            <p:nvPr/>
          </p:nvSpPr>
          <p:spPr>
            <a:xfrm>
              <a:off x="2371319" y="5274984"/>
              <a:ext cx="7258817" cy="946798"/>
            </a:xfrm>
            <a:prstGeom prst="rect">
              <a:avLst/>
            </a:prstGeom>
            <a:noFill/>
          </p:spPr>
          <p:txBody>
            <a:bodyPr wrap="square" rtlCol="0">
              <a:spAutoFit/>
            </a:bodyPr>
            <a:lstStyle/>
            <a:p>
              <a:pPr>
                <a:lnSpc>
                  <a:spcPct val="120000"/>
                </a:lnSpc>
              </a:pPr>
              <a:r>
                <a:rPr lang="vi-VN" sz="2400" b="1" i="1" dirty="0">
                  <a:solidFill>
                    <a:schemeClr val="bg1"/>
                  </a:solidFill>
                </a:rPr>
                <a:t>Động vật thu nhận thức ăn từ môi trường ngoài chủ yếu thông qua hoạt </a:t>
              </a:r>
              <a:r>
                <a:rPr lang="vi-VN" sz="2400" b="1" i="1" dirty="0">
                  <a:solidFill>
                    <a:srgbClr val="FFFF00"/>
                  </a:solidFill>
                </a:rPr>
                <a:t>động ăn và uống.</a:t>
              </a:r>
              <a:endParaRPr lang="en-US" sz="2400" b="1" i="1" dirty="0">
                <a:solidFill>
                  <a:srgbClr val="FFFF00"/>
                </a:solidFill>
              </a:endParaRPr>
            </a:p>
          </p:txBody>
        </p:sp>
      </p:grpSp>
    </p:spTree>
    <p:extLst>
      <p:ext uri="{BB962C8B-B14F-4D97-AF65-F5344CB8AC3E}">
        <p14:creationId xmlns:p14="http://schemas.microsoft.com/office/powerpoint/2010/main" val="3200678191"/>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food, cup, fruit&#10;&#10;Description automatically generated">
            <a:extLst>
              <a:ext uri="{FF2B5EF4-FFF2-40B4-BE49-F238E27FC236}">
                <a16:creationId xmlns:a16="http://schemas.microsoft.com/office/drawing/2014/main" id="{9023DB6B-1AA1-4C73-80FE-1C60707C9366}"/>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87E001F-8A74-4C19-8FE4-001EFB26AA09}"/>
              </a:ext>
            </a:extLst>
          </p:cNvPr>
          <p:cNvSpPr/>
          <p:nvPr/>
        </p:nvSpPr>
        <p:spPr>
          <a:xfrm>
            <a:off x="0" y="5316210"/>
            <a:ext cx="12188952" cy="1066800"/>
          </a:xfrm>
          <a:prstGeom prst="rect">
            <a:avLst/>
          </a:prstGeom>
          <a:gradFill flip="none" rotWithShape="1">
            <a:gsLst>
              <a:gs pos="50000">
                <a:schemeClr val="tx1">
                  <a:alpha val="80000"/>
                </a:schemeClr>
              </a:gs>
              <a:gs pos="0">
                <a:schemeClr val="tx1">
                  <a:alpha val="0"/>
                </a:schemeClr>
              </a:gs>
              <a:gs pos="20000">
                <a:srgbClr val="000000">
                  <a:alpha val="70000"/>
                </a:srgbClr>
              </a:gs>
              <a:gs pos="80000">
                <a:srgbClr val="000000">
                  <a:alpha val="7000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C97576-EC5D-4A15-ABB1-D1F16BFE2A43}"/>
              </a:ext>
            </a:extLst>
          </p:cNvPr>
          <p:cNvSpPr txBox="1"/>
          <p:nvPr/>
        </p:nvSpPr>
        <p:spPr>
          <a:xfrm>
            <a:off x="1080516" y="5588000"/>
            <a:ext cx="10027920" cy="523220"/>
          </a:xfrm>
          <a:prstGeom prst="rect">
            <a:avLst/>
          </a:prstGeom>
          <a:noFill/>
        </p:spPr>
        <p:txBody>
          <a:bodyPr wrap="square" rtlCol="0">
            <a:spAutoFit/>
          </a:bodyPr>
          <a:lstStyle/>
          <a:p>
            <a:r>
              <a:rPr lang="vi-VN" sz="2800" b="1" i="1" dirty="0">
                <a:solidFill>
                  <a:schemeClr val="bg1"/>
                </a:solidFill>
              </a:rPr>
              <a:t>Ăn thức ăn chứa nhiều </a:t>
            </a:r>
            <a:r>
              <a:rPr lang="vi-VN" sz="2800" b="1" i="1" dirty="0">
                <a:solidFill>
                  <a:srgbClr val="FFFF00"/>
                </a:solidFill>
              </a:rPr>
              <a:t>đường</a:t>
            </a:r>
            <a:r>
              <a:rPr lang="vi-VN" sz="2800" b="1" i="1" dirty="0">
                <a:solidFill>
                  <a:schemeClr val="bg1"/>
                </a:solidFill>
              </a:rPr>
              <a:t> có thể làm cho </a:t>
            </a:r>
            <a:r>
              <a:rPr lang="vi-VN" sz="2800" b="1" i="1" dirty="0">
                <a:solidFill>
                  <a:srgbClr val="FEC633"/>
                </a:solidFill>
              </a:rPr>
              <a:t>răng bị sâu</a:t>
            </a:r>
            <a:endParaRPr lang="en-US" sz="2800" b="1" i="1" dirty="0">
              <a:solidFill>
                <a:srgbClr val="FEC633"/>
              </a:solidFill>
            </a:endParaRPr>
          </a:p>
        </p:txBody>
      </p:sp>
    </p:spTree>
    <p:extLst>
      <p:ext uri="{BB962C8B-B14F-4D97-AF65-F5344CB8AC3E}">
        <p14:creationId xmlns:p14="http://schemas.microsoft.com/office/powerpoint/2010/main" val="376327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C2A9370-F16F-7508-1CB3-40E31144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0"/>
            <a:ext cx="849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59E2EF-F873-4187-5405-B958F9360896}"/>
              </a:ext>
            </a:extLst>
          </p:cNvPr>
          <p:cNvSpPr txBox="1"/>
          <p:nvPr/>
        </p:nvSpPr>
        <p:spPr>
          <a:xfrm>
            <a:off x="6425852" y="5725787"/>
            <a:ext cx="2505206" cy="523220"/>
          </a:xfrm>
          <a:prstGeom prst="rect">
            <a:avLst/>
          </a:prstGeom>
          <a:noFill/>
        </p:spPr>
        <p:txBody>
          <a:bodyPr wrap="square" rtlCol="0">
            <a:spAutoFit/>
          </a:bodyPr>
          <a:lstStyle/>
          <a:p>
            <a:r>
              <a:rPr lang="vi-VN" sz="2800" b="1" i="1" dirty="0"/>
              <a:t>Răng bị sâu</a:t>
            </a:r>
            <a:endParaRPr lang="en-US" sz="2800" b="1" i="1" dirty="0"/>
          </a:p>
        </p:txBody>
      </p:sp>
    </p:spTree>
    <p:extLst>
      <p:ext uri="{BB962C8B-B14F-4D97-AF65-F5344CB8AC3E}">
        <p14:creationId xmlns:p14="http://schemas.microsoft.com/office/powerpoint/2010/main" val="67657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picture containing wooden, wood, snack food&#10;&#10;Description automatically generated">
            <a:extLst>
              <a:ext uri="{FF2B5EF4-FFF2-40B4-BE49-F238E27FC236}">
                <a16:creationId xmlns:a16="http://schemas.microsoft.com/office/drawing/2014/main" id="{2869EA2A-DD29-476F-8E82-6282EFE64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56040" cy="6858000"/>
          </a:xfrm>
          <a:prstGeom prst="rect">
            <a:avLst/>
          </a:prstGeom>
        </p:spPr>
      </p:pic>
      <p:pic>
        <p:nvPicPr>
          <p:cNvPr id="5" name="Picture 4" descr="A picture containing food, table, plate, meal&#10;&#10;Description automatically generated">
            <a:extLst>
              <a:ext uri="{FF2B5EF4-FFF2-40B4-BE49-F238E27FC236}">
                <a16:creationId xmlns:a16="http://schemas.microsoft.com/office/drawing/2014/main" id="{EC84B68A-7455-46A8-8078-9CF833BC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220" y="1209400"/>
            <a:ext cx="6707582" cy="4439200"/>
          </a:xfrm>
          <a:prstGeom prst="rect">
            <a:avLst/>
          </a:prstGeom>
          <a:ln w="127000">
            <a:solidFill>
              <a:schemeClr val="bg1"/>
            </a:solidFill>
          </a:ln>
        </p:spPr>
      </p:pic>
      <p:grpSp>
        <p:nvGrpSpPr>
          <p:cNvPr id="8" name="Group 7">
            <a:extLst>
              <a:ext uri="{FF2B5EF4-FFF2-40B4-BE49-F238E27FC236}">
                <a16:creationId xmlns:a16="http://schemas.microsoft.com/office/drawing/2014/main" id="{7626C7DD-3548-4A90-813A-C1E318497EBE}"/>
              </a:ext>
            </a:extLst>
          </p:cNvPr>
          <p:cNvGrpSpPr/>
          <p:nvPr/>
        </p:nvGrpSpPr>
        <p:grpSpPr>
          <a:xfrm>
            <a:off x="0" y="4511040"/>
            <a:ext cx="12192000" cy="1279800"/>
            <a:chOff x="0" y="4511040"/>
            <a:chExt cx="12192000" cy="1279800"/>
          </a:xfrm>
        </p:grpSpPr>
        <p:sp>
          <p:nvSpPr>
            <p:cNvPr id="6" name="Rectangle 5">
              <a:extLst>
                <a:ext uri="{FF2B5EF4-FFF2-40B4-BE49-F238E27FC236}">
                  <a16:creationId xmlns:a16="http://schemas.microsoft.com/office/drawing/2014/main" id="{47A846FB-3F8B-4E98-A4D2-E028BAF7CB05}"/>
                </a:ext>
              </a:extLst>
            </p:cNvPr>
            <p:cNvSpPr/>
            <p:nvPr/>
          </p:nvSpPr>
          <p:spPr>
            <a:xfrm>
              <a:off x="0" y="4511040"/>
              <a:ext cx="12192000" cy="1279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2FDCE1-079B-480F-A1E5-D0CF2A8EC813}"/>
                </a:ext>
              </a:extLst>
            </p:cNvPr>
            <p:cNvSpPr txBox="1"/>
            <p:nvPr/>
          </p:nvSpPr>
          <p:spPr>
            <a:xfrm>
              <a:off x="451528" y="4697863"/>
              <a:ext cx="11288944" cy="946798"/>
            </a:xfrm>
            <a:prstGeom prst="rect">
              <a:avLst/>
            </a:prstGeom>
            <a:noFill/>
          </p:spPr>
          <p:txBody>
            <a:bodyPr wrap="square" rtlCol="0">
              <a:spAutoFit/>
            </a:bodyPr>
            <a:lstStyle/>
            <a:p>
              <a:pPr>
                <a:lnSpc>
                  <a:spcPct val="120000"/>
                </a:lnSpc>
              </a:pPr>
              <a:r>
                <a:rPr lang="vi-VN" sz="2400" b="1" i="1" dirty="0">
                  <a:solidFill>
                    <a:schemeClr val="bg1"/>
                  </a:solidFill>
                </a:rPr>
                <a:t>Ăn quá nhiều chất béo và carbohydrate khiến cho năng lượng cung cấp cho cơ thể mỗi ngày bị dư thừa so với nhu cầu dẫn đến </a:t>
              </a:r>
              <a:r>
                <a:rPr lang="vi-VN" sz="2400" b="1" i="1" dirty="0">
                  <a:solidFill>
                    <a:srgbClr val="FFC000"/>
                  </a:solidFill>
                </a:rPr>
                <a:t>béo phì.</a:t>
              </a:r>
              <a:endParaRPr lang="en-US" sz="2400" b="1" i="1" dirty="0">
                <a:solidFill>
                  <a:srgbClr val="FFC000"/>
                </a:solidFill>
              </a:endParaRPr>
            </a:p>
          </p:txBody>
        </p:sp>
      </p:grpSp>
    </p:spTree>
    <p:extLst>
      <p:ext uri="{BB962C8B-B14F-4D97-AF65-F5344CB8AC3E}">
        <p14:creationId xmlns:p14="http://schemas.microsoft.com/office/powerpoint/2010/main" val="39421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9E1916C4-0837-4C18-B4DA-0D9925E54CC2}"/>
              </a:ext>
            </a:extLst>
          </p:cNvPr>
          <p:cNvPicPr>
            <a:picLocks noChangeAspect="1"/>
          </p:cNvPicPr>
          <p:nvPr/>
        </p:nvPicPr>
        <p:blipFill rotWithShape="1">
          <a:blip r:embed="rId2">
            <a:extLst>
              <a:ext uri="{28A0092B-C50C-407E-A947-70E740481C1C}">
                <a14:useLocalDpi xmlns:a14="http://schemas.microsoft.com/office/drawing/2010/main" val="0"/>
              </a:ext>
            </a:extLst>
          </a:blip>
          <a:srcRect l="22258" r="17572"/>
          <a:stretch/>
        </p:blipFill>
        <p:spPr>
          <a:xfrm>
            <a:off x="347240" y="0"/>
            <a:ext cx="6215605" cy="6858000"/>
          </a:xfrm>
          <a:prstGeom prst="rect">
            <a:avLst/>
          </a:prstGeom>
        </p:spPr>
      </p:pic>
      <p:grpSp>
        <p:nvGrpSpPr>
          <p:cNvPr id="8" name="Group 7">
            <a:extLst>
              <a:ext uri="{FF2B5EF4-FFF2-40B4-BE49-F238E27FC236}">
                <a16:creationId xmlns:a16="http://schemas.microsoft.com/office/drawing/2014/main" id="{E5108712-0C34-4292-A144-1672FD8D1CBE}"/>
              </a:ext>
            </a:extLst>
          </p:cNvPr>
          <p:cNvGrpSpPr/>
          <p:nvPr/>
        </p:nvGrpSpPr>
        <p:grpSpPr>
          <a:xfrm>
            <a:off x="6886936" y="0"/>
            <a:ext cx="4656881" cy="6858000"/>
            <a:chOff x="6886936" y="0"/>
            <a:chExt cx="4656881" cy="6858000"/>
          </a:xfrm>
        </p:grpSpPr>
        <p:sp>
          <p:nvSpPr>
            <p:cNvPr id="4" name="Rectangle 3">
              <a:extLst>
                <a:ext uri="{FF2B5EF4-FFF2-40B4-BE49-F238E27FC236}">
                  <a16:creationId xmlns:a16="http://schemas.microsoft.com/office/drawing/2014/main" id="{51085DA5-4912-4B78-B265-5429A1BD4473}"/>
                </a:ext>
              </a:extLst>
            </p:cNvPr>
            <p:cNvSpPr/>
            <p:nvPr/>
          </p:nvSpPr>
          <p:spPr>
            <a:xfrm>
              <a:off x="6886936" y="0"/>
              <a:ext cx="4656881"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3C3C81-553E-45B7-AE12-7C46F59EF45F}"/>
                </a:ext>
              </a:extLst>
            </p:cNvPr>
            <p:cNvSpPr txBox="1"/>
            <p:nvPr/>
          </p:nvSpPr>
          <p:spPr>
            <a:xfrm>
              <a:off x="6976997" y="428264"/>
              <a:ext cx="4446740" cy="3714671"/>
            </a:xfrm>
            <a:prstGeom prst="rect">
              <a:avLst/>
            </a:prstGeom>
            <a:noFill/>
          </p:spPr>
          <p:txBody>
            <a:bodyPr wrap="square" rtlCol="0">
              <a:spAutoFit/>
            </a:bodyPr>
            <a:lstStyle/>
            <a:p>
              <a:pPr algn="ctr">
                <a:lnSpc>
                  <a:spcPct val="110000"/>
                </a:lnSpc>
              </a:pPr>
              <a:r>
                <a:rPr lang="vi-VN" sz="3600" b="1" i="1" dirty="0"/>
                <a:t>Thừa cân </a:t>
              </a:r>
              <a:r>
                <a:rPr lang="vi-VN" sz="3600" b="1" i="1" dirty="0">
                  <a:solidFill>
                    <a:srgbClr val="FF4747"/>
                  </a:solidFill>
                </a:rPr>
                <a:t>nghiêm trọng có thể gây ra tổn thương các khớp, tăng nguy cơ mắc bệnh như tiểu đường, tim mạch</a:t>
              </a:r>
              <a:endParaRPr lang="en-US" sz="3600" b="1" i="1" dirty="0">
                <a:solidFill>
                  <a:srgbClr val="FF4747"/>
                </a:solidFill>
              </a:endParaRPr>
            </a:p>
          </p:txBody>
        </p:sp>
        <p:pic>
          <p:nvPicPr>
            <p:cNvPr id="7" name="Picture 6" descr="Text&#10;&#10;Description automatically generated with medium confidence">
              <a:extLst>
                <a:ext uri="{FF2B5EF4-FFF2-40B4-BE49-F238E27FC236}">
                  <a16:creationId xmlns:a16="http://schemas.microsoft.com/office/drawing/2014/main" id="{AEBC4D91-6E99-4188-AE9F-AB86F72A3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602" y="4154340"/>
              <a:ext cx="2564763" cy="2564763"/>
            </a:xfrm>
            <a:prstGeom prst="rect">
              <a:avLst/>
            </a:prstGeom>
          </p:spPr>
        </p:pic>
      </p:grpSp>
    </p:spTree>
    <p:extLst>
      <p:ext uri="{BB962C8B-B14F-4D97-AF65-F5344CB8AC3E}">
        <p14:creationId xmlns:p14="http://schemas.microsoft.com/office/powerpoint/2010/main" val="2604357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ch giảm mỡ bụng nhanh và hiệu quả tại nhà - OKBUY.vn">
            <a:extLst>
              <a:ext uri="{FF2B5EF4-FFF2-40B4-BE49-F238E27FC236}">
                <a16:creationId xmlns:a16="http://schemas.microsoft.com/office/drawing/2014/main" id="{4C0A2440-AFEA-2A9E-D6B7-38EBFF6D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0"/>
            <a:ext cx="787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16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A95BC3E-BC5A-4FBC-99DD-B95C383ACA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58268" y="1897796"/>
            <a:ext cx="4633732" cy="4829849"/>
          </a:xfrm>
          <a:prstGeom prst="rect">
            <a:avLst/>
          </a:prstGeom>
        </p:spPr>
      </p:pic>
      <p:pic>
        <p:nvPicPr>
          <p:cNvPr id="2" name="Picture 1" descr="A picture containing vector graphics, toy&#10;&#10;Description automatically generated">
            <a:extLst>
              <a:ext uri="{FF2B5EF4-FFF2-40B4-BE49-F238E27FC236}">
                <a16:creationId xmlns:a16="http://schemas.microsoft.com/office/drawing/2014/main" id="{7F3BD02B-ADFA-4833-99AD-0CC5532B03CA}"/>
              </a:ext>
            </a:extLst>
          </p:cNvPr>
          <p:cNvPicPr>
            <a:picLocks noChangeAspect="1"/>
          </p:cNvPicPr>
          <p:nvPr/>
        </p:nvPicPr>
        <p:blipFill rotWithShape="1">
          <a:blip r:embed="rId3">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2FF99118-798B-403B-80B2-1DCE0D0500F3}"/>
              </a:ext>
            </a:extLst>
          </p:cNvPr>
          <p:cNvSpPr txBox="1"/>
          <p:nvPr/>
        </p:nvSpPr>
        <p:spPr>
          <a:xfrm>
            <a:off x="1623929" y="376121"/>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Giải thích vì sao chúng ta nên ăn đa dạng các loại thức ăn mà không nên chỉ ăn một loại thức ăn dù loại thức ăn đó rất bổ dưỡng.</a:t>
            </a:r>
            <a:endParaRPr lang="en-US" dirty="0"/>
          </a:p>
        </p:txBody>
      </p:sp>
      <p:grpSp>
        <p:nvGrpSpPr>
          <p:cNvPr id="4" name="Group 3">
            <a:extLst>
              <a:ext uri="{FF2B5EF4-FFF2-40B4-BE49-F238E27FC236}">
                <a16:creationId xmlns:a16="http://schemas.microsoft.com/office/drawing/2014/main" id="{AB6D7A17-25E6-4345-B7CC-D072E2829220}"/>
              </a:ext>
            </a:extLst>
          </p:cNvPr>
          <p:cNvGrpSpPr/>
          <p:nvPr/>
        </p:nvGrpSpPr>
        <p:grpSpPr>
          <a:xfrm>
            <a:off x="565657" y="1592033"/>
            <a:ext cx="1897580" cy="611525"/>
            <a:chOff x="5000676" y="619760"/>
            <a:chExt cx="1897580" cy="611525"/>
          </a:xfrm>
        </p:grpSpPr>
        <p:sp>
          <p:nvSpPr>
            <p:cNvPr id="5" name="Rectangle: Rounded Corners 4">
              <a:extLst>
                <a:ext uri="{FF2B5EF4-FFF2-40B4-BE49-F238E27FC236}">
                  <a16:creationId xmlns:a16="http://schemas.microsoft.com/office/drawing/2014/main" id="{45C873E4-0806-4696-A194-09D01740965F}"/>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 name="Rectangle: Rounded Corners 5">
              <a:extLst>
                <a:ext uri="{FF2B5EF4-FFF2-40B4-BE49-F238E27FC236}">
                  <a16:creationId xmlns:a16="http://schemas.microsoft.com/office/drawing/2014/main" id="{B781A81D-E78F-4B1D-B5FF-EC8C126C622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5657470-3E32-B71C-C4BE-51FFFA6E80F0}"/>
              </a:ext>
            </a:extLst>
          </p:cNvPr>
          <p:cNvSpPr txBox="1"/>
          <p:nvPr/>
        </p:nvSpPr>
        <p:spPr>
          <a:xfrm>
            <a:off x="565656" y="2481521"/>
            <a:ext cx="6992611" cy="315394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lgn="just"/>
            <a:r>
              <a:rPr lang="vi-VN" dirty="0"/>
              <a:t>Chúng ta nên ăn đa dạng </a:t>
            </a:r>
            <a:r>
              <a:rPr lang="vi-VN" b="0" dirty="0"/>
              <a:t>các loại thức ăn mà không nên chỉ ăn một loại thức ăn dù loại thức ăn đó rất bổ dưỡng vì nếu chúng ta ăn nhiều sẽ dẫn đến tình trạng thừa chất gây nên nhiều căn bệnh như </a:t>
            </a:r>
            <a:r>
              <a:rPr lang="vi-VN" dirty="0">
                <a:solidFill>
                  <a:srgbClr val="FF0000"/>
                </a:solidFill>
              </a:rPr>
              <a:t>béo phì, sâu răng thừa cân, nghiêm trọng gây ra tổn thương xương khớp, tăng nguy cơ mắc các bệnh về tim mạch, tiểu đường.</a:t>
            </a:r>
            <a:endParaRPr lang="en-US" dirty="0">
              <a:solidFill>
                <a:srgbClr val="FF0000"/>
              </a:solidFill>
            </a:endParaRPr>
          </a:p>
        </p:txBody>
      </p:sp>
    </p:spTree>
    <p:extLst>
      <p:ext uri="{BB962C8B-B14F-4D97-AF65-F5344CB8AC3E}">
        <p14:creationId xmlns:p14="http://schemas.microsoft.com/office/powerpoint/2010/main" val="1009835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te, different, container&#10;&#10;Description automatically generated">
            <a:extLst>
              <a:ext uri="{FF2B5EF4-FFF2-40B4-BE49-F238E27FC236}">
                <a16:creationId xmlns:a16="http://schemas.microsoft.com/office/drawing/2014/main" id="{1A2CE015-00A8-460A-BA5C-6A2F6C96E897}"/>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3F6C1555-AD07-460F-AC90-4E368284CE0C}"/>
              </a:ext>
            </a:extLst>
          </p:cNvPr>
          <p:cNvGrpSpPr/>
          <p:nvPr/>
        </p:nvGrpSpPr>
        <p:grpSpPr>
          <a:xfrm>
            <a:off x="3048" y="4085863"/>
            <a:ext cx="12188952" cy="1458410"/>
            <a:chOff x="3048" y="4085863"/>
            <a:chExt cx="12188952" cy="1458410"/>
          </a:xfrm>
        </p:grpSpPr>
        <p:sp>
          <p:nvSpPr>
            <p:cNvPr id="4" name="Rectangle 3">
              <a:extLst>
                <a:ext uri="{FF2B5EF4-FFF2-40B4-BE49-F238E27FC236}">
                  <a16:creationId xmlns:a16="http://schemas.microsoft.com/office/drawing/2014/main" id="{ECCB3B63-1F01-4F2E-9223-9E2799E2701C}"/>
                </a:ext>
              </a:extLst>
            </p:cNvPr>
            <p:cNvSpPr/>
            <p:nvPr/>
          </p:nvSpPr>
          <p:spPr>
            <a:xfrm>
              <a:off x="3048" y="4085863"/>
              <a:ext cx="12188952" cy="1458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1054B-C969-49E5-A1C0-B4A2BF7971F9}"/>
                </a:ext>
              </a:extLst>
            </p:cNvPr>
            <p:cNvSpPr txBox="1"/>
            <p:nvPr/>
          </p:nvSpPr>
          <p:spPr>
            <a:xfrm>
              <a:off x="237762" y="4301979"/>
              <a:ext cx="11716475" cy="1089209"/>
            </a:xfrm>
            <a:prstGeom prst="rect">
              <a:avLst/>
            </a:prstGeom>
            <a:noFill/>
          </p:spPr>
          <p:txBody>
            <a:bodyPr wrap="square" rtlCol="0">
              <a:spAutoFit/>
            </a:bodyPr>
            <a:lstStyle/>
            <a:p>
              <a:pPr algn="ctr">
                <a:lnSpc>
                  <a:spcPct val="120000"/>
                </a:lnSpc>
              </a:pPr>
              <a:r>
                <a:rPr lang="vi-VN" sz="2800" b="1" i="1" dirty="0">
                  <a:solidFill>
                    <a:srgbClr val="FFFF00"/>
                  </a:solidFill>
                </a:rPr>
                <a:t>Em hãy xây dựng thực đơn cho mỗi bữa ăn trong một ngày để đảm bảo chế độ ăn cân đối và đầy đủ chất dinh dưỡng.</a:t>
              </a:r>
              <a:endParaRPr lang="en-US" sz="2800" b="1" i="1" dirty="0">
                <a:solidFill>
                  <a:srgbClr val="FFFF00"/>
                </a:solidFill>
              </a:endParaRPr>
            </a:p>
          </p:txBody>
        </p:sp>
      </p:grpSp>
    </p:spTree>
    <p:extLst>
      <p:ext uri="{BB962C8B-B14F-4D97-AF65-F5344CB8AC3E}">
        <p14:creationId xmlns:p14="http://schemas.microsoft.com/office/powerpoint/2010/main" val="19261463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6DFFA"/>
        </a:solidFill>
        <a:effectLst/>
      </p:bgPr>
    </p:bg>
    <p:spTree>
      <p:nvGrpSpPr>
        <p:cNvPr id="1" name=""/>
        <p:cNvGrpSpPr/>
        <p:nvPr/>
      </p:nvGrpSpPr>
      <p:grpSpPr>
        <a:xfrm>
          <a:off x="0" y="0"/>
          <a:ext cx="0" cy="0"/>
          <a:chOff x="0" y="0"/>
          <a:chExt cx="0" cy="0"/>
        </a:xfrm>
      </p:grpSpPr>
      <p:pic>
        <p:nvPicPr>
          <p:cNvPr id="12290" name="Picture 2" descr="4 nhóm chất dinh dưỡng quan trọng và cần thiết cho cơ thể &amp; sức khỏe - AVIVA">
            <a:extLst>
              <a:ext uri="{FF2B5EF4-FFF2-40B4-BE49-F238E27FC236}">
                <a16:creationId xmlns:a16="http://schemas.microsoft.com/office/drawing/2014/main" id="{34BF5B80-D3D5-DF8F-66AF-F39957CCC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0"/>
            <a:ext cx="1159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75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AC561F-8039-6D1F-9849-03E7398743B3}"/>
              </a:ext>
            </a:extLst>
          </p:cNvPr>
          <p:cNvGrpSpPr/>
          <p:nvPr/>
        </p:nvGrpSpPr>
        <p:grpSpPr>
          <a:xfrm>
            <a:off x="-1" y="-1"/>
            <a:ext cx="12192001" cy="6858001"/>
            <a:chOff x="-1" y="-1"/>
            <a:chExt cx="12192001" cy="6858001"/>
          </a:xfrm>
        </p:grpSpPr>
        <p:pic>
          <p:nvPicPr>
            <p:cNvPr id="13316" name="Picture 4" descr="Chế độ dinh dưỡng và thực phẩm phù hợp cho người thoát vị đĩa đệm">
              <a:extLst>
                <a:ext uri="{FF2B5EF4-FFF2-40B4-BE49-F238E27FC236}">
                  <a16:creationId xmlns:a16="http://schemas.microsoft.com/office/drawing/2014/main" id="{52793195-6288-832A-3FA2-AF3EF35C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8"/>
            <a:stretch/>
          </p:blipFill>
          <p:spPr bwMode="auto">
            <a:xfrm>
              <a:off x="0" y="0"/>
              <a:ext cx="6219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hế độ dinh dưỡng và thực phẩm phù hợp cho người thoát vị đĩa đệm">
              <a:extLst>
                <a:ext uri="{FF2B5EF4-FFF2-40B4-BE49-F238E27FC236}">
                  <a16:creationId xmlns:a16="http://schemas.microsoft.com/office/drawing/2014/main" id="{469DE1BA-1B4D-08FA-90D8-323631182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4341"/>
            <a:stretch/>
          </p:blipFill>
          <p:spPr bwMode="auto">
            <a:xfrm>
              <a:off x="6166981" y="0"/>
              <a:ext cx="6025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C4EC37-16A3-DD39-11D9-EA1A4E068AF8}"/>
                </a:ext>
              </a:extLst>
            </p:cNvPr>
            <p:cNvSpPr/>
            <p:nvPr/>
          </p:nvSpPr>
          <p:spPr>
            <a:xfrm>
              <a:off x="-1" y="-1"/>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E17A8D-208D-EB26-42C7-8150722F6CBD}"/>
                </a:ext>
              </a:extLst>
            </p:cNvPr>
            <p:cNvSpPr/>
            <p:nvPr/>
          </p:nvSpPr>
          <p:spPr>
            <a:xfrm>
              <a:off x="5972981" y="6144015"/>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704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Dĩa Thức Ăn Bổ Dưỡng | The Nutrition Source | Harvard T.H. Chan School of  Public Health">
            <a:extLst>
              <a:ext uri="{FF2B5EF4-FFF2-40B4-BE49-F238E27FC236}">
                <a16:creationId xmlns:a16="http://schemas.microsoft.com/office/drawing/2014/main" id="{47CB7733-873E-870A-089F-B52923E1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876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66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DDAEAD-D617-4A70-BB38-33A6FD869EEC}"/>
              </a:ext>
            </a:extLst>
          </p:cNvPr>
          <p:cNvGrpSpPr/>
          <p:nvPr/>
        </p:nvGrpSpPr>
        <p:grpSpPr>
          <a:xfrm>
            <a:off x="0" y="0"/>
            <a:ext cx="14657407" cy="6858000"/>
            <a:chOff x="0" y="0"/>
            <a:chExt cx="14657407" cy="6858000"/>
          </a:xfrm>
        </p:grpSpPr>
        <p:pic>
          <p:nvPicPr>
            <p:cNvPr id="3" name="Picture 2" descr="A picture containing food, fruit, meal, sliced&#10;&#10;Description automatically generated">
              <a:extLst>
                <a:ext uri="{FF2B5EF4-FFF2-40B4-BE49-F238E27FC236}">
                  <a16:creationId xmlns:a16="http://schemas.microsoft.com/office/drawing/2014/main" id="{DF4CEC8E-0D94-4124-A8BF-9C2DDD27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407" y="0"/>
              <a:ext cx="12192000" cy="6858000"/>
            </a:xfrm>
            <a:prstGeom prst="rect">
              <a:avLst/>
            </a:prstGeom>
          </p:spPr>
        </p:pic>
        <p:pic>
          <p:nvPicPr>
            <p:cNvPr id="4" name="Picture 3" descr="A picture containing food, fruit, meal, sliced&#10;&#10;Description automatically generated">
              <a:extLst>
                <a:ext uri="{FF2B5EF4-FFF2-40B4-BE49-F238E27FC236}">
                  <a16:creationId xmlns:a16="http://schemas.microsoft.com/office/drawing/2014/main" id="{7F1A1C8B-2202-4272-8156-38D41514481D}"/>
                </a:ext>
              </a:extLst>
            </p:cNvPr>
            <p:cNvPicPr>
              <a:picLocks noChangeAspect="1"/>
            </p:cNvPicPr>
            <p:nvPr/>
          </p:nvPicPr>
          <p:blipFill rotWithShape="1">
            <a:blip r:embed="rId2">
              <a:extLst>
                <a:ext uri="{28A0092B-C50C-407E-A947-70E740481C1C}">
                  <a14:useLocalDpi xmlns:a14="http://schemas.microsoft.com/office/drawing/2010/main" val="0"/>
                </a:ext>
              </a:extLst>
            </a:blip>
            <a:srcRect r="85396"/>
            <a:stretch/>
          </p:blipFill>
          <p:spPr>
            <a:xfrm>
              <a:off x="0" y="0"/>
              <a:ext cx="3627120" cy="6858000"/>
            </a:xfrm>
            <a:prstGeom prst="rect">
              <a:avLst/>
            </a:prstGeom>
          </p:spPr>
        </p:pic>
      </p:grpSp>
      <p:sp>
        <p:nvSpPr>
          <p:cNvPr id="7" name="TextBox 6">
            <a:extLst>
              <a:ext uri="{FF2B5EF4-FFF2-40B4-BE49-F238E27FC236}">
                <a16:creationId xmlns:a16="http://schemas.microsoft.com/office/drawing/2014/main" id="{73E1B3CD-C03B-4137-93EB-AE2DC8879B1E}"/>
              </a:ext>
            </a:extLst>
          </p:cNvPr>
          <p:cNvSpPr txBox="1"/>
          <p:nvPr/>
        </p:nvSpPr>
        <p:spPr>
          <a:xfrm>
            <a:off x="413359" y="466158"/>
            <a:ext cx="5498926" cy="2640403"/>
          </a:xfrm>
          <a:prstGeom prst="rect">
            <a:avLst/>
          </a:prstGeom>
          <a:noFill/>
        </p:spPr>
        <p:txBody>
          <a:bodyPr wrap="square" rtlCol="0">
            <a:spAutoFit/>
          </a:bodyPr>
          <a:lstStyle/>
          <a:p>
            <a:pPr>
              <a:lnSpc>
                <a:spcPct val="120000"/>
              </a:lnSpc>
            </a:pPr>
            <a:r>
              <a:rPr lang="vi-VN" sz="2800" b="1" i="1" dirty="0"/>
              <a:t>Các chất dinh dưỡng có trong thức ăn như </a:t>
            </a:r>
            <a:r>
              <a:rPr lang="vi-VN" sz="2800" b="1" i="1" dirty="0">
                <a:solidFill>
                  <a:srgbClr val="FF0066"/>
                </a:solidFill>
              </a:rPr>
              <a:t>carbohydrate, protein, lipid</a:t>
            </a:r>
            <a:r>
              <a:rPr lang="vi-VN" sz="2800" b="1" i="1" dirty="0"/>
              <a:t>,... cần được biến đổi thành các chất đơn giản để cơ thể có thể hấp thụ được.</a:t>
            </a:r>
            <a:endParaRPr lang="en-US" sz="2800" b="1" i="1" dirty="0"/>
          </a:p>
        </p:txBody>
      </p:sp>
    </p:spTree>
    <p:extLst>
      <p:ext uri="{BB962C8B-B14F-4D97-AF65-F5344CB8AC3E}">
        <p14:creationId xmlns:p14="http://schemas.microsoft.com/office/powerpoint/2010/main" val="2774705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ashing vegetables in a sink&#10;&#10;Description automatically generated with medium confidence">
            <a:extLst>
              <a:ext uri="{FF2B5EF4-FFF2-40B4-BE49-F238E27FC236}">
                <a16:creationId xmlns:a16="http://schemas.microsoft.com/office/drawing/2014/main" id="{C4014910-DB8F-4B3A-9DF4-D482985F3E82}"/>
              </a:ext>
            </a:extLst>
          </p:cNvPr>
          <p:cNvPicPr>
            <a:picLocks noChangeAspect="1"/>
          </p:cNvPicPr>
          <p:nvPr/>
        </p:nvPicPr>
        <p:blipFill rotWithShape="1">
          <a:blip r:embed="rId2">
            <a:extLst>
              <a:ext uri="{28A0092B-C50C-407E-A947-70E740481C1C}">
                <a14:useLocalDpi xmlns:a14="http://schemas.microsoft.com/office/drawing/2010/main" val="0"/>
              </a:ext>
            </a:extLst>
          </a:blip>
          <a:srcRect t="7788" b="778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3FD8AF3-1CD1-4AC5-B0AB-16541E46FB2D}"/>
              </a:ext>
            </a:extLst>
          </p:cNvPr>
          <p:cNvSpPr/>
          <p:nvPr/>
        </p:nvSpPr>
        <p:spPr>
          <a:xfrm>
            <a:off x="-1" y="0"/>
            <a:ext cx="115590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2BDEA7-2144-4519-A78D-9873A37C3B52}"/>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D5B8D-ED02-40D9-8A66-3E82E91131C7}"/>
              </a:ext>
            </a:extLst>
          </p:cNvPr>
          <p:cNvSpPr/>
          <p:nvPr/>
        </p:nvSpPr>
        <p:spPr>
          <a:xfrm flipV="1">
            <a:off x="635379" y="3521595"/>
            <a:ext cx="4376459" cy="14401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E22943-73DF-4A9F-BB13-7BB7143688C7}"/>
              </a:ext>
            </a:extLst>
          </p:cNvPr>
          <p:cNvSpPr txBox="1"/>
          <p:nvPr/>
        </p:nvSpPr>
        <p:spPr>
          <a:xfrm>
            <a:off x="899075" y="3145643"/>
            <a:ext cx="4228510" cy="1723549"/>
          </a:xfrm>
          <a:prstGeom prst="rect">
            <a:avLst/>
          </a:prstGeom>
          <a:noFill/>
        </p:spPr>
        <p:txBody>
          <a:bodyPr wrap="square" rtlCol="0">
            <a:spAutoFit/>
          </a:bodyPr>
          <a:lstStyle/>
          <a:p>
            <a:r>
              <a:rPr lang="vi-VN" sz="4000" b="1" dirty="0">
                <a:solidFill>
                  <a:schemeClr val="bg1"/>
                </a:solidFill>
                <a:effectLst>
                  <a:outerShdw blurRad="50800" dist="38100" dir="8100000" sx="101000" sy="101000" algn="tr" rotWithShape="0">
                    <a:prstClr val="black">
                      <a:alpha val="60000"/>
                    </a:prstClr>
                  </a:outerShdw>
                </a:effectLst>
              </a:rPr>
              <a:t>VỆ SINH </a:t>
            </a:r>
          </a:p>
          <a:p>
            <a:r>
              <a:rPr lang="vi-VN" sz="6600" b="1" dirty="0">
                <a:solidFill>
                  <a:schemeClr val="bg1"/>
                </a:solidFill>
                <a:effectLst>
                  <a:outerShdw blurRad="50800" dist="38100" dir="8100000" sx="101000" sy="101000" algn="tr" rotWithShape="0">
                    <a:prstClr val="black">
                      <a:alpha val="60000"/>
                    </a:prstClr>
                  </a:outerShdw>
                </a:effectLst>
              </a:rPr>
              <a:t>ĂN UỐNG</a:t>
            </a:r>
            <a:endParaRPr lang="en-US" sz="6600" b="1" dirty="0">
              <a:solidFill>
                <a:schemeClr val="bg1"/>
              </a:solidFill>
              <a:effectLst>
                <a:outerShdw blurRad="50800" dist="38100" dir="8100000" sx="101000" sy="101000" algn="tr" rotWithShape="0">
                  <a:prstClr val="black">
                    <a:alpha val="60000"/>
                  </a:prstClr>
                </a:outerShdw>
              </a:effectLst>
            </a:endParaRPr>
          </a:p>
        </p:txBody>
      </p:sp>
      <p:pic>
        <p:nvPicPr>
          <p:cNvPr id="30" name="Picture 29" descr="A person washing vegetables in a sink&#10;&#10;Description automatically generated with medium confidence">
            <a:extLst>
              <a:ext uri="{FF2B5EF4-FFF2-40B4-BE49-F238E27FC236}">
                <a16:creationId xmlns:a16="http://schemas.microsoft.com/office/drawing/2014/main" id="{86B34796-FE1B-4876-82EF-1B3E705F88E9}"/>
              </a:ext>
            </a:extLst>
          </p:cNvPr>
          <p:cNvPicPr>
            <a:picLocks noChangeAspect="1"/>
          </p:cNvPicPr>
          <p:nvPr/>
        </p:nvPicPr>
        <p:blipFill rotWithShape="1">
          <a:blip r:embed="rId2">
            <a:extLst>
              <a:ext uri="{28A0092B-C50C-407E-A947-70E740481C1C}">
                <a14:useLocalDpi xmlns:a14="http://schemas.microsoft.com/office/drawing/2010/main" val="0"/>
              </a:ext>
            </a:extLst>
          </a:blip>
          <a:srcRect l="51930" t="7788" r="23386" b="7788"/>
          <a:stretch/>
        </p:blipFill>
        <p:spPr>
          <a:xfrm>
            <a:off x="6331352" y="0"/>
            <a:ext cx="3009418" cy="6858000"/>
          </a:xfrm>
          <a:custGeom>
            <a:avLst/>
            <a:gdLst>
              <a:gd name="connsiteX0" fmla="*/ 1548496 w 3009418"/>
              <a:gd name="connsiteY0" fmla="*/ 0 h 6858000"/>
              <a:gd name="connsiteX1" fmla="*/ 3009418 w 3009418"/>
              <a:gd name="connsiteY1" fmla="*/ 0 h 6858000"/>
              <a:gd name="connsiteX2" fmla="*/ 1460922 w 3009418"/>
              <a:gd name="connsiteY2" fmla="*/ 6858000 h 6858000"/>
              <a:gd name="connsiteX3" fmla="*/ 0 w 3009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418" h="6858000">
                <a:moveTo>
                  <a:pt x="1548496" y="0"/>
                </a:moveTo>
                <a:lnTo>
                  <a:pt x="3009418" y="0"/>
                </a:lnTo>
                <a:lnTo>
                  <a:pt x="1460922" y="6858000"/>
                </a:lnTo>
                <a:lnTo>
                  <a:pt x="0" y="6858000"/>
                </a:lnTo>
                <a:close/>
              </a:path>
            </a:pathLst>
          </a:custGeom>
        </p:spPr>
      </p:pic>
      <p:pic>
        <p:nvPicPr>
          <p:cNvPr id="31" name="Picture 30" descr="A person washing vegetables in a sink&#10;&#10;Description automatically generated with medium confidence">
            <a:extLst>
              <a:ext uri="{FF2B5EF4-FFF2-40B4-BE49-F238E27FC236}">
                <a16:creationId xmlns:a16="http://schemas.microsoft.com/office/drawing/2014/main" id="{AB81312E-6939-4E34-978F-DBD63D2E70B9}"/>
              </a:ext>
            </a:extLst>
          </p:cNvPr>
          <p:cNvPicPr>
            <a:picLocks noChangeAspect="1"/>
          </p:cNvPicPr>
          <p:nvPr/>
        </p:nvPicPr>
        <p:blipFill rotWithShape="1">
          <a:blip r:embed="rId2">
            <a:extLst>
              <a:ext uri="{28A0092B-C50C-407E-A947-70E740481C1C}">
                <a14:useLocalDpi xmlns:a14="http://schemas.microsoft.com/office/drawing/2010/main" val="0"/>
              </a:ext>
            </a:extLst>
          </a:blip>
          <a:srcRect l="67911" t="7788" r="9481" b="21586"/>
          <a:stretch/>
        </p:blipFill>
        <p:spPr>
          <a:xfrm>
            <a:off x="8279755" y="0"/>
            <a:ext cx="2756344" cy="5737184"/>
          </a:xfrm>
          <a:custGeom>
            <a:avLst/>
            <a:gdLst>
              <a:gd name="connsiteX0" fmla="*/ 1295422 w 2756344"/>
              <a:gd name="connsiteY0" fmla="*/ 0 h 5737184"/>
              <a:gd name="connsiteX1" fmla="*/ 2756344 w 2756344"/>
              <a:gd name="connsiteY1" fmla="*/ 0 h 5737184"/>
              <a:gd name="connsiteX2" fmla="*/ 1460922 w 2756344"/>
              <a:gd name="connsiteY2" fmla="*/ 5737184 h 5737184"/>
              <a:gd name="connsiteX3" fmla="*/ 0 w 2756344"/>
              <a:gd name="connsiteY3" fmla="*/ 5737184 h 5737184"/>
            </a:gdLst>
            <a:ahLst/>
            <a:cxnLst>
              <a:cxn ang="0">
                <a:pos x="connsiteX0" y="connsiteY0"/>
              </a:cxn>
              <a:cxn ang="0">
                <a:pos x="connsiteX1" y="connsiteY1"/>
              </a:cxn>
              <a:cxn ang="0">
                <a:pos x="connsiteX2" y="connsiteY2"/>
              </a:cxn>
              <a:cxn ang="0">
                <a:pos x="connsiteX3" y="connsiteY3"/>
              </a:cxn>
            </a:cxnLst>
            <a:rect l="l" t="t" r="r" b="b"/>
            <a:pathLst>
              <a:path w="2756344" h="5737184">
                <a:moveTo>
                  <a:pt x="1295422" y="0"/>
                </a:moveTo>
                <a:lnTo>
                  <a:pt x="2756344" y="0"/>
                </a:lnTo>
                <a:lnTo>
                  <a:pt x="1460922" y="5737184"/>
                </a:lnTo>
                <a:lnTo>
                  <a:pt x="0" y="5737184"/>
                </a:lnTo>
                <a:close/>
              </a:path>
            </a:pathLst>
          </a:custGeom>
        </p:spPr>
      </p:pic>
      <p:pic>
        <p:nvPicPr>
          <p:cNvPr id="32" name="Picture 31" descr="A person washing vegetables in a sink&#10;&#10;Description automatically generated with medium confidence">
            <a:extLst>
              <a:ext uri="{FF2B5EF4-FFF2-40B4-BE49-F238E27FC236}">
                <a16:creationId xmlns:a16="http://schemas.microsoft.com/office/drawing/2014/main" id="{F01B0324-E555-4B16-B83A-DAC6ED6AA6D4}"/>
              </a:ext>
            </a:extLst>
          </p:cNvPr>
          <p:cNvPicPr>
            <a:picLocks noChangeAspect="1"/>
          </p:cNvPicPr>
          <p:nvPr/>
        </p:nvPicPr>
        <p:blipFill rotWithShape="1">
          <a:blip r:embed="rId2">
            <a:extLst>
              <a:ext uri="{28A0092B-C50C-407E-A947-70E740481C1C}">
                <a14:useLocalDpi xmlns:a14="http://schemas.microsoft.com/office/drawing/2010/main" val="0"/>
              </a:ext>
            </a:extLst>
          </a:blip>
          <a:srcRect l="83892" t="7788" b="35383"/>
          <a:stretch/>
        </p:blipFill>
        <p:spPr>
          <a:xfrm>
            <a:off x="10228158" y="0"/>
            <a:ext cx="1963844" cy="4616368"/>
          </a:xfrm>
          <a:custGeom>
            <a:avLst/>
            <a:gdLst>
              <a:gd name="connsiteX0" fmla="*/ 1042349 w 1963844"/>
              <a:gd name="connsiteY0" fmla="*/ 0 h 4616368"/>
              <a:gd name="connsiteX1" fmla="*/ 1963844 w 1963844"/>
              <a:gd name="connsiteY1" fmla="*/ 0 h 4616368"/>
              <a:gd name="connsiteX2" fmla="*/ 1963844 w 1963844"/>
              <a:gd name="connsiteY2" fmla="*/ 2389021 h 4616368"/>
              <a:gd name="connsiteX3" fmla="*/ 1460922 w 1963844"/>
              <a:gd name="connsiteY3" fmla="*/ 4616368 h 4616368"/>
              <a:gd name="connsiteX4" fmla="*/ 0 w 1963844"/>
              <a:gd name="connsiteY4" fmla="*/ 4616368 h 461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44" h="4616368">
                <a:moveTo>
                  <a:pt x="1042349" y="0"/>
                </a:moveTo>
                <a:lnTo>
                  <a:pt x="1963844" y="0"/>
                </a:lnTo>
                <a:lnTo>
                  <a:pt x="1963844" y="2389021"/>
                </a:lnTo>
                <a:lnTo>
                  <a:pt x="1460922" y="4616368"/>
                </a:lnTo>
                <a:lnTo>
                  <a:pt x="0" y="4616368"/>
                </a:lnTo>
                <a:close/>
              </a:path>
            </a:pathLst>
          </a:custGeom>
        </p:spPr>
      </p:pic>
    </p:spTree>
    <p:extLst>
      <p:ext uri="{BB962C8B-B14F-4D97-AF65-F5344CB8AC3E}">
        <p14:creationId xmlns:p14="http://schemas.microsoft.com/office/powerpoint/2010/main" val="191167743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1" fill="hold" nodeType="withEffect">
                                  <p:stCondLst>
                                    <p:cond delay="5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4" fill="hold" nodeType="withEffect">
                                  <p:stCondLst>
                                    <p:cond delay="1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7AEA2-7997-433C-AF4A-F1CE34410718}"/>
              </a:ext>
            </a:extLst>
          </p:cNvPr>
          <p:cNvSpPr txBox="1"/>
          <p:nvPr/>
        </p:nvSpPr>
        <p:spPr>
          <a:xfrm>
            <a:off x="212944" y="1748105"/>
            <a:ext cx="4509370" cy="3376374"/>
          </a:xfrm>
          <a:prstGeom prst="rect">
            <a:avLst/>
          </a:prstGeom>
          <a:noFill/>
        </p:spPr>
        <p:txBody>
          <a:bodyPr wrap="square" rtlCol="0">
            <a:spAutoFit/>
          </a:bodyPr>
          <a:lstStyle/>
          <a:p>
            <a:pPr algn="just">
              <a:lnSpc>
                <a:spcPct val="120000"/>
              </a:lnSpc>
            </a:pPr>
            <a:r>
              <a:rPr lang="vi-VN" sz="3000" b="1" i="1" dirty="0"/>
              <a:t>Có rất nhiều tác nhân có thể gây hại cho các cơ quan trong ống tiêu hóa cũng như cơ thể như </a:t>
            </a:r>
            <a:r>
              <a:rPr lang="vi-VN" sz="3000" b="1" i="1" dirty="0">
                <a:solidFill>
                  <a:srgbClr val="FF0000"/>
                </a:solidFill>
              </a:rPr>
              <a:t>vi khuẩn, nấm </a:t>
            </a:r>
            <a:r>
              <a:rPr lang="vi-VN" sz="3000" b="1" i="1" dirty="0"/>
              <a:t>có trong thức ăn bị ôi thiu.</a:t>
            </a:r>
            <a:endParaRPr lang="en-US" sz="3000" b="1" i="1" dirty="0"/>
          </a:p>
        </p:txBody>
      </p:sp>
      <p:sp>
        <p:nvSpPr>
          <p:cNvPr id="5" name="Oval 4">
            <a:extLst>
              <a:ext uri="{FF2B5EF4-FFF2-40B4-BE49-F238E27FC236}">
                <a16:creationId xmlns:a16="http://schemas.microsoft.com/office/drawing/2014/main" id="{4D0EF5EB-C9B7-4AF2-A054-C41227FC5F29}"/>
              </a:ext>
            </a:extLst>
          </p:cNvPr>
          <p:cNvSpPr/>
          <p:nvPr/>
        </p:nvSpPr>
        <p:spPr>
          <a:xfrm>
            <a:off x="5288280" y="-1154190"/>
            <a:ext cx="9166379" cy="9166379"/>
          </a:xfrm>
          <a:prstGeom prst="ellipse">
            <a:avLst/>
          </a:prstGeom>
          <a:blipFill>
            <a:blip r:embed="rId2"/>
            <a:stretch>
              <a:fillRect l="-12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3F771-F2C5-46B5-8D14-31C9E266525A}"/>
              </a:ext>
            </a:extLst>
          </p:cNvPr>
          <p:cNvSpPr/>
          <p:nvPr/>
        </p:nvSpPr>
        <p:spPr>
          <a:xfrm>
            <a:off x="4998720" y="-1443750"/>
            <a:ext cx="9913138" cy="9913138"/>
          </a:xfrm>
          <a:prstGeom prst="ellipse">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B00F6A8-DF20-4C8A-8639-415918175EA0}"/>
              </a:ext>
            </a:extLst>
          </p:cNvPr>
          <p:cNvSpPr/>
          <p:nvPr/>
        </p:nvSpPr>
        <p:spPr>
          <a:xfrm>
            <a:off x="548640" y="5429699"/>
            <a:ext cx="2209800" cy="167640"/>
          </a:xfrm>
          <a:prstGeom prst="roundRect">
            <a:avLst>
              <a:gd name="adj" fmla="val 50000"/>
            </a:avLst>
          </a:prstGeom>
          <a:gradFill>
            <a:gsLst>
              <a:gs pos="0">
                <a:srgbClr val="5B7305"/>
              </a:gs>
              <a:gs pos="31000">
                <a:srgbClr val="648A07"/>
              </a:gs>
              <a:gs pos="66000">
                <a:srgbClr val="A5AE04"/>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2089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30B6B-EB4E-4F0E-8E16-E4C30187132D}"/>
              </a:ext>
            </a:extLst>
          </p:cNvPr>
          <p:cNvSpPr/>
          <p:nvPr/>
        </p:nvSpPr>
        <p:spPr>
          <a:xfrm>
            <a:off x="0" y="0"/>
            <a:ext cx="54032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F7E15269-C623-429C-9143-75C31075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5" y="681037"/>
            <a:ext cx="7143750" cy="5495925"/>
          </a:xfrm>
          <a:prstGeom prst="rect">
            <a:avLst/>
          </a:prstGeom>
          <a:ln w="76200">
            <a:solidFill>
              <a:schemeClr val="bg1"/>
            </a:solidFill>
          </a:ln>
        </p:spPr>
      </p:pic>
      <p:sp>
        <p:nvSpPr>
          <p:cNvPr id="5" name="TextBox 4">
            <a:extLst>
              <a:ext uri="{FF2B5EF4-FFF2-40B4-BE49-F238E27FC236}">
                <a16:creationId xmlns:a16="http://schemas.microsoft.com/office/drawing/2014/main" id="{8FE47AAF-989D-4065-823A-D8FD5CA9D0FC}"/>
              </a:ext>
            </a:extLst>
          </p:cNvPr>
          <p:cNvSpPr txBox="1"/>
          <p:nvPr/>
        </p:nvSpPr>
        <p:spPr>
          <a:xfrm>
            <a:off x="8025190" y="1552416"/>
            <a:ext cx="3774327" cy="4186274"/>
          </a:xfrm>
          <a:prstGeom prst="rect">
            <a:avLst/>
          </a:prstGeom>
          <a:noFill/>
        </p:spPr>
        <p:txBody>
          <a:bodyPr wrap="square" rtlCol="0">
            <a:spAutoFit/>
          </a:bodyPr>
          <a:lstStyle/>
          <a:p>
            <a:pPr algn="ctr">
              <a:lnSpc>
                <a:spcPct val="120000"/>
              </a:lnSpc>
            </a:pPr>
            <a:r>
              <a:rPr lang="vi-VN" sz="3200" b="1" i="1" dirty="0">
                <a:solidFill>
                  <a:srgbClr val="FF2929"/>
                </a:solidFill>
              </a:rPr>
              <a:t>Giun sán sống kí sinh trong ruột có thể gây tắc ống mật, tắc ruột và sử dụng một phần dinh dưỡng của cơ thể</a:t>
            </a:r>
            <a:endParaRPr lang="en-US" sz="3200" b="1" i="1" dirty="0">
              <a:solidFill>
                <a:srgbClr val="FF2929"/>
              </a:solidFill>
            </a:endParaRPr>
          </a:p>
        </p:txBody>
      </p:sp>
    </p:spTree>
    <p:extLst>
      <p:ext uri="{BB962C8B-B14F-4D97-AF65-F5344CB8AC3E}">
        <p14:creationId xmlns:p14="http://schemas.microsoft.com/office/powerpoint/2010/main" val="1875071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eating, person, indoor&#10;&#10;Description automatically generated">
            <a:extLst>
              <a:ext uri="{FF2B5EF4-FFF2-40B4-BE49-F238E27FC236}">
                <a16:creationId xmlns:a16="http://schemas.microsoft.com/office/drawing/2014/main" id="{C6EEBF50-CF90-4DB9-85DA-B44D8BD21D65}"/>
              </a:ext>
            </a:extLst>
          </p:cNvPr>
          <p:cNvPicPr>
            <a:picLocks noChangeAspect="1"/>
          </p:cNvPicPr>
          <p:nvPr/>
        </p:nvPicPr>
        <p:blipFill rotWithShape="1">
          <a:blip r:embed="rId2">
            <a:extLst>
              <a:ext uri="{28A0092B-C50C-407E-A947-70E740481C1C}">
                <a14:useLocalDpi xmlns:a14="http://schemas.microsoft.com/office/drawing/2010/main" val="0"/>
              </a:ext>
            </a:extLst>
          </a:blip>
          <a:srcRect l="12391" r="19374"/>
          <a:stretch/>
        </p:blipFill>
        <p:spPr>
          <a:xfrm>
            <a:off x="0" y="0"/>
            <a:ext cx="8319052" cy="6858000"/>
          </a:xfrm>
          <a:prstGeom prst="rect">
            <a:avLst/>
          </a:prstGeom>
        </p:spPr>
      </p:pic>
      <p:pic>
        <p:nvPicPr>
          <p:cNvPr id="9" name="Picture 8" descr="A picture containing person, food, plate, indoor&#10;&#10;Description automatically generated">
            <a:extLst>
              <a:ext uri="{FF2B5EF4-FFF2-40B4-BE49-F238E27FC236}">
                <a16:creationId xmlns:a16="http://schemas.microsoft.com/office/drawing/2014/main" id="{DC163730-290D-4FD1-A117-174D34A2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29" y="1009278"/>
            <a:ext cx="4544238" cy="4839444"/>
          </a:xfrm>
          <a:prstGeom prst="rect">
            <a:avLst/>
          </a:prstGeom>
          <a:ln w="76200">
            <a:solidFill>
              <a:srgbClr val="FF9899"/>
            </a:solidFill>
          </a:ln>
        </p:spPr>
      </p:pic>
      <p:grpSp>
        <p:nvGrpSpPr>
          <p:cNvPr id="13" name="Group 12">
            <a:extLst>
              <a:ext uri="{FF2B5EF4-FFF2-40B4-BE49-F238E27FC236}">
                <a16:creationId xmlns:a16="http://schemas.microsoft.com/office/drawing/2014/main" id="{4B54E80E-2D50-4EFF-A6A9-090C772B01D7}"/>
              </a:ext>
            </a:extLst>
          </p:cNvPr>
          <p:cNvGrpSpPr/>
          <p:nvPr/>
        </p:nvGrpSpPr>
        <p:grpSpPr>
          <a:xfrm>
            <a:off x="596348" y="3756991"/>
            <a:ext cx="6046933" cy="2623931"/>
            <a:chOff x="596348" y="3756991"/>
            <a:chExt cx="6046933" cy="2623931"/>
          </a:xfrm>
        </p:grpSpPr>
        <p:sp>
          <p:nvSpPr>
            <p:cNvPr id="11" name="Rectangle 10">
              <a:extLst>
                <a:ext uri="{FF2B5EF4-FFF2-40B4-BE49-F238E27FC236}">
                  <a16:creationId xmlns:a16="http://schemas.microsoft.com/office/drawing/2014/main" id="{6861AB17-0CBE-48C2-9390-681E230076B7}"/>
                </a:ext>
              </a:extLst>
            </p:cNvPr>
            <p:cNvSpPr/>
            <p:nvPr/>
          </p:nvSpPr>
          <p:spPr>
            <a:xfrm>
              <a:off x="596348" y="4055165"/>
              <a:ext cx="6046933" cy="232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A527A1-6E36-47B3-A2CA-A4455D994264}"/>
                </a:ext>
              </a:extLst>
            </p:cNvPr>
            <p:cNvSpPr txBox="1"/>
            <p:nvPr/>
          </p:nvSpPr>
          <p:spPr>
            <a:xfrm>
              <a:off x="816938" y="4313582"/>
              <a:ext cx="5560000" cy="1938992"/>
            </a:xfrm>
            <a:prstGeom prst="rect">
              <a:avLst/>
            </a:prstGeom>
            <a:noFill/>
          </p:spPr>
          <p:txBody>
            <a:bodyPr wrap="square" rtlCol="0">
              <a:spAutoFit/>
            </a:bodyPr>
            <a:lstStyle/>
            <a:p>
              <a:pPr algn="just"/>
              <a:r>
                <a:rPr lang="vi-VN" sz="2400" b="1" i="1" dirty="0">
                  <a:solidFill>
                    <a:srgbClr val="0099FF"/>
                  </a:solidFill>
                </a:rPr>
                <a:t>Hoạt động tiêu hóa </a:t>
              </a:r>
              <a:r>
                <a:rPr lang="vi-VN" sz="2400" i="1" dirty="0">
                  <a:solidFill>
                    <a:schemeClr val="bg2">
                      <a:lumMod val="25000"/>
                    </a:schemeClr>
                  </a:solidFill>
                </a:rPr>
                <a:t>và </a:t>
              </a:r>
              <a:r>
                <a:rPr lang="vi-VN" sz="2400" b="1" i="1" dirty="0">
                  <a:solidFill>
                    <a:srgbClr val="0099FF"/>
                  </a:solidFill>
                </a:rPr>
                <a:t>hấp thụ </a:t>
              </a:r>
              <a:r>
                <a:rPr lang="vi-VN" sz="2400" i="1" dirty="0"/>
                <a:t>có thể </a:t>
              </a:r>
              <a:r>
                <a:rPr lang="vi-VN" sz="2400" b="1" i="1" dirty="0">
                  <a:solidFill>
                    <a:srgbClr val="FF4747"/>
                  </a:solidFill>
                </a:rPr>
                <a:t>kém hiệu quả</a:t>
              </a:r>
              <a:r>
                <a:rPr lang="vi-VN" sz="2400" i="1" dirty="0">
                  <a:solidFill>
                    <a:srgbClr val="FF4747"/>
                  </a:solidFill>
                </a:rPr>
                <a:t> </a:t>
              </a:r>
              <a:r>
                <a:rPr lang="vi-VN" sz="2400" i="1" dirty="0"/>
                <a:t>do ăn uống không đúng cách như ăn vội vàng, nhai không kĩ, ăn không đúng giờ hay khẩu phần ăn không hợp lí,...</a:t>
              </a:r>
              <a:endParaRPr lang="en-US" sz="2400" i="1" dirty="0"/>
            </a:p>
          </p:txBody>
        </p:sp>
        <p:sp>
          <p:nvSpPr>
            <p:cNvPr id="12" name="Rectangle 11">
              <a:extLst>
                <a:ext uri="{FF2B5EF4-FFF2-40B4-BE49-F238E27FC236}">
                  <a16:creationId xmlns:a16="http://schemas.microsoft.com/office/drawing/2014/main" id="{9669BFE1-FF03-41B4-AF4C-0013CE547E64}"/>
                </a:ext>
              </a:extLst>
            </p:cNvPr>
            <p:cNvSpPr/>
            <p:nvPr/>
          </p:nvSpPr>
          <p:spPr>
            <a:xfrm>
              <a:off x="1311965" y="3756991"/>
              <a:ext cx="4452731" cy="491556"/>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2792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550F959-FD48-4363-A255-E47500E1FC52}"/>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EA79FEC3-8286-4933-B4C0-022DD1182D02}"/>
              </a:ext>
            </a:extLst>
          </p:cNvPr>
          <p:cNvSpPr txBox="1"/>
          <p:nvPr/>
        </p:nvSpPr>
        <p:spPr>
          <a:xfrm>
            <a:off x="1653747" y="405938"/>
            <a:ext cx="9895250" cy="461665"/>
          </a:xfrm>
          <a:prstGeom prst="rect">
            <a:avLst/>
          </a:prstGeom>
          <a:noFill/>
        </p:spPr>
        <p:txBody>
          <a:bodyPr wrap="square" rtlCol="0">
            <a:spAutoFit/>
          </a:bodyPr>
          <a:lstStyle/>
          <a:p>
            <a:r>
              <a:rPr lang="vi-VN" sz="2400" b="1"/>
              <a:t>Thảo luận với bạn và hoàn thành nội dung theo mẫu bảng 31.1 </a:t>
            </a:r>
            <a:endParaRPr lang="en-US" sz="2400" b="1"/>
          </a:p>
        </p:txBody>
      </p:sp>
      <p:graphicFrame>
        <p:nvGraphicFramePr>
          <p:cNvPr id="4" name="Table 4">
            <a:extLst>
              <a:ext uri="{FF2B5EF4-FFF2-40B4-BE49-F238E27FC236}">
                <a16:creationId xmlns:a16="http://schemas.microsoft.com/office/drawing/2014/main" id="{F89DD39A-AF79-423A-99E6-7151000E0508}"/>
              </a:ext>
            </a:extLst>
          </p:cNvPr>
          <p:cNvGraphicFramePr>
            <a:graphicFrameLocks noGrp="1"/>
          </p:cNvGraphicFramePr>
          <p:nvPr>
            <p:extLst>
              <p:ext uri="{D42A27DB-BD31-4B8C-83A1-F6EECF244321}">
                <p14:modId xmlns:p14="http://schemas.microsoft.com/office/powerpoint/2010/main" val="2832888033"/>
              </p:ext>
            </p:extLst>
          </p:nvPr>
        </p:nvGraphicFramePr>
        <p:xfrm>
          <a:off x="563670" y="1693700"/>
          <a:ext cx="11273425" cy="4736802"/>
        </p:xfrm>
        <a:graphic>
          <a:graphicData uri="http://schemas.openxmlformats.org/drawingml/2006/table">
            <a:tbl>
              <a:tblPr firstRow="1" bandRow="1">
                <a:tableStyleId>{5C22544A-7EE6-4342-B048-85BDC9FD1C3A}</a:tableStyleId>
              </a:tblPr>
              <a:tblGrid>
                <a:gridCol w="5285985">
                  <a:extLst>
                    <a:ext uri="{9D8B030D-6E8A-4147-A177-3AD203B41FA5}">
                      <a16:colId xmlns:a16="http://schemas.microsoft.com/office/drawing/2014/main" val="1347315859"/>
                    </a:ext>
                  </a:extLst>
                </a:gridCol>
                <a:gridCol w="5987440">
                  <a:extLst>
                    <a:ext uri="{9D8B030D-6E8A-4147-A177-3AD203B41FA5}">
                      <a16:colId xmlns:a16="http://schemas.microsoft.com/office/drawing/2014/main" val="4073435007"/>
                    </a:ext>
                  </a:extLst>
                </a:gridCol>
              </a:tblGrid>
              <a:tr h="815131">
                <a:tc>
                  <a:txBody>
                    <a:bodyPr/>
                    <a:lstStyle/>
                    <a:p>
                      <a:pPr algn="ctr">
                        <a:lnSpc>
                          <a:spcPct val="150000"/>
                        </a:lnSpc>
                      </a:pPr>
                      <a:r>
                        <a:rPr lang="vi-VN" sz="2200" b="1" dirty="0"/>
                        <a:t>Hoạt động giữ vệ sinh trong ăn uống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tc>
                  <a:txBody>
                    <a:bodyPr/>
                    <a:lstStyle/>
                    <a:p>
                      <a:pPr algn="ctr">
                        <a:lnSpc>
                          <a:spcPct val="150000"/>
                        </a:lnSpc>
                      </a:pPr>
                      <a:r>
                        <a:rPr lang="vi-VN" sz="2200" b="1" dirty="0"/>
                        <a:t>Tác dụng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extLst>
                  <a:ext uri="{0D108BD9-81ED-4DB2-BD59-A6C34878D82A}">
                    <a16:rowId xmlns:a16="http://schemas.microsoft.com/office/drawing/2014/main" val="2962571957"/>
                  </a:ext>
                </a:extLst>
              </a:tr>
              <a:tr h="622676">
                <a:tc>
                  <a:txBody>
                    <a:bodyPr/>
                    <a:lstStyle/>
                    <a:p>
                      <a:pPr>
                        <a:lnSpc>
                          <a:spcPct val="150000"/>
                        </a:lnSpc>
                      </a:pPr>
                      <a:r>
                        <a:rPr lang="vi-VN" sz="2000" b="1" dirty="0">
                          <a:solidFill>
                            <a:schemeClr val="tx1"/>
                          </a:solidFill>
                        </a:rPr>
                        <a:t>Vệ sinh răng miệng đúng cách sau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749038240"/>
                  </a:ext>
                </a:extLst>
              </a:tr>
              <a:tr h="563671">
                <a:tc>
                  <a:txBody>
                    <a:bodyPr/>
                    <a:lstStyle/>
                    <a:p>
                      <a:pPr>
                        <a:lnSpc>
                          <a:spcPct val="150000"/>
                        </a:lnSpc>
                      </a:pPr>
                      <a:r>
                        <a:rPr lang="vi-VN" sz="2000" b="1">
                          <a:solidFill>
                            <a:schemeClr val="tx1"/>
                          </a:solidFill>
                        </a:rPr>
                        <a:t>Ăn chín, uống sôi</a:t>
                      </a:r>
                      <a:endParaRPr lang="en-US" sz="2000" b="1">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264773345"/>
                  </a:ext>
                </a:extLst>
              </a:tr>
              <a:tr h="914400">
                <a:tc>
                  <a:txBody>
                    <a:bodyPr/>
                    <a:lstStyle/>
                    <a:p>
                      <a:pPr>
                        <a:lnSpc>
                          <a:spcPct val="150000"/>
                        </a:lnSpc>
                      </a:pPr>
                      <a:r>
                        <a:rPr lang="vi-VN" sz="2000" b="1" dirty="0">
                          <a:solidFill>
                            <a:schemeClr val="tx1"/>
                          </a:solidFill>
                        </a:rPr>
                        <a:t>Rửa tay trước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835062140"/>
                  </a:ext>
                </a:extLst>
              </a:tr>
              <a:tr h="864296">
                <a:tc>
                  <a:txBody>
                    <a:bodyPr/>
                    <a:lstStyle/>
                    <a:p>
                      <a:pPr>
                        <a:lnSpc>
                          <a:spcPct val="150000"/>
                        </a:lnSpc>
                      </a:pPr>
                      <a:r>
                        <a:rPr lang="vi-VN" sz="2000" b="1" dirty="0">
                          <a:solidFill>
                            <a:schemeClr val="tx1"/>
                          </a:solidFill>
                        </a:rPr>
                        <a:t>Tạo không khí thoải mái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2200749076"/>
                  </a:ext>
                </a:extLst>
              </a:tr>
              <a:tr h="735325">
                <a:tc>
                  <a:txBody>
                    <a:bodyPr/>
                    <a:lstStyle/>
                    <a:p>
                      <a:pPr>
                        <a:lnSpc>
                          <a:spcPct val="150000"/>
                        </a:lnSpc>
                      </a:pPr>
                      <a:r>
                        <a:rPr lang="vi-VN" sz="2000" b="1" dirty="0">
                          <a:solidFill>
                            <a:schemeClr val="tx1"/>
                          </a:solidFill>
                        </a:rPr>
                        <a:t>Thức ăn chứa đầy đủ các nhóm chất dinh dưỡng</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11515407"/>
                  </a:ext>
                </a:extLst>
              </a:tr>
            </a:tbl>
          </a:graphicData>
        </a:graphic>
      </p:graphicFrame>
      <p:sp>
        <p:nvSpPr>
          <p:cNvPr id="5" name="TextBox 4">
            <a:extLst>
              <a:ext uri="{FF2B5EF4-FFF2-40B4-BE49-F238E27FC236}">
                <a16:creationId xmlns:a16="http://schemas.microsoft.com/office/drawing/2014/main" id="{4D123327-8D88-4412-8E43-04E5DDA926CB}"/>
              </a:ext>
            </a:extLst>
          </p:cNvPr>
          <p:cNvSpPr txBox="1"/>
          <p:nvPr/>
        </p:nvSpPr>
        <p:spPr>
          <a:xfrm>
            <a:off x="5999966" y="2642951"/>
            <a:ext cx="5628361" cy="409272"/>
          </a:xfrm>
          <a:prstGeom prst="rect">
            <a:avLst/>
          </a:prstGeom>
          <a:solidFill>
            <a:schemeClr val="bg1"/>
          </a:solidFill>
        </p:spPr>
        <p:txBody>
          <a:bodyPr wrap="square" rtlCol="0">
            <a:spAutoFit/>
          </a:bodyPr>
          <a:lstStyle/>
          <a:p>
            <a:pPr>
              <a:lnSpc>
                <a:spcPct val="120000"/>
              </a:lnSpc>
            </a:pPr>
            <a:r>
              <a:rPr lang="vi-VN" b="1" dirty="0"/>
              <a:t>Giúp bảo vệ răng, tránh sâu răng</a:t>
            </a:r>
            <a:endParaRPr lang="en-US" b="1" dirty="0"/>
          </a:p>
        </p:txBody>
      </p:sp>
      <p:sp>
        <p:nvSpPr>
          <p:cNvPr id="6" name="TextBox 5">
            <a:extLst>
              <a:ext uri="{FF2B5EF4-FFF2-40B4-BE49-F238E27FC236}">
                <a16:creationId xmlns:a16="http://schemas.microsoft.com/office/drawing/2014/main" id="{9B56ADEA-9B25-4BA0-A95E-9623EF7CD35B}"/>
              </a:ext>
            </a:extLst>
          </p:cNvPr>
          <p:cNvSpPr txBox="1"/>
          <p:nvPr/>
        </p:nvSpPr>
        <p:spPr>
          <a:xfrm>
            <a:off x="5999966" y="3205362"/>
            <a:ext cx="5628362" cy="409272"/>
          </a:xfrm>
          <a:prstGeom prst="rect">
            <a:avLst/>
          </a:prstGeom>
          <a:solidFill>
            <a:schemeClr val="bg1"/>
          </a:solidFill>
        </p:spPr>
        <p:txBody>
          <a:bodyPr wrap="square" rtlCol="0">
            <a:spAutoFit/>
          </a:bodyPr>
          <a:lstStyle/>
          <a:p>
            <a:pPr>
              <a:lnSpc>
                <a:spcPct val="120000"/>
              </a:lnSpc>
            </a:pPr>
            <a:r>
              <a:rPr lang="vi-VN" b="1" dirty="0"/>
              <a:t>Vi khuẩn bám trên răng gặp nhiệt nóng bị tiêu diệt</a:t>
            </a:r>
            <a:endParaRPr lang="en-US" b="1" dirty="0"/>
          </a:p>
        </p:txBody>
      </p:sp>
      <p:sp>
        <p:nvSpPr>
          <p:cNvPr id="7" name="TextBox 6">
            <a:extLst>
              <a:ext uri="{FF2B5EF4-FFF2-40B4-BE49-F238E27FC236}">
                <a16:creationId xmlns:a16="http://schemas.microsoft.com/office/drawing/2014/main" id="{6239C73D-1C4B-489C-8025-FBEA2F52259F}"/>
              </a:ext>
            </a:extLst>
          </p:cNvPr>
          <p:cNvSpPr txBox="1"/>
          <p:nvPr/>
        </p:nvSpPr>
        <p:spPr>
          <a:xfrm>
            <a:off x="5999966" y="3767773"/>
            <a:ext cx="5628361" cy="733149"/>
          </a:xfrm>
          <a:prstGeom prst="rect">
            <a:avLst/>
          </a:prstGeom>
          <a:solidFill>
            <a:schemeClr val="bg1"/>
          </a:solidFill>
        </p:spPr>
        <p:txBody>
          <a:bodyPr wrap="square" rtlCol="0">
            <a:spAutoFit/>
          </a:bodyPr>
          <a:lstStyle/>
          <a:p>
            <a:pPr>
              <a:lnSpc>
                <a:spcPct val="120000"/>
              </a:lnSpc>
            </a:pPr>
            <a:r>
              <a:rPr lang="vi-VN" b="1" dirty="0"/>
              <a:t>Tránh vi khuẩn, virus bám trên tay đi trực tiếp vào cơ thể</a:t>
            </a:r>
            <a:endParaRPr lang="en-US" b="1" dirty="0"/>
          </a:p>
        </p:txBody>
      </p:sp>
      <p:sp>
        <p:nvSpPr>
          <p:cNvPr id="8" name="TextBox 7">
            <a:extLst>
              <a:ext uri="{FF2B5EF4-FFF2-40B4-BE49-F238E27FC236}">
                <a16:creationId xmlns:a16="http://schemas.microsoft.com/office/drawing/2014/main" id="{BE458164-328F-4596-A05F-8A65BD77DBBD}"/>
              </a:ext>
            </a:extLst>
          </p:cNvPr>
          <p:cNvSpPr txBox="1"/>
          <p:nvPr/>
        </p:nvSpPr>
        <p:spPr>
          <a:xfrm>
            <a:off x="5999966" y="4654061"/>
            <a:ext cx="5628361" cy="733149"/>
          </a:xfrm>
          <a:prstGeom prst="rect">
            <a:avLst/>
          </a:prstGeom>
          <a:solidFill>
            <a:schemeClr val="bg1"/>
          </a:solidFill>
        </p:spPr>
        <p:txBody>
          <a:bodyPr wrap="square" rtlCol="0">
            <a:spAutoFit/>
          </a:bodyPr>
          <a:lstStyle/>
          <a:p>
            <a:pPr algn="just">
              <a:lnSpc>
                <a:spcPct val="120000"/>
              </a:lnSpc>
            </a:pPr>
            <a:r>
              <a:rPr lang="vi-VN" b="1" dirty="0"/>
              <a:t>Tâm lí thư thái giúp tăng hiệu quả tiêu hóa và hấp thụ thức ăn</a:t>
            </a:r>
            <a:endParaRPr lang="en-US" b="1" dirty="0"/>
          </a:p>
        </p:txBody>
      </p:sp>
      <p:sp>
        <p:nvSpPr>
          <p:cNvPr id="9" name="TextBox 8">
            <a:extLst>
              <a:ext uri="{FF2B5EF4-FFF2-40B4-BE49-F238E27FC236}">
                <a16:creationId xmlns:a16="http://schemas.microsoft.com/office/drawing/2014/main" id="{3DE87D5A-30A0-4ECF-B2F4-9F518A413CF0}"/>
              </a:ext>
            </a:extLst>
          </p:cNvPr>
          <p:cNvSpPr txBox="1"/>
          <p:nvPr/>
        </p:nvSpPr>
        <p:spPr>
          <a:xfrm>
            <a:off x="5999965" y="5540349"/>
            <a:ext cx="5628361" cy="733149"/>
          </a:xfrm>
          <a:prstGeom prst="rect">
            <a:avLst/>
          </a:prstGeom>
          <a:solidFill>
            <a:schemeClr val="bg1"/>
          </a:solidFill>
        </p:spPr>
        <p:txBody>
          <a:bodyPr wrap="square" rtlCol="0">
            <a:spAutoFit/>
          </a:bodyPr>
          <a:lstStyle/>
          <a:p>
            <a:pPr algn="just">
              <a:lnSpc>
                <a:spcPct val="120000"/>
              </a:lnSpc>
            </a:pPr>
            <a:r>
              <a:rPr lang="vi-VN" b="1" dirty="0"/>
              <a:t>Cân bằng chất dinh dưỡng tránh thiếu chất hoặc thừa chất</a:t>
            </a:r>
            <a:endParaRPr lang="en-US" b="1" dirty="0"/>
          </a:p>
        </p:txBody>
      </p:sp>
      <p:sp>
        <p:nvSpPr>
          <p:cNvPr id="10" name="TextBox 9">
            <a:extLst>
              <a:ext uri="{FF2B5EF4-FFF2-40B4-BE49-F238E27FC236}">
                <a16:creationId xmlns:a16="http://schemas.microsoft.com/office/drawing/2014/main" id="{C0A919A2-BA66-4FF3-A808-B1E25AB04A4C}"/>
              </a:ext>
            </a:extLst>
          </p:cNvPr>
          <p:cNvSpPr txBox="1"/>
          <p:nvPr/>
        </p:nvSpPr>
        <p:spPr>
          <a:xfrm>
            <a:off x="912743" y="1078896"/>
            <a:ext cx="1747299" cy="461665"/>
          </a:xfrm>
          <a:prstGeom prst="rect">
            <a:avLst/>
          </a:prstGeom>
          <a:noFill/>
        </p:spPr>
        <p:txBody>
          <a:bodyPr wrap="square" rtlCol="0">
            <a:spAutoFit/>
          </a:bodyPr>
          <a:lstStyle/>
          <a:p>
            <a:pPr algn="ctr"/>
            <a:r>
              <a:rPr lang="vi-VN" sz="2400" b="1" dirty="0"/>
              <a:t>Bảng 31.1</a:t>
            </a:r>
            <a:endParaRPr lang="en-US" sz="2400" b="1" dirty="0"/>
          </a:p>
        </p:txBody>
      </p:sp>
    </p:spTree>
    <p:extLst>
      <p:ext uri="{BB962C8B-B14F-4D97-AF65-F5344CB8AC3E}">
        <p14:creationId xmlns:p14="http://schemas.microsoft.com/office/powerpoint/2010/main" val="2135130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075C519-8B2A-455E-9646-6D712DC7C313}"/>
              </a:ext>
            </a:extLst>
          </p:cNvPr>
          <p:cNvSpPr txBox="1"/>
          <p:nvPr/>
        </p:nvSpPr>
        <p:spPr>
          <a:xfrm>
            <a:off x="605488" y="1456083"/>
            <a:ext cx="5212305" cy="2123338"/>
          </a:xfrm>
          <a:prstGeom prst="rect">
            <a:avLst/>
          </a:prstGeom>
          <a:noFill/>
        </p:spPr>
        <p:txBody>
          <a:bodyPr wrap="square" rtlCol="0">
            <a:spAutoFit/>
          </a:bodyPr>
          <a:lstStyle/>
          <a:p>
            <a:pPr algn="just">
              <a:lnSpc>
                <a:spcPct val="120000"/>
              </a:lnSpc>
            </a:pPr>
            <a:r>
              <a:rPr lang="vi-VN" sz="2800" b="1" i="1" dirty="0"/>
              <a:t>Để người và động vật sinh trưởng, phát triển tốt cần có </a:t>
            </a:r>
            <a:r>
              <a:rPr lang="vi-VN" sz="2800" b="1" i="1" dirty="0">
                <a:solidFill>
                  <a:srgbClr val="FF0066"/>
                </a:solidFill>
              </a:rPr>
              <a:t>chế độ dinh dưỡng hợp lý, đảm bảo vệ sinh ăn uống</a:t>
            </a:r>
            <a:endParaRPr lang="en-US" sz="2800" b="1" i="1" dirty="0">
              <a:solidFill>
                <a:srgbClr val="FF0066"/>
              </a:solidFill>
            </a:endParaRPr>
          </a:p>
        </p:txBody>
      </p:sp>
      <p:pic>
        <p:nvPicPr>
          <p:cNvPr id="7" name="Picture 6" descr="A picture containing plate, decorated, plastic&#10;&#10;Description automatically generated">
            <a:extLst>
              <a:ext uri="{FF2B5EF4-FFF2-40B4-BE49-F238E27FC236}">
                <a16:creationId xmlns:a16="http://schemas.microsoft.com/office/drawing/2014/main" id="{85233A84-86B9-457D-B6F9-8E2B0447AA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15" b="94834" l="41348" r="96241">
                        <a14:foregroundMark x1="50355" y1="43513" x2="50355" y2="43513"/>
                        <a14:foregroundMark x1="54113" y1="31228" x2="54113" y2="31228"/>
                        <a14:foregroundMark x1="60851" y1="18255" x2="52128" y2="55683"/>
                        <a14:foregroundMark x1="82482" y1="21240" x2="85248" y2="41332"/>
                        <a14:foregroundMark x1="85248" y1="41332" x2="81773" y2="80138"/>
                        <a14:foregroundMark x1="81773" y1="80138" x2="79787" y2="83582"/>
                        <a14:foregroundMark x1="81418" y1="49483" x2="70071" y2="76234"/>
                        <a14:foregroundMark x1="61064" y1="67394" x2="75035" y2="75775"/>
                        <a14:foregroundMark x1="57447" y1="63146" x2="66383" y2="68197"/>
                        <a14:foregroundMark x1="60496" y1="58783" x2="81418" y2="58094"/>
                        <a14:foregroundMark x1="63262" y1="32951" x2="78014" y2="31917"/>
                        <a14:foregroundMark x1="75816" y1="16877" x2="60071" y2="23421"/>
                        <a14:foregroundMark x1="60071" y1="23421" x2="42979" y2="39036"/>
                        <a14:foregroundMark x1="43262" y1="51780" x2="49504" y2="85075"/>
                        <a14:foregroundMark x1="41986" y1="43398" x2="41986" y2="43398"/>
                        <a14:foregroundMark x1="41702" y1="42710" x2="45745" y2="67394"/>
                        <a14:foregroundMark x1="45745" y1="67394" x2="46596" y2="67623"/>
                        <a14:foregroundMark x1="54752" y1="83582" x2="74468" y2="90011"/>
                        <a14:foregroundMark x1="92695" y1="57750" x2="88794" y2="26177"/>
                        <a14:foregroundMark x1="88794" y1="26177" x2="88298" y2="24110"/>
                        <a14:foregroundMark x1="80284" y1="18255" x2="60638" y2="11481"/>
                        <a14:foregroundMark x1="75461" y1="10448" x2="58794" y2="9759"/>
                        <a14:foregroundMark x1="69645" y1="6544" x2="51424" y2="12991"/>
                        <a14:foregroundMark x1="92482" y1="34443" x2="94113" y2="56028"/>
                        <a14:foregroundMark x1="93901" y1="56372" x2="92340" y2="66131"/>
                        <a14:foregroundMark x1="96312" y1="47761" x2="96312" y2="47761"/>
                        <a14:foregroundMark x1="68582" y1="94834" x2="68582" y2="94834"/>
                        <a14:backgroundMark x1="48652" y1="14351" x2="48652" y2="14351"/>
                        <a14:backgroundMark x1="48794" y1="14351" x2="48794" y2="14351"/>
                        <a14:backgroundMark x1="49645" y1="14122" x2="46170" y2="15844"/>
                        <a14:backgroundMark x1="49929" y1="12629" x2="48582" y2="13892"/>
                        <a14:backgroundMark x1="50638" y1="11940" x2="49716" y2="13318"/>
                      </a14:backgroundRemoval>
                    </a14:imgEffect>
                  </a14:imgLayer>
                </a14:imgProps>
              </a:ext>
              <a:ext uri="{28A0092B-C50C-407E-A947-70E740481C1C}">
                <a14:useLocalDpi xmlns:a14="http://schemas.microsoft.com/office/drawing/2010/main" val="0"/>
              </a:ext>
            </a:extLst>
          </a:blip>
          <a:srcRect l="35586"/>
          <a:stretch/>
        </p:blipFill>
        <p:spPr>
          <a:xfrm>
            <a:off x="5819317" y="373283"/>
            <a:ext cx="6372683" cy="6111433"/>
          </a:xfrm>
          <a:prstGeom prst="rect">
            <a:avLst/>
          </a:prstGeom>
          <a:effectLst>
            <a:outerShdw blurRad="63500" sx="102000" sy="102000" algn="ctr" rotWithShape="0">
              <a:prstClr val="black">
                <a:alpha val="40000"/>
              </a:prstClr>
            </a:outerShdw>
          </a:effectLst>
        </p:spPr>
      </p:pic>
      <p:pic>
        <p:nvPicPr>
          <p:cNvPr id="11" name="Picture 10" descr="A picture containing plate, decorated, plastic&#10;&#10;Description automatically generated">
            <a:extLst>
              <a:ext uri="{FF2B5EF4-FFF2-40B4-BE49-F238E27FC236}">
                <a16:creationId xmlns:a16="http://schemas.microsoft.com/office/drawing/2014/main" id="{3C18033A-418F-49B8-B5D0-3A22D620152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6406" b="98393" l="426" r="34752">
                        <a14:foregroundMark x1="13617" y1="38347" x2="13617" y2="38347"/>
                        <a14:foregroundMark x1="15957" y1="36510" x2="10780" y2="43972"/>
                        <a14:foregroundMark x1="30213" y1="56602" x2="30213" y2="56602"/>
                        <a14:foregroundMark x1="33546" y1="52583" x2="29574" y2="55798"/>
                        <a14:foregroundMark x1="30000" y1="56716" x2="25177" y2="64294"/>
                        <a14:foregroundMark x1="23617" y1="66475" x2="18156" y2="72790"/>
                        <a14:foregroundMark x1="2624" y1="75431" x2="2624" y2="75431"/>
                        <a14:foregroundMark x1="2411" y1="73938" x2="2199" y2="76005"/>
                        <a14:foregroundMark x1="7801" y1="91389" x2="7801" y2="91389"/>
                        <a14:foregroundMark x1="10000" y1="95522" x2="10000" y2="95522"/>
                        <a14:foregroundMark x1="22057" y1="82549" x2="22057" y2="82549"/>
                        <a14:foregroundMark x1="26738" y1="82549" x2="26738" y2="82549"/>
                        <a14:foregroundMark x1="28227" y1="78875" x2="28227" y2="78875"/>
                        <a14:foregroundMark x1="31064" y1="67968" x2="31064" y2="67968"/>
                        <a14:foregroundMark x1="34113" y1="48680" x2="34113" y2="48680"/>
                        <a14:foregroundMark x1="21986" y1="30540" x2="21986" y2="30540"/>
                        <a14:foregroundMark x1="23546" y1="29851" x2="18652" y2="32606"/>
                        <a14:foregroundMark x1="22766" y1="28358" x2="26525" y2="32147"/>
                        <a14:foregroundMark x1="24965" y1="28473" x2="30496" y2="41676"/>
                        <a14:foregroundMark x1="33546" y1="49598" x2="32482" y2="42250"/>
                        <a14:foregroundMark x1="30836" y1="39150" x2="29007" y2="35706"/>
                        <a14:foregroundMark x1="31520" y1="40439" x2="30836" y2="39150"/>
                        <a14:foregroundMark x1="28865" y1="35017" x2="26312" y2="30540"/>
                        <a14:foregroundMark x1="30000" y1="37773" x2="27730" y2="33525"/>
                        <a14:foregroundMark x1="30142" y1="36395" x2="28652" y2="34099"/>
                        <a14:foregroundMark x1="31506" y1="39724" x2="31739" y2="40161"/>
                        <a14:foregroundMark x1="31201" y1="39150" x2="31506" y2="39724"/>
                        <a14:foregroundMark x1="30284" y1="37428" x2="31201" y2="39150"/>
                        <a14:foregroundMark x1="32553" y1="42250" x2="33901" y2="49828"/>
                        <a14:foregroundMark x1="33901" y1="49828" x2="33688" y2="50172"/>
                        <a14:foregroundMark x1="34184" y1="49943" x2="33546" y2="44891"/>
                        <a14:foregroundMark x1="34468" y1="48335" x2="33759" y2="44202"/>
                        <a14:foregroundMark x1="19929" y1="51091" x2="18582" y2="52583"/>
                        <a14:foregroundMark x1="7589" y1="47532" x2="4397" y2="52354"/>
                        <a14:foregroundMark x1="4397" y1="52354" x2="4397" y2="52354"/>
                        <a14:foregroundMark x1="496" y1="74971" x2="496" y2="74971"/>
                        <a14:foregroundMark x1="9362" y1="98622" x2="9362" y2="98622"/>
                        <a14:foregroundMark x1="3759" y1="51894" x2="3759" y2="51894"/>
                        <a14:foregroundMark x1="4397" y1="54305" x2="4397" y2="54305"/>
                        <a14:foregroundMark x1="3972" y1="55109" x2="3972" y2="62227"/>
                        <a14:foregroundMark x1="3972" y1="62227" x2="3972" y2="62227"/>
                        <a14:foregroundMark x1="4894" y1="63375" x2="9149" y2="70149"/>
                        <a14:foregroundMark x1="3987" y1="63848" x2="2766" y2="61079"/>
                        <a14:foregroundMark x1="3191" y1="55798" x2="2057" y2="61424"/>
                        <a14:foregroundMark x1="17518" y1="74742" x2="14326" y2="77612"/>
                        <a14:foregroundMark x1="15106" y1="77612" x2="12553" y2="77612"/>
                        <a14:foregroundMark x1="2979" y1="54994" x2="2979" y2="54994"/>
                        <a14:foregroundMark x1="2340" y1="56487" x2="2340" y2="56487"/>
                        <a14:foregroundMark x1="3688" y1="53272" x2="3688" y2="53272"/>
                        <a14:foregroundMark x1="3121" y1="53272" x2="3121" y2="53272"/>
                        <a14:foregroundMark x1="2057" y1="54879" x2="2057" y2="54879"/>
                        <a14:foregroundMark x1="3121" y1="53387" x2="1773" y2="56487"/>
                        <a14:foregroundMark x1="5816" y1="37084" x2="5816" y2="37084"/>
                        <a14:foregroundMark x1="4113" y1="33639" x2="5319" y2="36510"/>
                        <a14:foregroundMark x1="2837" y1="31458" x2="4255" y2="36969"/>
                        <a14:foregroundMark x1="6950" y1="44317" x2="6950" y2="44317"/>
                        <a14:foregroundMark x1="8014" y1="42710" x2="8014" y2="42710"/>
                        <a14:foregroundMark x1="2199" y1="30310" x2="2199" y2="30310"/>
                        <a14:foregroundMark x1="1206" y1="28014" x2="1206" y2="28014"/>
                        <a14:foregroundMark x1="638" y1="26636" x2="638" y2="26636"/>
                        <a14:foregroundMark x1="1135" y1="27555" x2="1348" y2="28014"/>
                        <a14:foregroundMark x1="1878" y1="58783" x2="1844" y2="60276"/>
                        <a14:foregroundMark x1="1915" y1="57176" x2="1878" y2="58783"/>
                        <a14:foregroundMark x1="2034" y1="58783" x2="1986" y2="59357"/>
                        <a14:foregroundMark x1="2340" y1="55109" x2="2034" y2="58783"/>
                        <a14:foregroundMark x1="1719" y1="58783" x2="1702" y2="59701"/>
                        <a14:foregroundMark x1="1773" y1="55798" x2="1719" y2="58783"/>
                        <a14:foregroundMark x1="1695" y1="58783" x2="1754" y2="59743"/>
                        <a14:foregroundMark x1="1631" y1="57750" x2="1695" y2="58783"/>
                        <a14:foregroundMark x1="1590" y1="58783" x2="1206" y2="57176"/>
                        <a14:foregroundMark x1="2057" y1="60735" x2="1590" y2="58783"/>
                        <a14:foregroundMark x1="1220" y1="58783" x2="1102" y2="59621"/>
                        <a14:foregroundMark x1="1560" y1="56372" x2="1220" y2="58783"/>
                        <a14:foregroundMark x1="1348" y1="56946" x2="1064" y2="58898"/>
                        <a14:foregroundMark x1="1560" y1="55683" x2="1277" y2="58898"/>
                        <a14:foregroundMark x1="33289" y1="42290" x2="33972" y2="43858"/>
                        <a14:foregroundMark x1="34255" y1="45006" x2="34610" y2="47761"/>
                        <a14:foregroundMark x1="34752" y1="47187" x2="34468" y2="49713"/>
                        <a14:foregroundMark x1="34610" y1="46728" x2="34681" y2="44776"/>
                        <a14:foregroundMark x1="33901" y1="43398" x2="33248" y2="42342"/>
                        <a14:foregroundMark x1="31710" y1="39150" x2="31560" y2="38806"/>
                        <a14:foregroundMark x1="31960" y1="39724" x2="31710" y2="39150"/>
                        <a14:foregroundMark x1="31537" y1="39150" x2="24610" y2="27210"/>
                        <a14:foregroundMark x1="31870" y1="39724" x2="31537" y2="39150"/>
                        <a14:foregroundMark x1="34468" y1="44202" x2="33329" y2="42239"/>
                        <a14:foregroundMark x1="24610" y1="27210" x2="23404" y2="26751"/>
                        <a14:foregroundMark x1="29149" y1="34673" x2="31418" y2="38921"/>
                        <a14:foregroundMark x1="30993" y1="37428" x2="29220" y2="34328"/>
                        <a14:foregroundMark x1="31632" y1="39150" x2="31277" y2="38576"/>
                        <a14:foregroundMark x1="31986" y1="39724" x2="31632" y2="39150"/>
                        <a14:foregroundMark x1="31501" y1="39150" x2="31762" y2="39724"/>
                        <a14:foregroundMark x1="31135" y1="38347" x2="31501" y2="39150"/>
                        <a14:foregroundMark x1="31277" y1="37773" x2="32364" y2="39150"/>
                        <a14:foregroundMark x1="33517" y1="42000" x2="34043" y2="43398"/>
                        <a14:foregroundMark x1="33972" y1="42939" x2="34610" y2="50057"/>
                        <a14:foregroundMark x1="12908" y1="77956" x2="12908" y2="77956"/>
                        <a14:foregroundMark x1="12482" y1="77956" x2="12482" y2="77956"/>
                        <a14:foregroundMark x1="3546" y1="64064" x2="3546" y2="64064"/>
                        <a14:foregroundMark x1="2340" y1="61424" x2="2340" y2="61424"/>
                        <a14:foregroundMark x1="1844" y1="60735" x2="1844" y2="60735"/>
                        <a14:foregroundMark x1="2057" y1="61079" x2="2057" y2="61079"/>
                        <a14:foregroundMark x1="1773" y1="60046" x2="1773" y2="60046"/>
                        <a14:foregroundMark x1="1418" y1="59701" x2="1418" y2="59701"/>
                        <a14:foregroundMark x1="2057" y1="60964" x2="2057" y2="60964"/>
                        <a14:foregroundMark x1="2199" y1="61883" x2="2199" y2="61883"/>
                        <a14:foregroundMark x1="2057" y1="61538" x2="2057" y2="61538"/>
                        <a14:foregroundMark x1="1844" y1="60735" x2="1844" y2="60735"/>
                        <a14:foregroundMark x1="1844" y1="61309" x2="1844" y2="61309"/>
                        <a14:foregroundMark x1="1986" y1="61538" x2="1986" y2="61538"/>
                        <a14:foregroundMark x1="1631" y1="59816" x2="1631" y2="59816"/>
                        <a14:foregroundMark x1="1206" y1="57405" x2="1206" y2="57405"/>
                        <a14:foregroundMark x1="1064" y1="56831" x2="1064" y2="56831"/>
                        <a14:foregroundMark x1="993" y1="57176" x2="993" y2="57176"/>
                        <a14:foregroundMark x1="638" y1="57520" x2="638" y2="57520"/>
                        <a14:foregroundMark x1="780" y1="57865" x2="780" y2="57865"/>
                        <a14:foregroundMark x1="993" y1="58668" x2="993" y2="58668"/>
                        <a14:foregroundMark x1="922" y1="58668" x2="922" y2="58668"/>
                        <a14:foregroundMark x1="1135" y1="56716" x2="1135" y2="56716"/>
                        <a14:foregroundMark x1="1560" y1="56142" x2="1348" y2="56602"/>
                        <a14:foregroundMark x1="993" y1="56946" x2="851" y2="57176"/>
                        <a14:foregroundMark x1="567" y1="57750" x2="922" y2="59013"/>
                        <a14:foregroundMark x1="32411" y1="39724" x2="33759" y2="41447"/>
                        <a14:foregroundMark x1="33759" y1="41906" x2="34539" y2="44202"/>
                        <a14:backgroundMark x1="1915" y1="64753" x2="1915" y2="64753"/>
                        <a14:backgroundMark x1="709" y1="65327" x2="709" y2="65327"/>
                        <a14:backgroundMark x1="993" y1="62227" x2="993" y2="63375"/>
                        <a14:backgroundMark x1="922" y1="63605" x2="922" y2="65212"/>
                        <a14:backgroundMark x1="2482" y1="65442" x2="2837" y2="66246"/>
                        <a14:backgroundMark x1="2908" y1="65672" x2="3759" y2="66475"/>
                        <a14:backgroundMark x1="2488" y1="64064" x2="1702" y2="62113"/>
                        <a14:backgroundMark x1="2766" y1="64753" x2="2488" y2="64064"/>
                        <a14:backgroundMark x1="761" y1="60735" x2="567" y2="60276"/>
                        <a14:backgroundMark x1="1246" y1="61883" x2="1052" y2="61424"/>
                        <a14:backgroundMark x1="1489" y1="62457" x2="1246" y2="61883"/>
                        <a14:backgroundMark x1="993" y1="59931" x2="1069" y2="60735"/>
                        <a14:backgroundMark x1="32411" y1="39150" x2="32411" y2="39150"/>
                        <a14:backgroundMark x1="32750" y1="39230" x2="31915" y2="38117"/>
                      </a14:backgroundRemoval>
                    </a14:imgEffect>
                  </a14:imgLayer>
                </a14:imgProps>
              </a:ext>
              <a:ext uri="{28A0092B-C50C-407E-A947-70E740481C1C}">
                <a14:useLocalDpi xmlns:a14="http://schemas.microsoft.com/office/drawing/2010/main" val="0"/>
              </a:ext>
            </a:extLst>
          </a:blip>
          <a:srcRect t="25930" r="63310"/>
          <a:stretch/>
        </p:blipFill>
        <p:spPr>
          <a:xfrm>
            <a:off x="0" y="3736945"/>
            <a:ext cx="2502691" cy="3121055"/>
          </a:xfrm>
          <a:prstGeom prst="rect">
            <a:avLst/>
          </a:prstGeom>
        </p:spPr>
      </p:pic>
      <p:cxnSp>
        <p:nvCxnSpPr>
          <p:cNvPr id="6" name="Straight Connector 5">
            <a:extLst>
              <a:ext uri="{FF2B5EF4-FFF2-40B4-BE49-F238E27FC236}">
                <a16:creationId xmlns:a16="http://schemas.microsoft.com/office/drawing/2014/main" id="{CDBA299D-DBD1-938B-42D3-E65A3F523914}"/>
              </a:ext>
            </a:extLst>
          </p:cNvPr>
          <p:cNvCxnSpPr>
            <a:cxnSpLocks/>
          </p:cNvCxnSpPr>
          <p:nvPr/>
        </p:nvCxnSpPr>
        <p:spPr>
          <a:xfrm>
            <a:off x="764089" y="1189973"/>
            <a:ext cx="2505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Single Corner Rounded 8">
            <a:extLst>
              <a:ext uri="{FF2B5EF4-FFF2-40B4-BE49-F238E27FC236}">
                <a16:creationId xmlns:a16="http://schemas.microsoft.com/office/drawing/2014/main" id="{89735B17-474B-8FDB-D65C-F11DCC14D162}"/>
              </a:ext>
            </a:extLst>
          </p:cNvPr>
          <p:cNvSpPr/>
          <p:nvPr/>
        </p:nvSpPr>
        <p:spPr>
          <a:xfrm>
            <a:off x="764089" y="373283"/>
            <a:ext cx="2505204" cy="717256"/>
          </a:xfrm>
          <a:prstGeom prst="round1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bg1"/>
                </a:solidFill>
              </a:rPr>
              <a:t>Em đã học</a:t>
            </a:r>
            <a:endParaRPr lang="en-US" sz="3200" b="1" i="1" dirty="0">
              <a:solidFill>
                <a:schemeClr val="bg1"/>
              </a:solidFill>
            </a:endParaRPr>
          </a:p>
        </p:txBody>
      </p:sp>
    </p:spTree>
    <p:extLst>
      <p:ext uri="{BB962C8B-B14F-4D97-AF65-F5344CB8AC3E}">
        <p14:creationId xmlns:p14="http://schemas.microsoft.com/office/powerpoint/2010/main" val="358755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9732C5A4-56CF-4642-8B1F-E1BE7D232B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00" b="95000" l="35167" r="83250">
                        <a14:foregroundMark x1="35917" y1="53417" x2="35917" y2="53417"/>
                        <a14:foregroundMark x1="35250" y1="30333" x2="35250" y2="30333"/>
                        <a14:foregroundMark x1="35167" y1="51833" x2="35167" y2="51833"/>
                        <a14:foregroundMark x1="56917" y1="7500" x2="56917" y2="7500"/>
                        <a14:foregroundMark x1="42250" y1="89333" x2="42250" y2="89333"/>
                        <a14:foregroundMark x1="53083" y1="89417" x2="53083" y2="89417"/>
                        <a14:foregroundMark x1="54333" y1="94500" x2="54333" y2="94500"/>
                        <a14:foregroundMark x1="83167" y1="32750" x2="83167" y2="32750"/>
                        <a14:foregroundMark x1="82417" y1="30500" x2="82417" y2="30500"/>
                        <a14:foregroundMark x1="82750" y1="32583" x2="82750" y2="32583"/>
                        <a14:foregroundMark x1="83333" y1="33167" x2="83333" y2="33167"/>
                        <a14:foregroundMark x1="82833" y1="37167" x2="82833" y2="37167"/>
                        <a14:foregroundMark x1="83167" y1="35250" x2="83167" y2="35250"/>
                        <a14:foregroundMark x1="82833" y1="31500" x2="82833" y2="31500"/>
                        <a14:foregroundMark x1="43333" y1="95000" x2="43333" y2="95000"/>
                      </a14:backgroundRemoval>
                    </a14:imgEffect>
                  </a14:imgLayer>
                </a14:imgProps>
              </a:ext>
              <a:ext uri="{28A0092B-C50C-407E-A947-70E740481C1C}">
                <a14:useLocalDpi xmlns:a14="http://schemas.microsoft.com/office/drawing/2010/main" val="0"/>
              </a:ext>
            </a:extLst>
          </a:blip>
          <a:srcRect l="30044" t="277" r="10713" b="-277"/>
          <a:stretch/>
        </p:blipFill>
        <p:spPr>
          <a:xfrm>
            <a:off x="189384" y="0"/>
            <a:ext cx="1432543" cy="2418080"/>
          </a:xfrm>
          <a:prstGeom prst="rect">
            <a:avLst/>
          </a:prstGeom>
        </p:spPr>
      </p:pic>
      <p:sp>
        <p:nvSpPr>
          <p:cNvPr id="6" name="TextBox 5">
            <a:extLst>
              <a:ext uri="{FF2B5EF4-FFF2-40B4-BE49-F238E27FC236}">
                <a16:creationId xmlns:a16="http://schemas.microsoft.com/office/drawing/2014/main" id="{51492F5A-8FE6-487C-B2D5-F78E2176C08F}"/>
              </a:ext>
            </a:extLst>
          </p:cNvPr>
          <p:cNvSpPr txBox="1"/>
          <p:nvPr/>
        </p:nvSpPr>
        <p:spPr>
          <a:xfrm>
            <a:off x="1265481" y="1142132"/>
            <a:ext cx="5951690" cy="5378780"/>
          </a:xfrm>
          <a:prstGeom prst="rect">
            <a:avLst/>
          </a:prstGeom>
          <a:noFill/>
        </p:spPr>
        <p:txBody>
          <a:bodyPr wrap="square" rtlCol="0">
            <a:spAutoFit/>
          </a:bodyPr>
          <a:lstStyle/>
          <a:p>
            <a:pPr algn="just">
              <a:lnSpc>
                <a:spcPct val="120000"/>
              </a:lnSpc>
            </a:pPr>
            <a:r>
              <a:rPr lang="vi-VN" sz="2400" dirty="0"/>
              <a:t>Trong cơ thể người, tim là bộ phận hoạt động nhiều nhất. Trung bình một ngày, tim đập khoảng </a:t>
            </a:r>
            <a:r>
              <a:rPr lang="vi-VN" sz="2400" b="1" dirty="0">
                <a:solidFill>
                  <a:srgbClr val="0070C0"/>
                </a:solidFill>
              </a:rPr>
              <a:t>100000 lần </a:t>
            </a:r>
            <a:r>
              <a:rPr lang="vi-VN" sz="2400" dirty="0"/>
              <a:t>để vận chuyển hơn </a:t>
            </a:r>
            <a:r>
              <a:rPr lang="vi-VN" sz="2400" b="1" dirty="0">
                <a:solidFill>
                  <a:srgbClr val="FF0066"/>
                </a:solidFill>
              </a:rPr>
              <a:t>7500 lít máu </a:t>
            </a:r>
            <a:r>
              <a:rPr lang="vi-VN" sz="2400" dirty="0"/>
              <a:t>đi nuôi cơ thể. Máu trong cơ thể di chuyển trong một mạng lưới bao gồm động mạch, mao mạch và tĩnh mạch. Ở người trưởng thành, nếu duỗi thẳng toàn bộ mạng lưới mạch máu trong cơ thể rồi nối lại với nhau sẽ có độ dài khoảng</a:t>
            </a:r>
            <a:r>
              <a:rPr lang="vi-VN" sz="2400" dirty="0">
                <a:solidFill>
                  <a:schemeClr val="bg2">
                    <a:lumMod val="25000"/>
                  </a:schemeClr>
                </a:solidFill>
              </a:rPr>
              <a:t> </a:t>
            </a:r>
            <a:r>
              <a:rPr lang="vi-VN" sz="2400" b="1" dirty="0">
                <a:solidFill>
                  <a:srgbClr val="0070C0"/>
                </a:solidFill>
              </a:rPr>
              <a:t>96000 km</a:t>
            </a:r>
            <a:r>
              <a:rPr lang="vi-VN" sz="2400" b="1" dirty="0">
                <a:solidFill>
                  <a:schemeClr val="bg2">
                    <a:lumMod val="25000"/>
                  </a:schemeClr>
                </a:solidFill>
              </a:rPr>
              <a:t> </a:t>
            </a:r>
            <a:r>
              <a:rPr lang="vi-VN" sz="2400" dirty="0"/>
              <a:t>(gấp gần </a:t>
            </a:r>
            <a:r>
              <a:rPr lang="vi-VN" sz="2400" b="1" dirty="0">
                <a:solidFill>
                  <a:srgbClr val="7030A0"/>
                </a:solidFill>
              </a:rPr>
              <a:t>2,5 lần </a:t>
            </a:r>
            <a:r>
              <a:rPr lang="vi-VN" sz="2400" dirty="0"/>
              <a:t>so với chu vi Trái Đất).</a:t>
            </a:r>
          </a:p>
          <a:p>
            <a:pPr algn="r">
              <a:lnSpc>
                <a:spcPct val="120000"/>
              </a:lnSpc>
            </a:pPr>
            <a:r>
              <a:rPr lang="vi-VN" sz="2400" b="1" i="1" dirty="0"/>
              <a:t>(Nguồn: Khoa học.tv)</a:t>
            </a:r>
            <a:endParaRPr lang="en-US" sz="2400" b="1" i="1" dirty="0"/>
          </a:p>
        </p:txBody>
      </p:sp>
      <p:sp>
        <p:nvSpPr>
          <p:cNvPr id="9" name="Rectangle: Rounded Corners 8">
            <a:extLst>
              <a:ext uri="{FF2B5EF4-FFF2-40B4-BE49-F238E27FC236}">
                <a16:creationId xmlns:a16="http://schemas.microsoft.com/office/drawing/2014/main" id="{1F1161AA-9ABA-4EAD-B7B5-22EDA4E8E5C5}"/>
              </a:ext>
            </a:extLst>
          </p:cNvPr>
          <p:cNvSpPr/>
          <p:nvPr/>
        </p:nvSpPr>
        <p:spPr>
          <a:xfrm>
            <a:off x="7737084" y="334647"/>
            <a:ext cx="4030760" cy="5541176"/>
          </a:xfrm>
          <a:prstGeom prst="roundRect">
            <a:avLst>
              <a:gd name="adj" fmla="val 66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911D2E-8628-4D05-916A-AD6AE4550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38" y="588072"/>
            <a:ext cx="2477651" cy="5034326"/>
          </a:xfrm>
          <a:prstGeom prst="rect">
            <a:avLst/>
          </a:prstGeom>
        </p:spPr>
      </p:pic>
      <p:grpSp>
        <p:nvGrpSpPr>
          <p:cNvPr id="10" name="Group 9">
            <a:extLst>
              <a:ext uri="{FF2B5EF4-FFF2-40B4-BE49-F238E27FC236}">
                <a16:creationId xmlns:a16="http://schemas.microsoft.com/office/drawing/2014/main" id="{A685AE3D-AAC5-4B02-B16C-DDB70D2889CD}"/>
              </a:ext>
            </a:extLst>
          </p:cNvPr>
          <p:cNvGrpSpPr/>
          <p:nvPr/>
        </p:nvGrpSpPr>
        <p:grpSpPr>
          <a:xfrm>
            <a:off x="7553739" y="6051487"/>
            <a:ext cx="4711953" cy="646331"/>
            <a:chOff x="731521" y="5526666"/>
            <a:chExt cx="4711953" cy="646331"/>
          </a:xfrm>
        </p:grpSpPr>
        <p:sp>
          <p:nvSpPr>
            <p:cNvPr id="11" name="TextBox 10">
              <a:extLst>
                <a:ext uri="{FF2B5EF4-FFF2-40B4-BE49-F238E27FC236}">
                  <a16:creationId xmlns:a16="http://schemas.microsoft.com/office/drawing/2014/main" id="{B7456A0E-4EDD-4226-8A65-ADEE1012CA28}"/>
                </a:ext>
              </a:extLst>
            </p:cNvPr>
            <p:cNvSpPr txBox="1"/>
            <p:nvPr/>
          </p:nvSpPr>
          <p:spPr>
            <a:xfrm>
              <a:off x="2030731" y="5526666"/>
              <a:ext cx="3412743" cy="646331"/>
            </a:xfrm>
            <a:prstGeom prst="rect">
              <a:avLst/>
            </a:prstGeom>
            <a:noFill/>
          </p:spPr>
          <p:txBody>
            <a:bodyPr wrap="square" rtlCol="0">
              <a:spAutoFit/>
            </a:bodyPr>
            <a:lstStyle/>
            <a:p>
              <a:pPr algn="ctr"/>
              <a:r>
                <a:rPr lang="vi-VN" dirty="0"/>
                <a:t>Tim và hệ thống mạch máu trong cơ thể người</a:t>
              </a:r>
              <a:endParaRPr lang="en-US" dirty="0"/>
            </a:p>
          </p:txBody>
        </p:sp>
        <p:grpSp>
          <p:nvGrpSpPr>
            <p:cNvPr id="12" name="Group 11">
              <a:extLst>
                <a:ext uri="{FF2B5EF4-FFF2-40B4-BE49-F238E27FC236}">
                  <a16:creationId xmlns:a16="http://schemas.microsoft.com/office/drawing/2014/main" id="{CAE4BC19-8071-4A15-A93B-328F79139F4B}"/>
                </a:ext>
              </a:extLst>
            </p:cNvPr>
            <p:cNvGrpSpPr/>
            <p:nvPr/>
          </p:nvGrpSpPr>
          <p:grpSpPr>
            <a:xfrm>
              <a:off x="731521" y="5526666"/>
              <a:ext cx="1399540" cy="436880"/>
              <a:chOff x="5361940" y="5626100"/>
              <a:chExt cx="1399540" cy="436880"/>
            </a:xfrm>
          </p:grpSpPr>
          <p:sp>
            <p:nvSpPr>
              <p:cNvPr id="13" name="Rectangle: Rounded Corners 12">
                <a:extLst>
                  <a:ext uri="{FF2B5EF4-FFF2-40B4-BE49-F238E27FC236}">
                    <a16:creationId xmlns:a16="http://schemas.microsoft.com/office/drawing/2014/main" id="{A0DE5492-1CC5-4821-99B0-8DFA16218F1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ECB8FE-7A63-40FB-9743-5D3195E091B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31.6</a:t>
                </a:r>
                <a:endParaRPr lang="en-US" b="1">
                  <a:solidFill>
                    <a:schemeClr val="bg1"/>
                  </a:solidFill>
                </a:endParaRPr>
              </a:p>
            </p:txBody>
          </p:sp>
        </p:grpSp>
      </p:grpSp>
    </p:spTree>
    <p:extLst>
      <p:ext uri="{BB962C8B-B14F-4D97-AF65-F5344CB8AC3E}">
        <p14:creationId xmlns:p14="http://schemas.microsoft.com/office/powerpoint/2010/main" val="2746098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372C8A16-98BB-4C4E-A1E7-84A10D556A42}"/>
              </a:ext>
            </a:extLst>
          </p:cNvPr>
          <p:cNvGrpSpPr/>
          <p:nvPr/>
        </p:nvGrpSpPr>
        <p:grpSpPr>
          <a:xfrm>
            <a:off x="20" y="1282"/>
            <a:ext cx="12191980" cy="6856718"/>
            <a:chOff x="20" y="1282"/>
            <a:chExt cx="12191980" cy="6856718"/>
          </a:xfrm>
        </p:grpSpPr>
        <p:pic>
          <p:nvPicPr>
            <p:cNvPr id="3" name="Picture 2" descr="Diagram&#10;&#10;Description automatically generated">
              <a:extLst>
                <a:ext uri="{FF2B5EF4-FFF2-40B4-BE49-F238E27FC236}">
                  <a16:creationId xmlns:a16="http://schemas.microsoft.com/office/drawing/2014/main" id="{161C910E-CB0E-48E3-8B27-F830470CBC2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79295EDE-DF80-4AA9-875C-81BD82777F01}"/>
                </a:ext>
              </a:extLst>
            </p:cNvPr>
            <p:cNvSpPr/>
            <p:nvPr/>
          </p:nvSpPr>
          <p:spPr>
            <a:xfrm>
              <a:off x="785191" y="5168348"/>
              <a:ext cx="6788426" cy="1182756"/>
            </a:xfrm>
            <a:prstGeom prst="rect">
              <a:avLst/>
            </a:prstGeom>
            <a:solidFill>
              <a:srgbClr val="DD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BADA2CC-2467-4734-A9B7-1D25EAF54F9A}"/>
              </a:ext>
            </a:extLst>
          </p:cNvPr>
          <p:cNvGrpSpPr/>
          <p:nvPr/>
        </p:nvGrpSpPr>
        <p:grpSpPr>
          <a:xfrm>
            <a:off x="738808" y="5173318"/>
            <a:ext cx="10714383" cy="1292087"/>
            <a:chOff x="1023730" y="5357191"/>
            <a:chExt cx="10714383" cy="1292087"/>
          </a:xfrm>
        </p:grpSpPr>
        <p:sp>
          <p:nvSpPr>
            <p:cNvPr id="6" name="Rectangle: Rounded Corners 5">
              <a:extLst>
                <a:ext uri="{FF2B5EF4-FFF2-40B4-BE49-F238E27FC236}">
                  <a16:creationId xmlns:a16="http://schemas.microsoft.com/office/drawing/2014/main" id="{7F2D7734-7651-41DE-99AF-9B86A95A2220}"/>
                </a:ext>
              </a:extLst>
            </p:cNvPr>
            <p:cNvSpPr/>
            <p:nvPr/>
          </p:nvSpPr>
          <p:spPr>
            <a:xfrm>
              <a:off x="1023730" y="5357191"/>
              <a:ext cx="10714383" cy="1292087"/>
            </a:xfrm>
            <a:prstGeom prst="roundRect">
              <a:avLst/>
            </a:prstGeom>
            <a:solidFill>
              <a:srgbClr val="F23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EE5CE0-80B8-48BA-89A7-C63528EC02E8}"/>
                </a:ext>
              </a:extLst>
            </p:cNvPr>
            <p:cNvSpPr txBox="1"/>
            <p:nvPr/>
          </p:nvSpPr>
          <p:spPr>
            <a:xfrm>
              <a:off x="1207472" y="5587735"/>
              <a:ext cx="10530641" cy="946798"/>
            </a:xfrm>
            <a:prstGeom prst="rect">
              <a:avLst/>
            </a:prstGeom>
            <a:noFill/>
          </p:spPr>
          <p:txBody>
            <a:bodyPr wrap="square" rtlCol="0">
              <a:spAutoFit/>
            </a:bodyPr>
            <a:lstStyle/>
            <a:p>
              <a:pPr algn="ctr">
                <a:lnSpc>
                  <a:spcPct val="120000"/>
                </a:lnSpc>
              </a:pPr>
              <a:r>
                <a:rPr lang="vi-VN" sz="2400" b="1" i="1" dirty="0">
                  <a:solidFill>
                    <a:schemeClr val="bg1"/>
                  </a:solidFill>
                </a:rPr>
                <a:t>Thực hiện một số biện pháp bảo vệ hệ tiêu hóa như ăn chín, uống sôi, rửa tay sạch trước khi ăn và sử dụng các thực phẩm rõ nguồn gốc.</a:t>
              </a:r>
              <a:endParaRPr lang="en-US" sz="2400" b="1" i="1" dirty="0">
                <a:solidFill>
                  <a:schemeClr val="bg1"/>
                </a:solidFill>
              </a:endParaRPr>
            </a:p>
          </p:txBody>
        </p:sp>
      </p:grpSp>
      <p:sp>
        <p:nvSpPr>
          <p:cNvPr id="10" name="Rectangle: Rounded Corners 9">
            <a:extLst>
              <a:ext uri="{FF2B5EF4-FFF2-40B4-BE49-F238E27FC236}">
                <a16:creationId xmlns:a16="http://schemas.microsoft.com/office/drawing/2014/main" id="{43CDF5A6-5936-450C-9D37-14A1AE4275F1}"/>
              </a:ext>
            </a:extLst>
          </p:cNvPr>
          <p:cNvSpPr/>
          <p:nvPr/>
        </p:nvSpPr>
        <p:spPr>
          <a:xfrm>
            <a:off x="737284" y="4681330"/>
            <a:ext cx="2087218" cy="606287"/>
          </a:xfrm>
          <a:prstGeom prst="roundRect">
            <a:avLst/>
          </a:prstGeom>
          <a:solidFill>
            <a:srgbClr val="0099F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t>Em có thể</a:t>
            </a:r>
            <a:endParaRPr lang="en-US" sz="2400" b="1" i="1"/>
          </a:p>
        </p:txBody>
      </p:sp>
    </p:spTree>
    <p:extLst>
      <p:ext uri="{BB962C8B-B14F-4D97-AF65-F5344CB8AC3E}">
        <p14:creationId xmlns:p14="http://schemas.microsoft.com/office/powerpoint/2010/main" val="2768035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ish&#10;&#10;Description automatically generated">
            <a:extLst>
              <a:ext uri="{FF2B5EF4-FFF2-40B4-BE49-F238E27FC236}">
                <a16:creationId xmlns:a16="http://schemas.microsoft.com/office/drawing/2014/main" id="{621A71FF-7C7B-4904-A6EA-B1A4C05F7CEF}"/>
              </a:ext>
            </a:extLst>
          </p:cNvPr>
          <p:cNvPicPr>
            <a:picLocks noChangeAspect="1"/>
          </p:cNvPicPr>
          <p:nvPr/>
        </p:nvPicPr>
        <p:blipFill rotWithShape="1">
          <a:blip r:embed="rId2">
            <a:extLst>
              <a:ext uri="{28A0092B-C50C-407E-A947-70E740481C1C}">
                <a14:useLocalDpi xmlns:a14="http://schemas.microsoft.com/office/drawing/2010/main" val="0"/>
              </a:ext>
            </a:extLst>
          </a:blip>
          <a:srcRect t="11581" b="404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94A43757-8A87-4610-BA74-8C5FFD07639C}"/>
              </a:ext>
            </a:extLst>
          </p:cNvPr>
          <p:cNvGrpSpPr/>
          <p:nvPr/>
        </p:nvGrpSpPr>
        <p:grpSpPr>
          <a:xfrm>
            <a:off x="7220778" y="1174173"/>
            <a:ext cx="4298674" cy="4083628"/>
            <a:chOff x="7220778" y="1174173"/>
            <a:chExt cx="4298674" cy="4083628"/>
          </a:xfrm>
        </p:grpSpPr>
        <p:sp>
          <p:nvSpPr>
            <p:cNvPr id="6" name="Rectangle 5">
              <a:extLst>
                <a:ext uri="{FF2B5EF4-FFF2-40B4-BE49-F238E27FC236}">
                  <a16:creationId xmlns:a16="http://schemas.microsoft.com/office/drawing/2014/main" id="{C1F6E96B-857B-4204-9EAD-53266A32202F}"/>
                </a:ext>
              </a:extLst>
            </p:cNvPr>
            <p:cNvSpPr/>
            <p:nvPr/>
          </p:nvSpPr>
          <p:spPr>
            <a:xfrm>
              <a:off x="7220778" y="1174173"/>
              <a:ext cx="4298674" cy="4083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45A2E9-0696-42E8-9E80-56D9708CC5FE}"/>
                </a:ext>
              </a:extLst>
            </p:cNvPr>
            <p:cNvSpPr txBox="1"/>
            <p:nvPr/>
          </p:nvSpPr>
          <p:spPr>
            <a:xfrm>
              <a:off x="7583104" y="1550889"/>
              <a:ext cx="3574021" cy="3162789"/>
            </a:xfrm>
            <a:prstGeom prst="rect">
              <a:avLst/>
            </a:prstGeom>
            <a:noFill/>
          </p:spPr>
          <p:txBody>
            <a:bodyPr wrap="square" rtlCol="0">
              <a:spAutoFit/>
            </a:bodyPr>
            <a:lstStyle/>
            <a:p>
              <a:pPr algn="just">
                <a:lnSpc>
                  <a:spcPct val="120000"/>
                </a:lnSpc>
              </a:pPr>
              <a:r>
                <a:rPr lang="vi-VN" sz="2400" b="1" i="1" dirty="0">
                  <a:solidFill>
                    <a:schemeClr val="bg1"/>
                  </a:solidFill>
                </a:rPr>
                <a:t>Dựa trên khuyến nghị của Viện dinh dưỡng Quốc gia để </a:t>
              </a:r>
              <a:r>
                <a:rPr lang="vi-VN" sz="2400" b="1" i="1" dirty="0">
                  <a:solidFill>
                    <a:srgbClr val="FFC000"/>
                  </a:solidFill>
                </a:rPr>
                <a:t>xác định lượng nước</a:t>
              </a:r>
              <a:r>
                <a:rPr lang="vi-VN" sz="2400" b="1" i="1" dirty="0">
                  <a:solidFill>
                    <a:schemeClr val="bg1"/>
                  </a:solidFill>
                </a:rPr>
                <a:t> mà cơ thể cần uống mỗi ngày của bản thân và các thành viên trong gia đình.</a:t>
              </a:r>
              <a:endParaRPr lang="en-US" sz="2400" b="1" i="1" dirty="0">
                <a:solidFill>
                  <a:schemeClr val="bg1"/>
                </a:solidFill>
              </a:endParaRPr>
            </a:p>
          </p:txBody>
        </p:sp>
        <p:sp>
          <p:nvSpPr>
            <p:cNvPr id="8" name="Rectangle 7">
              <a:extLst>
                <a:ext uri="{FF2B5EF4-FFF2-40B4-BE49-F238E27FC236}">
                  <a16:creationId xmlns:a16="http://schemas.microsoft.com/office/drawing/2014/main" id="{258DDDB2-0A12-4F96-BF12-DDCE70031BB4}"/>
                </a:ext>
              </a:extLst>
            </p:cNvPr>
            <p:cNvSpPr/>
            <p:nvPr/>
          </p:nvSpPr>
          <p:spPr>
            <a:xfrm>
              <a:off x="7460673" y="1433945"/>
              <a:ext cx="3865418" cy="3553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061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18" name="Picture 3" descr="People working on ideas">
            <a:extLst>
              <a:ext uri="{FF2B5EF4-FFF2-40B4-BE49-F238E27FC236}">
                <a16:creationId xmlns:a16="http://schemas.microsoft.com/office/drawing/2014/main" id="{DBC3EDE7-B309-2737-7135-131FD83326E6}"/>
              </a:ext>
            </a:extLst>
          </p:cNvPr>
          <p:cNvPicPr>
            <a:picLocks noChangeAspect="1"/>
          </p:cNvPicPr>
          <p:nvPr/>
        </p:nvPicPr>
        <p:blipFill rotWithShape="1">
          <a:blip r:embed="rId2"/>
          <a:srcRect t="22346" b="21792"/>
          <a:stretch/>
        </p:blipFill>
        <p:spPr>
          <a:xfrm>
            <a:off x="-2" y="10"/>
            <a:ext cx="12192002" cy="4461036"/>
          </a:xfrm>
          <a:prstGeom prst="rect">
            <a:avLst/>
          </a:prstGeom>
        </p:spPr>
      </p:pic>
      <p:sp>
        <p:nvSpPr>
          <p:cNvPr id="19"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TextBox 3">
            <a:extLst>
              <a:ext uri="{FF2B5EF4-FFF2-40B4-BE49-F238E27FC236}">
                <a16:creationId xmlns:a16="http://schemas.microsoft.com/office/drawing/2014/main" id="{ED9C8104-7596-AF1C-974A-66CA42F3DAA3}"/>
              </a:ext>
            </a:extLst>
          </p:cNvPr>
          <p:cNvSpPr txBox="1"/>
          <p:nvPr/>
        </p:nvSpPr>
        <p:spPr>
          <a:xfrm>
            <a:off x="-4" y="4822521"/>
            <a:ext cx="12192003" cy="830997"/>
          </a:xfrm>
          <a:prstGeom prst="rect">
            <a:avLst/>
          </a:prstGeom>
          <a:noFill/>
        </p:spPr>
        <p:txBody>
          <a:bodyPr wrap="square" rtlCol="0">
            <a:spAutoFit/>
          </a:bodyPr>
          <a:lstStyle/>
          <a:p>
            <a:pPr algn="ctr"/>
            <a:r>
              <a:rPr lang="vi-VN" sz="4800" b="1">
                <a:solidFill>
                  <a:schemeClr val="bg1"/>
                </a:solidFill>
                <a:latin typeface="Arial" panose="020B0604020202020204" pitchFamily="34" charset="0"/>
                <a:ea typeface="Aachen" panose="02020500000000000000" pitchFamily="18" charset="0"/>
                <a:cs typeface="Arial" panose="020B0604020202020204" pitchFamily="34" charset="0"/>
              </a:rPr>
              <a:t>CÁM ƠN CÁC EM ĐÃ LẮNG NGHE</a:t>
            </a:r>
          </a:p>
        </p:txBody>
      </p:sp>
      <p:sp>
        <p:nvSpPr>
          <p:cNvPr id="5" name="Flowchart: Connector 4">
            <a:extLst>
              <a:ext uri="{FF2B5EF4-FFF2-40B4-BE49-F238E27FC236}">
                <a16:creationId xmlns:a16="http://schemas.microsoft.com/office/drawing/2014/main" id="{4A3A2874-55A8-D24B-50A6-6BFE2479068B}"/>
              </a:ext>
            </a:extLst>
          </p:cNvPr>
          <p:cNvSpPr/>
          <p:nvPr/>
        </p:nvSpPr>
        <p:spPr>
          <a:xfrm>
            <a:off x="7534405"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59BD0684-8630-B0A6-0F55-B8C64000E900}"/>
              </a:ext>
            </a:extLst>
          </p:cNvPr>
          <p:cNvSpPr/>
          <p:nvPr/>
        </p:nvSpPr>
        <p:spPr>
          <a:xfrm>
            <a:off x="7890093"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9E214C2-5AF2-1045-5B4F-E70E81DC9AD1}"/>
              </a:ext>
            </a:extLst>
          </p:cNvPr>
          <p:cNvSpPr/>
          <p:nvPr/>
        </p:nvSpPr>
        <p:spPr>
          <a:xfrm>
            <a:off x="8245781" y="5713914"/>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4E9F192-ACFF-79CF-2F1D-DE4BA48EFCED}"/>
              </a:ext>
            </a:extLst>
          </p:cNvPr>
          <p:cNvSpPr/>
          <p:nvPr/>
        </p:nvSpPr>
        <p:spPr>
          <a:xfrm>
            <a:off x="8601469"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F5FE8C-B92E-A97C-F1EA-AF655C8015D5}"/>
              </a:ext>
            </a:extLst>
          </p:cNvPr>
          <p:cNvSpPr txBox="1"/>
          <p:nvPr/>
        </p:nvSpPr>
        <p:spPr>
          <a:xfrm>
            <a:off x="6300592" y="6162805"/>
            <a:ext cx="4622104" cy="461665"/>
          </a:xfrm>
          <a:prstGeom prst="rect">
            <a:avLst/>
          </a:prstGeom>
          <a:noFill/>
        </p:spPr>
        <p:txBody>
          <a:bodyPr wrap="square" rtlCol="0">
            <a:spAutoFit/>
          </a:bodyPr>
          <a:lstStyle/>
          <a:p>
            <a:pPr algn="r"/>
            <a:r>
              <a:rPr lang="vi-VN" sz="2400" b="1" dirty="0">
                <a:latin typeface="Arial" panose="020B0604020202020204" pitchFamily="34" charset="0"/>
                <a:cs typeface="Arial" panose="020B0604020202020204" pitchFamily="34" charset="0"/>
              </a:rPr>
              <a:t>KHOA HỌC TỰ NHIÊN 7</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2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80B08"/>
        </a:solidFill>
        <a:effectLst/>
      </p:bgPr>
    </p:bg>
    <p:spTree>
      <p:nvGrpSpPr>
        <p:cNvPr id="1" name=""/>
        <p:cNvGrpSpPr/>
        <p:nvPr/>
      </p:nvGrpSpPr>
      <p:grpSpPr>
        <a:xfrm>
          <a:off x="0" y="0"/>
          <a:ext cx="0" cy="0"/>
          <a:chOff x="0" y="0"/>
          <a:chExt cx="0" cy="0"/>
        </a:xfrm>
      </p:grpSpPr>
      <p:pic>
        <p:nvPicPr>
          <p:cNvPr id="2058" name="Picture 10" descr="Organs That Make up the Digestive System">
            <a:extLst>
              <a:ext uri="{FF2B5EF4-FFF2-40B4-BE49-F238E27FC236}">
                <a16:creationId xmlns:a16="http://schemas.microsoft.com/office/drawing/2014/main" id="{28668F7C-540C-54BC-784E-FFB7E1D2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0"/>
          <a:stretch/>
        </p:blipFill>
        <p:spPr bwMode="auto">
          <a:xfrm>
            <a:off x="3283863" y="0"/>
            <a:ext cx="890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21272F-2243-67AB-E960-762A3FE9FD18}"/>
              </a:ext>
            </a:extLst>
          </p:cNvPr>
          <p:cNvSpPr txBox="1"/>
          <p:nvPr/>
        </p:nvSpPr>
        <p:spPr>
          <a:xfrm>
            <a:off x="2420160" y="3105680"/>
            <a:ext cx="2854746" cy="946798"/>
          </a:xfrm>
          <a:prstGeom prst="rect">
            <a:avLst/>
          </a:prstGeom>
          <a:noFill/>
        </p:spPr>
        <p:txBody>
          <a:bodyPr wrap="square" rtlCol="0">
            <a:spAutoFit/>
          </a:bodyPr>
          <a:lstStyle/>
          <a:p>
            <a:pPr algn="ctr">
              <a:lnSpc>
                <a:spcPct val="120000"/>
              </a:lnSpc>
            </a:pPr>
            <a:r>
              <a:rPr lang="vi-VN" sz="2400" i="1" dirty="0">
                <a:solidFill>
                  <a:srgbClr val="FFFF00"/>
                </a:solidFill>
              </a:rPr>
              <a:t>Hoạt động tiêu hóa trong ống tiêu hóa</a:t>
            </a:r>
            <a:r>
              <a:rPr lang="en-US" sz="2400" i="1" dirty="0">
                <a:solidFill>
                  <a:srgbClr val="FFFF00"/>
                </a:solidFill>
              </a:rPr>
              <a:t>.</a:t>
            </a:r>
          </a:p>
        </p:txBody>
      </p:sp>
      <p:sp>
        <p:nvSpPr>
          <p:cNvPr id="2" name="Rectangle 1">
            <a:extLst>
              <a:ext uri="{FF2B5EF4-FFF2-40B4-BE49-F238E27FC236}">
                <a16:creationId xmlns:a16="http://schemas.microsoft.com/office/drawing/2014/main" id="{DD401356-1121-BFDC-1306-0F023C42B094}"/>
              </a:ext>
            </a:extLst>
          </p:cNvPr>
          <p:cNvSpPr/>
          <p:nvPr/>
        </p:nvSpPr>
        <p:spPr>
          <a:xfrm>
            <a:off x="728553" y="1536226"/>
            <a:ext cx="3118980" cy="11148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dinh dưỡng có trong thức ăn</a:t>
            </a:r>
            <a:endParaRPr lang="en-US" sz="2400" b="1" dirty="0">
              <a:solidFill>
                <a:schemeClr val="tx1"/>
              </a:solidFill>
            </a:endParaRPr>
          </a:p>
        </p:txBody>
      </p:sp>
      <p:cxnSp>
        <p:nvCxnSpPr>
          <p:cNvPr id="6" name="Straight Connector 5">
            <a:extLst>
              <a:ext uri="{FF2B5EF4-FFF2-40B4-BE49-F238E27FC236}">
                <a16:creationId xmlns:a16="http://schemas.microsoft.com/office/drawing/2014/main" id="{DCA98C79-3529-4B8F-4469-4AC270A1648A}"/>
              </a:ext>
            </a:extLst>
          </p:cNvPr>
          <p:cNvCxnSpPr>
            <a:cxnSpLocks/>
            <a:stCxn id="2" idx="2"/>
            <a:endCxn id="13" idx="0"/>
          </p:cNvCxnSpPr>
          <p:nvPr/>
        </p:nvCxnSpPr>
        <p:spPr>
          <a:xfrm>
            <a:off x="2288043" y="2651043"/>
            <a:ext cx="0" cy="185607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DF52970-BAEB-4809-3AE6-110E37D47A5E}"/>
              </a:ext>
            </a:extLst>
          </p:cNvPr>
          <p:cNvSpPr/>
          <p:nvPr/>
        </p:nvSpPr>
        <p:spPr>
          <a:xfrm>
            <a:off x="728553" y="4507115"/>
            <a:ext cx="3118980" cy="111481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đơn giản cơ thể hấp thu</a:t>
            </a:r>
            <a:endParaRPr lang="en-US" sz="2400" b="1" dirty="0">
              <a:solidFill>
                <a:schemeClr val="tx1"/>
              </a:solidFill>
            </a:endParaRPr>
          </a:p>
        </p:txBody>
      </p:sp>
    </p:spTree>
    <p:extLst>
      <p:ext uri="{BB962C8B-B14F-4D97-AF65-F5344CB8AC3E}">
        <p14:creationId xmlns:p14="http://schemas.microsoft.com/office/powerpoint/2010/main" val="1351858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E38BEB2-4F07-447F-B7A7-B279AC2A77FA}"/>
              </a:ext>
            </a:extLst>
          </p:cNvPr>
          <p:cNvGrpSpPr/>
          <p:nvPr/>
        </p:nvGrpSpPr>
        <p:grpSpPr>
          <a:xfrm>
            <a:off x="7239213" y="719282"/>
            <a:ext cx="4861347" cy="4745686"/>
            <a:chOff x="5520892" y="1340154"/>
            <a:chExt cx="4567429" cy="4458761"/>
          </a:xfrm>
        </p:grpSpPr>
        <p:pic>
          <p:nvPicPr>
            <p:cNvPr id="3" name="Picture 2">
              <a:extLst>
                <a:ext uri="{FF2B5EF4-FFF2-40B4-BE49-F238E27FC236}">
                  <a16:creationId xmlns:a16="http://schemas.microsoft.com/office/drawing/2014/main" id="{41E4449F-13C6-4359-BF42-BB46F7AFD8B1}"/>
                </a:ext>
              </a:extLst>
            </p:cNvPr>
            <p:cNvPicPr>
              <a:picLocks noChangeAspect="1"/>
            </p:cNvPicPr>
            <p:nvPr/>
          </p:nvPicPr>
          <p:blipFill rotWithShape="1">
            <a:blip r:embed="rId2">
              <a:extLst>
                <a:ext uri="{28A0092B-C50C-407E-A947-70E740481C1C}">
                  <a14:useLocalDpi xmlns:a14="http://schemas.microsoft.com/office/drawing/2010/main" val="0"/>
                </a:ext>
              </a:extLst>
            </a:blip>
            <a:srcRect r="15179"/>
            <a:stretch/>
          </p:blipFill>
          <p:spPr>
            <a:xfrm>
              <a:off x="5520892" y="1340154"/>
              <a:ext cx="4567429" cy="4458761"/>
            </a:xfrm>
            <a:prstGeom prst="rect">
              <a:avLst/>
            </a:prstGeom>
          </p:spPr>
        </p:pic>
        <p:sp>
          <p:nvSpPr>
            <p:cNvPr id="4" name="Freeform: Shape 3">
              <a:extLst>
                <a:ext uri="{FF2B5EF4-FFF2-40B4-BE49-F238E27FC236}">
                  <a16:creationId xmlns:a16="http://schemas.microsoft.com/office/drawing/2014/main" id="{5555AD6D-536E-4C63-9CAA-B1D46315A719}"/>
                </a:ext>
              </a:extLst>
            </p:cNvPr>
            <p:cNvSpPr/>
            <p:nvPr/>
          </p:nvSpPr>
          <p:spPr>
            <a:xfrm>
              <a:off x="8157210" y="1800225"/>
              <a:ext cx="306705" cy="415290"/>
            </a:xfrm>
            <a:custGeom>
              <a:avLst/>
              <a:gdLst>
                <a:gd name="connsiteX0" fmla="*/ 22860 w 306705"/>
                <a:gd name="connsiteY0" fmla="*/ 179070 h 415290"/>
                <a:gd name="connsiteX1" fmla="*/ 19050 w 306705"/>
                <a:gd name="connsiteY1" fmla="*/ 270510 h 415290"/>
                <a:gd name="connsiteX2" fmla="*/ 32385 w 306705"/>
                <a:gd name="connsiteY2" fmla="*/ 304800 h 415290"/>
                <a:gd name="connsiteX3" fmla="*/ 70485 w 306705"/>
                <a:gd name="connsiteY3" fmla="*/ 325755 h 415290"/>
                <a:gd name="connsiteX4" fmla="*/ 99060 w 306705"/>
                <a:gd name="connsiteY4" fmla="*/ 373380 h 415290"/>
                <a:gd name="connsiteX5" fmla="*/ 120015 w 306705"/>
                <a:gd name="connsiteY5" fmla="*/ 413385 h 415290"/>
                <a:gd name="connsiteX6" fmla="*/ 167640 w 306705"/>
                <a:gd name="connsiteY6" fmla="*/ 415290 h 415290"/>
                <a:gd name="connsiteX7" fmla="*/ 306705 w 306705"/>
                <a:gd name="connsiteY7" fmla="*/ 274320 h 415290"/>
                <a:gd name="connsiteX8" fmla="*/ 255270 w 306705"/>
                <a:gd name="connsiteY8" fmla="*/ 62865 h 415290"/>
                <a:gd name="connsiteX9" fmla="*/ 89535 w 306705"/>
                <a:gd name="connsiteY9" fmla="*/ 0 h 415290"/>
                <a:gd name="connsiteX10" fmla="*/ 5715 w 306705"/>
                <a:gd name="connsiteY10" fmla="*/ 49530 h 415290"/>
                <a:gd name="connsiteX11" fmla="*/ 0 w 306705"/>
                <a:gd name="connsiteY11" fmla="*/ 64770 h 415290"/>
                <a:gd name="connsiteX12" fmla="*/ 22860 w 306705"/>
                <a:gd name="connsiteY12" fmla="*/ 17907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705" h="415290">
                  <a:moveTo>
                    <a:pt x="22860" y="179070"/>
                  </a:moveTo>
                  <a:lnTo>
                    <a:pt x="19050" y="270510"/>
                  </a:lnTo>
                  <a:lnTo>
                    <a:pt x="32385" y="304800"/>
                  </a:lnTo>
                  <a:lnTo>
                    <a:pt x="70485" y="325755"/>
                  </a:lnTo>
                  <a:lnTo>
                    <a:pt x="99060" y="373380"/>
                  </a:lnTo>
                  <a:lnTo>
                    <a:pt x="120015" y="413385"/>
                  </a:lnTo>
                  <a:lnTo>
                    <a:pt x="167640" y="415290"/>
                  </a:lnTo>
                  <a:lnTo>
                    <a:pt x="306705" y="274320"/>
                  </a:lnTo>
                  <a:lnTo>
                    <a:pt x="255270" y="62865"/>
                  </a:lnTo>
                  <a:lnTo>
                    <a:pt x="89535" y="0"/>
                  </a:lnTo>
                  <a:lnTo>
                    <a:pt x="5715" y="49530"/>
                  </a:lnTo>
                  <a:lnTo>
                    <a:pt x="0" y="64770"/>
                  </a:lnTo>
                  <a:lnTo>
                    <a:pt x="22860" y="179070"/>
                  </a:lnTo>
                  <a:close/>
                </a:path>
              </a:pathLst>
            </a:custGeom>
            <a:solidFill>
              <a:srgbClr val="EF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5" name="Freeform: Shape 4">
              <a:extLst>
                <a:ext uri="{FF2B5EF4-FFF2-40B4-BE49-F238E27FC236}">
                  <a16:creationId xmlns:a16="http://schemas.microsoft.com/office/drawing/2014/main" id="{FAB35D8E-6B2B-422B-A4AC-44FC2782E5F9}"/>
                </a:ext>
              </a:extLst>
            </p:cNvPr>
            <p:cNvSpPr/>
            <p:nvPr/>
          </p:nvSpPr>
          <p:spPr>
            <a:xfrm>
              <a:off x="8167577" y="1979295"/>
              <a:ext cx="91440" cy="236220"/>
            </a:xfrm>
            <a:custGeom>
              <a:avLst/>
              <a:gdLst>
                <a:gd name="connsiteX0" fmla="*/ 0 w 91440"/>
                <a:gd name="connsiteY0" fmla="*/ 0 h 236220"/>
                <a:gd name="connsiteX1" fmla="*/ 45720 w 91440"/>
                <a:gd name="connsiteY1" fmla="*/ 60960 h 236220"/>
                <a:gd name="connsiteX2" fmla="*/ 64770 w 91440"/>
                <a:gd name="connsiteY2" fmla="*/ 95250 h 236220"/>
                <a:gd name="connsiteX3" fmla="*/ 70485 w 91440"/>
                <a:gd name="connsiteY3" fmla="*/ 118110 h 236220"/>
                <a:gd name="connsiteX4" fmla="*/ 81915 w 91440"/>
                <a:gd name="connsiteY4" fmla="*/ 165735 h 236220"/>
                <a:gd name="connsiteX5" fmla="*/ 85725 w 91440"/>
                <a:gd name="connsiteY5" fmla="*/ 192405 h 236220"/>
                <a:gd name="connsiteX6" fmla="*/ 91440 w 91440"/>
                <a:gd name="connsiteY6" fmla="*/ 232410 h 236220"/>
                <a:gd name="connsiteX7" fmla="*/ 45720 w 91440"/>
                <a:gd name="connsiteY7" fmla="*/ 236220 h 236220"/>
                <a:gd name="connsiteX8" fmla="*/ 30480 w 91440"/>
                <a:gd name="connsiteY8" fmla="*/ 169545 h 236220"/>
                <a:gd name="connsiteX9" fmla="*/ 5715 w 91440"/>
                <a:gd name="connsiteY9" fmla="*/ 100965 h 236220"/>
                <a:gd name="connsiteX10" fmla="*/ 0 w 91440"/>
                <a:gd name="connsiteY10"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 h="236220">
                  <a:moveTo>
                    <a:pt x="0" y="0"/>
                  </a:moveTo>
                  <a:lnTo>
                    <a:pt x="45720" y="60960"/>
                  </a:lnTo>
                  <a:lnTo>
                    <a:pt x="64770" y="95250"/>
                  </a:lnTo>
                  <a:lnTo>
                    <a:pt x="70485" y="118110"/>
                  </a:lnTo>
                  <a:lnTo>
                    <a:pt x="81915" y="165735"/>
                  </a:lnTo>
                  <a:lnTo>
                    <a:pt x="85725" y="192405"/>
                  </a:lnTo>
                  <a:lnTo>
                    <a:pt x="91440" y="232410"/>
                  </a:lnTo>
                  <a:lnTo>
                    <a:pt x="45720" y="236220"/>
                  </a:lnTo>
                  <a:lnTo>
                    <a:pt x="30480" y="169545"/>
                  </a:lnTo>
                  <a:lnTo>
                    <a:pt x="5715" y="100965"/>
                  </a:lnTo>
                  <a:lnTo>
                    <a:pt x="0" y="0"/>
                  </a:lnTo>
                  <a:close/>
                </a:path>
              </a:pathLst>
            </a:custGeom>
            <a:solidFill>
              <a:srgbClr val="B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pic>
        <p:nvPicPr>
          <p:cNvPr id="8" name="Picture 7" descr="A picture containing food, snack food, sandwich, sitting&#10;&#10;Description automatically generated">
            <a:extLst>
              <a:ext uri="{FF2B5EF4-FFF2-40B4-BE49-F238E27FC236}">
                <a16:creationId xmlns:a16="http://schemas.microsoft.com/office/drawing/2014/main" id="{2319220D-688D-42EE-AC1E-41BFC1060F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6815" y="1399552"/>
            <a:ext cx="1103588" cy="418237"/>
          </a:xfrm>
          <a:prstGeom prst="rect">
            <a:avLst/>
          </a:prstGeom>
        </p:spPr>
      </p:pic>
      <p:grpSp>
        <p:nvGrpSpPr>
          <p:cNvPr id="11" name="Group 10">
            <a:extLst>
              <a:ext uri="{FF2B5EF4-FFF2-40B4-BE49-F238E27FC236}">
                <a16:creationId xmlns:a16="http://schemas.microsoft.com/office/drawing/2014/main" id="{C9B9B90D-2291-45A7-860E-E9D27F4665D0}"/>
              </a:ext>
            </a:extLst>
          </p:cNvPr>
          <p:cNvGrpSpPr/>
          <p:nvPr/>
        </p:nvGrpSpPr>
        <p:grpSpPr>
          <a:xfrm>
            <a:off x="296562" y="1208959"/>
            <a:ext cx="5582398" cy="1161000"/>
            <a:chOff x="828352" y="2268000"/>
            <a:chExt cx="5731328" cy="1161000"/>
          </a:xfrm>
        </p:grpSpPr>
        <p:sp>
          <p:nvSpPr>
            <p:cNvPr id="9" name="Rectangle: Rounded Corners 8">
              <a:extLst>
                <a:ext uri="{FF2B5EF4-FFF2-40B4-BE49-F238E27FC236}">
                  <a16:creationId xmlns:a16="http://schemas.microsoft.com/office/drawing/2014/main" id="{FD0565BE-C6BE-4E5E-A634-31F174F3CE02}"/>
                </a:ext>
              </a:extLst>
            </p:cNvPr>
            <p:cNvSpPr/>
            <p:nvPr/>
          </p:nvSpPr>
          <p:spPr>
            <a:xfrm>
              <a:off x="828352" y="2268000"/>
              <a:ext cx="5731328" cy="1161000"/>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0" name="TextBox 9">
              <a:extLst>
                <a:ext uri="{FF2B5EF4-FFF2-40B4-BE49-F238E27FC236}">
                  <a16:creationId xmlns:a16="http://schemas.microsoft.com/office/drawing/2014/main" id="{77C61289-BA88-4F69-B444-F0561F41A406}"/>
                </a:ext>
              </a:extLst>
            </p:cNvPr>
            <p:cNvSpPr txBox="1"/>
            <p:nvPr/>
          </p:nvSpPr>
          <p:spPr>
            <a:xfrm>
              <a:off x="961102" y="2459835"/>
              <a:ext cx="5454209" cy="804387"/>
            </a:xfrm>
            <a:prstGeom prst="rect">
              <a:avLst/>
            </a:prstGeom>
            <a:noFill/>
          </p:spPr>
          <p:txBody>
            <a:bodyPr wrap="square" rtlCol="0" anchor="ctr">
              <a:spAutoFit/>
            </a:bodyPr>
            <a:lstStyle/>
            <a:p>
              <a:pPr algn="just">
                <a:lnSpc>
                  <a:spcPct val="120000"/>
                </a:lnSpc>
              </a:pPr>
              <a:r>
                <a:rPr lang="vi-VN" sz="2000" b="1" dirty="0"/>
                <a:t>Giai đoạn 1: </a:t>
              </a:r>
              <a:r>
                <a:rPr lang="vi-VN" sz="2000" dirty="0"/>
                <a:t>Thức ăn được đưa vào miệng và bắt đầu quá trình biến đổi trong ống tiêu hóa.</a:t>
              </a:r>
              <a:endParaRPr lang="en-US" sz="2000" dirty="0"/>
            </a:p>
          </p:txBody>
        </p:sp>
      </p:grpSp>
      <p:grpSp>
        <p:nvGrpSpPr>
          <p:cNvPr id="12" name="Group 11">
            <a:extLst>
              <a:ext uri="{FF2B5EF4-FFF2-40B4-BE49-F238E27FC236}">
                <a16:creationId xmlns:a16="http://schemas.microsoft.com/office/drawing/2014/main" id="{40E7160A-B6E7-4D72-8320-BE5483C0E508}"/>
              </a:ext>
            </a:extLst>
          </p:cNvPr>
          <p:cNvGrpSpPr/>
          <p:nvPr/>
        </p:nvGrpSpPr>
        <p:grpSpPr>
          <a:xfrm>
            <a:off x="296562" y="2641579"/>
            <a:ext cx="5582398" cy="1310329"/>
            <a:chOff x="828352" y="2267999"/>
            <a:chExt cx="5731328" cy="1310329"/>
          </a:xfrm>
        </p:grpSpPr>
        <p:sp>
          <p:nvSpPr>
            <p:cNvPr id="13" name="Rectangle: Rounded Corners 12">
              <a:extLst>
                <a:ext uri="{FF2B5EF4-FFF2-40B4-BE49-F238E27FC236}">
                  <a16:creationId xmlns:a16="http://schemas.microsoft.com/office/drawing/2014/main" id="{A87AC462-FE60-4693-B5F7-8F3F4AAD4B09}"/>
                </a:ext>
              </a:extLst>
            </p:cNvPr>
            <p:cNvSpPr/>
            <p:nvPr/>
          </p:nvSpPr>
          <p:spPr>
            <a:xfrm>
              <a:off x="828352" y="2267999"/>
              <a:ext cx="5731328" cy="1310329"/>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4" name="TextBox 13">
              <a:extLst>
                <a:ext uri="{FF2B5EF4-FFF2-40B4-BE49-F238E27FC236}">
                  <a16:creationId xmlns:a16="http://schemas.microsoft.com/office/drawing/2014/main" id="{1C64FA7D-6352-4E99-B42A-B094DA375268}"/>
                </a:ext>
              </a:extLst>
            </p:cNvPr>
            <p:cNvSpPr txBox="1"/>
            <p:nvPr/>
          </p:nvSpPr>
          <p:spPr>
            <a:xfrm>
              <a:off x="966912" y="2365903"/>
              <a:ext cx="5454209" cy="1173719"/>
            </a:xfrm>
            <a:prstGeom prst="rect">
              <a:avLst/>
            </a:prstGeom>
            <a:noFill/>
          </p:spPr>
          <p:txBody>
            <a:bodyPr wrap="square" rtlCol="0">
              <a:spAutoFit/>
            </a:bodyPr>
            <a:lstStyle/>
            <a:p>
              <a:pPr algn="just">
                <a:lnSpc>
                  <a:spcPct val="120000"/>
                </a:lnSpc>
              </a:pPr>
              <a:r>
                <a:rPr lang="vi-VN" sz="2000" b="1" dirty="0"/>
                <a:t>Giai đoạn 2: </a:t>
              </a:r>
              <a:r>
                <a:rPr lang="vi-VN" sz="2000" dirty="0"/>
                <a:t>Thức ăn được biến đổi trong ống tiêu hóa để trở thành các chất đơn giản và được hấp thụ vào máu.</a:t>
              </a:r>
              <a:endParaRPr lang="en-US" sz="2000" dirty="0"/>
            </a:p>
          </p:txBody>
        </p:sp>
      </p:grpSp>
      <p:cxnSp>
        <p:nvCxnSpPr>
          <p:cNvPr id="25" name="Straight Arrow Connector 24">
            <a:extLst>
              <a:ext uri="{FF2B5EF4-FFF2-40B4-BE49-F238E27FC236}">
                <a16:creationId xmlns:a16="http://schemas.microsoft.com/office/drawing/2014/main" id="{748F7274-FCE3-43D6-B11C-E24BA2FA3F0A}"/>
              </a:ext>
            </a:extLst>
          </p:cNvPr>
          <p:cNvCxnSpPr/>
          <p:nvPr/>
        </p:nvCxnSpPr>
        <p:spPr>
          <a:xfrm>
            <a:off x="8209722" y="1608670"/>
            <a:ext cx="125233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53CC36-64FB-4F69-83C9-7F2A88C91ECD}"/>
              </a:ext>
            </a:extLst>
          </p:cNvPr>
          <p:cNvGrpSpPr/>
          <p:nvPr/>
        </p:nvGrpSpPr>
        <p:grpSpPr>
          <a:xfrm>
            <a:off x="296562" y="4336773"/>
            <a:ext cx="5582398" cy="1128195"/>
            <a:chOff x="828352" y="2267999"/>
            <a:chExt cx="5731328" cy="1343816"/>
          </a:xfrm>
        </p:grpSpPr>
        <p:sp>
          <p:nvSpPr>
            <p:cNvPr id="16" name="Rectangle: Rounded Corners 15">
              <a:extLst>
                <a:ext uri="{FF2B5EF4-FFF2-40B4-BE49-F238E27FC236}">
                  <a16:creationId xmlns:a16="http://schemas.microsoft.com/office/drawing/2014/main" id="{D6BEC85E-8D34-478A-8438-3405A8F38B60}"/>
                </a:ext>
              </a:extLst>
            </p:cNvPr>
            <p:cNvSpPr/>
            <p:nvPr/>
          </p:nvSpPr>
          <p:spPr>
            <a:xfrm>
              <a:off x="828352" y="2267999"/>
              <a:ext cx="5731328" cy="1343816"/>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7" name="TextBox 16">
              <a:extLst>
                <a:ext uri="{FF2B5EF4-FFF2-40B4-BE49-F238E27FC236}">
                  <a16:creationId xmlns:a16="http://schemas.microsoft.com/office/drawing/2014/main" id="{7BE397C3-A4EB-4348-88E7-1E80C59659A2}"/>
                </a:ext>
              </a:extLst>
            </p:cNvPr>
            <p:cNvSpPr txBox="1"/>
            <p:nvPr/>
          </p:nvSpPr>
          <p:spPr>
            <a:xfrm>
              <a:off x="1001439" y="2471438"/>
              <a:ext cx="5332288" cy="958122"/>
            </a:xfrm>
            <a:prstGeom prst="rect">
              <a:avLst/>
            </a:prstGeom>
            <a:noFill/>
          </p:spPr>
          <p:txBody>
            <a:bodyPr wrap="square" rtlCol="0" anchor="ctr">
              <a:spAutoFit/>
            </a:bodyPr>
            <a:lstStyle/>
            <a:p>
              <a:pPr algn="just">
                <a:lnSpc>
                  <a:spcPct val="120000"/>
                </a:lnSpc>
              </a:pPr>
              <a:r>
                <a:rPr lang="vi-VN" sz="2000" b="1" dirty="0"/>
                <a:t>Giai đoạn 3: </a:t>
              </a:r>
              <a:r>
                <a:rPr lang="vi-VN" sz="2000" dirty="0"/>
                <a:t>Các chất cặn bã còn lại được thải ra ngoài dưới dạng phân qua hậu môn.</a:t>
              </a:r>
              <a:endParaRPr lang="en-US" sz="2000" dirty="0"/>
            </a:p>
          </p:txBody>
        </p:sp>
      </p:grpSp>
      <p:pic>
        <p:nvPicPr>
          <p:cNvPr id="18" name="Picture 17" descr="A picture containing food, snack food, sandwich, sitting&#10;&#10;Description automatically generated">
            <a:extLst>
              <a:ext uri="{FF2B5EF4-FFF2-40B4-BE49-F238E27FC236}">
                <a16:creationId xmlns:a16="http://schemas.microsoft.com/office/drawing/2014/main" id="{396B048E-53E7-44B1-9879-8A80924367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5226580" y="677201"/>
            <a:ext cx="4624057" cy="1752422"/>
          </a:xfrm>
          <a:prstGeom prst="rect">
            <a:avLst/>
          </a:prstGeom>
        </p:spPr>
      </p:pic>
      <p:grpSp>
        <p:nvGrpSpPr>
          <p:cNvPr id="23" name="Group 22">
            <a:extLst>
              <a:ext uri="{FF2B5EF4-FFF2-40B4-BE49-F238E27FC236}">
                <a16:creationId xmlns:a16="http://schemas.microsoft.com/office/drawing/2014/main" id="{3A0252F1-7EFD-4680-8A9A-6FF30B25B5C5}"/>
              </a:ext>
            </a:extLst>
          </p:cNvPr>
          <p:cNvGrpSpPr/>
          <p:nvPr/>
        </p:nvGrpSpPr>
        <p:grpSpPr>
          <a:xfrm>
            <a:off x="1971414" y="5932277"/>
            <a:ext cx="9201150" cy="445770"/>
            <a:chOff x="1757680" y="558800"/>
            <a:chExt cx="9201150" cy="445770"/>
          </a:xfrm>
        </p:grpSpPr>
        <p:grpSp>
          <p:nvGrpSpPr>
            <p:cNvPr id="22" name="Group 21">
              <a:extLst>
                <a:ext uri="{FF2B5EF4-FFF2-40B4-BE49-F238E27FC236}">
                  <a16:creationId xmlns:a16="http://schemas.microsoft.com/office/drawing/2014/main" id="{EC1CAFA0-2CEB-46EF-87FC-18E99E0D6A98}"/>
                </a:ext>
              </a:extLst>
            </p:cNvPr>
            <p:cNvGrpSpPr/>
            <p:nvPr/>
          </p:nvGrpSpPr>
          <p:grpSpPr>
            <a:xfrm>
              <a:off x="1757680" y="558800"/>
              <a:ext cx="1316990" cy="416140"/>
              <a:chOff x="1757680" y="558800"/>
              <a:chExt cx="1316990" cy="416140"/>
            </a:xfrm>
          </p:grpSpPr>
          <p:sp>
            <p:nvSpPr>
              <p:cNvPr id="21" name="Rectangle: Rounded Corners 20">
                <a:extLst>
                  <a:ext uri="{FF2B5EF4-FFF2-40B4-BE49-F238E27FC236}">
                    <a16:creationId xmlns:a16="http://schemas.microsoft.com/office/drawing/2014/main" id="{A3005D68-E191-4E29-8A55-9E1854CF02A7}"/>
                  </a:ext>
                </a:extLst>
              </p:cNvPr>
              <p:cNvSpPr/>
              <p:nvPr/>
            </p:nvSpPr>
            <p:spPr>
              <a:xfrm>
                <a:off x="1757680" y="558800"/>
                <a:ext cx="1316990" cy="400110"/>
              </a:xfrm>
              <a:prstGeom prst="roundRect">
                <a:avLst>
                  <a:gd name="adj" fmla="val 27142"/>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9" name="TextBox 18">
                <a:extLst>
                  <a:ext uri="{FF2B5EF4-FFF2-40B4-BE49-F238E27FC236}">
                    <a16:creationId xmlns:a16="http://schemas.microsoft.com/office/drawing/2014/main" id="{C1875BD0-A616-4FE2-86E8-4C9EF456B113}"/>
                  </a:ext>
                </a:extLst>
              </p:cNvPr>
              <p:cNvSpPr txBox="1"/>
              <p:nvPr/>
            </p:nvSpPr>
            <p:spPr>
              <a:xfrm>
                <a:off x="1808395" y="574189"/>
                <a:ext cx="1215560" cy="400751"/>
              </a:xfrm>
              <a:prstGeom prst="rect">
                <a:avLst/>
              </a:prstGeom>
              <a:noFill/>
            </p:spPr>
            <p:txBody>
              <a:bodyPr wrap="square" rtlCol="0">
                <a:spAutoFit/>
              </a:bodyPr>
              <a:lstStyle/>
              <a:p>
                <a:pPr>
                  <a:lnSpc>
                    <a:spcPct val="120000"/>
                  </a:lnSpc>
                </a:pPr>
                <a:r>
                  <a:rPr lang="vi-VN" b="1">
                    <a:solidFill>
                      <a:schemeClr val="bg1"/>
                    </a:solidFill>
                  </a:rPr>
                  <a:t>Hình 31.1</a:t>
                </a:r>
                <a:endParaRPr lang="en-US" b="1">
                  <a:solidFill>
                    <a:schemeClr val="bg1"/>
                  </a:solidFill>
                </a:endParaRPr>
              </a:p>
            </p:txBody>
          </p:sp>
        </p:grpSp>
        <p:sp>
          <p:nvSpPr>
            <p:cNvPr id="20" name="TextBox 19">
              <a:extLst>
                <a:ext uri="{FF2B5EF4-FFF2-40B4-BE49-F238E27FC236}">
                  <a16:creationId xmlns:a16="http://schemas.microsoft.com/office/drawing/2014/main" id="{4B549566-4E0E-46CB-8AA9-F34551B70A31}"/>
                </a:ext>
              </a:extLst>
            </p:cNvPr>
            <p:cNvSpPr txBox="1"/>
            <p:nvPr/>
          </p:nvSpPr>
          <p:spPr>
            <a:xfrm>
              <a:off x="3074670" y="569514"/>
              <a:ext cx="7884160" cy="435056"/>
            </a:xfrm>
            <a:prstGeom prst="rect">
              <a:avLst/>
            </a:prstGeom>
            <a:noFill/>
          </p:spPr>
          <p:txBody>
            <a:bodyPr wrap="square" rtlCol="0">
              <a:spAutoFit/>
            </a:bodyPr>
            <a:lstStyle/>
            <a:p>
              <a:pPr>
                <a:lnSpc>
                  <a:spcPct val="120000"/>
                </a:lnSpc>
              </a:pPr>
              <a:r>
                <a:rPr lang="vi-VN" sz="2000"/>
                <a:t>Con đường thu nhận và tiêu hóa thức ăn trong ống tiêu hóa ở người</a:t>
              </a:r>
              <a:endParaRPr lang="en-US" sz="2000"/>
            </a:p>
          </p:txBody>
        </p:sp>
      </p:grpSp>
      <p:pic>
        <p:nvPicPr>
          <p:cNvPr id="26" name="Picture 25" descr="A picture containing food, snack food, sandwich, sitting&#10;&#10;Description automatically generated">
            <a:extLst>
              <a:ext uri="{FF2B5EF4-FFF2-40B4-BE49-F238E27FC236}">
                <a16:creationId xmlns:a16="http://schemas.microsoft.com/office/drawing/2014/main" id="{A60C66FD-58AB-4E30-BA20-52CCD4A162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7392" y="1399552"/>
            <a:ext cx="1103588" cy="418237"/>
          </a:xfrm>
          <a:prstGeom prst="rect">
            <a:avLst/>
          </a:prstGeom>
        </p:spPr>
      </p:pic>
      <p:grpSp>
        <p:nvGrpSpPr>
          <p:cNvPr id="42" name="Group 41">
            <a:extLst>
              <a:ext uri="{FF2B5EF4-FFF2-40B4-BE49-F238E27FC236}">
                <a16:creationId xmlns:a16="http://schemas.microsoft.com/office/drawing/2014/main" id="{9504BDE7-6E6E-46EC-897A-6CFE2EB5B0A8}"/>
              </a:ext>
            </a:extLst>
          </p:cNvPr>
          <p:cNvGrpSpPr/>
          <p:nvPr/>
        </p:nvGrpSpPr>
        <p:grpSpPr>
          <a:xfrm>
            <a:off x="5878960" y="3257809"/>
            <a:ext cx="4667120" cy="1313079"/>
            <a:chOff x="5878960" y="3909161"/>
            <a:chExt cx="4667120" cy="1313079"/>
          </a:xfrm>
        </p:grpSpPr>
        <p:cxnSp>
          <p:nvCxnSpPr>
            <p:cNvPr id="28" name="Connector: Elbow 27">
              <a:extLst>
                <a:ext uri="{FF2B5EF4-FFF2-40B4-BE49-F238E27FC236}">
                  <a16:creationId xmlns:a16="http://schemas.microsoft.com/office/drawing/2014/main" id="{1B71CCF6-1BE4-4F71-8785-B4213C605CBE}"/>
                </a:ext>
              </a:extLst>
            </p:cNvPr>
            <p:cNvCxnSpPr>
              <a:cxnSpLocks/>
            </p:cNvCxnSpPr>
            <p:nvPr/>
          </p:nvCxnSpPr>
          <p:spPr>
            <a:xfrm>
              <a:off x="5878960" y="4114800"/>
              <a:ext cx="3681600" cy="1107440"/>
            </a:xfrm>
            <a:prstGeom prst="bentConnector3">
              <a:avLst>
                <a:gd name="adj1" fmla="val 50000"/>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D7E0658-7762-460C-9602-8BE349CE2C9A}"/>
                </a:ext>
              </a:extLst>
            </p:cNvPr>
            <p:cNvCxnSpPr>
              <a:cxnSpLocks/>
            </p:cNvCxnSpPr>
            <p:nvPr/>
          </p:nvCxnSpPr>
          <p:spPr>
            <a:xfrm>
              <a:off x="7711882" y="4810962"/>
              <a:ext cx="2117918"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117BD7C-A159-44F8-8FCB-DA86012577B2}"/>
                </a:ext>
              </a:extLst>
            </p:cNvPr>
            <p:cNvCxnSpPr>
              <a:cxnSpLocks/>
            </p:cNvCxnSpPr>
            <p:nvPr/>
          </p:nvCxnSpPr>
          <p:spPr>
            <a:xfrm flipV="1">
              <a:off x="5878960" y="3909161"/>
              <a:ext cx="4667120" cy="205639"/>
            </a:xfrm>
            <a:prstGeom prst="bentConnector3">
              <a:avLst>
                <a:gd name="adj1" fmla="val 39442"/>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AF8E2851-B3A3-47A4-898D-7FBE8239BC94}"/>
              </a:ext>
            </a:extLst>
          </p:cNvPr>
          <p:cNvCxnSpPr>
            <a:cxnSpLocks/>
          </p:cNvCxnSpPr>
          <p:nvPr/>
        </p:nvCxnSpPr>
        <p:spPr>
          <a:xfrm>
            <a:off x="5878960" y="5002470"/>
            <a:ext cx="406514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2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7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70000">
                                          <p:cBhvr additive="base">
                                            <p:cTn id="45" dur="10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70000">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14:bounceEnd="70000">
                                          <p:cBhvr additive="base">
                                            <p:cTn id="56" dur="10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1000" fill="hold"/>
                                            <p:tgtEl>
                                              <p:spTgt spid="15"/>
                                            </p:tgtEl>
                                            <p:attrNameLst>
                                              <p:attrName>ppt_x</p:attrName>
                                            </p:attrNameLst>
                                          </p:cBhvr>
                                          <p:tavLst>
                                            <p:tav tm="0">
                                              <p:val>
                                                <p:strVal val="0-#ppt_w/2"/>
                                              </p:val>
                                            </p:tav>
                                            <p:tav tm="100000">
                                              <p:val>
                                                <p:strVal val="#ppt_x"/>
                                              </p:val>
                                            </p:tav>
                                          </p:tavLst>
                                        </p:anim>
                                        <p:anim calcmode="lin" valueType="num">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B631215-E2E1-4FAC-B1BC-86972D669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4" name="TextBox 3">
            <a:extLst>
              <a:ext uri="{FF2B5EF4-FFF2-40B4-BE49-F238E27FC236}">
                <a16:creationId xmlns:a16="http://schemas.microsoft.com/office/drawing/2014/main" id="{6B14A908-DB17-492A-B798-8D86A040F236}"/>
              </a:ext>
            </a:extLst>
          </p:cNvPr>
          <p:cNvSpPr txBox="1"/>
          <p:nvPr/>
        </p:nvSpPr>
        <p:spPr>
          <a:xfrm>
            <a:off x="1698171" y="533400"/>
            <a:ext cx="10134599" cy="946798"/>
          </a:xfrm>
          <a:prstGeom prst="rect">
            <a:avLst/>
          </a:prstGeom>
          <a:noFill/>
        </p:spPr>
        <p:txBody>
          <a:bodyPr wrap="square" rtlCol="0">
            <a:spAutoFit/>
          </a:bodyPr>
          <a:lstStyle>
            <a:defPPr>
              <a:defRPr lang="en-US"/>
            </a:defPPr>
            <a:lvl1pPr>
              <a:lnSpc>
                <a:spcPct val="120000"/>
              </a:lnSpc>
              <a:defRPr sz="2800" b="1" i="1"/>
            </a:lvl1pPr>
          </a:lstStyle>
          <a:p>
            <a:r>
              <a:rPr lang="vi-VN" sz="2400" dirty="0"/>
              <a:t>Quan sát hình 31.1, hãy mô tả con đường thu nhận và tiêu hóa thức ăn trong ống tiêu hóa ở người.</a:t>
            </a:r>
            <a:endParaRPr lang="en-US" sz="2400" dirty="0"/>
          </a:p>
        </p:txBody>
      </p:sp>
      <p:grpSp>
        <p:nvGrpSpPr>
          <p:cNvPr id="5" name="Group 4">
            <a:extLst>
              <a:ext uri="{FF2B5EF4-FFF2-40B4-BE49-F238E27FC236}">
                <a16:creationId xmlns:a16="http://schemas.microsoft.com/office/drawing/2014/main" id="{50E0F31A-D042-41C6-83AC-4293CDE3E9D7}"/>
              </a:ext>
            </a:extLst>
          </p:cNvPr>
          <p:cNvGrpSpPr/>
          <p:nvPr/>
        </p:nvGrpSpPr>
        <p:grpSpPr>
          <a:xfrm>
            <a:off x="534203" y="1707835"/>
            <a:ext cx="1897580" cy="611525"/>
            <a:chOff x="5000676" y="619760"/>
            <a:chExt cx="1897580" cy="611525"/>
          </a:xfrm>
        </p:grpSpPr>
        <p:sp>
          <p:nvSpPr>
            <p:cNvPr id="6" name="Rectangle: Rounded Corners 5">
              <a:extLst>
                <a:ext uri="{FF2B5EF4-FFF2-40B4-BE49-F238E27FC236}">
                  <a16:creationId xmlns:a16="http://schemas.microsoft.com/office/drawing/2014/main" id="{132C98E5-6627-4F8D-A6BA-75E16763D50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7" name="Rectangle: Rounded Corners 6">
              <a:extLst>
                <a:ext uri="{FF2B5EF4-FFF2-40B4-BE49-F238E27FC236}">
                  <a16:creationId xmlns:a16="http://schemas.microsoft.com/office/drawing/2014/main" id="{DA532E95-8B6D-4231-B696-E98B546347F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6ABAC626-854E-EA03-052F-32C8F6271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50" y="1480198"/>
            <a:ext cx="7730794" cy="4709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B0B028-3BAF-D7A5-ADA6-3DE50D8E9DCC}"/>
              </a:ext>
            </a:extLst>
          </p:cNvPr>
          <p:cNvSpPr txBox="1"/>
          <p:nvPr/>
        </p:nvSpPr>
        <p:spPr>
          <a:xfrm>
            <a:off x="4300151" y="6324600"/>
            <a:ext cx="7748790" cy="369332"/>
          </a:xfrm>
          <a:prstGeom prst="rect">
            <a:avLst/>
          </a:prstGeom>
          <a:noFill/>
        </p:spPr>
        <p:txBody>
          <a:bodyPr wrap="square">
            <a:spAutoFit/>
          </a:bodyPr>
          <a:lstStyle/>
          <a:p>
            <a:pPr algn="ctr"/>
            <a:r>
              <a:rPr lang="vi-VN" b="1" i="1" dirty="0">
                <a:effectLst/>
              </a:rPr>
              <a:t>Hình. </a:t>
            </a:r>
            <a:r>
              <a:rPr lang="vi-VN" b="0" i="1" dirty="0">
                <a:effectLst/>
              </a:rPr>
              <a:t>Con đường thu nhận và tiêu hoá thức ăn trong ống tiêu hoá ở người</a:t>
            </a:r>
            <a:endParaRPr lang="en-US" dirty="0"/>
          </a:p>
        </p:txBody>
      </p:sp>
      <p:sp>
        <p:nvSpPr>
          <p:cNvPr id="13" name="Rectangle 12">
            <a:extLst>
              <a:ext uri="{FF2B5EF4-FFF2-40B4-BE49-F238E27FC236}">
                <a16:creationId xmlns:a16="http://schemas.microsoft.com/office/drawing/2014/main" id="{A6FA8EB1-44F1-4D38-0FEA-3C973430984B}"/>
              </a:ext>
            </a:extLst>
          </p:cNvPr>
          <p:cNvSpPr/>
          <p:nvPr/>
        </p:nvSpPr>
        <p:spPr>
          <a:xfrm>
            <a:off x="534203" y="2472456"/>
            <a:ext cx="3118980" cy="6115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Tiếp nhận thức ăn</a:t>
            </a:r>
            <a:endParaRPr lang="en-US" sz="2400" b="1" dirty="0">
              <a:solidFill>
                <a:schemeClr val="tx1"/>
              </a:solidFill>
            </a:endParaRPr>
          </a:p>
        </p:txBody>
      </p:sp>
      <p:cxnSp>
        <p:nvCxnSpPr>
          <p:cNvPr id="14" name="Straight Connector 13">
            <a:extLst>
              <a:ext uri="{FF2B5EF4-FFF2-40B4-BE49-F238E27FC236}">
                <a16:creationId xmlns:a16="http://schemas.microsoft.com/office/drawing/2014/main" id="{68914395-F069-F77D-0E1A-BD2FEF4F0857}"/>
              </a:ext>
            </a:extLst>
          </p:cNvPr>
          <p:cNvCxnSpPr>
            <a:cxnSpLocks/>
            <a:stCxn id="13" idx="2"/>
          </p:cNvCxnSpPr>
          <p:nvPr/>
        </p:nvCxnSpPr>
        <p:spPr>
          <a:xfrm>
            <a:off x="2093693" y="3083982"/>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79340F-74B2-F426-04CE-6749C1A2543D}"/>
              </a:ext>
            </a:extLst>
          </p:cNvPr>
          <p:cNvSpPr/>
          <p:nvPr/>
        </p:nvSpPr>
        <p:spPr>
          <a:xfrm>
            <a:off x="534203" y="3540629"/>
            <a:ext cx="3118980" cy="61152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Nghiền nát</a:t>
            </a:r>
            <a:endParaRPr lang="en-US" sz="2400" b="1" dirty="0">
              <a:solidFill>
                <a:schemeClr val="tx1"/>
              </a:solidFill>
            </a:endParaRPr>
          </a:p>
        </p:txBody>
      </p:sp>
      <p:sp>
        <p:nvSpPr>
          <p:cNvPr id="20" name="Rectangle 19">
            <a:extLst>
              <a:ext uri="{FF2B5EF4-FFF2-40B4-BE49-F238E27FC236}">
                <a16:creationId xmlns:a16="http://schemas.microsoft.com/office/drawing/2014/main" id="{96401CC0-DCA9-6F1C-448C-97A635760DF3}"/>
              </a:ext>
            </a:extLst>
          </p:cNvPr>
          <p:cNvSpPr/>
          <p:nvPr/>
        </p:nvSpPr>
        <p:spPr>
          <a:xfrm>
            <a:off x="534203" y="4652316"/>
            <a:ext cx="3118975" cy="920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Chuyển hóa </a:t>
            </a:r>
          </a:p>
          <a:p>
            <a:pPr algn="ctr">
              <a:lnSpc>
                <a:spcPct val="120000"/>
              </a:lnSpc>
            </a:pPr>
            <a:r>
              <a:rPr lang="vi-VN" sz="2400" b="1" dirty="0">
                <a:solidFill>
                  <a:schemeClr val="tx1"/>
                </a:solidFill>
              </a:rPr>
              <a:t>dinh dưỡng</a:t>
            </a:r>
            <a:endParaRPr lang="en-US" sz="2400" b="1" dirty="0">
              <a:solidFill>
                <a:schemeClr val="tx1"/>
              </a:solidFill>
            </a:endParaRPr>
          </a:p>
        </p:txBody>
      </p:sp>
      <p:cxnSp>
        <p:nvCxnSpPr>
          <p:cNvPr id="22" name="Straight Connector 21">
            <a:extLst>
              <a:ext uri="{FF2B5EF4-FFF2-40B4-BE49-F238E27FC236}">
                <a16:creationId xmlns:a16="http://schemas.microsoft.com/office/drawing/2014/main" id="{5CA48D3C-8732-B017-32F2-6F3D128547F8}"/>
              </a:ext>
            </a:extLst>
          </p:cNvPr>
          <p:cNvCxnSpPr>
            <a:cxnSpLocks/>
          </p:cNvCxnSpPr>
          <p:nvPr/>
        </p:nvCxnSpPr>
        <p:spPr>
          <a:xfrm>
            <a:off x="2093693" y="415215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DC2F2A-7601-6839-B4F9-717FA25A33A9}"/>
              </a:ext>
            </a:extLst>
          </p:cNvPr>
          <p:cNvCxnSpPr>
            <a:cxnSpLocks/>
          </p:cNvCxnSpPr>
          <p:nvPr/>
        </p:nvCxnSpPr>
        <p:spPr>
          <a:xfrm>
            <a:off x="2062024" y="557289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A986CD1-EDE4-3AF2-3801-5807E2D00C1A}"/>
              </a:ext>
            </a:extLst>
          </p:cNvPr>
          <p:cNvSpPr/>
          <p:nvPr/>
        </p:nvSpPr>
        <p:spPr>
          <a:xfrm>
            <a:off x="502534" y="6073056"/>
            <a:ext cx="3118980" cy="6115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Đào thải</a:t>
            </a:r>
            <a:endParaRPr lang="en-US" sz="2400" b="1" dirty="0">
              <a:solidFill>
                <a:schemeClr val="tx1"/>
              </a:solidFill>
            </a:endParaRPr>
          </a:p>
        </p:txBody>
      </p:sp>
    </p:spTree>
    <p:extLst>
      <p:ext uri="{BB962C8B-B14F-4D97-AF65-F5344CB8AC3E}">
        <p14:creationId xmlns:p14="http://schemas.microsoft.com/office/powerpoint/2010/main" val="2580893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5865"/>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F9F33DF-D736-4E71-A1E5-5E74C9DD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35" y="2886112"/>
            <a:ext cx="6877050" cy="3867150"/>
          </a:xfrm>
          <a:prstGeom prst="rect">
            <a:avLst/>
          </a:prstGeom>
        </p:spPr>
      </p:pic>
      <p:sp>
        <p:nvSpPr>
          <p:cNvPr id="2" name="TextBox 1">
            <a:extLst>
              <a:ext uri="{FF2B5EF4-FFF2-40B4-BE49-F238E27FC236}">
                <a16:creationId xmlns:a16="http://schemas.microsoft.com/office/drawing/2014/main" id="{7C21D94B-276A-4200-80BE-E0A1CC6E606F}"/>
              </a:ext>
            </a:extLst>
          </p:cNvPr>
          <p:cNvSpPr txBox="1"/>
          <p:nvPr/>
        </p:nvSpPr>
        <p:spPr>
          <a:xfrm>
            <a:off x="613647" y="1280931"/>
            <a:ext cx="8856030" cy="160627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 đường trao đổi chất dinh dưỡng trong ống tiêu hóa ở động vật bao gồm ba giai đoạn: </a:t>
            </a:r>
            <a:r>
              <a:rPr kumimoji="0" lang="vi-VN" sz="28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ăn, tiêu hóa và hấp thụ chất dinh dưỡng, thải phân.</a:t>
            </a:r>
            <a:endParaRPr kumimoji="0" lang="en-US" sz="28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C4679E74-0CA6-5EE2-2F1D-1B2018D92BC6}"/>
              </a:ext>
            </a:extLst>
          </p:cNvPr>
          <p:cNvCxnSpPr/>
          <p:nvPr/>
        </p:nvCxnSpPr>
        <p:spPr>
          <a:xfrm>
            <a:off x="764089" y="1189973"/>
            <a:ext cx="23423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58EB072E-031F-2C8A-95E2-CCD9C795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09" y="2029215"/>
            <a:ext cx="3567191" cy="5154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Single Corner Rounded 4">
            <a:extLst>
              <a:ext uri="{FF2B5EF4-FFF2-40B4-BE49-F238E27FC236}">
                <a16:creationId xmlns:a16="http://schemas.microsoft.com/office/drawing/2014/main" id="{E69702B3-DF4D-9683-E780-EBCF9F324436}"/>
              </a:ext>
            </a:extLst>
          </p:cNvPr>
          <p:cNvSpPr/>
          <p:nvPr/>
        </p:nvSpPr>
        <p:spPr>
          <a:xfrm>
            <a:off x="764089" y="472715"/>
            <a:ext cx="2342367" cy="626301"/>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rPr>
              <a:t>Em đã học</a:t>
            </a:r>
            <a:endParaRPr lang="en-US" sz="2800" b="1" i="1" dirty="0">
              <a:solidFill>
                <a:schemeClr val="tx1"/>
              </a:solidFill>
            </a:endParaRPr>
          </a:p>
        </p:txBody>
      </p:sp>
    </p:spTree>
    <p:extLst>
      <p:ext uri="{BB962C8B-B14F-4D97-AF65-F5344CB8AC3E}">
        <p14:creationId xmlns:p14="http://schemas.microsoft.com/office/powerpoint/2010/main" val="558563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AnalogousFromRegularSeedRightStep">
      <a:dk1>
        <a:srgbClr val="000000"/>
      </a:dk1>
      <a:lt1>
        <a:srgbClr val="FFFFFF"/>
      </a:lt1>
      <a:dk2>
        <a:srgbClr val="242941"/>
      </a:dk2>
      <a:lt2>
        <a:srgbClr val="E2E5E8"/>
      </a:lt2>
      <a:accent1>
        <a:srgbClr val="C3844D"/>
      </a:accent1>
      <a:accent2>
        <a:srgbClr val="B1A43B"/>
      </a:accent2>
      <a:accent3>
        <a:srgbClr val="8CAC43"/>
      </a:accent3>
      <a:accent4>
        <a:srgbClr val="5CB13B"/>
      </a:accent4>
      <a:accent5>
        <a:srgbClr val="48B757"/>
      </a:accent5>
      <a:accent6>
        <a:srgbClr val="3BB17C"/>
      </a:accent6>
      <a:hlink>
        <a:srgbClr val="3F83B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2146</TotalTime>
  <Words>1996</Words>
  <Application>Microsoft Office PowerPoint</Application>
  <PresentationFormat>Widescreen</PresentationFormat>
  <Paragraphs>168</Paragraphs>
  <Slides>59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Tw Cen MT</vt:lpstr>
      <vt:lpstr>Wingdings</vt:lpstr>
      <vt:lpstr>Office Theme</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DELL</cp:lastModifiedBy>
  <cp:revision>105</cp:revision>
  <dcterms:created xsi:type="dcterms:W3CDTF">2022-04-28T03:48:52Z</dcterms:created>
  <dcterms:modified xsi:type="dcterms:W3CDTF">2022-06-13T14:37:42Z</dcterms:modified>
</cp:coreProperties>
</file>