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12" r:id="rId4"/>
    <p:sldId id="256" r:id="rId5"/>
    <p:sldId id="257" r:id="rId6"/>
    <p:sldId id="258" r:id="rId7"/>
    <p:sldId id="303" r:id="rId8"/>
    <p:sldId id="260" r:id="rId9"/>
    <p:sldId id="259" r:id="rId10"/>
    <p:sldId id="313" r:id="rId11"/>
    <p:sldId id="261" r:id="rId12"/>
    <p:sldId id="263" r:id="rId13"/>
    <p:sldId id="309" r:id="rId14"/>
    <p:sldId id="264" r:id="rId15"/>
    <p:sldId id="266" r:id="rId16"/>
    <p:sldId id="265" r:id="rId17"/>
    <p:sldId id="267" r:id="rId18"/>
    <p:sldId id="272" r:id="rId19"/>
    <p:sldId id="304" r:id="rId20"/>
    <p:sldId id="305" r:id="rId21"/>
    <p:sldId id="268" r:id="rId22"/>
    <p:sldId id="306" r:id="rId23"/>
    <p:sldId id="307" r:id="rId24"/>
    <p:sldId id="273" r:id="rId25"/>
    <p:sldId id="274" r:id="rId26"/>
    <p:sldId id="310" r:id="rId27"/>
    <p:sldId id="276" r:id="rId28"/>
    <p:sldId id="308" r:id="rId29"/>
    <p:sldId id="279" r:id="rId30"/>
    <p:sldId id="278" r:id="rId31"/>
    <p:sldId id="277" r:id="rId32"/>
    <p:sldId id="287" r:id="rId33"/>
    <p:sldId id="280" r:id="rId34"/>
    <p:sldId id="281" r:id="rId35"/>
    <p:sldId id="282" r:id="rId36"/>
    <p:sldId id="286" r:id="rId37"/>
    <p:sldId id="283" r:id="rId38"/>
    <p:sldId id="284" r:id="rId39"/>
    <p:sldId id="285" r:id="rId40"/>
    <p:sldId id="288" r:id="rId41"/>
    <p:sldId id="299" r:id="rId42"/>
    <p:sldId id="290" r:id="rId43"/>
    <p:sldId id="291" r:id="rId44"/>
    <p:sldId id="292" r:id="rId45"/>
    <p:sldId id="294" r:id="rId46"/>
    <p:sldId id="293" r:id="rId47"/>
    <p:sldId id="295" r:id="rId48"/>
    <p:sldId id="289" r:id="rId49"/>
    <p:sldId id="298" r:id="rId50"/>
    <p:sldId id="301" r:id="rId51"/>
    <p:sldId id="302" r:id="rId52"/>
    <p:sldId id="31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2E3"/>
    <a:srgbClr val="00FF00"/>
    <a:srgbClr val="FF6600"/>
    <a:srgbClr val="8AFAF7"/>
    <a:srgbClr val="01966F"/>
    <a:srgbClr val="ACDABC"/>
    <a:srgbClr val="218B5D"/>
    <a:srgbClr val="EDFEC7"/>
    <a:srgbClr val="479103"/>
    <a:srgbClr val="756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440" autoAdjust="0"/>
    <p:restoredTop sz="92000" autoAdjust="0"/>
  </p:normalViewPr>
  <p:slideViewPr>
    <p:cSldViewPr snapToGrid="0">
      <p:cViewPr varScale="1">
        <p:scale>
          <a:sx n="42" d="100"/>
          <a:sy n="42" d="100"/>
        </p:scale>
        <p:origin x="176"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E813-5DA0-4CE7-B6A6-4FD43C09D8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A7748E-8EF1-41B2-90BB-A17D018A2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ABE047-3938-4AD1-B40D-E6B5F9985D07}"/>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5" name="Footer Placeholder 4">
            <a:extLst>
              <a:ext uri="{FF2B5EF4-FFF2-40B4-BE49-F238E27FC236}">
                <a16:creationId xmlns:a16="http://schemas.microsoft.com/office/drawing/2014/main" id="{8688005C-5936-42F0-8E25-1870CD4952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81172-98F1-4B4A-9222-EAAC28CF4D0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90383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E1D3-5EB3-4F0A-B5AA-52A890E83A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D7BD3-B35D-4D57-8752-6A7C1D7546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2743-E322-4AFD-AC51-D781F3F2A758}"/>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5" name="Footer Placeholder 4">
            <a:extLst>
              <a:ext uri="{FF2B5EF4-FFF2-40B4-BE49-F238E27FC236}">
                <a16:creationId xmlns:a16="http://schemas.microsoft.com/office/drawing/2014/main" id="{6C442C1E-0E3C-411E-B15E-EF25B4BD7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0CEB7-FD03-40BB-A68F-5177885C3A03}"/>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02059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F2957-55CB-44DA-ACE3-39B4314A8E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67DD6-6CF4-4512-AC8F-67C7DEEB2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DECE5-AD6A-49C9-826A-4EB82AC7D2BE}"/>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5" name="Footer Placeholder 4">
            <a:extLst>
              <a:ext uri="{FF2B5EF4-FFF2-40B4-BE49-F238E27FC236}">
                <a16:creationId xmlns:a16="http://schemas.microsoft.com/office/drawing/2014/main" id="{B6352A61-C07E-4061-9774-83405405C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258AB-E9C2-4682-BECD-A36FF5BFD629}"/>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022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Thursday, March 21,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323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Thursday, March 21, 2024</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21758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Thursday, March 21,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0202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Thursday, March 21,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13881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Thursday, March 21, 2024</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17085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Thursday, March 21, 2024</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703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Thursday, March 21, 2024</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8735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Thursday, March 21,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717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90CF-0900-4157-A02B-4CFD7A1C7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2E233-65A3-4210-ADA1-5D3146AFE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DBF2D-D43E-46F8-B340-6F8F2984F8CA}"/>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5" name="Footer Placeholder 4">
            <a:extLst>
              <a:ext uri="{FF2B5EF4-FFF2-40B4-BE49-F238E27FC236}">
                <a16:creationId xmlns:a16="http://schemas.microsoft.com/office/drawing/2014/main" id="{528CBEFF-B180-416B-B1F2-15B545AEE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D8577-AE3D-4155-8F6F-B78461E0253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24265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Thursday, March 21, 2024</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290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Thursday, March 21,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2926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Thursday, March 21, 2024</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93288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3/21/24</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901152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3/21/24</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6981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3/21/24</a:t>
            </a:fld>
            <a:endParaRPr lang="en-US" dirty="0"/>
          </a:p>
        </p:txBody>
      </p:sp>
    </p:spTree>
    <p:extLst>
      <p:ext uri="{BB962C8B-B14F-4D97-AF65-F5344CB8AC3E}">
        <p14:creationId xmlns:p14="http://schemas.microsoft.com/office/powerpoint/2010/main" val="302800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3/21/24</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0646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3/21/24</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79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3/21/24</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56270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3/21/24</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779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D9E6E-8E66-4B2C-B8C9-0ECC9811E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FF5B47-C410-4D41-8A04-4B1688D02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BB6E7F-772A-467A-ACF2-56021D6545D8}"/>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5" name="Footer Placeholder 4">
            <a:extLst>
              <a:ext uri="{FF2B5EF4-FFF2-40B4-BE49-F238E27FC236}">
                <a16:creationId xmlns:a16="http://schemas.microsoft.com/office/drawing/2014/main" id="{5777D6E3-1DA0-4C17-9F1A-22BED0647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4BEB2-AD41-4C5E-B865-885B9D44BAE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751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3/21/24</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52852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3/21/24</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202225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3/21/24</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672605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3/21/24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4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2840-27AD-49DF-AD8E-26F5B7D55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264A3-9F4B-4A0E-9A09-B0FAF4DF3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75139-A31C-4A7E-9A7B-FDA1028BC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8F5D31-A89D-434C-B788-ED5F11F565E3}"/>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6" name="Footer Placeholder 5">
            <a:extLst>
              <a:ext uri="{FF2B5EF4-FFF2-40B4-BE49-F238E27FC236}">
                <a16:creationId xmlns:a16="http://schemas.microsoft.com/office/drawing/2014/main" id="{A555F5A9-0A81-4540-BBB7-23BB14EFB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541F-882E-4E19-851D-29F33C452D14}"/>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123226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CF74-8C8C-492D-A5CB-48AB1ED15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A635F-6C6E-4B75-BF43-8C8C485DE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FAB5D-EFFB-4D45-AEC9-4DFC6FF03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AF902-8B74-4B66-8CAC-E5D2463B7C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48089-75D8-45C3-913A-A6A6F078E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3FA5D2-7289-41DF-86B5-8ED6426A07FF}"/>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8" name="Footer Placeholder 7">
            <a:extLst>
              <a:ext uri="{FF2B5EF4-FFF2-40B4-BE49-F238E27FC236}">
                <a16:creationId xmlns:a16="http://schemas.microsoft.com/office/drawing/2014/main" id="{F914C8DB-6CC5-4C8C-93F3-C291127DB2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15A550-E23B-4FAD-8C0E-B587485C78E6}"/>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300252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71773-1138-4B64-911F-9D76EC3298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9D6C7A-7EF5-4A4D-A82E-DF40A4D8BE46}"/>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4" name="Footer Placeholder 3">
            <a:extLst>
              <a:ext uri="{FF2B5EF4-FFF2-40B4-BE49-F238E27FC236}">
                <a16:creationId xmlns:a16="http://schemas.microsoft.com/office/drawing/2014/main" id="{7A807365-9604-4221-B49E-5D3B8281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4A8C3C-5C8D-46E5-88B5-6E3DD0589EB5}"/>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534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3DE7D-81EF-443F-B206-A4E091023717}"/>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3" name="Footer Placeholder 2">
            <a:extLst>
              <a:ext uri="{FF2B5EF4-FFF2-40B4-BE49-F238E27FC236}">
                <a16:creationId xmlns:a16="http://schemas.microsoft.com/office/drawing/2014/main" id="{406C0A40-E27A-4300-B105-47246DFE33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E0EBC-EC10-486A-BDB9-4EC502E6A43A}"/>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21267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CC72-4759-4C3C-9698-680A04703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257496-8719-4A51-93F6-22492A41E3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6144E-25E3-445E-B936-0FF66E868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3D058-5716-4011-A8D4-12D2F2061287}"/>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6" name="Footer Placeholder 5">
            <a:extLst>
              <a:ext uri="{FF2B5EF4-FFF2-40B4-BE49-F238E27FC236}">
                <a16:creationId xmlns:a16="http://schemas.microsoft.com/office/drawing/2014/main" id="{66A447B1-8B0B-4A56-BE60-8AC734031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BDFE5-7EFE-49CA-BB38-6184F7BA074D}"/>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224381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0B7F-D5ED-4F15-8995-EFD040266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9A92A-ED00-42ED-B724-7E379FF66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1F8EE-AFE8-41AB-94C9-EBCA4D253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92B64-CB72-4DAA-8855-EFEF4B634DD2}"/>
              </a:ext>
            </a:extLst>
          </p:cNvPr>
          <p:cNvSpPr>
            <a:spLocks noGrp="1"/>
          </p:cNvSpPr>
          <p:nvPr>
            <p:ph type="dt" sz="half" idx="10"/>
          </p:nvPr>
        </p:nvSpPr>
        <p:spPr/>
        <p:txBody>
          <a:bodyPr/>
          <a:lstStyle/>
          <a:p>
            <a:fld id="{26C8DAB5-5F90-4677-97D0-EA7ABD7C0B35}" type="datetimeFigureOut">
              <a:rPr lang="en-US" smtClean="0"/>
              <a:t>3/21/24</a:t>
            </a:fld>
            <a:endParaRPr lang="en-US"/>
          </a:p>
        </p:txBody>
      </p:sp>
      <p:sp>
        <p:nvSpPr>
          <p:cNvPr id="6" name="Footer Placeholder 5">
            <a:extLst>
              <a:ext uri="{FF2B5EF4-FFF2-40B4-BE49-F238E27FC236}">
                <a16:creationId xmlns:a16="http://schemas.microsoft.com/office/drawing/2014/main" id="{0883B7C8-0D5B-4E43-BA9F-05823D03D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00BE0-B300-4F96-B64F-1AA440C2A39C}"/>
              </a:ext>
            </a:extLst>
          </p:cNvPr>
          <p:cNvSpPr>
            <a:spLocks noGrp="1"/>
          </p:cNvSpPr>
          <p:nvPr>
            <p:ph type="sldNum" sz="quarter" idx="12"/>
          </p:nvPr>
        </p:nvSpPr>
        <p:spPr/>
        <p:txBody>
          <a:bodyPr/>
          <a:lstStyle/>
          <a:p>
            <a:fld id="{12AF7FA0-59A9-4911-9745-CE422444120A}" type="slidenum">
              <a:rPr lang="en-US" smtClean="0"/>
              <a:t>‹#›</a:t>
            </a:fld>
            <a:endParaRPr lang="en-US"/>
          </a:p>
        </p:txBody>
      </p:sp>
    </p:spTree>
    <p:extLst>
      <p:ext uri="{BB962C8B-B14F-4D97-AF65-F5344CB8AC3E}">
        <p14:creationId xmlns:p14="http://schemas.microsoft.com/office/powerpoint/2010/main" val="401807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4F6EF-005E-4CE2-8AA6-0632E46EA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02090-3626-4DB0-932D-8826703D2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1F5B4-AE37-44A3-A931-A316F9A02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8DAB5-5F90-4677-97D0-EA7ABD7C0B35}" type="datetimeFigureOut">
              <a:rPr lang="en-US" smtClean="0"/>
              <a:t>3/21/24</a:t>
            </a:fld>
            <a:endParaRPr lang="en-US"/>
          </a:p>
        </p:txBody>
      </p:sp>
      <p:sp>
        <p:nvSpPr>
          <p:cNvPr id="5" name="Footer Placeholder 4">
            <a:extLst>
              <a:ext uri="{FF2B5EF4-FFF2-40B4-BE49-F238E27FC236}">
                <a16:creationId xmlns:a16="http://schemas.microsoft.com/office/drawing/2014/main" id="{C0354519-E530-454E-A12B-6CD374B9E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26B514-9370-4B02-A727-C33D5F73A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F7FA0-59A9-4911-9745-CE422444120A}" type="slidenum">
              <a:rPr lang="en-US" smtClean="0"/>
              <a:t>‹#›</a:t>
            </a:fld>
            <a:endParaRPr lang="en-US"/>
          </a:p>
        </p:txBody>
      </p:sp>
    </p:spTree>
    <p:extLst>
      <p:ext uri="{BB962C8B-B14F-4D97-AF65-F5344CB8AC3E}">
        <p14:creationId xmlns:p14="http://schemas.microsoft.com/office/powerpoint/2010/main" val="762050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Thursday, March 21, 2024</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759412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3/21/24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756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7" name="Picture 3" descr="Aerial view of a lush green forest">
            <a:extLst>
              <a:ext uri="{FF2B5EF4-FFF2-40B4-BE49-F238E27FC236}">
                <a16:creationId xmlns:a16="http://schemas.microsoft.com/office/drawing/2014/main" id="{86D612D1-51DE-0907-10BA-A1F4547A9338}"/>
              </a:ext>
            </a:extLst>
          </p:cNvPr>
          <p:cNvPicPr>
            <a:picLocks noChangeAspect="1"/>
          </p:cNvPicPr>
          <p:nvPr/>
        </p:nvPicPr>
        <p:blipFill rotWithShape="1">
          <a:blip r:embed="rId2"/>
          <a:srcRect l="24708" r="28047" b="1"/>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 name="TextBox 3">
            <a:extLst>
              <a:ext uri="{FF2B5EF4-FFF2-40B4-BE49-F238E27FC236}">
                <a16:creationId xmlns:a16="http://schemas.microsoft.com/office/drawing/2014/main" id="{3989387A-DE7D-CFA7-31E0-07F4E0FDBC3D}"/>
              </a:ext>
            </a:extLst>
          </p:cNvPr>
          <p:cNvSpPr txBox="1"/>
          <p:nvPr/>
        </p:nvSpPr>
        <p:spPr>
          <a:xfrm>
            <a:off x="438410" y="1302708"/>
            <a:ext cx="5498927" cy="2466894"/>
          </a:xfrm>
          <a:prstGeom prst="rect">
            <a:avLst/>
          </a:prstGeom>
          <a:noFill/>
        </p:spPr>
        <p:txBody>
          <a:bodyPr wrap="square" rtlCol="0">
            <a:spAutoFit/>
          </a:bodyPr>
          <a:lstStyle/>
          <a:p>
            <a:pPr>
              <a:lnSpc>
                <a:spcPct val="110000"/>
              </a:lnSpc>
            </a:pPr>
            <a:r>
              <a:rPr lang="vi-VN" sz="4800" b="1" dirty="0">
                <a:latin typeface="Arial" panose="020B0604020202020204" pitchFamily="34" charset="0"/>
                <a:cs typeface="Arial" panose="020B0604020202020204" pitchFamily="34" charset="0"/>
              </a:rPr>
              <a:t>CHÀO MỪNG CÁC EM ĐẾN VỚI BUỔI HỌC</a:t>
            </a:r>
            <a:endParaRPr lang="en-US" sz="4800" b="1"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2A2C0CC-3F5D-084C-4983-4F170A361866}"/>
              </a:ext>
            </a:extLst>
          </p:cNvPr>
          <p:cNvSpPr/>
          <p:nvPr/>
        </p:nvSpPr>
        <p:spPr>
          <a:xfrm>
            <a:off x="634350"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1" name="Flowchart: Connector 10">
            <a:extLst>
              <a:ext uri="{FF2B5EF4-FFF2-40B4-BE49-F238E27FC236}">
                <a16:creationId xmlns:a16="http://schemas.microsoft.com/office/drawing/2014/main" id="{BC23E2E5-FC3E-7216-9776-EC9A76F12656}"/>
              </a:ext>
            </a:extLst>
          </p:cNvPr>
          <p:cNvSpPr/>
          <p:nvPr/>
        </p:nvSpPr>
        <p:spPr>
          <a:xfrm>
            <a:off x="1034219"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2" name="Flowchart: Connector 11">
            <a:extLst>
              <a:ext uri="{FF2B5EF4-FFF2-40B4-BE49-F238E27FC236}">
                <a16:creationId xmlns:a16="http://schemas.microsoft.com/office/drawing/2014/main" id="{34809A6E-00EE-0107-2ED6-07E9822AFE49}"/>
              </a:ext>
            </a:extLst>
          </p:cNvPr>
          <p:cNvSpPr/>
          <p:nvPr/>
        </p:nvSpPr>
        <p:spPr>
          <a:xfrm>
            <a:off x="1434827" y="3769602"/>
            <a:ext cx="299468" cy="299468"/>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5" name="TextBox 4">
            <a:extLst>
              <a:ext uri="{FF2B5EF4-FFF2-40B4-BE49-F238E27FC236}">
                <a16:creationId xmlns:a16="http://schemas.microsoft.com/office/drawing/2014/main" id="{FC14EF78-AA0D-8482-EE11-D07AD0CEB603}"/>
              </a:ext>
            </a:extLst>
          </p:cNvPr>
          <p:cNvSpPr txBox="1"/>
          <p:nvPr/>
        </p:nvSpPr>
        <p:spPr>
          <a:xfrm>
            <a:off x="634350" y="4234078"/>
            <a:ext cx="5577336"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Giáo viên:</a:t>
            </a:r>
            <a:endParaRPr lang="en-US" sz="28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9C3EF5-D233-2199-F0FD-03851432E2BD}"/>
              </a:ext>
            </a:extLst>
          </p:cNvPr>
          <p:cNvSpPr txBox="1"/>
          <p:nvPr/>
        </p:nvSpPr>
        <p:spPr>
          <a:xfrm>
            <a:off x="634350" y="4996331"/>
            <a:ext cx="5577336" cy="954107"/>
          </a:xfrm>
          <a:prstGeom prst="rect">
            <a:avLst/>
          </a:prstGeom>
          <a:noFill/>
        </p:spPr>
        <p:txBody>
          <a:bodyPr wrap="square" rtlCol="0">
            <a:spAutoFit/>
          </a:bodyPr>
          <a:lstStyle/>
          <a:p>
            <a:pPr algn="r"/>
            <a:r>
              <a:rPr lang="vi-VN" sz="2800" b="1" dirty="0">
                <a:solidFill>
                  <a:srgbClr val="C00000"/>
                </a:solidFill>
                <a:latin typeface="Arial" panose="020B0604020202020204" pitchFamily="34" charset="0"/>
                <a:cs typeface="Arial" panose="020B0604020202020204" pitchFamily="34" charset="0"/>
              </a:rPr>
              <a:t>Khoa học tự nhiên 7</a:t>
            </a:r>
          </a:p>
          <a:p>
            <a:pPr algn="r"/>
            <a:r>
              <a:rPr lang="vi-VN" sz="2800" b="1" dirty="0">
                <a:solidFill>
                  <a:srgbClr val="C00000"/>
                </a:solidFill>
                <a:latin typeface="Arial" panose="020B0604020202020204" pitchFamily="34" charset="0"/>
                <a:cs typeface="Arial" panose="020B0604020202020204" pitchFamily="34" charset="0"/>
              </a:rPr>
              <a:t>Năm học: 2022 – 2023 </a:t>
            </a:r>
            <a:endParaRPr lang="en-US" sz="2800" b="1" dirty="0">
              <a:solidFill>
                <a:srgbClr val="C00000"/>
              </a:solidFill>
              <a:latin typeface="Arial" panose="020B0604020202020204" pitchFamily="34" charset="0"/>
              <a:cs typeface="Arial" panose="020B0604020202020204" pitchFamily="34" charset="0"/>
            </a:endParaRPr>
          </a:p>
        </p:txBody>
      </p:sp>
      <p:pic>
        <p:nvPicPr>
          <p:cNvPr id="19"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0C2F1F1-8CDA-E0F1-FF66-0BF620E52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953" y="4890211"/>
            <a:ext cx="1166346" cy="1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52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F2877DC0-78A6-42F5-8814-64E35C86E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08380"/>
            <a:ext cx="1828806" cy="1828806"/>
          </a:xfrm>
          <a:prstGeom prst="rect">
            <a:avLst/>
          </a:prstGeom>
        </p:spPr>
      </p:pic>
      <p:sp>
        <p:nvSpPr>
          <p:cNvPr id="3" name="TextBox 2">
            <a:extLst>
              <a:ext uri="{FF2B5EF4-FFF2-40B4-BE49-F238E27FC236}">
                <a16:creationId xmlns:a16="http://schemas.microsoft.com/office/drawing/2014/main" id="{D7E2EBFD-EBAB-4707-B6F9-500D358BEA51}"/>
              </a:ext>
            </a:extLst>
          </p:cNvPr>
          <p:cNvSpPr txBox="1"/>
          <p:nvPr/>
        </p:nvSpPr>
        <p:spPr>
          <a:xfrm>
            <a:off x="1552576" y="390524"/>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Đọc thông tin mục II kết hợp với quan sát hình 30.2, thảo luận và hoàn thành theo mẫu bảng 30.1.</a:t>
            </a:r>
            <a:endParaRPr lang="en-US" dirty="0"/>
          </a:p>
        </p:txBody>
      </p:sp>
      <p:grpSp>
        <p:nvGrpSpPr>
          <p:cNvPr id="22" name="Group 21">
            <a:extLst>
              <a:ext uri="{FF2B5EF4-FFF2-40B4-BE49-F238E27FC236}">
                <a16:creationId xmlns:a16="http://schemas.microsoft.com/office/drawing/2014/main" id="{ABF544D8-7BC4-4CE2-9C0B-0C8533CF7A9E}"/>
              </a:ext>
            </a:extLst>
          </p:cNvPr>
          <p:cNvGrpSpPr/>
          <p:nvPr/>
        </p:nvGrpSpPr>
        <p:grpSpPr>
          <a:xfrm>
            <a:off x="195187" y="1578189"/>
            <a:ext cx="4472850" cy="4374843"/>
            <a:chOff x="6654696" y="872566"/>
            <a:chExt cx="5487553" cy="5367312"/>
          </a:xfrm>
        </p:grpSpPr>
        <p:grpSp>
          <p:nvGrpSpPr>
            <p:cNvPr id="4" name="Group 3">
              <a:extLst>
                <a:ext uri="{FF2B5EF4-FFF2-40B4-BE49-F238E27FC236}">
                  <a16:creationId xmlns:a16="http://schemas.microsoft.com/office/drawing/2014/main" id="{015A5D7C-0256-412C-A28F-4B1AD99CECD2}"/>
                </a:ext>
              </a:extLst>
            </p:cNvPr>
            <p:cNvGrpSpPr/>
            <p:nvPr/>
          </p:nvGrpSpPr>
          <p:grpSpPr>
            <a:xfrm>
              <a:off x="6990886" y="872566"/>
              <a:ext cx="5151363" cy="5367312"/>
              <a:chOff x="6990886" y="872566"/>
              <a:chExt cx="5151363" cy="5367312"/>
            </a:xfrm>
          </p:grpSpPr>
          <p:grpSp>
            <p:nvGrpSpPr>
              <p:cNvPr id="5" name="Group 4">
                <a:extLst>
                  <a:ext uri="{FF2B5EF4-FFF2-40B4-BE49-F238E27FC236}">
                    <a16:creationId xmlns:a16="http://schemas.microsoft.com/office/drawing/2014/main" id="{AAEE14C9-9ADF-4846-BCAA-95715CAD8A9E}"/>
                  </a:ext>
                </a:extLst>
              </p:cNvPr>
              <p:cNvGrpSpPr/>
              <p:nvPr/>
            </p:nvGrpSpPr>
            <p:grpSpPr>
              <a:xfrm>
                <a:off x="6994012" y="872566"/>
                <a:ext cx="4521554" cy="5350951"/>
                <a:chOff x="7180624" y="1059180"/>
                <a:chExt cx="4120896" cy="4876800"/>
              </a:xfrm>
            </p:grpSpPr>
            <p:pic>
              <p:nvPicPr>
                <p:cNvPr id="9" name="Picture 8" descr="A tree with many branches&#10;&#10;Description automatically generated with low confidence">
                  <a:extLst>
                    <a:ext uri="{FF2B5EF4-FFF2-40B4-BE49-F238E27FC236}">
                      <a16:creationId xmlns:a16="http://schemas.microsoft.com/office/drawing/2014/main" id="{1B56263A-B257-41EB-825C-C8FE7D8770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75" b="90000" l="2959" r="98521">
                              <a14:foregroundMark x1="53994" y1="61875" x2="53994" y2="61875"/>
                              <a14:foregroundMark x1="54216" y1="54063" x2="54216" y2="65000"/>
                              <a14:foregroundMark x1="55473" y1="51250" x2="55473" y2="51250"/>
                              <a14:foregroundMark x1="55104" y1="73250" x2="55104" y2="73250"/>
                              <a14:foregroundMark x1="40311" y1="76375" x2="40311" y2="76375"/>
                              <a14:foregroundMark x1="40311" y1="76563" x2="40311" y2="76563"/>
                              <a14:foregroundMark x1="39201" y1="77375" x2="39201" y2="77375"/>
                              <a14:foregroundMark x1="31435" y1="78938" x2="31435" y2="78938"/>
                              <a14:foregroundMark x1="31805" y1="77938" x2="31805" y2="77938"/>
                              <a14:foregroundMark x1="65237" y1="82813" x2="65237" y2="82813"/>
                              <a14:foregroundMark x1="60133" y1="81875" x2="60133" y2="81875"/>
                              <a14:foregroundMark x1="58654" y1="81438" x2="58654" y2="81438"/>
                              <a14:foregroundMark x1="48077" y1="80625" x2="48077" y2="80625"/>
                              <a14:foregroundMark x1="78402" y1="77813" x2="78402" y2="77813"/>
                              <a14:foregroundMark x1="81879" y1="78750" x2="81879" y2="78750"/>
                              <a14:foregroundMark x1="78180" y1="76875" x2="78180" y2="76875"/>
                              <a14:foregroundMark x1="74704" y1="76063" x2="74704" y2="76063"/>
                              <a14:foregroundMark x1="74852" y1="76875" x2="74852" y2="76875"/>
                              <a14:foregroundMark x1="73595" y1="75500" x2="73595" y2="75500"/>
                              <a14:foregroundMark x1="94157" y1="31438" x2="94157" y2="31438"/>
                              <a14:foregroundMark x1="60281" y1="7813" x2="60281" y2="7813"/>
                              <a14:foregroundMark x1="51553" y1="2313" x2="51553" y2="2313"/>
                              <a14:foregroundMark x1="7544" y1="22500" x2="7544" y2="22500"/>
                              <a14:foregroundMark x1="2959" y1="33000" x2="2959" y2="33000"/>
                              <a14:foregroundMark x1="98521" y1="29875" x2="98521" y2="29875"/>
                              <a14:foregroundMark x1="44379" y1="2313" x2="44379" y2="2313"/>
                              <a14:foregroundMark x1="43121" y1="1375" x2="43121" y2="1375"/>
                              <a14:foregroundMark x1="34541" y1="70313" x2="34615" y2="70750"/>
                              <a14:foregroundMark x1="33876" y1="70938" x2="55843" y2="80750"/>
                              <a14:foregroundMark x1="55843" y1="80750" x2="56065" y2="80750"/>
                              <a14:foregroundMark x1="36243" y1="76750" x2="67899" y2="83625"/>
                              <a14:foregroundMark x1="74926" y1="74813" x2="48964" y2="84500"/>
                              <a14:foregroundMark x1="77071" y1="76438" x2="54364" y2="85938"/>
                              <a14:foregroundMark x1="84467" y1="80125" x2="57322" y2="83875"/>
                              <a14:foregroundMark x1="28994" y1="77188" x2="52293" y2="84813"/>
                              <a14:foregroundMark x1="30325" y1="77813" x2="54142" y2="89688"/>
                              <a14:foregroundMark x1="54142" y1="89688" x2="54216" y2="89688"/>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4876800"/>
                </a:xfrm>
                <a:prstGeom prst="rect">
                  <a:avLst/>
                </a:prstGeom>
              </p:spPr>
            </p:pic>
            <p:pic>
              <p:nvPicPr>
                <p:cNvPr id="10" name="Picture 9">
                  <a:extLst>
                    <a:ext uri="{FF2B5EF4-FFF2-40B4-BE49-F238E27FC236}">
                      <a16:creationId xmlns:a16="http://schemas.microsoft.com/office/drawing/2014/main" id="{70C5E1C2-B5F5-409E-8606-F0FF31B49C7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0" b="96405" l="1629" r="96906">
                              <a14:foregroundMark x1="50814" y1="6209" x2="50814" y2="6209"/>
                              <a14:foregroundMark x1="8143" y1="74837" x2="8143" y2="74837"/>
                              <a14:foregroundMark x1="6515" y1="48366" x2="6840" y2="72876"/>
                              <a14:foregroundMark x1="9772" y1="83333" x2="66775" y2="94444"/>
                              <a14:foregroundMark x1="89739" y1="87582" x2="93648" y2="74510"/>
                              <a14:foregroundMark x1="97231" y1="73856" x2="96417" y2="78758"/>
                              <a14:foregroundMark x1="1629" y1="79412" x2="4723" y2="87582"/>
                              <a14:foregroundMark x1="90554" y1="94118" x2="92020" y2="96732"/>
                              <a14:foregroundMark x1="39902" y1="8497" x2="64984" y2="980"/>
                              <a14:foregroundMark x1="64984" y1="980" x2="65309" y2="980"/>
                            </a14:backgroundRemoval>
                          </a14:imgEffect>
                        </a14:imgLayer>
                      </a14:imgProps>
                    </a:ext>
                    <a:ext uri="{28A0092B-C50C-407E-A947-70E740481C1C}">
                      <a14:useLocalDpi xmlns:a14="http://schemas.microsoft.com/office/drawing/2010/main" val="0"/>
                    </a:ext>
                  </a:extLst>
                </a:blip>
                <a:stretch>
                  <a:fillRect/>
                </a:stretch>
              </p:blipFill>
              <p:spPr>
                <a:xfrm>
                  <a:off x="7180624" y="1059180"/>
                  <a:ext cx="4120896" cy="2053736"/>
                </a:xfrm>
                <a:prstGeom prst="rect">
                  <a:avLst/>
                </a:prstGeom>
              </p:spPr>
            </p:pic>
          </p:grpSp>
          <p:grpSp>
            <p:nvGrpSpPr>
              <p:cNvPr id="6" name="Group 5">
                <a:extLst>
                  <a:ext uri="{FF2B5EF4-FFF2-40B4-BE49-F238E27FC236}">
                    <a16:creationId xmlns:a16="http://schemas.microsoft.com/office/drawing/2014/main" id="{AF799034-7EDD-4B63-B9D4-317A4095004F}"/>
                  </a:ext>
                </a:extLst>
              </p:cNvPr>
              <p:cNvGrpSpPr/>
              <p:nvPr/>
            </p:nvGrpSpPr>
            <p:grpSpPr>
              <a:xfrm>
                <a:off x="6990886" y="5854185"/>
                <a:ext cx="5151363" cy="385693"/>
                <a:chOff x="2468190" y="5663953"/>
                <a:chExt cx="5151363" cy="385693"/>
              </a:xfrm>
            </p:grpSpPr>
            <p:sp>
              <p:nvSpPr>
                <p:cNvPr id="7" name="Rectangle: Rounded Corners 6">
                  <a:extLst>
                    <a:ext uri="{FF2B5EF4-FFF2-40B4-BE49-F238E27FC236}">
                      <a16:creationId xmlns:a16="http://schemas.microsoft.com/office/drawing/2014/main" id="{8B036F70-B3F8-4718-9D45-01A27E3D60B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a:t>Hình 30.2</a:t>
                  </a:r>
                  <a:endParaRPr lang="en-US" sz="1400" b="1"/>
                </a:p>
              </p:txBody>
            </p:sp>
            <p:sp>
              <p:nvSpPr>
                <p:cNvPr id="8" name="TextBox 7">
                  <a:extLst>
                    <a:ext uri="{FF2B5EF4-FFF2-40B4-BE49-F238E27FC236}">
                      <a16:creationId xmlns:a16="http://schemas.microsoft.com/office/drawing/2014/main" id="{7F5369D4-ED49-40DC-8362-A45D12AF2A4D}"/>
                    </a:ext>
                  </a:extLst>
                </p:cNvPr>
                <p:cNvSpPr txBox="1"/>
                <p:nvPr/>
              </p:nvSpPr>
              <p:spPr>
                <a:xfrm>
                  <a:off x="3799840" y="5663953"/>
                  <a:ext cx="3819713" cy="385693"/>
                </a:xfrm>
                <a:prstGeom prst="rect">
                  <a:avLst/>
                </a:prstGeom>
                <a:noFill/>
              </p:spPr>
              <p:txBody>
                <a:bodyPr wrap="square" rtlCol="0">
                  <a:spAutoFit/>
                </a:bodyPr>
                <a:lstStyle/>
                <a:p>
                  <a:r>
                    <a:rPr lang="vi-VN" sz="1400" dirty="0"/>
                    <a:t>Sự vận chuyển các chất trong cây</a:t>
                  </a:r>
                  <a:endParaRPr lang="en-US" sz="1400" dirty="0"/>
                </a:p>
              </p:txBody>
            </p:sp>
          </p:grpSp>
        </p:grpSp>
        <p:sp>
          <p:nvSpPr>
            <p:cNvPr id="11" name="Freeform: Shape 10">
              <a:extLst>
                <a:ext uri="{FF2B5EF4-FFF2-40B4-BE49-F238E27FC236}">
                  <a16:creationId xmlns:a16="http://schemas.microsoft.com/office/drawing/2014/main" id="{585E9D22-351B-490C-862E-2F0EF11742FC}"/>
                </a:ext>
              </a:extLst>
            </p:cNvPr>
            <p:cNvSpPr/>
            <p:nvPr/>
          </p:nvSpPr>
          <p:spPr>
            <a:xfrm>
              <a:off x="8210938" y="1390261"/>
              <a:ext cx="1136205" cy="371358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205" h="3713584">
                  <a:moveTo>
                    <a:pt x="0" y="3713584"/>
                  </a:moveTo>
                  <a:cubicBezTo>
                    <a:pt x="325016" y="3624165"/>
                    <a:pt x="650032" y="3534747"/>
                    <a:pt x="830424" y="3424335"/>
                  </a:cubicBezTo>
                  <a:cubicBezTo>
                    <a:pt x="1010816" y="3313923"/>
                    <a:pt x="1034143" y="3312367"/>
                    <a:pt x="1082351" y="3051110"/>
                  </a:cubicBezTo>
                  <a:cubicBezTo>
                    <a:pt x="1130559" y="2789853"/>
                    <a:pt x="1121228" y="2136710"/>
                    <a:pt x="1119673" y="1856792"/>
                  </a:cubicBezTo>
                  <a:cubicBezTo>
                    <a:pt x="1118118" y="1576874"/>
                    <a:pt x="1180322" y="1632857"/>
                    <a:pt x="1073020" y="1371600"/>
                  </a:cubicBezTo>
                  <a:cubicBezTo>
                    <a:pt x="965718" y="1110343"/>
                    <a:pt x="634481" y="517849"/>
                    <a:pt x="475861" y="289249"/>
                  </a:cubicBezTo>
                  <a:cubicBezTo>
                    <a:pt x="317241" y="60649"/>
                    <a:pt x="219269" y="30324"/>
                    <a:pt x="121298"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2" name="Freeform: Shape 11">
              <a:extLst>
                <a:ext uri="{FF2B5EF4-FFF2-40B4-BE49-F238E27FC236}">
                  <a16:creationId xmlns:a16="http://schemas.microsoft.com/office/drawing/2014/main" id="{8BD6C510-E3BC-4685-B62A-51F3EB62DB33}"/>
                </a:ext>
              </a:extLst>
            </p:cNvPr>
            <p:cNvSpPr/>
            <p:nvPr/>
          </p:nvSpPr>
          <p:spPr>
            <a:xfrm flipH="1">
              <a:off x="9526863" y="1862701"/>
              <a:ext cx="540147" cy="2963014"/>
            </a:xfrm>
            <a:custGeom>
              <a:avLst/>
              <a:gdLst>
                <a:gd name="connsiteX0" fmla="*/ 0 w 1136205"/>
                <a:gd name="connsiteY0" fmla="*/ 3713584 h 3713584"/>
                <a:gd name="connsiteX1" fmla="*/ 830424 w 1136205"/>
                <a:gd name="connsiteY1" fmla="*/ 3424335 h 3713584"/>
                <a:gd name="connsiteX2" fmla="*/ 1082351 w 1136205"/>
                <a:gd name="connsiteY2" fmla="*/ 3051110 h 3713584"/>
                <a:gd name="connsiteX3" fmla="*/ 1119673 w 1136205"/>
                <a:gd name="connsiteY3" fmla="*/ 1856792 h 3713584"/>
                <a:gd name="connsiteX4" fmla="*/ 1073020 w 1136205"/>
                <a:gd name="connsiteY4" fmla="*/ 1371600 h 3713584"/>
                <a:gd name="connsiteX5" fmla="*/ 475861 w 1136205"/>
                <a:gd name="connsiteY5" fmla="*/ 289249 h 3713584"/>
                <a:gd name="connsiteX6" fmla="*/ 121298 w 1136205"/>
                <a:gd name="connsiteY6" fmla="*/ 0 h 3713584"/>
                <a:gd name="connsiteX0" fmla="*/ 0 w 1123259"/>
                <a:gd name="connsiteY0" fmla="*/ 3713584 h 3713584"/>
                <a:gd name="connsiteX1" fmla="*/ 830424 w 1123259"/>
                <a:gd name="connsiteY1" fmla="*/ 3424335 h 3713584"/>
                <a:gd name="connsiteX2" fmla="*/ 1082351 w 1123259"/>
                <a:gd name="connsiteY2" fmla="*/ 3051110 h 3713584"/>
                <a:gd name="connsiteX3" fmla="*/ 1119673 w 1123259"/>
                <a:gd name="connsiteY3" fmla="*/ 1856792 h 3713584"/>
                <a:gd name="connsiteX4" fmla="*/ 1073020 w 1123259"/>
                <a:gd name="connsiteY4" fmla="*/ 1371600 h 3713584"/>
                <a:gd name="connsiteX5" fmla="*/ 689221 w 1123259"/>
                <a:gd name="connsiteY5" fmla="*/ 578809 h 3713584"/>
                <a:gd name="connsiteX6" fmla="*/ 121298 w 1123259"/>
                <a:gd name="connsiteY6" fmla="*/ 0 h 37135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3259"/>
                <a:gd name="connsiteY0" fmla="*/ 3370684 h 3370684"/>
                <a:gd name="connsiteX1" fmla="*/ 830424 w 1123259"/>
                <a:gd name="connsiteY1" fmla="*/ 3081435 h 3370684"/>
                <a:gd name="connsiteX2" fmla="*/ 1082351 w 1123259"/>
                <a:gd name="connsiteY2" fmla="*/ 2708210 h 3370684"/>
                <a:gd name="connsiteX3" fmla="*/ 1119673 w 1123259"/>
                <a:gd name="connsiteY3" fmla="*/ 1513892 h 3370684"/>
                <a:gd name="connsiteX4" fmla="*/ 1073020 w 1123259"/>
                <a:gd name="connsiteY4" fmla="*/ 1028700 h 3370684"/>
                <a:gd name="connsiteX5" fmla="*/ 689221 w 1123259"/>
                <a:gd name="connsiteY5" fmla="*/ 235909 h 3370684"/>
                <a:gd name="connsiteX6" fmla="*/ 441338 w 1123259"/>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370684 h 3370684"/>
                <a:gd name="connsiteX1" fmla="*/ 830424 w 1121415"/>
                <a:gd name="connsiteY1" fmla="*/ 3081435 h 3370684"/>
                <a:gd name="connsiteX2" fmla="*/ 1082351 w 1121415"/>
                <a:gd name="connsiteY2" fmla="*/ 2708210 h 3370684"/>
                <a:gd name="connsiteX3" fmla="*/ 1119673 w 1121415"/>
                <a:gd name="connsiteY3" fmla="*/ 1513892 h 3370684"/>
                <a:gd name="connsiteX4" fmla="*/ 1073020 w 1121415"/>
                <a:gd name="connsiteY4" fmla="*/ 1028700 h 3370684"/>
                <a:gd name="connsiteX5" fmla="*/ 755261 w 1121415"/>
                <a:gd name="connsiteY5" fmla="*/ 352749 h 3370684"/>
                <a:gd name="connsiteX6" fmla="*/ 441338 w 1121415"/>
                <a:gd name="connsiteY6" fmla="*/ 0 h 337068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55261 w 1121415"/>
                <a:gd name="connsiteY5" fmla="*/ 2232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798441 w 1121415"/>
                <a:gd name="connsiteY5" fmla="*/ 28670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162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1121415"/>
                <a:gd name="connsiteY0" fmla="*/ 3241144 h 3241144"/>
                <a:gd name="connsiteX1" fmla="*/ 830424 w 1121415"/>
                <a:gd name="connsiteY1" fmla="*/ 2951895 h 3241144"/>
                <a:gd name="connsiteX2" fmla="*/ 1082351 w 1121415"/>
                <a:gd name="connsiteY2" fmla="*/ 2578670 h 3241144"/>
                <a:gd name="connsiteX3" fmla="*/ 1119673 w 1121415"/>
                <a:gd name="connsiteY3" fmla="*/ 1384352 h 3241144"/>
                <a:gd name="connsiteX4" fmla="*/ 1073020 w 1121415"/>
                <a:gd name="connsiteY4" fmla="*/ 899160 h 3241144"/>
                <a:gd name="connsiteX5" fmla="*/ 841621 w 1121415"/>
                <a:gd name="connsiteY5" fmla="*/ 294329 h 3241144"/>
                <a:gd name="connsiteX6" fmla="*/ 581038 w 1121415"/>
                <a:gd name="connsiteY6" fmla="*/ 0 h 3241144"/>
                <a:gd name="connsiteX0" fmla="*/ 0 w 698505"/>
                <a:gd name="connsiteY0" fmla="*/ 3103984 h 3103984"/>
                <a:gd name="connsiteX1" fmla="*/ 407514 w 698505"/>
                <a:gd name="connsiteY1" fmla="*/ 2951895 h 3103984"/>
                <a:gd name="connsiteX2" fmla="*/ 659441 w 698505"/>
                <a:gd name="connsiteY2" fmla="*/ 2578670 h 3103984"/>
                <a:gd name="connsiteX3" fmla="*/ 696763 w 698505"/>
                <a:gd name="connsiteY3" fmla="*/ 1384352 h 3103984"/>
                <a:gd name="connsiteX4" fmla="*/ 650110 w 698505"/>
                <a:gd name="connsiteY4" fmla="*/ 899160 h 3103984"/>
                <a:gd name="connsiteX5" fmla="*/ 418711 w 698505"/>
                <a:gd name="connsiteY5" fmla="*/ 294329 h 3103984"/>
                <a:gd name="connsiteX6" fmla="*/ 158128 w 698505"/>
                <a:gd name="connsiteY6" fmla="*/ 0 h 3103984"/>
                <a:gd name="connsiteX0" fmla="*/ 0 w 697184"/>
                <a:gd name="connsiteY0" fmla="*/ 3103984 h 3103984"/>
                <a:gd name="connsiteX1" fmla="*/ 468474 w 697184"/>
                <a:gd name="connsiteY1" fmla="*/ 2894745 h 3103984"/>
                <a:gd name="connsiteX2" fmla="*/ 659441 w 697184"/>
                <a:gd name="connsiteY2" fmla="*/ 2578670 h 3103984"/>
                <a:gd name="connsiteX3" fmla="*/ 696763 w 697184"/>
                <a:gd name="connsiteY3" fmla="*/ 1384352 h 3103984"/>
                <a:gd name="connsiteX4" fmla="*/ 650110 w 697184"/>
                <a:gd name="connsiteY4" fmla="*/ 899160 h 3103984"/>
                <a:gd name="connsiteX5" fmla="*/ 418711 w 697184"/>
                <a:gd name="connsiteY5" fmla="*/ 294329 h 3103984"/>
                <a:gd name="connsiteX6" fmla="*/ 158128 w 697184"/>
                <a:gd name="connsiteY6" fmla="*/ 0 h 3103984"/>
                <a:gd name="connsiteX0" fmla="*/ 32372 w 539056"/>
                <a:gd name="connsiteY0" fmla="*/ 2963014 h 2963014"/>
                <a:gd name="connsiteX1" fmla="*/ 310346 w 539056"/>
                <a:gd name="connsiteY1" fmla="*/ 2894745 h 2963014"/>
                <a:gd name="connsiteX2" fmla="*/ 501313 w 539056"/>
                <a:gd name="connsiteY2" fmla="*/ 2578670 h 2963014"/>
                <a:gd name="connsiteX3" fmla="*/ 538635 w 539056"/>
                <a:gd name="connsiteY3" fmla="*/ 1384352 h 2963014"/>
                <a:gd name="connsiteX4" fmla="*/ 491982 w 539056"/>
                <a:gd name="connsiteY4" fmla="*/ 899160 h 2963014"/>
                <a:gd name="connsiteX5" fmla="*/ 260583 w 539056"/>
                <a:gd name="connsiteY5" fmla="*/ 294329 h 2963014"/>
                <a:gd name="connsiteX6" fmla="*/ 0 w 539056"/>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832"/>
                <a:gd name="connsiteY0" fmla="*/ 2963014 h 2963014"/>
                <a:gd name="connsiteX1" fmla="*/ 348446 w 538832"/>
                <a:gd name="connsiteY1" fmla="*/ 2864265 h 2963014"/>
                <a:gd name="connsiteX2" fmla="*/ 501313 w 538832"/>
                <a:gd name="connsiteY2" fmla="*/ 2578670 h 2963014"/>
                <a:gd name="connsiteX3" fmla="*/ 538635 w 538832"/>
                <a:gd name="connsiteY3" fmla="*/ 1384352 h 2963014"/>
                <a:gd name="connsiteX4" fmla="*/ 491982 w 538832"/>
                <a:gd name="connsiteY4" fmla="*/ 899160 h 2963014"/>
                <a:gd name="connsiteX5" fmla="*/ 260583 w 538832"/>
                <a:gd name="connsiteY5" fmla="*/ 294329 h 2963014"/>
                <a:gd name="connsiteX6" fmla="*/ 0 w 538832"/>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66"/>
                <a:gd name="connsiteY0" fmla="*/ 2963014 h 2963014"/>
                <a:gd name="connsiteX1" fmla="*/ 378926 w 538766"/>
                <a:gd name="connsiteY1" fmla="*/ 2869980 h 2963014"/>
                <a:gd name="connsiteX2" fmla="*/ 501313 w 538766"/>
                <a:gd name="connsiteY2" fmla="*/ 2578670 h 2963014"/>
                <a:gd name="connsiteX3" fmla="*/ 538635 w 538766"/>
                <a:gd name="connsiteY3" fmla="*/ 1384352 h 2963014"/>
                <a:gd name="connsiteX4" fmla="*/ 491982 w 538766"/>
                <a:gd name="connsiteY4" fmla="*/ 899160 h 2963014"/>
                <a:gd name="connsiteX5" fmla="*/ 260583 w 538766"/>
                <a:gd name="connsiteY5" fmla="*/ 294329 h 2963014"/>
                <a:gd name="connsiteX6" fmla="*/ 0 w 538766"/>
                <a:gd name="connsiteY6" fmla="*/ 0 h 2963014"/>
                <a:gd name="connsiteX0" fmla="*/ 32372 w 538702"/>
                <a:gd name="connsiteY0" fmla="*/ 2963014 h 2963014"/>
                <a:gd name="connsiteX1" fmla="*/ 378926 w 538702"/>
                <a:gd name="connsiteY1" fmla="*/ 2869980 h 2963014"/>
                <a:gd name="connsiteX2" fmla="*/ 501313 w 538702"/>
                <a:gd name="connsiteY2" fmla="*/ 2578670 h 2963014"/>
                <a:gd name="connsiteX3" fmla="*/ 538635 w 538702"/>
                <a:gd name="connsiteY3" fmla="*/ 1384352 h 2963014"/>
                <a:gd name="connsiteX4" fmla="*/ 491982 w 538702"/>
                <a:gd name="connsiteY4" fmla="*/ 899160 h 2963014"/>
                <a:gd name="connsiteX5" fmla="*/ 260583 w 538702"/>
                <a:gd name="connsiteY5" fmla="*/ 294329 h 2963014"/>
                <a:gd name="connsiteX6" fmla="*/ 0 w 538702"/>
                <a:gd name="connsiteY6" fmla="*/ 0 h 2963014"/>
                <a:gd name="connsiteX0" fmla="*/ 32372 w 540147"/>
                <a:gd name="connsiteY0" fmla="*/ 2963014 h 2963014"/>
                <a:gd name="connsiteX1" fmla="*/ 378926 w 540147"/>
                <a:gd name="connsiteY1" fmla="*/ 2869980 h 2963014"/>
                <a:gd name="connsiteX2" fmla="*/ 522268 w 540147"/>
                <a:gd name="connsiteY2" fmla="*/ 2563430 h 2963014"/>
                <a:gd name="connsiteX3" fmla="*/ 538635 w 540147"/>
                <a:gd name="connsiteY3" fmla="*/ 1384352 h 2963014"/>
                <a:gd name="connsiteX4" fmla="*/ 491982 w 540147"/>
                <a:gd name="connsiteY4" fmla="*/ 899160 h 2963014"/>
                <a:gd name="connsiteX5" fmla="*/ 260583 w 540147"/>
                <a:gd name="connsiteY5" fmla="*/ 294329 h 2963014"/>
                <a:gd name="connsiteX6" fmla="*/ 0 w 540147"/>
                <a:gd name="connsiteY6" fmla="*/ 0 h 296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147" h="2963014">
                  <a:moveTo>
                    <a:pt x="32372" y="2963014"/>
                  </a:moveTo>
                  <a:cubicBezTo>
                    <a:pt x="357388" y="2873595"/>
                    <a:pt x="297277" y="2936577"/>
                    <a:pt x="378926" y="2869980"/>
                  </a:cubicBezTo>
                  <a:cubicBezTo>
                    <a:pt x="460575" y="2803383"/>
                    <a:pt x="508985" y="2778650"/>
                    <a:pt x="522268" y="2563430"/>
                  </a:cubicBezTo>
                  <a:cubicBezTo>
                    <a:pt x="535551" y="2348210"/>
                    <a:pt x="543683" y="1661730"/>
                    <a:pt x="538635" y="1384352"/>
                  </a:cubicBezTo>
                  <a:cubicBezTo>
                    <a:pt x="533587" y="1106974"/>
                    <a:pt x="538324" y="1080830"/>
                    <a:pt x="491982" y="899160"/>
                  </a:cubicBezTo>
                  <a:cubicBezTo>
                    <a:pt x="445640" y="717490"/>
                    <a:pt x="426823" y="563569"/>
                    <a:pt x="260583" y="294329"/>
                  </a:cubicBezTo>
                  <a:cubicBezTo>
                    <a:pt x="137523" y="116529"/>
                    <a:pt x="166551" y="154784"/>
                    <a:pt x="0" y="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13" name="TextBox 12">
              <a:extLst>
                <a:ext uri="{FF2B5EF4-FFF2-40B4-BE49-F238E27FC236}">
                  <a16:creationId xmlns:a16="http://schemas.microsoft.com/office/drawing/2014/main" id="{545CD9F5-6420-42FD-907A-46AF362B6792}"/>
                </a:ext>
              </a:extLst>
            </p:cNvPr>
            <p:cNvSpPr txBox="1"/>
            <p:nvPr/>
          </p:nvSpPr>
          <p:spPr>
            <a:xfrm>
              <a:off x="6654696" y="4780680"/>
              <a:ext cx="1556242" cy="666197"/>
            </a:xfrm>
            <a:prstGeom prst="rect">
              <a:avLst/>
            </a:prstGeom>
            <a:noFill/>
          </p:spPr>
          <p:txBody>
            <a:bodyPr wrap="square" rtlCol="0">
              <a:spAutoFit/>
            </a:bodyPr>
            <a:lstStyle/>
            <a:p>
              <a:pPr algn="ctr"/>
              <a:r>
                <a:rPr lang="vi-VN" sz="1400" b="1">
                  <a:solidFill>
                    <a:srgbClr val="FF0000"/>
                  </a:solidFill>
                </a:rPr>
                <a:t>Nước và khoáng chất</a:t>
              </a:r>
              <a:endParaRPr lang="en-US" sz="1400" b="1">
                <a:solidFill>
                  <a:srgbClr val="FF0000"/>
                </a:solidFill>
              </a:endParaRPr>
            </a:p>
          </p:txBody>
        </p:sp>
        <p:grpSp>
          <p:nvGrpSpPr>
            <p:cNvPr id="14" name="Group 13">
              <a:extLst>
                <a:ext uri="{FF2B5EF4-FFF2-40B4-BE49-F238E27FC236}">
                  <a16:creationId xmlns:a16="http://schemas.microsoft.com/office/drawing/2014/main" id="{B2D82377-0F68-4FDC-8AD8-A095B5314E5F}"/>
                </a:ext>
              </a:extLst>
            </p:cNvPr>
            <p:cNvGrpSpPr/>
            <p:nvPr/>
          </p:nvGrpSpPr>
          <p:grpSpPr>
            <a:xfrm>
              <a:off x="7250401" y="3691652"/>
              <a:ext cx="2091784" cy="385693"/>
              <a:chOff x="7255359" y="3691652"/>
              <a:chExt cx="2091784" cy="385693"/>
            </a:xfrm>
          </p:grpSpPr>
          <p:sp>
            <p:nvSpPr>
              <p:cNvPr id="15" name="TextBox 14">
                <a:extLst>
                  <a:ext uri="{FF2B5EF4-FFF2-40B4-BE49-F238E27FC236}">
                    <a16:creationId xmlns:a16="http://schemas.microsoft.com/office/drawing/2014/main" id="{2EF4B11C-7877-4314-B911-D24F737946EF}"/>
                  </a:ext>
                </a:extLst>
              </p:cNvPr>
              <p:cNvSpPr txBox="1"/>
              <p:nvPr/>
            </p:nvSpPr>
            <p:spPr>
              <a:xfrm>
                <a:off x="7255359" y="3691652"/>
                <a:ext cx="1556242" cy="385693"/>
              </a:xfrm>
              <a:prstGeom prst="rect">
                <a:avLst/>
              </a:prstGeom>
              <a:noFill/>
            </p:spPr>
            <p:txBody>
              <a:bodyPr wrap="square" rtlCol="0">
                <a:spAutoFit/>
              </a:bodyPr>
              <a:lstStyle/>
              <a:p>
                <a:pPr algn="ctr"/>
                <a:r>
                  <a:rPr lang="vi-VN" sz="1400" b="1">
                    <a:solidFill>
                      <a:srgbClr val="FF0000"/>
                    </a:solidFill>
                  </a:rPr>
                  <a:t>Mạch gỗ</a:t>
                </a:r>
                <a:endParaRPr lang="en-US" sz="1400" b="1">
                  <a:solidFill>
                    <a:srgbClr val="FF0000"/>
                  </a:solidFill>
                </a:endParaRPr>
              </a:p>
            </p:txBody>
          </p:sp>
          <p:cxnSp>
            <p:nvCxnSpPr>
              <p:cNvPr id="16" name="Straight Connector 15">
                <a:extLst>
                  <a:ext uri="{FF2B5EF4-FFF2-40B4-BE49-F238E27FC236}">
                    <a16:creationId xmlns:a16="http://schemas.microsoft.com/office/drawing/2014/main" id="{90230D4B-75AC-4059-B433-3BB2D87CF400}"/>
                  </a:ext>
                </a:extLst>
              </p:cNvPr>
              <p:cNvCxnSpPr/>
              <p:nvPr/>
            </p:nvCxnSpPr>
            <p:spPr>
              <a:xfrm>
                <a:off x="85640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28867D0-8170-4A11-9494-5B39B91A8EDC}"/>
                </a:ext>
              </a:extLst>
            </p:cNvPr>
            <p:cNvSpPr txBox="1"/>
            <p:nvPr/>
          </p:nvSpPr>
          <p:spPr>
            <a:xfrm>
              <a:off x="7432816" y="975214"/>
              <a:ext cx="971518" cy="385693"/>
            </a:xfrm>
            <a:prstGeom prst="rect">
              <a:avLst/>
            </a:prstGeom>
            <a:noFill/>
          </p:spPr>
          <p:txBody>
            <a:bodyPr wrap="square" rtlCol="0">
              <a:spAutoFit/>
            </a:bodyPr>
            <a:lstStyle/>
            <a:p>
              <a:pPr algn="ctr"/>
              <a:r>
                <a:rPr lang="vi-VN" sz="1400" b="1">
                  <a:solidFill>
                    <a:srgbClr val="FF0000"/>
                  </a:solidFill>
                </a:rPr>
                <a:t>Nước</a:t>
              </a:r>
              <a:endParaRPr lang="en-US" sz="1400" b="1">
                <a:solidFill>
                  <a:srgbClr val="FF0000"/>
                </a:solidFill>
              </a:endParaRPr>
            </a:p>
          </p:txBody>
        </p:sp>
        <p:sp>
          <p:nvSpPr>
            <p:cNvPr id="18" name="TextBox 17">
              <a:extLst>
                <a:ext uri="{FF2B5EF4-FFF2-40B4-BE49-F238E27FC236}">
                  <a16:creationId xmlns:a16="http://schemas.microsoft.com/office/drawing/2014/main" id="{2F64C636-E14B-481E-B2C0-C3531E5EA8FB}"/>
                </a:ext>
              </a:extLst>
            </p:cNvPr>
            <p:cNvSpPr txBox="1"/>
            <p:nvPr/>
          </p:nvSpPr>
          <p:spPr>
            <a:xfrm>
              <a:off x="9830477" y="1390261"/>
              <a:ext cx="1685088" cy="385693"/>
            </a:xfrm>
            <a:prstGeom prst="rect">
              <a:avLst/>
            </a:prstGeom>
            <a:solidFill>
              <a:srgbClr val="00B0F0"/>
            </a:solidFill>
          </p:spPr>
          <p:txBody>
            <a:bodyPr wrap="square" rtlCol="0">
              <a:spAutoFit/>
            </a:bodyPr>
            <a:lstStyle/>
            <a:p>
              <a:pPr algn="ctr"/>
              <a:r>
                <a:rPr lang="vi-VN" sz="1400" b="1">
                  <a:solidFill>
                    <a:schemeClr val="bg1"/>
                  </a:solidFill>
                </a:rPr>
                <a:t>Chất hữu cơ</a:t>
              </a:r>
              <a:endParaRPr lang="en-US" sz="1400" b="1">
                <a:solidFill>
                  <a:schemeClr val="bg1"/>
                </a:solidFill>
              </a:endParaRPr>
            </a:p>
          </p:txBody>
        </p:sp>
        <p:grpSp>
          <p:nvGrpSpPr>
            <p:cNvPr id="19" name="Group 18">
              <a:extLst>
                <a:ext uri="{FF2B5EF4-FFF2-40B4-BE49-F238E27FC236}">
                  <a16:creationId xmlns:a16="http://schemas.microsoft.com/office/drawing/2014/main" id="{8F4E6829-F580-4B67-B075-C0E733B7E178}"/>
                </a:ext>
              </a:extLst>
            </p:cNvPr>
            <p:cNvGrpSpPr/>
            <p:nvPr/>
          </p:nvGrpSpPr>
          <p:grpSpPr>
            <a:xfrm>
              <a:off x="9526863" y="3705115"/>
              <a:ext cx="2090705" cy="385693"/>
              <a:chOff x="7078164" y="3701799"/>
              <a:chExt cx="2090705" cy="385693"/>
            </a:xfrm>
          </p:grpSpPr>
          <p:sp>
            <p:nvSpPr>
              <p:cNvPr id="20" name="TextBox 19">
                <a:extLst>
                  <a:ext uri="{FF2B5EF4-FFF2-40B4-BE49-F238E27FC236}">
                    <a16:creationId xmlns:a16="http://schemas.microsoft.com/office/drawing/2014/main" id="{546185C4-BC0E-4847-80E3-F326F8D54CFA}"/>
                  </a:ext>
                </a:extLst>
              </p:cNvPr>
              <p:cNvSpPr txBox="1"/>
              <p:nvPr/>
            </p:nvSpPr>
            <p:spPr>
              <a:xfrm>
                <a:off x="7612627" y="3701799"/>
                <a:ext cx="1556242" cy="385693"/>
              </a:xfrm>
              <a:prstGeom prst="rect">
                <a:avLst/>
              </a:prstGeom>
              <a:noFill/>
            </p:spPr>
            <p:txBody>
              <a:bodyPr wrap="square" rtlCol="0">
                <a:spAutoFit/>
              </a:bodyPr>
              <a:lstStyle/>
              <a:p>
                <a:pPr algn="ctr"/>
                <a:r>
                  <a:rPr lang="vi-VN" sz="1400" b="1">
                    <a:solidFill>
                      <a:srgbClr val="00B0F0"/>
                    </a:solidFill>
                  </a:rPr>
                  <a:t>Mạch rây</a:t>
                </a:r>
                <a:endParaRPr lang="en-US" sz="1400" b="1">
                  <a:solidFill>
                    <a:srgbClr val="00B0F0"/>
                  </a:solidFill>
                </a:endParaRPr>
              </a:p>
            </p:txBody>
          </p:sp>
          <p:cxnSp>
            <p:nvCxnSpPr>
              <p:cNvPr id="21" name="Straight Connector 20">
                <a:extLst>
                  <a:ext uri="{FF2B5EF4-FFF2-40B4-BE49-F238E27FC236}">
                    <a16:creationId xmlns:a16="http://schemas.microsoft.com/office/drawing/2014/main" id="{8E703386-ADCB-4B1A-AFA0-B8AA71F6D9E1}"/>
                  </a:ext>
                </a:extLst>
              </p:cNvPr>
              <p:cNvCxnSpPr/>
              <p:nvPr/>
            </p:nvCxnSpPr>
            <p:spPr>
              <a:xfrm>
                <a:off x="7078164" y="3876318"/>
                <a:ext cx="783079"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6" name="Table 26">
            <a:extLst>
              <a:ext uri="{FF2B5EF4-FFF2-40B4-BE49-F238E27FC236}">
                <a16:creationId xmlns:a16="http://schemas.microsoft.com/office/drawing/2014/main" id="{0F793A44-DAC1-4F97-B92B-E3ECD0F453C6}"/>
              </a:ext>
            </a:extLst>
          </p:cNvPr>
          <p:cNvGraphicFramePr>
            <a:graphicFrameLocks noGrp="1"/>
          </p:cNvGraphicFramePr>
          <p:nvPr>
            <p:extLst>
              <p:ext uri="{D42A27DB-BD31-4B8C-83A1-F6EECF244321}">
                <p14:modId xmlns:p14="http://schemas.microsoft.com/office/powerpoint/2010/main" val="1157161308"/>
              </p:ext>
            </p:extLst>
          </p:nvPr>
        </p:nvGraphicFramePr>
        <p:xfrm>
          <a:off x="4522605" y="2221929"/>
          <a:ext cx="7386784" cy="4405147"/>
        </p:xfrm>
        <a:graphic>
          <a:graphicData uri="http://schemas.openxmlformats.org/drawingml/2006/table">
            <a:tbl>
              <a:tblPr firstRow="1" bandRow="1">
                <a:tableStyleId>{5C22544A-7EE6-4342-B048-85BDC9FD1C3A}</a:tableStyleId>
              </a:tblPr>
              <a:tblGrid>
                <a:gridCol w="1514554">
                  <a:extLst>
                    <a:ext uri="{9D8B030D-6E8A-4147-A177-3AD203B41FA5}">
                      <a16:colId xmlns:a16="http://schemas.microsoft.com/office/drawing/2014/main" val="1176221515"/>
                    </a:ext>
                  </a:extLst>
                </a:gridCol>
                <a:gridCol w="2255071">
                  <a:extLst>
                    <a:ext uri="{9D8B030D-6E8A-4147-A177-3AD203B41FA5}">
                      <a16:colId xmlns:a16="http://schemas.microsoft.com/office/drawing/2014/main" val="797110663"/>
                    </a:ext>
                  </a:extLst>
                </a:gridCol>
                <a:gridCol w="1770463">
                  <a:extLst>
                    <a:ext uri="{9D8B030D-6E8A-4147-A177-3AD203B41FA5}">
                      <a16:colId xmlns:a16="http://schemas.microsoft.com/office/drawing/2014/main" val="3955121583"/>
                    </a:ext>
                  </a:extLst>
                </a:gridCol>
                <a:gridCol w="1846696">
                  <a:extLst>
                    <a:ext uri="{9D8B030D-6E8A-4147-A177-3AD203B41FA5}">
                      <a16:colId xmlns:a16="http://schemas.microsoft.com/office/drawing/2014/main" val="1208904997"/>
                    </a:ext>
                  </a:extLst>
                </a:gridCol>
              </a:tblGrid>
              <a:tr h="787522">
                <a:tc>
                  <a:txBody>
                    <a:bodyPr/>
                    <a:lstStyle/>
                    <a:p>
                      <a:pPr algn="ctr"/>
                      <a:r>
                        <a:rPr lang="vi-VN" dirty="0"/>
                        <a:t>Loại mạch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Hướng vận chuyển chủ yếu</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Chất được vận chuyển</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tc>
                  <a:txBody>
                    <a:bodyPr/>
                    <a:lstStyle/>
                    <a:p>
                      <a:pPr algn="ctr"/>
                      <a:r>
                        <a:rPr lang="vi-VN"/>
                        <a:t>Nguồn gốc của chất được vận chuyển</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79103"/>
                    </a:solidFill>
                  </a:tcPr>
                </a:tc>
                <a:extLst>
                  <a:ext uri="{0D108BD9-81ED-4DB2-BD59-A6C34878D82A}">
                    <a16:rowId xmlns:a16="http://schemas.microsoft.com/office/drawing/2014/main" val="1944487017"/>
                  </a:ext>
                </a:extLst>
              </a:tr>
              <a:tr h="1398093">
                <a:tc>
                  <a:txBody>
                    <a:bodyPr/>
                    <a:lstStyle/>
                    <a:p>
                      <a:pPr algn="ctr">
                        <a:lnSpc>
                          <a:spcPct val="250000"/>
                        </a:lnSpc>
                      </a:pPr>
                      <a:r>
                        <a:rPr lang="vi-VN" b="1" dirty="0">
                          <a:solidFill>
                            <a:schemeClr val="tx1"/>
                          </a:solidFill>
                        </a:rPr>
                        <a:t>Mạch gỗ</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0490276"/>
                  </a:ext>
                </a:extLst>
              </a:tr>
              <a:tr h="2092654">
                <a:tc>
                  <a:txBody>
                    <a:bodyPr/>
                    <a:lstStyle/>
                    <a:p>
                      <a:pPr algn="ctr">
                        <a:lnSpc>
                          <a:spcPct val="250000"/>
                        </a:lnSpc>
                      </a:pPr>
                      <a:r>
                        <a:rPr lang="vi-VN" b="1" dirty="0">
                          <a:solidFill>
                            <a:schemeClr val="tx1"/>
                          </a:solidFill>
                        </a:rPr>
                        <a:t>Mạch rây</a:t>
                      </a:r>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7435292"/>
                  </a:ext>
                </a:extLst>
              </a:tr>
            </a:tbl>
          </a:graphicData>
        </a:graphic>
      </p:graphicFrame>
      <p:sp>
        <p:nvSpPr>
          <p:cNvPr id="27" name="TextBox 26">
            <a:extLst>
              <a:ext uri="{FF2B5EF4-FFF2-40B4-BE49-F238E27FC236}">
                <a16:creationId xmlns:a16="http://schemas.microsoft.com/office/drawing/2014/main" id="{1827291C-D101-4749-8434-EBDE8EB28790}"/>
              </a:ext>
            </a:extLst>
          </p:cNvPr>
          <p:cNvSpPr txBox="1"/>
          <p:nvPr/>
        </p:nvSpPr>
        <p:spPr>
          <a:xfrm>
            <a:off x="7378429" y="1689381"/>
            <a:ext cx="1828806" cy="461665"/>
          </a:xfrm>
          <a:prstGeom prst="rect">
            <a:avLst/>
          </a:prstGeom>
          <a:noFill/>
        </p:spPr>
        <p:txBody>
          <a:bodyPr wrap="square" rtlCol="0">
            <a:spAutoFit/>
          </a:bodyPr>
          <a:lstStyle/>
          <a:p>
            <a:r>
              <a:rPr lang="vi-VN" sz="2400" b="1" dirty="0"/>
              <a:t>Bảng 30.1</a:t>
            </a:r>
            <a:endParaRPr lang="en-US" sz="2400" b="1" dirty="0"/>
          </a:p>
        </p:txBody>
      </p:sp>
      <p:sp>
        <p:nvSpPr>
          <p:cNvPr id="28" name="TextBox 27">
            <a:extLst>
              <a:ext uri="{FF2B5EF4-FFF2-40B4-BE49-F238E27FC236}">
                <a16:creationId xmlns:a16="http://schemas.microsoft.com/office/drawing/2014/main" id="{07F3A48A-B26A-43C0-8B1F-CC7E59CB7ED3}"/>
              </a:ext>
            </a:extLst>
          </p:cNvPr>
          <p:cNvSpPr txBox="1"/>
          <p:nvPr/>
        </p:nvSpPr>
        <p:spPr>
          <a:xfrm>
            <a:off x="6169307" y="3296977"/>
            <a:ext cx="2029103" cy="1065548"/>
          </a:xfrm>
          <a:prstGeom prst="rect">
            <a:avLst/>
          </a:prstGeom>
          <a:solidFill>
            <a:schemeClr val="accent4">
              <a:lumMod val="20000"/>
              <a:lumOff val="80000"/>
            </a:schemeClr>
          </a:solidFill>
        </p:spPr>
        <p:txBody>
          <a:bodyPr wrap="square" rtlCol="0">
            <a:spAutoFit/>
          </a:bodyPr>
          <a:lstStyle/>
          <a:p>
            <a:pPr>
              <a:lnSpc>
                <a:spcPct val="120000"/>
              </a:lnSpc>
            </a:pPr>
            <a:r>
              <a:rPr lang="vi-VN" b="1" dirty="0"/>
              <a:t>Từ rễ </a:t>
            </a:r>
            <a:r>
              <a:rPr lang="vi-VN" b="1" dirty="0">
                <a:sym typeface="Symbol" panose="05050102010706020507" pitchFamily="18" charset="2"/>
              </a:rPr>
              <a:t>vận chuyển lên thân và lá cây</a:t>
            </a:r>
            <a:endParaRPr lang="en-US" b="1" dirty="0"/>
          </a:p>
        </p:txBody>
      </p:sp>
      <p:sp>
        <p:nvSpPr>
          <p:cNvPr id="29" name="TextBox 28">
            <a:extLst>
              <a:ext uri="{FF2B5EF4-FFF2-40B4-BE49-F238E27FC236}">
                <a16:creationId xmlns:a16="http://schemas.microsoft.com/office/drawing/2014/main" id="{4C54ED12-42F0-4097-9261-6E64CE76E98A}"/>
              </a:ext>
            </a:extLst>
          </p:cNvPr>
          <p:cNvSpPr txBox="1"/>
          <p:nvPr/>
        </p:nvSpPr>
        <p:spPr>
          <a:xfrm>
            <a:off x="8387139" y="3296977"/>
            <a:ext cx="1571682" cy="1065548"/>
          </a:xfrm>
          <a:prstGeom prst="rect">
            <a:avLst/>
          </a:prstGeom>
          <a:solidFill>
            <a:schemeClr val="accent4">
              <a:lumMod val="20000"/>
              <a:lumOff val="80000"/>
            </a:schemeClr>
          </a:solidFill>
        </p:spPr>
        <p:txBody>
          <a:bodyPr wrap="square" rtlCol="0">
            <a:spAutoFit/>
          </a:bodyPr>
          <a:lstStyle>
            <a:defPPr>
              <a:defRPr lang="en-US"/>
            </a:defPPr>
            <a:lvl1pPr>
              <a:lnSpc>
                <a:spcPct val="120000"/>
              </a:lnSpc>
            </a:lvl1pPr>
          </a:lstStyle>
          <a:p>
            <a:r>
              <a:rPr lang="vi-VN" b="1" dirty="0"/>
              <a:t>Nước và chất khoáng hòa tan</a:t>
            </a:r>
            <a:endParaRPr lang="en-US" b="1" dirty="0"/>
          </a:p>
        </p:txBody>
      </p:sp>
      <p:sp>
        <p:nvSpPr>
          <p:cNvPr id="30" name="TextBox 29">
            <a:extLst>
              <a:ext uri="{FF2B5EF4-FFF2-40B4-BE49-F238E27FC236}">
                <a16:creationId xmlns:a16="http://schemas.microsoft.com/office/drawing/2014/main" id="{DCF4268C-BEBD-4869-AB3D-E315A77F987A}"/>
              </a:ext>
            </a:extLst>
          </p:cNvPr>
          <p:cNvSpPr txBox="1"/>
          <p:nvPr/>
        </p:nvSpPr>
        <p:spPr>
          <a:xfrm>
            <a:off x="8387139" y="4682576"/>
            <a:ext cx="1571682" cy="400751"/>
          </a:xfrm>
          <a:prstGeom prst="rect">
            <a:avLst/>
          </a:prstGeom>
          <a:solidFill>
            <a:schemeClr val="accent6">
              <a:lumMod val="20000"/>
              <a:lumOff val="80000"/>
            </a:schemeClr>
          </a:solidFill>
        </p:spPr>
        <p:txBody>
          <a:bodyPr wrap="square" rtlCol="0">
            <a:spAutoFit/>
          </a:bodyPr>
          <a:lstStyle>
            <a:defPPr>
              <a:defRPr lang="en-US"/>
            </a:defPPr>
            <a:lvl1pPr>
              <a:lnSpc>
                <a:spcPct val="120000"/>
              </a:lnSpc>
            </a:lvl1pPr>
          </a:lstStyle>
          <a:p>
            <a:r>
              <a:rPr lang="vi-VN" b="1" dirty="0"/>
              <a:t>Chất hữu cơ</a:t>
            </a:r>
            <a:endParaRPr lang="en-US" b="1" dirty="0"/>
          </a:p>
        </p:txBody>
      </p:sp>
      <p:sp>
        <p:nvSpPr>
          <p:cNvPr id="31" name="TextBox 30">
            <a:extLst>
              <a:ext uri="{FF2B5EF4-FFF2-40B4-BE49-F238E27FC236}">
                <a16:creationId xmlns:a16="http://schemas.microsoft.com/office/drawing/2014/main" id="{5A5D45AA-A90B-4C6D-928F-E9A8CE236612}"/>
              </a:ext>
            </a:extLst>
          </p:cNvPr>
          <p:cNvSpPr txBox="1"/>
          <p:nvPr/>
        </p:nvSpPr>
        <p:spPr>
          <a:xfrm>
            <a:off x="6175445" y="4682576"/>
            <a:ext cx="2029103" cy="1730345"/>
          </a:xfrm>
          <a:prstGeom prst="rect">
            <a:avLst/>
          </a:prstGeom>
          <a:solidFill>
            <a:schemeClr val="accent6">
              <a:lumMod val="20000"/>
              <a:lumOff val="80000"/>
            </a:schemeClr>
          </a:solidFill>
        </p:spPr>
        <p:txBody>
          <a:bodyPr wrap="square" rtlCol="0">
            <a:spAutoFit/>
          </a:bodyPr>
          <a:lstStyle/>
          <a:p>
            <a:pPr>
              <a:lnSpc>
                <a:spcPct val="120000"/>
              </a:lnSpc>
            </a:pPr>
            <a:r>
              <a:rPr lang="vi-VN" b="1" dirty="0"/>
              <a:t>Từ lá cây theo mạch rây đến nơi cần sử dụng hoặc bộ phận dự trữ trong cây</a:t>
            </a:r>
            <a:endParaRPr lang="en-US" b="1" dirty="0"/>
          </a:p>
        </p:txBody>
      </p:sp>
      <p:sp>
        <p:nvSpPr>
          <p:cNvPr id="32" name="TextBox 31">
            <a:extLst>
              <a:ext uri="{FF2B5EF4-FFF2-40B4-BE49-F238E27FC236}">
                <a16:creationId xmlns:a16="http://schemas.microsoft.com/office/drawing/2014/main" id="{3804A5CD-63AD-4C5B-8071-F3D4850FD2A1}"/>
              </a:ext>
            </a:extLst>
          </p:cNvPr>
          <p:cNvSpPr txBox="1"/>
          <p:nvPr/>
        </p:nvSpPr>
        <p:spPr>
          <a:xfrm>
            <a:off x="10241051" y="3293369"/>
            <a:ext cx="1571682" cy="733149"/>
          </a:xfrm>
          <a:prstGeom prst="rect">
            <a:avLst/>
          </a:prstGeom>
          <a:solidFill>
            <a:schemeClr val="accent4">
              <a:lumMod val="20000"/>
              <a:lumOff val="80000"/>
            </a:schemeClr>
          </a:solidFill>
        </p:spPr>
        <p:txBody>
          <a:bodyPr wrap="square" rtlCol="0">
            <a:spAutoFit/>
          </a:bodyPr>
          <a:lstStyle>
            <a:defPPr>
              <a:defRPr lang="en-US"/>
            </a:defPPr>
            <a:lvl1pPr>
              <a:lnSpc>
                <a:spcPct val="120000"/>
              </a:lnSpc>
            </a:lvl1pPr>
          </a:lstStyle>
          <a:p>
            <a:r>
              <a:rPr lang="vi-VN" b="1" dirty="0"/>
              <a:t>Môi trường ngoài</a:t>
            </a:r>
            <a:endParaRPr lang="en-US" b="1" dirty="0"/>
          </a:p>
        </p:txBody>
      </p:sp>
      <p:sp>
        <p:nvSpPr>
          <p:cNvPr id="33" name="TextBox 32">
            <a:extLst>
              <a:ext uri="{FF2B5EF4-FFF2-40B4-BE49-F238E27FC236}">
                <a16:creationId xmlns:a16="http://schemas.microsoft.com/office/drawing/2014/main" id="{42473403-E33C-43F8-84F0-FDEAD0B0858C}"/>
              </a:ext>
            </a:extLst>
          </p:cNvPr>
          <p:cNvSpPr txBox="1"/>
          <p:nvPr/>
        </p:nvSpPr>
        <p:spPr>
          <a:xfrm>
            <a:off x="10241051" y="4682575"/>
            <a:ext cx="1571682" cy="733149"/>
          </a:xfrm>
          <a:prstGeom prst="rect">
            <a:avLst/>
          </a:prstGeom>
          <a:solidFill>
            <a:schemeClr val="accent6">
              <a:lumMod val="20000"/>
              <a:lumOff val="80000"/>
            </a:schemeClr>
          </a:solidFill>
        </p:spPr>
        <p:txBody>
          <a:bodyPr wrap="square" rtlCol="0">
            <a:spAutoFit/>
          </a:bodyPr>
          <a:lstStyle>
            <a:defPPr>
              <a:defRPr lang="en-US"/>
            </a:defPPr>
            <a:lvl1pPr>
              <a:lnSpc>
                <a:spcPct val="120000"/>
              </a:lnSpc>
            </a:lvl1pPr>
          </a:lstStyle>
          <a:p>
            <a:r>
              <a:rPr lang="vi-VN" b="1" dirty="0"/>
              <a:t>Được tổng hợp từ lá</a:t>
            </a:r>
            <a:endParaRPr lang="en-US" b="1" dirty="0"/>
          </a:p>
        </p:txBody>
      </p:sp>
    </p:spTree>
    <p:extLst>
      <p:ext uri="{BB962C8B-B14F-4D97-AF65-F5344CB8AC3E}">
        <p14:creationId xmlns:p14="http://schemas.microsoft.com/office/powerpoint/2010/main" val="17104652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ree, plant&#10;&#10;Description automatically generated">
            <a:extLst>
              <a:ext uri="{FF2B5EF4-FFF2-40B4-BE49-F238E27FC236}">
                <a16:creationId xmlns:a16="http://schemas.microsoft.com/office/drawing/2014/main" id="{5FE677AB-2170-4A0B-893A-AB11C4C8F0DC}"/>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id="{FD3C5D36-EBED-4507-83F9-E2D76794E995}"/>
              </a:ext>
            </a:extLst>
          </p:cNvPr>
          <p:cNvGrpSpPr/>
          <p:nvPr/>
        </p:nvGrpSpPr>
        <p:grpSpPr>
          <a:xfrm>
            <a:off x="532660" y="499291"/>
            <a:ext cx="5150510" cy="5596971"/>
            <a:chOff x="532660" y="499291"/>
            <a:chExt cx="5150510" cy="5596971"/>
          </a:xfrm>
        </p:grpSpPr>
        <p:grpSp>
          <p:nvGrpSpPr>
            <p:cNvPr id="7" name="Group 6">
              <a:extLst>
                <a:ext uri="{FF2B5EF4-FFF2-40B4-BE49-F238E27FC236}">
                  <a16:creationId xmlns:a16="http://schemas.microsoft.com/office/drawing/2014/main" id="{3CDFAA13-0F59-4711-A9C7-FF1FA9737F45}"/>
                </a:ext>
              </a:extLst>
            </p:cNvPr>
            <p:cNvGrpSpPr/>
            <p:nvPr/>
          </p:nvGrpSpPr>
          <p:grpSpPr>
            <a:xfrm>
              <a:off x="532660" y="752354"/>
              <a:ext cx="5150510" cy="5343908"/>
              <a:chOff x="532660" y="752354"/>
              <a:chExt cx="5150510" cy="5343908"/>
            </a:xfrm>
          </p:grpSpPr>
          <p:sp>
            <p:nvSpPr>
              <p:cNvPr id="4" name="Rectangle 3">
                <a:extLst>
                  <a:ext uri="{FF2B5EF4-FFF2-40B4-BE49-F238E27FC236}">
                    <a16:creationId xmlns:a16="http://schemas.microsoft.com/office/drawing/2014/main" id="{8C0CDD89-F168-4E62-B987-7C36A5310688}"/>
                  </a:ext>
                </a:extLst>
              </p:cNvPr>
              <p:cNvSpPr/>
              <p:nvPr/>
            </p:nvSpPr>
            <p:spPr>
              <a:xfrm>
                <a:off x="532660" y="752354"/>
                <a:ext cx="5150510" cy="53439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B5AE02-9EE7-445D-A21B-0143D6C2538B}"/>
                  </a:ext>
                </a:extLst>
              </p:cNvPr>
              <p:cNvSpPr txBox="1"/>
              <p:nvPr/>
            </p:nvSpPr>
            <p:spPr>
              <a:xfrm>
                <a:off x="1093458" y="1447374"/>
                <a:ext cx="4079791" cy="210096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Chất hữu cơ do lá tổng hợp được vận chuyển đến nơi cần dùng hoặc nơi dự trữ nhờ </a:t>
                </a:r>
                <a:r>
                  <a:rPr kumimoji="0" lang="vi-VN" sz="24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mạch rây (dòng đi xuống)</a:t>
                </a:r>
                <a:endParaRPr kumimoji="0" lang="en-US" sz="24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BEF92115-4CDE-42BA-82F3-E80E91EA03D7}"/>
                  </a:ext>
                </a:extLst>
              </p:cNvPr>
              <p:cNvSpPr/>
              <p:nvPr/>
            </p:nvSpPr>
            <p:spPr>
              <a:xfrm>
                <a:off x="698090" y="9217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00F30C-5146-4BE7-BA19-BC78A31DAF08}"/>
                  </a:ext>
                </a:extLst>
              </p:cNvPr>
              <p:cNvSpPr/>
              <p:nvPr/>
            </p:nvSpPr>
            <p:spPr>
              <a:xfrm flipH="1" flipV="1">
                <a:off x="2222980" y="38015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0C47E6C-BD42-4230-8CD0-7F24C71F7145}"/>
                  </a:ext>
                </a:extLst>
              </p:cNvPr>
              <p:cNvSpPr/>
              <p:nvPr/>
            </p:nvSpPr>
            <p:spPr>
              <a:xfrm flipH="1" flipV="1">
                <a:off x="3206670" y="2933700"/>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E86E953-E70D-43F7-B5DF-6DB43C2D095B}"/>
                  </a:ext>
                </a:extLst>
              </p:cNvPr>
              <p:cNvSpPr/>
              <p:nvPr/>
            </p:nvSpPr>
            <p:spPr>
              <a:xfrm>
                <a:off x="861578" y="1094436"/>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71374751-D546-48B0-BD82-D3D931F4446E}"/>
                </a:ext>
              </a:extLst>
            </p:cNvPr>
            <p:cNvSpPr/>
            <p:nvPr/>
          </p:nvSpPr>
          <p:spPr>
            <a:xfrm>
              <a:off x="1772260" y="499291"/>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GHI NHỚ</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68245533"/>
      </p:ext>
    </p:extLst>
  </p:cSld>
  <p:clrMapOvr>
    <a:masterClrMapping/>
  </p:clrMapOvr>
  <p:transition spd="slow">
    <p:cover dir="l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exagon 19">
            <a:extLst>
              <a:ext uri="{FF2B5EF4-FFF2-40B4-BE49-F238E27FC236}">
                <a16:creationId xmlns:a16="http://schemas.microsoft.com/office/drawing/2014/main" id="{C0060084-F0D3-49AA-ACBD-86AAC77DAF13}"/>
              </a:ext>
            </a:extLst>
          </p:cNvPr>
          <p:cNvSpPr/>
          <p:nvPr/>
        </p:nvSpPr>
        <p:spPr>
          <a:xfrm>
            <a:off x="-2324161" y="6031180"/>
            <a:ext cx="3618028" cy="3118990"/>
          </a:xfrm>
          <a:prstGeom prst="hexag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E2088CE-EABA-4E43-BF5D-9A7CCB23F830}"/>
              </a:ext>
            </a:extLst>
          </p:cNvPr>
          <p:cNvGrpSpPr/>
          <p:nvPr/>
        </p:nvGrpSpPr>
        <p:grpSpPr>
          <a:xfrm>
            <a:off x="5737165" y="-1853702"/>
            <a:ext cx="7145483" cy="10477977"/>
            <a:chOff x="5737165" y="-1853702"/>
            <a:chExt cx="7145483" cy="10477977"/>
          </a:xfrm>
          <a:blipFill dpi="0" rotWithShape="1">
            <a:blip r:embed="rId2"/>
            <a:srcRect/>
            <a:stretch>
              <a:fillRect l="-15000" r="-35000"/>
            </a:stretch>
          </a:blipFill>
        </p:grpSpPr>
        <p:sp>
          <p:nvSpPr>
            <p:cNvPr id="2" name="Hexagon 1">
              <a:extLst>
                <a:ext uri="{FF2B5EF4-FFF2-40B4-BE49-F238E27FC236}">
                  <a16:creationId xmlns:a16="http://schemas.microsoft.com/office/drawing/2014/main" id="{C41E1903-5512-4452-BF19-49B911B1554B}"/>
                </a:ext>
              </a:extLst>
            </p:cNvPr>
            <p:cNvSpPr/>
            <p:nvPr/>
          </p:nvSpPr>
          <p:spPr>
            <a:xfrm>
              <a:off x="5737167" y="1683328"/>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exagon 2">
              <a:extLst>
                <a:ext uri="{FF2B5EF4-FFF2-40B4-BE49-F238E27FC236}">
                  <a16:creationId xmlns:a16="http://schemas.microsoft.com/office/drawing/2014/main" id="{4DFBC168-392C-417F-9570-5B7998D5E880}"/>
                </a:ext>
              </a:extLst>
            </p:cNvPr>
            <p:cNvSpPr/>
            <p:nvPr/>
          </p:nvSpPr>
          <p:spPr>
            <a:xfrm>
              <a:off x="8934103" y="-85187"/>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E37AC6DD-EA9B-46DC-BBEC-3633D52BEB36}"/>
                </a:ext>
              </a:extLst>
            </p:cNvPr>
            <p:cNvSpPr/>
            <p:nvPr/>
          </p:nvSpPr>
          <p:spPr>
            <a:xfrm>
              <a:off x="8934103" y="3451843"/>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943A9864-8741-4F18-B8D2-F1F9F2553A61}"/>
                </a:ext>
              </a:extLst>
            </p:cNvPr>
            <p:cNvSpPr/>
            <p:nvPr/>
          </p:nvSpPr>
          <p:spPr>
            <a:xfrm>
              <a:off x="5737166" y="5220357"/>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5052E074-72D7-46B6-81F8-FE0EFF5591FE}"/>
                </a:ext>
              </a:extLst>
            </p:cNvPr>
            <p:cNvSpPr/>
            <p:nvPr/>
          </p:nvSpPr>
          <p:spPr>
            <a:xfrm>
              <a:off x="5737165" y="-1853702"/>
              <a:ext cx="3948545" cy="340391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859EDEE-51E2-4F51-BFC1-A9C478ED39CB}"/>
              </a:ext>
            </a:extLst>
          </p:cNvPr>
          <p:cNvSpPr txBox="1"/>
          <p:nvPr/>
        </p:nvSpPr>
        <p:spPr>
          <a:xfrm>
            <a:off x="367663" y="3738755"/>
            <a:ext cx="5134146" cy="1408719"/>
          </a:xfrm>
          <a:prstGeom prst="rect">
            <a:avLst/>
          </a:prstGeom>
          <a:noFill/>
        </p:spPr>
        <p:txBody>
          <a:bodyPr wrap="square" rtlCol="0">
            <a:spAutoFit/>
          </a:bodyPr>
          <a:lstStyle/>
          <a:p>
            <a:pPr algn="ctr">
              <a:lnSpc>
                <a:spcPct val="110000"/>
              </a:lnSpc>
            </a:pPr>
            <a:r>
              <a:rPr lang="vi-VN" sz="4000" b="1">
                <a:solidFill>
                  <a:srgbClr val="FF6600"/>
                </a:solidFill>
              </a:rPr>
              <a:t>QUÁ TRÌNH THOÁT HƠI NƯỚC Ở LÁ</a:t>
            </a:r>
            <a:endParaRPr lang="en-US" sz="4000" b="1">
              <a:solidFill>
                <a:srgbClr val="FF6600"/>
              </a:solidFill>
            </a:endParaRPr>
          </a:p>
        </p:txBody>
      </p:sp>
      <p:grpSp>
        <p:nvGrpSpPr>
          <p:cNvPr id="9" name="Group 8">
            <a:extLst>
              <a:ext uri="{FF2B5EF4-FFF2-40B4-BE49-F238E27FC236}">
                <a16:creationId xmlns:a16="http://schemas.microsoft.com/office/drawing/2014/main" id="{5BE11563-66C5-4D58-9A94-AA7FB19284EA}"/>
              </a:ext>
            </a:extLst>
          </p:cNvPr>
          <p:cNvGrpSpPr/>
          <p:nvPr/>
        </p:nvGrpSpPr>
        <p:grpSpPr>
          <a:xfrm>
            <a:off x="1711039" y="1290150"/>
            <a:ext cx="2555522" cy="1804043"/>
            <a:chOff x="8207587" y="773027"/>
            <a:chExt cx="2555522" cy="1804043"/>
          </a:xfrm>
        </p:grpSpPr>
        <p:sp>
          <p:nvSpPr>
            <p:cNvPr id="10" name="Diamond 9">
              <a:extLst>
                <a:ext uri="{FF2B5EF4-FFF2-40B4-BE49-F238E27FC236}">
                  <a16:creationId xmlns:a16="http://schemas.microsoft.com/office/drawing/2014/main" id="{6C7FB55B-C97F-40E7-B3DC-5B9F44F3FD53}"/>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98D1776F-BAA8-442E-AFC5-78F45024BC8C}"/>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4F3DD94-91AC-489B-A53B-083EBC0A6D7C}"/>
                </a:ext>
              </a:extLst>
            </p:cNvPr>
            <p:cNvGrpSpPr/>
            <p:nvPr/>
          </p:nvGrpSpPr>
          <p:grpSpPr>
            <a:xfrm>
              <a:off x="8593808" y="777776"/>
              <a:ext cx="1783080" cy="1783080"/>
              <a:chOff x="8593808" y="777776"/>
              <a:chExt cx="1783080" cy="1783080"/>
            </a:xfrm>
          </p:grpSpPr>
          <p:sp>
            <p:nvSpPr>
              <p:cNvPr id="13" name="Diamond 12">
                <a:extLst>
                  <a:ext uri="{FF2B5EF4-FFF2-40B4-BE49-F238E27FC236}">
                    <a16:creationId xmlns:a16="http://schemas.microsoft.com/office/drawing/2014/main" id="{18079986-F302-4CB4-9B03-E9B2406750D4}"/>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03</a:t>
                </a:r>
                <a:endParaRPr lang="en-US" sz="4800" b="1"/>
              </a:p>
            </p:txBody>
          </p:sp>
          <p:sp>
            <p:nvSpPr>
              <p:cNvPr id="14" name="Diamond 13">
                <a:extLst>
                  <a:ext uri="{FF2B5EF4-FFF2-40B4-BE49-F238E27FC236}">
                    <a16:creationId xmlns:a16="http://schemas.microsoft.com/office/drawing/2014/main" id="{492DA1FE-B8E1-44B5-B522-79D9DCC67CA6}"/>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Hexagon 17">
            <a:extLst>
              <a:ext uri="{FF2B5EF4-FFF2-40B4-BE49-F238E27FC236}">
                <a16:creationId xmlns:a16="http://schemas.microsoft.com/office/drawing/2014/main" id="{0426A234-6CCE-42FD-9085-8F18BF7B84A9}"/>
              </a:ext>
            </a:extLst>
          </p:cNvPr>
          <p:cNvSpPr/>
          <p:nvPr/>
        </p:nvSpPr>
        <p:spPr>
          <a:xfrm>
            <a:off x="3921669" y="-958909"/>
            <a:ext cx="3618028" cy="3118990"/>
          </a:xfrm>
          <a:prstGeom prst="hexagon">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B75B561E-6159-4C7B-9DB5-4B6D990404DD}"/>
              </a:ext>
            </a:extLst>
          </p:cNvPr>
          <p:cNvSpPr/>
          <p:nvPr/>
        </p:nvSpPr>
        <p:spPr>
          <a:xfrm>
            <a:off x="8389823" y="5531501"/>
            <a:ext cx="3618028" cy="3118990"/>
          </a:xfrm>
          <a:prstGeom prst="hexagon">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236DDB8D-9249-42D6-9F04-4A17132EBCAF}"/>
              </a:ext>
            </a:extLst>
          </p:cNvPr>
          <p:cNvSpPr/>
          <p:nvPr/>
        </p:nvSpPr>
        <p:spPr>
          <a:xfrm>
            <a:off x="184149" y="5494677"/>
            <a:ext cx="1404670" cy="1210923"/>
          </a:xfrm>
          <a:prstGeom prst="hexag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22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lant&#10;&#10;Description automatically generated with medium confidence">
            <a:extLst>
              <a:ext uri="{FF2B5EF4-FFF2-40B4-BE49-F238E27FC236}">
                <a16:creationId xmlns:a16="http://schemas.microsoft.com/office/drawing/2014/main" id="{DAD31E30-41DC-4117-840F-8AF38A7230CA}"/>
              </a:ext>
            </a:extLst>
          </p:cNvPr>
          <p:cNvPicPr>
            <a:picLocks noChangeAspect="1"/>
          </p:cNvPicPr>
          <p:nvPr/>
        </p:nvPicPr>
        <p:blipFill rotWithShape="1">
          <a:blip r:embed="rId2">
            <a:extLst>
              <a:ext uri="{28A0092B-C50C-407E-A947-70E740481C1C}">
                <a14:useLocalDpi xmlns:a14="http://schemas.microsoft.com/office/drawing/2010/main" val="0"/>
              </a:ext>
            </a:extLst>
          </a:blip>
          <a:srcRect t="6495" b="3522"/>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2F9C613A-CFAF-425F-BAB8-C4DBF2C70D35}"/>
              </a:ext>
            </a:extLst>
          </p:cNvPr>
          <p:cNvGrpSpPr/>
          <p:nvPr/>
        </p:nvGrpSpPr>
        <p:grpSpPr>
          <a:xfrm>
            <a:off x="751840" y="1859279"/>
            <a:ext cx="4023360" cy="4140687"/>
            <a:chOff x="680720" y="2560320"/>
            <a:chExt cx="4023360" cy="3830320"/>
          </a:xfrm>
        </p:grpSpPr>
        <p:sp>
          <p:nvSpPr>
            <p:cNvPr id="4" name="Rectangle 3">
              <a:extLst>
                <a:ext uri="{FF2B5EF4-FFF2-40B4-BE49-F238E27FC236}">
                  <a16:creationId xmlns:a16="http://schemas.microsoft.com/office/drawing/2014/main" id="{72C6D1D7-15D2-4121-94A4-9B8EA54C3C93}"/>
                </a:ext>
              </a:extLst>
            </p:cNvPr>
            <p:cNvSpPr/>
            <p:nvPr/>
          </p:nvSpPr>
          <p:spPr>
            <a:xfrm>
              <a:off x="680720" y="2560320"/>
              <a:ext cx="4023360" cy="383032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8764D80-8148-4FDB-B3EB-66351874719C}"/>
                </a:ext>
              </a:extLst>
            </p:cNvPr>
            <p:cNvSpPr txBox="1"/>
            <p:nvPr/>
          </p:nvSpPr>
          <p:spPr>
            <a:xfrm>
              <a:off x="1112520" y="2915920"/>
              <a:ext cx="3175000" cy="3070921"/>
            </a:xfrm>
            <a:prstGeom prst="rect">
              <a:avLst/>
            </a:prstGeom>
            <a:noFill/>
          </p:spPr>
          <p:txBody>
            <a:bodyPr wrap="square" rtlCol="0">
              <a:spAutoFit/>
            </a:bodyPr>
            <a:lstStyle/>
            <a:p>
              <a:pPr algn="just">
                <a:lnSpc>
                  <a:spcPct val="110000"/>
                </a:lnSpc>
              </a:pPr>
              <a:r>
                <a:rPr lang="vi-VN" sz="2400" b="1" i="1" dirty="0">
                  <a:solidFill>
                    <a:schemeClr val="bg1"/>
                  </a:solidFill>
                </a:rPr>
                <a:t>Thoát hơi nước diễn ra chủ yếu qua </a:t>
              </a:r>
              <a:r>
                <a:rPr lang="vi-VN" sz="2400" b="1" i="1" dirty="0">
                  <a:solidFill>
                    <a:srgbClr val="FFC000"/>
                  </a:solidFill>
                </a:rPr>
                <a:t>khí khổng </a:t>
              </a:r>
              <a:r>
                <a:rPr lang="vi-VN" sz="2400" b="1" i="1" dirty="0">
                  <a:solidFill>
                    <a:schemeClr val="bg1"/>
                  </a:solidFill>
                </a:rPr>
                <a:t>ở lá. </a:t>
              </a:r>
            </a:p>
            <a:p>
              <a:pPr algn="just">
                <a:lnSpc>
                  <a:spcPct val="110000"/>
                </a:lnSpc>
              </a:pPr>
              <a:r>
                <a:rPr lang="vi-VN" sz="2400" b="1" i="1" dirty="0">
                  <a:solidFill>
                    <a:schemeClr val="bg1"/>
                  </a:solidFill>
                </a:rPr>
                <a:t>Cơ chế điều chỉnh sự thoát hơi nước chính là cơ chế điều tiết độ đóng, mở của khí khổng</a:t>
              </a:r>
              <a:endParaRPr lang="en-US" sz="2400" b="1" i="1" dirty="0">
                <a:solidFill>
                  <a:schemeClr val="bg1"/>
                </a:solidFill>
              </a:endParaRPr>
            </a:p>
          </p:txBody>
        </p:sp>
        <p:sp>
          <p:nvSpPr>
            <p:cNvPr id="6" name="Rectangle 5">
              <a:extLst>
                <a:ext uri="{FF2B5EF4-FFF2-40B4-BE49-F238E27FC236}">
                  <a16:creationId xmlns:a16="http://schemas.microsoft.com/office/drawing/2014/main" id="{CD1F5770-81C6-42B9-9B1B-61F38E4B121C}"/>
                </a:ext>
              </a:extLst>
            </p:cNvPr>
            <p:cNvSpPr/>
            <p:nvPr/>
          </p:nvSpPr>
          <p:spPr>
            <a:xfrm>
              <a:off x="1018540" y="2819400"/>
              <a:ext cx="3347720" cy="330708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11753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9C3FA09-97DD-4CC4-82F4-5D115FF1AC9F}"/>
              </a:ext>
            </a:extLst>
          </p:cNvPr>
          <p:cNvGrpSpPr/>
          <p:nvPr/>
        </p:nvGrpSpPr>
        <p:grpSpPr>
          <a:xfrm>
            <a:off x="6939379" y="2502486"/>
            <a:ext cx="2560464" cy="3386715"/>
            <a:chOff x="6939379" y="2502486"/>
            <a:chExt cx="2560464" cy="3386715"/>
          </a:xfrm>
        </p:grpSpPr>
        <p:pic>
          <p:nvPicPr>
            <p:cNvPr id="14" name="Picture 13" descr="A picture containing clipart&#10;&#10;Description automatically generated">
              <a:extLst>
                <a:ext uri="{FF2B5EF4-FFF2-40B4-BE49-F238E27FC236}">
                  <a16:creationId xmlns:a16="http://schemas.microsoft.com/office/drawing/2014/main" id="{C5A3E3C0-BA31-45DF-B11C-7DEB8FC7DC86}"/>
                </a:ext>
              </a:extLst>
            </p:cNvPr>
            <p:cNvPicPr>
              <a:picLocks noChangeAspect="1"/>
            </p:cNvPicPr>
            <p:nvPr/>
          </p:nvPicPr>
          <p:blipFill rotWithShape="1">
            <a:blip r:embed="rId2">
              <a:extLst>
                <a:ext uri="{28A0092B-C50C-407E-A947-70E740481C1C}">
                  <a14:useLocalDpi xmlns:a14="http://schemas.microsoft.com/office/drawing/2010/main" val="0"/>
                </a:ext>
              </a:extLst>
            </a:blip>
            <a:srcRect l="56640"/>
            <a:stretch/>
          </p:blipFill>
          <p:spPr>
            <a:xfrm>
              <a:off x="6939379" y="2502486"/>
              <a:ext cx="2560464" cy="2917825"/>
            </a:xfrm>
            <a:prstGeom prst="rect">
              <a:avLst/>
            </a:prstGeom>
          </p:spPr>
        </p:pic>
        <p:sp>
          <p:nvSpPr>
            <p:cNvPr id="37" name="TextBox 36">
              <a:extLst>
                <a:ext uri="{FF2B5EF4-FFF2-40B4-BE49-F238E27FC236}">
                  <a16:creationId xmlns:a16="http://schemas.microsoft.com/office/drawing/2014/main" id="{994034FC-5EC8-4113-BDC3-F38DF7FFB054}"/>
                </a:ext>
              </a:extLst>
            </p:cNvPr>
            <p:cNvSpPr txBox="1"/>
            <p:nvPr/>
          </p:nvSpPr>
          <p:spPr>
            <a:xfrm>
              <a:off x="8170417" y="5519869"/>
              <a:ext cx="479394" cy="369332"/>
            </a:xfrm>
            <a:prstGeom prst="rect">
              <a:avLst/>
            </a:prstGeom>
            <a:noFill/>
          </p:spPr>
          <p:txBody>
            <a:bodyPr wrap="square" rtlCol="0">
              <a:spAutoFit/>
            </a:bodyPr>
            <a:lstStyle/>
            <a:p>
              <a:r>
                <a:rPr lang="vi-VN" b="1">
                  <a:solidFill>
                    <a:schemeClr val="bg2">
                      <a:lumMod val="25000"/>
                    </a:schemeClr>
                  </a:solidFill>
                </a:rPr>
                <a:t>b)</a:t>
              </a:r>
              <a:endParaRPr lang="en-US" b="1">
                <a:solidFill>
                  <a:schemeClr val="bg2">
                    <a:lumMod val="25000"/>
                  </a:schemeClr>
                </a:solidFill>
              </a:endParaRPr>
            </a:p>
          </p:txBody>
        </p:sp>
      </p:grpSp>
      <p:grpSp>
        <p:nvGrpSpPr>
          <p:cNvPr id="38" name="Group 37">
            <a:extLst>
              <a:ext uri="{FF2B5EF4-FFF2-40B4-BE49-F238E27FC236}">
                <a16:creationId xmlns:a16="http://schemas.microsoft.com/office/drawing/2014/main" id="{CF058CB0-6D8C-4A32-8E2E-C33D2D0151B3}"/>
              </a:ext>
            </a:extLst>
          </p:cNvPr>
          <p:cNvGrpSpPr/>
          <p:nvPr/>
        </p:nvGrpSpPr>
        <p:grpSpPr>
          <a:xfrm>
            <a:off x="2324386" y="2502485"/>
            <a:ext cx="2952561" cy="3347184"/>
            <a:chOff x="2324386" y="2502485"/>
            <a:chExt cx="2952561" cy="3347184"/>
          </a:xfrm>
        </p:grpSpPr>
        <p:pic>
          <p:nvPicPr>
            <p:cNvPr id="8" name="Picture 7" descr="A picture containing clipart&#10;&#10;Description automatically generated">
              <a:extLst>
                <a:ext uri="{FF2B5EF4-FFF2-40B4-BE49-F238E27FC236}">
                  <a16:creationId xmlns:a16="http://schemas.microsoft.com/office/drawing/2014/main" id="{C3B9B228-3BE5-4F42-87E7-05802BAF7378}"/>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2324386" y="2502485"/>
              <a:ext cx="2952561" cy="2917825"/>
            </a:xfrm>
            <a:prstGeom prst="rect">
              <a:avLst/>
            </a:prstGeom>
          </p:spPr>
        </p:pic>
        <p:sp>
          <p:nvSpPr>
            <p:cNvPr id="36" name="TextBox 35">
              <a:extLst>
                <a:ext uri="{FF2B5EF4-FFF2-40B4-BE49-F238E27FC236}">
                  <a16:creationId xmlns:a16="http://schemas.microsoft.com/office/drawing/2014/main" id="{4F6586DA-AD51-4F16-B6AD-FCA6D353D5CE}"/>
                </a:ext>
              </a:extLst>
            </p:cNvPr>
            <p:cNvSpPr txBox="1"/>
            <p:nvPr/>
          </p:nvSpPr>
          <p:spPr>
            <a:xfrm>
              <a:off x="3542190" y="5480337"/>
              <a:ext cx="479394" cy="369332"/>
            </a:xfrm>
            <a:prstGeom prst="rect">
              <a:avLst/>
            </a:prstGeom>
            <a:noFill/>
          </p:spPr>
          <p:txBody>
            <a:bodyPr wrap="square" rtlCol="0">
              <a:spAutoFit/>
            </a:bodyPr>
            <a:lstStyle/>
            <a:p>
              <a:r>
                <a:rPr lang="vi-VN" b="1">
                  <a:solidFill>
                    <a:schemeClr val="bg2">
                      <a:lumMod val="25000"/>
                    </a:schemeClr>
                  </a:solidFill>
                </a:rPr>
                <a:t>a)</a:t>
              </a:r>
              <a:endParaRPr lang="en-US" b="1">
                <a:solidFill>
                  <a:schemeClr val="bg2">
                    <a:lumMod val="25000"/>
                  </a:schemeClr>
                </a:solidFill>
              </a:endParaRPr>
            </a:p>
          </p:txBody>
        </p:sp>
      </p:grpSp>
      <p:grpSp>
        <p:nvGrpSpPr>
          <p:cNvPr id="4" name="Group 3">
            <a:extLst>
              <a:ext uri="{FF2B5EF4-FFF2-40B4-BE49-F238E27FC236}">
                <a16:creationId xmlns:a16="http://schemas.microsoft.com/office/drawing/2014/main" id="{46349B66-9890-4DE2-B6A7-262238E88886}"/>
              </a:ext>
            </a:extLst>
          </p:cNvPr>
          <p:cNvGrpSpPr/>
          <p:nvPr/>
        </p:nvGrpSpPr>
        <p:grpSpPr>
          <a:xfrm>
            <a:off x="2291080" y="182880"/>
            <a:ext cx="7609840" cy="762000"/>
            <a:chOff x="1960880" y="182880"/>
            <a:chExt cx="760984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pic>
        <p:nvPicPr>
          <p:cNvPr id="6" name="Picture 5" descr="A picture containing text, vector graphics, toy, doll&#10;&#10;Description automatically generated">
            <a:extLst>
              <a:ext uri="{FF2B5EF4-FFF2-40B4-BE49-F238E27FC236}">
                <a16:creationId xmlns:a16="http://schemas.microsoft.com/office/drawing/2014/main" id="{803BBD63-FD50-4F17-B5EE-2CE3F5ABD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3225"/>
            <a:ext cx="1828806" cy="1828806"/>
          </a:xfrm>
          <a:prstGeom prst="rect">
            <a:avLst/>
          </a:prstGeom>
        </p:spPr>
      </p:pic>
      <p:sp>
        <p:nvSpPr>
          <p:cNvPr id="7" name="TextBox 6">
            <a:extLst>
              <a:ext uri="{FF2B5EF4-FFF2-40B4-BE49-F238E27FC236}">
                <a16:creationId xmlns:a16="http://schemas.microsoft.com/office/drawing/2014/main" id="{B3F9E43D-338A-4A7C-BD29-EA7A31AAEE25}"/>
              </a:ext>
            </a:extLst>
          </p:cNvPr>
          <p:cNvSpPr txBox="1"/>
          <p:nvPr/>
        </p:nvSpPr>
        <p:spPr>
          <a:xfrm>
            <a:off x="1628776" y="1242129"/>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Quan sát hình 30.3, mô tả quá trình thoát hơi nước qua khí khổng và cho biết độ mở của khí khổng phụ thuộc chủ yếu vào yếu tố nào.</a:t>
            </a:r>
            <a:endParaRPr lang="en-US" dirty="0"/>
          </a:p>
        </p:txBody>
      </p:sp>
      <p:grpSp>
        <p:nvGrpSpPr>
          <p:cNvPr id="11" name="Group 10">
            <a:extLst>
              <a:ext uri="{FF2B5EF4-FFF2-40B4-BE49-F238E27FC236}">
                <a16:creationId xmlns:a16="http://schemas.microsoft.com/office/drawing/2014/main" id="{1E3A784C-4AC4-4134-8BEF-75E629FE2CF0}"/>
              </a:ext>
            </a:extLst>
          </p:cNvPr>
          <p:cNvGrpSpPr/>
          <p:nvPr/>
        </p:nvGrpSpPr>
        <p:grpSpPr>
          <a:xfrm>
            <a:off x="3285499" y="6053389"/>
            <a:ext cx="5982282" cy="369332"/>
            <a:chOff x="2468190" y="5663953"/>
            <a:chExt cx="5982282" cy="369332"/>
          </a:xfrm>
        </p:grpSpPr>
        <p:sp>
          <p:nvSpPr>
            <p:cNvPr id="12" name="Rectangle: Rounded Corners 11">
              <a:extLst>
                <a:ext uri="{FF2B5EF4-FFF2-40B4-BE49-F238E27FC236}">
                  <a16:creationId xmlns:a16="http://schemas.microsoft.com/office/drawing/2014/main" id="{FA6B2C14-4BC9-46A8-8174-1B6067E1F56E}"/>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30.3</a:t>
              </a:r>
              <a:endParaRPr lang="en-US" b="1"/>
            </a:p>
          </p:txBody>
        </p:sp>
        <p:sp>
          <p:nvSpPr>
            <p:cNvPr id="13" name="TextBox 12">
              <a:extLst>
                <a:ext uri="{FF2B5EF4-FFF2-40B4-BE49-F238E27FC236}">
                  <a16:creationId xmlns:a16="http://schemas.microsoft.com/office/drawing/2014/main" id="{1E82766C-4745-4F9F-AF3A-3E0583485857}"/>
                </a:ext>
              </a:extLst>
            </p:cNvPr>
            <p:cNvSpPr txBox="1"/>
            <p:nvPr/>
          </p:nvSpPr>
          <p:spPr>
            <a:xfrm>
              <a:off x="3799840" y="5663953"/>
              <a:ext cx="4650632" cy="369332"/>
            </a:xfrm>
            <a:prstGeom prst="rect">
              <a:avLst/>
            </a:prstGeom>
            <a:noFill/>
          </p:spPr>
          <p:txBody>
            <a:bodyPr wrap="square" rtlCol="0">
              <a:spAutoFit/>
            </a:bodyPr>
            <a:lstStyle/>
            <a:p>
              <a:r>
                <a:rPr lang="vi-VN" dirty="0"/>
                <a:t>Khí khổng mở (a) và khí khổng đóng (b)</a:t>
              </a:r>
              <a:endParaRPr lang="en-US" dirty="0"/>
            </a:p>
          </p:txBody>
        </p:sp>
      </p:grpSp>
      <p:grpSp>
        <p:nvGrpSpPr>
          <p:cNvPr id="19" name="Group 18">
            <a:extLst>
              <a:ext uri="{FF2B5EF4-FFF2-40B4-BE49-F238E27FC236}">
                <a16:creationId xmlns:a16="http://schemas.microsoft.com/office/drawing/2014/main" id="{3EA3426C-D87B-4658-B55D-CD0BEDEC0E9C}"/>
              </a:ext>
            </a:extLst>
          </p:cNvPr>
          <p:cNvGrpSpPr/>
          <p:nvPr/>
        </p:nvGrpSpPr>
        <p:grpSpPr>
          <a:xfrm>
            <a:off x="4367814" y="2390880"/>
            <a:ext cx="1345293" cy="1426519"/>
            <a:chOff x="4367814" y="2390880"/>
            <a:chExt cx="1345293" cy="1426519"/>
          </a:xfrm>
        </p:grpSpPr>
        <p:cxnSp>
          <p:nvCxnSpPr>
            <p:cNvPr id="16" name="Straight Arrow Connector 15">
              <a:extLst>
                <a:ext uri="{FF2B5EF4-FFF2-40B4-BE49-F238E27FC236}">
                  <a16:creationId xmlns:a16="http://schemas.microsoft.com/office/drawing/2014/main" id="{472CB352-7742-4184-8475-9A3596616F27}"/>
                </a:ext>
              </a:extLst>
            </p:cNvPr>
            <p:cNvCxnSpPr>
              <a:cxnSpLocks/>
            </p:cNvCxnSpPr>
            <p:nvPr/>
          </p:nvCxnSpPr>
          <p:spPr>
            <a:xfrm flipV="1">
              <a:off x="4367814" y="2802823"/>
              <a:ext cx="794301" cy="1014576"/>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60A36F-AF30-4148-8BCA-BBFA6333ECC3}"/>
                </a:ext>
              </a:extLst>
            </p:cNvPr>
            <p:cNvSpPr txBox="1"/>
            <p:nvPr/>
          </p:nvSpPr>
          <p:spPr>
            <a:xfrm>
              <a:off x="4875647" y="239088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0" name="Group 19">
            <a:extLst>
              <a:ext uri="{FF2B5EF4-FFF2-40B4-BE49-F238E27FC236}">
                <a16:creationId xmlns:a16="http://schemas.microsoft.com/office/drawing/2014/main" id="{8D1D3CA1-F0EE-4CA9-9031-5F926FA19A17}"/>
              </a:ext>
            </a:extLst>
          </p:cNvPr>
          <p:cNvGrpSpPr/>
          <p:nvPr/>
        </p:nvGrpSpPr>
        <p:grpSpPr>
          <a:xfrm>
            <a:off x="8759948" y="2455511"/>
            <a:ext cx="1345293" cy="1426519"/>
            <a:chOff x="4367814" y="2390880"/>
            <a:chExt cx="1345293" cy="1426519"/>
          </a:xfrm>
        </p:grpSpPr>
        <p:cxnSp>
          <p:nvCxnSpPr>
            <p:cNvPr id="21" name="Straight Arrow Connector 20">
              <a:extLst>
                <a:ext uri="{FF2B5EF4-FFF2-40B4-BE49-F238E27FC236}">
                  <a16:creationId xmlns:a16="http://schemas.microsoft.com/office/drawing/2014/main" id="{8C147BB7-AF20-4BB3-841F-EDBDFFCC4AF8}"/>
                </a:ext>
              </a:extLst>
            </p:cNvPr>
            <p:cNvCxnSpPr>
              <a:cxnSpLocks/>
            </p:cNvCxnSpPr>
            <p:nvPr/>
          </p:nvCxnSpPr>
          <p:spPr>
            <a:xfrm flipV="1">
              <a:off x="4367814" y="2802823"/>
              <a:ext cx="794301" cy="101457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4D3680-D5E1-4126-A7FB-74AB65C01CB2}"/>
                </a:ext>
              </a:extLst>
            </p:cNvPr>
            <p:cNvSpPr txBox="1"/>
            <p:nvPr/>
          </p:nvSpPr>
          <p:spPr>
            <a:xfrm>
              <a:off x="4875647" y="239088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3" name="Group 22">
            <a:extLst>
              <a:ext uri="{FF2B5EF4-FFF2-40B4-BE49-F238E27FC236}">
                <a16:creationId xmlns:a16="http://schemas.microsoft.com/office/drawing/2014/main" id="{B78BDEBA-3FDF-427D-968F-3B189D42242D}"/>
              </a:ext>
            </a:extLst>
          </p:cNvPr>
          <p:cNvGrpSpPr/>
          <p:nvPr/>
        </p:nvGrpSpPr>
        <p:grpSpPr>
          <a:xfrm>
            <a:off x="6333981" y="4450478"/>
            <a:ext cx="1710341" cy="1008323"/>
            <a:chOff x="2657473" y="3817399"/>
            <a:chExt cx="1710341" cy="1008323"/>
          </a:xfrm>
        </p:grpSpPr>
        <p:cxnSp>
          <p:nvCxnSpPr>
            <p:cNvPr id="24" name="Straight Arrow Connector 23">
              <a:extLst>
                <a:ext uri="{FF2B5EF4-FFF2-40B4-BE49-F238E27FC236}">
                  <a16:creationId xmlns:a16="http://schemas.microsoft.com/office/drawing/2014/main" id="{07D9C700-9BAE-45EE-B7F5-8E7620E64848}"/>
                </a:ext>
              </a:extLst>
            </p:cNvPr>
            <p:cNvCxnSpPr>
              <a:cxnSpLocks/>
            </p:cNvCxnSpPr>
            <p:nvPr/>
          </p:nvCxnSpPr>
          <p:spPr>
            <a:xfrm flipH="1">
              <a:off x="3306176" y="3817399"/>
              <a:ext cx="1061638" cy="638991"/>
            </a:xfrm>
            <a:prstGeom prst="straightConnector1">
              <a:avLst/>
            </a:prstGeom>
            <a:ln w="5715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2DF419-0179-428D-856D-12959EBF5BB1}"/>
                </a:ext>
              </a:extLst>
            </p:cNvPr>
            <p:cNvSpPr txBox="1"/>
            <p:nvPr/>
          </p:nvSpPr>
          <p:spPr>
            <a:xfrm>
              <a:off x="2657473" y="4456390"/>
              <a:ext cx="837460" cy="369332"/>
            </a:xfrm>
            <a:prstGeom prst="rect">
              <a:avLst/>
            </a:prstGeom>
            <a:noFill/>
          </p:spPr>
          <p:txBody>
            <a:bodyPr wrap="square" rtlCol="0">
              <a:spAutoFit/>
            </a:bodyPr>
            <a:lstStyle/>
            <a:p>
              <a:pPr algn="ctr"/>
              <a:r>
                <a:rPr lang="vi-VN" b="1">
                  <a:solidFill>
                    <a:srgbClr val="00B0F0"/>
                  </a:solidFill>
                </a:rPr>
                <a:t>H</a:t>
              </a:r>
              <a:r>
                <a:rPr lang="vi-VN" b="1" baseline="-25000">
                  <a:solidFill>
                    <a:srgbClr val="00B0F0"/>
                  </a:solidFill>
                </a:rPr>
                <a:t>2</a:t>
              </a:r>
              <a:r>
                <a:rPr lang="vi-VN" b="1">
                  <a:solidFill>
                    <a:srgbClr val="00B0F0"/>
                  </a:solidFill>
                </a:rPr>
                <a:t>O</a:t>
              </a:r>
              <a:endParaRPr lang="en-US" b="1">
                <a:solidFill>
                  <a:srgbClr val="00B0F0"/>
                </a:solidFill>
              </a:endParaRPr>
            </a:p>
          </p:txBody>
        </p:sp>
      </p:grpSp>
      <p:grpSp>
        <p:nvGrpSpPr>
          <p:cNvPr id="27" name="Group 26">
            <a:extLst>
              <a:ext uri="{FF2B5EF4-FFF2-40B4-BE49-F238E27FC236}">
                <a16:creationId xmlns:a16="http://schemas.microsoft.com/office/drawing/2014/main" id="{012BA78E-6AEA-4F22-AEB4-9D66C25B7184}"/>
              </a:ext>
            </a:extLst>
          </p:cNvPr>
          <p:cNvGrpSpPr/>
          <p:nvPr/>
        </p:nvGrpSpPr>
        <p:grpSpPr>
          <a:xfrm>
            <a:off x="1624101" y="4235268"/>
            <a:ext cx="1710341" cy="1008323"/>
            <a:chOff x="2657473" y="3817399"/>
            <a:chExt cx="1710341" cy="1008323"/>
          </a:xfrm>
        </p:grpSpPr>
        <p:cxnSp>
          <p:nvCxnSpPr>
            <p:cNvPr id="28" name="Straight Arrow Connector 27">
              <a:extLst>
                <a:ext uri="{FF2B5EF4-FFF2-40B4-BE49-F238E27FC236}">
                  <a16:creationId xmlns:a16="http://schemas.microsoft.com/office/drawing/2014/main" id="{4FF2D52C-E0D7-488F-A053-EB308B064B93}"/>
                </a:ext>
              </a:extLst>
            </p:cNvPr>
            <p:cNvCxnSpPr>
              <a:cxnSpLocks/>
            </p:cNvCxnSpPr>
            <p:nvPr/>
          </p:nvCxnSpPr>
          <p:spPr>
            <a:xfrm flipH="1">
              <a:off x="3306176" y="3817399"/>
              <a:ext cx="1061638" cy="638991"/>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4212942-AE4C-4422-AA7F-523D4E2C7243}"/>
                </a:ext>
              </a:extLst>
            </p:cNvPr>
            <p:cNvSpPr txBox="1"/>
            <p:nvPr/>
          </p:nvSpPr>
          <p:spPr>
            <a:xfrm>
              <a:off x="2657473" y="4456390"/>
              <a:ext cx="837460" cy="369332"/>
            </a:xfrm>
            <a:prstGeom prst="rect">
              <a:avLst/>
            </a:prstGeom>
            <a:noFill/>
          </p:spPr>
          <p:txBody>
            <a:bodyPr wrap="square" rtlCol="0">
              <a:spAutoFit/>
            </a:bodyPr>
            <a:lstStyle/>
            <a:p>
              <a:pPr algn="ctr"/>
              <a:r>
                <a:rPr lang="vi-VN" b="1" dirty="0">
                  <a:solidFill>
                    <a:srgbClr val="00B0F0"/>
                  </a:solidFill>
                </a:rPr>
                <a:t>H</a:t>
              </a:r>
              <a:r>
                <a:rPr lang="vi-VN" b="1" baseline="-25000" dirty="0">
                  <a:solidFill>
                    <a:srgbClr val="00B0F0"/>
                  </a:solidFill>
                </a:rPr>
                <a:t>2</a:t>
              </a:r>
              <a:r>
                <a:rPr lang="vi-VN" b="1" dirty="0">
                  <a:solidFill>
                    <a:srgbClr val="00B0F0"/>
                  </a:solidFill>
                </a:rPr>
                <a:t>O</a:t>
              </a:r>
              <a:endParaRPr lang="en-US" b="1" dirty="0">
                <a:solidFill>
                  <a:srgbClr val="00B0F0"/>
                </a:solidFill>
              </a:endParaRPr>
            </a:p>
          </p:txBody>
        </p:sp>
      </p:grpSp>
      <p:grpSp>
        <p:nvGrpSpPr>
          <p:cNvPr id="9" name="Group 8">
            <a:extLst>
              <a:ext uri="{FF2B5EF4-FFF2-40B4-BE49-F238E27FC236}">
                <a16:creationId xmlns:a16="http://schemas.microsoft.com/office/drawing/2014/main" id="{99E653AD-6C2B-44CB-8652-AB8DDF4C40E2}"/>
              </a:ext>
            </a:extLst>
          </p:cNvPr>
          <p:cNvGrpSpPr/>
          <p:nvPr/>
        </p:nvGrpSpPr>
        <p:grpSpPr>
          <a:xfrm>
            <a:off x="4377344" y="3494233"/>
            <a:ext cx="3500863" cy="758829"/>
            <a:chOff x="4377344" y="3494233"/>
            <a:chExt cx="3500863" cy="758829"/>
          </a:xfrm>
        </p:grpSpPr>
        <p:sp>
          <p:nvSpPr>
            <p:cNvPr id="5" name="TextBox 4">
              <a:extLst>
                <a:ext uri="{FF2B5EF4-FFF2-40B4-BE49-F238E27FC236}">
                  <a16:creationId xmlns:a16="http://schemas.microsoft.com/office/drawing/2014/main" id="{B3975F43-7F88-409D-B86C-99331DF94AED}"/>
                </a:ext>
              </a:extLst>
            </p:cNvPr>
            <p:cNvSpPr txBox="1"/>
            <p:nvPr/>
          </p:nvSpPr>
          <p:spPr>
            <a:xfrm>
              <a:off x="5410214" y="3494233"/>
              <a:ext cx="1447060" cy="646331"/>
            </a:xfrm>
            <a:prstGeom prst="rect">
              <a:avLst/>
            </a:prstGeom>
            <a:noFill/>
          </p:spPr>
          <p:txBody>
            <a:bodyPr wrap="square" rtlCol="0">
              <a:spAutoFit/>
            </a:bodyPr>
            <a:lstStyle/>
            <a:p>
              <a:pPr algn="ctr"/>
              <a:r>
                <a:rPr lang="vi-VN" b="1" dirty="0">
                  <a:solidFill>
                    <a:srgbClr val="FF6600"/>
                  </a:solidFill>
                </a:rPr>
                <a:t>Tế bào khí khổng</a:t>
              </a:r>
              <a:endParaRPr lang="en-US" b="1" dirty="0">
                <a:solidFill>
                  <a:srgbClr val="FF6600"/>
                </a:solidFill>
              </a:endParaRPr>
            </a:p>
          </p:txBody>
        </p:sp>
        <p:cxnSp>
          <p:nvCxnSpPr>
            <p:cNvPr id="31" name="Straight Arrow Connector 30">
              <a:extLst>
                <a:ext uri="{FF2B5EF4-FFF2-40B4-BE49-F238E27FC236}">
                  <a16:creationId xmlns:a16="http://schemas.microsoft.com/office/drawing/2014/main" id="{BEB06552-0EEB-4A1F-A34A-8980735D7CD5}"/>
                </a:ext>
              </a:extLst>
            </p:cNvPr>
            <p:cNvCxnSpPr>
              <a:cxnSpLocks/>
              <a:stCxn id="5" idx="3"/>
            </p:cNvCxnSpPr>
            <p:nvPr/>
          </p:nvCxnSpPr>
          <p:spPr>
            <a:xfrm flipV="1">
              <a:off x="6857274" y="3729493"/>
              <a:ext cx="1020933" cy="87906"/>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F74F07A-6059-41C2-ACCF-07B96D726EE9}"/>
                </a:ext>
              </a:extLst>
            </p:cNvPr>
            <p:cNvCxnSpPr>
              <a:cxnSpLocks/>
            </p:cNvCxnSpPr>
            <p:nvPr/>
          </p:nvCxnSpPr>
          <p:spPr>
            <a:xfrm flipH="1">
              <a:off x="4377344" y="3929004"/>
              <a:ext cx="1220352" cy="324058"/>
            </a:xfrm>
            <a:prstGeom prst="straightConnector1">
              <a:avLst/>
            </a:pr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74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right)">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6349B66-9890-4DE2-B6A7-262238E88886}"/>
              </a:ext>
            </a:extLst>
          </p:cNvPr>
          <p:cNvGrpSpPr/>
          <p:nvPr/>
        </p:nvGrpSpPr>
        <p:grpSpPr>
          <a:xfrm>
            <a:off x="2291080" y="182880"/>
            <a:ext cx="7609840" cy="762000"/>
            <a:chOff x="1960880" y="182880"/>
            <a:chExt cx="7609840" cy="762000"/>
          </a:xfrm>
        </p:grpSpPr>
        <p:sp>
          <p:nvSpPr>
            <p:cNvPr id="2" name="Rectangle: Rounded Corners 1">
              <a:extLst>
                <a:ext uri="{FF2B5EF4-FFF2-40B4-BE49-F238E27FC236}">
                  <a16:creationId xmlns:a16="http://schemas.microsoft.com/office/drawing/2014/main" id="{DFC6E29B-E1BF-4B22-B9C3-6D730602A944}"/>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52B0B67-4E9E-406D-8E87-278B4C3F4C1F}"/>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grpSp>
        <p:nvGrpSpPr>
          <p:cNvPr id="16" name="Group 15">
            <a:extLst>
              <a:ext uri="{FF2B5EF4-FFF2-40B4-BE49-F238E27FC236}">
                <a16:creationId xmlns:a16="http://schemas.microsoft.com/office/drawing/2014/main" id="{9112F1FF-15AE-E217-70A3-8A9EE55EB48E}"/>
              </a:ext>
            </a:extLst>
          </p:cNvPr>
          <p:cNvGrpSpPr/>
          <p:nvPr/>
        </p:nvGrpSpPr>
        <p:grpSpPr>
          <a:xfrm>
            <a:off x="5147210" y="1251256"/>
            <a:ext cx="1897580" cy="611525"/>
            <a:chOff x="5000676" y="619760"/>
            <a:chExt cx="1897580" cy="611525"/>
          </a:xfrm>
        </p:grpSpPr>
        <p:sp>
          <p:nvSpPr>
            <p:cNvPr id="18" name="Rectangle: Rounded Corners 17">
              <a:extLst>
                <a:ext uri="{FF2B5EF4-FFF2-40B4-BE49-F238E27FC236}">
                  <a16:creationId xmlns:a16="http://schemas.microsoft.com/office/drawing/2014/main" id="{5054609D-4D7D-E113-43A4-FF00FEF88FBD}"/>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9" name="Rectangle: Rounded Corners 18">
              <a:extLst>
                <a:ext uri="{FF2B5EF4-FFF2-40B4-BE49-F238E27FC236}">
                  <a16:creationId xmlns:a16="http://schemas.microsoft.com/office/drawing/2014/main" id="{27BED9EB-F8C4-CE47-2AF1-2824A421080F}"/>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picture containing text&#10;&#10;Description automatically generated">
            <a:extLst>
              <a:ext uri="{FF2B5EF4-FFF2-40B4-BE49-F238E27FC236}">
                <a16:creationId xmlns:a16="http://schemas.microsoft.com/office/drawing/2014/main" id="{A6D1EB62-81C0-1953-8E7E-8D3D26DFF998}"/>
              </a:ext>
            </a:extLst>
          </p:cNvPr>
          <p:cNvPicPr>
            <a:picLocks noChangeAspect="1"/>
          </p:cNvPicPr>
          <p:nvPr/>
        </p:nvPicPr>
        <p:blipFill rotWithShape="1">
          <a:blip r:embed="rId2">
            <a:extLst>
              <a:ext uri="{28A0092B-C50C-407E-A947-70E740481C1C}">
                <a14:useLocalDpi xmlns:a14="http://schemas.microsoft.com/office/drawing/2010/main" val="0"/>
              </a:ext>
            </a:extLst>
          </a:blip>
          <a:srcRect r="4365"/>
          <a:stretch/>
        </p:blipFill>
        <p:spPr>
          <a:xfrm>
            <a:off x="4648993" y="2712411"/>
            <a:ext cx="2894013" cy="3537545"/>
          </a:xfrm>
          <a:prstGeom prst="rect">
            <a:avLst/>
          </a:prstGeom>
        </p:spPr>
      </p:pic>
      <p:grpSp>
        <p:nvGrpSpPr>
          <p:cNvPr id="21" name="Group 20">
            <a:extLst>
              <a:ext uri="{FF2B5EF4-FFF2-40B4-BE49-F238E27FC236}">
                <a16:creationId xmlns:a16="http://schemas.microsoft.com/office/drawing/2014/main" id="{E796869D-340C-DA53-8DED-0ADCCCD02ECE}"/>
              </a:ext>
            </a:extLst>
          </p:cNvPr>
          <p:cNvGrpSpPr/>
          <p:nvPr/>
        </p:nvGrpSpPr>
        <p:grpSpPr>
          <a:xfrm>
            <a:off x="399495" y="3165069"/>
            <a:ext cx="3808521" cy="2972684"/>
            <a:chOff x="399495" y="2112885"/>
            <a:chExt cx="3808521" cy="2972684"/>
          </a:xfrm>
          <a:solidFill>
            <a:srgbClr val="EDFEC7"/>
          </a:solidFill>
        </p:grpSpPr>
        <p:sp>
          <p:nvSpPr>
            <p:cNvPr id="22" name="Rectangle: Rounded Corners 21">
              <a:extLst>
                <a:ext uri="{FF2B5EF4-FFF2-40B4-BE49-F238E27FC236}">
                  <a16:creationId xmlns:a16="http://schemas.microsoft.com/office/drawing/2014/main" id="{84B0376E-EF60-AD02-6E25-24DA54C92256}"/>
                </a:ext>
              </a:extLst>
            </p:cNvPr>
            <p:cNvSpPr/>
            <p:nvPr/>
          </p:nvSpPr>
          <p:spPr>
            <a:xfrm>
              <a:off x="399495" y="2112885"/>
              <a:ext cx="3808521" cy="2972684"/>
            </a:xfrm>
            <a:prstGeom prst="roundRect">
              <a:avLst>
                <a:gd name="adj" fmla="val 63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05CCBF-84E5-DAB7-E96D-6CE1DD759A22}"/>
                </a:ext>
              </a:extLst>
            </p:cNvPr>
            <p:cNvSpPr txBox="1"/>
            <p:nvPr/>
          </p:nvSpPr>
          <p:spPr>
            <a:xfrm>
              <a:off x="601249" y="2274837"/>
              <a:ext cx="3420337" cy="2719591"/>
            </a:xfrm>
            <a:prstGeom prst="rect">
              <a:avLst/>
            </a:prstGeom>
            <a:grpFill/>
          </p:spPr>
          <p:txBody>
            <a:bodyPr wrap="square" rtlCol="0">
              <a:spAutoFit/>
            </a:bodyPr>
            <a:lstStyle/>
            <a:p>
              <a:pPr algn="just">
                <a:lnSpc>
                  <a:spcPct val="120000"/>
                </a:lnSpc>
              </a:pPr>
              <a:r>
                <a:rPr lang="vi-VN" sz="2400" b="1" dirty="0">
                  <a:solidFill>
                    <a:srgbClr val="C00000"/>
                  </a:solidFill>
                </a:rPr>
                <a:t>Khi cây đủ nước</a:t>
              </a:r>
              <a:r>
                <a:rPr lang="vi-VN" sz="2400" dirty="0">
                  <a:solidFill>
                    <a:schemeClr val="bg2">
                      <a:lumMod val="25000"/>
                    </a:schemeClr>
                  </a:solidFill>
                </a:rPr>
                <a:t>, </a:t>
              </a:r>
              <a:r>
                <a:rPr lang="vi-VN" sz="2400" dirty="0"/>
                <a:t>tế bào khí khổng trương nước, căng ra, làm </a:t>
              </a:r>
              <a:r>
                <a:rPr lang="vi-VN" sz="2400" b="1" dirty="0">
                  <a:solidFill>
                    <a:srgbClr val="C00000"/>
                  </a:solidFill>
                </a:rPr>
                <a:t>khí khổng mở rộng </a:t>
              </a:r>
              <a:r>
                <a:rPr lang="vi-VN" sz="2400" dirty="0"/>
                <a:t>khiến hơi nước thoát ra ngoài nhiều.</a:t>
              </a:r>
              <a:endParaRPr lang="en-US" sz="2400" dirty="0"/>
            </a:p>
          </p:txBody>
        </p:sp>
      </p:grpSp>
      <p:grpSp>
        <p:nvGrpSpPr>
          <p:cNvPr id="24" name="Group 23">
            <a:extLst>
              <a:ext uri="{FF2B5EF4-FFF2-40B4-BE49-F238E27FC236}">
                <a16:creationId xmlns:a16="http://schemas.microsoft.com/office/drawing/2014/main" id="{230CB05C-C8EB-4849-0373-0344BEE03443}"/>
              </a:ext>
            </a:extLst>
          </p:cNvPr>
          <p:cNvGrpSpPr/>
          <p:nvPr/>
        </p:nvGrpSpPr>
        <p:grpSpPr>
          <a:xfrm>
            <a:off x="7902606" y="3165068"/>
            <a:ext cx="3808521" cy="2972685"/>
            <a:chOff x="399495" y="2112885"/>
            <a:chExt cx="3808521" cy="2972685"/>
          </a:xfrm>
          <a:solidFill>
            <a:schemeClr val="accent3">
              <a:lumMod val="20000"/>
              <a:lumOff val="80000"/>
            </a:schemeClr>
          </a:solidFill>
        </p:grpSpPr>
        <p:sp>
          <p:nvSpPr>
            <p:cNvPr id="25" name="Rectangle: Rounded Corners 24">
              <a:extLst>
                <a:ext uri="{FF2B5EF4-FFF2-40B4-BE49-F238E27FC236}">
                  <a16:creationId xmlns:a16="http://schemas.microsoft.com/office/drawing/2014/main" id="{A8A86446-506A-3437-EA86-36C79649D37B}"/>
                </a:ext>
              </a:extLst>
            </p:cNvPr>
            <p:cNvSpPr/>
            <p:nvPr/>
          </p:nvSpPr>
          <p:spPr>
            <a:xfrm>
              <a:off x="399495" y="2112885"/>
              <a:ext cx="3808521" cy="2972685"/>
            </a:xfrm>
            <a:prstGeom prst="roundRect">
              <a:avLst>
                <a:gd name="adj" fmla="val 63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dirty="0"/>
            </a:p>
          </p:txBody>
        </p:sp>
        <p:sp>
          <p:nvSpPr>
            <p:cNvPr id="26" name="TextBox 25">
              <a:extLst>
                <a:ext uri="{FF2B5EF4-FFF2-40B4-BE49-F238E27FC236}">
                  <a16:creationId xmlns:a16="http://schemas.microsoft.com/office/drawing/2014/main" id="{48868137-9537-A1DF-EF29-AA3EFC9AFC5A}"/>
                </a:ext>
              </a:extLst>
            </p:cNvPr>
            <p:cNvSpPr txBox="1"/>
            <p:nvPr/>
          </p:nvSpPr>
          <p:spPr>
            <a:xfrm>
              <a:off x="577615" y="2239431"/>
              <a:ext cx="3510025" cy="2719591"/>
            </a:xfrm>
            <a:prstGeom prst="rect">
              <a:avLst/>
            </a:prstGeom>
            <a:grpFill/>
          </p:spPr>
          <p:txBody>
            <a:bodyPr wrap="square" rtlCol="0">
              <a:spAutoFit/>
            </a:bodyPr>
            <a:lstStyle/>
            <a:p>
              <a:pPr>
                <a:lnSpc>
                  <a:spcPct val="120000"/>
                </a:lnSpc>
              </a:pPr>
              <a:r>
                <a:rPr lang="vi-VN" sz="2400" b="1" dirty="0">
                  <a:solidFill>
                    <a:srgbClr val="0070C0"/>
                  </a:solidFill>
                </a:rPr>
                <a:t>Khi tế bào khí khổng thiếu nước</a:t>
              </a:r>
              <a:r>
                <a:rPr lang="vi-VN" sz="2400" dirty="0">
                  <a:solidFill>
                    <a:srgbClr val="0070C0"/>
                  </a:solidFill>
                </a:rPr>
                <a:t> </a:t>
              </a:r>
              <a:r>
                <a:rPr lang="vi-VN" sz="2400" dirty="0">
                  <a:solidFill>
                    <a:schemeClr val="bg2">
                      <a:lumMod val="25000"/>
                    </a:schemeClr>
                  </a:solidFill>
                </a:rPr>
                <a:t>sẽ xẹp xuống, </a:t>
              </a:r>
              <a:r>
                <a:rPr lang="vi-VN" sz="2400" b="1" dirty="0">
                  <a:solidFill>
                    <a:srgbClr val="0070C0"/>
                  </a:solidFill>
                </a:rPr>
                <a:t>khí khổng khép bớt lại</a:t>
              </a:r>
              <a:r>
                <a:rPr lang="vi-VN" sz="2400" dirty="0">
                  <a:solidFill>
                    <a:schemeClr val="bg2">
                      <a:lumMod val="25000"/>
                    </a:schemeClr>
                  </a:solidFill>
                </a:rPr>
                <a:t> khiến hàm lượng hơi nước thoát ra ngoài giảm đi.</a:t>
              </a:r>
              <a:endParaRPr lang="en-US" sz="2400" dirty="0">
                <a:solidFill>
                  <a:schemeClr val="bg2">
                    <a:lumMod val="25000"/>
                  </a:schemeClr>
                </a:solidFill>
              </a:endParaRPr>
            </a:p>
          </p:txBody>
        </p:sp>
      </p:grpSp>
      <p:grpSp>
        <p:nvGrpSpPr>
          <p:cNvPr id="27" name="Group 26">
            <a:extLst>
              <a:ext uri="{FF2B5EF4-FFF2-40B4-BE49-F238E27FC236}">
                <a16:creationId xmlns:a16="http://schemas.microsoft.com/office/drawing/2014/main" id="{C06F148F-1E1E-6F6A-C4EA-DB3E40FFB9EF}"/>
              </a:ext>
            </a:extLst>
          </p:cNvPr>
          <p:cNvGrpSpPr/>
          <p:nvPr/>
        </p:nvGrpSpPr>
        <p:grpSpPr>
          <a:xfrm>
            <a:off x="3301854" y="2250746"/>
            <a:ext cx="2459754" cy="1446984"/>
            <a:chOff x="3301854" y="1198562"/>
            <a:chExt cx="2459754" cy="1446984"/>
          </a:xfrm>
        </p:grpSpPr>
        <p:cxnSp>
          <p:nvCxnSpPr>
            <p:cNvPr id="28" name="Straight Arrow Connector 27">
              <a:extLst>
                <a:ext uri="{FF2B5EF4-FFF2-40B4-BE49-F238E27FC236}">
                  <a16:creationId xmlns:a16="http://schemas.microsoft.com/office/drawing/2014/main" id="{7B3CB5C4-1862-00BE-E700-1D13256BA825}"/>
                </a:ext>
              </a:extLst>
            </p:cNvPr>
            <p:cNvCxnSpPr>
              <a:cxnSpLocks/>
            </p:cNvCxnSpPr>
            <p:nvPr/>
          </p:nvCxnSpPr>
          <p:spPr>
            <a:xfrm flipH="1" flipV="1">
              <a:off x="4021586" y="1491450"/>
              <a:ext cx="1740022" cy="1154096"/>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CD47677-7035-84C3-9C34-266D4D90A368}"/>
                </a:ext>
              </a:extLst>
            </p:cNvPr>
            <p:cNvSpPr txBox="1"/>
            <p:nvPr/>
          </p:nvSpPr>
          <p:spPr>
            <a:xfrm>
              <a:off x="3301854" y="1198562"/>
              <a:ext cx="906162" cy="461665"/>
            </a:xfrm>
            <a:prstGeom prst="rect">
              <a:avLst/>
            </a:prstGeom>
            <a:noFill/>
          </p:spPr>
          <p:txBody>
            <a:bodyPr wrap="square" rtlCol="0">
              <a:spAutoFit/>
            </a:bodyPr>
            <a:lstStyle/>
            <a:p>
              <a:r>
                <a:rPr lang="vi-VN" sz="2400" b="1">
                  <a:solidFill>
                    <a:srgbClr val="0070C0"/>
                  </a:solidFill>
                </a:rPr>
                <a:t>H</a:t>
              </a:r>
              <a:r>
                <a:rPr lang="vi-VN" sz="2400" b="1" baseline="-25000">
                  <a:solidFill>
                    <a:srgbClr val="0070C0"/>
                  </a:solidFill>
                </a:rPr>
                <a:t>2</a:t>
              </a:r>
              <a:r>
                <a:rPr lang="vi-VN" sz="2400" b="1">
                  <a:solidFill>
                    <a:srgbClr val="0070C0"/>
                  </a:solidFill>
                </a:rPr>
                <a:t>O</a:t>
              </a:r>
              <a:endParaRPr lang="en-US" sz="2400" b="1">
                <a:solidFill>
                  <a:srgbClr val="0070C0"/>
                </a:solidFill>
              </a:endParaRPr>
            </a:p>
          </p:txBody>
        </p:sp>
      </p:grpSp>
    </p:spTree>
    <p:extLst>
      <p:ext uri="{BB962C8B-B14F-4D97-AF65-F5344CB8AC3E}">
        <p14:creationId xmlns:p14="http://schemas.microsoft.com/office/powerpoint/2010/main" val="21331842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F6A1D522-3356-A838-F6E5-9DDD78948C10}"/>
              </a:ext>
            </a:extLst>
          </p:cNvPr>
          <p:cNvCxnSpPr>
            <a:cxnSpLocks/>
          </p:cNvCxnSpPr>
          <p:nvPr/>
        </p:nvCxnSpPr>
        <p:spPr>
          <a:xfrm flipV="1">
            <a:off x="7098082" y="4208745"/>
            <a:ext cx="2108548" cy="150312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104" name="Picture 8">
            <a:extLst>
              <a:ext uri="{FF2B5EF4-FFF2-40B4-BE49-F238E27FC236}">
                <a16:creationId xmlns:a16="http://schemas.microsoft.com/office/drawing/2014/main" id="{787ABDE4-B912-19F5-D813-F87C6149A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922" y="2883228"/>
            <a:ext cx="8838156" cy="379189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251DBF6-0DEC-658D-0F5A-EDA26EF98DF3}"/>
              </a:ext>
            </a:extLst>
          </p:cNvPr>
          <p:cNvGrpSpPr/>
          <p:nvPr/>
        </p:nvGrpSpPr>
        <p:grpSpPr>
          <a:xfrm>
            <a:off x="2291080" y="182880"/>
            <a:ext cx="7609840" cy="762000"/>
            <a:chOff x="1960880" y="182880"/>
            <a:chExt cx="7609840" cy="762000"/>
          </a:xfrm>
        </p:grpSpPr>
        <p:sp>
          <p:nvSpPr>
            <p:cNvPr id="15" name="Rectangle: Rounded Corners 14">
              <a:extLst>
                <a:ext uri="{FF2B5EF4-FFF2-40B4-BE49-F238E27FC236}">
                  <a16:creationId xmlns:a16="http://schemas.microsoft.com/office/drawing/2014/main" id="{7F275503-FEC4-CEDB-735C-EDE99DD1F65B}"/>
                </a:ext>
              </a:extLst>
            </p:cNvPr>
            <p:cNvSpPr/>
            <p:nvPr/>
          </p:nvSpPr>
          <p:spPr>
            <a:xfrm>
              <a:off x="1960880" y="182880"/>
              <a:ext cx="7609840" cy="762000"/>
            </a:xfrm>
            <a:prstGeom prst="roundRect">
              <a:avLst>
                <a:gd name="adj" fmla="val 50000"/>
              </a:avLst>
            </a:prstGeom>
            <a:gradFill flip="none" rotWithShape="1">
              <a:gsLst>
                <a:gs pos="0">
                  <a:srgbClr val="FF6699"/>
                </a:gs>
                <a:gs pos="31000">
                  <a:srgbClr val="FF7875"/>
                </a:gs>
                <a:gs pos="67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F968BB-A3D8-3412-EC67-48FF0012C54E}"/>
                </a:ext>
              </a:extLst>
            </p:cNvPr>
            <p:cNvSpPr txBox="1"/>
            <p:nvPr/>
          </p:nvSpPr>
          <p:spPr>
            <a:xfrm>
              <a:off x="2377440" y="286881"/>
              <a:ext cx="7030720" cy="553998"/>
            </a:xfrm>
            <a:prstGeom prst="rect">
              <a:avLst/>
            </a:prstGeom>
            <a:noFill/>
          </p:spPr>
          <p:txBody>
            <a:bodyPr wrap="square" rtlCol="0">
              <a:spAutoFit/>
            </a:bodyPr>
            <a:lstStyle/>
            <a:p>
              <a:r>
                <a:rPr lang="vi-VN" sz="3000" b="1">
                  <a:solidFill>
                    <a:schemeClr val="bg1"/>
                  </a:solidFill>
                </a:rPr>
                <a:t>HOẠT ĐỘNG ĐÓNG MỞ KHÍ KHỔNG</a:t>
              </a:r>
              <a:endParaRPr lang="en-US" sz="3000" b="1">
                <a:solidFill>
                  <a:schemeClr val="bg1"/>
                </a:solidFill>
              </a:endParaRPr>
            </a:p>
          </p:txBody>
        </p:sp>
      </p:grpSp>
      <p:sp>
        <p:nvSpPr>
          <p:cNvPr id="18" name="TextBox 17">
            <a:extLst>
              <a:ext uri="{FF2B5EF4-FFF2-40B4-BE49-F238E27FC236}">
                <a16:creationId xmlns:a16="http://schemas.microsoft.com/office/drawing/2014/main" id="{C85549CA-6337-139B-BF6A-FE6A89B17154}"/>
              </a:ext>
            </a:extLst>
          </p:cNvPr>
          <p:cNvSpPr txBox="1"/>
          <p:nvPr/>
        </p:nvSpPr>
        <p:spPr>
          <a:xfrm>
            <a:off x="730337" y="1901094"/>
            <a:ext cx="10985326" cy="946798"/>
          </a:xfrm>
          <a:prstGeom prst="rect">
            <a:avLst/>
          </a:prstGeom>
          <a:noFill/>
        </p:spPr>
        <p:txBody>
          <a:bodyPr wrap="square" rtlCol="0">
            <a:spAutoFit/>
          </a:bodyPr>
          <a:lstStyle>
            <a:defPPr>
              <a:defRPr lang="en-US"/>
            </a:defPPr>
            <a:lvl1pPr algn="just">
              <a:lnSpc>
                <a:spcPct val="120000"/>
              </a:lnSpc>
              <a:defRPr sz="2400" b="1"/>
            </a:lvl1pPr>
          </a:lstStyle>
          <a:p>
            <a:r>
              <a:rPr lang="vi-VN" dirty="0">
                <a:solidFill>
                  <a:srgbClr val="00B050"/>
                </a:solidFill>
              </a:rPr>
              <a:t>Độ mở của khí khổng phụ thuộc </a:t>
            </a:r>
            <a:r>
              <a:rPr lang="vi-VN" dirty="0"/>
              <a:t>chủ yếu vào hàm lượng nước trong các tế bào khí khổng còn gọi là </a:t>
            </a:r>
            <a:r>
              <a:rPr lang="vi-VN" dirty="0">
                <a:solidFill>
                  <a:srgbClr val="FF0000"/>
                </a:solidFill>
              </a:rPr>
              <a:t>tế bào hạt đậu.</a:t>
            </a:r>
            <a:endParaRPr lang="en-US" dirty="0">
              <a:solidFill>
                <a:srgbClr val="FF0000"/>
              </a:solidFill>
            </a:endParaRPr>
          </a:p>
        </p:txBody>
      </p:sp>
      <p:grpSp>
        <p:nvGrpSpPr>
          <p:cNvPr id="19" name="Group 18">
            <a:extLst>
              <a:ext uri="{FF2B5EF4-FFF2-40B4-BE49-F238E27FC236}">
                <a16:creationId xmlns:a16="http://schemas.microsoft.com/office/drawing/2014/main" id="{FFD749BE-780E-9D88-225A-59E461FCE969}"/>
              </a:ext>
            </a:extLst>
          </p:cNvPr>
          <p:cNvGrpSpPr/>
          <p:nvPr/>
        </p:nvGrpSpPr>
        <p:grpSpPr>
          <a:xfrm>
            <a:off x="5147210" y="1147255"/>
            <a:ext cx="1897580" cy="611525"/>
            <a:chOff x="5000676" y="619760"/>
            <a:chExt cx="1897580" cy="611525"/>
          </a:xfrm>
        </p:grpSpPr>
        <p:sp>
          <p:nvSpPr>
            <p:cNvPr id="20" name="Rectangle: Rounded Corners 19">
              <a:extLst>
                <a:ext uri="{FF2B5EF4-FFF2-40B4-BE49-F238E27FC236}">
                  <a16:creationId xmlns:a16="http://schemas.microsoft.com/office/drawing/2014/main" id="{198E50C2-B83E-F350-D1A9-8A98A31D551F}"/>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21" name="Rectangle: Rounded Corners 20">
              <a:extLst>
                <a:ext uri="{FF2B5EF4-FFF2-40B4-BE49-F238E27FC236}">
                  <a16:creationId xmlns:a16="http://schemas.microsoft.com/office/drawing/2014/main" id="{AE4FA62A-1990-A29E-4439-FCCD3DA0706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833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Regulation of Transpiration by Stomata | Biology | JoVE">
            <a:extLst>
              <a:ext uri="{FF2B5EF4-FFF2-40B4-BE49-F238E27FC236}">
                <a16:creationId xmlns:a16="http://schemas.microsoft.com/office/drawing/2014/main" id="{9778A428-D8F4-49B9-D20C-19B39EB6B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6D22461-85BA-1DCA-EDFA-F473FD96A504}"/>
              </a:ext>
            </a:extLst>
          </p:cNvPr>
          <p:cNvGrpSpPr/>
          <p:nvPr/>
        </p:nvGrpSpPr>
        <p:grpSpPr>
          <a:xfrm>
            <a:off x="2375770" y="181626"/>
            <a:ext cx="7440460" cy="762000"/>
            <a:chOff x="1960880" y="182880"/>
            <a:chExt cx="7609840" cy="762000"/>
          </a:xfrm>
          <a:solidFill>
            <a:srgbClr val="C00000"/>
          </a:solidFill>
        </p:grpSpPr>
        <p:sp>
          <p:nvSpPr>
            <p:cNvPr id="12" name="Rectangle: Rounded Corners 11">
              <a:extLst>
                <a:ext uri="{FF2B5EF4-FFF2-40B4-BE49-F238E27FC236}">
                  <a16:creationId xmlns:a16="http://schemas.microsoft.com/office/drawing/2014/main" id="{B9A1E281-4838-E95F-7228-55D7D83A6F16}"/>
                </a:ext>
              </a:extLst>
            </p:cNvPr>
            <p:cNvSpPr/>
            <p:nvPr/>
          </p:nvSpPr>
          <p:spPr>
            <a:xfrm>
              <a:off x="1960880" y="182880"/>
              <a:ext cx="7609840" cy="76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A11B3B9-58CD-EEA1-9119-5D5ED9D4797B}"/>
                </a:ext>
              </a:extLst>
            </p:cNvPr>
            <p:cNvSpPr txBox="1"/>
            <p:nvPr/>
          </p:nvSpPr>
          <p:spPr>
            <a:xfrm>
              <a:off x="2139335" y="286881"/>
              <a:ext cx="7268825" cy="553998"/>
            </a:xfrm>
            <a:prstGeom prst="rect">
              <a:avLst/>
            </a:prstGeom>
            <a:grpFill/>
          </p:spPr>
          <p:txBody>
            <a:bodyPr wrap="square" rtlCol="0">
              <a:spAutoFit/>
            </a:bodyPr>
            <a:lstStyle/>
            <a:p>
              <a:r>
                <a:rPr lang="vi-VN" sz="3000" b="1" dirty="0">
                  <a:solidFill>
                    <a:schemeClr val="bg1"/>
                  </a:solidFill>
                </a:rPr>
                <a:t>Ý NGHĨA SỰ THOÁT HƠI NƯỚC Ở LÁ</a:t>
              </a:r>
              <a:endParaRPr lang="en-US" sz="3000" b="1" dirty="0">
                <a:solidFill>
                  <a:schemeClr val="bg1"/>
                </a:solidFill>
              </a:endParaRPr>
            </a:p>
          </p:txBody>
        </p:sp>
      </p:grpSp>
      <p:grpSp>
        <p:nvGrpSpPr>
          <p:cNvPr id="16" name="Group 15">
            <a:extLst>
              <a:ext uri="{FF2B5EF4-FFF2-40B4-BE49-F238E27FC236}">
                <a16:creationId xmlns:a16="http://schemas.microsoft.com/office/drawing/2014/main" id="{0EF3B8C6-890A-7007-FC31-C7A87ED8E93F}"/>
              </a:ext>
            </a:extLst>
          </p:cNvPr>
          <p:cNvGrpSpPr/>
          <p:nvPr/>
        </p:nvGrpSpPr>
        <p:grpSpPr>
          <a:xfrm>
            <a:off x="388308" y="4835047"/>
            <a:ext cx="8367385" cy="1737326"/>
            <a:chOff x="680720" y="2387130"/>
            <a:chExt cx="4023360" cy="4003510"/>
          </a:xfrm>
        </p:grpSpPr>
        <p:sp>
          <p:nvSpPr>
            <p:cNvPr id="17" name="Rectangle 16">
              <a:extLst>
                <a:ext uri="{FF2B5EF4-FFF2-40B4-BE49-F238E27FC236}">
                  <a16:creationId xmlns:a16="http://schemas.microsoft.com/office/drawing/2014/main" id="{AC5C9C34-5226-DC4F-7884-97F70B17C884}"/>
                </a:ext>
              </a:extLst>
            </p:cNvPr>
            <p:cNvSpPr/>
            <p:nvPr/>
          </p:nvSpPr>
          <p:spPr>
            <a:xfrm>
              <a:off x="680720" y="2387130"/>
              <a:ext cx="4023360" cy="400351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86A57D3-4C78-B423-D97E-92FE58E309A1}"/>
                </a:ext>
              </a:extLst>
            </p:cNvPr>
            <p:cNvSpPr txBox="1"/>
            <p:nvPr/>
          </p:nvSpPr>
          <p:spPr>
            <a:xfrm>
              <a:off x="828746" y="2915920"/>
              <a:ext cx="3693845" cy="2969070"/>
            </a:xfrm>
            <a:prstGeom prst="rect">
              <a:avLst/>
            </a:prstGeom>
            <a:noFill/>
          </p:spPr>
          <p:txBody>
            <a:bodyPr wrap="square" rtlCol="0" anchor="ctr">
              <a:spAutoFit/>
            </a:bodyPr>
            <a:lstStyle/>
            <a:p>
              <a:pPr algn="just">
                <a:lnSpc>
                  <a:spcPct val="110000"/>
                </a:lnSpc>
              </a:pPr>
              <a:r>
                <a:rPr lang="vi-VN" sz="2400" b="1" i="1" dirty="0">
                  <a:solidFill>
                    <a:schemeClr val="bg1"/>
                  </a:solidFill>
                </a:rPr>
                <a:t>Câu hỏi:</a:t>
              </a:r>
            </a:p>
            <a:p>
              <a:pPr algn="ctr">
                <a:lnSpc>
                  <a:spcPct val="110000"/>
                </a:lnSpc>
              </a:pPr>
              <a:r>
                <a:rPr lang="vi-VN" sz="2400" b="1" i="1" dirty="0">
                  <a:solidFill>
                    <a:srgbClr val="FFFF00"/>
                  </a:solidFill>
                </a:rPr>
                <a:t>Thoát hơi nước có vai trò gì đối với thực vật và đối với môi trường</a:t>
              </a:r>
              <a:endParaRPr lang="en-US" sz="2400" b="1" i="1" dirty="0">
                <a:solidFill>
                  <a:srgbClr val="FFFF00"/>
                </a:solidFill>
              </a:endParaRPr>
            </a:p>
          </p:txBody>
        </p:sp>
        <p:sp>
          <p:nvSpPr>
            <p:cNvPr id="19" name="Rectangle 18">
              <a:extLst>
                <a:ext uri="{FF2B5EF4-FFF2-40B4-BE49-F238E27FC236}">
                  <a16:creationId xmlns:a16="http://schemas.microsoft.com/office/drawing/2014/main" id="{D7518902-DF30-1172-A209-9DA615CF3A42}"/>
                </a:ext>
              </a:extLst>
            </p:cNvPr>
            <p:cNvSpPr/>
            <p:nvPr/>
          </p:nvSpPr>
          <p:spPr>
            <a:xfrm>
              <a:off x="757852" y="2735345"/>
              <a:ext cx="3869096" cy="337538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309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tomata of plants Clipart Vector PNG , SVG, EPS, PSD, AI">
            <a:extLst>
              <a:ext uri="{FF2B5EF4-FFF2-40B4-BE49-F238E27FC236}">
                <a16:creationId xmlns:a16="http://schemas.microsoft.com/office/drawing/2014/main" id="{6E59CE1D-B998-56DA-1E61-67D0B205F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574" y="1659668"/>
            <a:ext cx="3171825" cy="49434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40 Guard Cells Illustrations &amp; Clip Art - iStock">
            <a:extLst>
              <a:ext uri="{FF2B5EF4-FFF2-40B4-BE49-F238E27FC236}">
                <a16:creationId xmlns:a16="http://schemas.microsoft.com/office/drawing/2014/main" id="{71718A37-4287-FBB1-D8C8-EAC36C85E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18564"/>
            <a:ext cx="4960771" cy="393943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8B89384-35C2-3555-28BD-E24FA493DE4F}"/>
              </a:ext>
            </a:extLst>
          </p:cNvPr>
          <p:cNvGrpSpPr/>
          <p:nvPr/>
        </p:nvGrpSpPr>
        <p:grpSpPr>
          <a:xfrm>
            <a:off x="5147210" y="254857"/>
            <a:ext cx="1897580" cy="611525"/>
            <a:chOff x="5000676" y="619760"/>
            <a:chExt cx="1897580" cy="611525"/>
          </a:xfrm>
        </p:grpSpPr>
        <p:sp>
          <p:nvSpPr>
            <p:cNvPr id="11" name="Rectangle: Rounded Corners 10">
              <a:extLst>
                <a:ext uri="{FF2B5EF4-FFF2-40B4-BE49-F238E27FC236}">
                  <a16:creationId xmlns:a16="http://schemas.microsoft.com/office/drawing/2014/main" id="{4FD6F3BF-FCAF-1ACB-2933-6D4ECE05DA32}"/>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2" name="Rectangle: Rounded Corners 11">
              <a:extLst>
                <a:ext uri="{FF2B5EF4-FFF2-40B4-BE49-F238E27FC236}">
                  <a16:creationId xmlns:a16="http://schemas.microsoft.com/office/drawing/2014/main" id="{09F33CBA-F514-F4AF-8D05-25C018E68B1F}"/>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85B1FF0-1995-29E6-78BD-2CA797067AF5}"/>
              </a:ext>
            </a:extLst>
          </p:cNvPr>
          <p:cNvSpPr txBox="1"/>
          <p:nvPr/>
        </p:nvSpPr>
        <p:spPr>
          <a:xfrm>
            <a:off x="635213" y="1015649"/>
            <a:ext cx="11192097" cy="494751"/>
          </a:xfrm>
          <a:prstGeom prst="rect">
            <a:avLst/>
          </a:prstGeom>
          <a:noFill/>
        </p:spPr>
        <p:txBody>
          <a:bodyPr wrap="square" rtlCol="0">
            <a:spAutoFit/>
          </a:bodyPr>
          <a:lstStyle>
            <a:defPPr>
              <a:defRPr lang="en-US"/>
            </a:defPPr>
            <a:lvl1pPr algn="just">
              <a:lnSpc>
                <a:spcPct val="120000"/>
              </a:lnSpc>
              <a:defRPr sz="2400" b="1">
                <a:solidFill>
                  <a:srgbClr val="00B050"/>
                </a:solidFill>
              </a:defRPr>
            </a:lvl1pPr>
          </a:lstStyle>
          <a:p>
            <a:r>
              <a:rPr lang="vi-VN" dirty="0">
                <a:solidFill>
                  <a:schemeClr val="tx1"/>
                </a:solidFill>
              </a:rPr>
              <a:t>Nhờ có thoát hơi nước ở lá, nước được </a:t>
            </a:r>
            <a:r>
              <a:rPr lang="vi-VN" dirty="0">
                <a:solidFill>
                  <a:srgbClr val="FF0000"/>
                </a:solidFill>
              </a:rPr>
              <a:t>cung cấp tới từng tế bào của cây.</a:t>
            </a:r>
          </a:p>
        </p:txBody>
      </p:sp>
    </p:spTree>
    <p:extLst>
      <p:ext uri="{BB962C8B-B14F-4D97-AF65-F5344CB8AC3E}">
        <p14:creationId xmlns:p14="http://schemas.microsoft.com/office/powerpoint/2010/main" val="34090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grass, plant&#10;&#10;Description automatically generated">
            <a:extLst>
              <a:ext uri="{FF2B5EF4-FFF2-40B4-BE49-F238E27FC236}">
                <a16:creationId xmlns:a16="http://schemas.microsoft.com/office/drawing/2014/main" id="{C3076B71-88A0-44BF-A774-77B32D054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CAD158F-3C78-46E6-B9BD-572B11A58A4F}"/>
              </a:ext>
            </a:extLst>
          </p:cNvPr>
          <p:cNvSpPr txBox="1"/>
          <p:nvPr/>
        </p:nvSpPr>
        <p:spPr>
          <a:xfrm>
            <a:off x="725658" y="5267741"/>
            <a:ext cx="10740683" cy="1389996"/>
          </a:xfrm>
          <a:prstGeom prst="rect">
            <a:avLst/>
          </a:prstGeom>
          <a:noFill/>
        </p:spPr>
        <p:txBody>
          <a:bodyPr wrap="square" rtlCol="0">
            <a:spAutoFit/>
          </a:bodyPr>
          <a:lstStyle/>
          <a:p>
            <a:pPr algn="just">
              <a:lnSpc>
                <a:spcPct val="120000"/>
              </a:lnSpc>
            </a:pPr>
            <a:r>
              <a:rPr lang="vi-VN" sz="2400" b="1" i="1" dirty="0">
                <a:solidFill>
                  <a:srgbClr val="FFFF00"/>
                </a:solidFill>
              </a:rPr>
              <a:t>Thoát hơi nước </a:t>
            </a:r>
            <a:r>
              <a:rPr lang="vi-VN" sz="2400" b="1" i="1" dirty="0">
                <a:solidFill>
                  <a:schemeClr val="bg1"/>
                </a:solidFill>
              </a:rPr>
              <a:t>là động lực đầu trên của dòng đi lên, đóng vai trò như </a:t>
            </a:r>
            <a:r>
              <a:rPr lang="vi-VN" sz="2400" b="1" i="1" dirty="0">
                <a:solidFill>
                  <a:srgbClr val="FFC000"/>
                </a:solidFill>
              </a:rPr>
              <a:t>lực kéo</a:t>
            </a:r>
            <a:r>
              <a:rPr lang="vi-VN" sz="2400" b="1" i="1" dirty="0">
                <a:solidFill>
                  <a:schemeClr val="bg1"/>
                </a:solidFill>
              </a:rPr>
              <a:t> giúp vận chuyển dòng </a:t>
            </a:r>
            <a:r>
              <a:rPr lang="vi-VN" sz="2400" b="1" i="1" dirty="0">
                <a:solidFill>
                  <a:srgbClr val="00B0F0"/>
                </a:solidFill>
              </a:rPr>
              <a:t>nước và các chất khoáng</a:t>
            </a:r>
            <a:r>
              <a:rPr lang="vi-VN" sz="2400" b="1" i="1" dirty="0">
                <a:solidFill>
                  <a:schemeClr val="bg1"/>
                </a:solidFill>
              </a:rPr>
              <a:t> từ rễ lên lá và đến các bộ phận khác của cây trên mặt đất. </a:t>
            </a:r>
            <a:endParaRPr lang="en-US" sz="2400" b="1" i="1" dirty="0">
              <a:solidFill>
                <a:schemeClr val="bg1"/>
              </a:solidFill>
            </a:endParaRPr>
          </a:p>
        </p:txBody>
      </p:sp>
      <p:sp>
        <p:nvSpPr>
          <p:cNvPr id="4" name="Freeform: Shape 3">
            <a:extLst>
              <a:ext uri="{FF2B5EF4-FFF2-40B4-BE49-F238E27FC236}">
                <a16:creationId xmlns:a16="http://schemas.microsoft.com/office/drawing/2014/main" id="{DF8DF505-DE0F-41D4-9839-792FDC4F46F4}"/>
              </a:ext>
            </a:extLst>
          </p:cNvPr>
          <p:cNvSpPr/>
          <p:nvPr/>
        </p:nvSpPr>
        <p:spPr>
          <a:xfrm>
            <a:off x="4136994" y="843379"/>
            <a:ext cx="2192785" cy="4424362"/>
          </a:xfrm>
          <a:custGeom>
            <a:avLst/>
            <a:gdLst>
              <a:gd name="connsiteX0" fmla="*/ 0 w 2192785"/>
              <a:gd name="connsiteY0" fmla="*/ 4350058 h 4424362"/>
              <a:gd name="connsiteX1" fmla="*/ 1020932 w 2192785"/>
              <a:gd name="connsiteY1" fmla="*/ 4412202 h 4424362"/>
              <a:gd name="connsiteX2" fmla="*/ 1669002 w 2192785"/>
              <a:gd name="connsiteY2" fmla="*/ 4136994 h 4424362"/>
              <a:gd name="connsiteX3" fmla="*/ 2032987 w 2192785"/>
              <a:gd name="connsiteY3" fmla="*/ 3497802 h 4424362"/>
              <a:gd name="connsiteX4" fmla="*/ 2112886 w 2192785"/>
              <a:gd name="connsiteY4" fmla="*/ 2911875 h 4424362"/>
              <a:gd name="connsiteX5" fmla="*/ 2032987 w 2192785"/>
              <a:gd name="connsiteY5" fmla="*/ 2210539 h 4424362"/>
              <a:gd name="connsiteX6" fmla="*/ 2006354 w 2192785"/>
              <a:gd name="connsiteY6" fmla="*/ 1562470 h 4424362"/>
              <a:gd name="connsiteX7" fmla="*/ 1961965 w 2192785"/>
              <a:gd name="connsiteY7" fmla="*/ 923277 h 4424362"/>
              <a:gd name="connsiteX8" fmla="*/ 2032987 w 2192785"/>
              <a:gd name="connsiteY8" fmla="*/ 443883 h 4424362"/>
              <a:gd name="connsiteX9" fmla="*/ 2192785 w 2192785"/>
              <a:gd name="connsiteY9" fmla="*/ 0 h 442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2785" h="4424362">
                <a:moveTo>
                  <a:pt x="0" y="4350058"/>
                </a:moveTo>
                <a:cubicBezTo>
                  <a:pt x="371382" y="4398885"/>
                  <a:pt x="742765" y="4447713"/>
                  <a:pt x="1020932" y="4412202"/>
                </a:cubicBezTo>
                <a:cubicBezTo>
                  <a:pt x="1299099" y="4376691"/>
                  <a:pt x="1500326" y="4289394"/>
                  <a:pt x="1669002" y="4136994"/>
                </a:cubicBezTo>
                <a:cubicBezTo>
                  <a:pt x="1837678" y="3984594"/>
                  <a:pt x="1959006" y="3701989"/>
                  <a:pt x="2032987" y="3497802"/>
                </a:cubicBezTo>
                <a:cubicBezTo>
                  <a:pt x="2106968" y="3293615"/>
                  <a:pt x="2112886" y="3126419"/>
                  <a:pt x="2112886" y="2911875"/>
                </a:cubicBezTo>
                <a:cubicBezTo>
                  <a:pt x="2112886" y="2697331"/>
                  <a:pt x="2050742" y="2435440"/>
                  <a:pt x="2032987" y="2210539"/>
                </a:cubicBezTo>
                <a:cubicBezTo>
                  <a:pt x="2015232" y="1985638"/>
                  <a:pt x="2018191" y="1777014"/>
                  <a:pt x="2006354" y="1562470"/>
                </a:cubicBezTo>
                <a:cubicBezTo>
                  <a:pt x="1994517" y="1347926"/>
                  <a:pt x="1957526" y="1109708"/>
                  <a:pt x="1961965" y="923277"/>
                </a:cubicBezTo>
                <a:cubicBezTo>
                  <a:pt x="1966404" y="736846"/>
                  <a:pt x="1994517" y="597762"/>
                  <a:pt x="2032987" y="443883"/>
                </a:cubicBezTo>
                <a:cubicBezTo>
                  <a:pt x="2071457" y="290003"/>
                  <a:pt x="2132121" y="145001"/>
                  <a:pt x="2192785"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292276D-1352-45C4-A66A-C3A31EFCB2F5}"/>
              </a:ext>
            </a:extLst>
          </p:cNvPr>
          <p:cNvSpPr/>
          <p:nvPr/>
        </p:nvSpPr>
        <p:spPr>
          <a:xfrm>
            <a:off x="5762625" y="1733550"/>
            <a:ext cx="1743075" cy="3400425"/>
          </a:xfrm>
          <a:custGeom>
            <a:avLst/>
            <a:gdLst>
              <a:gd name="connsiteX0" fmla="*/ 1743075 w 1743075"/>
              <a:gd name="connsiteY0" fmla="*/ 3400425 h 3400425"/>
              <a:gd name="connsiteX1" fmla="*/ 1123950 w 1743075"/>
              <a:gd name="connsiteY1" fmla="*/ 2924175 h 3400425"/>
              <a:gd name="connsiteX2" fmla="*/ 685800 w 1743075"/>
              <a:gd name="connsiteY2" fmla="*/ 2638425 h 3400425"/>
              <a:gd name="connsiteX3" fmla="*/ 514350 w 1743075"/>
              <a:gd name="connsiteY3" fmla="*/ 2324100 h 3400425"/>
              <a:gd name="connsiteX4" fmla="*/ 428625 w 1743075"/>
              <a:gd name="connsiteY4" fmla="*/ 1524000 h 3400425"/>
              <a:gd name="connsiteX5" fmla="*/ 381000 w 1743075"/>
              <a:gd name="connsiteY5" fmla="*/ 581025 h 3400425"/>
              <a:gd name="connsiteX6" fmla="*/ 114300 w 1743075"/>
              <a:gd name="connsiteY6" fmla="*/ 114300 h 3400425"/>
              <a:gd name="connsiteX7" fmla="*/ 0 w 1743075"/>
              <a:gd name="connsiteY7"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3075" h="3400425">
                <a:moveTo>
                  <a:pt x="1743075" y="3400425"/>
                </a:moveTo>
                <a:cubicBezTo>
                  <a:pt x="1521618" y="3225800"/>
                  <a:pt x="1300162" y="3051175"/>
                  <a:pt x="1123950" y="2924175"/>
                </a:cubicBezTo>
                <a:cubicBezTo>
                  <a:pt x="947737" y="2797175"/>
                  <a:pt x="787400" y="2738437"/>
                  <a:pt x="685800" y="2638425"/>
                </a:cubicBezTo>
                <a:cubicBezTo>
                  <a:pt x="584200" y="2538412"/>
                  <a:pt x="557212" y="2509837"/>
                  <a:pt x="514350" y="2324100"/>
                </a:cubicBezTo>
                <a:cubicBezTo>
                  <a:pt x="471487" y="2138362"/>
                  <a:pt x="450850" y="1814512"/>
                  <a:pt x="428625" y="1524000"/>
                </a:cubicBezTo>
                <a:cubicBezTo>
                  <a:pt x="406400" y="1233487"/>
                  <a:pt x="433387" y="815975"/>
                  <a:pt x="381000" y="581025"/>
                </a:cubicBezTo>
                <a:cubicBezTo>
                  <a:pt x="328613" y="346075"/>
                  <a:pt x="177800" y="211137"/>
                  <a:pt x="114300" y="114300"/>
                </a:cubicBezTo>
                <a:cubicBezTo>
                  <a:pt x="50800" y="17463"/>
                  <a:pt x="25400" y="8731"/>
                  <a:pt x="0" y="0"/>
                </a:cubicBezTo>
              </a:path>
            </a:pathLst>
          </a:custGeom>
          <a:noFill/>
          <a:ln w="571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5DAD8D4-AADB-4592-B714-7D838FA8F793}"/>
              </a:ext>
            </a:extLst>
          </p:cNvPr>
          <p:cNvGrpSpPr/>
          <p:nvPr/>
        </p:nvGrpSpPr>
        <p:grpSpPr>
          <a:xfrm>
            <a:off x="275257" y="356663"/>
            <a:ext cx="4489783" cy="944880"/>
            <a:chOff x="122857" y="304800"/>
            <a:chExt cx="4489783" cy="944880"/>
          </a:xfrm>
        </p:grpSpPr>
        <p:sp>
          <p:nvSpPr>
            <p:cNvPr id="8" name="Rectangle: Rounded Corners 7">
              <a:extLst>
                <a:ext uri="{FF2B5EF4-FFF2-40B4-BE49-F238E27FC236}">
                  <a16:creationId xmlns:a16="http://schemas.microsoft.com/office/drawing/2014/main" id="{2FCAC864-BADB-4991-9528-C5F36219944D}"/>
                </a:ext>
              </a:extLst>
            </p:cNvPr>
            <p:cNvSpPr/>
            <p:nvPr/>
          </p:nvSpPr>
          <p:spPr>
            <a:xfrm>
              <a:off x="122857" y="304800"/>
              <a:ext cx="4489783" cy="9448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AFEB076-5599-4F1A-904A-30132F8C2D26}"/>
                </a:ext>
              </a:extLst>
            </p:cNvPr>
            <p:cNvSpPr txBox="1"/>
            <p:nvPr/>
          </p:nvSpPr>
          <p:spPr>
            <a:xfrm>
              <a:off x="424846" y="361741"/>
              <a:ext cx="3891280" cy="830997"/>
            </a:xfrm>
            <a:prstGeom prst="rect">
              <a:avLst/>
            </a:prstGeom>
            <a:noFill/>
          </p:spPr>
          <p:txBody>
            <a:bodyPr wrap="square" rtlCol="0">
              <a:spAutoFit/>
            </a:bodyPr>
            <a:lstStyle/>
            <a:p>
              <a:pPr algn="ctr"/>
              <a:r>
                <a:rPr lang="vi-VN" sz="2400" b="1" i="1" dirty="0"/>
                <a:t>Ý nghĩa của sự thoát hơi nước ở lá</a:t>
              </a:r>
              <a:endParaRPr lang="en-US" sz="2400" b="1" i="1" dirty="0"/>
            </a:p>
          </p:txBody>
        </p:sp>
      </p:grpSp>
      <p:grpSp>
        <p:nvGrpSpPr>
          <p:cNvPr id="10" name="Group 9">
            <a:extLst>
              <a:ext uri="{FF2B5EF4-FFF2-40B4-BE49-F238E27FC236}">
                <a16:creationId xmlns:a16="http://schemas.microsoft.com/office/drawing/2014/main" id="{15A95AC3-0732-1442-E72D-7DEEAD52B903}"/>
              </a:ext>
            </a:extLst>
          </p:cNvPr>
          <p:cNvGrpSpPr/>
          <p:nvPr/>
        </p:nvGrpSpPr>
        <p:grpSpPr>
          <a:xfrm>
            <a:off x="275257" y="4497398"/>
            <a:ext cx="1897580" cy="611525"/>
            <a:chOff x="5000676" y="619760"/>
            <a:chExt cx="1897580" cy="611525"/>
          </a:xfrm>
        </p:grpSpPr>
        <p:sp>
          <p:nvSpPr>
            <p:cNvPr id="11" name="Rectangle: Rounded Corners 10">
              <a:extLst>
                <a:ext uri="{FF2B5EF4-FFF2-40B4-BE49-F238E27FC236}">
                  <a16:creationId xmlns:a16="http://schemas.microsoft.com/office/drawing/2014/main" id="{F1C3D62E-124C-A8E9-93DD-9B46FC2A517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2" name="Rectangle: Rounded Corners 11">
              <a:extLst>
                <a:ext uri="{FF2B5EF4-FFF2-40B4-BE49-F238E27FC236}">
                  <a16:creationId xmlns:a16="http://schemas.microsoft.com/office/drawing/2014/main" id="{5455FEA9-F3B0-FECC-5960-65B25502B45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9335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repeatCount="indefinite"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22" presetClass="entr" presetSubtype="4" repeatCount="indefinite"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amond 17">
            <a:extLst>
              <a:ext uri="{FF2B5EF4-FFF2-40B4-BE49-F238E27FC236}">
                <a16:creationId xmlns:a16="http://schemas.microsoft.com/office/drawing/2014/main" id="{8E0CDB78-0961-4F67-AD65-2B218C9CA07A}"/>
              </a:ext>
            </a:extLst>
          </p:cNvPr>
          <p:cNvSpPr/>
          <p:nvPr/>
        </p:nvSpPr>
        <p:spPr>
          <a:xfrm>
            <a:off x="5952169" y="272137"/>
            <a:ext cx="3895517" cy="3895517"/>
          </a:xfrm>
          <a:prstGeom prst="diamond">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045E246-DC6D-4EBA-B9F6-ADD2E616163A}"/>
              </a:ext>
            </a:extLst>
          </p:cNvPr>
          <p:cNvGrpSpPr/>
          <p:nvPr/>
        </p:nvGrpSpPr>
        <p:grpSpPr>
          <a:xfrm>
            <a:off x="3245842" y="-2397211"/>
            <a:ext cx="10892160" cy="10915834"/>
            <a:chOff x="2957744" y="-2397211"/>
            <a:chExt cx="10892160" cy="10915834"/>
          </a:xfrm>
          <a:blipFill dpi="0" rotWithShape="1">
            <a:blip r:embed="rId2"/>
            <a:srcRect/>
            <a:stretch>
              <a:fillRect l="-5000" t="22000" r="-37000" b="-9000"/>
            </a:stretch>
          </a:blipFill>
        </p:grpSpPr>
        <p:sp>
          <p:nvSpPr>
            <p:cNvPr id="5" name="Diamond 4">
              <a:extLst>
                <a:ext uri="{FF2B5EF4-FFF2-40B4-BE49-F238E27FC236}">
                  <a16:creationId xmlns:a16="http://schemas.microsoft.com/office/drawing/2014/main" id="{E6CEB27D-176D-46D9-9359-004439C7518B}"/>
                </a:ext>
              </a:extLst>
            </p:cNvPr>
            <p:cNvSpPr/>
            <p:nvPr/>
          </p:nvSpPr>
          <p:spPr>
            <a:xfrm>
              <a:off x="5726097" y="38297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08FF82F2-3A13-429E-A12C-7AF38AD1A29F}"/>
                </a:ext>
              </a:extLst>
            </p:cNvPr>
            <p:cNvSpPr/>
            <p:nvPr/>
          </p:nvSpPr>
          <p:spPr>
            <a:xfrm>
              <a:off x="2957744"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C7F8E842-369F-419A-B8D9-C3E3B3899E29}"/>
                </a:ext>
              </a:extLst>
            </p:cNvPr>
            <p:cNvSpPr/>
            <p:nvPr/>
          </p:nvSpPr>
          <p:spPr>
            <a:xfrm>
              <a:off x="8494450" y="-2397211"/>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6BB1F5E6-B738-42B9-A0B9-16B054EEF672}"/>
                </a:ext>
              </a:extLst>
            </p:cNvPr>
            <p:cNvSpPr/>
            <p:nvPr/>
          </p:nvSpPr>
          <p:spPr>
            <a:xfrm>
              <a:off x="8494450" y="3163169"/>
              <a:ext cx="5355454" cy="5355454"/>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D3C76012-3CA3-4130-AC55-2E7B1D2C4A1D}"/>
              </a:ext>
            </a:extLst>
          </p:cNvPr>
          <p:cNvSpPr/>
          <p:nvPr/>
        </p:nvSpPr>
        <p:spPr>
          <a:xfrm>
            <a:off x="11550901" y="2131509"/>
            <a:ext cx="929197" cy="1858394"/>
          </a:xfrm>
          <a:custGeom>
            <a:avLst/>
            <a:gdLst>
              <a:gd name="connsiteX0" fmla="*/ 929197 w 929197"/>
              <a:gd name="connsiteY0" fmla="*/ 0 h 1858394"/>
              <a:gd name="connsiteX1" fmla="*/ 929197 w 929197"/>
              <a:gd name="connsiteY1" fmla="*/ 1858394 h 1858394"/>
              <a:gd name="connsiteX2" fmla="*/ 0 w 929197"/>
              <a:gd name="connsiteY2" fmla="*/ 929197 h 1858394"/>
            </a:gdLst>
            <a:ahLst/>
            <a:cxnLst>
              <a:cxn ang="0">
                <a:pos x="connsiteX0" y="connsiteY0"/>
              </a:cxn>
              <a:cxn ang="0">
                <a:pos x="connsiteX1" y="connsiteY1"/>
              </a:cxn>
              <a:cxn ang="0">
                <a:pos x="connsiteX2" y="connsiteY2"/>
              </a:cxn>
            </a:cxnLst>
            <a:rect l="l" t="t" r="r" b="b"/>
            <a:pathLst>
              <a:path w="929197" h="1858394">
                <a:moveTo>
                  <a:pt x="929197" y="0"/>
                </a:moveTo>
                <a:lnTo>
                  <a:pt x="929197" y="1858394"/>
                </a:lnTo>
                <a:lnTo>
                  <a:pt x="0" y="929197"/>
                </a:lnTo>
                <a:close/>
              </a:path>
            </a:pathLst>
          </a:custGeom>
          <a:gradFill>
            <a:gsLst>
              <a:gs pos="0">
                <a:srgbClr val="FF6699"/>
              </a:gs>
              <a:gs pos="58000">
                <a:srgbClr val="FF6644"/>
              </a:gs>
              <a:gs pos="100000">
                <a:srgbClr val="FF66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6198854-BDAF-44CA-8270-3128A9EA3EB2}"/>
              </a:ext>
            </a:extLst>
          </p:cNvPr>
          <p:cNvSpPr/>
          <p:nvPr/>
        </p:nvSpPr>
        <p:spPr>
          <a:xfrm>
            <a:off x="7777281" y="5943360"/>
            <a:ext cx="1829282" cy="914641"/>
          </a:xfrm>
          <a:custGeom>
            <a:avLst/>
            <a:gdLst>
              <a:gd name="connsiteX0" fmla="*/ 914641 w 1829282"/>
              <a:gd name="connsiteY0" fmla="*/ 0 h 914641"/>
              <a:gd name="connsiteX1" fmla="*/ 1829282 w 1829282"/>
              <a:gd name="connsiteY1" fmla="*/ 914641 h 914641"/>
              <a:gd name="connsiteX2" fmla="*/ 0 w 1829282"/>
              <a:gd name="connsiteY2" fmla="*/ 914641 h 914641"/>
            </a:gdLst>
            <a:ahLst/>
            <a:cxnLst>
              <a:cxn ang="0">
                <a:pos x="connsiteX0" y="connsiteY0"/>
              </a:cxn>
              <a:cxn ang="0">
                <a:pos x="connsiteX1" y="connsiteY1"/>
              </a:cxn>
              <a:cxn ang="0">
                <a:pos x="connsiteX2" y="connsiteY2"/>
              </a:cxn>
            </a:cxnLst>
            <a:rect l="l" t="t" r="r" b="b"/>
            <a:pathLst>
              <a:path w="1829282" h="914641">
                <a:moveTo>
                  <a:pt x="914641" y="0"/>
                </a:moveTo>
                <a:lnTo>
                  <a:pt x="1829282" y="914641"/>
                </a:lnTo>
                <a:lnTo>
                  <a:pt x="0" y="914641"/>
                </a:lnTo>
                <a:close/>
              </a:path>
            </a:pathLst>
          </a:custGeom>
          <a:gradFill flip="none" rotWithShape="1">
            <a:gsLst>
              <a:gs pos="0">
                <a:srgbClr val="FF6699"/>
              </a:gs>
              <a:gs pos="58000">
                <a:srgbClr val="FF6644"/>
              </a:gs>
              <a:gs pos="100000">
                <a:srgbClr val="FF66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Diamond 16">
            <a:extLst>
              <a:ext uri="{FF2B5EF4-FFF2-40B4-BE49-F238E27FC236}">
                <a16:creationId xmlns:a16="http://schemas.microsoft.com/office/drawing/2014/main" id="{3184BCE0-943C-4893-9CD8-89C9B264F246}"/>
              </a:ext>
            </a:extLst>
          </p:cNvPr>
          <p:cNvSpPr/>
          <p:nvPr/>
        </p:nvSpPr>
        <p:spPr>
          <a:xfrm>
            <a:off x="5711046" y="-1482189"/>
            <a:ext cx="3895517" cy="3895517"/>
          </a:xfrm>
          <a:prstGeom prst="diamond">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2624DA2-63FD-4CA4-92AC-EE3D9C46E0AB}"/>
              </a:ext>
            </a:extLst>
          </p:cNvPr>
          <p:cNvSpPr/>
          <p:nvPr/>
        </p:nvSpPr>
        <p:spPr>
          <a:xfrm>
            <a:off x="371303"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9" name="Flowchart: Connector 18">
            <a:extLst>
              <a:ext uri="{FF2B5EF4-FFF2-40B4-BE49-F238E27FC236}">
                <a16:creationId xmlns:a16="http://schemas.microsoft.com/office/drawing/2014/main" id="{BE232B43-B950-2E7B-4C63-DED666E332CC}"/>
              </a:ext>
            </a:extLst>
          </p:cNvPr>
          <p:cNvSpPr/>
          <p:nvPr/>
        </p:nvSpPr>
        <p:spPr>
          <a:xfrm>
            <a:off x="771172"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Flowchart: Connector 19">
            <a:extLst>
              <a:ext uri="{FF2B5EF4-FFF2-40B4-BE49-F238E27FC236}">
                <a16:creationId xmlns:a16="http://schemas.microsoft.com/office/drawing/2014/main" id="{E814F4FC-AAE9-2CB4-9F3C-BC7591BD8A76}"/>
              </a:ext>
            </a:extLst>
          </p:cNvPr>
          <p:cNvSpPr/>
          <p:nvPr/>
        </p:nvSpPr>
        <p:spPr>
          <a:xfrm>
            <a:off x="1171780" y="1524005"/>
            <a:ext cx="299468" cy="299468"/>
          </a:xfrm>
          <a:prstGeom prst="flowChartConnector">
            <a:avLst/>
          </a:prstGeom>
          <a:gradFill flip="none" rotWithShape="1">
            <a:gsLst>
              <a:gs pos="38000">
                <a:srgbClr val="FF7C6D"/>
              </a:gs>
              <a:gs pos="67000">
                <a:srgbClr val="FF8854"/>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pic>
        <p:nvPicPr>
          <p:cNvPr id="2" name="Picture 1">
            <a:extLst>
              <a:ext uri="{FF2B5EF4-FFF2-40B4-BE49-F238E27FC236}">
                <a16:creationId xmlns:a16="http://schemas.microsoft.com/office/drawing/2014/main" id="{127A1B80-2425-2B0D-4901-A1E2A81E7594}"/>
              </a:ext>
            </a:extLst>
          </p:cNvPr>
          <p:cNvPicPr>
            <a:picLocks noChangeAspect="1"/>
          </p:cNvPicPr>
          <p:nvPr/>
        </p:nvPicPr>
        <p:blipFill>
          <a:blip r:embed="rId3"/>
          <a:stretch>
            <a:fillRect/>
          </a:stretch>
        </p:blipFill>
        <p:spPr>
          <a:xfrm>
            <a:off x="-55738" y="558806"/>
            <a:ext cx="6120914" cy="3913971"/>
          </a:xfrm>
          <a:prstGeom prst="rect">
            <a:avLst/>
          </a:prstGeom>
        </p:spPr>
      </p:pic>
    </p:spTree>
    <p:extLst>
      <p:ext uri="{BB962C8B-B14F-4D97-AF65-F5344CB8AC3E}">
        <p14:creationId xmlns:p14="http://schemas.microsoft.com/office/powerpoint/2010/main" val="326654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8E1D875-32C9-A404-D57E-DE6CA9462392}"/>
              </a:ext>
            </a:extLst>
          </p:cNvPr>
          <p:cNvGrpSpPr/>
          <p:nvPr/>
        </p:nvGrpSpPr>
        <p:grpSpPr>
          <a:xfrm>
            <a:off x="2754129" y="5907392"/>
            <a:ext cx="6915964" cy="733149"/>
            <a:chOff x="2468190" y="5625042"/>
            <a:chExt cx="6915964" cy="733149"/>
          </a:xfrm>
        </p:grpSpPr>
        <p:sp>
          <p:nvSpPr>
            <p:cNvPr id="4" name="Rectangle: Rounded Corners 3">
              <a:extLst>
                <a:ext uri="{FF2B5EF4-FFF2-40B4-BE49-F238E27FC236}">
                  <a16:creationId xmlns:a16="http://schemas.microsoft.com/office/drawing/2014/main" id="{757FAB64-2963-92E5-5B1B-EECB332B2AC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30.4</a:t>
              </a:r>
              <a:endParaRPr lang="en-US" b="1" dirty="0"/>
            </a:p>
          </p:txBody>
        </p:sp>
        <p:sp>
          <p:nvSpPr>
            <p:cNvPr id="5" name="TextBox 4">
              <a:extLst>
                <a:ext uri="{FF2B5EF4-FFF2-40B4-BE49-F238E27FC236}">
                  <a16:creationId xmlns:a16="http://schemas.microsoft.com/office/drawing/2014/main" id="{C01A09B3-6518-15D9-F273-4296E49CE30A}"/>
                </a:ext>
              </a:extLst>
            </p:cNvPr>
            <p:cNvSpPr txBox="1"/>
            <p:nvPr/>
          </p:nvSpPr>
          <p:spPr>
            <a:xfrm>
              <a:off x="3799840" y="5625042"/>
              <a:ext cx="5584314" cy="733149"/>
            </a:xfrm>
            <a:prstGeom prst="rect">
              <a:avLst/>
            </a:prstGeom>
            <a:noFill/>
          </p:spPr>
          <p:txBody>
            <a:bodyPr wrap="square" rtlCol="0">
              <a:spAutoFit/>
            </a:bodyPr>
            <a:lstStyle/>
            <a:p>
              <a:pPr algn="ctr">
                <a:lnSpc>
                  <a:spcPct val="120000"/>
                </a:lnSpc>
              </a:pPr>
              <a:r>
                <a:rPr lang="vi-VN" dirty="0"/>
                <a:t>Khí khổng mở giúp hơi nước, O</a:t>
              </a:r>
              <a:r>
                <a:rPr lang="vi-VN" baseline="-25000" dirty="0"/>
                <a:t>2</a:t>
              </a:r>
              <a:r>
                <a:rPr lang="vi-VN" dirty="0"/>
                <a:t> và nước giải phóng ra ngoài không khí và CO</a:t>
              </a:r>
              <a:r>
                <a:rPr lang="vi-VN" baseline="-25000" dirty="0"/>
                <a:t>2</a:t>
              </a:r>
              <a:r>
                <a:rPr lang="vi-VN" dirty="0"/>
                <a:t> khuếch tán vào lá</a:t>
              </a:r>
              <a:endParaRPr lang="en-US" dirty="0"/>
            </a:p>
          </p:txBody>
        </p:sp>
      </p:grpSp>
      <p:grpSp>
        <p:nvGrpSpPr>
          <p:cNvPr id="15" name="Group 14">
            <a:extLst>
              <a:ext uri="{FF2B5EF4-FFF2-40B4-BE49-F238E27FC236}">
                <a16:creationId xmlns:a16="http://schemas.microsoft.com/office/drawing/2014/main" id="{57E6EC2D-2E32-06D6-0292-2B7426CD53E2}"/>
              </a:ext>
            </a:extLst>
          </p:cNvPr>
          <p:cNvGrpSpPr/>
          <p:nvPr/>
        </p:nvGrpSpPr>
        <p:grpSpPr>
          <a:xfrm>
            <a:off x="1403279" y="795489"/>
            <a:ext cx="9047238" cy="5150814"/>
            <a:chOff x="1403279" y="795489"/>
            <a:chExt cx="9047238" cy="5150814"/>
          </a:xfrm>
        </p:grpSpPr>
        <p:pic>
          <p:nvPicPr>
            <p:cNvPr id="2" name="Picture 4" descr="Gaseous Exchange for Photosynthesis Plants produce their own food by the  process of photosynthesis. In photosynthesis, the plant uses water and  carbon dioxide from the atmosphere to produce food with the help of  sunlight and chlorophyll. The plant ...">
              <a:extLst>
                <a:ext uri="{FF2B5EF4-FFF2-40B4-BE49-F238E27FC236}">
                  <a16:creationId xmlns:a16="http://schemas.microsoft.com/office/drawing/2014/main" id="{351C57DC-BCD8-6B6C-6122-8F1F29E6A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329"/>
            <a:stretch/>
          </p:blipFill>
          <p:spPr bwMode="auto">
            <a:xfrm>
              <a:off x="1403279" y="795489"/>
              <a:ext cx="8819520" cy="51508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11D3BF1-DD03-F7E9-0F4A-A5BC192644C5}"/>
                </a:ext>
              </a:extLst>
            </p:cNvPr>
            <p:cNvSpPr/>
            <p:nvPr/>
          </p:nvSpPr>
          <p:spPr>
            <a:xfrm>
              <a:off x="7565720" y="1699929"/>
              <a:ext cx="2884797"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Khí khổng mở</a:t>
              </a:r>
              <a:endParaRPr lang="en-US" sz="2400" b="1" dirty="0">
                <a:solidFill>
                  <a:schemeClr val="tx1"/>
                </a:solidFill>
              </a:endParaRPr>
            </a:p>
          </p:txBody>
        </p:sp>
        <p:sp>
          <p:nvSpPr>
            <p:cNvPr id="7" name="Rectangle 6">
              <a:extLst>
                <a:ext uri="{FF2B5EF4-FFF2-40B4-BE49-F238E27FC236}">
                  <a16:creationId xmlns:a16="http://schemas.microsoft.com/office/drawing/2014/main" id="{744CEB57-045E-0101-AAF2-865A1D78FFF1}"/>
                </a:ext>
              </a:extLst>
            </p:cNvPr>
            <p:cNvSpPr/>
            <p:nvPr/>
          </p:nvSpPr>
          <p:spPr>
            <a:xfrm>
              <a:off x="7061649" y="5370106"/>
              <a:ext cx="2884797"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Khí khổng đóng</a:t>
              </a:r>
              <a:endParaRPr lang="en-US" sz="2400" b="1" dirty="0">
                <a:solidFill>
                  <a:schemeClr val="tx1"/>
                </a:solidFill>
              </a:endParaRPr>
            </a:p>
          </p:txBody>
        </p:sp>
        <p:sp>
          <p:nvSpPr>
            <p:cNvPr id="12" name="Rectangle 11">
              <a:extLst>
                <a:ext uri="{FF2B5EF4-FFF2-40B4-BE49-F238E27FC236}">
                  <a16:creationId xmlns:a16="http://schemas.microsoft.com/office/drawing/2014/main" id="{47301C46-D0D0-F8BE-83A6-E9B4A35AB45E}"/>
                </a:ext>
              </a:extLst>
            </p:cNvPr>
            <p:cNvSpPr/>
            <p:nvPr/>
          </p:nvSpPr>
          <p:spPr>
            <a:xfrm>
              <a:off x="8615342" y="2611702"/>
              <a:ext cx="891914" cy="576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H</a:t>
              </a:r>
              <a:r>
                <a:rPr lang="vi-VN" sz="2400" b="1" baseline="-25000" dirty="0">
                  <a:solidFill>
                    <a:schemeClr val="tx1"/>
                  </a:solidFill>
                </a:rPr>
                <a:t>2</a:t>
              </a:r>
              <a:r>
                <a:rPr lang="vi-VN" sz="2400" b="1" dirty="0">
                  <a:solidFill>
                    <a:schemeClr val="tx1"/>
                  </a:solidFill>
                </a:rPr>
                <a:t>O</a:t>
              </a:r>
              <a:endParaRPr lang="en-US" sz="2400" b="1" dirty="0">
                <a:solidFill>
                  <a:schemeClr val="tx1"/>
                </a:solidFill>
              </a:endParaRPr>
            </a:p>
          </p:txBody>
        </p:sp>
        <p:sp>
          <p:nvSpPr>
            <p:cNvPr id="13" name="Rectangle 12">
              <a:extLst>
                <a:ext uri="{FF2B5EF4-FFF2-40B4-BE49-F238E27FC236}">
                  <a16:creationId xmlns:a16="http://schemas.microsoft.com/office/drawing/2014/main" id="{0433EB6F-EF8A-E2CC-21FB-A005BC373FFF}"/>
                </a:ext>
              </a:extLst>
            </p:cNvPr>
            <p:cNvSpPr/>
            <p:nvPr/>
          </p:nvSpPr>
          <p:spPr>
            <a:xfrm>
              <a:off x="9029480" y="4308340"/>
              <a:ext cx="891914" cy="367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O</a:t>
              </a:r>
              <a:r>
                <a:rPr lang="vi-VN" sz="2400" b="1" baseline="-25000" dirty="0">
                  <a:solidFill>
                    <a:schemeClr val="tx1"/>
                  </a:solidFill>
                </a:rPr>
                <a:t>2</a:t>
              </a:r>
              <a:endParaRPr lang="en-US" sz="2400" b="1" dirty="0">
                <a:solidFill>
                  <a:schemeClr val="tx1"/>
                </a:solidFill>
              </a:endParaRPr>
            </a:p>
          </p:txBody>
        </p:sp>
        <p:sp>
          <p:nvSpPr>
            <p:cNvPr id="14" name="Rectangle 13">
              <a:extLst>
                <a:ext uri="{FF2B5EF4-FFF2-40B4-BE49-F238E27FC236}">
                  <a16:creationId xmlns:a16="http://schemas.microsoft.com/office/drawing/2014/main" id="{80C750BD-2E4E-41B9-9C57-92AC8EAB8239}"/>
                </a:ext>
              </a:extLst>
            </p:cNvPr>
            <p:cNvSpPr/>
            <p:nvPr/>
          </p:nvSpPr>
          <p:spPr>
            <a:xfrm>
              <a:off x="5730521" y="1915162"/>
              <a:ext cx="870695" cy="39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CO</a:t>
              </a:r>
              <a:r>
                <a:rPr lang="vi-VN" sz="2400" b="1" baseline="-25000" dirty="0">
                  <a:solidFill>
                    <a:schemeClr val="tx1"/>
                  </a:solidFill>
                </a:rPr>
                <a:t>2</a:t>
              </a:r>
              <a:endParaRPr lang="en-US" sz="2400" b="1" dirty="0">
                <a:solidFill>
                  <a:schemeClr val="tx1"/>
                </a:solidFill>
              </a:endParaRPr>
            </a:p>
          </p:txBody>
        </p:sp>
      </p:grpSp>
      <p:sp>
        <p:nvSpPr>
          <p:cNvPr id="16" name="TextBox 15">
            <a:extLst>
              <a:ext uri="{FF2B5EF4-FFF2-40B4-BE49-F238E27FC236}">
                <a16:creationId xmlns:a16="http://schemas.microsoft.com/office/drawing/2014/main" id="{F5E088B5-803F-5B7A-D0CC-32FE2DE52CDA}"/>
              </a:ext>
            </a:extLst>
          </p:cNvPr>
          <p:cNvSpPr txBox="1"/>
          <p:nvPr/>
        </p:nvSpPr>
        <p:spPr>
          <a:xfrm>
            <a:off x="2251238" y="250913"/>
            <a:ext cx="9635962" cy="1389996"/>
          </a:xfrm>
          <a:prstGeom prst="rect">
            <a:avLst/>
          </a:prstGeom>
          <a:noFill/>
        </p:spPr>
        <p:txBody>
          <a:bodyPr wrap="square" rtlCol="0">
            <a:spAutoFit/>
          </a:bodyPr>
          <a:lstStyle/>
          <a:p>
            <a:pPr algn="just">
              <a:lnSpc>
                <a:spcPct val="120000"/>
              </a:lnSpc>
            </a:pPr>
            <a:r>
              <a:rPr lang="vi-VN" sz="2400" b="1" dirty="0"/>
              <a:t>Khi khổng mở rộng </a:t>
            </a:r>
            <a:r>
              <a:rPr lang="vi-VN" sz="2400" dirty="0"/>
              <a:t>trong quá trình thoát hơi nước tạo điều kiện cho khí </a:t>
            </a:r>
            <a:r>
              <a:rPr lang="vi-VN" sz="2400" b="1" dirty="0">
                <a:solidFill>
                  <a:srgbClr val="FF0000"/>
                </a:solidFill>
              </a:rPr>
              <a:t>CO</a:t>
            </a:r>
            <a:r>
              <a:rPr lang="vi-VN" sz="2400" b="1" baseline="-25000" dirty="0">
                <a:solidFill>
                  <a:srgbClr val="FF0000"/>
                </a:solidFill>
              </a:rPr>
              <a:t>2</a:t>
            </a:r>
            <a:r>
              <a:rPr lang="vi-VN" sz="2400" b="1" dirty="0">
                <a:solidFill>
                  <a:srgbClr val="FF0000"/>
                </a:solidFill>
              </a:rPr>
              <a:t> đi vào bên trong tế bào lá</a:t>
            </a:r>
            <a:r>
              <a:rPr lang="vi-VN" sz="2400" dirty="0"/>
              <a:t>, cung cấp n</a:t>
            </a:r>
            <a:r>
              <a:rPr lang="vi-VN" sz="2400" b="1" dirty="0">
                <a:solidFill>
                  <a:srgbClr val="0070C0"/>
                </a:solidFill>
              </a:rPr>
              <a:t>guyên liệu cho quá trình quang hợp</a:t>
            </a:r>
            <a:r>
              <a:rPr lang="vi-VN" sz="2400" dirty="0"/>
              <a:t> và giải phóng </a:t>
            </a:r>
            <a:r>
              <a:rPr lang="vi-VN" sz="2400" b="1" dirty="0">
                <a:solidFill>
                  <a:srgbClr val="218B5D"/>
                </a:solidFill>
              </a:rPr>
              <a:t>O</a:t>
            </a:r>
            <a:r>
              <a:rPr lang="vi-VN" sz="2400" b="1" baseline="-25000" dirty="0">
                <a:solidFill>
                  <a:srgbClr val="218B5D"/>
                </a:solidFill>
              </a:rPr>
              <a:t>2</a:t>
            </a:r>
            <a:r>
              <a:rPr lang="vi-VN" sz="2400" b="1" dirty="0">
                <a:solidFill>
                  <a:srgbClr val="218B5D"/>
                </a:solidFill>
              </a:rPr>
              <a:t> ra ngoài không khí.</a:t>
            </a:r>
            <a:endParaRPr lang="en-US" sz="2400" b="1" dirty="0">
              <a:solidFill>
                <a:srgbClr val="218B5D"/>
              </a:solidFill>
            </a:endParaRPr>
          </a:p>
        </p:txBody>
      </p:sp>
      <p:grpSp>
        <p:nvGrpSpPr>
          <p:cNvPr id="17" name="Group 16">
            <a:extLst>
              <a:ext uri="{FF2B5EF4-FFF2-40B4-BE49-F238E27FC236}">
                <a16:creationId xmlns:a16="http://schemas.microsoft.com/office/drawing/2014/main" id="{D856CB62-5920-DB4D-8DF3-EC7AC77A4875}"/>
              </a:ext>
            </a:extLst>
          </p:cNvPr>
          <p:cNvGrpSpPr/>
          <p:nvPr/>
        </p:nvGrpSpPr>
        <p:grpSpPr>
          <a:xfrm>
            <a:off x="125940" y="489726"/>
            <a:ext cx="1897580" cy="611525"/>
            <a:chOff x="5000676" y="619760"/>
            <a:chExt cx="1897580" cy="611525"/>
          </a:xfrm>
        </p:grpSpPr>
        <p:sp>
          <p:nvSpPr>
            <p:cNvPr id="18" name="Rectangle: Rounded Corners 17">
              <a:extLst>
                <a:ext uri="{FF2B5EF4-FFF2-40B4-BE49-F238E27FC236}">
                  <a16:creationId xmlns:a16="http://schemas.microsoft.com/office/drawing/2014/main" id="{77ED5BE1-2471-FBD6-E361-7AC679C9F409}"/>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9" name="Rectangle: Rounded Corners 18">
              <a:extLst>
                <a:ext uri="{FF2B5EF4-FFF2-40B4-BE49-F238E27FC236}">
                  <a16:creationId xmlns:a16="http://schemas.microsoft.com/office/drawing/2014/main" id="{D8D988E1-F4CC-7A29-BDFD-F7B1B98A0AC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80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ranspiration - Energy Education">
            <a:extLst>
              <a:ext uri="{FF2B5EF4-FFF2-40B4-BE49-F238E27FC236}">
                <a16:creationId xmlns:a16="http://schemas.microsoft.com/office/drawing/2014/main" id="{B39B8550-68EE-3D5B-6976-086C6CD78B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1"/>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BCC651A-7931-F6C3-0104-A82EC6DB254C}"/>
              </a:ext>
            </a:extLst>
          </p:cNvPr>
          <p:cNvGrpSpPr/>
          <p:nvPr/>
        </p:nvGrpSpPr>
        <p:grpSpPr>
          <a:xfrm>
            <a:off x="3048" y="4385188"/>
            <a:ext cx="12188952" cy="1952982"/>
            <a:chOff x="3048" y="4385188"/>
            <a:chExt cx="12188952" cy="1750142"/>
          </a:xfrm>
        </p:grpSpPr>
        <p:sp>
          <p:nvSpPr>
            <p:cNvPr id="8" name="Rectangle 7">
              <a:extLst>
                <a:ext uri="{FF2B5EF4-FFF2-40B4-BE49-F238E27FC236}">
                  <a16:creationId xmlns:a16="http://schemas.microsoft.com/office/drawing/2014/main" id="{1E9AC6FB-DBDA-440D-5E52-B627B1F8D884}"/>
                </a:ext>
              </a:extLst>
            </p:cNvPr>
            <p:cNvSpPr/>
            <p:nvPr/>
          </p:nvSpPr>
          <p:spPr>
            <a:xfrm>
              <a:off x="3048" y="4385188"/>
              <a:ext cx="12188952" cy="175014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005398-F4BB-F567-E2E0-47415277A553}"/>
                </a:ext>
              </a:extLst>
            </p:cNvPr>
            <p:cNvSpPr txBox="1"/>
            <p:nvPr/>
          </p:nvSpPr>
          <p:spPr>
            <a:xfrm>
              <a:off x="484718" y="4602522"/>
              <a:ext cx="11219516" cy="1389996"/>
            </a:xfrm>
            <a:prstGeom prst="rect">
              <a:avLst/>
            </a:prstGeom>
            <a:noFill/>
          </p:spPr>
          <p:txBody>
            <a:bodyPr wrap="square" rtlCol="0">
              <a:spAutoFit/>
            </a:bodyPr>
            <a:lstStyle/>
            <a:p>
              <a:pPr algn="just">
                <a:lnSpc>
                  <a:spcPct val="120000"/>
                </a:lnSpc>
              </a:pPr>
              <a:r>
                <a:rPr lang="vi-VN" sz="2400" b="1" i="1" dirty="0">
                  <a:solidFill>
                    <a:schemeClr val="bg1"/>
                  </a:solidFill>
                </a:rPr>
                <a:t>Ngoài ra hơi nước thoát ra ngoài mang theo một lượng nhiệt nhất định giúp </a:t>
              </a:r>
              <a:r>
                <a:rPr lang="vi-VN" sz="2400" b="1" i="1" dirty="0">
                  <a:solidFill>
                    <a:srgbClr val="FFFF00"/>
                  </a:solidFill>
                </a:rPr>
                <a:t>hạ nhiệt độ lá cây, bảo vệ lá cây </a:t>
              </a:r>
              <a:r>
                <a:rPr lang="vi-VN" sz="2400" b="1" i="1" dirty="0">
                  <a:solidFill>
                    <a:schemeClr val="bg1"/>
                  </a:solidFill>
                </a:rPr>
                <a:t>vào những ngày nắng nóng, đảm bảo cho các quá trình sinh lí diễn ra bình thường.</a:t>
              </a:r>
              <a:endParaRPr lang="en-US" sz="2400" b="1" i="1" dirty="0">
                <a:solidFill>
                  <a:schemeClr val="bg1"/>
                </a:solidFill>
              </a:endParaRPr>
            </a:p>
          </p:txBody>
        </p:sp>
        <p:sp>
          <p:nvSpPr>
            <p:cNvPr id="10" name="Rectangle 9">
              <a:extLst>
                <a:ext uri="{FF2B5EF4-FFF2-40B4-BE49-F238E27FC236}">
                  <a16:creationId xmlns:a16="http://schemas.microsoft.com/office/drawing/2014/main" id="{21674D9D-8F66-C7FC-BD7F-BDA835EFA825}"/>
                </a:ext>
              </a:extLst>
            </p:cNvPr>
            <p:cNvSpPr/>
            <p:nvPr/>
          </p:nvSpPr>
          <p:spPr>
            <a:xfrm>
              <a:off x="314633" y="4591665"/>
              <a:ext cx="11562736" cy="136668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FEAB5A6-DB0C-2933-7534-B9C9AB9DB345}"/>
              </a:ext>
            </a:extLst>
          </p:cNvPr>
          <p:cNvGrpSpPr/>
          <p:nvPr/>
        </p:nvGrpSpPr>
        <p:grpSpPr>
          <a:xfrm>
            <a:off x="314633" y="3614299"/>
            <a:ext cx="1897580" cy="611525"/>
            <a:chOff x="5000676" y="619760"/>
            <a:chExt cx="1897580" cy="611525"/>
          </a:xfrm>
        </p:grpSpPr>
        <p:sp>
          <p:nvSpPr>
            <p:cNvPr id="12" name="Rectangle: Rounded Corners 11">
              <a:extLst>
                <a:ext uri="{FF2B5EF4-FFF2-40B4-BE49-F238E27FC236}">
                  <a16:creationId xmlns:a16="http://schemas.microsoft.com/office/drawing/2014/main" id="{18177F38-C97F-46FF-7277-9354DB2500F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id="{D86D0908-B414-539A-3779-E481C8B2E23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1133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th through a park&#10;&#10;Description automatically generated with low confidence">
            <a:extLst>
              <a:ext uri="{FF2B5EF4-FFF2-40B4-BE49-F238E27FC236}">
                <a16:creationId xmlns:a16="http://schemas.microsoft.com/office/drawing/2014/main" id="{D70BD9A9-670D-45ED-B9BA-CDC52D08EDCB}"/>
              </a:ext>
            </a:extLst>
          </p:cNvPr>
          <p:cNvPicPr>
            <a:picLocks noChangeAspect="1"/>
          </p:cNvPicPr>
          <p:nvPr/>
        </p:nvPicPr>
        <p:blipFill rotWithShape="1">
          <a:blip r:embed="rId2">
            <a:extLst>
              <a:ext uri="{28A0092B-C50C-407E-A947-70E740481C1C}">
                <a14:useLocalDpi xmlns:a14="http://schemas.microsoft.com/office/drawing/2010/main" val="0"/>
              </a:ext>
            </a:extLst>
          </a:blip>
          <a:srcRect t="14494" b="1160"/>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E9F50F9F-01B7-4B74-9BD1-ECE3CA3690E6}"/>
              </a:ext>
            </a:extLst>
          </p:cNvPr>
          <p:cNvGrpSpPr/>
          <p:nvPr/>
        </p:nvGrpSpPr>
        <p:grpSpPr>
          <a:xfrm>
            <a:off x="0" y="5262946"/>
            <a:ext cx="12192000" cy="1229360"/>
            <a:chOff x="0" y="5069840"/>
            <a:chExt cx="12192000" cy="1229360"/>
          </a:xfrm>
        </p:grpSpPr>
        <p:sp>
          <p:nvSpPr>
            <p:cNvPr id="9" name="Rectangle 8">
              <a:extLst>
                <a:ext uri="{FF2B5EF4-FFF2-40B4-BE49-F238E27FC236}">
                  <a16:creationId xmlns:a16="http://schemas.microsoft.com/office/drawing/2014/main" id="{9D661BC9-4E89-4EBD-AEDB-082C67C96D2C}"/>
                </a:ext>
              </a:extLst>
            </p:cNvPr>
            <p:cNvSpPr/>
            <p:nvPr/>
          </p:nvSpPr>
          <p:spPr>
            <a:xfrm>
              <a:off x="0" y="5069840"/>
              <a:ext cx="12192000" cy="12293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4B2EE99-67FE-4145-957E-5B2096C1AE02}"/>
                </a:ext>
              </a:extLst>
            </p:cNvPr>
            <p:cNvSpPr txBox="1"/>
            <p:nvPr/>
          </p:nvSpPr>
          <p:spPr>
            <a:xfrm>
              <a:off x="1628384" y="5211121"/>
              <a:ext cx="9925108" cy="946798"/>
            </a:xfrm>
            <a:prstGeom prst="rect">
              <a:avLst/>
            </a:prstGeom>
            <a:noFill/>
          </p:spPr>
          <p:txBody>
            <a:bodyPr wrap="square" rtlCol="0">
              <a:spAutoFit/>
            </a:bodyPr>
            <a:lstStyle/>
            <a:p>
              <a:pPr algn="just">
                <a:lnSpc>
                  <a:spcPct val="120000"/>
                </a:lnSpc>
              </a:pPr>
              <a:r>
                <a:rPr lang="vi-VN" sz="2400" b="1" i="1" dirty="0">
                  <a:solidFill>
                    <a:schemeClr val="bg1"/>
                  </a:solidFill>
                </a:rPr>
                <a:t>Câu hỏi: Tại sao vào những ngày hè nắng nóng, khi đứng dưới bóng cây, chúng ta có cảm giác mát mẻ, dễ chịu?</a:t>
              </a:r>
              <a:endParaRPr lang="en-US" sz="2400" b="1" i="1" dirty="0">
                <a:solidFill>
                  <a:schemeClr val="bg1"/>
                </a:solidFill>
              </a:endParaRPr>
            </a:p>
          </p:txBody>
        </p:sp>
      </p:grpSp>
      <p:pic>
        <p:nvPicPr>
          <p:cNvPr id="6" name="Picture 5" descr="A picture containing text, vector graphics, toy, doll&#10;&#10;Description automatically generated">
            <a:extLst>
              <a:ext uri="{FF2B5EF4-FFF2-40B4-BE49-F238E27FC236}">
                <a16:creationId xmlns:a16="http://schemas.microsoft.com/office/drawing/2014/main" id="{AEBDE2EA-80D6-6088-8763-C5D7D954D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3500"/>
            <a:ext cx="1828806" cy="1828806"/>
          </a:xfrm>
          <a:prstGeom prst="rect">
            <a:avLst/>
          </a:prstGeom>
        </p:spPr>
      </p:pic>
    </p:spTree>
    <p:extLst>
      <p:ext uri="{BB962C8B-B14F-4D97-AF65-F5344CB8AC3E}">
        <p14:creationId xmlns:p14="http://schemas.microsoft.com/office/powerpoint/2010/main" val="3431007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nt, tree, maple&#10;&#10;Description automatically generated">
            <a:extLst>
              <a:ext uri="{FF2B5EF4-FFF2-40B4-BE49-F238E27FC236}">
                <a16:creationId xmlns:a16="http://schemas.microsoft.com/office/drawing/2014/main" id="{ABBA0E81-DDE7-4B97-81F6-4A781F95C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393" y="0"/>
            <a:ext cx="3657607" cy="3657607"/>
          </a:xfrm>
          <a:prstGeom prst="rect">
            <a:avLst/>
          </a:prstGeom>
        </p:spPr>
      </p:pic>
      <p:grpSp>
        <p:nvGrpSpPr>
          <p:cNvPr id="2" name="Group 1">
            <a:extLst>
              <a:ext uri="{FF2B5EF4-FFF2-40B4-BE49-F238E27FC236}">
                <a16:creationId xmlns:a16="http://schemas.microsoft.com/office/drawing/2014/main" id="{CC59CDB4-0614-4569-B190-2646D8F2A08C}"/>
              </a:ext>
            </a:extLst>
          </p:cNvPr>
          <p:cNvGrpSpPr/>
          <p:nvPr/>
        </p:nvGrpSpPr>
        <p:grpSpPr>
          <a:xfrm>
            <a:off x="8103352" y="2359149"/>
            <a:ext cx="1897580" cy="611525"/>
            <a:chOff x="5000676" y="619760"/>
            <a:chExt cx="1897580" cy="611525"/>
          </a:xfrm>
        </p:grpSpPr>
        <p:sp>
          <p:nvSpPr>
            <p:cNvPr id="3" name="Rectangle: Rounded Corners 2">
              <a:extLst>
                <a:ext uri="{FF2B5EF4-FFF2-40B4-BE49-F238E27FC236}">
                  <a16:creationId xmlns:a16="http://schemas.microsoft.com/office/drawing/2014/main" id="{23ADDD02-29ED-4E70-B755-D3884C335F3D}"/>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4" name="Rectangle: Rounded Corners 3">
              <a:extLst>
                <a:ext uri="{FF2B5EF4-FFF2-40B4-BE49-F238E27FC236}">
                  <a16:creationId xmlns:a16="http://schemas.microsoft.com/office/drawing/2014/main" id="{A8200613-B657-418B-8903-40CFA5DD7FC1}"/>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290" name="Picture 2" descr="Boy sitting and reading a book Royalty Free Vector Image">
            <a:extLst>
              <a:ext uri="{FF2B5EF4-FFF2-40B4-BE49-F238E27FC236}">
                <a16:creationId xmlns:a16="http://schemas.microsoft.com/office/drawing/2014/main" id="{BA938D9F-9246-3A22-666C-7C53D0AC3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56"/>
          <a:stretch/>
        </p:blipFill>
        <p:spPr bwMode="auto">
          <a:xfrm>
            <a:off x="118721" y="503391"/>
            <a:ext cx="5793563" cy="5851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914E22-9136-0E1E-641C-65C07471C524}"/>
              </a:ext>
            </a:extLst>
          </p:cNvPr>
          <p:cNvSpPr txBox="1"/>
          <p:nvPr/>
        </p:nvSpPr>
        <p:spPr>
          <a:xfrm>
            <a:off x="6096000" y="3195706"/>
            <a:ext cx="5918003" cy="2719591"/>
          </a:xfrm>
          <a:prstGeom prst="rect">
            <a:avLst/>
          </a:prstGeom>
          <a:noFill/>
        </p:spPr>
        <p:txBody>
          <a:bodyPr wrap="square" rtlCol="0">
            <a:spAutoFit/>
          </a:bodyPr>
          <a:lstStyle>
            <a:defPPr>
              <a:defRPr lang="en-US"/>
            </a:defPPr>
            <a:lvl1pPr algn="just">
              <a:lnSpc>
                <a:spcPct val="120000"/>
              </a:lnSpc>
              <a:defRPr sz="2400" b="1"/>
            </a:lvl1pPr>
          </a:lstStyle>
          <a:p>
            <a:r>
              <a:rPr lang="vi-VN" dirty="0"/>
              <a:t>Do </a:t>
            </a:r>
            <a:r>
              <a:rPr lang="vi-VN" dirty="0">
                <a:solidFill>
                  <a:srgbClr val="FF0000"/>
                </a:solidFill>
              </a:rPr>
              <a:t>quá trình thoát hơi nước </a:t>
            </a:r>
            <a:r>
              <a:rPr lang="vi-VN" dirty="0"/>
              <a:t>của cây vào ban ngày </a:t>
            </a:r>
            <a:r>
              <a:rPr lang="vi-VN" dirty="0">
                <a:solidFill>
                  <a:srgbClr val="FF0000"/>
                </a:solidFill>
              </a:rPr>
              <a:t>giải phóng khí O</a:t>
            </a:r>
            <a:r>
              <a:rPr lang="vi-VN" baseline="-25000" dirty="0">
                <a:solidFill>
                  <a:srgbClr val="FF0000"/>
                </a:solidFill>
              </a:rPr>
              <a:t>2</a:t>
            </a:r>
            <a:r>
              <a:rPr lang="vi-VN" dirty="0">
                <a:solidFill>
                  <a:srgbClr val="FF0000"/>
                </a:solidFill>
              </a:rPr>
              <a:t> </a:t>
            </a:r>
            <a:r>
              <a:rPr lang="vi-VN" dirty="0"/>
              <a:t>ra ngoài không khí đồng thời </a:t>
            </a:r>
            <a:r>
              <a:rPr lang="vi-VN" dirty="0">
                <a:solidFill>
                  <a:srgbClr val="FF0000"/>
                </a:solidFill>
              </a:rPr>
              <a:t>tán cây che mát </a:t>
            </a:r>
            <a:r>
              <a:rPr lang="vi-VN" dirty="0"/>
              <a:t>nên vào ngày hè nắng nóng, khi đứng dưới bóng cây, chúng ta có cảm </a:t>
            </a:r>
            <a:r>
              <a:rPr lang="vi-VN"/>
              <a:t>giác mát </a:t>
            </a:r>
            <a:r>
              <a:rPr lang="vi-VN" dirty="0"/>
              <a:t>mẻ, dễ chịu.</a:t>
            </a:r>
            <a:endParaRPr lang="en-US" dirty="0"/>
          </a:p>
        </p:txBody>
      </p:sp>
    </p:spTree>
    <p:extLst>
      <p:ext uri="{BB962C8B-B14F-4D97-AF65-F5344CB8AC3E}">
        <p14:creationId xmlns:p14="http://schemas.microsoft.com/office/powerpoint/2010/main" val="1854811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2C6AB0-FAB2-5E02-20FF-295E50E88E7A}"/>
              </a:ext>
            </a:extLst>
          </p:cNvPr>
          <p:cNvGrpSpPr/>
          <p:nvPr/>
        </p:nvGrpSpPr>
        <p:grpSpPr>
          <a:xfrm>
            <a:off x="2482240" y="2672706"/>
            <a:ext cx="8311021" cy="4185294"/>
            <a:chOff x="2482240" y="2672706"/>
            <a:chExt cx="8311021" cy="4185294"/>
          </a:xfrm>
        </p:grpSpPr>
        <p:pic>
          <p:nvPicPr>
            <p:cNvPr id="14338" name="Picture 2" descr="Stomata: Definition, Types, Structure, &amp; Function">
              <a:extLst>
                <a:ext uri="{FF2B5EF4-FFF2-40B4-BE49-F238E27FC236}">
                  <a16:creationId xmlns:a16="http://schemas.microsoft.com/office/drawing/2014/main" id="{83333F5F-5F79-A673-DF17-EDEF5596D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02" b="4345"/>
            <a:stretch/>
          </p:blipFill>
          <p:spPr bwMode="auto">
            <a:xfrm>
              <a:off x="2482240" y="2672706"/>
              <a:ext cx="7227520" cy="40783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03F6D18-7CD1-C9BD-B272-3CC5D2B9AC0A}"/>
                </a:ext>
              </a:extLst>
            </p:cNvPr>
            <p:cNvSpPr/>
            <p:nvPr/>
          </p:nvSpPr>
          <p:spPr>
            <a:xfrm>
              <a:off x="8580329" y="3306871"/>
              <a:ext cx="2016690"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Khí khổng mở</a:t>
              </a:r>
              <a:endParaRPr lang="en-US" sz="2000" b="1" dirty="0">
                <a:solidFill>
                  <a:schemeClr val="tx1"/>
                </a:solidFill>
              </a:endParaRPr>
            </a:p>
          </p:txBody>
        </p:sp>
        <p:sp>
          <p:nvSpPr>
            <p:cNvPr id="12" name="Rectangle 11">
              <a:extLst>
                <a:ext uri="{FF2B5EF4-FFF2-40B4-BE49-F238E27FC236}">
                  <a16:creationId xmlns:a16="http://schemas.microsoft.com/office/drawing/2014/main" id="{2E4B3945-B816-CDF3-0A8A-714C5A011871}"/>
                </a:ext>
              </a:extLst>
            </p:cNvPr>
            <p:cNvSpPr/>
            <p:nvPr/>
          </p:nvSpPr>
          <p:spPr>
            <a:xfrm>
              <a:off x="7954026" y="5586608"/>
              <a:ext cx="2167003"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Khí khổng đóng</a:t>
              </a:r>
              <a:endParaRPr lang="en-US" sz="2000" b="1" dirty="0">
                <a:solidFill>
                  <a:schemeClr val="tx1"/>
                </a:solidFill>
              </a:endParaRPr>
            </a:p>
          </p:txBody>
        </p:sp>
        <p:sp>
          <p:nvSpPr>
            <p:cNvPr id="13" name="Rectangle 12">
              <a:extLst>
                <a:ext uri="{FF2B5EF4-FFF2-40B4-BE49-F238E27FC236}">
                  <a16:creationId xmlns:a16="http://schemas.microsoft.com/office/drawing/2014/main" id="{3C75F3F4-7E4B-9E35-29DE-61AD154E683A}"/>
                </a:ext>
              </a:extLst>
            </p:cNvPr>
            <p:cNvSpPr/>
            <p:nvPr/>
          </p:nvSpPr>
          <p:spPr>
            <a:xfrm>
              <a:off x="8626258" y="4822520"/>
              <a:ext cx="2167003" cy="76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CO</a:t>
              </a:r>
              <a:r>
                <a:rPr lang="vi-VN" sz="2000" b="1" baseline="-25000" dirty="0">
                  <a:solidFill>
                    <a:schemeClr val="tx1"/>
                  </a:solidFill>
                </a:rPr>
                <a:t>2</a:t>
              </a:r>
              <a:endParaRPr lang="en-US" sz="2000" b="1" dirty="0">
                <a:solidFill>
                  <a:schemeClr val="tx1"/>
                </a:solidFill>
              </a:endParaRPr>
            </a:p>
          </p:txBody>
        </p:sp>
        <p:sp>
          <p:nvSpPr>
            <p:cNvPr id="14" name="Rectangle 13">
              <a:extLst>
                <a:ext uri="{FF2B5EF4-FFF2-40B4-BE49-F238E27FC236}">
                  <a16:creationId xmlns:a16="http://schemas.microsoft.com/office/drawing/2014/main" id="{025022DC-D010-3AF4-4A03-6A452C3DD967}"/>
                </a:ext>
              </a:extLst>
            </p:cNvPr>
            <p:cNvSpPr/>
            <p:nvPr/>
          </p:nvSpPr>
          <p:spPr>
            <a:xfrm>
              <a:off x="6692467" y="6402245"/>
              <a:ext cx="748600" cy="455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H</a:t>
              </a:r>
              <a:r>
                <a:rPr lang="vi-VN" sz="2000" b="1" baseline="-25000" dirty="0">
                  <a:solidFill>
                    <a:schemeClr val="tx1"/>
                  </a:solidFill>
                </a:rPr>
                <a:t>2</a:t>
              </a:r>
              <a:r>
                <a:rPr lang="vi-VN" sz="2000" b="1" dirty="0">
                  <a:solidFill>
                    <a:schemeClr val="tx1"/>
                  </a:solidFill>
                </a:rPr>
                <a:t>O</a:t>
              </a:r>
              <a:endParaRPr lang="en-US" sz="2000" b="1" dirty="0">
                <a:solidFill>
                  <a:schemeClr val="tx1"/>
                </a:solidFill>
              </a:endParaRPr>
            </a:p>
          </p:txBody>
        </p:sp>
        <p:sp>
          <p:nvSpPr>
            <p:cNvPr id="15" name="Rectangle 14">
              <a:extLst>
                <a:ext uri="{FF2B5EF4-FFF2-40B4-BE49-F238E27FC236}">
                  <a16:creationId xmlns:a16="http://schemas.microsoft.com/office/drawing/2014/main" id="{50FB84DF-8B9B-4E9A-5AEF-57DEF4542568}"/>
                </a:ext>
              </a:extLst>
            </p:cNvPr>
            <p:cNvSpPr/>
            <p:nvPr/>
          </p:nvSpPr>
          <p:spPr>
            <a:xfrm>
              <a:off x="5182302" y="6350697"/>
              <a:ext cx="748600" cy="399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rPr>
                <a:t>O</a:t>
              </a:r>
              <a:r>
                <a:rPr lang="vi-VN" sz="2000" b="1" baseline="-25000" dirty="0">
                  <a:solidFill>
                    <a:schemeClr val="tx1"/>
                  </a:solidFill>
                </a:rPr>
                <a:t>2</a:t>
              </a:r>
              <a:endParaRPr lang="en-US" sz="2000" b="1" dirty="0">
                <a:solidFill>
                  <a:schemeClr val="tx1"/>
                </a:solidFill>
              </a:endParaRPr>
            </a:p>
          </p:txBody>
        </p:sp>
      </p:grpSp>
      <p:sp>
        <p:nvSpPr>
          <p:cNvPr id="17" name="TextBox 16">
            <a:extLst>
              <a:ext uri="{FF2B5EF4-FFF2-40B4-BE49-F238E27FC236}">
                <a16:creationId xmlns:a16="http://schemas.microsoft.com/office/drawing/2014/main" id="{8F9CF8EB-0236-CB68-53CF-FC4411D43EC8}"/>
              </a:ext>
            </a:extLst>
          </p:cNvPr>
          <p:cNvSpPr txBox="1"/>
          <p:nvPr/>
        </p:nvSpPr>
        <p:spPr>
          <a:xfrm>
            <a:off x="150312" y="107916"/>
            <a:ext cx="11561181" cy="2564790"/>
          </a:xfrm>
          <a:prstGeom prst="roundRect">
            <a:avLst>
              <a:gd name="adj" fmla="val 9704"/>
            </a:avLst>
          </a:prstGeom>
          <a:noFill/>
          <a:ln w="38100">
            <a:solidFill>
              <a:schemeClr val="tx1"/>
            </a:solidFill>
          </a:ln>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3200" b="1" i="1" dirty="0">
                <a:solidFill>
                  <a:srgbClr val="FF0000"/>
                </a:solidFill>
                <a:latin typeface="Arial" panose="020B0604020202020204" pitchFamily="34" charset="0"/>
              </a:rPr>
              <a:t>Ghi nhớ:</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dirty="0">
                <a:ln>
                  <a:noFill/>
                </a:ln>
                <a:effectLst/>
                <a:uLnTx/>
                <a:uFillTx/>
                <a:latin typeface="Arial" panose="020B0604020202020204" pitchFamily="34" charset="0"/>
                <a:ea typeface="+mn-ea"/>
                <a:cs typeface="+mn-cs"/>
              </a:rPr>
              <a:t>	Thoát hơi nước ở lá góp phần </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vận chuyển nước và khoáng chất </a:t>
            </a:r>
            <a:r>
              <a:rPr kumimoji="0" lang="vi-VN" sz="2400" b="1" i="1" u="none" strike="noStrike" kern="1200" cap="none" spc="0" normalizeH="0" baseline="0" noProof="0" dirty="0">
                <a:ln>
                  <a:noFill/>
                </a:ln>
                <a:effectLst/>
                <a:uLnTx/>
                <a:uFillTx/>
                <a:latin typeface="Arial" panose="020B0604020202020204" pitchFamily="34" charset="0"/>
                <a:ea typeface="+mn-ea"/>
                <a:cs typeface="+mn-cs"/>
              </a:rPr>
              <a:t>trong cây, điều hòa nhiệt độ cơ thể, giúp </a:t>
            </a:r>
            <a:r>
              <a:rPr kumimoji="0" lang="vi-VN" sz="2400" b="1" i="1" u="none" strike="noStrike" kern="1200" cap="none" spc="0" normalizeH="0" baseline="0" noProof="0" dirty="0">
                <a:ln>
                  <a:noFill/>
                </a:ln>
                <a:solidFill>
                  <a:srgbClr val="FF6600"/>
                </a:solidFill>
                <a:effectLst/>
                <a:uLnTx/>
                <a:uFillTx/>
                <a:latin typeface="Arial" panose="020B0604020202020204" pitchFamily="34" charset="0"/>
                <a:ea typeface="+mn-ea"/>
                <a:cs typeface="+mn-cs"/>
              </a:rPr>
              <a:t>khí CO</a:t>
            </a:r>
            <a:r>
              <a:rPr kumimoji="0" lang="vi-VN" sz="2400" b="1" i="1" u="none" strike="noStrike" kern="1200" cap="none" spc="0" normalizeH="0" baseline="-25000" noProof="0" dirty="0">
                <a:ln>
                  <a:noFill/>
                </a:ln>
                <a:solidFill>
                  <a:srgbClr val="FF6600"/>
                </a:solidFill>
                <a:effectLst/>
                <a:uLnTx/>
                <a:uFillTx/>
                <a:latin typeface="Arial" panose="020B0604020202020204" pitchFamily="34" charset="0"/>
                <a:ea typeface="+mn-ea"/>
                <a:cs typeface="+mn-cs"/>
              </a:rPr>
              <a:t>2</a:t>
            </a:r>
            <a:r>
              <a:rPr kumimoji="0" lang="vi-VN" sz="2400" b="1" i="1" u="none" strike="noStrike" kern="1200" cap="none" spc="0" normalizeH="0" baseline="0" noProof="0" dirty="0">
                <a:ln>
                  <a:noFill/>
                </a:ln>
                <a:solidFill>
                  <a:srgbClr val="FF6600"/>
                </a:solidFill>
                <a:effectLst/>
                <a:uLnTx/>
                <a:uFillTx/>
                <a:latin typeface="Arial" panose="020B0604020202020204" pitchFamily="34" charset="0"/>
                <a:ea typeface="+mn-ea"/>
                <a:cs typeface="+mn-cs"/>
              </a:rPr>
              <a:t> đi vào </a:t>
            </a:r>
            <a:r>
              <a:rPr kumimoji="0" lang="vi-VN" sz="2400" b="1" i="1"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mn-cs"/>
              </a:rPr>
              <a:t>bên trong lá và </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giải phóng khí O</a:t>
            </a:r>
            <a:r>
              <a:rPr kumimoji="0" lang="vi-VN" sz="2400" b="1" i="1" u="none" strike="noStrike" kern="1200" cap="none" spc="0" normalizeH="0" baseline="-25000" noProof="0" dirty="0">
                <a:ln>
                  <a:noFill/>
                </a:ln>
                <a:solidFill>
                  <a:srgbClr val="0070C0"/>
                </a:solidFill>
                <a:effectLst/>
                <a:uLnTx/>
                <a:uFillTx/>
                <a:latin typeface="Arial" panose="020B0604020202020204" pitchFamily="34" charset="0"/>
                <a:ea typeface="+mn-ea"/>
                <a:cs typeface="+mn-cs"/>
              </a:rPr>
              <a:t>2</a:t>
            </a:r>
            <a:r>
              <a:rPr kumimoji="0" lang="vi-VN" sz="24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vi-VN" sz="2400" b="1" i="1" u="none" strike="noStrike" kern="1200" cap="none" spc="0" normalizeH="0" baseline="0" noProof="0" dirty="0">
                <a:ln>
                  <a:noFill/>
                </a:ln>
                <a:effectLst/>
                <a:uLnTx/>
                <a:uFillTx/>
                <a:latin typeface="Arial" panose="020B0604020202020204" pitchFamily="34" charset="0"/>
                <a:ea typeface="+mn-ea"/>
                <a:cs typeface="+mn-cs"/>
              </a:rPr>
              <a:t>ra ngoài môi trường. Quá trình thoát hơi nước ở lá cây phụ thuộc vào </a:t>
            </a:r>
            <a:r>
              <a:rPr kumimoji="0" lang="vi-VN" sz="2400" b="1" i="1" u="none" strike="noStrike" kern="1200" cap="none" spc="0" normalizeH="0" baseline="0" noProof="0" dirty="0">
                <a:ln>
                  <a:noFill/>
                </a:ln>
                <a:solidFill>
                  <a:srgbClr val="479103"/>
                </a:solidFill>
                <a:effectLst/>
                <a:uLnTx/>
                <a:uFillTx/>
                <a:latin typeface="Arial" panose="020B0604020202020204" pitchFamily="34" charset="0"/>
                <a:ea typeface="+mn-ea"/>
                <a:cs typeface="+mn-cs"/>
              </a:rPr>
              <a:t>sự đóng mở của khí khổng.</a:t>
            </a:r>
            <a:endParaRPr kumimoji="0" lang="en-US" sz="2400" b="1" i="1" u="none" strike="noStrike" kern="1200" cap="none" spc="0" normalizeH="0" baseline="0" noProof="0" dirty="0">
              <a:ln>
                <a:noFill/>
              </a:ln>
              <a:solidFill>
                <a:srgbClr val="47910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924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plant&#10;&#10;Description automatically generated with low confidence">
            <a:extLst>
              <a:ext uri="{FF2B5EF4-FFF2-40B4-BE49-F238E27FC236}">
                <a16:creationId xmlns:a16="http://schemas.microsoft.com/office/drawing/2014/main" id="{C022EB10-7E9E-4B0A-ACCD-C1B0862E04BB}"/>
              </a:ext>
            </a:extLst>
          </p:cNvPr>
          <p:cNvPicPr>
            <a:picLocks noChangeAspect="1"/>
          </p:cNvPicPr>
          <p:nvPr/>
        </p:nvPicPr>
        <p:blipFill rotWithShape="1">
          <a:blip r:embed="rId2">
            <a:extLst>
              <a:ext uri="{28A0092B-C50C-407E-A947-70E740481C1C}">
                <a14:useLocalDpi xmlns:a14="http://schemas.microsoft.com/office/drawing/2010/main" val="0"/>
              </a:ext>
            </a:extLst>
          </a:blip>
          <a:srcRect t="949" b="9051"/>
          <a:stretch/>
        </p:blipFill>
        <p:spPr>
          <a:xfrm>
            <a:off x="-1" y="-8682"/>
            <a:ext cx="12207433" cy="6866681"/>
          </a:xfrm>
          <a:prstGeom prst="rect">
            <a:avLst/>
          </a:prstGeom>
        </p:spPr>
      </p:pic>
      <p:sp>
        <p:nvSpPr>
          <p:cNvPr id="20" name="Rectangle 19">
            <a:extLst>
              <a:ext uri="{FF2B5EF4-FFF2-40B4-BE49-F238E27FC236}">
                <a16:creationId xmlns:a16="http://schemas.microsoft.com/office/drawing/2014/main" id="{B0E2C518-4C52-4192-A192-BD3D3EDF9590}"/>
              </a:ext>
            </a:extLst>
          </p:cNvPr>
          <p:cNvSpPr/>
          <p:nvPr/>
        </p:nvSpPr>
        <p:spPr>
          <a:xfrm>
            <a:off x="0" y="2338085"/>
            <a:ext cx="12192000" cy="2500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219F4A-1498-4EB4-A11E-5D2E6C9D61DF}"/>
              </a:ext>
            </a:extLst>
          </p:cNvPr>
          <p:cNvSpPr txBox="1"/>
          <p:nvPr/>
        </p:nvSpPr>
        <p:spPr>
          <a:xfrm>
            <a:off x="202853" y="3378896"/>
            <a:ext cx="11591750" cy="1231619"/>
          </a:xfrm>
          <a:prstGeom prst="rect">
            <a:avLst/>
          </a:prstGeom>
          <a:noFill/>
        </p:spPr>
        <p:txBody>
          <a:bodyPr wrap="square" rtlCol="0">
            <a:spAutoFit/>
          </a:bodyPr>
          <a:lstStyle/>
          <a:p>
            <a:pPr algn="ctr">
              <a:lnSpc>
                <a:spcPct val="120000"/>
              </a:lnSpc>
            </a:pPr>
            <a:r>
              <a:rPr lang="vi-VN" sz="3200" b="1" dirty="0">
                <a:solidFill>
                  <a:schemeClr val="bg1"/>
                </a:solidFill>
              </a:rPr>
              <a:t>MỘT SỐ YẾU TỐ CHỦ YẾU ẢNH HƯỞNG ĐẾN TRAO ĐỔI NƯỚC VÀ CHẤT DINH DƯỠNG Ở THỰC VẬT</a:t>
            </a:r>
            <a:endParaRPr lang="en-US" sz="3200" b="1" dirty="0">
              <a:solidFill>
                <a:schemeClr val="bg1"/>
              </a:solidFill>
            </a:endParaRPr>
          </a:p>
        </p:txBody>
      </p:sp>
      <p:grpSp>
        <p:nvGrpSpPr>
          <p:cNvPr id="13" name="Group 12">
            <a:extLst>
              <a:ext uri="{FF2B5EF4-FFF2-40B4-BE49-F238E27FC236}">
                <a16:creationId xmlns:a16="http://schemas.microsoft.com/office/drawing/2014/main" id="{B920E24F-C26C-4E22-BD64-55B039D8CD55}"/>
              </a:ext>
            </a:extLst>
          </p:cNvPr>
          <p:cNvGrpSpPr/>
          <p:nvPr/>
        </p:nvGrpSpPr>
        <p:grpSpPr>
          <a:xfrm>
            <a:off x="4818239" y="1456665"/>
            <a:ext cx="2555522" cy="1804043"/>
            <a:chOff x="8207587" y="773027"/>
            <a:chExt cx="2555522" cy="1804043"/>
          </a:xfrm>
        </p:grpSpPr>
        <p:sp>
          <p:nvSpPr>
            <p:cNvPr id="14" name="Diamond 13">
              <a:extLst>
                <a:ext uri="{FF2B5EF4-FFF2-40B4-BE49-F238E27FC236}">
                  <a16:creationId xmlns:a16="http://schemas.microsoft.com/office/drawing/2014/main" id="{9091E0C2-C52A-4CD9-8BA5-E230F1177B0D}"/>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8DB1BA54-0664-459E-89C2-5CAE54097D95}"/>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E67DE31-C869-4B79-9222-56276E5B3B53}"/>
                </a:ext>
              </a:extLst>
            </p:cNvPr>
            <p:cNvGrpSpPr/>
            <p:nvPr/>
          </p:nvGrpSpPr>
          <p:grpSpPr>
            <a:xfrm>
              <a:off x="8593808" y="777776"/>
              <a:ext cx="1783080" cy="1783080"/>
              <a:chOff x="8593808" y="777776"/>
              <a:chExt cx="1783080" cy="1783080"/>
            </a:xfrm>
          </p:grpSpPr>
          <p:sp>
            <p:nvSpPr>
              <p:cNvPr id="17" name="Diamond 16">
                <a:extLst>
                  <a:ext uri="{FF2B5EF4-FFF2-40B4-BE49-F238E27FC236}">
                    <a16:creationId xmlns:a16="http://schemas.microsoft.com/office/drawing/2014/main" id="{BE966A4B-F9AB-4CF9-8254-45B56974CAA8}"/>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04</a:t>
                </a:r>
                <a:endParaRPr lang="en-US" sz="4800" b="1"/>
              </a:p>
            </p:txBody>
          </p:sp>
          <p:sp>
            <p:nvSpPr>
              <p:cNvPr id="18" name="Diamond 17">
                <a:extLst>
                  <a:ext uri="{FF2B5EF4-FFF2-40B4-BE49-F238E27FC236}">
                    <a16:creationId xmlns:a16="http://schemas.microsoft.com/office/drawing/2014/main" id="{298DAE1A-D82E-4BEE-81A7-493022F2BD32}"/>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22836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CDABC"/>
        </a:solidFill>
        <a:effectLst/>
      </p:bgPr>
    </p:bg>
    <p:spTree>
      <p:nvGrpSpPr>
        <p:cNvPr id="1" name=""/>
        <p:cNvGrpSpPr/>
        <p:nvPr/>
      </p:nvGrpSpPr>
      <p:grpSpPr>
        <a:xfrm>
          <a:off x="0" y="0"/>
          <a:ext cx="0" cy="0"/>
          <a:chOff x="0" y="0"/>
          <a:chExt cx="0" cy="0"/>
        </a:xfrm>
      </p:grpSpPr>
      <p:pic>
        <p:nvPicPr>
          <p:cNvPr id="13314" name="Picture 2" descr="Củng cố kiến thức">
            <a:extLst>
              <a:ext uri="{FF2B5EF4-FFF2-40B4-BE49-F238E27FC236}">
                <a16:creationId xmlns:a16="http://schemas.microsoft.com/office/drawing/2014/main" id="{B9437735-597A-09AC-B401-3D956D89C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44" y="0"/>
            <a:ext cx="63690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4266FDA-EA9C-F2C5-22E7-95E120F3BBF0}"/>
              </a:ext>
            </a:extLst>
          </p:cNvPr>
          <p:cNvGrpSpPr/>
          <p:nvPr/>
        </p:nvGrpSpPr>
        <p:grpSpPr>
          <a:xfrm>
            <a:off x="5856791" y="2176041"/>
            <a:ext cx="6041984" cy="2720053"/>
            <a:chOff x="5856791" y="2176041"/>
            <a:chExt cx="6041984" cy="2720053"/>
          </a:xfrm>
        </p:grpSpPr>
        <p:sp>
          <p:nvSpPr>
            <p:cNvPr id="2" name="Rectangle: Rounded Corners 1">
              <a:extLst>
                <a:ext uri="{FF2B5EF4-FFF2-40B4-BE49-F238E27FC236}">
                  <a16:creationId xmlns:a16="http://schemas.microsoft.com/office/drawing/2014/main" id="{DEADA377-BB9C-184C-5535-9CDB3D3019B7}"/>
                </a:ext>
              </a:extLst>
            </p:cNvPr>
            <p:cNvSpPr/>
            <p:nvPr/>
          </p:nvSpPr>
          <p:spPr>
            <a:xfrm>
              <a:off x="5856791" y="2812647"/>
              <a:ext cx="6041984" cy="2083447"/>
            </a:xfrm>
            <a:prstGeom prst="roundRect">
              <a:avLst>
                <a:gd name="adj" fmla="val 9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3759DA2-6910-AB61-A549-A691AEF8D79D}"/>
                </a:ext>
              </a:extLst>
            </p:cNvPr>
            <p:cNvCxnSpPr>
              <a:cxnSpLocks/>
            </p:cNvCxnSpPr>
            <p:nvPr/>
          </p:nvCxnSpPr>
          <p:spPr>
            <a:xfrm>
              <a:off x="6319777" y="2766350"/>
              <a:ext cx="25329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Top Corners Rounded 4">
              <a:extLst>
                <a:ext uri="{FF2B5EF4-FFF2-40B4-BE49-F238E27FC236}">
                  <a16:creationId xmlns:a16="http://schemas.microsoft.com/office/drawing/2014/main" id="{649AFA3C-3CE1-B05A-E4E2-D421DB9CFB2B}"/>
                </a:ext>
              </a:extLst>
            </p:cNvPr>
            <p:cNvSpPr/>
            <p:nvPr/>
          </p:nvSpPr>
          <p:spPr>
            <a:xfrm>
              <a:off x="6365110" y="2176041"/>
              <a:ext cx="2442259" cy="544013"/>
            </a:xfrm>
            <a:prstGeom prst="round2SameRect">
              <a:avLst/>
            </a:prstGeom>
            <a:solidFill>
              <a:srgbClr val="01966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Câu hỏi</a:t>
              </a:r>
              <a:endParaRPr lang="en-US" sz="2400" b="1" dirty="0"/>
            </a:p>
          </p:txBody>
        </p:sp>
        <p:sp>
          <p:nvSpPr>
            <p:cNvPr id="6" name="TextBox 5">
              <a:extLst>
                <a:ext uri="{FF2B5EF4-FFF2-40B4-BE49-F238E27FC236}">
                  <a16:creationId xmlns:a16="http://schemas.microsoft.com/office/drawing/2014/main" id="{0DEC66B1-D64C-AAD9-C922-DEB8807391AE}"/>
                </a:ext>
              </a:extLst>
            </p:cNvPr>
            <p:cNvSpPr txBox="1"/>
            <p:nvPr/>
          </p:nvSpPr>
          <p:spPr>
            <a:xfrm>
              <a:off x="5974362" y="2874356"/>
              <a:ext cx="5802775" cy="1875642"/>
            </a:xfrm>
            <a:prstGeom prst="rect">
              <a:avLst/>
            </a:prstGeom>
            <a:noFill/>
          </p:spPr>
          <p:txBody>
            <a:bodyPr wrap="square" rtlCol="0">
              <a:spAutoFit/>
            </a:bodyPr>
            <a:lstStyle/>
            <a:p>
              <a:pPr algn="just">
                <a:lnSpc>
                  <a:spcPct val="120000"/>
                </a:lnSpc>
                <a:spcAft>
                  <a:spcPts val="400"/>
                </a:spcAft>
              </a:pPr>
              <a:r>
                <a:rPr lang="vi-VN" sz="2400" b="1" i="1" dirty="0"/>
                <a:t>Dựa vào thông tin mục IV, trả lời câu hỏi sau:</a:t>
              </a:r>
            </a:p>
            <a:p>
              <a:pPr>
                <a:lnSpc>
                  <a:spcPct val="120000"/>
                </a:lnSpc>
                <a:spcAft>
                  <a:spcPts val="400"/>
                </a:spcAft>
              </a:pPr>
              <a:r>
                <a:rPr lang="vi-VN" sz="2400" i="1" dirty="0"/>
                <a:t>Kể tên một số yếu tố ảnh hưởng đến trao đổi nước và chất dinh dưỡng ở thực vật?</a:t>
              </a:r>
            </a:p>
          </p:txBody>
        </p:sp>
      </p:grpSp>
    </p:spTree>
    <p:extLst>
      <p:ext uri="{BB962C8B-B14F-4D97-AF65-F5344CB8AC3E}">
        <p14:creationId xmlns:p14="http://schemas.microsoft.com/office/powerpoint/2010/main" val="9182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10;&#10;Description automatically generated">
            <a:extLst>
              <a:ext uri="{FF2B5EF4-FFF2-40B4-BE49-F238E27FC236}">
                <a16:creationId xmlns:a16="http://schemas.microsoft.com/office/drawing/2014/main" id="{603E5BCF-8311-4CD0-950A-B55B50904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332"/>
            <a:ext cx="12192000" cy="5257668"/>
          </a:xfrm>
          <a:prstGeom prst="rect">
            <a:avLst/>
          </a:prstGeom>
        </p:spPr>
      </p:pic>
      <p:sp>
        <p:nvSpPr>
          <p:cNvPr id="4" name="TextBox 3">
            <a:extLst>
              <a:ext uri="{FF2B5EF4-FFF2-40B4-BE49-F238E27FC236}">
                <a16:creationId xmlns:a16="http://schemas.microsoft.com/office/drawing/2014/main" id="{ED844696-C808-4378-B133-87CAD0FAD24F}"/>
              </a:ext>
            </a:extLst>
          </p:cNvPr>
          <p:cNvSpPr txBox="1"/>
          <p:nvPr/>
        </p:nvSpPr>
        <p:spPr>
          <a:xfrm>
            <a:off x="515073" y="925975"/>
            <a:ext cx="11161853" cy="1231619"/>
          </a:xfrm>
          <a:prstGeom prst="rect">
            <a:avLst/>
          </a:prstGeom>
          <a:noFill/>
        </p:spPr>
        <p:txBody>
          <a:bodyPr wrap="square" rtlCol="0">
            <a:spAutoFit/>
          </a:bodyPr>
          <a:lstStyle/>
          <a:p>
            <a:pPr algn="ctr">
              <a:lnSpc>
                <a:spcPct val="120000"/>
              </a:lnSpc>
            </a:pPr>
            <a:r>
              <a:rPr lang="vi-VN" sz="3200" b="1" i="1" dirty="0">
                <a:solidFill>
                  <a:srgbClr val="FF0000"/>
                </a:solidFill>
              </a:rPr>
              <a:t>Yếu tố ảnh hưởng trực tiếp </a:t>
            </a:r>
            <a:r>
              <a:rPr lang="vi-VN" sz="3200" b="1" i="1" dirty="0">
                <a:solidFill>
                  <a:srgbClr val="479103"/>
                </a:solidFill>
              </a:rPr>
              <a:t>đến khả năng hấp thụ nước và chất dinh dưỡng ở rễ cây như:</a:t>
            </a:r>
            <a:endParaRPr lang="en-US" sz="3200" b="1" i="1" dirty="0">
              <a:solidFill>
                <a:srgbClr val="479103"/>
              </a:solidFill>
            </a:endParaRPr>
          </a:p>
        </p:txBody>
      </p:sp>
    </p:spTree>
    <p:extLst>
      <p:ext uri="{BB962C8B-B14F-4D97-AF65-F5344CB8AC3E}">
        <p14:creationId xmlns:p14="http://schemas.microsoft.com/office/powerpoint/2010/main" val="797478328"/>
      </p:ext>
    </p:extLst>
  </p:cSld>
  <p:clrMapOvr>
    <a:masterClrMapping/>
  </p:clrMapOvr>
  <p:transition spd="slow">
    <p:cover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lant, leaf, close, vegetable&#10;&#10;Description automatically generated">
            <a:extLst>
              <a:ext uri="{FF2B5EF4-FFF2-40B4-BE49-F238E27FC236}">
                <a16:creationId xmlns:a16="http://schemas.microsoft.com/office/drawing/2014/main" id="{D1FC059F-5B15-4022-AA44-727A10E99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0476"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B19AFEC0-BF32-45F2-902D-9CEA871109F7}"/>
              </a:ext>
            </a:extLst>
          </p:cNvPr>
          <p:cNvSpPr txBox="1"/>
          <p:nvPr/>
        </p:nvSpPr>
        <p:spPr>
          <a:xfrm>
            <a:off x="787078" y="2689673"/>
            <a:ext cx="5879940" cy="923330"/>
          </a:xfrm>
          <a:prstGeom prst="rect">
            <a:avLst/>
          </a:prstGeom>
          <a:noFill/>
        </p:spPr>
        <p:txBody>
          <a:bodyPr wrap="square" rtlCol="0">
            <a:spAutoFit/>
          </a:bodyPr>
          <a:lstStyle/>
          <a:p>
            <a:r>
              <a:rPr lang="vi-VN" sz="5400" b="1">
                <a:solidFill>
                  <a:schemeClr val="bg1"/>
                </a:solidFill>
              </a:rPr>
              <a:t>ĐỘ ẨM CỦA ĐẤT</a:t>
            </a:r>
            <a:endParaRPr lang="en-US" sz="5400" b="1">
              <a:solidFill>
                <a:schemeClr val="bg1"/>
              </a:solidFill>
            </a:endParaRPr>
          </a:p>
        </p:txBody>
      </p:sp>
    </p:spTree>
    <p:extLst>
      <p:ext uri="{BB962C8B-B14F-4D97-AF65-F5344CB8AC3E}">
        <p14:creationId xmlns:p14="http://schemas.microsoft.com/office/powerpoint/2010/main" val="3842060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plant, leaf&#10;&#10;Description automatically generated">
            <a:extLst>
              <a:ext uri="{FF2B5EF4-FFF2-40B4-BE49-F238E27FC236}">
                <a16:creationId xmlns:a16="http://schemas.microsoft.com/office/drawing/2014/main" id="{E06316FB-7E8E-4ADF-B294-C87CC14FBCF0}"/>
              </a:ext>
            </a:extLst>
          </p:cNvPr>
          <p:cNvPicPr>
            <a:picLocks noChangeAspect="1"/>
          </p:cNvPicPr>
          <p:nvPr/>
        </p:nvPicPr>
        <p:blipFill rotWithShape="1">
          <a:blip r:embed="rId2">
            <a:extLst>
              <a:ext uri="{28A0092B-C50C-407E-A947-70E740481C1C}">
                <a14:useLocalDpi xmlns:a14="http://schemas.microsoft.com/office/drawing/2010/main" val="0"/>
              </a:ext>
            </a:extLst>
          </a:blip>
          <a:srcRect t="5344" b="10402"/>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9A0ED857-0DF5-4359-9179-87E295635671}"/>
              </a:ext>
            </a:extLst>
          </p:cNvPr>
          <p:cNvGrpSpPr/>
          <p:nvPr/>
        </p:nvGrpSpPr>
        <p:grpSpPr>
          <a:xfrm>
            <a:off x="7841426" y="1779657"/>
            <a:ext cx="1342664" cy="1342664"/>
            <a:chOff x="7211027" y="2433703"/>
            <a:chExt cx="1342664" cy="1342664"/>
          </a:xfrm>
        </p:grpSpPr>
        <p:sp>
          <p:nvSpPr>
            <p:cNvPr id="4" name="Oval 3">
              <a:extLst>
                <a:ext uri="{FF2B5EF4-FFF2-40B4-BE49-F238E27FC236}">
                  <a16:creationId xmlns:a16="http://schemas.microsoft.com/office/drawing/2014/main" id="{1050F2A3-2414-4275-A545-90370A39E733}"/>
                </a:ext>
              </a:extLst>
            </p:cNvPr>
            <p:cNvSpPr/>
            <p:nvPr/>
          </p:nvSpPr>
          <p:spPr>
            <a:xfrm>
              <a:off x="7211027" y="2433703"/>
              <a:ext cx="1342664" cy="13426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C4D3A3-A5FA-4EB2-9575-226E1B993F79}"/>
                </a:ext>
              </a:extLst>
            </p:cNvPr>
            <p:cNvSpPr txBox="1"/>
            <p:nvPr/>
          </p:nvSpPr>
          <p:spPr>
            <a:xfrm>
              <a:off x="7604567" y="2824222"/>
              <a:ext cx="804861" cy="584599"/>
            </a:xfrm>
            <a:prstGeom prst="rect">
              <a:avLst/>
            </a:prstGeom>
            <a:noFill/>
          </p:spPr>
          <p:txBody>
            <a:bodyPr wrap="square" rtlCol="0">
              <a:spAutoFit/>
            </a:bodyPr>
            <a:lstStyle/>
            <a:p>
              <a:r>
                <a:rPr lang="vi-VN" sz="3200" b="1">
                  <a:solidFill>
                    <a:schemeClr val="bg1"/>
                  </a:solidFill>
                </a:rPr>
                <a:t>O</a:t>
              </a:r>
              <a:r>
                <a:rPr lang="vi-VN" sz="3200" b="1" baseline="-25000">
                  <a:solidFill>
                    <a:schemeClr val="bg1"/>
                  </a:solidFill>
                </a:rPr>
                <a:t>2</a:t>
              </a:r>
              <a:endParaRPr lang="en-US" sz="3200" b="1" baseline="-25000">
                <a:solidFill>
                  <a:schemeClr val="bg1"/>
                </a:solidFill>
              </a:endParaRPr>
            </a:p>
          </p:txBody>
        </p:sp>
      </p:grpSp>
      <p:grpSp>
        <p:nvGrpSpPr>
          <p:cNvPr id="9" name="Group 8">
            <a:extLst>
              <a:ext uri="{FF2B5EF4-FFF2-40B4-BE49-F238E27FC236}">
                <a16:creationId xmlns:a16="http://schemas.microsoft.com/office/drawing/2014/main" id="{D6B99F72-7A00-4F3C-80C1-05291B72DB7C}"/>
              </a:ext>
            </a:extLst>
          </p:cNvPr>
          <p:cNvGrpSpPr/>
          <p:nvPr/>
        </p:nvGrpSpPr>
        <p:grpSpPr>
          <a:xfrm>
            <a:off x="9039827" y="3032454"/>
            <a:ext cx="1077831" cy="1077831"/>
            <a:chOff x="7211027" y="2433703"/>
            <a:chExt cx="1342664" cy="1342664"/>
          </a:xfrm>
          <a:solidFill>
            <a:srgbClr val="00B0F0"/>
          </a:solidFill>
        </p:grpSpPr>
        <p:sp>
          <p:nvSpPr>
            <p:cNvPr id="10" name="Oval 9">
              <a:extLst>
                <a:ext uri="{FF2B5EF4-FFF2-40B4-BE49-F238E27FC236}">
                  <a16:creationId xmlns:a16="http://schemas.microsoft.com/office/drawing/2014/main" id="{2F2CA7DF-F1D0-4E1B-A6A4-96976D17F3EF}"/>
                </a:ext>
              </a:extLst>
            </p:cNvPr>
            <p:cNvSpPr/>
            <p:nvPr/>
          </p:nvSpPr>
          <p:spPr>
            <a:xfrm>
              <a:off x="7211027" y="2433703"/>
              <a:ext cx="1342664" cy="134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8795DC01-373E-4410-BA39-6E7B77272B3F}"/>
                </a:ext>
              </a:extLst>
            </p:cNvPr>
            <p:cNvSpPr txBox="1"/>
            <p:nvPr/>
          </p:nvSpPr>
          <p:spPr>
            <a:xfrm>
              <a:off x="7566404" y="2812646"/>
              <a:ext cx="882915" cy="651780"/>
            </a:xfrm>
            <a:prstGeom prst="rect">
              <a:avLst/>
            </a:prstGeom>
            <a:grpFill/>
          </p:spPr>
          <p:txBody>
            <a:bodyPr wrap="square" rtlCol="0">
              <a:spAutoFit/>
            </a:bodyPr>
            <a:lstStyle/>
            <a:p>
              <a:r>
                <a:rPr lang="vi-VN" sz="2800" b="1">
                  <a:solidFill>
                    <a:schemeClr val="bg1"/>
                  </a:solidFill>
                </a:rPr>
                <a:t>O</a:t>
              </a:r>
              <a:r>
                <a:rPr lang="vi-VN" sz="2800" b="1" baseline="-25000">
                  <a:solidFill>
                    <a:schemeClr val="bg1"/>
                  </a:solidFill>
                </a:rPr>
                <a:t>2</a:t>
              </a:r>
              <a:endParaRPr lang="en-US" sz="2800" b="1" baseline="-25000">
                <a:solidFill>
                  <a:schemeClr val="bg1"/>
                </a:solidFill>
              </a:endParaRPr>
            </a:p>
          </p:txBody>
        </p:sp>
      </p:grpSp>
      <p:grpSp>
        <p:nvGrpSpPr>
          <p:cNvPr id="12" name="Group 11">
            <a:extLst>
              <a:ext uri="{FF2B5EF4-FFF2-40B4-BE49-F238E27FC236}">
                <a16:creationId xmlns:a16="http://schemas.microsoft.com/office/drawing/2014/main" id="{29C01BDF-DF17-4F5A-919D-B7FCE03B0BB6}"/>
              </a:ext>
            </a:extLst>
          </p:cNvPr>
          <p:cNvGrpSpPr/>
          <p:nvPr/>
        </p:nvGrpSpPr>
        <p:grpSpPr>
          <a:xfrm>
            <a:off x="9702679" y="1597555"/>
            <a:ext cx="853434" cy="853434"/>
            <a:chOff x="7211027" y="2433703"/>
            <a:chExt cx="1342664" cy="1342664"/>
          </a:xfrm>
        </p:grpSpPr>
        <p:sp>
          <p:nvSpPr>
            <p:cNvPr id="13" name="Oval 12">
              <a:extLst>
                <a:ext uri="{FF2B5EF4-FFF2-40B4-BE49-F238E27FC236}">
                  <a16:creationId xmlns:a16="http://schemas.microsoft.com/office/drawing/2014/main" id="{9D491FD3-CBF3-4831-A95D-742086DC44A9}"/>
                </a:ext>
              </a:extLst>
            </p:cNvPr>
            <p:cNvSpPr/>
            <p:nvPr/>
          </p:nvSpPr>
          <p:spPr>
            <a:xfrm>
              <a:off x="7211027" y="2433703"/>
              <a:ext cx="1342664" cy="13426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TextBox 13">
              <a:extLst>
                <a:ext uri="{FF2B5EF4-FFF2-40B4-BE49-F238E27FC236}">
                  <a16:creationId xmlns:a16="http://schemas.microsoft.com/office/drawing/2014/main" id="{2BAF266B-4A6D-4161-9493-07362F9D5053}"/>
                </a:ext>
              </a:extLst>
            </p:cNvPr>
            <p:cNvSpPr txBox="1"/>
            <p:nvPr/>
          </p:nvSpPr>
          <p:spPr>
            <a:xfrm>
              <a:off x="7510221" y="2812647"/>
              <a:ext cx="806740" cy="629473"/>
            </a:xfrm>
            <a:prstGeom prst="rect">
              <a:avLst/>
            </a:prstGeom>
            <a:noFill/>
          </p:spPr>
          <p:txBody>
            <a:bodyPr wrap="square" rtlCol="0">
              <a:spAutoFit/>
            </a:bodyPr>
            <a:lstStyle/>
            <a:p>
              <a:r>
                <a:rPr lang="vi-VN" sz="2000" b="1">
                  <a:solidFill>
                    <a:schemeClr val="bg1"/>
                  </a:solidFill>
                </a:rPr>
                <a:t>O</a:t>
              </a:r>
              <a:r>
                <a:rPr lang="vi-VN" sz="2000" b="1" baseline="-25000">
                  <a:solidFill>
                    <a:schemeClr val="bg1"/>
                  </a:solidFill>
                </a:rPr>
                <a:t>2</a:t>
              </a:r>
              <a:endParaRPr lang="en-US" sz="2000" b="1" baseline="-25000">
                <a:solidFill>
                  <a:schemeClr val="bg1"/>
                </a:solidFill>
              </a:endParaRPr>
            </a:p>
          </p:txBody>
        </p:sp>
      </p:grpSp>
      <p:sp>
        <p:nvSpPr>
          <p:cNvPr id="7" name="TextBox 6">
            <a:extLst>
              <a:ext uri="{FF2B5EF4-FFF2-40B4-BE49-F238E27FC236}">
                <a16:creationId xmlns:a16="http://schemas.microsoft.com/office/drawing/2014/main" id="{786F9DDF-8A85-46BF-B1D4-AFD4F146442C}"/>
              </a:ext>
            </a:extLst>
          </p:cNvPr>
          <p:cNvSpPr txBox="1"/>
          <p:nvPr/>
        </p:nvSpPr>
        <p:spPr>
          <a:xfrm>
            <a:off x="566572" y="5463252"/>
            <a:ext cx="6007848" cy="584775"/>
          </a:xfrm>
          <a:prstGeom prst="rect">
            <a:avLst/>
          </a:prstGeom>
          <a:solidFill>
            <a:srgbClr val="FFC000"/>
          </a:solidFill>
          <a:ln>
            <a:noFill/>
          </a:ln>
        </p:spPr>
        <p:txBody>
          <a:bodyPr wrap="square" rtlCol="0">
            <a:spAutoFit/>
          </a:bodyPr>
          <a:lstStyle/>
          <a:p>
            <a:pPr algn="ctr"/>
            <a:r>
              <a:rPr lang="vi-VN" sz="3200" b="1" i="1" dirty="0"/>
              <a:t>Hàm lượng khí O</a:t>
            </a:r>
            <a:r>
              <a:rPr lang="vi-VN" sz="3200" b="1" i="1" baseline="-25000" dirty="0"/>
              <a:t>2</a:t>
            </a:r>
            <a:r>
              <a:rPr lang="vi-VN" sz="3200" b="1" i="1" dirty="0"/>
              <a:t> trong đất </a:t>
            </a:r>
            <a:endParaRPr lang="en-US" sz="3200" b="1" i="1" dirty="0"/>
          </a:p>
        </p:txBody>
      </p:sp>
    </p:spTree>
    <p:extLst>
      <p:ext uri="{BB962C8B-B14F-4D97-AF65-F5344CB8AC3E}">
        <p14:creationId xmlns:p14="http://schemas.microsoft.com/office/powerpoint/2010/main" val="1877468688"/>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91667E-6 2.59259E-6 L 0.00052 -0.08935 " pathEditMode="relative" rAng="0" ptsTypes="AA">
                                      <p:cBhvr>
                                        <p:cTn id="6" dur="2000" fill="hold"/>
                                        <p:tgtEl>
                                          <p:spTgt spid="6"/>
                                        </p:tgtEl>
                                        <p:attrNameLst>
                                          <p:attrName>ppt_x</p:attrName>
                                          <p:attrName>ppt_y</p:attrName>
                                        </p:attrNameLst>
                                      </p:cBhvr>
                                      <p:rCtr x="26" y="-4468"/>
                                    </p:animMotion>
                                  </p:childTnLst>
                                </p:cTn>
                              </p:par>
                              <p:par>
                                <p:cTn id="7" presetID="42" presetClass="path" presetSubtype="0" repeatCount="indefinite" accel="50000" decel="50000" autoRev="1" fill="hold" nodeType="withEffect">
                                  <p:stCondLst>
                                    <p:cond delay="500"/>
                                  </p:stCondLst>
                                  <p:childTnLst>
                                    <p:animMotion origin="layout" path="M 2.91667E-6 2.59259E-6 L 0.00052 -0.08935 " pathEditMode="relative" rAng="0" ptsTypes="AA">
                                      <p:cBhvr>
                                        <p:cTn id="8" dur="2000" fill="hold"/>
                                        <p:tgtEl>
                                          <p:spTgt spid="12"/>
                                        </p:tgtEl>
                                        <p:attrNameLst>
                                          <p:attrName>ppt_x</p:attrName>
                                          <p:attrName>ppt_y</p:attrName>
                                        </p:attrNameLst>
                                      </p:cBhvr>
                                      <p:rCtr x="26" y="-4468"/>
                                    </p:animMotion>
                                  </p:childTnLst>
                                </p:cTn>
                              </p:par>
                              <p:par>
                                <p:cTn id="9" presetID="42" presetClass="path" presetSubtype="0" repeatCount="indefinite" accel="50000" decel="50000" autoRev="1" fill="hold" nodeType="withEffect">
                                  <p:stCondLst>
                                    <p:cond delay="1000"/>
                                  </p:stCondLst>
                                  <p:childTnLst>
                                    <p:animMotion origin="layout" path="M 2.91667E-6 2.59259E-6 L 0.00052 -0.08935 " pathEditMode="relative" rAng="0" ptsTypes="AA">
                                      <p:cBhvr>
                                        <p:cTn id="10" dur="2000" fill="hold"/>
                                        <p:tgtEl>
                                          <p:spTgt spid="9"/>
                                        </p:tgtEl>
                                        <p:attrNameLst>
                                          <p:attrName>ppt_x</p:attrName>
                                          <p:attrName>ppt_y</p:attrName>
                                        </p:attrNameLst>
                                      </p:cBhvr>
                                      <p:rCtr x="26" y="-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eaf&#10;&#10;Description automatically generated with medium confidence">
            <a:extLst>
              <a:ext uri="{FF2B5EF4-FFF2-40B4-BE49-F238E27FC236}">
                <a16:creationId xmlns:a16="http://schemas.microsoft.com/office/drawing/2014/main" id="{DACC2828-8F72-4E43-BA88-85DFF312E500}"/>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819B41E-C788-4C0E-B72B-64B94C30C7CB}"/>
              </a:ext>
            </a:extLst>
          </p:cNvPr>
          <p:cNvGrpSpPr/>
          <p:nvPr/>
        </p:nvGrpSpPr>
        <p:grpSpPr>
          <a:xfrm>
            <a:off x="0" y="4676171"/>
            <a:ext cx="12192000" cy="1562583"/>
            <a:chOff x="0" y="4676171"/>
            <a:chExt cx="12192000" cy="1562583"/>
          </a:xfrm>
        </p:grpSpPr>
        <p:sp>
          <p:nvSpPr>
            <p:cNvPr id="6" name="Rectangle 5">
              <a:extLst>
                <a:ext uri="{FF2B5EF4-FFF2-40B4-BE49-F238E27FC236}">
                  <a16:creationId xmlns:a16="http://schemas.microsoft.com/office/drawing/2014/main" id="{19860C3C-0A35-4CE3-A672-02AF9AAFA671}"/>
                </a:ext>
              </a:extLst>
            </p:cNvPr>
            <p:cNvSpPr/>
            <p:nvPr/>
          </p:nvSpPr>
          <p:spPr>
            <a:xfrm>
              <a:off x="0" y="4676171"/>
              <a:ext cx="12192000" cy="156258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EC495E-7802-488D-B577-A905C8B3C411}"/>
                </a:ext>
              </a:extLst>
            </p:cNvPr>
            <p:cNvSpPr txBox="1"/>
            <p:nvPr/>
          </p:nvSpPr>
          <p:spPr>
            <a:xfrm>
              <a:off x="424405" y="4782141"/>
              <a:ext cx="11343190" cy="1389996"/>
            </a:xfrm>
            <a:prstGeom prst="rect">
              <a:avLst/>
            </a:prstGeom>
            <a:noFill/>
          </p:spPr>
          <p:txBody>
            <a:bodyPr wrap="square" rtlCol="0">
              <a:spAutoFit/>
            </a:bodyPr>
            <a:lstStyle/>
            <a:p>
              <a:pPr algn="just">
                <a:lnSpc>
                  <a:spcPct val="120000"/>
                </a:lnSpc>
              </a:pPr>
              <a:r>
                <a:rPr lang="vi-VN" sz="2400" b="1" i="1" dirty="0">
                  <a:solidFill>
                    <a:schemeClr val="bg1"/>
                  </a:solidFill>
                </a:rPr>
                <a:t>Cây xanh không có một </a:t>
              </a:r>
              <a:r>
                <a:rPr lang="vi-VN" sz="2400" b="1" i="1" dirty="0">
                  <a:solidFill>
                    <a:srgbClr val="FFC000"/>
                  </a:solidFill>
                </a:rPr>
                <a:t>“trái tim” </a:t>
              </a:r>
              <a:r>
                <a:rPr lang="vi-VN" sz="2400" b="1" i="1" dirty="0">
                  <a:solidFill>
                    <a:schemeClr val="bg1"/>
                  </a:solidFill>
                </a:rPr>
                <a:t>để bơm máu đi nuôi cơ thể như ở hầu hết động vật, vậy các chất cần thiết cho cơ thể </a:t>
              </a:r>
              <a:r>
                <a:rPr lang="vi-VN" sz="2400" b="1" i="1" dirty="0">
                  <a:solidFill>
                    <a:srgbClr val="FFFF00"/>
                  </a:solidFill>
                </a:rPr>
                <a:t>(nước, chất khoáng và chất hữu cơ) </a:t>
              </a:r>
              <a:r>
                <a:rPr lang="vi-VN" sz="2400" b="1" i="1" dirty="0">
                  <a:solidFill>
                    <a:schemeClr val="bg1"/>
                  </a:solidFill>
                </a:rPr>
                <a:t>được vận chuyển như thế nào trong cây?</a:t>
              </a:r>
              <a:endParaRPr lang="en-US" sz="2400" b="1" i="1" dirty="0">
                <a:solidFill>
                  <a:schemeClr val="bg1"/>
                </a:solidFill>
              </a:endParaRPr>
            </a:p>
          </p:txBody>
        </p:sp>
      </p:grpSp>
    </p:spTree>
    <p:extLst>
      <p:ext uri="{BB962C8B-B14F-4D97-AF65-F5344CB8AC3E}">
        <p14:creationId xmlns:p14="http://schemas.microsoft.com/office/powerpoint/2010/main" val="987000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A712-EFED-4C5B-963F-6762FDDC72A5}"/>
              </a:ext>
            </a:extLst>
          </p:cNvPr>
          <p:cNvSpPr txBox="1"/>
          <p:nvPr/>
        </p:nvSpPr>
        <p:spPr>
          <a:xfrm>
            <a:off x="511215" y="351504"/>
            <a:ext cx="11169570" cy="1231619"/>
          </a:xfrm>
          <a:prstGeom prst="rect">
            <a:avLst/>
          </a:prstGeom>
          <a:noFill/>
        </p:spPr>
        <p:txBody>
          <a:bodyPr wrap="square" rtlCol="0">
            <a:spAutoFit/>
          </a:bodyPr>
          <a:lstStyle>
            <a:defPPr>
              <a:defRPr lang="en-US"/>
            </a:defPPr>
            <a:lvl1pPr algn="ctr">
              <a:lnSpc>
                <a:spcPct val="120000"/>
              </a:lnSpc>
              <a:defRPr sz="3200" b="1" i="1">
                <a:solidFill>
                  <a:srgbClr val="FF0000"/>
                </a:solidFill>
              </a:defRPr>
            </a:lvl1pPr>
          </a:lstStyle>
          <a:p>
            <a:r>
              <a:rPr lang="vi-VN" dirty="0">
                <a:solidFill>
                  <a:schemeClr val="tx1"/>
                </a:solidFill>
              </a:rPr>
              <a:t>Sự trao đổi nước và chất dinh dưỡng của thực vật còn phụ thuộc vào các </a:t>
            </a:r>
            <a:r>
              <a:rPr lang="vi-VN" dirty="0"/>
              <a:t>yếu tố khác như:</a:t>
            </a:r>
            <a:endParaRPr lang="en-US" dirty="0"/>
          </a:p>
        </p:txBody>
      </p:sp>
      <p:pic>
        <p:nvPicPr>
          <p:cNvPr id="8" name="Picture 7" descr="A picture containing sky, person, hand&#10;&#10;Description automatically generated">
            <a:extLst>
              <a:ext uri="{FF2B5EF4-FFF2-40B4-BE49-F238E27FC236}">
                <a16:creationId xmlns:a16="http://schemas.microsoft.com/office/drawing/2014/main" id="{FB61D399-A1E9-4E0B-988C-B6712A0D51B4}"/>
              </a:ext>
            </a:extLst>
          </p:cNvPr>
          <p:cNvPicPr>
            <a:picLocks noChangeAspect="1"/>
          </p:cNvPicPr>
          <p:nvPr/>
        </p:nvPicPr>
        <p:blipFill rotWithShape="1">
          <a:blip r:embed="rId2">
            <a:extLst>
              <a:ext uri="{28A0092B-C50C-407E-A947-70E740481C1C}">
                <a14:useLocalDpi xmlns:a14="http://schemas.microsoft.com/office/drawing/2010/main" val="0"/>
              </a:ext>
            </a:extLst>
          </a:blip>
          <a:srcRect l="8055" r="6227"/>
          <a:stretch/>
        </p:blipFill>
        <p:spPr>
          <a:xfrm rot="20583730">
            <a:off x="840018" y="2383793"/>
            <a:ext cx="4082346" cy="2865069"/>
          </a:xfrm>
          <a:prstGeom prst="roundRect">
            <a:avLst>
              <a:gd name="adj" fmla="val 8594"/>
            </a:avLst>
          </a:prstGeom>
          <a:solidFill>
            <a:srgbClr val="FFFFFF">
              <a:shade val="85000"/>
            </a:srgbClr>
          </a:solidFill>
          <a:ln w="76200">
            <a:solidFill>
              <a:srgbClr val="FFC000"/>
            </a:solidFill>
          </a:ln>
          <a:effectLst>
            <a:reflection blurRad="12700" stA="38000" endPos="28000" dist="5000" dir="5400000" sy="-100000" algn="bl" rotWithShape="0"/>
          </a:effectLst>
        </p:spPr>
      </p:pic>
      <p:pic>
        <p:nvPicPr>
          <p:cNvPr id="6" name="Picture 5" descr="A picture containing text, sky, device, outdoor&#10;&#10;Description automatically generated">
            <a:extLst>
              <a:ext uri="{FF2B5EF4-FFF2-40B4-BE49-F238E27FC236}">
                <a16:creationId xmlns:a16="http://schemas.microsoft.com/office/drawing/2014/main" id="{B091ED07-6DFD-4E53-8485-8BB2C9DB49B4}"/>
              </a:ext>
            </a:extLst>
          </p:cNvPr>
          <p:cNvPicPr>
            <a:picLocks noChangeAspect="1"/>
          </p:cNvPicPr>
          <p:nvPr/>
        </p:nvPicPr>
        <p:blipFill rotWithShape="1">
          <a:blip r:embed="rId3">
            <a:extLst>
              <a:ext uri="{28A0092B-C50C-407E-A947-70E740481C1C}">
                <a14:useLocalDpi xmlns:a14="http://schemas.microsoft.com/office/drawing/2010/main" val="0"/>
              </a:ext>
            </a:extLst>
          </a:blip>
          <a:srcRect r="8191"/>
          <a:stretch/>
        </p:blipFill>
        <p:spPr>
          <a:xfrm rot="20439525">
            <a:off x="4406994" y="2326084"/>
            <a:ext cx="4082346" cy="2835378"/>
          </a:xfrm>
          <a:prstGeom prst="roundRect">
            <a:avLst>
              <a:gd name="adj" fmla="val 8594"/>
            </a:avLst>
          </a:prstGeom>
          <a:solidFill>
            <a:srgbClr val="FFFFFF">
              <a:shade val="85000"/>
            </a:srgbClr>
          </a:solidFill>
          <a:ln w="76200">
            <a:solidFill>
              <a:srgbClr val="C00000"/>
            </a:solidFill>
          </a:ln>
          <a:effectLst>
            <a:reflection blurRad="12700" stA="38000" endPos="28000" dist="5000" dir="5400000" sy="-100000" algn="bl" rotWithShape="0"/>
          </a:effectLst>
        </p:spPr>
      </p:pic>
      <p:pic>
        <p:nvPicPr>
          <p:cNvPr id="4" name="Picture 3" descr="A close up of a leaf&#10;&#10;Description automatically generated with low confidence">
            <a:extLst>
              <a:ext uri="{FF2B5EF4-FFF2-40B4-BE49-F238E27FC236}">
                <a16:creationId xmlns:a16="http://schemas.microsoft.com/office/drawing/2014/main" id="{8710E340-D23B-4830-9B87-0FF009628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53230">
            <a:off x="7213723" y="2296635"/>
            <a:ext cx="3938025" cy="2835378"/>
          </a:xfrm>
          <a:prstGeom prst="roundRect">
            <a:avLst>
              <a:gd name="adj" fmla="val 8594"/>
            </a:avLst>
          </a:prstGeom>
          <a:solidFill>
            <a:srgbClr val="FFFFFF">
              <a:shade val="85000"/>
            </a:srgbClr>
          </a:solidFill>
          <a:ln w="76200">
            <a:solidFill>
              <a:srgbClr val="92D050"/>
            </a:solid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167938C4-6005-4A45-983D-ECCD83885866}"/>
              </a:ext>
            </a:extLst>
          </p:cNvPr>
          <p:cNvSpPr txBox="1"/>
          <p:nvPr/>
        </p:nvSpPr>
        <p:spPr>
          <a:xfrm>
            <a:off x="2140293" y="5678268"/>
            <a:ext cx="1655180" cy="461665"/>
          </a:xfrm>
          <a:prstGeom prst="rect">
            <a:avLst/>
          </a:prstGeom>
          <a:noFill/>
        </p:spPr>
        <p:txBody>
          <a:bodyPr wrap="square" rtlCol="0">
            <a:spAutoFit/>
          </a:bodyPr>
          <a:lstStyle/>
          <a:p>
            <a:pPr algn="ctr"/>
            <a:r>
              <a:rPr lang="vi-VN" sz="2400" b="1" dirty="0">
                <a:solidFill>
                  <a:schemeClr val="accent2">
                    <a:lumMod val="50000"/>
                  </a:schemeClr>
                </a:solidFill>
              </a:rPr>
              <a:t>Ánh sáng</a:t>
            </a:r>
            <a:endParaRPr lang="en-US" sz="2400" b="1" dirty="0">
              <a:solidFill>
                <a:schemeClr val="accent2">
                  <a:lumMod val="50000"/>
                </a:schemeClr>
              </a:solidFill>
            </a:endParaRPr>
          </a:p>
        </p:txBody>
      </p:sp>
      <p:sp>
        <p:nvSpPr>
          <p:cNvPr id="10" name="TextBox 9">
            <a:extLst>
              <a:ext uri="{FF2B5EF4-FFF2-40B4-BE49-F238E27FC236}">
                <a16:creationId xmlns:a16="http://schemas.microsoft.com/office/drawing/2014/main" id="{5BBBA636-779C-4034-8583-808C0DAB5472}"/>
              </a:ext>
            </a:extLst>
          </p:cNvPr>
          <p:cNvSpPr txBox="1"/>
          <p:nvPr/>
        </p:nvSpPr>
        <p:spPr>
          <a:xfrm>
            <a:off x="5534629" y="5698577"/>
            <a:ext cx="1655180" cy="461665"/>
          </a:xfrm>
          <a:prstGeom prst="rect">
            <a:avLst/>
          </a:prstGeom>
          <a:noFill/>
        </p:spPr>
        <p:txBody>
          <a:bodyPr wrap="square" rtlCol="0">
            <a:spAutoFit/>
          </a:bodyPr>
          <a:lstStyle/>
          <a:p>
            <a:pPr algn="ctr"/>
            <a:r>
              <a:rPr lang="vi-VN" sz="2400" b="1" dirty="0">
                <a:solidFill>
                  <a:srgbClr val="FF0000"/>
                </a:solidFill>
              </a:rPr>
              <a:t>Nhiệt độ</a:t>
            </a:r>
            <a:endParaRPr lang="en-US" sz="2400" b="1" dirty="0">
              <a:solidFill>
                <a:srgbClr val="FF0000"/>
              </a:solidFill>
            </a:endParaRPr>
          </a:p>
        </p:txBody>
      </p:sp>
      <p:sp>
        <p:nvSpPr>
          <p:cNvPr id="11" name="TextBox 10">
            <a:extLst>
              <a:ext uri="{FF2B5EF4-FFF2-40B4-BE49-F238E27FC236}">
                <a16:creationId xmlns:a16="http://schemas.microsoft.com/office/drawing/2014/main" id="{0B975FE5-0490-4995-AA7C-68AE0F04A2D8}"/>
              </a:ext>
            </a:extLst>
          </p:cNvPr>
          <p:cNvSpPr txBox="1"/>
          <p:nvPr/>
        </p:nvSpPr>
        <p:spPr>
          <a:xfrm>
            <a:off x="8396529" y="5698576"/>
            <a:ext cx="2693042" cy="461665"/>
          </a:xfrm>
          <a:prstGeom prst="rect">
            <a:avLst/>
          </a:prstGeom>
          <a:noFill/>
        </p:spPr>
        <p:txBody>
          <a:bodyPr wrap="square" rtlCol="0">
            <a:spAutoFit/>
          </a:bodyPr>
          <a:lstStyle/>
          <a:p>
            <a:pPr algn="ctr"/>
            <a:r>
              <a:rPr lang="vi-VN" sz="2400" b="1" dirty="0">
                <a:solidFill>
                  <a:schemeClr val="accent6">
                    <a:lumMod val="50000"/>
                  </a:schemeClr>
                </a:solidFill>
              </a:rPr>
              <a:t>Độ ẩm không khí</a:t>
            </a:r>
            <a:endParaRPr lang="en-US" sz="2400" b="1" dirty="0">
              <a:solidFill>
                <a:schemeClr val="accent6">
                  <a:lumMod val="50000"/>
                </a:schemeClr>
              </a:solidFill>
            </a:endParaRPr>
          </a:p>
        </p:txBody>
      </p:sp>
    </p:spTree>
    <p:extLst>
      <p:ext uri="{BB962C8B-B14F-4D97-AF65-F5344CB8AC3E}">
        <p14:creationId xmlns:p14="http://schemas.microsoft.com/office/powerpoint/2010/main" val="600027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360"/>
                                          </p:val>
                                        </p:tav>
                                        <p:tav tm="100000">
                                          <p:val>
                                            <p:fltVal val="0"/>
                                          </p:val>
                                        </p:tav>
                                      </p:tavLst>
                                    </p:anim>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style.rotation</p:attrName>
                                        </p:attrNameLst>
                                      </p:cBhvr>
                                      <p:tavLst>
                                        <p:tav tm="0">
                                          <p:val>
                                            <p:fltVal val="360"/>
                                          </p:val>
                                        </p:tav>
                                        <p:tav tm="100000">
                                          <p:val>
                                            <p:fltVal val="0"/>
                                          </p:val>
                                        </p:tav>
                                      </p:tavLst>
                                    </p:anim>
                                    <p:animEffect transition="in" filter="fade">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E8B59C-EC82-4499-AD08-F6F14FCB612B}"/>
              </a:ext>
            </a:extLst>
          </p:cNvPr>
          <p:cNvGrpSpPr/>
          <p:nvPr/>
        </p:nvGrpSpPr>
        <p:grpSpPr>
          <a:xfrm>
            <a:off x="0" y="0"/>
            <a:ext cx="12192000" cy="6858000"/>
            <a:chOff x="0" y="0"/>
            <a:chExt cx="12192000" cy="6858000"/>
          </a:xfrm>
        </p:grpSpPr>
        <p:pic>
          <p:nvPicPr>
            <p:cNvPr id="3" name="Picture 2" descr="Hands holding a seedling&#10;&#10;Description automatically generated with low confidence">
              <a:extLst>
                <a:ext uri="{FF2B5EF4-FFF2-40B4-BE49-F238E27FC236}">
                  <a16:creationId xmlns:a16="http://schemas.microsoft.com/office/drawing/2014/main" id="{32932697-061F-4D26-938C-E6816125C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468" y="0"/>
              <a:ext cx="11034532" cy="6858000"/>
            </a:xfrm>
            <a:prstGeom prst="rect">
              <a:avLst/>
            </a:prstGeom>
          </p:spPr>
        </p:pic>
        <p:pic>
          <p:nvPicPr>
            <p:cNvPr id="4" name="Picture 3" descr="Hands holding a seedling&#10;&#10;Description automatically generated with low confidence">
              <a:extLst>
                <a:ext uri="{FF2B5EF4-FFF2-40B4-BE49-F238E27FC236}">
                  <a16:creationId xmlns:a16="http://schemas.microsoft.com/office/drawing/2014/main" id="{7CC5453A-B85F-4F6C-AB5B-465A31A2776B}"/>
                </a:ext>
              </a:extLst>
            </p:cNvPr>
            <p:cNvPicPr>
              <a:picLocks noChangeAspect="1"/>
            </p:cNvPicPr>
            <p:nvPr/>
          </p:nvPicPr>
          <p:blipFill rotWithShape="1">
            <a:blip r:embed="rId2">
              <a:extLst>
                <a:ext uri="{28A0092B-C50C-407E-A947-70E740481C1C}">
                  <a14:useLocalDpi xmlns:a14="http://schemas.microsoft.com/office/drawing/2010/main" val="0"/>
                </a:ext>
              </a:extLst>
            </a:blip>
            <a:srcRect r="85555"/>
            <a:stretch/>
          </p:blipFill>
          <p:spPr>
            <a:xfrm>
              <a:off x="0" y="0"/>
              <a:ext cx="1593970" cy="6858000"/>
            </a:xfrm>
            <a:prstGeom prst="rect">
              <a:avLst/>
            </a:prstGeom>
          </p:spPr>
        </p:pic>
      </p:grpSp>
      <p:grpSp>
        <p:nvGrpSpPr>
          <p:cNvPr id="14" name="Group 13">
            <a:extLst>
              <a:ext uri="{FF2B5EF4-FFF2-40B4-BE49-F238E27FC236}">
                <a16:creationId xmlns:a16="http://schemas.microsoft.com/office/drawing/2014/main" id="{FC7E10C7-1074-4138-B3FC-6DA620472489}"/>
              </a:ext>
            </a:extLst>
          </p:cNvPr>
          <p:cNvGrpSpPr/>
          <p:nvPr/>
        </p:nvGrpSpPr>
        <p:grpSpPr>
          <a:xfrm>
            <a:off x="796985" y="1964803"/>
            <a:ext cx="4747288" cy="3000736"/>
            <a:chOff x="796985" y="1964803"/>
            <a:chExt cx="4747288" cy="3000736"/>
          </a:xfrm>
        </p:grpSpPr>
        <p:grpSp>
          <p:nvGrpSpPr>
            <p:cNvPr id="8" name="Group 7">
              <a:extLst>
                <a:ext uri="{FF2B5EF4-FFF2-40B4-BE49-F238E27FC236}">
                  <a16:creationId xmlns:a16="http://schemas.microsoft.com/office/drawing/2014/main" id="{5F5E36F3-FDBA-4F2A-AB47-BF6DB511FEFE}"/>
                </a:ext>
              </a:extLst>
            </p:cNvPr>
            <p:cNvGrpSpPr/>
            <p:nvPr/>
          </p:nvGrpSpPr>
          <p:grpSpPr>
            <a:xfrm>
              <a:off x="796985" y="1964803"/>
              <a:ext cx="4747288" cy="3000736"/>
              <a:chOff x="891251" y="2546431"/>
              <a:chExt cx="4747288" cy="3000736"/>
            </a:xfrm>
          </p:grpSpPr>
          <p:sp>
            <p:nvSpPr>
              <p:cNvPr id="7" name="Rectangle: Rounded Corners 6">
                <a:extLst>
                  <a:ext uri="{FF2B5EF4-FFF2-40B4-BE49-F238E27FC236}">
                    <a16:creationId xmlns:a16="http://schemas.microsoft.com/office/drawing/2014/main" id="{4F9028D2-C4D9-49CA-B8AF-A5E141A243DE}"/>
                  </a:ext>
                </a:extLst>
              </p:cNvPr>
              <p:cNvSpPr/>
              <p:nvPr/>
            </p:nvSpPr>
            <p:spPr>
              <a:xfrm>
                <a:off x="891251" y="2546431"/>
                <a:ext cx="4747288" cy="3000736"/>
              </a:xfrm>
              <a:prstGeom prst="roundRect">
                <a:avLst>
                  <a:gd name="adj" fmla="val 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1570F9-B95D-4FF4-B600-0D1A24138BA2}"/>
                  </a:ext>
                </a:extLst>
              </p:cNvPr>
              <p:cNvSpPr txBox="1"/>
              <p:nvPr/>
            </p:nvSpPr>
            <p:spPr>
              <a:xfrm>
                <a:off x="1205388" y="2881955"/>
                <a:ext cx="4119013" cy="2413481"/>
              </a:xfrm>
              <a:prstGeom prst="rect">
                <a:avLst/>
              </a:prstGeom>
              <a:noFill/>
            </p:spPr>
            <p:txBody>
              <a:bodyPr wrap="square" rtlCol="0">
                <a:spAutoFit/>
              </a:bodyPr>
              <a:lstStyle/>
              <a:p>
                <a:pPr algn="ctr">
                  <a:lnSpc>
                    <a:spcPct val="120000"/>
                  </a:lnSpc>
                </a:pPr>
                <a:r>
                  <a:rPr lang="vi-VN" sz="3200" b="1" dirty="0">
                    <a:solidFill>
                      <a:schemeClr val="bg1"/>
                    </a:solidFill>
                  </a:rPr>
                  <a:t>Đất tơi xốp, thoáng khí sẽ làm </a:t>
                </a:r>
                <a:r>
                  <a:rPr lang="vi-VN" sz="3200" b="1" dirty="0">
                    <a:solidFill>
                      <a:srgbClr val="FFC000"/>
                    </a:solidFill>
                  </a:rPr>
                  <a:t>tăng khả năng hấp thụ nước </a:t>
                </a:r>
                <a:r>
                  <a:rPr lang="vi-VN" sz="3200" b="1" dirty="0">
                    <a:solidFill>
                      <a:schemeClr val="bg1"/>
                    </a:solidFill>
                  </a:rPr>
                  <a:t>của cây</a:t>
                </a:r>
                <a:endParaRPr lang="en-US" sz="3200" b="1" dirty="0">
                  <a:solidFill>
                    <a:schemeClr val="bg1"/>
                  </a:solidFill>
                </a:endParaRPr>
              </a:p>
            </p:txBody>
          </p:sp>
        </p:grpSp>
        <p:sp>
          <p:nvSpPr>
            <p:cNvPr id="11" name="Freeform: Shape 10">
              <a:extLst>
                <a:ext uri="{FF2B5EF4-FFF2-40B4-BE49-F238E27FC236}">
                  <a16:creationId xmlns:a16="http://schemas.microsoft.com/office/drawing/2014/main" id="{73593A34-D0C8-4BB1-9D9C-89178A4BCD56}"/>
                </a:ext>
              </a:extLst>
            </p:cNvPr>
            <p:cNvSpPr/>
            <p:nvPr/>
          </p:nvSpPr>
          <p:spPr>
            <a:xfrm>
              <a:off x="1051560" y="2225040"/>
              <a:ext cx="1112520" cy="876300"/>
            </a:xfrm>
            <a:custGeom>
              <a:avLst/>
              <a:gdLst>
                <a:gd name="connsiteX0" fmla="*/ 1112520 w 1112520"/>
                <a:gd name="connsiteY0" fmla="*/ 0 h 876300"/>
                <a:gd name="connsiteX1" fmla="*/ 7620 w 1112520"/>
                <a:gd name="connsiteY1" fmla="*/ 7620 h 876300"/>
                <a:gd name="connsiteX2" fmla="*/ 0 w 1112520"/>
                <a:gd name="connsiteY2" fmla="*/ 876300 h 876300"/>
              </a:gdLst>
              <a:ahLst/>
              <a:cxnLst>
                <a:cxn ang="0">
                  <a:pos x="connsiteX0" y="connsiteY0"/>
                </a:cxn>
                <a:cxn ang="0">
                  <a:pos x="connsiteX1" y="connsiteY1"/>
                </a:cxn>
                <a:cxn ang="0">
                  <a:pos x="connsiteX2" y="connsiteY2"/>
                </a:cxn>
              </a:cxnLst>
              <a:rect l="l" t="t" r="r" b="b"/>
              <a:pathLst>
                <a:path w="1112520" h="876300">
                  <a:moveTo>
                    <a:pt x="1112520" y="0"/>
                  </a:moveTo>
                  <a:lnTo>
                    <a:pt x="7620" y="7620"/>
                  </a:lnTo>
                  <a:lnTo>
                    <a:pt x="0" y="8763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A636E71-1A6F-48E0-825E-123E64EC2F57}"/>
                </a:ext>
              </a:extLst>
            </p:cNvPr>
            <p:cNvSpPr/>
            <p:nvPr/>
          </p:nvSpPr>
          <p:spPr>
            <a:xfrm flipH="1" flipV="1">
              <a:off x="4052456" y="3836495"/>
              <a:ext cx="1210808" cy="876300"/>
            </a:xfrm>
            <a:custGeom>
              <a:avLst/>
              <a:gdLst>
                <a:gd name="connsiteX0" fmla="*/ 1112520 w 1112520"/>
                <a:gd name="connsiteY0" fmla="*/ 0 h 876300"/>
                <a:gd name="connsiteX1" fmla="*/ 7620 w 1112520"/>
                <a:gd name="connsiteY1" fmla="*/ 7620 h 876300"/>
                <a:gd name="connsiteX2" fmla="*/ 0 w 1112520"/>
                <a:gd name="connsiteY2" fmla="*/ 876300 h 876300"/>
              </a:gdLst>
              <a:ahLst/>
              <a:cxnLst>
                <a:cxn ang="0">
                  <a:pos x="connsiteX0" y="connsiteY0"/>
                </a:cxn>
                <a:cxn ang="0">
                  <a:pos x="connsiteX1" y="connsiteY1"/>
                </a:cxn>
                <a:cxn ang="0">
                  <a:pos x="connsiteX2" y="connsiteY2"/>
                </a:cxn>
              </a:cxnLst>
              <a:rect l="l" t="t" r="r" b="b"/>
              <a:pathLst>
                <a:path w="1112520" h="876300">
                  <a:moveTo>
                    <a:pt x="1112520" y="0"/>
                  </a:moveTo>
                  <a:lnTo>
                    <a:pt x="7620" y="7620"/>
                  </a:lnTo>
                  <a:lnTo>
                    <a:pt x="0" y="8763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624531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ature, rock, valley, canyon&#10;&#10;Description automatically generated">
            <a:extLst>
              <a:ext uri="{FF2B5EF4-FFF2-40B4-BE49-F238E27FC236}">
                <a16:creationId xmlns:a16="http://schemas.microsoft.com/office/drawing/2014/main" id="{898ECF3F-654C-41E2-BBB3-0DD152C4E03E}"/>
              </a:ext>
            </a:extLst>
          </p:cNvPr>
          <p:cNvPicPr>
            <a:picLocks noChangeAspect="1"/>
          </p:cNvPicPr>
          <p:nvPr/>
        </p:nvPicPr>
        <p:blipFill rotWithShape="1">
          <a:blip r:embed="rId2">
            <a:extLst>
              <a:ext uri="{28A0092B-C50C-407E-A947-70E740481C1C}">
                <a14:useLocalDpi xmlns:a14="http://schemas.microsoft.com/office/drawing/2010/main" val="0"/>
              </a:ext>
            </a:extLst>
          </a:blip>
          <a:srcRect t="6895" b="181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532E2B0-8DA2-4483-A779-0CF1374597EF}"/>
              </a:ext>
            </a:extLst>
          </p:cNvPr>
          <p:cNvSpPr/>
          <p:nvPr/>
        </p:nvSpPr>
        <p:spPr>
          <a:xfrm>
            <a:off x="0" y="5324354"/>
            <a:ext cx="12192000" cy="153236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B7D56C2-0D97-40BF-A80E-CBC00CAF8B36}"/>
              </a:ext>
            </a:extLst>
          </p:cNvPr>
          <p:cNvSpPr txBox="1"/>
          <p:nvPr/>
        </p:nvSpPr>
        <p:spPr>
          <a:xfrm>
            <a:off x="563303" y="5617137"/>
            <a:ext cx="11277599" cy="946798"/>
          </a:xfrm>
          <a:prstGeom prst="rect">
            <a:avLst/>
          </a:prstGeom>
          <a:noFill/>
        </p:spPr>
        <p:txBody>
          <a:bodyPr wrap="square" rtlCol="0">
            <a:spAutoFit/>
          </a:bodyPr>
          <a:lstStyle/>
          <a:p>
            <a:pPr algn="ctr">
              <a:lnSpc>
                <a:spcPct val="120000"/>
              </a:lnSpc>
            </a:pPr>
            <a:r>
              <a:rPr lang="vi-VN" sz="2400" b="1" dirty="0">
                <a:solidFill>
                  <a:srgbClr val="00FF00"/>
                </a:solidFill>
              </a:rPr>
              <a:t>Ví dụ: </a:t>
            </a:r>
            <a:r>
              <a:rPr lang="vi-VN" sz="2400" b="1" dirty="0">
                <a:solidFill>
                  <a:srgbClr val="FF6600"/>
                </a:solidFill>
              </a:rPr>
              <a:t>Đất đỏ bazan </a:t>
            </a:r>
            <a:r>
              <a:rPr lang="vi-VN" sz="2400" b="1" dirty="0">
                <a:solidFill>
                  <a:schemeClr val="bg1"/>
                </a:solidFill>
              </a:rPr>
              <a:t>có </a:t>
            </a:r>
            <a:r>
              <a:rPr lang="vi-VN" sz="2400" b="1" dirty="0">
                <a:solidFill>
                  <a:srgbClr val="FFFF00"/>
                </a:solidFill>
              </a:rPr>
              <a:t>tầng đất dày, tơi xốp, nhiều chất dinh dưỡng</a:t>
            </a:r>
            <a:r>
              <a:rPr lang="vi-VN" sz="2400" b="1" dirty="0">
                <a:solidFill>
                  <a:schemeClr val="bg1"/>
                </a:solidFill>
              </a:rPr>
              <a:t>, thuận lợi cho quá trình hút nước và chất dinh dưỡng của cây trồng</a:t>
            </a:r>
            <a:endParaRPr lang="en-US" sz="2400" b="1" dirty="0">
              <a:solidFill>
                <a:schemeClr val="bg1"/>
              </a:solidFill>
            </a:endParaRPr>
          </a:p>
        </p:txBody>
      </p:sp>
    </p:spTree>
    <p:extLst>
      <p:ext uri="{BB962C8B-B14F-4D97-AF65-F5344CB8AC3E}">
        <p14:creationId xmlns:p14="http://schemas.microsoft.com/office/powerpoint/2010/main" val="150818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0EEA37-3924-4108-91F7-D7FED939BDC5}"/>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34ECF533-04FB-45C5-98FC-A1B8D2B19F44}"/>
              </a:ext>
            </a:extLst>
          </p:cNvPr>
          <p:cNvGrpSpPr/>
          <p:nvPr/>
        </p:nvGrpSpPr>
        <p:grpSpPr>
          <a:xfrm>
            <a:off x="6096001" y="451413"/>
            <a:ext cx="5842000" cy="3321934"/>
            <a:chOff x="6933235" y="451413"/>
            <a:chExt cx="5258765" cy="2977587"/>
          </a:xfrm>
        </p:grpSpPr>
        <p:sp>
          <p:nvSpPr>
            <p:cNvPr id="5" name="Rectangle 4">
              <a:extLst>
                <a:ext uri="{FF2B5EF4-FFF2-40B4-BE49-F238E27FC236}">
                  <a16:creationId xmlns:a16="http://schemas.microsoft.com/office/drawing/2014/main" id="{76B16257-344A-4F1F-BF1C-10905A7A450C}"/>
                </a:ext>
              </a:extLst>
            </p:cNvPr>
            <p:cNvSpPr/>
            <p:nvPr/>
          </p:nvSpPr>
          <p:spPr>
            <a:xfrm>
              <a:off x="6933235" y="451413"/>
              <a:ext cx="5258765" cy="297758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E39B81-14EB-4C54-828C-1394330D2E26}"/>
                </a:ext>
              </a:extLst>
            </p:cNvPr>
            <p:cNvSpPr txBox="1"/>
            <p:nvPr/>
          </p:nvSpPr>
          <p:spPr>
            <a:xfrm>
              <a:off x="7375002" y="741980"/>
              <a:ext cx="4375230" cy="2437682"/>
            </a:xfrm>
            <a:prstGeom prst="rect">
              <a:avLst/>
            </a:prstGeom>
            <a:noFill/>
          </p:spPr>
          <p:txBody>
            <a:bodyPr wrap="square" rtlCol="0">
              <a:spAutoFit/>
            </a:bodyPr>
            <a:lstStyle/>
            <a:p>
              <a:pPr>
                <a:lnSpc>
                  <a:spcPct val="120000"/>
                </a:lnSpc>
              </a:pPr>
              <a:r>
                <a:rPr lang="vi-VN" sz="2400" b="1" i="1" dirty="0">
                  <a:solidFill>
                    <a:srgbClr val="00FF00"/>
                  </a:solidFill>
                </a:rPr>
                <a:t>Cây chỉ hút </a:t>
              </a:r>
              <a:r>
                <a:rPr lang="vi-VN" sz="2400" b="1" i="1" dirty="0">
                  <a:solidFill>
                    <a:schemeClr val="bg1"/>
                  </a:solidFill>
                </a:rPr>
                <a:t>được các chất khoáng khi chúng được hòa tan trong nước, vì vậy, cần </a:t>
              </a:r>
              <a:r>
                <a:rPr lang="vi-VN" sz="2400" b="1" i="1" dirty="0">
                  <a:solidFill>
                    <a:srgbClr val="FFFF00"/>
                  </a:solidFill>
                </a:rPr>
                <a:t>đảm bảo độ ẩm cho đất </a:t>
              </a:r>
              <a:r>
                <a:rPr lang="vi-VN" sz="2400" b="1" i="1" dirty="0">
                  <a:solidFill>
                    <a:schemeClr val="bg1"/>
                  </a:solidFill>
                </a:rPr>
                <a:t>để nâng cao khả năng hấp thụ chất dinh dưỡng của cây.</a:t>
              </a:r>
              <a:endParaRPr lang="en-US" sz="2400" b="1" i="1" dirty="0">
                <a:solidFill>
                  <a:schemeClr val="bg1"/>
                </a:solidFill>
              </a:endParaRPr>
            </a:p>
          </p:txBody>
        </p:sp>
        <p:sp>
          <p:nvSpPr>
            <p:cNvPr id="8" name="Rectangle 7">
              <a:extLst>
                <a:ext uri="{FF2B5EF4-FFF2-40B4-BE49-F238E27FC236}">
                  <a16:creationId xmlns:a16="http://schemas.microsoft.com/office/drawing/2014/main" id="{4F1F3318-EDB1-4BAC-ADD8-057F3AC17BE1}"/>
                </a:ext>
              </a:extLst>
            </p:cNvPr>
            <p:cNvSpPr/>
            <p:nvPr/>
          </p:nvSpPr>
          <p:spPr>
            <a:xfrm>
              <a:off x="7197184" y="655320"/>
              <a:ext cx="4740703" cy="25755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3364206"/>
      </p:ext>
    </p:extLst>
  </p:cSld>
  <p:clrMapOvr>
    <a:masterClrMapping/>
  </p:clrMapOvr>
  <p:transition spd="slow">
    <p:comb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vegetable, dewdrop&#10;&#10;Description automatically generated">
            <a:extLst>
              <a:ext uri="{FF2B5EF4-FFF2-40B4-BE49-F238E27FC236}">
                <a16:creationId xmlns:a16="http://schemas.microsoft.com/office/drawing/2014/main" id="{D3D9B99E-0D57-435F-9E94-DFF2D91A856F}"/>
              </a:ext>
            </a:extLst>
          </p:cNvPr>
          <p:cNvPicPr>
            <a:picLocks noChangeAspect="1"/>
          </p:cNvPicPr>
          <p:nvPr/>
        </p:nvPicPr>
        <p:blipFill rotWithShape="1">
          <a:blip r:embed="rId2">
            <a:extLst>
              <a:ext uri="{28A0092B-C50C-407E-A947-70E740481C1C}">
                <a14:useLocalDpi xmlns:a14="http://schemas.microsoft.com/office/drawing/2010/main" val="0"/>
              </a:ext>
            </a:extLst>
          </a:blip>
          <a:srcRect r="18164"/>
          <a:stretch/>
        </p:blipFill>
        <p:spPr>
          <a:xfrm>
            <a:off x="2214623" y="-2"/>
            <a:ext cx="9977377" cy="6858000"/>
          </a:xfrm>
          <a:prstGeom prst="rect">
            <a:avLst/>
          </a:pr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EE844CC8-6EC6-4477-A9E7-CD32947D4CE8}"/>
              </a:ext>
            </a:extLst>
          </p:cNvPr>
          <p:cNvSpPr txBox="1"/>
          <p:nvPr/>
        </p:nvSpPr>
        <p:spPr>
          <a:xfrm>
            <a:off x="231494" y="2287517"/>
            <a:ext cx="3456264" cy="3312189"/>
          </a:xfrm>
          <a:prstGeom prst="rect">
            <a:avLst/>
          </a:prstGeom>
          <a:noFill/>
        </p:spPr>
        <p:txBody>
          <a:bodyPr wrap="square" rtlCol="0">
            <a:spAutoFit/>
          </a:bodyPr>
          <a:lstStyle/>
          <a:p>
            <a:pPr algn="ctr">
              <a:lnSpc>
                <a:spcPct val="110000"/>
              </a:lnSpc>
            </a:pPr>
            <a:r>
              <a:rPr lang="vi-VN" sz="3200" b="1" i="1" dirty="0">
                <a:solidFill>
                  <a:schemeClr val="bg1"/>
                </a:solidFill>
              </a:rPr>
              <a:t>Trình bày vai trò của các yếu tố ảnh hưởng đến trao đổi nước và chất dinh dưỡng ở thực vật?</a:t>
            </a:r>
            <a:endParaRPr lang="en-US" sz="3200" b="1" i="1" dirty="0">
              <a:solidFill>
                <a:schemeClr val="bg1"/>
              </a:solidFill>
            </a:endParaRPr>
          </a:p>
        </p:txBody>
      </p:sp>
    </p:spTree>
    <p:extLst>
      <p:ext uri="{BB962C8B-B14F-4D97-AF65-F5344CB8AC3E}">
        <p14:creationId xmlns:p14="http://schemas.microsoft.com/office/powerpoint/2010/main" val="4058343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74A8AE-6ABA-4EAC-A436-A9CAEFA0757E}"/>
              </a:ext>
            </a:extLst>
          </p:cNvPr>
          <p:cNvSpPr/>
          <p:nvPr/>
        </p:nvSpPr>
        <p:spPr>
          <a:xfrm>
            <a:off x="6563360" y="0"/>
            <a:ext cx="562864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eedling growing out of the ground&#10;&#10;Description automatically generated with medium confidence">
            <a:extLst>
              <a:ext uri="{FF2B5EF4-FFF2-40B4-BE49-F238E27FC236}">
                <a16:creationId xmlns:a16="http://schemas.microsoft.com/office/drawing/2014/main" id="{BBFB262D-3D48-47FA-B6C5-75F0FA610CC6}"/>
              </a:ext>
            </a:extLst>
          </p:cNvPr>
          <p:cNvPicPr>
            <a:picLocks noChangeAspect="1"/>
          </p:cNvPicPr>
          <p:nvPr/>
        </p:nvPicPr>
        <p:blipFill rotWithShape="1">
          <a:blip r:embed="rId2">
            <a:extLst>
              <a:ext uri="{28A0092B-C50C-407E-A947-70E740481C1C}">
                <a14:useLocalDpi xmlns:a14="http://schemas.microsoft.com/office/drawing/2010/main" val="0"/>
              </a:ext>
            </a:extLst>
          </a:blip>
          <a:srcRect r="16697"/>
          <a:stretch/>
        </p:blipFill>
        <p:spPr>
          <a:xfrm>
            <a:off x="4157980" y="591820"/>
            <a:ext cx="7680960" cy="5674360"/>
          </a:xfrm>
          <a:prstGeom prst="rect">
            <a:avLst/>
          </a:prstGeom>
        </p:spPr>
      </p:pic>
      <p:sp>
        <p:nvSpPr>
          <p:cNvPr id="11" name="Rectangle 10">
            <a:extLst>
              <a:ext uri="{FF2B5EF4-FFF2-40B4-BE49-F238E27FC236}">
                <a16:creationId xmlns:a16="http://schemas.microsoft.com/office/drawing/2014/main" id="{7EC77D23-43D0-4471-9A22-5C4E07F84333}"/>
              </a:ext>
            </a:extLst>
          </p:cNvPr>
          <p:cNvSpPr/>
          <p:nvPr/>
        </p:nvSpPr>
        <p:spPr>
          <a:xfrm>
            <a:off x="0" y="1016000"/>
            <a:ext cx="2946400"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ÁNH SÁNG</a:t>
            </a:r>
            <a:endParaRPr lang="en-US" sz="2800" b="1"/>
          </a:p>
        </p:txBody>
      </p:sp>
      <p:sp>
        <p:nvSpPr>
          <p:cNvPr id="8" name="TextBox 7">
            <a:extLst>
              <a:ext uri="{FF2B5EF4-FFF2-40B4-BE49-F238E27FC236}">
                <a16:creationId xmlns:a16="http://schemas.microsoft.com/office/drawing/2014/main" id="{58066607-1AAF-F784-5645-45C84C766844}"/>
              </a:ext>
            </a:extLst>
          </p:cNvPr>
          <p:cNvSpPr txBox="1"/>
          <p:nvPr/>
        </p:nvSpPr>
        <p:spPr>
          <a:xfrm>
            <a:off x="229436" y="4909210"/>
            <a:ext cx="5980864" cy="1537868"/>
          </a:xfrm>
          <a:prstGeom prst="roundRect">
            <a:avLst>
              <a:gd name="adj" fmla="val 11398"/>
            </a:avLst>
          </a:prstGeom>
          <a:solidFill>
            <a:schemeClr val="bg1"/>
          </a:solidFill>
          <a:ln w="38100">
            <a:solidFill>
              <a:schemeClr val="tx1"/>
            </a:solidFill>
            <a:prstDash val="sysDash"/>
          </a:ln>
        </p:spPr>
        <p:txBody>
          <a:bodyPr wrap="square" rtlCol="0">
            <a:spAutoFit/>
          </a:bodyPr>
          <a:lstStyle/>
          <a:p>
            <a:pPr algn="ctr">
              <a:lnSpc>
                <a:spcPct val="120000"/>
              </a:lnSpc>
            </a:pPr>
            <a:r>
              <a:rPr lang="vi-VN" sz="2400" dirty="0"/>
              <a:t>Ánh sáng chủ yếu ảnh hưởng đến quá trình thoát hơi nước ở lá với vai trò là </a:t>
            </a:r>
            <a:r>
              <a:rPr lang="vi-VN" sz="2400" b="1" dirty="0">
                <a:solidFill>
                  <a:srgbClr val="FF0000"/>
                </a:solidFill>
              </a:rPr>
              <a:t>tác nhân gây mở khí khổng.</a:t>
            </a:r>
            <a:endParaRPr lang="en-US" sz="2400" b="1" dirty="0">
              <a:solidFill>
                <a:srgbClr val="FF0000"/>
              </a:solidFill>
            </a:endParaRPr>
          </a:p>
        </p:txBody>
      </p:sp>
    </p:spTree>
    <p:extLst>
      <p:ext uri="{BB962C8B-B14F-4D97-AF65-F5344CB8AC3E}">
        <p14:creationId xmlns:p14="http://schemas.microsoft.com/office/powerpoint/2010/main" val="3522026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grass, outdoor, device&#10;&#10;Description automatically generated">
            <a:extLst>
              <a:ext uri="{FF2B5EF4-FFF2-40B4-BE49-F238E27FC236}">
                <a16:creationId xmlns:a16="http://schemas.microsoft.com/office/drawing/2014/main" id="{4188160A-09C3-442F-B414-3504F7A2E5EE}"/>
              </a:ext>
            </a:extLst>
          </p:cNvPr>
          <p:cNvPicPr>
            <a:picLocks noChangeAspect="1"/>
          </p:cNvPicPr>
          <p:nvPr/>
        </p:nvPicPr>
        <p:blipFill rotWithShape="1">
          <a:blip r:embed="rId2">
            <a:extLst>
              <a:ext uri="{28A0092B-C50C-407E-A947-70E740481C1C}">
                <a14:useLocalDpi xmlns:a14="http://schemas.microsoft.com/office/drawing/2010/main" val="0"/>
              </a:ext>
            </a:extLst>
          </a:blip>
          <a:srcRect t="18089"/>
          <a:stretch/>
        </p:blipFill>
        <p:spPr>
          <a:xfrm>
            <a:off x="1" y="0"/>
            <a:ext cx="12191999" cy="6652459"/>
          </a:xfrm>
          <a:prstGeom prst="rect">
            <a:avLst/>
          </a:prstGeom>
        </p:spPr>
      </p:pic>
      <p:sp>
        <p:nvSpPr>
          <p:cNvPr id="15" name="Rectangle 14">
            <a:extLst>
              <a:ext uri="{FF2B5EF4-FFF2-40B4-BE49-F238E27FC236}">
                <a16:creationId xmlns:a16="http://schemas.microsoft.com/office/drawing/2014/main" id="{D8169E2C-58A9-4E4E-BA47-765815ACF432}"/>
              </a:ext>
            </a:extLst>
          </p:cNvPr>
          <p:cNvSpPr/>
          <p:nvPr/>
        </p:nvSpPr>
        <p:spPr>
          <a:xfrm>
            <a:off x="0" y="5354321"/>
            <a:ext cx="12192000" cy="150367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FF0125-C405-4B9A-9C09-7F5E87050EAA}"/>
              </a:ext>
            </a:extLst>
          </p:cNvPr>
          <p:cNvSpPr txBox="1"/>
          <p:nvPr/>
        </p:nvSpPr>
        <p:spPr>
          <a:xfrm>
            <a:off x="685800" y="5698352"/>
            <a:ext cx="10820400" cy="946798"/>
          </a:xfrm>
          <a:prstGeom prst="rect">
            <a:avLst/>
          </a:prstGeom>
          <a:noFill/>
        </p:spPr>
        <p:txBody>
          <a:bodyPr wrap="square" rtlCol="0">
            <a:spAutoFit/>
          </a:bodyPr>
          <a:lstStyle/>
          <a:p>
            <a:pPr algn="ctr">
              <a:lnSpc>
                <a:spcPct val="120000"/>
              </a:lnSpc>
            </a:pPr>
            <a:r>
              <a:rPr lang="vi-VN" sz="2400" b="1" dirty="0">
                <a:solidFill>
                  <a:schemeClr val="bg1"/>
                </a:solidFill>
              </a:rPr>
              <a:t>Nhiệt độ ảnh hưởng đến sự hấp thụ nước ở rễ, vận chuyển nước trong thân và thoát hơi nước ở lá.</a:t>
            </a:r>
            <a:endParaRPr lang="en-US" sz="2400" b="1" dirty="0">
              <a:solidFill>
                <a:schemeClr val="bg1"/>
              </a:solidFill>
            </a:endParaRPr>
          </a:p>
        </p:txBody>
      </p:sp>
      <p:sp>
        <p:nvSpPr>
          <p:cNvPr id="16" name="Rectangle 15">
            <a:extLst>
              <a:ext uri="{FF2B5EF4-FFF2-40B4-BE49-F238E27FC236}">
                <a16:creationId xmlns:a16="http://schemas.microsoft.com/office/drawing/2014/main" id="{BDEEC8D1-1B1C-419A-B85D-5C204B8A5078}"/>
              </a:ext>
            </a:extLst>
          </p:cNvPr>
          <p:cNvSpPr/>
          <p:nvPr/>
        </p:nvSpPr>
        <p:spPr>
          <a:xfrm>
            <a:off x="4622800" y="4835525"/>
            <a:ext cx="2946400"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NHIỆT ĐỘ</a:t>
            </a:r>
            <a:endParaRPr lang="en-US" sz="2800" b="1"/>
          </a:p>
        </p:txBody>
      </p:sp>
    </p:spTree>
    <p:extLst>
      <p:ext uri="{BB962C8B-B14F-4D97-AF65-F5344CB8AC3E}">
        <p14:creationId xmlns:p14="http://schemas.microsoft.com/office/powerpoint/2010/main" val="49943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8AC6ACB-7A9B-4706-A69E-6EA0E0E6C182}"/>
              </a:ext>
            </a:extLst>
          </p:cNvPr>
          <p:cNvGrpSpPr/>
          <p:nvPr/>
        </p:nvGrpSpPr>
        <p:grpSpPr>
          <a:xfrm>
            <a:off x="-959232" y="-6095164"/>
            <a:ext cx="7216223" cy="15104146"/>
            <a:chOff x="-588840" y="-6095164"/>
            <a:chExt cx="7216223" cy="15104146"/>
          </a:xfrm>
          <a:blipFill dpi="0" rotWithShape="1">
            <a:blip r:embed="rId2"/>
            <a:srcRect/>
            <a:stretch>
              <a:fillRect l="15000" t="39000" r="-2000" b="-3000"/>
            </a:stretch>
          </a:blipFill>
        </p:grpSpPr>
        <p:sp>
          <p:nvSpPr>
            <p:cNvPr id="2" name="Rectangle: Rounded Corners 1">
              <a:extLst>
                <a:ext uri="{FF2B5EF4-FFF2-40B4-BE49-F238E27FC236}">
                  <a16:creationId xmlns:a16="http://schemas.microsoft.com/office/drawing/2014/main" id="{656A001C-CA00-48C6-97EC-A86DAA68635A}"/>
                </a:ext>
              </a:extLst>
            </p:cNvPr>
            <p:cNvSpPr/>
            <p:nvPr/>
          </p:nvSpPr>
          <p:spPr>
            <a:xfrm rot="19450841">
              <a:off x="514460" y="1844025"/>
              <a:ext cx="1508760" cy="6516722"/>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80E083A-EDAD-4E64-A579-0B2888DE1EF6}"/>
                </a:ext>
              </a:extLst>
            </p:cNvPr>
            <p:cNvSpPr/>
            <p:nvPr/>
          </p:nvSpPr>
          <p:spPr>
            <a:xfrm rot="19450841">
              <a:off x="1629346" y="-975828"/>
              <a:ext cx="1508760" cy="963535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7BC3343-0DE0-4F38-8A12-3AC948C4AE16}"/>
                </a:ext>
              </a:extLst>
            </p:cNvPr>
            <p:cNvSpPr/>
            <p:nvPr/>
          </p:nvSpPr>
          <p:spPr>
            <a:xfrm rot="19450841">
              <a:off x="2786142" y="-1206232"/>
              <a:ext cx="1508760" cy="773410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17701AB-B84D-4ECB-BD04-78B0E8AC8FB0}"/>
                </a:ext>
              </a:extLst>
            </p:cNvPr>
            <p:cNvSpPr/>
            <p:nvPr/>
          </p:nvSpPr>
          <p:spPr>
            <a:xfrm rot="19450841">
              <a:off x="3587882" y="-2815561"/>
              <a:ext cx="1508760" cy="75737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87EFF2D-3E9D-431D-95F3-EFFBF1FF5624}"/>
                </a:ext>
              </a:extLst>
            </p:cNvPr>
            <p:cNvSpPr/>
            <p:nvPr/>
          </p:nvSpPr>
          <p:spPr>
            <a:xfrm rot="19450841">
              <a:off x="4300447" y="-4396071"/>
              <a:ext cx="1508760" cy="71086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48DFF68-11E0-4B03-9CA9-0B5D3259B05F}"/>
                </a:ext>
              </a:extLst>
            </p:cNvPr>
            <p:cNvSpPr/>
            <p:nvPr/>
          </p:nvSpPr>
          <p:spPr>
            <a:xfrm rot="19450841">
              <a:off x="-588840" y="3781662"/>
              <a:ext cx="1508760" cy="52273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2DA4CF5-3699-47FC-A6D0-E5DF7DF29D9A}"/>
                </a:ext>
              </a:extLst>
            </p:cNvPr>
            <p:cNvSpPr/>
            <p:nvPr/>
          </p:nvSpPr>
          <p:spPr>
            <a:xfrm rot="19450841">
              <a:off x="5118623" y="-6095164"/>
              <a:ext cx="1508760" cy="710868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7D90F62-C9A1-4310-802F-616B7359362F}"/>
              </a:ext>
            </a:extLst>
          </p:cNvPr>
          <p:cNvSpPr/>
          <p:nvPr/>
        </p:nvSpPr>
        <p:spPr>
          <a:xfrm>
            <a:off x="8128474" y="971324"/>
            <a:ext cx="4063526" cy="782320"/>
          </a:xfrm>
          <a:prstGeom prst="rect">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ĐỘ ẨM KHÔNG KHÍ</a:t>
            </a:r>
            <a:endParaRPr lang="en-US" sz="2800" b="1"/>
          </a:p>
        </p:txBody>
      </p:sp>
      <p:sp>
        <p:nvSpPr>
          <p:cNvPr id="11" name="TextBox 10">
            <a:extLst>
              <a:ext uri="{FF2B5EF4-FFF2-40B4-BE49-F238E27FC236}">
                <a16:creationId xmlns:a16="http://schemas.microsoft.com/office/drawing/2014/main" id="{A57BD512-1CB3-4028-A994-DF8799D7A6E2}"/>
              </a:ext>
            </a:extLst>
          </p:cNvPr>
          <p:cNvSpPr txBox="1"/>
          <p:nvPr/>
        </p:nvSpPr>
        <p:spPr>
          <a:xfrm>
            <a:off x="5814882" y="4299051"/>
            <a:ext cx="6188065" cy="2123338"/>
          </a:xfrm>
          <a:prstGeom prst="rect">
            <a:avLst/>
          </a:prstGeom>
          <a:noFill/>
        </p:spPr>
        <p:txBody>
          <a:bodyPr wrap="square" rtlCol="0">
            <a:spAutoFit/>
          </a:bodyPr>
          <a:lstStyle/>
          <a:p>
            <a:pPr algn="just">
              <a:lnSpc>
                <a:spcPct val="120000"/>
              </a:lnSpc>
            </a:pPr>
            <a:r>
              <a:rPr lang="vi-VN" sz="2800" b="1" i="1" dirty="0"/>
              <a:t>Độ ẩm không khí </a:t>
            </a:r>
            <a:r>
              <a:rPr lang="vi-VN" sz="2800" i="1" dirty="0"/>
              <a:t>liên quan chặt chẽ đến quá trình thoát hơi nước ở lá, độ ẩm không khi </a:t>
            </a:r>
            <a:r>
              <a:rPr lang="vi-VN" sz="2800" b="1" i="1" dirty="0">
                <a:solidFill>
                  <a:srgbClr val="FF0000"/>
                </a:solidFill>
              </a:rPr>
              <a:t>càng thấp </a:t>
            </a:r>
            <a:r>
              <a:rPr lang="vi-VN" sz="2800" i="1" dirty="0"/>
              <a:t>thì thoát hơi nước</a:t>
            </a:r>
            <a:r>
              <a:rPr lang="vi-VN" sz="2800" i="1" dirty="0">
                <a:solidFill>
                  <a:schemeClr val="bg2">
                    <a:lumMod val="25000"/>
                  </a:schemeClr>
                </a:solidFill>
              </a:rPr>
              <a:t> </a:t>
            </a:r>
            <a:r>
              <a:rPr lang="vi-VN" sz="2800" b="1" i="1" dirty="0">
                <a:solidFill>
                  <a:srgbClr val="FF0000"/>
                </a:solidFill>
              </a:rPr>
              <a:t>càng mạnh</a:t>
            </a:r>
            <a:r>
              <a:rPr lang="vi-VN" sz="2800" i="1" dirty="0">
                <a:solidFill>
                  <a:srgbClr val="FF0000"/>
                </a:solidFill>
              </a:rPr>
              <a:t>.</a:t>
            </a:r>
            <a:endParaRPr lang="en-US" sz="2800" i="1" dirty="0">
              <a:solidFill>
                <a:srgbClr val="FF0000"/>
              </a:solidFill>
            </a:endParaRPr>
          </a:p>
        </p:txBody>
      </p:sp>
    </p:spTree>
    <p:extLst>
      <p:ext uri="{BB962C8B-B14F-4D97-AF65-F5344CB8AC3E}">
        <p14:creationId xmlns:p14="http://schemas.microsoft.com/office/powerpoint/2010/main" val="268484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toy, doll, birthday&#10;&#10;Description automatically generated">
            <a:extLst>
              <a:ext uri="{FF2B5EF4-FFF2-40B4-BE49-F238E27FC236}">
                <a16:creationId xmlns:a16="http://schemas.microsoft.com/office/drawing/2014/main" id="{A5589E4D-FE68-4D39-AAD8-37891AF72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751" y="3155639"/>
            <a:ext cx="3592402" cy="3592402"/>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396F51DC-DDF7-44C1-8AC1-DC67DFF80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id="{225B8736-75EE-48FA-837B-864EB31D247F}"/>
              </a:ext>
            </a:extLst>
          </p:cNvPr>
          <p:cNvSpPr txBox="1"/>
          <p:nvPr/>
        </p:nvSpPr>
        <p:spPr>
          <a:xfrm>
            <a:off x="1626590" y="498904"/>
            <a:ext cx="10330058" cy="946798"/>
          </a:xfrm>
          <a:prstGeom prst="rect">
            <a:avLst/>
          </a:prstGeom>
          <a:noFill/>
        </p:spPr>
        <p:txBody>
          <a:bodyPr wrap="square" rtlCol="0">
            <a:spAutoFit/>
          </a:bodyPr>
          <a:lstStyle/>
          <a:p>
            <a:pPr>
              <a:lnSpc>
                <a:spcPct val="120000"/>
              </a:lnSpc>
            </a:pPr>
            <a:r>
              <a:rPr lang="vi-VN" sz="2400" b="1"/>
              <a:t>Vì sao trước khi trồng cây hoặc gieo hạt, người ta thường cày, bừa đất rất kĩ, bón lót một số loại phân?</a:t>
            </a:r>
            <a:endParaRPr lang="en-US" sz="2400" b="1"/>
          </a:p>
        </p:txBody>
      </p:sp>
      <p:grpSp>
        <p:nvGrpSpPr>
          <p:cNvPr id="4" name="Group 3">
            <a:extLst>
              <a:ext uri="{FF2B5EF4-FFF2-40B4-BE49-F238E27FC236}">
                <a16:creationId xmlns:a16="http://schemas.microsoft.com/office/drawing/2014/main" id="{AA806505-E993-4785-B7D9-6DFEF672420D}"/>
              </a:ext>
            </a:extLst>
          </p:cNvPr>
          <p:cNvGrpSpPr/>
          <p:nvPr/>
        </p:nvGrpSpPr>
        <p:grpSpPr>
          <a:xfrm>
            <a:off x="914403" y="2154462"/>
            <a:ext cx="1897580" cy="611525"/>
            <a:chOff x="5000676" y="619760"/>
            <a:chExt cx="1897580" cy="611525"/>
          </a:xfrm>
        </p:grpSpPr>
        <p:sp>
          <p:nvSpPr>
            <p:cNvPr id="5" name="Rectangle: Rounded Corners 4">
              <a:extLst>
                <a:ext uri="{FF2B5EF4-FFF2-40B4-BE49-F238E27FC236}">
                  <a16:creationId xmlns:a16="http://schemas.microsoft.com/office/drawing/2014/main" id="{6EA392C7-4ABC-44C6-AF99-C0F183243834}"/>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id="{65466B55-EF83-4A92-921B-F708E3213695}"/>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E3332E6-7E23-0758-A07F-AC6AE0006076}"/>
              </a:ext>
            </a:extLst>
          </p:cNvPr>
          <p:cNvSpPr txBox="1"/>
          <p:nvPr/>
        </p:nvSpPr>
        <p:spPr>
          <a:xfrm>
            <a:off x="914403" y="3042226"/>
            <a:ext cx="7500392" cy="2474531"/>
          </a:xfrm>
          <a:prstGeom prst="snip1Rect">
            <a:avLst/>
          </a:prstGeom>
          <a:noFill/>
          <a:ln w="38100">
            <a:solidFill>
              <a:schemeClr val="tx1"/>
            </a:solidFill>
            <a:prstDash val="sysDash"/>
          </a:ln>
        </p:spPr>
        <p:txBody>
          <a:bodyPr wrap="square" rtlCol="0" anchor="ctr">
            <a:spAutoFit/>
          </a:bodyPr>
          <a:lstStyle>
            <a:defPPr>
              <a:defRPr lang="en-US"/>
            </a:defPPr>
            <a:lvl1pPr algn="ctr">
              <a:lnSpc>
                <a:spcPct val="120000"/>
              </a:lnSpc>
              <a:defRPr sz="2400"/>
            </a:lvl1pPr>
          </a:lstStyle>
          <a:p>
            <a:pPr algn="just">
              <a:spcAft>
                <a:spcPts val="600"/>
              </a:spcAft>
            </a:pPr>
            <a:r>
              <a:rPr lang="vi-VN" dirty="0"/>
              <a:t>Trước khi trồng cây hoặc gieo hạt, người ta thường làm đất tơi xốp và bón lót một số loại phân để </a:t>
            </a:r>
            <a:r>
              <a:rPr lang="vi-VN" b="1" dirty="0"/>
              <a:t>tăng khả năng giữ nước và chất dinh dưỡng cho đất tạo điều kiện tốt cho cây sinh trưởng, phát triển cho năng suất cao.</a:t>
            </a:r>
            <a:endParaRPr lang="en-US" b="1" dirty="0"/>
          </a:p>
        </p:txBody>
      </p:sp>
    </p:spTree>
    <p:extLst>
      <p:ext uri="{BB962C8B-B14F-4D97-AF65-F5344CB8AC3E}">
        <p14:creationId xmlns:p14="http://schemas.microsoft.com/office/powerpoint/2010/main" val="4050120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mall plant growing out of the ground&#10;&#10;Description automatically generated with low confidence">
            <a:extLst>
              <a:ext uri="{FF2B5EF4-FFF2-40B4-BE49-F238E27FC236}">
                <a16:creationId xmlns:a16="http://schemas.microsoft.com/office/drawing/2014/main" id="{6F6DF65E-4C56-47B6-9ED4-DC56F401D98C}"/>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B932ABE7-F63E-4C0A-9BD2-16694FC7153C}"/>
              </a:ext>
            </a:extLst>
          </p:cNvPr>
          <p:cNvGrpSpPr/>
          <p:nvPr/>
        </p:nvGrpSpPr>
        <p:grpSpPr>
          <a:xfrm>
            <a:off x="5983266" y="1466470"/>
            <a:ext cx="5316636" cy="3367724"/>
            <a:chOff x="6493395" y="1099594"/>
            <a:chExt cx="4919241" cy="3032567"/>
          </a:xfrm>
        </p:grpSpPr>
        <p:sp>
          <p:nvSpPr>
            <p:cNvPr id="5" name="Rectangle: Rounded Corners 4">
              <a:extLst>
                <a:ext uri="{FF2B5EF4-FFF2-40B4-BE49-F238E27FC236}">
                  <a16:creationId xmlns:a16="http://schemas.microsoft.com/office/drawing/2014/main" id="{A298BBC7-AFF1-478A-8F25-2EE1F6957EBA}"/>
                </a:ext>
              </a:extLst>
            </p:cNvPr>
            <p:cNvSpPr/>
            <p:nvPr/>
          </p:nvSpPr>
          <p:spPr>
            <a:xfrm>
              <a:off x="6493395" y="1099594"/>
              <a:ext cx="4919241" cy="3032567"/>
            </a:xfrm>
            <a:prstGeom prst="roundRect">
              <a:avLst>
                <a:gd name="adj" fmla="val 8270"/>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0AFBE-ABB0-44C2-AF80-6ED2D93E9DB7}"/>
                </a:ext>
              </a:extLst>
            </p:cNvPr>
            <p:cNvSpPr txBox="1"/>
            <p:nvPr/>
          </p:nvSpPr>
          <p:spPr>
            <a:xfrm>
              <a:off x="6805913" y="1616118"/>
              <a:ext cx="4294207" cy="2049844"/>
            </a:xfrm>
            <a:prstGeom prst="rect">
              <a:avLst/>
            </a:prstGeom>
            <a:noFill/>
          </p:spPr>
          <p:txBody>
            <a:bodyPr wrap="square" rtlCol="0" anchor="ctr">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Các yếu tố bên ngoài như </a:t>
              </a:r>
              <a:r>
                <a:rPr kumimoji="0" lang="vi-VN" sz="2400" b="1" i="1" u="none" strike="noStrike" kern="1200" cap="none" spc="0" normalizeH="0" baseline="0" noProof="0" dirty="0">
                  <a:ln>
                    <a:noFill/>
                  </a:ln>
                  <a:solidFill>
                    <a:srgbClr val="00FF00"/>
                  </a:solidFill>
                  <a:effectLst/>
                  <a:uLnTx/>
                  <a:uFillTx/>
                  <a:latin typeface="Arial" panose="020B0604020202020204" pitchFamily="34" charset="0"/>
                  <a:ea typeface="+mn-ea"/>
                  <a:cs typeface="+mn-cs"/>
                </a:rPr>
                <a:t>ánh sáng, nhiệt độ, độ ẩm đất và không khí,...</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Có </a:t>
              </a:r>
              <a:r>
                <a:rPr kumimoji="0" lang="vi-VN" sz="24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ảnh hưởng đến sự trao đổi nước và chất dinh dưỡng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ở thực vật.</a:t>
              </a:r>
              <a:endParaRPr kumimoji="0" lang="en-US"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91DA4EFF-70B7-4207-B7EC-D968CC26FBA7}"/>
                </a:ext>
              </a:extLst>
            </p:cNvPr>
            <p:cNvSpPr/>
            <p:nvPr/>
          </p:nvSpPr>
          <p:spPr>
            <a:xfrm>
              <a:off x="6713316" y="1354238"/>
              <a:ext cx="4514127" cy="2569580"/>
            </a:xfrm>
            <a:prstGeom prst="roundRect">
              <a:avLst>
                <a:gd name="adj" fmla="val 585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95F769B-2D55-B186-FE31-A21F9300D501}"/>
              </a:ext>
            </a:extLst>
          </p:cNvPr>
          <p:cNvGrpSpPr/>
          <p:nvPr/>
        </p:nvGrpSpPr>
        <p:grpSpPr>
          <a:xfrm>
            <a:off x="4911878" y="675978"/>
            <a:ext cx="2818303" cy="939452"/>
            <a:chOff x="5000676" y="619760"/>
            <a:chExt cx="1897580" cy="611525"/>
          </a:xfrm>
        </p:grpSpPr>
        <p:sp>
          <p:nvSpPr>
            <p:cNvPr id="10" name="Rectangle: Rounded Corners 9">
              <a:extLst>
                <a:ext uri="{FF2B5EF4-FFF2-40B4-BE49-F238E27FC236}">
                  <a16:creationId xmlns:a16="http://schemas.microsoft.com/office/drawing/2014/main" id="{7C3824F5-C138-A2F8-B77B-14D8FD505348}"/>
                </a:ext>
              </a:extLst>
            </p:cNvPr>
            <p:cNvSpPr/>
            <p:nvPr/>
          </p:nvSpPr>
          <p:spPr>
            <a:xfrm>
              <a:off x="5000676" y="619760"/>
              <a:ext cx="1897580" cy="6115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dirty="0"/>
                <a:t>Ghi nhớ:</a:t>
              </a:r>
              <a:endParaRPr lang="en-US" sz="3600" b="1" i="1" dirty="0"/>
            </a:p>
          </p:txBody>
        </p:sp>
        <p:sp>
          <p:nvSpPr>
            <p:cNvPr id="11" name="Rectangle: Rounded Corners 10">
              <a:extLst>
                <a:ext uri="{FF2B5EF4-FFF2-40B4-BE49-F238E27FC236}">
                  <a16:creationId xmlns:a16="http://schemas.microsoft.com/office/drawing/2014/main" id="{87A14021-4FA4-06A0-94A6-07F1F0611441}"/>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i="1"/>
            </a:p>
          </p:txBody>
        </p:sp>
      </p:grpSp>
    </p:spTree>
    <p:extLst>
      <p:ext uri="{BB962C8B-B14F-4D97-AF65-F5344CB8AC3E}">
        <p14:creationId xmlns:p14="http://schemas.microsoft.com/office/powerpoint/2010/main" val="40759829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id="{648B89FD-7610-4605-8336-1D2564BF3E52}"/>
              </a:ext>
            </a:extLst>
          </p:cNvPr>
          <p:cNvSpPr/>
          <p:nvPr/>
        </p:nvSpPr>
        <p:spPr>
          <a:xfrm>
            <a:off x="10057585" y="5497707"/>
            <a:ext cx="2498706" cy="2498706"/>
          </a:xfrm>
          <a:prstGeom prst="diamond">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59F2284-3954-418A-A834-B992345257BF}"/>
              </a:ext>
            </a:extLst>
          </p:cNvPr>
          <p:cNvGrpSpPr/>
          <p:nvPr/>
        </p:nvGrpSpPr>
        <p:grpSpPr>
          <a:xfrm>
            <a:off x="-1906158" y="-1204539"/>
            <a:ext cx="9267078" cy="9267078"/>
            <a:chOff x="-2012838" y="-1204539"/>
            <a:chExt cx="9267078" cy="9267078"/>
          </a:xfrm>
          <a:blipFill dpi="0" rotWithShape="1">
            <a:blip r:embed="rId2"/>
            <a:srcRect/>
            <a:stretch>
              <a:fillRect l="-10000" t="9000" r="-10000"/>
            </a:stretch>
          </a:blipFill>
        </p:grpSpPr>
        <p:sp>
          <p:nvSpPr>
            <p:cNvPr id="6" name="Oval 5">
              <a:extLst>
                <a:ext uri="{FF2B5EF4-FFF2-40B4-BE49-F238E27FC236}">
                  <a16:creationId xmlns:a16="http://schemas.microsoft.com/office/drawing/2014/main" id="{58B4D3EF-32B2-4C7B-8418-8BE0217EE159}"/>
                </a:ext>
              </a:extLst>
            </p:cNvPr>
            <p:cNvSpPr/>
            <p:nvPr/>
          </p:nvSpPr>
          <p:spPr>
            <a:xfrm>
              <a:off x="-2012838" y="-1204539"/>
              <a:ext cx="9267078" cy="9267078"/>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6181E9F-CC94-46B4-B9DC-EE5B23A67B1F}"/>
                </a:ext>
              </a:extLst>
            </p:cNvPr>
            <p:cNvSpPr/>
            <p:nvPr/>
          </p:nvSpPr>
          <p:spPr>
            <a:xfrm>
              <a:off x="-1403454" y="-595155"/>
              <a:ext cx="8048311" cy="8048311"/>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C80570-47FE-4160-B6B8-6607582DA421}"/>
                </a:ext>
              </a:extLst>
            </p:cNvPr>
            <p:cNvSpPr/>
            <p:nvPr/>
          </p:nvSpPr>
          <p:spPr>
            <a:xfrm>
              <a:off x="-871257" y="-62958"/>
              <a:ext cx="6983916" cy="6983916"/>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906CD5E-D01C-4356-A4B5-1AD4A37D991C}"/>
                </a:ext>
              </a:extLst>
            </p:cNvPr>
            <p:cNvSpPr/>
            <p:nvPr/>
          </p:nvSpPr>
          <p:spPr>
            <a:xfrm>
              <a:off x="-236756" y="571543"/>
              <a:ext cx="5714914" cy="5714914"/>
            </a:xfrm>
            <a:prstGeom prst="ellipse">
              <a:avLst/>
            </a:prstGeom>
            <a:grp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DEA4E89-A160-4628-8B57-CF877D445289}"/>
              </a:ext>
            </a:extLst>
          </p:cNvPr>
          <p:cNvSpPr txBox="1"/>
          <p:nvPr/>
        </p:nvSpPr>
        <p:spPr>
          <a:xfrm>
            <a:off x="7528560" y="2859397"/>
            <a:ext cx="4663440" cy="2495876"/>
          </a:xfrm>
          <a:prstGeom prst="rect">
            <a:avLst/>
          </a:prstGeom>
          <a:noFill/>
        </p:spPr>
        <p:txBody>
          <a:bodyPr wrap="square" rtlCol="0">
            <a:spAutoFit/>
          </a:bodyPr>
          <a:lstStyle/>
          <a:p>
            <a:pPr algn="ctr">
              <a:lnSpc>
                <a:spcPct val="110000"/>
              </a:lnSpc>
            </a:pPr>
            <a:r>
              <a:rPr lang="vi-VN" sz="3600" b="1" dirty="0">
                <a:solidFill>
                  <a:srgbClr val="FF6600"/>
                </a:solidFill>
              </a:rPr>
              <a:t>SỰ HẤP THỤ NƯỚC VÀ CHẤT KHOÁNG TỪ MÔI TRƯỜNG NGOÀI VÀO RỄ</a:t>
            </a:r>
            <a:endParaRPr lang="en-US" sz="3600" b="1" dirty="0">
              <a:solidFill>
                <a:srgbClr val="FF6600"/>
              </a:solidFill>
            </a:endParaRPr>
          </a:p>
        </p:txBody>
      </p:sp>
      <p:grpSp>
        <p:nvGrpSpPr>
          <p:cNvPr id="25" name="Group 24">
            <a:extLst>
              <a:ext uri="{FF2B5EF4-FFF2-40B4-BE49-F238E27FC236}">
                <a16:creationId xmlns:a16="http://schemas.microsoft.com/office/drawing/2014/main" id="{745BA41C-478D-48E5-B152-C733AB518992}"/>
              </a:ext>
            </a:extLst>
          </p:cNvPr>
          <p:cNvGrpSpPr/>
          <p:nvPr/>
        </p:nvGrpSpPr>
        <p:grpSpPr>
          <a:xfrm>
            <a:off x="8582519" y="725368"/>
            <a:ext cx="2555522" cy="1804043"/>
            <a:chOff x="8207587" y="773027"/>
            <a:chExt cx="2555522" cy="1804043"/>
          </a:xfrm>
        </p:grpSpPr>
        <p:sp>
          <p:nvSpPr>
            <p:cNvPr id="24" name="Diamond 23">
              <a:extLst>
                <a:ext uri="{FF2B5EF4-FFF2-40B4-BE49-F238E27FC236}">
                  <a16:creationId xmlns:a16="http://schemas.microsoft.com/office/drawing/2014/main" id="{7B6D24FF-37E5-45BE-B283-4B06DC79E260}"/>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amond 22">
              <a:extLst>
                <a:ext uri="{FF2B5EF4-FFF2-40B4-BE49-F238E27FC236}">
                  <a16:creationId xmlns:a16="http://schemas.microsoft.com/office/drawing/2014/main" id="{68E9AB71-6700-4AF9-AF9E-FF30C472118E}"/>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23501C8-1CCF-4017-98C5-A90C2D804318}"/>
                </a:ext>
              </a:extLst>
            </p:cNvPr>
            <p:cNvGrpSpPr/>
            <p:nvPr/>
          </p:nvGrpSpPr>
          <p:grpSpPr>
            <a:xfrm>
              <a:off x="8593808" y="777776"/>
              <a:ext cx="1783080" cy="1783080"/>
              <a:chOff x="8593808" y="777776"/>
              <a:chExt cx="1783080" cy="1783080"/>
            </a:xfrm>
          </p:grpSpPr>
          <p:sp>
            <p:nvSpPr>
              <p:cNvPr id="12" name="Diamond 11">
                <a:extLst>
                  <a:ext uri="{FF2B5EF4-FFF2-40B4-BE49-F238E27FC236}">
                    <a16:creationId xmlns:a16="http://schemas.microsoft.com/office/drawing/2014/main" id="{64EACFB5-FD86-4CE7-ABD7-B359B077F26F}"/>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01</a:t>
                </a:r>
                <a:endParaRPr lang="en-US" sz="4800" b="1"/>
              </a:p>
            </p:txBody>
          </p:sp>
          <p:sp>
            <p:nvSpPr>
              <p:cNvPr id="18" name="Diamond 17">
                <a:extLst>
                  <a:ext uri="{FF2B5EF4-FFF2-40B4-BE49-F238E27FC236}">
                    <a16:creationId xmlns:a16="http://schemas.microsoft.com/office/drawing/2014/main" id="{46C33E6D-74BA-4C4C-B62C-77DC451565A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Diamond 25">
            <a:extLst>
              <a:ext uri="{FF2B5EF4-FFF2-40B4-BE49-F238E27FC236}">
                <a16:creationId xmlns:a16="http://schemas.microsoft.com/office/drawing/2014/main" id="{2B469F19-F698-4F63-84A6-4E46A121D317}"/>
              </a:ext>
            </a:extLst>
          </p:cNvPr>
          <p:cNvSpPr/>
          <p:nvPr/>
        </p:nvSpPr>
        <p:spPr>
          <a:xfrm>
            <a:off x="10592320" y="5188684"/>
            <a:ext cx="2498706" cy="2498706"/>
          </a:xfrm>
          <a:prstGeom prst="diamond">
            <a:avLst/>
          </a:prstGeom>
          <a:solidFill>
            <a:srgbClr val="FFC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492885"/>
      </p:ext>
    </p:extLst>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ield&#10;&#10;Description automatically generated with medium confidence">
            <a:extLst>
              <a:ext uri="{FF2B5EF4-FFF2-40B4-BE49-F238E27FC236}">
                <a16:creationId xmlns:a16="http://schemas.microsoft.com/office/drawing/2014/main" id="{78E5380B-1C73-436A-BDAA-48520405C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arallelogram 3">
            <a:extLst>
              <a:ext uri="{FF2B5EF4-FFF2-40B4-BE49-F238E27FC236}">
                <a16:creationId xmlns:a16="http://schemas.microsoft.com/office/drawing/2014/main" id="{14D4AD05-5820-4BAE-B01E-E07D56DEBB12}"/>
              </a:ext>
            </a:extLst>
          </p:cNvPr>
          <p:cNvSpPr/>
          <p:nvPr/>
        </p:nvSpPr>
        <p:spPr>
          <a:xfrm>
            <a:off x="-2728101" y="0"/>
            <a:ext cx="9661336"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7AB1685-F5A4-4409-A5EF-989E8E7CEAEE}"/>
              </a:ext>
            </a:extLst>
          </p:cNvPr>
          <p:cNvGrpSpPr/>
          <p:nvPr/>
        </p:nvGrpSpPr>
        <p:grpSpPr>
          <a:xfrm>
            <a:off x="1512437" y="494968"/>
            <a:ext cx="2555522" cy="1804043"/>
            <a:chOff x="8207587" y="773027"/>
            <a:chExt cx="2555522" cy="1804043"/>
          </a:xfrm>
        </p:grpSpPr>
        <p:sp>
          <p:nvSpPr>
            <p:cNvPr id="6" name="Diamond 5">
              <a:extLst>
                <a:ext uri="{FF2B5EF4-FFF2-40B4-BE49-F238E27FC236}">
                  <a16:creationId xmlns:a16="http://schemas.microsoft.com/office/drawing/2014/main" id="{5409311C-1999-4516-A642-61B04D1A5BD2}"/>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398268E7-50A6-4E28-9B22-110C873D47B3}"/>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968C9D-78C5-46E8-B40A-5CD48DB72565}"/>
                </a:ext>
              </a:extLst>
            </p:cNvPr>
            <p:cNvGrpSpPr/>
            <p:nvPr/>
          </p:nvGrpSpPr>
          <p:grpSpPr>
            <a:xfrm>
              <a:off x="8593808" y="777776"/>
              <a:ext cx="1783080" cy="1783080"/>
              <a:chOff x="8593808" y="777776"/>
              <a:chExt cx="1783080" cy="1783080"/>
            </a:xfrm>
          </p:grpSpPr>
          <p:sp>
            <p:nvSpPr>
              <p:cNvPr id="9" name="Diamond 8">
                <a:extLst>
                  <a:ext uri="{FF2B5EF4-FFF2-40B4-BE49-F238E27FC236}">
                    <a16:creationId xmlns:a16="http://schemas.microsoft.com/office/drawing/2014/main" id="{795D28CD-4C48-4C5D-8706-E9206F29ABE8}"/>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05</a:t>
                </a:r>
                <a:endParaRPr lang="en-US" sz="4800" b="1"/>
              </a:p>
            </p:txBody>
          </p:sp>
          <p:sp>
            <p:nvSpPr>
              <p:cNvPr id="10" name="Diamond 9">
                <a:extLst>
                  <a:ext uri="{FF2B5EF4-FFF2-40B4-BE49-F238E27FC236}">
                    <a16:creationId xmlns:a16="http://schemas.microsoft.com/office/drawing/2014/main" id="{DBCE5FDD-A6AF-426C-8C27-251AB63E7F43}"/>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898F7F83-2B72-496E-BCE8-4F719D49A0EA}"/>
              </a:ext>
            </a:extLst>
          </p:cNvPr>
          <p:cNvSpPr txBox="1"/>
          <p:nvPr/>
        </p:nvSpPr>
        <p:spPr>
          <a:xfrm>
            <a:off x="250912" y="2529328"/>
            <a:ext cx="5312252" cy="2770502"/>
          </a:xfrm>
          <a:prstGeom prst="rect">
            <a:avLst/>
          </a:prstGeom>
          <a:noFill/>
        </p:spPr>
        <p:txBody>
          <a:bodyPr wrap="square" rtlCol="0">
            <a:spAutoFit/>
          </a:bodyPr>
          <a:lstStyle/>
          <a:p>
            <a:pPr algn="ctr">
              <a:lnSpc>
                <a:spcPct val="110000"/>
              </a:lnSpc>
            </a:pPr>
            <a:r>
              <a:rPr lang="vi-VN" sz="3200" b="1" dirty="0">
                <a:solidFill>
                  <a:schemeClr val="bg1"/>
                </a:solidFill>
              </a:rPr>
              <a:t>VẬN DỤNG HIỂU BIẾT VỀ TRAO ĐỔI CHẤT VÀ CHUYỂN HÓA NĂNG LƯỢNG Ở THỰC VẬT VÀO THỰC TIỄN</a:t>
            </a:r>
            <a:endParaRPr lang="en-US" sz="3200" b="1" dirty="0">
              <a:solidFill>
                <a:schemeClr val="bg1"/>
              </a:solidFill>
            </a:endParaRPr>
          </a:p>
        </p:txBody>
      </p:sp>
      <p:sp>
        <p:nvSpPr>
          <p:cNvPr id="12" name="Rectangle: Rounded Corners 11">
            <a:extLst>
              <a:ext uri="{FF2B5EF4-FFF2-40B4-BE49-F238E27FC236}">
                <a16:creationId xmlns:a16="http://schemas.microsoft.com/office/drawing/2014/main" id="{AE910D32-0482-452F-BC99-4E2BC80ADA4B}"/>
              </a:ext>
            </a:extLst>
          </p:cNvPr>
          <p:cNvSpPr/>
          <p:nvPr/>
        </p:nvSpPr>
        <p:spPr>
          <a:xfrm>
            <a:off x="455797" y="5505701"/>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851777"/>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ink flowers&#10;&#10;Description automatically generated with medium confidence">
            <a:extLst>
              <a:ext uri="{FF2B5EF4-FFF2-40B4-BE49-F238E27FC236}">
                <a16:creationId xmlns:a16="http://schemas.microsoft.com/office/drawing/2014/main" id="{64E260AA-EA3E-45CE-86A9-08F187B545E4}"/>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0" y="0"/>
            <a:ext cx="12192000" cy="6858000"/>
          </a:xfrm>
          <a:prstGeom prst="rect">
            <a:avLst/>
          </a:prstGeom>
        </p:spPr>
      </p:pic>
      <p:sp>
        <p:nvSpPr>
          <p:cNvPr id="5" name="TextBox 4">
            <a:extLst>
              <a:ext uri="{FF2B5EF4-FFF2-40B4-BE49-F238E27FC236}">
                <a16:creationId xmlns:a16="http://schemas.microsoft.com/office/drawing/2014/main" id="{E268AFE5-A3FC-4FB5-9B2F-8C0B9E866980}"/>
              </a:ext>
            </a:extLst>
          </p:cNvPr>
          <p:cNvSpPr txBox="1"/>
          <p:nvPr/>
        </p:nvSpPr>
        <p:spPr>
          <a:xfrm>
            <a:off x="659757" y="405115"/>
            <a:ext cx="11169569" cy="830997"/>
          </a:xfrm>
          <a:prstGeom prst="rect">
            <a:avLst/>
          </a:prstGeom>
          <a:noFill/>
        </p:spPr>
        <p:txBody>
          <a:bodyPr wrap="square" rtlCol="0">
            <a:spAutoFit/>
          </a:bodyPr>
          <a:lstStyle>
            <a:defPPr>
              <a:defRPr lang="en-US"/>
            </a:defPPr>
            <a:lvl1pPr>
              <a:lnSpc>
                <a:spcPct val="120000"/>
              </a:lnSpc>
              <a:defRPr sz="2400" b="1"/>
            </a:lvl1pPr>
          </a:lstStyle>
          <a:p>
            <a:pPr algn="ctr"/>
            <a:r>
              <a:rPr lang="vi-VN" i="1" dirty="0"/>
              <a:t>Ở thực vật, nhu cầu về nước, ánh sáng, chất dinh dưỡng,... khác nhau tùy loài, giai đoạn phát triển và điều kiện thời tiết.</a:t>
            </a:r>
            <a:endParaRPr lang="en-US" i="1" dirty="0"/>
          </a:p>
        </p:txBody>
      </p:sp>
    </p:spTree>
    <p:extLst>
      <p:ext uri="{BB962C8B-B14F-4D97-AF65-F5344CB8AC3E}">
        <p14:creationId xmlns:p14="http://schemas.microsoft.com/office/powerpoint/2010/main" val="34892087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green, celery&#10;&#10;Description automatically generated">
            <a:extLst>
              <a:ext uri="{FF2B5EF4-FFF2-40B4-BE49-F238E27FC236}">
                <a16:creationId xmlns:a16="http://schemas.microsoft.com/office/drawing/2014/main" id="{71813684-63E8-488E-A7C9-C9B227972D4F}"/>
              </a:ext>
            </a:extLst>
          </p:cNvPr>
          <p:cNvPicPr>
            <a:picLocks noChangeAspect="1"/>
          </p:cNvPicPr>
          <p:nvPr/>
        </p:nvPicPr>
        <p:blipFill rotWithShape="1">
          <a:blip r:embed="rId2">
            <a:extLst>
              <a:ext uri="{28A0092B-C50C-407E-A947-70E740481C1C}">
                <a14:useLocalDpi xmlns:a14="http://schemas.microsoft.com/office/drawing/2010/main" val="0"/>
              </a:ext>
            </a:extLst>
          </a:blip>
          <a:srcRect t="12290" b="17917"/>
          <a:stretch/>
        </p:blipFill>
        <p:spPr>
          <a:xfrm>
            <a:off x="6782151" y="2060969"/>
            <a:ext cx="4781550" cy="3337158"/>
          </a:xfrm>
          <a:prstGeom prst="rect">
            <a:avLst/>
          </a:prstGeom>
        </p:spPr>
      </p:pic>
      <p:pic>
        <p:nvPicPr>
          <p:cNvPr id="3" name="Picture 2" descr="A close-up of some leaves&#10;&#10;Description automatically generated with medium confidence">
            <a:extLst>
              <a:ext uri="{FF2B5EF4-FFF2-40B4-BE49-F238E27FC236}">
                <a16:creationId xmlns:a16="http://schemas.microsoft.com/office/drawing/2014/main" id="{2DA3165B-ABBB-4285-83E3-5F3BB065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88" y="1332053"/>
            <a:ext cx="4193894" cy="4193894"/>
          </a:xfrm>
          <a:prstGeom prst="rect">
            <a:avLst/>
          </a:prstGeom>
        </p:spPr>
      </p:pic>
      <p:pic>
        <p:nvPicPr>
          <p:cNvPr id="7" name="Picture 6" descr="Icon&#10;&#10;Description automatically generated with low confidence">
            <a:extLst>
              <a:ext uri="{FF2B5EF4-FFF2-40B4-BE49-F238E27FC236}">
                <a16:creationId xmlns:a16="http://schemas.microsoft.com/office/drawing/2014/main" id="{A042B77B-8530-4538-BF0F-EC5A359C27E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100" b="96231" l="17000" r="84375">
                        <a14:foregroundMark x1="73875" y1="21951" x2="73875" y2="21951"/>
                        <a14:foregroundMark x1="73875" y1="22395" x2="68000" y2="25277"/>
                        <a14:foregroundMark x1="27125" y1="18625" x2="27125" y2="18625"/>
                        <a14:foregroundMark x1="28625" y1="10200" x2="22000" y2="26608"/>
                        <a14:foregroundMark x1="32375" y1="15521" x2="30250" y2="35698"/>
                        <a14:foregroundMark x1="28250" y1="18404" x2="29375" y2="26164"/>
                        <a14:foregroundMark x1="41250" y1="48115" x2="41250" y2="48115"/>
                        <a14:foregroundMark x1="44625" y1="43902" x2="43875" y2="44789"/>
                        <a14:foregroundMark x1="43375" y1="44789" x2="43375" y2="44789"/>
                        <a14:foregroundMark x1="41250" y1="41463" x2="39500" y2="55876"/>
                        <a14:foregroundMark x1="48375" y1="41685" x2="47125" y2="58980"/>
                        <a14:foregroundMark x1="53875" y1="28825" x2="52250" y2="36142"/>
                        <a14:foregroundMark x1="52375" y1="26164" x2="50000" y2="36585"/>
                        <a14:foregroundMark x1="73250" y1="34590" x2="70250" y2="44124"/>
                        <a14:foregroundMark x1="78375" y1="41463" x2="73250" y2="57871"/>
                        <a14:foregroundMark x1="33875" y1="81375" x2="24750" y2="85809"/>
                        <a14:foregroundMark x1="21000" y1="75388" x2="19875" y2="87583"/>
                        <a14:foregroundMark x1="18750" y1="68514" x2="18250" y2="77384"/>
                        <a14:foregroundMark x1="19125" y1="73171" x2="20875" y2="85809"/>
                        <a14:foregroundMark x1="15625" y1="80931" x2="24250" y2="94235"/>
                        <a14:foregroundMark x1="24250" y1="94235" x2="24250" y2="94235"/>
                        <a14:foregroundMark x1="17000" y1="82040" x2="27000" y2="90909"/>
                        <a14:foregroundMark x1="38250" y1="85144" x2="35375" y2="94013"/>
                        <a14:foregroundMark x1="41250" y1="86253" x2="38250" y2="92905"/>
                        <a14:foregroundMark x1="38625" y1="90687" x2="34625" y2="96452"/>
                        <a14:foregroundMark x1="31500" y1="91796" x2="25000" y2="95565"/>
                        <a14:foregroundMark x1="79625" y1="42350" x2="68750" y2="23725"/>
                        <a14:foregroundMark x1="68750" y1="23725" x2="65875" y2="23060"/>
                        <a14:foregroundMark x1="36500" y1="20843" x2="28375" y2="9534"/>
                        <a14:foregroundMark x1="48375" y1="40798" x2="46750" y2="53437"/>
                        <a14:foregroundMark x1="30250" y1="31707" x2="19500" y2="15743"/>
                        <a14:foregroundMark x1="19500" y1="15743" x2="19500" y2="13082"/>
                        <a14:foregroundMark x1="30000" y1="7317" x2="23375" y2="16851"/>
                        <a14:foregroundMark x1="23375" y1="6208" x2="21250" y2="32373"/>
                        <a14:foregroundMark x1="21250" y1="32373" x2="22000" y2="33925"/>
                        <a14:foregroundMark x1="31375" y1="7982" x2="35375" y2="25055"/>
                        <a14:foregroundMark x1="34875" y1="10865" x2="26125" y2="5322"/>
                        <a14:foregroundMark x1="29625" y1="5100" x2="23375" y2="8869"/>
                        <a14:foregroundMark x1="30875" y1="5543" x2="33250" y2="14856"/>
                        <a14:foregroundMark x1="34500" y1="7761" x2="23500" y2="8647"/>
                        <a14:foregroundMark x1="72125" y1="22395" x2="81500" y2="46785"/>
                        <a14:foregroundMark x1="81500" y1="46785" x2="81500" y2="47450"/>
                        <a14:foregroundMark x1="76375" y1="25055" x2="69000" y2="19734"/>
                        <a14:foregroundMark x1="73750" y1="21286" x2="78125" y2="40355"/>
                        <a14:foregroundMark x1="74500" y1="22173" x2="66750" y2="20843"/>
                        <a14:foregroundMark x1="71625" y1="20843" x2="81375" y2="41020"/>
                        <a14:foregroundMark x1="81375" y1="41020" x2="81500" y2="42350"/>
                        <a14:foregroundMark x1="80625" y1="32816" x2="79750" y2="52106"/>
                        <a14:foregroundMark x1="79750" y1="52106" x2="75125" y2="60532"/>
                        <a14:foregroundMark x1="69750" y1="69845" x2="67125" y2="74058"/>
                        <a14:foregroundMark x1="24500" y1="77605" x2="23125" y2="84479"/>
                        <a14:foregroundMark x1="22500" y1="78271" x2="21750" y2="89357"/>
                        <a14:foregroundMark x1="81250" y1="40355" x2="73125" y2="21064"/>
                        <a14:foregroundMark x1="73125" y1="21064" x2="70875" y2="20843"/>
                        <a14:foregroundMark x1="82125" y1="39246" x2="78375" y2="23060"/>
                        <a14:foregroundMark x1="78375" y1="23060" x2="71250" y2="20843"/>
                        <a14:foregroundMark x1="83000" y1="40355" x2="80625" y2="55211"/>
                        <a14:foregroundMark x1="84375" y1="34146" x2="84375" y2="41463"/>
                      </a14:backgroundRemoval>
                    </a14:imgEffect>
                  </a14:imgLayer>
                </a14:imgProps>
              </a:ext>
              <a:ext uri="{28A0092B-C50C-407E-A947-70E740481C1C}">
                <a14:useLocalDpi xmlns:a14="http://schemas.microsoft.com/office/drawing/2010/main" val="0"/>
              </a:ext>
            </a:extLst>
          </a:blip>
          <a:srcRect l="14233" r="12043"/>
          <a:stretch/>
        </p:blipFill>
        <p:spPr>
          <a:xfrm>
            <a:off x="5224097" y="285566"/>
            <a:ext cx="3605000" cy="2756642"/>
          </a:xfrm>
          <a:prstGeom prst="rect">
            <a:avLst/>
          </a:prstGeom>
        </p:spPr>
      </p:pic>
      <p:sp>
        <p:nvSpPr>
          <p:cNvPr id="8" name="Rectangle: Rounded Corners 7">
            <a:extLst>
              <a:ext uri="{FF2B5EF4-FFF2-40B4-BE49-F238E27FC236}">
                <a16:creationId xmlns:a16="http://schemas.microsoft.com/office/drawing/2014/main" id="{696E1515-C5EF-4DD8-848B-322454C5EEB7}"/>
              </a:ext>
            </a:extLst>
          </p:cNvPr>
          <p:cNvSpPr/>
          <p:nvPr/>
        </p:nvSpPr>
        <p:spPr>
          <a:xfrm>
            <a:off x="558472" y="489319"/>
            <a:ext cx="2296488"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
        <p:nvSpPr>
          <p:cNvPr id="9" name="TextBox 8">
            <a:extLst>
              <a:ext uri="{FF2B5EF4-FFF2-40B4-BE49-F238E27FC236}">
                <a16:creationId xmlns:a16="http://schemas.microsoft.com/office/drawing/2014/main" id="{9216F6FD-D0D8-4024-B845-96EFF3585439}"/>
              </a:ext>
            </a:extLst>
          </p:cNvPr>
          <p:cNvSpPr txBox="1"/>
          <p:nvPr/>
        </p:nvSpPr>
        <p:spPr>
          <a:xfrm>
            <a:off x="993008" y="5669948"/>
            <a:ext cx="10205984" cy="946798"/>
          </a:xfrm>
          <a:prstGeom prst="rect">
            <a:avLst/>
          </a:prstGeom>
          <a:noFill/>
        </p:spPr>
        <p:txBody>
          <a:bodyPr wrap="square" rtlCol="0">
            <a:spAutoFit/>
          </a:bodyPr>
          <a:lstStyle/>
          <a:p>
            <a:pPr algn="ctr">
              <a:lnSpc>
                <a:spcPct val="120000"/>
              </a:lnSpc>
            </a:pPr>
            <a:r>
              <a:rPr lang="vi-VN" sz="2400" b="1" dirty="0"/>
              <a:t>Những loại rau sử dụng thân, lá làm thức ăn như rau cải, rau muống cần nhiều </a:t>
            </a:r>
            <a:r>
              <a:rPr lang="vi-VN" sz="2400" b="1" dirty="0">
                <a:solidFill>
                  <a:srgbClr val="0070C0"/>
                </a:solidFill>
              </a:rPr>
              <a:t>nitrogen (N)</a:t>
            </a:r>
            <a:endParaRPr lang="en-US" sz="2400" b="1" dirty="0">
              <a:solidFill>
                <a:srgbClr val="0070C0"/>
              </a:solidFill>
            </a:endParaRPr>
          </a:p>
        </p:txBody>
      </p:sp>
    </p:spTree>
    <p:extLst>
      <p:ext uri="{BB962C8B-B14F-4D97-AF65-F5344CB8AC3E}">
        <p14:creationId xmlns:p14="http://schemas.microsoft.com/office/powerpoint/2010/main" val="731735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A2787A-7E40-4537-A637-44B30691C436}"/>
              </a:ext>
            </a:extLst>
          </p:cNvPr>
          <p:cNvGrpSpPr/>
          <p:nvPr/>
        </p:nvGrpSpPr>
        <p:grpSpPr>
          <a:xfrm>
            <a:off x="2681468" y="0"/>
            <a:ext cx="6829063" cy="775504"/>
            <a:chOff x="2681468" y="0"/>
            <a:chExt cx="6829063" cy="775504"/>
          </a:xfrm>
        </p:grpSpPr>
        <p:sp>
          <p:nvSpPr>
            <p:cNvPr id="2" name="Trapezoid 1">
              <a:extLst>
                <a:ext uri="{FF2B5EF4-FFF2-40B4-BE49-F238E27FC236}">
                  <a16:creationId xmlns:a16="http://schemas.microsoft.com/office/drawing/2014/main" id="{B85821D0-C309-4430-A47A-DFB6CC23B626}"/>
                </a:ext>
              </a:extLst>
            </p:cNvPr>
            <p:cNvSpPr/>
            <p:nvPr/>
          </p:nvSpPr>
          <p:spPr>
            <a:xfrm flipV="1">
              <a:off x="2681468" y="0"/>
              <a:ext cx="6829063" cy="775504"/>
            </a:xfrm>
            <a:prstGeom prst="trapezoid">
              <a:avLst/>
            </a:prstGeom>
            <a:gradFill>
              <a:gsLst>
                <a:gs pos="1000">
                  <a:srgbClr val="FF6699"/>
                </a:gs>
                <a:gs pos="100000">
                  <a:srgbClr val="FF9933"/>
                </a:gs>
              </a:gsLst>
              <a:lin ang="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6771FC-4557-468A-BD5F-D2DEDE15824A}"/>
                </a:ext>
              </a:extLst>
            </p:cNvPr>
            <p:cNvSpPr txBox="1"/>
            <p:nvPr/>
          </p:nvSpPr>
          <p:spPr>
            <a:xfrm>
              <a:off x="4087791" y="95364"/>
              <a:ext cx="4016415" cy="584775"/>
            </a:xfrm>
            <a:prstGeom prst="rect">
              <a:avLst/>
            </a:prstGeom>
            <a:noFill/>
          </p:spPr>
          <p:txBody>
            <a:bodyPr wrap="square" rtlCol="0">
              <a:spAutoFit/>
            </a:bodyPr>
            <a:lstStyle/>
            <a:p>
              <a:r>
                <a:rPr lang="vi-VN" sz="3200" b="1">
                  <a:solidFill>
                    <a:schemeClr val="bg1"/>
                  </a:solidFill>
                </a:rPr>
                <a:t>THẢO LUẬN NHÓM</a:t>
              </a:r>
              <a:endParaRPr lang="en-US" sz="3200" b="1">
                <a:solidFill>
                  <a:schemeClr val="bg1"/>
                </a:solidFill>
              </a:endParaRPr>
            </a:p>
          </p:txBody>
        </p:sp>
      </p:grpSp>
      <p:grpSp>
        <p:nvGrpSpPr>
          <p:cNvPr id="9" name="Group 8">
            <a:extLst>
              <a:ext uri="{FF2B5EF4-FFF2-40B4-BE49-F238E27FC236}">
                <a16:creationId xmlns:a16="http://schemas.microsoft.com/office/drawing/2014/main" id="{E482D40D-23D3-4BA7-8CBC-1F6CD6C2570C}"/>
              </a:ext>
            </a:extLst>
          </p:cNvPr>
          <p:cNvGrpSpPr/>
          <p:nvPr/>
        </p:nvGrpSpPr>
        <p:grpSpPr>
          <a:xfrm>
            <a:off x="636607" y="973465"/>
            <a:ext cx="1005067" cy="997351"/>
            <a:chOff x="1632030" y="1574157"/>
            <a:chExt cx="1005067" cy="997351"/>
          </a:xfrm>
        </p:grpSpPr>
        <p:sp>
          <p:nvSpPr>
            <p:cNvPr id="8" name="Rectangle: Diagonal Corners Rounded 7">
              <a:extLst>
                <a:ext uri="{FF2B5EF4-FFF2-40B4-BE49-F238E27FC236}">
                  <a16:creationId xmlns:a16="http://schemas.microsoft.com/office/drawing/2014/main" id="{5E803CD2-1762-4341-A754-7B5E9B70C097}"/>
                </a:ext>
              </a:extLst>
            </p:cNvPr>
            <p:cNvSpPr/>
            <p:nvPr/>
          </p:nvSpPr>
          <p:spPr>
            <a:xfrm>
              <a:off x="1722697" y="1657108"/>
              <a:ext cx="914400" cy="914400"/>
            </a:xfrm>
            <a:prstGeom prst="round2Diag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Rectangle: Diagonal Corners Rounded 6">
              <a:extLst>
                <a:ext uri="{FF2B5EF4-FFF2-40B4-BE49-F238E27FC236}">
                  <a16:creationId xmlns:a16="http://schemas.microsoft.com/office/drawing/2014/main" id="{4F1737EE-B770-44CF-8DB0-1A31B7225F05}"/>
                </a:ext>
              </a:extLst>
            </p:cNvPr>
            <p:cNvSpPr/>
            <p:nvPr/>
          </p:nvSpPr>
          <p:spPr>
            <a:xfrm>
              <a:off x="1632030" y="1574157"/>
              <a:ext cx="914400" cy="914400"/>
            </a:xfrm>
            <a:prstGeom prst="round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grpSp>
      <p:sp>
        <p:nvSpPr>
          <p:cNvPr id="10" name="TextBox 9">
            <a:extLst>
              <a:ext uri="{FF2B5EF4-FFF2-40B4-BE49-F238E27FC236}">
                <a16:creationId xmlns:a16="http://schemas.microsoft.com/office/drawing/2014/main" id="{D410C2EB-17E1-4D0A-A969-E31C2B45A66A}"/>
              </a:ext>
            </a:extLst>
          </p:cNvPr>
          <p:cNvSpPr txBox="1"/>
          <p:nvPr/>
        </p:nvSpPr>
        <p:spPr>
          <a:xfrm>
            <a:off x="1832660" y="1098117"/>
            <a:ext cx="9985092" cy="830997"/>
          </a:xfrm>
          <a:prstGeom prst="rect">
            <a:avLst/>
          </a:prstGeom>
          <a:noFill/>
        </p:spPr>
        <p:txBody>
          <a:bodyPr wrap="square" rtlCol="0">
            <a:spAutoFit/>
          </a:bodyPr>
          <a:lstStyle>
            <a:defPPr>
              <a:defRPr lang="en-US"/>
            </a:defPPr>
            <a:lvl1pPr>
              <a:lnSpc>
                <a:spcPct val="120000"/>
              </a:lnSpc>
              <a:defRPr sz="2400" b="1"/>
            </a:lvl1pPr>
          </a:lstStyle>
          <a:p>
            <a:r>
              <a:rPr lang="vi-VN" dirty="0"/>
              <a:t>Vì sao khi di chuyển cây trồng đi nơi khác, người ta thường cắt bớt một phần cành, lá?</a:t>
            </a:r>
            <a:endParaRPr lang="en-US" dirty="0"/>
          </a:p>
        </p:txBody>
      </p:sp>
      <p:grpSp>
        <p:nvGrpSpPr>
          <p:cNvPr id="11" name="Group 10">
            <a:extLst>
              <a:ext uri="{FF2B5EF4-FFF2-40B4-BE49-F238E27FC236}">
                <a16:creationId xmlns:a16="http://schemas.microsoft.com/office/drawing/2014/main" id="{ECAF010F-2F17-4831-B14F-24931ED564FF}"/>
              </a:ext>
            </a:extLst>
          </p:cNvPr>
          <p:cNvGrpSpPr/>
          <p:nvPr/>
        </p:nvGrpSpPr>
        <p:grpSpPr>
          <a:xfrm>
            <a:off x="5278389" y="2473579"/>
            <a:ext cx="1897580" cy="611525"/>
            <a:chOff x="5000676" y="619760"/>
            <a:chExt cx="1897580" cy="611525"/>
          </a:xfrm>
        </p:grpSpPr>
        <p:sp>
          <p:nvSpPr>
            <p:cNvPr id="12" name="Rectangle: Rounded Corners 11">
              <a:extLst>
                <a:ext uri="{FF2B5EF4-FFF2-40B4-BE49-F238E27FC236}">
                  <a16:creationId xmlns:a16="http://schemas.microsoft.com/office/drawing/2014/main" id="{496C218A-C53A-4D6B-BE47-821D248F4C4B}"/>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id="{328EEBAB-9467-44C3-8A0A-9A929202CA33}"/>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9A2D588-4390-DA14-4511-CB90C58836DC}"/>
              </a:ext>
            </a:extLst>
          </p:cNvPr>
          <p:cNvSpPr txBox="1"/>
          <p:nvPr/>
        </p:nvSpPr>
        <p:spPr>
          <a:xfrm>
            <a:off x="636607" y="3371303"/>
            <a:ext cx="11181145" cy="2430281"/>
          </a:xfrm>
          <a:prstGeom prst="rect">
            <a:avLst/>
          </a:prstGeom>
          <a:noFill/>
        </p:spPr>
        <p:txBody>
          <a:bodyPr wrap="square" rtlCol="0">
            <a:spAutoFit/>
          </a:bodyPr>
          <a:lstStyle>
            <a:defPPr>
              <a:defRPr lang="en-US"/>
            </a:defPPr>
            <a:lvl1pPr>
              <a:lnSpc>
                <a:spcPct val="120000"/>
              </a:lnSpc>
              <a:defRPr sz="2400" b="1"/>
            </a:lvl1pPr>
          </a:lstStyle>
          <a:p>
            <a:pPr marL="342900" indent="-342900" algn="just">
              <a:spcAft>
                <a:spcPts val="600"/>
              </a:spcAft>
              <a:buFont typeface="Wingdings" panose="05000000000000000000" pitchFamily="2" charset="2"/>
              <a:buChar char="§"/>
            </a:pPr>
            <a:r>
              <a:rPr lang="vi-VN" b="0" dirty="0"/>
              <a:t>Khi đánh cây bộ </a:t>
            </a:r>
            <a:r>
              <a:rPr lang="vi-VN" dirty="0"/>
              <a:t>rễ bị tổn thương</a:t>
            </a:r>
            <a:r>
              <a:rPr lang="vi-VN" b="0" dirty="0"/>
              <a:t>, lúc mới trồng rễ chưa hồi phục nên chưa thể hút nước đế bù vào lượng nước vẫn bị thoát qua lá. </a:t>
            </a:r>
          </a:p>
          <a:p>
            <a:pPr marL="342900" indent="-342900" algn="just">
              <a:spcAft>
                <a:spcPts val="600"/>
              </a:spcAft>
              <a:buFont typeface="Wingdings" panose="05000000000000000000" pitchFamily="2" charset="2"/>
              <a:buChar char="§"/>
            </a:pPr>
            <a:r>
              <a:rPr lang="vi-VN" b="0" dirty="0"/>
              <a:t>Lúc đó nếu </a:t>
            </a:r>
            <a:r>
              <a:rPr lang="vi-VN" dirty="0"/>
              <a:t>để nhiều lá, cây bị mất quá nhiều nước </a:t>
            </a:r>
            <a:r>
              <a:rPr lang="vi-VN" b="0" dirty="0"/>
              <a:t>sẽ héo và rất dễ chết. </a:t>
            </a:r>
          </a:p>
          <a:p>
            <a:pPr marL="342900" indent="-342900" algn="just">
              <a:spcAft>
                <a:spcPts val="600"/>
              </a:spcAft>
              <a:buFont typeface="Wingdings" panose="05000000000000000000" pitchFamily="2" charset="2"/>
              <a:buChar char="§"/>
            </a:pPr>
            <a:r>
              <a:rPr lang="vi-VN" b="0" dirty="0"/>
              <a:t>Vì vậy, khi đánh cây đi trồng nơi khác, người ta phải chọn ngày râm mát, phải tỉa bớt lá hoặc cắt bớt ngọn nhằm </a:t>
            </a:r>
            <a:r>
              <a:rPr lang="vi-VN" dirty="0">
                <a:solidFill>
                  <a:srgbClr val="FF0000"/>
                </a:solidFill>
              </a:rPr>
              <a:t>giảm bớt sự mất nước </a:t>
            </a:r>
            <a:r>
              <a:rPr lang="vi-VN" b="0" dirty="0"/>
              <a:t>do thoát hơi qua lá.</a:t>
            </a:r>
            <a:endParaRPr lang="en-US" b="0" dirty="0"/>
          </a:p>
        </p:txBody>
      </p:sp>
    </p:spTree>
    <p:extLst>
      <p:ext uri="{BB962C8B-B14F-4D97-AF65-F5344CB8AC3E}">
        <p14:creationId xmlns:p14="http://schemas.microsoft.com/office/powerpoint/2010/main" val="802989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Effect transition="in" filter="fade">
                                      <p:cBhvr>
                                        <p:cTn id="31" dur="1000"/>
                                        <p:tgtEl>
                                          <p:spTgt spid="14">
                                            <p:txEl>
                                              <p:pRg st="1" end="1"/>
                                            </p:txEl>
                                          </p:spTgt>
                                        </p:tgtEl>
                                      </p:cBhvr>
                                    </p:animEffect>
                                    <p:anim calcmode="lin" valueType="num">
                                      <p:cBhvr>
                                        <p:cTn id="3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xEl>
                                              <p:pRg st="2" end="2"/>
                                            </p:txEl>
                                          </p:spTgt>
                                        </p:tgtEl>
                                        <p:attrNameLst>
                                          <p:attrName>style.visibility</p:attrName>
                                        </p:attrNameLst>
                                      </p:cBhvr>
                                      <p:to>
                                        <p:strVal val="visible"/>
                                      </p:to>
                                    </p:set>
                                    <p:animEffect transition="in" filter="fade">
                                      <p:cBhvr>
                                        <p:cTn id="38" dur="1000"/>
                                        <p:tgtEl>
                                          <p:spTgt spid="14">
                                            <p:txEl>
                                              <p:pRg st="2" end="2"/>
                                            </p:txEl>
                                          </p:spTgt>
                                        </p:tgtEl>
                                      </p:cBhvr>
                                    </p:animEffect>
                                    <p:anim calcmode="lin" valueType="num">
                                      <p:cBhvr>
                                        <p:cTn id="3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ss, outdoor, person&#10;&#10;Description automatically generated">
            <a:extLst>
              <a:ext uri="{FF2B5EF4-FFF2-40B4-BE49-F238E27FC236}">
                <a16:creationId xmlns:a16="http://schemas.microsoft.com/office/drawing/2014/main" id="{89463AEF-FE94-47E0-87BA-BDDA99B37A27}"/>
              </a:ext>
            </a:extLst>
          </p:cNvPr>
          <p:cNvPicPr>
            <a:picLocks noChangeAspect="1"/>
          </p:cNvPicPr>
          <p:nvPr/>
        </p:nvPicPr>
        <p:blipFill rotWithShape="1">
          <a:blip r:embed="rId2">
            <a:extLst>
              <a:ext uri="{28A0092B-C50C-407E-A947-70E740481C1C}">
                <a14:useLocalDpi xmlns:a14="http://schemas.microsoft.com/office/drawing/2010/main" val="0"/>
              </a:ext>
            </a:extLst>
          </a:blip>
          <a:srcRect t="11395" b="4351"/>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FA8E46C4-83CC-48C9-B599-CCFBA3595D5A}"/>
              </a:ext>
            </a:extLst>
          </p:cNvPr>
          <p:cNvGrpSpPr/>
          <p:nvPr/>
        </p:nvGrpSpPr>
        <p:grpSpPr>
          <a:xfrm>
            <a:off x="-555584" y="5347504"/>
            <a:ext cx="7986532" cy="1006997"/>
            <a:chOff x="-555584" y="5347504"/>
            <a:chExt cx="7986532" cy="1006997"/>
          </a:xfrm>
        </p:grpSpPr>
        <p:sp>
          <p:nvSpPr>
            <p:cNvPr id="5" name="Parallelogram 4">
              <a:extLst>
                <a:ext uri="{FF2B5EF4-FFF2-40B4-BE49-F238E27FC236}">
                  <a16:creationId xmlns:a16="http://schemas.microsoft.com/office/drawing/2014/main" id="{FAE45EFC-A796-4D23-87AE-D9E39746F0AC}"/>
                </a:ext>
              </a:extLst>
            </p:cNvPr>
            <p:cNvSpPr/>
            <p:nvPr/>
          </p:nvSpPr>
          <p:spPr>
            <a:xfrm>
              <a:off x="-555584" y="5347504"/>
              <a:ext cx="7986532" cy="1006997"/>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6BAD40-2ABE-4467-A527-BDC091D11EBA}"/>
                </a:ext>
              </a:extLst>
            </p:cNvPr>
            <p:cNvSpPr txBox="1"/>
            <p:nvPr/>
          </p:nvSpPr>
          <p:spPr>
            <a:xfrm>
              <a:off x="803410" y="5377601"/>
              <a:ext cx="6437586" cy="946798"/>
            </a:xfrm>
            <a:prstGeom prst="rect">
              <a:avLst/>
            </a:prstGeom>
            <a:noFill/>
          </p:spPr>
          <p:txBody>
            <a:bodyPr wrap="square" rtlCol="0">
              <a:spAutoFit/>
            </a:bodyPr>
            <a:lstStyle/>
            <a:p>
              <a:pPr>
                <a:lnSpc>
                  <a:spcPct val="120000"/>
                </a:lnSpc>
              </a:pPr>
              <a:r>
                <a:rPr lang="vi-VN" sz="2400" b="1" i="1" dirty="0">
                  <a:solidFill>
                    <a:schemeClr val="bg1"/>
                  </a:solidFill>
                </a:rPr>
                <a:t>Những ngày trời khô hanh, có gió mạnh cần phải bổ sung nhiều nước cho cây</a:t>
              </a:r>
              <a:endParaRPr lang="en-US" sz="2400" b="1" i="1" dirty="0">
                <a:solidFill>
                  <a:schemeClr val="bg1"/>
                </a:solidFill>
              </a:endParaRPr>
            </a:p>
          </p:txBody>
        </p:sp>
        <p:sp>
          <p:nvSpPr>
            <p:cNvPr id="6" name="Rectangle 5">
              <a:extLst>
                <a:ext uri="{FF2B5EF4-FFF2-40B4-BE49-F238E27FC236}">
                  <a16:creationId xmlns:a16="http://schemas.microsoft.com/office/drawing/2014/main" id="{FF8CDF4B-9160-4B4B-8E81-C543BBCE7DB4}"/>
                </a:ext>
              </a:extLst>
            </p:cNvPr>
            <p:cNvSpPr/>
            <p:nvPr/>
          </p:nvSpPr>
          <p:spPr>
            <a:xfrm>
              <a:off x="428263" y="5486398"/>
              <a:ext cx="185195" cy="729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48037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oy, doll&#10;&#10;Description automatically generated">
            <a:extLst>
              <a:ext uri="{FF2B5EF4-FFF2-40B4-BE49-F238E27FC236}">
                <a16:creationId xmlns:a16="http://schemas.microsoft.com/office/drawing/2014/main" id="{014BACF9-FF11-4A28-87A1-03D876DED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9191" y="3933109"/>
            <a:ext cx="2924891" cy="2924891"/>
          </a:xfrm>
          <a:prstGeom prst="rect">
            <a:avLst/>
          </a:prstGeom>
        </p:spPr>
      </p:pic>
      <p:grpSp>
        <p:nvGrpSpPr>
          <p:cNvPr id="4" name="Group 3">
            <a:extLst>
              <a:ext uri="{FF2B5EF4-FFF2-40B4-BE49-F238E27FC236}">
                <a16:creationId xmlns:a16="http://schemas.microsoft.com/office/drawing/2014/main" id="{91A2787A-7E40-4537-A637-44B30691C436}"/>
              </a:ext>
            </a:extLst>
          </p:cNvPr>
          <p:cNvGrpSpPr/>
          <p:nvPr/>
        </p:nvGrpSpPr>
        <p:grpSpPr>
          <a:xfrm>
            <a:off x="2681468" y="0"/>
            <a:ext cx="6829063" cy="775504"/>
            <a:chOff x="2681468" y="0"/>
            <a:chExt cx="6829063" cy="775504"/>
          </a:xfrm>
        </p:grpSpPr>
        <p:sp>
          <p:nvSpPr>
            <p:cNvPr id="2" name="Trapezoid 1">
              <a:extLst>
                <a:ext uri="{FF2B5EF4-FFF2-40B4-BE49-F238E27FC236}">
                  <a16:creationId xmlns:a16="http://schemas.microsoft.com/office/drawing/2014/main" id="{B85821D0-C309-4430-A47A-DFB6CC23B626}"/>
                </a:ext>
              </a:extLst>
            </p:cNvPr>
            <p:cNvSpPr/>
            <p:nvPr/>
          </p:nvSpPr>
          <p:spPr>
            <a:xfrm flipV="1">
              <a:off x="2681468" y="0"/>
              <a:ext cx="6829063" cy="775504"/>
            </a:xfrm>
            <a:prstGeom prst="trapezoid">
              <a:avLst/>
            </a:prstGeom>
            <a:gradFill>
              <a:gsLst>
                <a:gs pos="1000">
                  <a:srgbClr val="FF6699"/>
                </a:gs>
                <a:gs pos="100000">
                  <a:srgbClr val="FF9933"/>
                </a:gs>
              </a:gsLst>
              <a:lin ang="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6771FC-4557-468A-BD5F-D2DEDE15824A}"/>
                </a:ext>
              </a:extLst>
            </p:cNvPr>
            <p:cNvSpPr txBox="1"/>
            <p:nvPr/>
          </p:nvSpPr>
          <p:spPr>
            <a:xfrm>
              <a:off x="4087791" y="95364"/>
              <a:ext cx="4016415" cy="584775"/>
            </a:xfrm>
            <a:prstGeom prst="rect">
              <a:avLst/>
            </a:prstGeom>
            <a:noFill/>
          </p:spPr>
          <p:txBody>
            <a:bodyPr wrap="square" rtlCol="0">
              <a:spAutoFit/>
            </a:bodyPr>
            <a:lstStyle/>
            <a:p>
              <a:r>
                <a:rPr lang="vi-VN" sz="3200" b="1">
                  <a:solidFill>
                    <a:schemeClr val="bg1"/>
                  </a:solidFill>
                </a:rPr>
                <a:t>THẢO LUẬN NHÓM</a:t>
              </a:r>
              <a:endParaRPr lang="en-US" sz="3200" b="1">
                <a:solidFill>
                  <a:schemeClr val="bg1"/>
                </a:solidFill>
              </a:endParaRPr>
            </a:p>
          </p:txBody>
        </p:sp>
      </p:grpSp>
      <p:grpSp>
        <p:nvGrpSpPr>
          <p:cNvPr id="9" name="Group 8">
            <a:extLst>
              <a:ext uri="{FF2B5EF4-FFF2-40B4-BE49-F238E27FC236}">
                <a16:creationId xmlns:a16="http://schemas.microsoft.com/office/drawing/2014/main" id="{E482D40D-23D3-4BA7-8CBC-1F6CD6C2570C}"/>
              </a:ext>
            </a:extLst>
          </p:cNvPr>
          <p:cNvGrpSpPr/>
          <p:nvPr/>
        </p:nvGrpSpPr>
        <p:grpSpPr>
          <a:xfrm>
            <a:off x="636607" y="973465"/>
            <a:ext cx="1005067" cy="997351"/>
            <a:chOff x="1632030" y="1574157"/>
            <a:chExt cx="1005067" cy="997351"/>
          </a:xfrm>
        </p:grpSpPr>
        <p:sp>
          <p:nvSpPr>
            <p:cNvPr id="8" name="Rectangle: Diagonal Corners Rounded 7">
              <a:extLst>
                <a:ext uri="{FF2B5EF4-FFF2-40B4-BE49-F238E27FC236}">
                  <a16:creationId xmlns:a16="http://schemas.microsoft.com/office/drawing/2014/main" id="{5E803CD2-1762-4341-A754-7B5E9B70C097}"/>
                </a:ext>
              </a:extLst>
            </p:cNvPr>
            <p:cNvSpPr/>
            <p:nvPr/>
          </p:nvSpPr>
          <p:spPr>
            <a:xfrm>
              <a:off x="1722697" y="1657108"/>
              <a:ext cx="914400" cy="914400"/>
            </a:xfrm>
            <a:prstGeom prst="round2DiagRect">
              <a:avLst/>
            </a:prstGeom>
            <a:solidFill>
              <a:srgbClr val="479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p>
          </p:txBody>
        </p:sp>
        <p:sp>
          <p:nvSpPr>
            <p:cNvPr id="7" name="Rectangle: Diagonal Corners Rounded 6">
              <a:extLst>
                <a:ext uri="{FF2B5EF4-FFF2-40B4-BE49-F238E27FC236}">
                  <a16:creationId xmlns:a16="http://schemas.microsoft.com/office/drawing/2014/main" id="{4F1737EE-B770-44CF-8DB0-1A31B7225F05}"/>
                </a:ext>
              </a:extLst>
            </p:cNvPr>
            <p:cNvSpPr/>
            <p:nvPr/>
          </p:nvSpPr>
          <p:spPr>
            <a:xfrm>
              <a:off x="1632030" y="1574157"/>
              <a:ext cx="914400" cy="914400"/>
            </a:xfrm>
            <a:prstGeom prst="round2Diag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grpSp>
      <p:sp>
        <p:nvSpPr>
          <p:cNvPr id="10" name="TextBox 9">
            <a:extLst>
              <a:ext uri="{FF2B5EF4-FFF2-40B4-BE49-F238E27FC236}">
                <a16:creationId xmlns:a16="http://schemas.microsoft.com/office/drawing/2014/main" id="{D410C2EB-17E1-4D0A-A969-E31C2B45A66A}"/>
              </a:ext>
            </a:extLst>
          </p:cNvPr>
          <p:cNvSpPr txBox="1"/>
          <p:nvPr/>
        </p:nvSpPr>
        <p:spPr>
          <a:xfrm>
            <a:off x="1832660" y="1098117"/>
            <a:ext cx="9985092" cy="830997"/>
          </a:xfrm>
          <a:prstGeom prst="rect">
            <a:avLst/>
          </a:prstGeom>
          <a:noFill/>
        </p:spPr>
        <p:txBody>
          <a:bodyPr wrap="square" rtlCol="0">
            <a:spAutoFit/>
          </a:bodyPr>
          <a:lstStyle>
            <a:defPPr>
              <a:defRPr lang="en-US"/>
            </a:defPPr>
            <a:lvl1pPr>
              <a:lnSpc>
                <a:spcPct val="120000"/>
              </a:lnSpc>
              <a:defRPr sz="2400" b="1"/>
            </a:lvl1pPr>
          </a:lstStyle>
          <a:p>
            <a:r>
              <a:rPr lang="vi-VN" dirty="0"/>
              <a:t>Vì sao những ngày khô hanh, độ ẩm không khí thấp hoặc những ngày nắng nóng cần phải tưới nhiều nước cho cây?</a:t>
            </a:r>
            <a:endParaRPr lang="en-US" dirty="0"/>
          </a:p>
        </p:txBody>
      </p:sp>
      <p:grpSp>
        <p:nvGrpSpPr>
          <p:cNvPr id="11" name="Group 10">
            <a:extLst>
              <a:ext uri="{FF2B5EF4-FFF2-40B4-BE49-F238E27FC236}">
                <a16:creationId xmlns:a16="http://schemas.microsoft.com/office/drawing/2014/main" id="{ECAF010F-2F17-4831-B14F-24931ED564FF}"/>
              </a:ext>
            </a:extLst>
          </p:cNvPr>
          <p:cNvGrpSpPr/>
          <p:nvPr/>
        </p:nvGrpSpPr>
        <p:grpSpPr>
          <a:xfrm>
            <a:off x="5147208" y="2367528"/>
            <a:ext cx="1897580" cy="611525"/>
            <a:chOff x="5000676" y="619760"/>
            <a:chExt cx="1897580" cy="611525"/>
          </a:xfrm>
        </p:grpSpPr>
        <p:sp>
          <p:nvSpPr>
            <p:cNvPr id="12" name="Rectangle: Rounded Corners 11">
              <a:extLst>
                <a:ext uri="{FF2B5EF4-FFF2-40B4-BE49-F238E27FC236}">
                  <a16:creationId xmlns:a16="http://schemas.microsoft.com/office/drawing/2014/main" id="{496C218A-C53A-4D6B-BE47-821D248F4C4B}"/>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3" name="Rectangle: Rounded Corners 12">
              <a:extLst>
                <a:ext uri="{FF2B5EF4-FFF2-40B4-BE49-F238E27FC236}">
                  <a16:creationId xmlns:a16="http://schemas.microsoft.com/office/drawing/2014/main" id="{328EEBAB-9467-44C3-8A0A-9A929202CA33}"/>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2152AE49-21A2-3AF4-38F6-85DC25DD3E05}"/>
              </a:ext>
            </a:extLst>
          </p:cNvPr>
          <p:cNvSpPr txBox="1"/>
          <p:nvPr/>
        </p:nvSpPr>
        <p:spPr>
          <a:xfrm>
            <a:off x="3214082" y="3117751"/>
            <a:ext cx="8603670" cy="2430281"/>
          </a:xfrm>
          <a:prstGeom prst="rect">
            <a:avLst/>
          </a:prstGeom>
          <a:noFill/>
        </p:spPr>
        <p:txBody>
          <a:bodyPr wrap="square" rtlCol="0">
            <a:spAutoFit/>
          </a:bodyPr>
          <a:lstStyle>
            <a:defPPr>
              <a:defRPr lang="en-US"/>
            </a:defPPr>
            <a:lvl1pPr>
              <a:lnSpc>
                <a:spcPct val="120000"/>
              </a:lnSpc>
              <a:defRPr sz="2400" b="1"/>
            </a:lvl1pPr>
          </a:lstStyle>
          <a:p>
            <a:pPr algn="just">
              <a:spcAft>
                <a:spcPts val="600"/>
              </a:spcAft>
            </a:pPr>
            <a:r>
              <a:rPr lang="vi-VN" dirty="0"/>
              <a:t>Vào những ngày khô hanh, độ ẩm không khí thấp hoặc những ngày nắng nóng cây thoát nhiều hơi nước nên ta phải tưới nhiều nước cho cây để </a:t>
            </a:r>
          </a:p>
          <a:p>
            <a:pPr marL="800100" lvl="1" indent="-342900" algn="just">
              <a:lnSpc>
                <a:spcPct val="120000"/>
              </a:lnSpc>
              <a:spcAft>
                <a:spcPts val="600"/>
              </a:spcAft>
              <a:buFont typeface="Courier New" panose="02070309020205020404" pitchFamily="49" charset="0"/>
              <a:buChar char="o"/>
            </a:pPr>
            <a:r>
              <a:rPr lang="vi-VN" sz="2400" dirty="0"/>
              <a:t>tăng cường nước</a:t>
            </a:r>
          </a:p>
          <a:p>
            <a:pPr marL="800100" lvl="1" indent="-342900" algn="just">
              <a:lnSpc>
                <a:spcPct val="120000"/>
              </a:lnSpc>
              <a:spcAft>
                <a:spcPts val="600"/>
              </a:spcAft>
              <a:buFont typeface="Courier New" panose="02070309020205020404" pitchFamily="49" charset="0"/>
              <a:buChar char="o"/>
            </a:pPr>
            <a:r>
              <a:rPr lang="vi-VN" sz="2400" dirty="0"/>
              <a:t>giữ độ ẩm cho cây</a:t>
            </a:r>
            <a:endParaRPr lang="en-US" sz="2400" dirty="0"/>
          </a:p>
        </p:txBody>
      </p:sp>
    </p:spTree>
    <p:extLst>
      <p:ext uri="{BB962C8B-B14F-4D97-AF65-F5344CB8AC3E}">
        <p14:creationId xmlns:p14="http://schemas.microsoft.com/office/powerpoint/2010/main" val="11322882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1000"/>
                                        <p:tgtEl>
                                          <p:spTgt spid="15">
                                            <p:txEl>
                                              <p:pRg st="0" end="0"/>
                                            </p:txEl>
                                          </p:spTgt>
                                        </p:tgtEl>
                                      </p:cBhvr>
                                    </p:animEffect>
                                    <p:anim calcmode="lin" valueType="num">
                                      <p:cBhvr>
                                        <p:cTn id="2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fade">
                                      <p:cBhvr>
                                        <p:cTn id="31" dur="1000"/>
                                        <p:tgtEl>
                                          <p:spTgt spid="15">
                                            <p:txEl>
                                              <p:pRg st="1" end="1"/>
                                            </p:txEl>
                                          </p:spTgt>
                                        </p:tgtEl>
                                      </p:cBhvr>
                                    </p:animEffect>
                                    <p:anim calcmode="lin" valueType="num">
                                      <p:cBhvr>
                                        <p:cTn id="3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fade">
                                      <p:cBhvr>
                                        <p:cTn id="36" dur="1000"/>
                                        <p:tgtEl>
                                          <p:spTgt spid="15">
                                            <p:txEl>
                                              <p:pRg st="2" end="2"/>
                                            </p:txEl>
                                          </p:spTgt>
                                        </p:tgtEl>
                                      </p:cBhvr>
                                    </p:animEffect>
                                    <p:anim calcmode="lin" valueType="num">
                                      <p:cBhvr>
                                        <p:cTn id="3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ndy beach with palm trees&#10;&#10;Description automatically generated with medium confidence">
            <a:extLst>
              <a:ext uri="{FF2B5EF4-FFF2-40B4-BE49-F238E27FC236}">
                <a16:creationId xmlns:a16="http://schemas.microsoft.com/office/drawing/2014/main" id="{71B43C7B-666E-4D68-8019-7E6ED99873B8}"/>
              </a:ext>
            </a:extLst>
          </p:cNvPr>
          <p:cNvPicPr>
            <a:picLocks noChangeAspect="1"/>
          </p:cNvPicPr>
          <p:nvPr/>
        </p:nvPicPr>
        <p:blipFill rotWithShape="1">
          <a:blip r:embed="rId2">
            <a:extLst>
              <a:ext uri="{28A0092B-C50C-407E-A947-70E740481C1C}">
                <a14:useLocalDpi xmlns:a14="http://schemas.microsoft.com/office/drawing/2010/main" val="0"/>
              </a:ext>
            </a:extLst>
          </a:blip>
          <a:srcRect t="17226" b="7774"/>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F4F5488-2E14-4935-92CA-8CB564F41D98}"/>
              </a:ext>
            </a:extLst>
          </p:cNvPr>
          <p:cNvSpPr/>
          <p:nvPr/>
        </p:nvSpPr>
        <p:spPr>
          <a:xfrm>
            <a:off x="370390" y="3217762"/>
            <a:ext cx="11447362" cy="3270719"/>
          </a:xfrm>
          <a:prstGeom prst="roundRect">
            <a:avLst>
              <a:gd name="adj" fmla="val 8242"/>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92BF18A-D4F8-4CDB-B087-EE7245436B44}"/>
              </a:ext>
            </a:extLst>
          </p:cNvPr>
          <p:cNvSpPr txBox="1"/>
          <p:nvPr/>
        </p:nvSpPr>
        <p:spPr>
          <a:xfrm>
            <a:off x="555585" y="3956391"/>
            <a:ext cx="11076972" cy="2276392"/>
          </a:xfrm>
          <a:prstGeom prst="rect">
            <a:avLst/>
          </a:prstGeom>
          <a:noFill/>
        </p:spPr>
        <p:txBody>
          <a:bodyPr wrap="square" rtlCol="0">
            <a:spAutoFit/>
          </a:bodyPr>
          <a:lstStyle/>
          <a:p>
            <a:pPr algn="just">
              <a:lnSpc>
                <a:spcPct val="120000"/>
              </a:lnSpc>
            </a:pPr>
            <a:r>
              <a:rPr lang="vi-VN" sz="2400" b="1" dirty="0">
                <a:solidFill>
                  <a:srgbClr val="FFC000"/>
                </a:solidFill>
              </a:rPr>
              <a:t>Sa mạc </a:t>
            </a:r>
            <a:r>
              <a:rPr lang="vi-VN" sz="2400" dirty="0">
                <a:solidFill>
                  <a:schemeClr val="bg1"/>
                </a:solidFill>
              </a:rPr>
              <a:t>là nơi có điều kiện vô cùng khắc nghiệt, lượng mưa ở đây rất ít, có khi cả năm không có mưa. Trong điều kiện khắc nghiệt đó, mỗi loài thực vật ở đây có một cách riêng để tồn tại và phát triển. Nhiều loài có bộ rễ dài </a:t>
            </a:r>
            <a:r>
              <a:rPr lang="vi-VN" sz="2400" b="1" dirty="0">
                <a:solidFill>
                  <a:srgbClr val="00FF00"/>
                </a:solidFill>
              </a:rPr>
              <a:t>(có thể lên đến 50m), </a:t>
            </a:r>
            <a:r>
              <a:rPr lang="vi-VN" sz="2400" dirty="0">
                <a:solidFill>
                  <a:schemeClr val="bg1"/>
                </a:solidFill>
              </a:rPr>
              <a:t>đâm sâu vào lòng đất để tìm mạch nước ngầm. Một số loài khác lại có bộ rễ tỏa rộng </a:t>
            </a:r>
            <a:r>
              <a:rPr lang="vi-VN" sz="2400" b="1" dirty="0">
                <a:solidFill>
                  <a:srgbClr val="FFC000"/>
                </a:solidFill>
              </a:rPr>
              <a:t>hàng chục mét</a:t>
            </a:r>
            <a:r>
              <a:rPr lang="vi-VN" sz="2400" dirty="0">
                <a:solidFill>
                  <a:schemeClr val="bg1"/>
                </a:solidFill>
              </a:rPr>
              <a:t>, tập trung ở gần mặt đất để hứng sương đêm.</a:t>
            </a:r>
            <a:endParaRPr lang="en-US" sz="2400" dirty="0">
              <a:solidFill>
                <a:schemeClr val="bg1"/>
              </a:solidFill>
            </a:endParaRPr>
          </a:p>
        </p:txBody>
      </p:sp>
      <p:pic>
        <p:nvPicPr>
          <p:cNvPr id="7" name="Picture 6" descr="Icon&#10;&#10;Description automatically generated">
            <a:extLst>
              <a:ext uri="{FF2B5EF4-FFF2-40B4-BE49-F238E27FC236}">
                <a16:creationId xmlns:a16="http://schemas.microsoft.com/office/drawing/2014/main" id="{D7096CA0-B7E3-4A54-A7E8-FC0E252331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6174" t="18060" r="6399" b="20674"/>
          <a:stretch/>
        </p:blipFill>
        <p:spPr>
          <a:xfrm flipH="1">
            <a:off x="625033" y="2962829"/>
            <a:ext cx="1446835" cy="1013902"/>
          </a:xfrm>
          <a:prstGeom prst="rect">
            <a:avLst/>
          </a:prstGeom>
        </p:spPr>
      </p:pic>
    </p:spTree>
    <p:extLst>
      <p:ext uri="{BB962C8B-B14F-4D97-AF65-F5344CB8AC3E}">
        <p14:creationId xmlns:p14="http://schemas.microsoft.com/office/powerpoint/2010/main" val="2482138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seedling&#10;&#10;Description automatically generated with low confidence">
            <a:extLst>
              <a:ext uri="{FF2B5EF4-FFF2-40B4-BE49-F238E27FC236}">
                <a16:creationId xmlns:a16="http://schemas.microsoft.com/office/drawing/2014/main" id="{C541DA44-6A25-49B8-8B18-0FA72F1DF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5" name="Group 4">
            <a:extLst>
              <a:ext uri="{FF2B5EF4-FFF2-40B4-BE49-F238E27FC236}">
                <a16:creationId xmlns:a16="http://schemas.microsoft.com/office/drawing/2014/main" id="{556CD9DC-D03E-49E8-AC4E-CBD304D4A10C}"/>
              </a:ext>
            </a:extLst>
          </p:cNvPr>
          <p:cNvGrpSpPr/>
          <p:nvPr/>
        </p:nvGrpSpPr>
        <p:grpSpPr>
          <a:xfrm>
            <a:off x="-393539" y="5416952"/>
            <a:ext cx="11945074" cy="1180618"/>
            <a:chOff x="-393539" y="5416952"/>
            <a:chExt cx="11945074" cy="1180618"/>
          </a:xfrm>
        </p:grpSpPr>
        <p:sp>
          <p:nvSpPr>
            <p:cNvPr id="4" name="Parallelogram 3">
              <a:extLst>
                <a:ext uri="{FF2B5EF4-FFF2-40B4-BE49-F238E27FC236}">
                  <a16:creationId xmlns:a16="http://schemas.microsoft.com/office/drawing/2014/main" id="{B19317FB-3E65-40F8-9236-FF45D2904CAE}"/>
                </a:ext>
              </a:extLst>
            </p:cNvPr>
            <p:cNvSpPr/>
            <p:nvPr/>
          </p:nvSpPr>
          <p:spPr>
            <a:xfrm>
              <a:off x="-393539" y="5416952"/>
              <a:ext cx="11945074" cy="1180618"/>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01E01B-01FB-4E00-9B05-5F8A5E3E48DA}"/>
                </a:ext>
              </a:extLst>
            </p:cNvPr>
            <p:cNvSpPr txBox="1"/>
            <p:nvPr/>
          </p:nvSpPr>
          <p:spPr>
            <a:xfrm>
              <a:off x="237280" y="5541658"/>
              <a:ext cx="10930358" cy="946798"/>
            </a:xfrm>
            <a:prstGeom prst="rect">
              <a:avLst/>
            </a:prstGeom>
            <a:noFill/>
          </p:spPr>
          <p:txBody>
            <a:bodyPr wrap="square" rtlCol="0">
              <a:spAutoFit/>
            </a:bodyPr>
            <a:lstStyle/>
            <a:p>
              <a:pPr>
                <a:lnSpc>
                  <a:spcPct val="120000"/>
                </a:lnSpc>
              </a:pPr>
              <a:r>
                <a:rPr lang="vi-VN" sz="2400" b="1" i="1" dirty="0">
                  <a:solidFill>
                    <a:schemeClr val="bg1"/>
                  </a:solidFill>
                </a:rPr>
                <a:t>Ghi nhớ: </a:t>
              </a:r>
              <a:r>
                <a:rPr lang="vi-VN" sz="2400" b="1" i="1" dirty="0"/>
                <a:t>Để cây trồng phát triển tốt, cho năng suất cao cần bón phân và tưới nước hợp lí cho cây.</a:t>
              </a:r>
              <a:endParaRPr lang="en-US" sz="2400" b="1" i="1" dirty="0"/>
            </a:p>
          </p:txBody>
        </p:sp>
      </p:grpSp>
    </p:spTree>
    <p:extLst>
      <p:ext uri="{BB962C8B-B14F-4D97-AF65-F5344CB8AC3E}">
        <p14:creationId xmlns:p14="http://schemas.microsoft.com/office/powerpoint/2010/main" val="183951760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994361C-2835-4E70-97BA-C30AE5C35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E220ABA-5B7B-43F0-A84E-AC01E8945A01}"/>
              </a:ext>
            </a:extLst>
          </p:cNvPr>
          <p:cNvSpPr/>
          <p:nvPr/>
        </p:nvSpPr>
        <p:spPr>
          <a:xfrm>
            <a:off x="4930140" y="6156960"/>
            <a:ext cx="2567940" cy="563880"/>
          </a:xfrm>
          <a:prstGeom prst="rect">
            <a:avLst/>
          </a:prstGeom>
          <a:solidFill>
            <a:srgbClr val="756C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0FB0EB2-0782-4128-94FE-6E942C11A14A}"/>
              </a:ext>
            </a:extLst>
          </p:cNvPr>
          <p:cNvSpPr/>
          <p:nvPr/>
        </p:nvSpPr>
        <p:spPr>
          <a:xfrm>
            <a:off x="4779700" y="137160"/>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grpSp>
        <p:nvGrpSpPr>
          <p:cNvPr id="9" name="Group 8">
            <a:extLst>
              <a:ext uri="{FF2B5EF4-FFF2-40B4-BE49-F238E27FC236}">
                <a16:creationId xmlns:a16="http://schemas.microsoft.com/office/drawing/2014/main" id="{CDB34531-A497-4AD2-B58E-56F7C42A2711}"/>
              </a:ext>
            </a:extLst>
          </p:cNvPr>
          <p:cNvGrpSpPr/>
          <p:nvPr/>
        </p:nvGrpSpPr>
        <p:grpSpPr>
          <a:xfrm>
            <a:off x="5112" y="5243332"/>
            <a:ext cx="9850056" cy="1614668"/>
            <a:chOff x="5112" y="5243332"/>
            <a:chExt cx="9850056" cy="1614668"/>
          </a:xfrm>
        </p:grpSpPr>
        <p:sp>
          <p:nvSpPr>
            <p:cNvPr id="7" name="Rectangle: Top Corners One Rounded and One Snipped 6">
              <a:extLst>
                <a:ext uri="{FF2B5EF4-FFF2-40B4-BE49-F238E27FC236}">
                  <a16:creationId xmlns:a16="http://schemas.microsoft.com/office/drawing/2014/main" id="{0C4BFD16-43DA-490A-B45F-B0098446D3D3}"/>
                </a:ext>
              </a:extLst>
            </p:cNvPr>
            <p:cNvSpPr/>
            <p:nvPr/>
          </p:nvSpPr>
          <p:spPr>
            <a:xfrm>
              <a:off x="5112" y="5243332"/>
              <a:ext cx="9850056" cy="1614668"/>
            </a:xfrm>
            <a:prstGeom prst="snipRoundRect">
              <a:avLst>
                <a:gd name="adj1" fmla="val 0"/>
                <a:gd name="adj2" fmla="val 38531"/>
              </a:avLst>
            </a:prstGeom>
            <a:solidFill>
              <a:srgbClr val="0196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14906E-870B-4123-8261-FD9084ADEA47}"/>
                </a:ext>
              </a:extLst>
            </p:cNvPr>
            <p:cNvSpPr txBox="1"/>
            <p:nvPr/>
          </p:nvSpPr>
          <p:spPr>
            <a:xfrm>
              <a:off x="300297" y="5355711"/>
              <a:ext cx="8958805" cy="1389996"/>
            </a:xfrm>
            <a:prstGeom prst="rect">
              <a:avLst/>
            </a:prstGeom>
            <a:noFill/>
          </p:spPr>
          <p:txBody>
            <a:bodyPr wrap="square" rtlCol="0">
              <a:spAutoFit/>
            </a:bodyPr>
            <a:lstStyle/>
            <a:p>
              <a:pPr>
                <a:lnSpc>
                  <a:spcPct val="120000"/>
                </a:lnSpc>
              </a:pPr>
              <a:r>
                <a:rPr lang="vi-VN" sz="2400" b="1" i="1" dirty="0">
                  <a:solidFill>
                    <a:schemeClr val="bg1"/>
                  </a:solidFill>
                </a:rPr>
                <a:t>Vận dụng các kiến thức đã học trong việc trồng và chăm sóc cây xanh (xới giúp đất tơi xốp, thoáng khí; vun gốc định kì; tưới đủ nước, bón phân hợp lý)</a:t>
              </a:r>
              <a:endParaRPr lang="en-US" sz="2400" b="1" i="1" dirty="0">
                <a:solidFill>
                  <a:schemeClr val="bg1"/>
                </a:solidFill>
              </a:endParaRPr>
            </a:p>
          </p:txBody>
        </p:sp>
      </p:grpSp>
    </p:spTree>
    <p:extLst>
      <p:ext uri="{BB962C8B-B14F-4D97-AF65-F5344CB8AC3E}">
        <p14:creationId xmlns:p14="http://schemas.microsoft.com/office/powerpoint/2010/main" val="1081766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outdoor, green, hand&#10;&#10;Description automatically generated">
            <a:extLst>
              <a:ext uri="{FF2B5EF4-FFF2-40B4-BE49-F238E27FC236}">
                <a16:creationId xmlns:a16="http://schemas.microsoft.com/office/drawing/2014/main" id="{C32F7B41-CE38-4E3D-9B14-01E583FB6AA1}"/>
              </a:ext>
            </a:extLst>
          </p:cNvPr>
          <p:cNvPicPr>
            <a:picLocks noChangeAspect="1"/>
          </p:cNvPicPr>
          <p:nvPr/>
        </p:nvPicPr>
        <p:blipFill rotWithShape="1">
          <a:blip r:embed="rId2">
            <a:extLst>
              <a:ext uri="{28A0092B-C50C-407E-A947-70E740481C1C}">
                <a14:useLocalDpi xmlns:a14="http://schemas.microsoft.com/office/drawing/2010/main" val="0"/>
              </a:ext>
            </a:extLst>
          </a:blip>
          <a:srcRect l="16559" r="16669"/>
          <a:stretch/>
        </p:blipFill>
        <p:spPr>
          <a:xfrm>
            <a:off x="4559968" y="10"/>
            <a:ext cx="7632032" cy="6857990"/>
          </a:xfrm>
          <a:prstGeom prst="rect">
            <a:avLst/>
          </a:prstGeom>
        </p:spPr>
      </p:pic>
      <p:sp useBgFill="1">
        <p:nvSpPr>
          <p:cNvPr id="13" name="Freeform: Shape 12">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897E9129-DD8D-46FA-B21B-BC40AC903062}"/>
              </a:ext>
            </a:extLst>
          </p:cNvPr>
          <p:cNvSpPr txBox="1"/>
          <p:nvPr/>
        </p:nvSpPr>
        <p:spPr>
          <a:xfrm>
            <a:off x="397947" y="1828283"/>
            <a:ext cx="4006294" cy="2894029"/>
          </a:xfrm>
          <a:prstGeom prst="rect">
            <a:avLst/>
          </a:prstGeom>
        </p:spPr>
        <p:txBody>
          <a:bodyPr vert="horz" lIns="91440" tIns="45720" rIns="91440" bIns="45720" rtlCol="0" anchor="ctr">
            <a:normAutofit/>
          </a:bodyPr>
          <a:lstStyle/>
          <a:p>
            <a:pPr>
              <a:lnSpc>
                <a:spcPct val="120000"/>
              </a:lnSpc>
              <a:spcAft>
                <a:spcPts val="600"/>
              </a:spcAft>
            </a:pPr>
            <a:r>
              <a:rPr lang="vi-VN" sz="2800" b="1" i="1">
                <a:solidFill>
                  <a:srgbClr val="479103"/>
                </a:solidFill>
                <a:latin typeface="Arial" panose="020B0604020202020204" pitchFamily="34" charset="0"/>
                <a:cs typeface="Arial" panose="020B0604020202020204" pitchFamily="34" charset="0"/>
              </a:rPr>
              <a:t>Giải thích được tại sao nên di chuyển cây đi trồng nơi khác vào ngày trời râm, mát, tỉa bớt lá và cành cây.</a:t>
            </a:r>
          </a:p>
        </p:txBody>
      </p:sp>
      <p:sp>
        <p:nvSpPr>
          <p:cNvPr id="14" name="Freeform: Shape 13" hidden="1">
            <a:extLst>
              <a:ext uri="{FF2B5EF4-FFF2-40B4-BE49-F238E27FC236}">
                <a16:creationId xmlns:a16="http://schemas.microsoft.com/office/drawing/2014/main" id="{8FABF0C2-A110-4A89-8683-1360A58CF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52401" y="15240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rgbClr val="FFC000"/>
          </a:solidFill>
          <a:ln w="0">
            <a:noFill/>
            <a:prstDash val="solid"/>
            <a:round/>
            <a:headEnd/>
            <a:tailEnd/>
          </a:ln>
        </p:spPr>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F36E5CDD-FA21-490C-AAFE-D9DD9819E551}"/>
              </a:ext>
            </a:extLst>
          </p:cNvPr>
          <p:cNvSpPr/>
          <p:nvPr/>
        </p:nvSpPr>
        <p:spPr>
          <a:xfrm>
            <a:off x="1052652" y="746506"/>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EM CÓ THỂ</a:t>
            </a:r>
            <a:endParaRPr lang="en-US" sz="3200" b="1"/>
          </a:p>
        </p:txBody>
      </p:sp>
    </p:spTree>
    <p:extLst>
      <p:ext uri="{BB962C8B-B14F-4D97-AF65-F5344CB8AC3E}">
        <p14:creationId xmlns:p14="http://schemas.microsoft.com/office/powerpoint/2010/main" val="3690863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12B511-7A14-5C2A-CCC5-169A0DFC8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953" y="2644427"/>
            <a:ext cx="9407047" cy="4213573"/>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Merge 1">
            <a:extLst>
              <a:ext uri="{FF2B5EF4-FFF2-40B4-BE49-F238E27FC236}">
                <a16:creationId xmlns:a16="http://schemas.microsoft.com/office/drawing/2014/main" id="{C18F70E7-B8A9-1E6C-48A6-9BBE8CA0BAEA}"/>
              </a:ext>
            </a:extLst>
          </p:cNvPr>
          <p:cNvSpPr/>
          <p:nvPr/>
        </p:nvSpPr>
        <p:spPr>
          <a:xfrm rot="16200000">
            <a:off x="0" y="300624"/>
            <a:ext cx="685800" cy="685800"/>
          </a:xfrm>
          <a:prstGeom prst="flowChartMerge">
            <a:avLst/>
          </a:prstGeom>
          <a:solidFill>
            <a:srgbClr val="019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07B84F-D964-37E5-8AE8-D64C82074646}"/>
              </a:ext>
            </a:extLst>
          </p:cNvPr>
          <p:cNvSpPr txBox="1"/>
          <p:nvPr/>
        </p:nvSpPr>
        <p:spPr>
          <a:xfrm>
            <a:off x="685801" y="186536"/>
            <a:ext cx="11301607" cy="1145442"/>
          </a:xfrm>
          <a:prstGeom prst="rect">
            <a:avLst/>
          </a:prstGeom>
          <a:noFill/>
        </p:spPr>
        <p:txBody>
          <a:bodyPr wrap="square" rtlCol="0">
            <a:spAutoFit/>
          </a:bodyPr>
          <a:lstStyle/>
          <a:p>
            <a:pPr algn="ctr">
              <a:lnSpc>
                <a:spcPct val="110000"/>
              </a:lnSpc>
            </a:pPr>
            <a:r>
              <a:rPr lang="vi-VN" sz="3200" b="1" dirty="0">
                <a:solidFill>
                  <a:srgbClr val="01966F"/>
                </a:solidFill>
              </a:rPr>
              <a:t>SỰ HẤP THỤ NƯỚC VÀ CHẤT KHOÁNG TỪ MÔI TRƯỜNG NGOÀI VÀO RỄ</a:t>
            </a:r>
            <a:endParaRPr lang="en-US" sz="3200" b="1" dirty="0">
              <a:solidFill>
                <a:srgbClr val="01966F"/>
              </a:solidFill>
            </a:endParaRPr>
          </a:p>
        </p:txBody>
      </p:sp>
      <p:sp>
        <p:nvSpPr>
          <p:cNvPr id="6" name="TextBox 5">
            <a:extLst>
              <a:ext uri="{FF2B5EF4-FFF2-40B4-BE49-F238E27FC236}">
                <a16:creationId xmlns:a16="http://schemas.microsoft.com/office/drawing/2014/main" id="{14E12510-104E-507A-0FAA-0DE4C2F606EA}"/>
              </a:ext>
            </a:extLst>
          </p:cNvPr>
          <p:cNvSpPr txBox="1"/>
          <p:nvPr/>
        </p:nvSpPr>
        <p:spPr>
          <a:xfrm>
            <a:off x="936322" y="6213097"/>
            <a:ext cx="7741083" cy="369332"/>
          </a:xfrm>
          <a:prstGeom prst="rect">
            <a:avLst/>
          </a:prstGeom>
          <a:noFill/>
        </p:spPr>
        <p:txBody>
          <a:bodyPr wrap="square">
            <a:spAutoFit/>
          </a:bodyPr>
          <a:lstStyle/>
          <a:p>
            <a:r>
              <a:rPr lang="vi-VN" b="1" i="1" dirty="0">
                <a:effectLst/>
              </a:rPr>
              <a:t>Hình. </a:t>
            </a:r>
            <a:r>
              <a:rPr lang="vi-VN" b="0" i="1" dirty="0">
                <a:effectLst/>
              </a:rPr>
              <a:t>Con đường hấp thụ nước và chất khoảng từ đất vào mạch gỗ của rễ</a:t>
            </a:r>
            <a:endParaRPr lang="en-US" dirty="0"/>
          </a:p>
        </p:txBody>
      </p:sp>
      <p:sp>
        <p:nvSpPr>
          <p:cNvPr id="7" name="TextBox 6">
            <a:extLst>
              <a:ext uri="{FF2B5EF4-FFF2-40B4-BE49-F238E27FC236}">
                <a16:creationId xmlns:a16="http://schemas.microsoft.com/office/drawing/2014/main" id="{AEDFF53D-A8B3-27F6-67A5-DDDC7507C682}"/>
              </a:ext>
            </a:extLst>
          </p:cNvPr>
          <p:cNvSpPr txBox="1"/>
          <p:nvPr/>
        </p:nvSpPr>
        <p:spPr>
          <a:xfrm>
            <a:off x="436562" y="1422058"/>
            <a:ext cx="11318875" cy="946798"/>
          </a:xfrm>
          <a:prstGeom prst="rect">
            <a:avLst/>
          </a:prstGeom>
          <a:noFill/>
        </p:spPr>
        <p:txBody>
          <a:bodyPr wrap="square" rtlCol="0">
            <a:spAutoFit/>
          </a:bodyPr>
          <a:lstStyle/>
          <a:p>
            <a:pPr algn="just">
              <a:lnSpc>
                <a:spcPct val="120000"/>
              </a:lnSpc>
            </a:pPr>
            <a:r>
              <a:rPr lang="vi-VN" sz="2400" b="1" dirty="0"/>
              <a:t>Ở đa số thực vật</a:t>
            </a:r>
            <a:r>
              <a:rPr lang="vi-VN" sz="2400" dirty="0"/>
              <a:t>, sự hấp thụ </a:t>
            </a:r>
            <a:r>
              <a:rPr lang="vi-VN" sz="2400" b="1" dirty="0">
                <a:solidFill>
                  <a:srgbClr val="0070C0"/>
                </a:solidFill>
              </a:rPr>
              <a:t>nước</a:t>
            </a:r>
            <a:r>
              <a:rPr lang="vi-VN" sz="2400" dirty="0">
                <a:solidFill>
                  <a:schemeClr val="bg2">
                    <a:lumMod val="25000"/>
                  </a:schemeClr>
                </a:solidFill>
              </a:rPr>
              <a:t> </a:t>
            </a:r>
            <a:r>
              <a:rPr lang="vi-VN" sz="2400" dirty="0"/>
              <a:t>và </a:t>
            </a:r>
            <a:r>
              <a:rPr lang="vi-VN" sz="2400" b="1" dirty="0">
                <a:solidFill>
                  <a:srgbClr val="0070C0"/>
                </a:solidFill>
              </a:rPr>
              <a:t>chất khoáng </a:t>
            </a:r>
            <a:r>
              <a:rPr lang="vi-VN" sz="2400" dirty="0"/>
              <a:t>của cây diễn ra ở </a:t>
            </a:r>
            <a:r>
              <a:rPr lang="vi-VN" sz="2400" b="1" dirty="0">
                <a:solidFill>
                  <a:srgbClr val="FF0000"/>
                </a:solidFill>
              </a:rPr>
              <a:t>tế bào lông hút</a:t>
            </a:r>
            <a:r>
              <a:rPr lang="vi-VN" sz="2400" dirty="0">
                <a:solidFill>
                  <a:schemeClr val="bg2">
                    <a:lumMod val="25000"/>
                  </a:schemeClr>
                </a:solidFill>
              </a:rPr>
              <a:t> </a:t>
            </a:r>
            <a:r>
              <a:rPr lang="vi-VN" sz="2400" dirty="0"/>
              <a:t>(là tế bào biểu bì rễ biến dạng). </a:t>
            </a:r>
            <a:endParaRPr lang="en-US" sz="2400" dirty="0"/>
          </a:p>
        </p:txBody>
      </p:sp>
      <p:sp>
        <p:nvSpPr>
          <p:cNvPr id="5" name="Rectangle 4">
            <a:extLst>
              <a:ext uri="{FF2B5EF4-FFF2-40B4-BE49-F238E27FC236}">
                <a16:creationId xmlns:a16="http://schemas.microsoft.com/office/drawing/2014/main" id="{90660A12-7C75-A0C6-7D47-E38A9E4B1A09}"/>
              </a:ext>
            </a:extLst>
          </p:cNvPr>
          <p:cNvSpPr/>
          <p:nvPr/>
        </p:nvSpPr>
        <p:spPr>
          <a:xfrm>
            <a:off x="3457183" y="4459266"/>
            <a:ext cx="1440493" cy="6638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9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58A8D621-C18D-B3CE-AA88-68BD57F0949A}"/>
              </a:ext>
            </a:extLst>
          </p:cNvPr>
          <p:cNvSpPr>
            <a:spLocks noGrp="1"/>
          </p:cNvSpPr>
          <p:nvPr>
            <p:ph type="ctrTitle"/>
          </p:nvPr>
        </p:nvSpPr>
        <p:spPr>
          <a:xfrm>
            <a:off x="5461348" y="1613655"/>
            <a:ext cx="6009238" cy="2795737"/>
          </a:xfrm>
        </p:spPr>
        <p:txBody>
          <a:bodyPr>
            <a:normAutofit/>
          </a:bodyPr>
          <a:lstStyle/>
          <a:p>
            <a:pPr>
              <a:lnSpc>
                <a:spcPct val="110000"/>
              </a:lnSpc>
            </a:pPr>
            <a:r>
              <a:rPr lang="vi-VN" b="1" dirty="0">
                <a:latin typeface="Arial" panose="020B0604020202020204" pitchFamily="34" charset="0"/>
                <a:cs typeface="Arial" panose="020B0604020202020204" pitchFamily="34" charset="0"/>
              </a:rPr>
              <a:t>CÁM ƠN CÁC EM LẮNG NGHE</a:t>
            </a:r>
            <a:endParaRPr lang="en-US" b="1" dirty="0">
              <a:latin typeface="Arial" panose="020B0604020202020204" pitchFamily="34" charset="0"/>
              <a:cs typeface="Arial" panose="020B0604020202020204" pitchFamily="34" charset="0"/>
            </a:endParaRPr>
          </a:p>
        </p:txBody>
      </p:sp>
      <p:pic>
        <p:nvPicPr>
          <p:cNvPr id="4" name="Picture 3" descr="Metallic patterns design">
            <a:extLst>
              <a:ext uri="{FF2B5EF4-FFF2-40B4-BE49-F238E27FC236}">
                <a16:creationId xmlns:a16="http://schemas.microsoft.com/office/drawing/2014/main" id="{9E465679-853E-7ED8-68F8-0535D9824A52}"/>
              </a:ext>
            </a:extLst>
          </p:cNvPr>
          <p:cNvPicPr>
            <a:picLocks noChangeAspect="1"/>
          </p:cNvPicPr>
          <p:nvPr/>
        </p:nvPicPr>
        <p:blipFill rotWithShape="1">
          <a:blip r:embed="rId2"/>
          <a:srcRect l="28786" r="9283"/>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1"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7" name="TextBox 6">
            <a:extLst>
              <a:ext uri="{FF2B5EF4-FFF2-40B4-BE49-F238E27FC236}">
                <a16:creationId xmlns:a16="http://schemas.microsoft.com/office/drawing/2014/main" id="{FDD9E8D7-3771-DF86-4722-DAC4FB1D8834}"/>
              </a:ext>
            </a:extLst>
          </p:cNvPr>
          <p:cNvSpPr txBox="1"/>
          <p:nvPr/>
        </p:nvSpPr>
        <p:spPr>
          <a:xfrm>
            <a:off x="5995490" y="4831203"/>
            <a:ext cx="5577336" cy="954107"/>
          </a:xfrm>
          <a:prstGeom prst="rect">
            <a:avLst/>
          </a:prstGeom>
          <a:noFill/>
        </p:spPr>
        <p:txBody>
          <a:bodyPr wrap="square" rtlCol="0">
            <a:spAutoFit/>
          </a:bodyPr>
          <a:lstStyle/>
          <a:p>
            <a:pPr algn="r"/>
            <a:r>
              <a:rPr lang="vi-VN" sz="2800" b="1" dirty="0">
                <a:solidFill>
                  <a:srgbClr val="FFFF00"/>
                </a:solidFill>
                <a:latin typeface="Arial" panose="020B0604020202020204" pitchFamily="34" charset="0"/>
                <a:cs typeface="Arial" panose="020B0604020202020204" pitchFamily="34" charset="0"/>
              </a:rPr>
              <a:t>Khoa học tự nhiên 7</a:t>
            </a:r>
          </a:p>
          <a:p>
            <a:pPr algn="r"/>
            <a:r>
              <a:rPr lang="vi-VN" sz="2800" b="1" dirty="0">
                <a:solidFill>
                  <a:srgbClr val="FFFF00"/>
                </a:solidFill>
                <a:latin typeface="Arial" panose="020B0604020202020204" pitchFamily="34" charset="0"/>
                <a:cs typeface="Arial" panose="020B0604020202020204" pitchFamily="34" charset="0"/>
              </a:rPr>
              <a:t>Năm học: 2022 – 2023 </a:t>
            </a:r>
            <a:endParaRPr lang="en-US" sz="2800" b="1" dirty="0">
              <a:solidFill>
                <a:srgbClr val="FFFF00"/>
              </a:solidFill>
              <a:latin typeface="Arial" panose="020B0604020202020204" pitchFamily="34" charset="0"/>
              <a:cs typeface="Arial" panose="020B0604020202020204" pitchFamily="34" charset="0"/>
            </a:endParaRPr>
          </a:p>
        </p:txBody>
      </p:sp>
      <p:pic>
        <p:nvPicPr>
          <p:cNvPr id="8"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619C1025-2411-AA6D-BE44-0EF806787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093" y="4725083"/>
            <a:ext cx="1166346" cy="1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81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8B31ECF8-6644-4482-B0B6-360DD740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4"/>
            <a:ext cx="1828806" cy="1828806"/>
          </a:xfrm>
          <a:prstGeom prst="rect">
            <a:avLst/>
          </a:prstGeom>
        </p:spPr>
      </p:pic>
      <p:sp>
        <p:nvSpPr>
          <p:cNvPr id="3" name="TextBox 2">
            <a:extLst>
              <a:ext uri="{FF2B5EF4-FFF2-40B4-BE49-F238E27FC236}">
                <a16:creationId xmlns:a16="http://schemas.microsoft.com/office/drawing/2014/main" id="{3B3F590E-EE86-43AA-9DDF-2E246B5CAA77}"/>
              </a:ext>
            </a:extLst>
          </p:cNvPr>
          <p:cNvSpPr txBox="1"/>
          <p:nvPr/>
        </p:nvSpPr>
        <p:spPr>
          <a:xfrm>
            <a:off x="1552576" y="390524"/>
            <a:ext cx="10048874" cy="830997"/>
          </a:xfrm>
          <a:prstGeom prst="rect">
            <a:avLst/>
          </a:prstGeom>
          <a:noFill/>
        </p:spPr>
        <p:txBody>
          <a:bodyPr wrap="square" rtlCol="0">
            <a:spAutoFit/>
          </a:bodyPr>
          <a:lstStyle>
            <a:defPPr>
              <a:defRPr lang="en-US"/>
            </a:defPPr>
            <a:lvl1pPr algn="just">
              <a:lnSpc>
                <a:spcPct val="120000"/>
              </a:lnSpc>
              <a:defRPr sz="2400" b="1"/>
            </a:lvl1pPr>
          </a:lstStyle>
          <a:p>
            <a:r>
              <a:rPr lang="vi-VN" dirty="0"/>
              <a:t>Quan sát hình 30.1, mô tả con đường nước và chất khoáng từ đất đi vào mạch gỗ của cây.</a:t>
            </a:r>
            <a:endParaRPr lang="en-US" dirty="0"/>
          </a:p>
        </p:txBody>
      </p:sp>
      <p:pic>
        <p:nvPicPr>
          <p:cNvPr id="19" name="Picture 18" descr="Diagram&#10;&#10;Description automatically generated">
            <a:extLst>
              <a:ext uri="{FF2B5EF4-FFF2-40B4-BE49-F238E27FC236}">
                <a16:creationId xmlns:a16="http://schemas.microsoft.com/office/drawing/2014/main" id="{BA634AE3-A477-1B46-B104-4BCABC851C77}"/>
              </a:ext>
            </a:extLst>
          </p:cNvPr>
          <p:cNvPicPr>
            <a:picLocks noChangeAspect="1"/>
          </p:cNvPicPr>
          <p:nvPr/>
        </p:nvPicPr>
        <p:blipFill rotWithShape="1">
          <a:blip r:embed="rId3">
            <a:extLst>
              <a:ext uri="{28A0092B-C50C-407E-A947-70E740481C1C}">
                <a14:useLocalDpi xmlns:a14="http://schemas.microsoft.com/office/drawing/2010/main" val="0"/>
              </a:ext>
            </a:extLst>
          </a:blip>
          <a:srcRect b="5478"/>
          <a:stretch/>
        </p:blipFill>
        <p:spPr>
          <a:xfrm>
            <a:off x="2873974" y="2545490"/>
            <a:ext cx="5335251" cy="2796096"/>
          </a:xfrm>
          <a:prstGeom prst="rect">
            <a:avLst/>
          </a:prstGeom>
        </p:spPr>
      </p:pic>
      <p:grpSp>
        <p:nvGrpSpPr>
          <p:cNvPr id="20" name="Group 19">
            <a:extLst>
              <a:ext uri="{FF2B5EF4-FFF2-40B4-BE49-F238E27FC236}">
                <a16:creationId xmlns:a16="http://schemas.microsoft.com/office/drawing/2014/main" id="{926EB8C2-3596-D494-F939-CA9E5D3351A1}"/>
              </a:ext>
            </a:extLst>
          </p:cNvPr>
          <p:cNvGrpSpPr/>
          <p:nvPr/>
        </p:nvGrpSpPr>
        <p:grpSpPr>
          <a:xfrm>
            <a:off x="1755973" y="5897728"/>
            <a:ext cx="8598590" cy="369332"/>
            <a:chOff x="2468190" y="5663953"/>
            <a:chExt cx="8598590" cy="369332"/>
          </a:xfrm>
        </p:grpSpPr>
        <p:sp>
          <p:nvSpPr>
            <p:cNvPr id="21" name="Rectangle: Rounded Corners 20">
              <a:extLst>
                <a:ext uri="{FF2B5EF4-FFF2-40B4-BE49-F238E27FC236}">
                  <a16:creationId xmlns:a16="http://schemas.microsoft.com/office/drawing/2014/main" id="{C1FB3227-0AFB-2F17-D271-5E3464F7904A}"/>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30.1</a:t>
              </a:r>
              <a:endParaRPr lang="en-US" b="1"/>
            </a:p>
          </p:txBody>
        </p:sp>
        <p:sp>
          <p:nvSpPr>
            <p:cNvPr id="22" name="TextBox 21">
              <a:extLst>
                <a:ext uri="{FF2B5EF4-FFF2-40B4-BE49-F238E27FC236}">
                  <a16:creationId xmlns:a16="http://schemas.microsoft.com/office/drawing/2014/main" id="{9B25F6D2-5691-D479-0CFC-B9B18D1EF7F6}"/>
                </a:ext>
              </a:extLst>
            </p:cNvPr>
            <p:cNvSpPr txBox="1"/>
            <p:nvPr/>
          </p:nvSpPr>
          <p:spPr>
            <a:xfrm>
              <a:off x="3799840" y="5663953"/>
              <a:ext cx="7266940" cy="369332"/>
            </a:xfrm>
            <a:prstGeom prst="rect">
              <a:avLst/>
            </a:prstGeom>
            <a:noFill/>
          </p:spPr>
          <p:txBody>
            <a:bodyPr wrap="square" rtlCol="0">
              <a:spAutoFit/>
            </a:bodyPr>
            <a:lstStyle/>
            <a:p>
              <a:r>
                <a:rPr lang="vi-VN" dirty="0"/>
                <a:t>Con đường hấp thụ nước và chất khoáng từ đất vào mạch gỗ của rễ</a:t>
              </a:r>
              <a:endParaRPr lang="en-US" dirty="0"/>
            </a:p>
          </p:txBody>
        </p:sp>
      </p:grpSp>
      <p:grpSp>
        <p:nvGrpSpPr>
          <p:cNvPr id="23" name="Group 22">
            <a:extLst>
              <a:ext uri="{FF2B5EF4-FFF2-40B4-BE49-F238E27FC236}">
                <a16:creationId xmlns:a16="http://schemas.microsoft.com/office/drawing/2014/main" id="{7ACF1552-A91C-8213-9B8B-39135DAFB7A3}"/>
              </a:ext>
            </a:extLst>
          </p:cNvPr>
          <p:cNvGrpSpPr/>
          <p:nvPr/>
        </p:nvGrpSpPr>
        <p:grpSpPr>
          <a:xfrm>
            <a:off x="4315474" y="1936404"/>
            <a:ext cx="1932432" cy="963355"/>
            <a:chOff x="5029200" y="1895669"/>
            <a:chExt cx="1932432" cy="963355"/>
          </a:xfrm>
        </p:grpSpPr>
        <p:sp>
          <p:nvSpPr>
            <p:cNvPr id="24" name="Freeform: Shape 23">
              <a:extLst>
                <a:ext uri="{FF2B5EF4-FFF2-40B4-BE49-F238E27FC236}">
                  <a16:creationId xmlns:a16="http://schemas.microsoft.com/office/drawing/2014/main" id="{EEA13384-B28C-CEA9-562A-B0A0D18DAAFF}"/>
                </a:ext>
              </a:extLst>
            </p:cNvPr>
            <p:cNvSpPr/>
            <p:nvPr/>
          </p:nvSpPr>
          <p:spPr>
            <a:xfrm>
              <a:off x="5029200" y="2328672"/>
              <a:ext cx="1932432"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06F3C143-16C1-8EA3-D4AA-509C1405B1CA}"/>
                </a:ext>
              </a:extLst>
            </p:cNvPr>
            <p:cNvSpPr txBox="1"/>
            <p:nvPr/>
          </p:nvSpPr>
          <p:spPr>
            <a:xfrm>
              <a:off x="5780532" y="1895669"/>
              <a:ext cx="1181100" cy="369332"/>
            </a:xfrm>
            <a:prstGeom prst="rect">
              <a:avLst/>
            </a:prstGeom>
            <a:noFill/>
          </p:spPr>
          <p:txBody>
            <a:bodyPr wrap="square" rtlCol="0">
              <a:spAutoFit/>
            </a:bodyPr>
            <a:lstStyle/>
            <a:p>
              <a:r>
                <a:rPr lang="vi-VN" b="1" dirty="0"/>
                <a:t>Mạch gỗ</a:t>
              </a:r>
              <a:endParaRPr lang="en-US" b="1" dirty="0"/>
            </a:p>
          </p:txBody>
        </p:sp>
      </p:grpSp>
      <p:grpSp>
        <p:nvGrpSpPr>
          <p:cNvPr id="26" name="Group 25">
            <a:extLst>
              <a:ext uri="{FF2B5EF4-FFF2-40B4-BE49-F238E27FC236}">
                <a16:creationId xmlns:a16="http://schemas.microsoft.com/office/drawing/2014/main" id="{CE21BEB0-5222-0E0C-DDD1-696CFF52C13B}"/>
              </a:ext>
            </a:extLst>
          </p:cNvPr>
          <p:cNvGrpSpPr/>
          <p:nvPr/>
        </p:nvGrpSpPr>
        <p:grpSpPr>
          <a:xfrm>
            <a:off x="6410974" y="2514799"/>
            <a:ext cx="1455420" cy="868906"/>
            <a:chOff x="7124700" y="2474064"/>
            <a:chExt cx="1455420" cy="868906"/>
          </a:xfrm>
        </p:grpSpPr>
        <p:sp>
          <p:nvSpPr>
            <p:cNvPr id="27" name="Freeform: Shape 26">
              <a:extLst>
                <a:ext uri="{FF2B5EF4-FFF2-40B4-BE49-F238E27FC236}">
                  <a16:creationId xmlns:a16="http://schemas.microsoft.com/office/drawing/2014/main" id="{1B9BE429-1D2F-B7EF-7576-2D2824258605}"/>
                </a:ext>
              </a:extLst>
            </p:cNvPr>
            <p:cNvSpPr/>
            <p:nvPr/>
          </p:nvSpPr>
          <p:spPr>
            <a:xfrm>
              <a:off x="7124700" y="2812618"/>
              <a:ext cx="1455420"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9F9ADE-6D2D-0FA9-BC5B-5DBAB405B336}"/>
                </a:ext>
              </a:extLst>
            </p:cNvPr>
            <p:cNvSpPr txBox="1"/>
            <p:nvPr/>
          </p:nvSpPr>
          <p:spPr>
            <a:xfrm>
              <a:off x="7750178" y="2474064"/>
              <a:ext cx="814303" cy="369332"/>
            </a:xfrm>
            <a:prstGeom prst="rect">
              <a:avLst/>
            </a:prstGeom>
            <a:noFill/>
          </p:spPr>
          <p:txBody>
            <a:bodyPr wrap="square" rtlCol="0">
              <a:spAutoFit/>
            </a:bodyPr>
            <a:lstStyle/>
            <a:p>
              <a:r>
                <a:rPr lang="vi-VN" b="1" dirty="0"/>
                <a:t>Vỏ rễ</a:t>
              </a:r>
              <a:endParaRPr lang="en-US" b="1" dirty="0"/>
            </a:p>
          </p:txBody>
        </p:sp>
      </p:grpSp>
      <p:grpSp>
        <p:nvGrpSpPr>
          <p:cNvPr id="29" name="Group 28">
            <a:extLst>
              <a:ext uri="{FF2B5EF4-FFF2-40B4-BE49-F238E27FC236}">
                <a16:creationId xmlns:a16="http://schemas.microsoft.com/office/drawing/2014/main" id="{FC5EE1FF-C9DE-B8F9-E381-4E7436583E6C}"/>
              </a:ext>
            </a:extLst>
          </p:cNvPr>
          <p:cNvGrpSpPr/>
          <p:nvPr/>
        </p:nvGrpSpPr>
        <p:grpSpPr>
          <a:xfrm>
            <a:off x="6868174" y="4109815"/>
            <a:ext cx="2449852" cy="1616262"/>
            <a:chOff x="7581900" y="4069080"/>
            <a:chExt cx="2449852" cy="1616262"/>
          </a:xfrm>
        </p:grpSpPr>
        <p:sp>
          <p:nvSpPr>
            <p:cNvPr id="30" name="Freeform: Shape 29">
              <a:extLst>
                <a:ext uri="{FF2B5EF4-FFF2-40B4-BE49-F238E27FC236}">
                  <a16:creationId xmlns:a16="http://schemas.microsoft.com/office/drawing/2014/main" id="{DEBA823E-AA4E-A1B7-2966-DF305431A895}"/>
                </a:ext>
              </a:extLst>
            </p:cNvPr>
            <p:cNvSpPr/>
            <p:nvPr/>
          </p:nvSpPr>
          <p:spPr>
            <a:xfrm>
              <a:off x="7581900" y="4069080"/>
              <a:ext cx="1082040" cy="922020"/>
            </a:xfrm>
            <a:custGeom>
              <a:avLst/>
              <a:gdLst>
                <a:gd name="connsiteX0" fmla="*/ 0 w 1082040"/>
                <a:gd name="connsiteY0" fmla="*/ 632460 h 922020"/>
                <a:gd name="connsiteX1" fmla="*/ 1082040 w 1082040"/>
                <a:gd name="connsiteY1" fmla="*/ 922020 h 922020"/>
                <a:gd name="connsiteX2" fmla="*/ 868680 w 1082040"/>
                <a:gd name="connsiteY2" fmla="*/ 0 h 922020"/>
              </a:gdLst>
              <a:ahLst/>
              <a:cxnLst>
                <a:cxn ang="0">
                  <a:pos x="connsiteX0" y="connsiteY0"/>
                </a:cxn>
                <a:cxn ang="0">
                  <a:pos x="connsiteX1" y="connsiteY1"/>
                </a:cxn>
                <a:cxn ang="0">
                  <a:pos x="connsiteX2" y="connsiteY2"/>
                </a:cxn>
              </a:cxnLst>
              <a:rect l="l" t="t" r="r" b="b"/>
              <a:pathLst>
                <a:path w="1082040" h="922020">
                  <a:moveTo>
                    <a:pt x="0" y="632460"/>
                  </a:moveTo>
                  <a:lnTo>
                    <a:pt x="1082040" y="922020"/>
                  </a:lnTo>
                  <a:lnTo>
                    <a:pt x="868680"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CE3B563-5BBD-32CC-5D79-44CCD5C88F95}"/>
                </a:ext>
              </a:extLst>
            </p:cNvPr>
            <p:cNvSpPr txBox="1"/>
            <p:nvPr/>
          </p:nvSpPr>
          <p:spPr>
            <a:xfrm>
              <a:off x="7866417" y="5039011"/>
              <a:ext cx="2165335" cy="646331"/>
            </a:xfrm>
            <a:prstGeom prst="rect">
              <a:avLst/>
            </a:prstGeom>
            <a:noFill/>
          </p:spPr>
          <p:txBody>
            <a:bodyPr wrap="square" rtlCol="0">
              <a:spAutoFit/>
            </a:bodyPr>
            <a:lstStyle/>
            <a:p>
              <a:pPr algn="ctr"/>
              <a:r>
                <a:rPr lang="vi-VN" b="1" dirty="0"/>
                <a:t>Nước và chất khoáng</a:t>
              </a:r>
              <a:endParaRPr lang="en-US" b="1" dirty="0"/>
            </a:p>
          </p:txBody>
        </p:sp>
      </p:grpSp>
      <p:grpSp>
        <p:nvGrpSpPr>
          <p:cNvPr id="32" name="Group 31">
            <a:extLst>
              <a:ext uri="{FF2B5EF4-FFF2-40B4-BE49-F238E27FC236}">
                <a16:creationId xmlns:a16="http://schemas.microsoft.com/office/drawing/2014/main" id="{BFBAFF1A-7183-5C35-2EB7-4D7E0E604C8E}"/>
              </a:ext>
            </a:extLst>
          </p:cNvPr>
          <p:cNvGrpSpPr/>
          <p:nvPr/>
        </p:nvGrpSpPr>
        <p:grpSpPr>
          <a:xfrm>
            <a:off x="8754912" y="3325620"/>
            <a:ext cx="2522895" cy="973997"/>
            <a:chOff x="9515475" y="3902803"/>
            <a:chExt cx="2522895" cy="973997"/>
          </a:xfrm>
        </p:grpSpPr>
        <p:grpSp>
          <p:nvGrpSpPr>
            <p:cNvPr id="33" name="Group 32">
              <a:extLst>
                <a:ext uri="{FF2B5EF4-FFF2-40B4-BE49-F238E27FC236}">
                  <a16:creationId xmlns:a16="http://schemas.microsoft.com/office/drawing/2014/main" id="{755175BE-8325-B4B9-A033-A50EC429080F}"/>
                </a:ext>
              </a:extLst>
            </p:cNvPr>
            <p:cNvGrpSpPr/>
            <p:nvPr/>
          </p:nvGrpSpPr>
          <p:grpSpPr>
            <a:xfrm>
              <a:off x="9705975" y="4006044"/>
              <a:ext cx="2222739" cy="738664"/>
              <a:chOff x="9772650" y="2939244"/>
              <a:chExt cx="2222739" cy="738664"/>
            </a:xfrm>
          </p:grpSpPr>
          <p:cxnSp>
            <p:nvCxnSpPr>
              <p:cNvPr id="35" name="Straight Arrow Connector 34">
                <a:extLst>
                  <a:ext uri="{FF2B5EF4-FFF2-40B4-BE49-F238E27FC236}">
                    <a16:creationId xmlns:a16="http://schemas.microsoft.com/office/drawing/2014/main" id="{234BDE2D-2FF4-31B7-0EAC-F791833D65F9}"/>
                  </a:ext>
                </a:extLst>
              </p:cNvPr>
              <p:cNvCxnSpPr/>
              <p:nvPr/>
            </p:nvCxnSpPr>
            <p:spPr>
              <a:xfrm>
                <a:off x="9772650" y="3133725"/>
                <a:ext cx="647700" cy="0"/>
              </a:xfrm>
              <a:prstGeom prst="straightConnector1">
                <a:avLst/>
              </a:prstGeom>
              <a:ln w="57150">
                <a:solidFill>
                  <a:srgbClr val="112D6A"/>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3BBAD89-3E1B-0ADE-FC71-0226256B5315}"/>
                  </a:ext>
                </a:extLst>
              </p:cNvPr>
              <p:cNvCxnSpPr/>
              <p:nvPr/>
            </p:nvCxnSpPr>
            <p:spPr>
              <a:xfrm>
                <a:off x="9772650" y="3483717"/>
                <a:ext cx="647700" cy="0"/>
              </a:xfrm>
              <a:prstGeom prst="straightConnector1">
                <a:avLst/>
              </a:prstGeom>
              <a:ln w="57150">
                <a:solidFill>
                  <a:srgbClr val="99142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EB97F1C-7A55-1043-DB2F-E6B39BE7CA66}"/>
                  </a:ext>
                </a:extLst>
              </p:cNvPr>
              <p:cNvSpPr txBox="1"/>
              <p:nvPr/>
            </p:nvSpPr>
            <p:spPr>
              <a:xfrm>
                <a:off x="10477739" y="2939244"/>
                <a:ext cx="841375" cy="369332"/>
              </a:xfrm>
              <a:prstGeom prst="rect">
                <a:avLst/>
              </a:prstGeom>
              <a:noFill/>
            </p:spPr>
            <p:txBody>
              <a:bodyPr wrap="square" rtlCol="0">
                <a:spAutoFit/>
              </a:bodyPr>
              <a:lstStyle/>
              <a:p>
                <a:r>
                  <a:rPr lang="vi-VN">
                    <a:solidFill>
                      <a:schemeClr val="bg2">
                        <a:lumMod val="25000"/>
                      </a:schemeClr>
                    </a:solidFill>
                  </a:rPr>
                  <a:t>Nước</a:t>
                </a:r>
                <a:endParaRPr lang="en-US">
                  <a:solidFill>
                    <a:schemeClr val="bg2">
                      <a:lumMod val="25000"/>
                    </a:schemeClr>
                  </a:solidFill>
                </a:endParaRPr>
              </a:p>
            </p:txBody>
          </p:sp>
          <p:sp>
            <p:nvSpPr>
              <p:cNvPr id="38" name="TextBox 37">
                <a:extLst>
                  <a:ext uri="{FF2B5EF4-FFF2-40B4-BE49-F238E27FC236}">
                    <a16:creationId xmlns:a16="http://schemas.microsoft.com/office/drawing/2014/main" id="{A37DE688-DCAD-33A9-02A2-83E3B112D045}"/>
                  </a:ext>
                </a:extLst>
              </p:cNvPr>
              <p:cNvSpPr txBox="1"/>
              <p:nvPr/>
            </p:nvSpPr>
            <p:spPr>
              <a:xfrm>
                <a:off x="10477739" y="3308576"/>
                <a:ext cx="1517650" cy="369332"/>
              </a:xfrm>
              <a:prstGeom prst="rect">
                <a:avLst/>
              </a:prstGeom>
              <a:noFill/>
            </p:spPr>
            <p:txBody>
              <a:bodyPr wrap="square" rtlCol="0">
                <a:spAutoFit/>
              </a:bodyPr>
              <a:lstStyle/>
              <a:p>
                <a:r>
                  <a:rPr lang="vi-VN">
                    <a:solidFill>
                      <a:schemeClr val="bg2">
                        <a:lumMod val="25000"/>
                      </a:schemeClr>
                    </a:solidFill>
                  </a:rPr>
                  <a:t>Chất khoáng</a:t>
                </a:r>
                <a:endParaRPr lang="en-US">
                  <a:solidFill>
                    <a:schemeClr val="bg2">
                      <a:lumMod val="25000"/>
                    </a:schemeClr>
                  </a:solidFill>
                </a:endParaRPr>
              </a:p>
            </p:txBody>
          </p:sp>
        </p:grpSp>
        <p:sp>
          <p:nvSpPr>
            <p:cNvPr id="34" name="Rectangle: Rounded Corners 33">
              <a:extLst>
                <a:ext uri="{FF2B5EF4-FFF2-40B4-BE49-F238E27FC236}">
                  <a16:creationId xmlns:a16="http://schemas.microsoft.com/office/drawing/2014/main" id="{69B7815F-FA98-5A6A-5920-A3526EFDB614}"/>
                </a:ext>
              </a:extLst>
            </p:cNvPr>
            <p:cNvSpPr/>
            <p:nvPr/>
          </p:nvSpPr>
          <p:spPr>
            <a:xfrm>
              <a:off x="9515475" y="3902803"/>
              <a:ext cx="2522895" cy="973997"/>
            </a:xfrm>
            <a:prstGeom prst="roundRect">
              <a:avLst/>
            </a:prstGeom>
            <a:noFill/>
            <a:ln w="19050">
              <a:solidFill>
                <a:srgbClr val="112D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494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A1C4E9F-84A5-C556-604E-60FC5765D262}"/>
              </a:ext>
            </a:extLst>
          </p:cNvPr>
          <p:cNvGrpSpPr/>
          <p:nvPr/>
        </p:nvGrpSpPr>
        <p:grpSpPr>
          <a:xfrm>
            <a:off x="5299116" y="215647"/>
            <a:ext cx="1897580" cy="611525"/>
            <a:chOff x="5000676" y="619760"/>
            <a:chExt cx="1897580" cy="611525"/>
          </a:xfrm>
        </p:grpSpPr>
        <p:sp>
          <p:nvSpPr>
            <p:cNvPr id="30" name="Rectangle: Rounded Corners 29">
              <a:extLst>
                <a:ext uri="{FF2B5EF4-FFF2-40B4-BE49-F238E27FC236}">
                  <a16:creationId xmlns:a16="http://schemas.microsoft.com/office/drawing/2014/main" id="{7FBF94C8-9E43-29C3-F7EE-6D7D4F6CBA01}"/>
                </a:ext>
              </a:extLst>
            </p:cNvPr>
            <p:cNvSpPr/>
            <p:nvPr/>
          </p:nvSpPr>
          <p:spPr>
            <a:xfrm>
              <a:off x="5000676" y="619760"/>
              <a:ext cx="1897580" cy="611525"/>
            </a:xfrm>
            <a:prstGeom prst="roundRect">
              <a:avLst/>
            </a:prstGeom>
            <a:gradFill flip="none" rotWithShape="1">
              <a:gsLst>
                <a:gs pos="30000">
                  <a:srgbClr val="FF7972"/>
                </a:gs>
                <a:gs pos="69000">
                  <a:srgbClr val="FF8658"/>
                </a:gs>
                <a:gs pos="0">
                  <a:srgbClr val="FF669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31" name="Rectangle: Rounded Corners 30">
              <a:extLst>
                <a:ext uri="{FF2B5EF4-FFF2-40B4-BE49-F238E27FC236}">
                  <a16:creationId xmlns:a16="http://schemas.microsoft.com/office/drawing/2014/main" id="{6004345F-D602-7ED1-4BA9-2AF85E12FDE5}"/>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Diagram&#10;&#10;Description automatically generated">
            <a:extLst>
              <a:ext uri="{FF2B5EF4-FFF2-40B4-BE49-F238E27FC236}">
                <a16:creationId xmlns:a16="http://schemas.microsoft.com/office/drawing/2014/main" id="{DDE4B0CB-92F5-2319-9E90-9AB0F68F1274}"/>
              </a:ext>
            </a:extLst>
          </p:cNvPr>
          <p:cNvPicPr>
            <a:picLocks noChangeAspect="1"/>
          </p:cNvPicPr>
          <p:nvPr/>
        </p:nvPicPr>
        <p:blipFill rotWithShape="1">
          <a:blip r:embed="rId2">
            <a:extLst>
              <a:ext uri="{28A0092B-C50C-407E-A947-70E740481C1C}">
                <a14:useLocalDpi xmlns:a14="http://schemas.microsoft.com/office/drawing/2010/main" val="0"/>
              </a:ext>
            </a:extLst>
          </a:blip>
          <a:srcRect b="5478"/>
          <a:stretch/>
        </p:blipFill>
        <p:spPr>
          <a:xfrm>
            <a:off x="2873974" y="2808536"/>
            <a:ext cx="5335251" cy="2796096"/>
          </a:xfrm>
          <a:prstGeom prst="rect">
            <a:avLst/>
          </a:prstGeom>
        </p:spPr>
      </p:pic>
      <p:grpSp>
        <p:nvGrpSpPr>
          <p:cNvPr id="33" name="Group 32">
            <a:extLst>
              <a:ext uri="{FF2B5EF4-FFF2-40B4-BE49-F238E27FC236}">
                <a16:creationId xmlns:a16="http://schemas.microsoft.com/office/drawing/2014/main" id="{14120F81-3A9D-EEF6-AAAD-C947212742DA}"/>
              </a:ext>
            </a:extLst>
          </p:cNvPr>
          <p:cNvGrpSpPr/>
          <p:nvPr/>
        </p:nvGrpSpPr>
        <p:grpSpPr>
          <a:xfrm>
            <a:off x="1755973" y="6160774"/>
            <a:ext cx="8598590" cy="369332"/>
            <a:chOff x="2468190" y="5663953"/>
            <a:chExt cx="8598590" cy="369332"/>
          </a:xfrm>
        </p:grpSpPr>
        <p:sp>
          <p:nvSpPr>
            <p:cNvPr id="34" name="Rectangle: Rounded Corners 33">
              <a:extLst>
                <a:ext uri="{FF2B5EF4-FFF2-40B4-BE49-F238E27FC236}">
                  <a16:creationId xmlns:a16="http://schemas.microsoft.com/office/drawing/2014/main" id="{909FEEF9-443A-B237-9A6F-5C6EC28F7C1C}"/>
                </a:ext>
              </a:extLst>
            </p:cNvPr>
            <p:cNvSpPr/>
            <p:nvPr/>
          </p:nvSpPr>
          <p:spPr>
            <a:xfrm>
              <a:off x="2468190" y="5663953"/>
              <a:ext cx="1331650" cy="355107"/>
            </a:xfrm>
            <a:prstGeom prst="roundRect">
              <a:avLst>
                <a:gd name="adj" fmla="val 35264"/>
              </a:avLst>
            </a:prstGeom>
            <a:gradFill flip="none" rotWithShape="1">
              <a:gsLst>
                <a:gs pos="0">
                  <a:srgbClr val="FF6699"/>
                </a:gs>
                <a:gs pos="36000">
                  <a:srgbClr val="FF7875"/>
                </a:gs>
                <a:gs pos="70000">
                  <a:srgbClr val="FF8659"/>
                </a:gs>
                <a:gs pos="100000">
                  <a:srgbClr val="FF9933"/>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Hình 30.1</a:t>
              </a:r>
              <a:endParaRPr lang="en-US" b="1"/>
            </a:p>
          </p:txBody>
        </p:sp>
        <p:sp>
          <p:nvSpPr>
            <p:cNvPr id="35" name="TextBox 34">
              <a:extLst>
                <a:ext uri="{FF2B5EF4-FFF2-40B4-BE49-F238E27FC236}">
                  <a16:creationId xmlns:a16="http://schemas.microsoft.com/office/drawing/2014/main" id="{E229F4F2-0225-7BF4-25C0-6533DA0196E4}"/>
                </a:ext>
              </a:extLst>
            </p:cNvPr>
            <p:cNvSpPr txBox="1"/>
            <p:nvPr/>
          </p:nvSpPr>
          <p:spPr>
            <a:xfrm>
              <a:off x="3799840" y="5663953"/>
              <a:ext cx="7266940" cy="369332"/>
            </a:xfrm>
            <a:prstGeom prst="rect">
              <a:avLst/>
            </a:prstGeom>
            <a:noFill/>
          </p:spPr>
          <p:txBody>
            <a:bodyPr wrap="square" rtlCol="0">
              <a:spAutoFit/>
            </a:bodyPr>
            <a:lstStyle/>
            <a:p>
              <a:r>
                <a:rPr lang="vi-VN" dirty="0"/>
                <a:t>Con đường hấp thụ nước và chất khoáng từ đất vào mạch gỗ của rễ</a:t>
              </a:r>
              <a:endParaRPr lang="en-US" dirty="0"/>
            </a:p>
          </p:txBody>
        </p:sp>
      </p:grpSp>
      <p:grpSp>
        <p:nvGrpSpPr>
          <p:cNvPr id="36" name="Group 35">
            <a:extLst>
              <a:ext uri="{FF2B5EF4-FFF2-40B4-BE49-F238E27FC236}">
                <a16:creationId xmlns:a16="http://schemas.microsoft.com/office/drawing/2014/main" id="{3F39D980-D5BE-0CC7-DD2F-5558FFF1AF3A}"/>
              </a:ext>
            </a:extLst>
          </p:cNvPr>
          <p:cNvGrpSpPr/>
          <p:nvPr/>
        </p:nvGrpSpPr>
        <p:grpSpPr>
          <a:xfrm>
            <a:off x="4315474" y="2199450"/>
            <a:ext cx="1932432" cy="963355"/>
            <a:chOff x="5029200" y="1895669"/>
            <a:chExt cx="1932432" cy="963355"/>
          </a:xfrm>
        </p:grpSpPr>
        <p:sp>
          <p:nvSpPr>
            <p:cNvPr id="37" name="Freeform: Shape 36">
              <a:extLst>
                <a:ext uri="{FF2B5EF4-FFF2-40B4-BE49-F238E27FC236}">
                  <a16:creationId xmlns:a16="http://schemas.microsoft.com/office/drawing/2014/main" id="{AEEC5715-7027-759B-9038-2FB3197B1AEA}"/>
                </a:ext>
              </a:extLst>
            </p:cNvPr>
            <p:cNvSpPr/>
            <p:nvPr/>
          </p:nvSpPr>
          <p:spPr>
            <a:xfrm>
              <a:off x="5029200" y="2328672"/>
              <a:ext cx="1932432"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244F86E5-11EB-A2AC-EDB0-85B8237E7223}"/>
                </a:ext>
              </a:extLst>
            </p:cNvPr>
            <p:cNvSpPr txBox="1"/>
            <p:nvPr/>
          </p:nvSpPr>
          <p:spPr>
            <a:xfrm>
              <a:off x="5780532" y="1895669"/>
              <a:ext cx="1181100" cy="369332"/>
            </a:xfrm>
            <a:prstGeom prst="rect">
              <a:avLst/>
            </a:prstGeom>
            <a:noFill/>
          </p:spPr>
          <p:txBody>
            <a:bodyPr wrap="square" rtlCol="0">
              <a:spAutoFit/>
            </a:bodyPr>
            <a:lstStyle/>
            <a:p>
              <a:r>
                <a:rPr lang="vi-VN" b="1" dirty="0"/>
                <a:t>Mạch gỗ</a:t>
              </a:r>
              <a:endParaRPr lang="en-US" b="1" dirty="0"/>
            </a:p>
          </p:txBody>
        </p:sp>
      </p:grpSp>
      <p:grpSp>
        <p:nvGrpSpPr>
          <p:cNvPr id="39" name="Group 38">
            <a:extLst>
              <a:ext uri="{FF2B5EF4-FFF2-40B4-BE49-F238E27FC236}">
                <a16:creationId xmlns:a16="http://schemas.microsoft.com/office/drawing/2014/main" id="{792DFF5F-F719-23B2-90A8-9C2D88A61D43}"/>
              </a:ext>
            </a:extLst>
          </p:cNvPr>
          <p:cNvGrpSpPr/>
          <p:nvPr/>
        </p:nvGrpSpPr>
        <p:grpSpPr>
          <a:xfrm>
            <a:off x="6410974" y="2777845"/>
            <a:ext cx="1455420" cy="868906"/>
            <a:chOff x="7124700" y="2474064"/>
            <a:chExt cx="1455420" cy="868906"/>
          </a:xfrm>
        </p:grpSpPr>
        <p:sp>
          <p:nvSpPr>
            <p:cNvPr id="40" name="Freeform: Shape 39">
              <a:extLst>
                <a:ext uri="{FF2B5EF4-FFF2-40B4-BE49-F238E27FC236}">
                  <a16:creationId xmlns:a16="http://schemas.microsoft.com/office/drawing/2014/main" id="{4F840824-7F71-F4A8-CA3C-E614ED790002}"/>
                </a:ext>
              </a:extLst>
            </p:cNvPr>
            <p:cNvSpPr/>
            <p:nvPr/>
          </p:nvSpPr>
          <p:spPr>
            <a:xfrm>
              <a:off x="7124700" y="2812618"/>
              <a:ext cx="1455420" cy="530352"/>
            </a:xfrm>
            <a:custGeom>
              <a:avLst/>
              <a:gdLst>
                <a:gd name="connsiteX0" fmla="*/ 0 w 1932432"/>
                <a:gd name="connsiteY0" fmla="*/ 530352 h 530352"/>
                <a:gd name="connsiteX1" fmla="*/ 652272 w 1932432"/>
                <a:gd name="connsiteY1" fmla="*/ 0 h 530352"/>
                <a:gd name="connsiteX2" fmla="*/ 1932432 w 1932432"/>
                <a:gd name="connsiteY2" fmla="*/ 0 h 530352"/>
              </a:gdLst>
              <a:ahLst/>
              <a:cxnLst>
                <a:cxn ang="0">
                  <a:pos x="connsiteX0" y="connsiteY0"/>
                </a:cxn>
                <a:cxn ang="0">
                  <a:pos x="connsiteX1" y="connsiteY1"/>
                </a:cxn>
                <a:cxn ang="0">
                  <a:pos x="connsiteX2" y="connsiteY2"/>
                </a:cxn>
              </a:cxnLst>
              <a:rect l="l" t="t" r="r" b="b"/>
              <a:pathLst>
                <a:path w="1932432" h="530352">
                  <a:moveTo>
                    <a:pt x="0" y="530352"/>
                  </a:moveTo>
                  <a:lnTo>
                    <a:pt x="652272" y="0"/>
                  </a:lnTo>
                  <a:lnTo>
                    <a:pt x="1932432"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9114D57-BD25-FC24-C0B2-E3B8E3C064B4}"/>
                </a:ext>
              </a:extLst>
            </p:cNvPr>
            <p:cNvSpPr txBox="1"/>
            <p:nvPr/>
          </p:nvSpPr>
          <p:spPr>
            <a:xfrm>
              <a:off x="7750178" y="2474064"/>
              <a:ext cx="814303" cy="369332"/>
            </a:xfrm>
            <a:prstGeom prst="rect">
              <a:avLst/>
            </a:prstGeom>
            <a:noFill/>
          </p:spPr>
          <p:txBody>
            <a:bodyPr wrap="square" rtlCol="0">
              <a:spAutoFit/>
            </a:bodyPr>
            <a:lstStyle/>
            <a:p>
              <a:r>
                <a:rPr lang="vi-VN" b="1" dirty="0"/>
                <a:t>Vỏ rễ</a:t>
              </a:r>
              <a:endParaRPr lang="en-US" b="1" dirty="0"/>
            </a:p>
          </p:txBody>
        </p:sp>
      </p:grpSp>
      <p:grpSp>
        <p:nvGrpSpPr>
          <p:cNvPr id="42" name="Group 41">
            <a:extLst>
              <a:ext uri="{FF2B5EF4-FFF2-40B4-BE49-F238E27FC236}">
                <a16:creationId xmlns:a16="http://schemas.microsoft.com/office/drawing/2014/main" id="{CFB6B1A5-7CB7-F6C9-D62E-A00F53F0CA72}"/>
              </a:ext>
            </a:extLst>
          </p:cNvPr>
          <p:cNvGrpSpPr/>
          <p:nvPr/>
        </p:nvGrpSpPr>
        <p:grpSpPr>
          <a:xfrm>
            <a:off x="6868174" y="4372861"/>
            <a:ext cx="2449852" cy="1616262"/>
            <a:chOff x="7581900" y="4069080"/>
            <a:chExt cx="2449852" cy="1616262"/>
          </a:xfrm>
        </p:grpSpPr>
        <p:sp>
          <p:nvSpPr>
            <p:cNvPr id="43" name="Freeform: Shape 42">
              <a:extLst>
                <a:ext uri="{FF2B5EF4-FFF2-40B4-BE49-F238E27FC236}">
                  <a16:creationId xmlns:a16="http://schemas.microsoft.com/office/drawing/2014/main" id="{076CBDFF-7684-146B-A149-EB8AA2909FDD}"/>
                </a:ext>
              </a:extLst>
            </p:cNvPr>
            <p:cNvSpPr/>
            <p:nvPr/>
          </p:nvSpPr>
          <p:spPr>
            <a:xfrm>
              <a:off x="7581900" y="4069080"/>
              <a:ext cx="1082040" cy="922020"/>
            </a:xfrm>
            <a:custGeom>
              <a:avLst/>
              <a:gdLst>
                <a:gd name="connsiteX0" fmla="*/ 0 w 1082040"/>
                <a:gd name="connsiteY0" fmla="*/ 632460 h 922020"/>
                <a:gd name="connsiteX1" fmla="*/ 1082040 w 1082040"/>
                <a:gd name="connsiteY1" fmla="*/ 922020 h 922020"/>
                <a:gd name="connsiteX2" fmla="*/ 868680 w 1082040"/>
                <a:gd name="connsiteY2" fmla="*/ 0 h 922020"/>
              </a:gdLst>
              <a:ahLst/>
              <a:cxnLst>
                <a:cxn ang="0">
                  <a:pos x="connsiteX0" y="connsiteY0"/>
                </a:cxn>
                <a:cxn ang="0">
                  <a:pos x="connsiteX1" y="connsiteY1"/>
                </a:cxn>
                <a:cxn ang="0">
                  <a:pos x="connsiteX2" y="connsiteY2"/>
                </a:cxn>
              </a:cxnLst>
              <a:rect l="l" t="t" r="r" b="b"/>
              <a:pathLst>
                <a:path w="1082040" h="922020">
                  <a:moveTo>
                    <a:pt x="0" y="632460"/>
                  </a:moveTo>
                  <a:lnTo>
                    <a:pt x="1082040" y="922020"/>
                  </a:lnTo>
                  <a:lnTo>
                    <a:pt x="868680" y="0"/>
                  </a:lnTo>
                </a:path>
              </a:pathLst>
            </a:custGeom>
            <a:no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A9975FA-3BA7-4166-3ECE-8D908335C952}"/>
                </a:ext>
              </a:extLst>
            </p:cNvPr>
            <p:cNvSpPr txBox="1"/>
            <p:nvPr/>
          </p:nvSpPr>
          <p:spPr>
            <a:xfrm>
              <a:off x="7866417" y="5039011"/>
              <a:ext cx="2165335" cy="646331"/>
            </a:xfrm>
            <a:prstGeom prst="rect">
              <a:avLst/>
            </a:prstGeom>
            <a:noFill/>
          </p:spPr>
          <p:txBody>
            <a:bodyPr wrap="square" rtlCol="0">
              <a:spAutoFit/>
            </a:bodyPr>
            <a:lstStyle/>
            <a:p>
              <a:pPr algn="ctr"/>
              <a:r>
                <a:rPr lang="vi-VN" b="1" dirty="0"/>
                <a:t>Nước và chất khoáng</a:t>
              </a:r>
              <a:endParaRPr lang="en-US" b="1" dirty="0"/>
            </a:p>
          </p:txBody>
        </p:sp>
      </p:grpSp>
      <p:grpSp>
        <p:nvGrpSpPr>
          <p:cNvPr id="45" name="Group 44">
            <a:extLst>
              <a:ext uri="{FF2B5EF4-FFF2-40B4-BE49-F238E27FC236}">
                <a16:creationId xmlns:a16="http://schemas.microsoft.com/office/drawing/2014/main" id="{F9FE50DC-24A2-5468-D8EA-66FAE4F4BE79}"/>
              </a:ext>
            </a:extLst>
          </p:cNvPr>
          <p:cNvGrpSpPr/>
          <p:nvPr/>
        </p:nvGrpSpPr>
        <p:grpSpPr>
          <a:xfrm>
            <a:off x="8754912" y="3588666"/>
            <a:ext cx="2522895" cy="973997"/>
            <a:chOff x="9515475" y="3902803"/>
            <a:chExt cx="2522895" cy="973997"/>
          </a:xfrm>
        </p:grpSpPr>
        <p:grpSp>
          <p:nvGrpSpPr>
            <p:cNvPr id="46" name="Group 45">
              <a:extLst>
                <a:ext uri="{FF2B5EF4-FFF2-40B4-BE49-F238E27FC236}">
                  <a16:creationId xmlns:a16="http://schemas.microsoft.com/office/drawing/2014/main" id="{0CF7D1D0-5E1B-C8E8-7839-30799F0C2800}"/>
                </a:ext>
              </a:extLst>
            </p:cNvPr>
            <p:cNvGrpSpPr/>
            <p:nvPr/>
          </p:nvGrpSpPr>
          <p:grpSpPr>
            <a:xfrm>
              <a:off x="9705975" y="4006044"/>
              <a:ext cx="2222739" cy="738664"/>
              <a:chOff x="9772650" y="2939244"/>
              <a:chExt cx="2222739" cy="738664"/>
            </a:xfrm>
          </p:grpSpPr>
          <p:cxnSp>
            <p:nvCxnSpPr>
              <p:cNvPr id="48" name="Straight Arrow Connector 47">
                <a:extLst>
                  <a:ext uri="{FF2B5EF4-FFF2-40B4-BE49-F238E27FC236}">
                    <a16:creationId xmlns:a16="http://schemas.microsoft.com/office/drawing/2014/main" id="{9192A697-5253-F8E5-646E-32B16BBDBE8A}"/>
                  </a:ext>
                </a:extLst>
              </p:cNvPr>
              <p:cNvCxnSpPr/>
              <p:nvPr/>
            </p:nvCxnSpPr>
            <p:spPr>
              <a:xfrm>
                <a:off x="9772650" y="3133725"/>
                <a:ext cx="647700" cy="0"/>
              </a:xfrm>
              <a:prstGeom prst="straightConnector1">
                <a:avLst/>
              </a:prstGeom>
              <a:ln w="57150">
                <a:solidFill>
                  <a:srgbClr val="112D6A"/>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66856C3-CB5F-1146-4681-09D643B4D71E}"/>
                  </a:ext>
                </a:extLst>
              </p:cNvPr>
              <p:cNvCxnSpPr/>
              <p:nvPr/>
            </p:nvCxnSpPr>
            <p:spPr>
              <a:xfrm>
                <a:off x="9772650" y="3483717"/>
                <a:ext cx="647700" cy="0"/>
              </a:xfrm>
              <a:prstGeom prst="straightConnector1">
                <a:avLst/>
              </a:prstGeom>
              <a:ln w="57150">
                <a:solidFill>
                  <a:srgbClr val="99142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D8F6DED-B432-CBDC-9C9B-06521B1E46B7}"/>
                  </a:ext>
                </a:extLst>
              </p:cNvPr>
              <p:cNvSpPr txBox="1"/>
              <p:nvPr/>
            </p:nvSpPr>
            <p:spPr>
              <a:xfrm>
                <a:off x="10477739" y="2939244"/>
                <a:ext cx="841375" cy="369332"/>
              </a:xfrm>
              <a:prstGeom prst="rect">
                <a:avLst/>
              </a:prstGeom>
              <a:noFill/>
            </p:spPr>
            <p:txBody>
              <a:bodyPr wrap="square" rtlCol="0">
                <a:spAutoFit/>
              </a:bodyPr>
              <a:lstStyle/>
              <a:p>
                <a:r>
                  <a:rPr lang="vi-VN">
                    <a:solidFill>
                      <a:schemeClr val="bg2">
                        <a:lumMod val="25000"/>
                      </a:schemeClr>
                    </a:solidFill>
                  </a:rPr>
                  <a:t>Nước</a:t>
                </a:r>
                <a:endParaRPr lang="en-US">
                  <a:solidFill>
                    <a:schemeClr val="bg2">
                      <a:lumMod val="25000"/>
                    </a:schemeClr>
                  </a:solidFill>
                </a:endParaRPr>
              </a:p>
            </p:txBody>
          </p:sp>
          <p:sp>
            <p:nvSpPr>
              <p:cNvPr id="51" name="TextBox 50">
                <a:extLst>
                  <a:ext uri="{FF2B5EF4-FFF2-40B4-BE49-F238E27FC236}">
                    <a16:creationId xmlns:a16="http://schemas.microsoft.com/office/drawing/2014/main" id="{B5AF2269-614B-7107-D90F-49868DE77807}"/>
                  </a:ext>
                </a:extLst>
              </p:cNvPr>
              <p:cNvSpPr txBox="1"/>
              <p:nvPr/>
            </p:nvSpPr>
            <p:spPr>
              <a:xfrm>
                <a:off x="10477739" y="3308576"/>
                <a:ext cx="1517650" cy="369332"/>
              </a:xfrm>
              <a:prstGeom prst="rect">
                <a:avLst/>
              </a:prstGeom>
              <a:noFill/>
            </p:spPr>
            <p:txBody>
              <a:bodyPr wrap="square" rtlCol="0">
                <a:spAutoFit/>
              </a:bodyPr>
              <a:lstStyle/>
              <a:p>
                <a:r>
                  <a:rPr lang="vi-VN">
                    <a:solidFill>
                      <a:schemeClr val="bg2">
                        <a:lumMod val="25000"/>
                      </a:schemeClr>
                    </a:solidFill>
                  </a:rPr>
                  <a:t>Chất khoáng</a:t>
                </a:r>
                <a:endParaRPr lang="en-US">
                  <a:solidFill>
                    <a:schemeClr val="bg2">
                      <a:lumMod val="25000"/>
                    </a:schemeClr>
                  </a:solidFill>
                </a:endParaRPr>
              </a:p>
            </p:txBody>
          </p:sp>
        </p:grpSp>
        <p:sp>
          <p:nvSpPr>
            <p:cNvPr id="47" name="Rectangle: Rounded Corners 46">
              <a:extLst>
                <a:ext uri="{FF2B5EF4-FFF2-40B4-BE49-F238E27FC236}">
                  <a16:creationId xmlns:a16="http://schemas.microsoft.com/office/drawing/2014/main" id="{EF104410-4221-6242-C4D4-369A88DD96EF}"/>
                </a:ext>
              </a:extLst>
            </p:cNvPr>
            <p:cNvSpPr/>
            <p:nvPr/>
          </p:nvSpPr>
          <p:spPr>
            <a:xfrm>
              <a:off x="9515475" y="3902803"/>
              <a:ext cx="2522895" cy="973997"/>
            </a:xfrm>
            <a:prstGeom prst="roundRect">
              <a:avLst/>
            </a:prstGeom>
            <a:noFill/>
            <a:ln w="19050">
              <a:solidFill>
                <a:srgbClr val="112D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A6B40B0A-0F0E-2E2D-EA8A-B61AFF2BB5B4}"/>
              </a:ext>
            </a:extLst>
          </p:cNvPr>
          <p:cNvSpPr txBox="1"/>
          <p:nvPr/>
        </p:nvSpPr>
        <p:spPr>
          <a:xfrm>
            <a:off x="582602" y="1034342"/>
            <a:ext cx="11318875" cy="946798"/>
          </a:xfrm>
          <a:prstGeom prst="rect">
            <a:avLst/>
          </a:prstGeom>
          <a:noFill/>
        </p:spPr>
        <p:txBody>
          <a:bodyPr wrap="square" rtlCol="0">
            <a:spAutoFit/>
          </a:bodyPr>
          <a:lstStyle/>
          <a:p>
            <a:pPr algn="just">
              <a:lnSpc>
                <a:spcPct val="120000"/>
              </a:lnSpc>
            </a:pPr>
            <a:r>
              <a:rPr lang="vi-VN" sz="2400" b="1" dirty="0">
                <a:solidFill>
                  <a:srgbClr val="0070C0"/>
                </a:solidFill>
              </a:rPr>
              <a:t>Nước</a:t>
            </a:r>
            <a:r>
              <a:rPr lang="vi-VN" sz="2400" dirty="0">
                <a:solidFill>
                  <a:schemeClr val="bg2">
                    <a:lumMod val="25000"/>
                  </a:schemeClr>
                </a:solidFill>
              </a:rPr>
              <a:t> </a:t>
            </a:r>
            <a:r>
              <a:rPr lang="vi-VN" sz="2400" dirty="0"/>
              <a:t>và </a:t>
            </a:r>
            <a:r>
              <a:rPr lang="vi-VN" sz="2400" b="1" dirty="0">
                <a:solidFill>
                  <a:srgbClr val="0070C0"/>
                </a:solidFill>
              </a:rPr>
              <a:t>chất khoáng hòa tan trong đất </a:t>
            </a:r>
            <a:r>
              <a:rPr lang="vi-VN" sz="2400" dirty="0"/>
              <a:t>được hấp thụ vào rễ rồi tiếp tục được vận chuyển theo mạch gỗ lên các bộ phận khác của cây (dòng đi lên).</a:t>
            </a:r>
            <a:endParaRPr lang="en-US" sz="2400" dirty="0"/>
          </a:p>
        </p:txBody>
      </p:sp>
    </p:spTree>
    <p:extLst>
      <p:ext uri="{BB962C8B-B14F-4D97-AF65-F5344CB8AC3E}">
        <p14:creationId xmlns:p14="http://schemas.microsoft.com/office/powerpoint/2010/main" val="1478228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wd">
                                    <p:tmPct val="10000"/>
                                  </p:iterate>
                                  <p:childTnLst>
                                    <p:set>
                                      <p:cBhvr>
                                        <p:cTn id="11" dur="1" fill="hold">
                                          <p:stCondLst>
                                            <p:cond delay="0"/>
                                          </p:stCondLst>
                                        </p:cTn>
                                        <p:tgtEl>
                                          <p:spTgt spid="52"/>
                                        </p:tgtEl>
                                        <p:attrNameLst>
                                          <p:attrName>style.visibility</p:attrName>
                                        </p:attrNameLst>
                                      </p:cBhvr>
                                      <p:to>
                                        <p:strVal val="visible"/>
                                      </p:to>
                                    </p:set>
                                    <p:anim calcmode="lin" valueType="num">
                                      <p:cBhvr>
                                        <p:cTn id="12" dur="350" fill="hold"/>
                                        <p:tgtEl>
                                          <p:spTgt spid="52"/>
                                        </p:tgtEl>
                                        <p:attrNameLst>
                                          <p:attrName>ppt_w</p:attrName>
                                        </p:attrNameLst>
                                      </p:cBhvr>
                                      <p:tavLst>
                                        <p:tav tm="0">
                                          <p:val>
                                            <p:fltVal val="0"/>
                                          </p:val>
                                        </p:tav>
                                        <p:tav tm="100000">
                                          <p:val>
                                            <p:strVal val="#ppt_w"/>
                                          </p:val>
                                        </p:tav>
                                      </p:tavLst>
                                    </p:anim>
                                    <p:anim calcmode="lin" valueType="num">
                                      <p:cBhvr>
                                        <p:cTn id="13" dur="350" fill="hold"/>
                                        <p:tgtEl>
                                          <p:spTgt spid="52"/>
                                        </p:tgtEl>
                                        <p:attrNameLst>
                                          <p:attrName>ppt_h</p:attrName>
                                        </p:attrNameLst>
                                      </p:cBhvr>
                                      <p:tavLst>
                                        <p:tav tm="0">
                                          <p:val>
                                            <p:fltVal val="0"/>
                                          </p:val>
                                        </p:tav>
                                        <p:tav tm="100000">
                                          <p:val>
                                            <p:strVal val="#ppt_h"/>
                                          </p:val>
                                        </p:tav>
                                      </p:tavLst>
                                    </p:anim>
                                    <p:animEffect transition="in" filter="fade">
                                      <p:cBhvr>
                                        <p:cTn id="14" dur="3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5FE677AB-2170-4A0B-893A-AB11C4C8F0DC}"/>
              </a:ext>
            </a:extLst>
          </p:cNvPr>
          <p:cNvPicPr>
            <a:picLocks noChangeAspect="1"/>
          </p:cNvPicPr>
          <p:nvPr/>
        </p:nvPicPr>
        <p:blipFill rotWithShape="1">
          <a:blip r:embed="rId2">
            <a:extLst>
              <a:ext uri="{28A0092B-C50C-407E-A947-70E740481C1C}">
                <a14:useLocalDpi xmlns:a14="http://schemas.microsoft.com/office/drawing/2010/main" val="0"/>
              </a:ext>
            </a:extLst>
          </a:blip>
          <a:srcRect b="10017"/>
          <a:stretch/>
        </p:blipFill>
        <p:spPr>
          <a:xfrm>
            <a:off x="20" y="1282"/>
            <a:ext cx="12191980" cy="6856718"/>
          </a:xfrm>
          <a:prstGeom prst="rect">
            <a:avLst/>
          </a:prstGeom>
        </p:spPr>
      </p:pic>
      <p:grpSp>
        <p:nvGrpSpPr>
          <p:cNvPr id="14" name="Group 13">
            <a:extLst>
              <a:ext uri="{FF2B5EF4-FFF2-40B4-BE49-F238E27FC236}">
                <a16:creationId xmlns:a16="http://schemas.microsoft.com/office/drawing/2014/main" id="{FD3C5D36-EBED-4507-83F9-E2D76794E995}"/>
              </a:ext>
            </a:extLst>
          </p:cNvPr>
          <p:cNvGrpSpPr/>
          <p:nvPr/>
        </p:nvGrpSpPr>
        <p:grpSpPr>
          <a:xfrm>
            <a:off x="532660" y="499291"/>
            <a:ext cx="5150510" cy="5596971"/>
            <a:chOff x="532660" y="499291"/>
            <a:chExt cx="5150510" cy="5596971"/>
          </a:xfrm>
        </p:grpSpPr>
        <p:grpSp>
          <p:nvGrpSpPr>
            <p:cNvPr id="7" name="Group 6">
              <a:extLst>
                <a:ext uri="{FF2B5EF4-FFF2-40B4-BE49-F238E27FC236}">
                  <a16:creationId xmlns:a16="http://schemas.microsoft.com/office/drawing/2014/main" id="{3CDFAA13-0F59-4711-A9C7-FF1FA9737F45}"/>
                </a:ext>
              </a:extLst>
            </p:cNvPr>
            <p:cNvGrpSpPr/>
            <p:nvPr/>
          </p:nvGrpSpPr>
          <p:grpSpPr>
            <a:xfrm>
              <a:off x="532660" y="752354"/>
              <a:ext cx="5150510" cy="5343908"/>
              <a:chOff x="532660" y="752354"/>
              <a:chExt cx="5150510" cy="5343908"/>
            </a:xfrm>
          </p:grpSpPr>
          <p:sp>
            <p:nvSpPr>
              <p:cNvPr id="4" name="Rectangle 3">
                <a:extLst>
                  <a:ext uri="{FF2B5EF4-FFF2-40B4-BE49-F238E27FC236}">
                    <a16:creationId xmlns:a16="http://schemas.microsoft.com/office/drawing/2014/main" id="{8C0CDD89-F168-4E62-B987-7C36A5310688}"/>
                  </a:ext>
                </a:extLst>
              </p:cNvPr>
              <p:cNvSpPr/>
              <p:nvPr/>
            </p:nvSpPr>
            <p:spPr>
              <a:xfrm>
                <a:off x="532660" y="752354"/>
                <a:ext cx="5150510" cy="534390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EB5AE02-9EE7-445D-A21B-0143D6C2538B}"/>
                  </a:ext>
                </a:extLst>
              </p:cNvPr>
              <p:cNvSpPr txBox="1"/>
              <p:nvPr/>
            </p:nvSpPr>
            <p:spPr>
              <a:xfrm>
                <a:off x="1093458" y="1447374"/>
                <a:ext cx="4079791" cy="2507225"/>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FF00"/>
                    </a:solidFill>
                    <a:effectLst/>
                    <a:uLnTx/>
                    <a:uFillTx/>
                    <a:latin typeface="Arial" panose="020B0604020202020204" pitchFamily="34" charset="0"/>
                    <a:ea typeface="+mn-ea"/>
                    <a:cs typeface="+mn-cs"/>
                  </a:rPr>
                  <a:t>Nước và chất khoáng </a:t>
                </a:r>
                <a:r>
                  <a:rPr kumimoji="0" lang="vi-VN" sz="2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hòa tan trong đất được các tế bào lông hút hấp thụ vào rễ rồi vận chuyển từ rễ lên thân cây và lá nhờ </a:t>
                </a:r>
                <a:r>
                  <a:rPr kumimoji="0" lang="vi-VN" sz="2400" b="1" i="1" u="none" strike="noStrike" kern="1200" cap="none" spc="0" normalizeH="0" baseline="0" noProof="0" dirty="0">
                    <a:ln>
                      <a:noFill/>
                    </a:ln>
                    <a:solidFill>
                      <a:srgbClr val="00B0F0"/>
                    </a:solidFill>
                    <a:effectLst/>
                    <a:uLnTx/>
                    <a:uFillTx/>
                    <a:latin typeface="Arial" panose="020B0604020202020204" pitchFamily="34" charset="0"/>
                    <a:ea typeface="+mn-ea"/>
                    <a:cs typeface="+mn-cs"/>
                  </a:rPr>
                  <a:t>mạch gỗ (dòng đi lên). </a:t>
                </a:r>
                <a:endParaRPr kumimoji="0" lang="en-US" sz="24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BEF92115-4CDE-42BA-82F3-E80E91EA03D7}"/>
                  </a:ext>
                </a:extLst>
              </p:cNvPr>
              <p:cNvSpPr/>
              <p:nvPr/>
            </p:nvSpPr>
            <p:spPr>
              <a:xfrm>
                <a:off x="698090" y="9217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A00F30C-5146-4BE7-BA19-BC78A31DAF08}"/>
                  </a:ext>
                </a:extLst>
              </p:cNvPr>
              <p:cNvSpPr/>
              <p:nvPr/>
            </p:nvSpPr>
            <p:spPr>
              <a:xfrm flipH="1" flipV="1">
                <a:off x="2222980" y="3801542"/>
                <a:ext cx="3303639" cy="2133600"/>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00C47E6C-BD42-4230-8CD0-7F24C71F7145}"/>
                  </a:ext>
                </a:extLst>
              </p:cNvPr>
              <p:cNvSpPr/>
              <p:nvPr/>
            </p:nvSpPr>
            <p:spPr>
              <a:xfrm flipH="1" flipV="1">
                <a:off x="3206670" y="2933700"/>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E86E953-E70D-43F7-B5DF-6DB43C2D095B}"/>
                  </a:ext>
                </a:extLst>
              </p:cNvPr>
              <p:cNvSpPr/>
              <p:nvPr/>
            </p:nvSpPr>
            <p:spPr>
              <a:xfrm>
                <a:off x="861578" y="1094436"/>
                <a:ext cx="2156461" cy="2828747"/>
              </a:xfrm>
              <a:custGeom>
                <a:avLst/>
                <a:gdLst>
                  <a:gd name="connsiteX0" fmla="*/ 9833 w 3303639"/>
                  <a:gd name="connsiteY0" fmla="*/ 2133600 h 2133600"/>
                  <a:gd name="connsiteX1" fmla="*/ 0 w 3303639"/>
                  <a:gd name="connsiteY1" fmla="*/ 9833 h 2133600"/>
                  <a:gd name="connsiteX2" fmla="*/ 3303639 w 3303639"/>
                  <a:gd name="connsiteY2" fmla="*/ 0 h 2133600"/>
                </a:gdLst>
                <a:ahLst/>
                <a:cxnLst>
                  <a:cxn ang="0">
                    <a:pos x="connsiteX0" y="connsiteY0"/>
                  </a:cxn>
                  <a:cxn ang="0">
                    <a:pos x="connsiteX1" y="connsiteY1"/>
                  </a:cxn>
                  <a:cxn ang="0">
                    <a:pos x="connsiteX2" y="connsiteY2"/>
                  </a:cxn>
                </a:cxnLst>
                <a:rect l="l" t="t" r="r" b="b"/>
                <a:pathLst>
                  <a:path w="3303639" h="2133600">
                    <a:moveTo>
                      <a:pt x="9833" y="2133600"/>
                    </a:moveTo>
                    <a:cubicBezTo>
                      <a:pt x="6555" y="1425678"/>
                      <a:pt x="3278" y="717755"/>
                      <a:pt x="0" y="9833"/>
                    </a:cubicBezTo>
                    <a:lnTo>
                      <a:pt x="3303639" y="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Rounded Corners 12">
              <a:extLst>
                <a:ext uri="{FF2B5EF4-FFF2-40B4-BE49-F238E27FC236}">
                  <a16:creationId xmlns:a16="http://schemas.microsoft.com/office/drawing/2014/main" id="{71374751-D546-48B0-BD82-D3D931F4446E}"/>
                </a:ext>
              </a:extLst>
            </p:cNvPr>
            <p:cNvSpPr/>
            <p:nvPr/>
          </p:nvSpPr>
          <p:spPr>
            <a:xfrm>
              <a:off x="1772260" y="499291"/>
              <a:ext cx="2868819" cy="771614"/>
            </a:xfrm>
            <a:prstGeom prst="roundRect">
              <a:avLst>
                <a:gd name="adj" fmla="val 38329"/>
              </a:avLst>
            </a:prstGeom>
            <a:gradFill>
              <a:gsLst>
                <a:gs pos="1000">
                  <a:srgbClr val="FF6699"/>
                </a:gs>
                <a:gs pos="100000">
                  <a:srgbClr val="FF993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GHI NHỚ</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07419495"/>
      </p:ext>
    </p:extLst>
  </p:cSld>
  <p:clrMapOvr>
    <a:masterClrMapping/>
  </p:clrMapOvr>
  <p:transition spd="slow">
    <p:cover dir="l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with low confidence">
            <a:extLst>
              <a:ext uri="{FF2B5EF4-FFF2-40B4-BE49-F238E27FC236}">
                <a16:creationId xmlns:a16="http://schemas.microsoft.com/office/drawing/2014/main" id="{FFBD2E58-3DB2-4424-BA55-E00CB5D8C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Parallelogram 9">
            <a:extLst>
              <a:ext uri="{FF2B5EF4-FFF2-40B4-BE49-F238E27FC236}">
                <a16:creationId xmlns:a16="http://schemas.microsoft.com/office/drawing/2014/main" id="{E04E10D5-ACDA-450E-8054-8E367A298BB3}"/>
              </a:ext>
            </a:extLst>
          </p:cNvPr>
          <p:cNvSpPr/>
          <p:nvPr/>
        </p:nvSpPr>
        <p:spPr>
          <a:xfrm flipH="1">
            <a:off x="5805029" y="0"/>
            <a:ext cx="9121140" cy="6858000"/>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63A117-7F64-4175-9D54-A73A5159CB05}"/>
              </a:ext>
            </a:extLst>
          </p:cNvPr>
          <p:cNvGrpSpPr/>
          <p:nvPr/>
        </p:nvGrpSpPr>
        <p:grpSpPr>
          <a:xfrm>
            <a:off x="8318359" y="714887"/>
            <a:ext cx="2555522" cy="1804043"/>
            <a:chOff x="8207587" y="773027"/>
            <a:chExt cx="2555522" cy="1804043"/>
          </a:xfrm>
        </p:grpSpPr>
        <p:sp>
          <p:nvSpPr>
            <p:cNvPr id="5" name="Diamond 4">
              <a:extLst>
                <a:ext uri="{FF2B5EF4-FFF2-40B4-BE49-F238E27FC236}">
                  <a16:creationId xmlns:a16="http://schemas.microsoft.com/office/drawing/2014/main" id="{397AA3C8-3F25-4D34-9993-8E65695ED858}"/>
                </a:ext>
              </a:extLst>
            </p:cNvPr>
            <p:cNvSpPr/>
            <p:nvPr/>
          </p:nvSpPr>
          <p:spPr>
            <a:xfrm>
              <a:off x="8980029" y="793990"/>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09173665-50FE-4270-98F1-455BF1989204}"/>
                </a:ext>
              </a:extLst>
            </p:cNvPr>
            <p:cNvSpPr/>
            <p:nvPr/>
          </p:nvSpPr>
          <p:spPr>
            <a:xfrm>
              <a:off x="8207587" y="773027"/>
              <a:ext cx="1783080" cy="1783080"/>
            </a:xfrm>
            <a:prstGeom prst="diamond">
              <a:avLst/>
            </a:prstGeom>
            <a:no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0A20965-366D-4B39-AF43-B80FD9470E96}"/>
                </a:ext>
              </a:extLst>
            </p:cNvPr>
            <p:cNvGrpSpPr/>
            <p:nvPr/>
          </p:nvGrpSpPr>
          <p:grpSpPr>
            <a:xfrm>
              <a:off x="8593808" y="777776"/>
              <a:ext cx="1783080" cy="1783080"/>
              <a:chOff x="8593808" y="777776"/>
              <a:chExt cx="1783080" cy="1783080"/>
            </a:xfrm>
          </p:grpSpPr>
          <p:sp>
            <p:nvSpPr>
              <p:cNvPr id="8" name="Diamond 7">
                <a:extLst>
                  <a:ext uri="{FF2B5EF4-FFF2-40B4-BE49-F238E27FC236}">
                    <a16:creationId xmlns:a16="http://schemas.microsoft.com/office/drawing/2014/main" id="{4CDA0F7D-71EE-4B0D-809A-41A09718E6EE}"/>
                  </a:ext>
                </a:extLst>
              </p:cNvPr>
              <p:cNvSpPr/>
              <p:nvPr/>
            </p:nvSpPr>
            <p:spPr>
              <a:xfrm>
                <a:off x="8593808" y="777776"/>
                <a:ext cx="1783080" cy="1783080"/>
              </a:xfrm>
              <a:prstGeom prst="diamond">
                <a:avLst/>
              </a:prstGeom>
              <a:gradFill>
                <a:gsLst>
                  <a:gs pos="38000">
                    <a:srgbClr val="FF7C6D"/>
                  </a:gs>
                  <a:gs pos="67000">
                    <a:srgbClr val="FF8854"/>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
            <p:nvSpPr>
              <p:cNvPr id="9" name="Diamond 8">
                <a:extLst>
                  <a:ext uri="{FF2B5EF4-FFF2-40B4-BE49-F238E27FC236}">
                    <a16:creationId xmlns:a16="http://schemas.microsoft.com/office/drawing/2014/main" id="{328340BC-AAF2-446C-90C3-8AA5CED802E1}"/>
                  </a:ext>
                </a:extLst>
              </p:cNvPr>
              <p:cNvSpPr/>
              <p:nvPr/>
            </p:nvSpPr>
            <p:spPr>
              <a:xfrm>
                <a:off x="8743143" y="927111"/>
                <a:ext cx="1484410" cy="1484410"/>
              </a:xfrm>
              <a:prstGeom prst="diamond">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26E6572B-56B6-4239-9B34-3FA01D9C6DE7}"/>
              </a:ext>
            </a:extLst>
          </p:cNvPr>
          <p:cNvSpPr txBox="1"/>
          <p:nvPr/>
        </p:nvSpPr>
        <p:spPr>
          <a:xfrm>
            <a:off x="7176841" y="3196114"/>
            <a:ext cx="4649400" cy="2085827"/>
          </a:xfrm>
          <a:prstGeom prst="rect">
            <a:avLst/>
          </a:prstGeom>
          <a:noFill/>
        </p:spPr>
        <p:txBody>
          <a:bodyPr wrap="square" rtlCol="0">
            <a:spAutoFit/>
          </a:bodyPr>
          <a:lstStyle/>
          <a:p>
            <a:pPr algn="ctr">
              <a:lnSpc>
                <a:spcPct val="110000"/>
              </a:lnSpc>
            </a:pPr>
            <a:r>
              <a:rPr lang="vi-VN" sz="4000" b="1" dirty="0">
                <a:solidFill>
                  <a:schemeClr val="bg1"/>
                </a:solidFill>
              </a:rPr>
              <a:t>SỰ VẬN CHUYỂN CÁC CHẤT TRONG CÂY</a:t>
            </a:r>
            <a:endParaRPr lang="en-US" sz="4000" b="1" dirty="0">
              <a:solidFill>
                <a:schemeClr val="bg1"/>
              </a:solidFill>
            </a:endParaRPr>
          </a:p>
        </p:txBody>
      </p:sp>
      <p:sp>
        <p:nvSpPr>
          <p:cNvPr id="12" name="Rectangle: Rounded Corners 11">
            <a:extLst>
              <a:ext uri="{FF2B5EF4-FFF2-40B4-BE49-F238E27FC236}">
                <a16:creationId xmlns:a16="http://schemas.microsoft.com/office/drawing/2014/main" id="{BC8E8C2D-1A41-42DB-A34B-B535DE269604}"/>
              </a:ext>
            </a:extLst>
          </p:cNvPr>
          <p:cNvSpPr/>
          <p:nvPr/>
        </p:nvSpPr>
        <p:spPr>
          <a:xfrm>
            <a:off x="9712960" y="5476240"/>
            <a:ext cx="2113280" cy="162560"/>
          </a:xfrm>
          <a:prstGeom prst="roundRect">
            <a:avLst>
              <a:gd name="adj" fmla="val 50000"/>
            </a:avLst>
          </a:prstGeom>
          <a:gradFill>
            <a:gsLst>
              <a:gs pos="30000">
                <a:srgbClr val="FF7972"/>
              </a:gs>
              <a:gs pos="69000">
                <a:srgbClr val="FF8658"/>
              </a:gs>
              <a:gs pos="0">
                <a:srgbClr val="FF6699"/>
              </a:gs>
              <a:gs pos="100000">
                <a:srgbClr val="FF993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35632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bVTI">
  <a:themeElements>
    <a:clrScheme name="AnalogousFromLightSeedLeftStep">
      <a:dk1>
        <a:srgbClr val="000000"/>
      </a:dk1>
      <a:lt1>
        <a:srgbClr val="FFFFFF"/>
      </a:lt1>
      <a:dk2>
        <a:srgbClr val="242441"/>
      </a:dk2>
      <a:lt2>
        <a:srgbClr val="E8E2E5"/>
      </a:lt2>
      <a:accent1>
        <a:srgbClr val="74AB91"/>
      </a:accent1>
      <a:accent2>
        <a:srgbClr val="69B270"/>
      </a:accent2>
      <a:accent3>
        <a:srgbClr val="86AC75"/>
      </a:accent3>
      <a:accent4>
        <a:srgbClr val="96A963"/>
      </a:accent4>
      <a:accent5>
        <a:srgbClr val="AAA273"/>
      </a:accent5>
      <a:accent6>
        <a:srgbClr val="C59774"/>
      </a:accent6>
      <a:hlink>
        <a:srgbClr val="AE698B"/>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3.xml><?xml version="1.0" encoding="utf-8"?>
<a:theme xmlns:a="http://schemas.openxmlformats.org/drawingml/2006/main" name="SketchLinesVTI">
  <a:themeElements>
    <a:clrScheme name="AnalogousFromDarkSeedLeftStep">
      <a:dk1>
        <a:srgbClr val="000000"/>
      </a:dk1>
      <a:lt1>
        <a:srgbClr val="FFFFFF"/>
      </a:lt1>
      <a:dk2>
        <a:srgbClr val="283B21"/>
      </a:dk2>
      <a:lt2>
        <a:srgbClr val="E8E2E3"/>
      </a:lt2>
      <a:accent1>
        <a:srgbClr val="42B29A"/>
      </a:accent1>
      <a:accent2>
        <a:srgbClr val="37B566"/>
      </a:accent2>
      <a:accent3>
        <a:srgbClr val="48B543"/>
      </a:accent3>
      <a:accent4>
        <a:srgbClr val="70B236"/>
      </a:accent4>
      <a:accent5>
        <a:srgbClr val="9BA83E"/>
      </a:accent5>
      <a:accent6>
        <a:srgbClr val="B59037"/>
      </a:accent6>
      <a:hlink>
        <a:srgbClr val="718B2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otalTime>2060</TotalTime>
  <Words>1958</Words>
  <Application>Microsoft Macintosh PowerPoint</Application>
  <PresentationFormat>Widescreen</PresentationFormat>
  <Paragraphs>165</Paragraphs>
  <Slides>50</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50</vt:i4>
      </vt:variant>
    </vt:vector>
  </HeadingPairs>
  <TitlesOfParts>
    <vt:vector size="63" baseType="lpstr">
      <vt:lpstr>Meiryo</vt:lpstr>
      <vt:lpstr>Arial</vt:lpstr>
      <vt:lpstr>Calibri</vt:lpstr>
      <vt:lpstr>Calibri Light</vt:lpstr>
      <vt:lpstr>Corbel</vt:lpstr>
      <vt:lpstr>Courier New</vt:lpstr>
      <vt:lpstr>Sagona Book</vt:lpstr>
      <vt:lpstr>Symbol</vt:lpstr>
      <vt:lpstr>The Hand Extrablack</vt:lpstr>
      <vt:lpstr>Wingdings</vt:lpstr>
      <vt:lpstr>Office Theme</vt:lpstr>
      <vt:lpstr>BlobVTI</vt:lpstr>
      <vt:lpstr>SketchLinesVTI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Phương Thảo</cp:lastModifiedBy>
  <cp:revision>103</cp:revision>
  <dcterms:created xsi:type="dcterms:W3CDTF">2022-05-06T03:02:25Z</dcterms:created>
  <dcterms:modified xsi:type="dcterms:W3CDTF">2024-03-21T14:12:24Z</dcterms:modified>
</cp:coreProperties>
</file>