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71" r:id="rId3"/>
    <p:sldId id="273" r:id="rId4"/>
    <p:sldId id="293" r:id="rId5"/>
    <p:sldId id="296" r:id="rId6"/>
    <p:sldId id="295" r:id="rId7"/>
    <p:sldId id="256" r:id="rId8"/>
    <p:sldId id="257" r:id="rId9"/>
    <p:sldId id="272" r:id="rId10"/>
    <p:sldId id="297" r:id="rId11"/>
    <p:sldId id="275" r:id="rId12"/>
    <p:sldId id="298" r:id="rId13"/>
    <p:sldId id="276" r:id="rId14"/>
    <p:sldId id="277" r:id="rId15"/>
    <p:sldId id="278" r:id="rId16"/>
    <p:sldId id="301" r:id="rId17"/>
    <p:sldId id="258" r:id="rId18"/>
    <p:sldId id="264" r:id="rId19"/>
    <p:sldId id="284" r:id="rId20"/>
    <p:sldId id="279" r:id="rId21"/>
    <p:sldId id="280" r:id="rId22"/>
    <p:sldId id="294" r:id="rId23"/>
    <p:sldId id="281" r:id="rId24"/>
    <p:sldId id="282" r:id="rId25"/>
    <p:sldId id="283" r:id="rId26"/>
    <p:sldId id="285" r:id="rId27"/>
    <p:sldId id="288" r:id="rId28"/>
    <p:sldId id="299" r:id="rId29"/>
    <p:sldId id="302" r:id="rId30"/>
    <p:sldId id="262" r:id="rId31"/>
    <p:sldId id="291" r:id="rId32"/>
    <p:sldId id="266" r:id="rId33"/>
    <p:sldId id="267" r:id="rId34"/>
    <p:sldId id="263" r:id="rId35"/>
    <p:sldId id="268" r:id="rId36"/>
    <p:sldId id="27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10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982"/>
    <p:restoredTop sz="94660"/>
  </p:normalViewPr>
  <p:slideViewPr>
    <p:cSldViewPr>
      <p:cViewPr varScale="1">
        <p:scale>
          <a:sx n="76" d="100"/>
          <a:sy n="76" d="100"/>
        </p:scale>
        <p:origin x="200" y="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01338B-7580-4671-9047-4145D5B459BE}" type="datetimeFigureOut">
              <a:rPr lang="en-US" smtClean="0"/>
              <a:t>2/14/23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98CE46-A84E-4835-836A-6C435CED3E2B}" type="slidenum">
              <a:rPr lang="en-US" smtClean="0"/>
              <a:t>‹#›</a:t>
            </a:fld>
            <a:endParaRPr lang="en-US"/>
          </a:p>
        </p:txBody>
      </p:sp>
    </p:spTree>
    <p:extLst>
      <p:ext uri="{BB962C8B-B14F-4D97-AF65-F5344CB8AC3E}">
        <p14:creationId xmlns:p14="http://schemas.microsoft.com/office/powerpoint/2010/main" val="2675245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9455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3869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EFFBF-5BA3-478F-821D-2EF8EC3FDE4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CA4438-94EB-4CBE-823C-64979D7D5C8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446770-A515-4AA6-ABCF-53EB0FC2DF0D}"/>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2/14/23</a:t>
            </a:fld>
            <a:endParaRPr lang="en-US"/>
          </a:p>
        </p:txBody>
      </p:sp>
      <p:sp>
        <p:nvSpPr>
          <p:cNvPr id="5" name="Footer Placeholder 4">
            <a:extLst>
              <a:ext uri="{FF2B5EF4-FFF2-40B4-BE49-F238E27FC236}">
                <a16:creationId xmlns:a16="http://schemas.microsoft.com/office/drawing/2014/main" id="{12769D9C-D60D-41EE-B0AC-09D30EB33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2B760B5-41E4-46DF-83C9-CFF5E04B583F}"/>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278279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1A347-6CC4-43EC-AFFF-E850D98D79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E06679-AB5B-41A4-AB9C-A66BBCD2D0C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0D543D-92E2-4ECE-8B66-EEA5D1099AB7}"/>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2/14/23</a:t>
            </a:fld>
            <a:endParaRPr lang="en-US"/>
          </a:p>
        </p:txBody>
      </p:sp>
      <p:sp>
        <p:nvSpPr>
          <p:cNvPr id="5" name="Footer Placeholder 4">
            <a:extLst>
              <a:ext uri="{FF2B5EF4-FFF2-40B4-BE49-F238E27FC236}">
                <a16:creationId xmlns:a16="http://schemas.microsoft.com/office/drawing/2014/main" id="{B65F7E0F-7926-4ACE-A1A9-C68E8CA855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BBE851-DB40-4B97-9244-44E6B6BEB504}"/>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1769436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EC2F09-C0E6-44AF-9F56-F11D23250F0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09737E-2DBC-41FF-B1BC-DBE9F8C8341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153D-BD06-4E23-BEED-70D308022918}"/>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2/14/23</a:t>
            </a:fld>
            <a:endParaRPr lang="en-US"/>
          </a:p>
        </p:txBody>
      </p:sp>
      <p:sp>
        <p:nvSpPr>
          <p:cNvPr id="5" name="Footer Placeholder 4">
            <a:extLst>
              <a:ext uri="{FF2B5EF4-FFF2-40B4-BE49-F238E27FC236}">
                <a16:creationId xmlns:a16="http://schemas.microsoft.com/office/drawing/2014/main" id="{2A6B4CBD-FDC2-44F9-8B2F-FEB40D02A5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D97E94-30BA-4C95-8115-CAA14C0530C7}"/>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1693869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00491070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21691118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660510280"/>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2023/2/14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53098090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7AAA839-4FAF-4E31-9F41-4C0E297EAC69}" type="datetimeFigureOut">
              <a:rPr lang="zh-CN" altLang="en-US" smtClean="0"/>
              <a:t>2023/2/14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3704836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7AAA839-4FAF-4E31-9F41-4C0E297EAC69}" type="datetimeFigureOut">
              <a:rPr lang="zh-CN" altLang="en-US" smtClean="0"/>
              <a:t>2023/2/14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19158785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AAA839-4FAF-4E31-9F41-4C0E297EAC69}" type="datetimeFigureOut">
              <a:rPr lang="zh-CN" altLang="en-US" smtClean="0"/>
              <a:t>2023/2/14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630628200"/>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2023/2/14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36464434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8E916-2044-48EF-A501-E57121306E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A77C56-7A34-4AA2-901B-E860B217F4C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05BD4C-F4BB-4B93-AEC0-B311A36D6E67}"/>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2/14/23</a:t>
            </a:fld>
            <a:endParaRPr lang="en-US"/>
          </a:p>
        </p:txBody>
      </p:sp>
      <p:sp>
        <p:nvSpPr>
          <p:cNvPr id="5" name="Footer Placeholder 4">
            <a:extLst>
              <a:ext uri="{FF2B5EF4-FFF2-40B4-BE49-F238E27FC236}">
                <a16:creationId xmlns:a16="http://schemas.microsoft.com/office/drawing/2014/main" id="{A1986566-2B4A-4D6B-80C3-611D3EE6E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3794C-F1B2-48F3-8FDB-43E5E904F54C}"/>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1316503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2023/2/14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27416563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27980748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12153892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6C66E-BE31-48D3-9D5C-CFCE29D92C5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38B546-B2C1-4FE9-B105-02F018D8C6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3D5E0E-9F5B-47F6-9D32-4999994D62E5}"/>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2/14/23</a:t>
            </a:fld>
            <a:endParaRPr lang="en-US"/>
          </a:p>
        </p:txBody>
      </p:sp>
      <p:sp>
        <p:nvSpPr>
          <p:cNvPr id="5" name="Footer Placeholder 4">
            <a:extLst>
              <a:ext uri="{FF2B5EF4-FFF2-40B4-BE49-F238E27FC236}">
                <a16:creationId xmlns:a16="http://schemas.microsoft.com/office/drawing/2014/main" id="{80087147-53C7-4ACB-92F8-1780EAFD46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5A61C-2D10-4C34-A1DE-29B527FEF849}"/>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668390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F530-0F17-4013-A624-C59C0D7F1F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C4B16D-D504-47C3-939F-EF5A5A6B3AB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36613A-93B5-4C51-BAF5-31DB50188FE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26FA70-8416-4107-893B-978B5A751864}"/>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2/14/23</a:t>
            </a:fld>
            <a:endParaRPr lang="en-US"/>
          </a:p>
        </p:txBody>
      </p:sp>
      <p:sp>
        <p:nvSpPr>
          <p:cNvPr id="6" name="Footer Placeholder 5">
            <a:extLst>
              <a:ext uri="{FF2B5EF4-FFF2-40B4-BE49-F238E27FC236}">
                <a16:creationId xmlns:a16="http://schemas.microsoft.com/office/drawing/2014/main" id="{69764086-A04B-40C7-A026-2F6F42C6B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E30D5DB-7AB0-425C-82C3-E084958E64AE}"/>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656078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F0C68-FB4B-4ABA-9469-72FC6AD2A73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E6F74C-3867-453A-8283-5E1FCA57BB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3BB74C-43E8-4A95-97BA-0E90949FEEF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57BCDA-0221-464E-9E92-70E833D442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BB2875-1263-4342-957C-827735C5DE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B8C586-ECAC-4E6E-86A1-AE27BF6673DD}"/>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2/14/23</a:t>
            </a:fld>
            <a:endParaRPr lang="en-US"/>
          </a:p>
        </p:txBody>
      </p:sp>
      <p:sp>
        <p:nvSpPr>
          <p:cNvPr id="8" name="Footer Placeholder 7">
            <a:extLst>
              <a:ext uri="{FF2B5EF4-FFF2-40B4-BE49-F238E27FC236}">
                <a16:creationId xmlns:a16="http://schemas.microsoft.com/office/drawing/2014/main" id="{8DCD2B31-6189-4099-8802-F5C97B1AF1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170AF07-9890-477E-8426-EC55CB57A6C9}"/>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3681908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31B28-0BDE-4C6A-B69C-2C58A99F20B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AE5788-C4E4-4EE2-A3F2-1F964302DAC3}"/>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2/14/23</a:t>
            </a:fld>
            <a:endParaRPr lang="en-US"/>
          </a:p>
        </p:txBody>
      </p:sp>
      <p:sp>
        <p:nvSpPr>
          <p:cNvPr id="4" name="Footer Placeholder 3">
            <a:extLst>
              <a:ext uri="{FF2B5EF4-FFF2-40B4-BE49-F238E27FC236}">
                <a16:creationId xmlns:a16="http://schemas.microsoft.com/office/drawing/2014/main" id="{22D54DB1-0324-4A0A-9D28-47CC84DB18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63F7180-A4A5-4749-9D30-2F1048148B79}"/>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3411038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152478-5EC2-495F-8C67-49E12C484293}"/>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2/14/23</a:t>
            </a:fld>
            <a:endParaRPr lang="en-US"/>
          </a:p>
        </p:txBody>
      </p:sp>
      <p:sp>
        <p:nvSpPr>
          <p:cNvPr id="3" name="Footer Placeholder 2">
            <a:extLst>
              <a:ext uri="{FF2B5EF4-FFF2-40B4-BE49-F238E27FC236}">
                <a16:creationId xmlns:a16="http://schemas.microsoft.com/office/drawing/2014/main" id="{59A10A3D-318C-4C8C-A8BD-56802C2BD0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958A254-45EE-4306-A133-40733FBFA68D}"/>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2285737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7AF9-EC09-4057-8CF1-F6625A6DF7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6B5BD5-9817-4244-B63A-31C49D01266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35640-609F-471E-A447-913E9B6BFF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12AB35-1C62-41B6-B64B-514A90DC6F72}"/>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2/14/23</a:t>
            </a:fld>
            <a:endParaRPr lang="en-US"/>
          </a:p>
        </p:txBody>
      </p:sp>
      <p:sp>
        <p:nvSpPr>
          <p:cNvPr id="6" name="Footer Placeholder 5">
            <a:extLst>
              <a:ext uri="{FF2B5EF4-FFF2-40B4-BE49-F238E27FC236}">
                <a16:creationId xmlns:a16="http://schemas.microsoft.com/office/drawing/2014/main" id="{9A23EBC0-14BC-4A4C-8536-42AED3BE1D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EAAD30-F3D5-4243-9667-C49C5901C674}"/>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3059201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A127-F1FD-4E23-86F9-47CD8B8B345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D4F937-3C6A-4C53-8470-82AF2599DC6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5AFCDD-2CAF-4E6A-8FE2-FE496A3491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B5D8E7-7412-4E09-AB62-9DEB22E7E234}"/>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2/14/23</a:t>
            </a:fld>
            <a:endParaRPr lang="en-US"/>
          </a:p>
        </p:txBody>
      </p:sp>
      <p:sp>
        <p:nvSpPr>
          <p:cNvPr id="6" name="Footer Placeholder 5">
            <a:extLst>
              <a:ext uri="{FF2B5EF4-FFF2-40B4-BE49-F238E27FC236}">
                <a16:creationId xmlns:a16="http://schemas.microsoft.com/office/drawing/2014/main" id="{A29206E0-F022-45E2-81BA-BAC26FB56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220FD4-B268-4A10-B59B-54CD07E37245}"/>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3148715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2801480A-DB11-4A4A-A88A-20B5627D10B6}"/>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35398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AA839-4FAF-4E31-9F41-4C0E297EAC69}" type="datetimeFigureOut">
              <a:rPr lang="zh-CN" altLang="en-US" smtClean="0"/>
              <a:t>2023/2/14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0880433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9C67F4D-C7C1-4BB5-B054-05BA40ED7EDD}"/>
              </a:ext>
            </a:extLst>
          </p:cNvPr>
          <p:cNvSpPr txBox="1"/>
          <p:nvPr/>
        </p:nvSpPr>
        <p:spPr>
          <a:xfrm>
            <a:off x="1496183" y="3436449"/>
            <a:ext cx="9199634" cy="1550361"/>
          </a:xfrm>
          <a:prstGeom prst="rect">
            <a:avLst/>
          </a:prstGeom>
          <a:noFill/>
        </p:spPr>
        <p:txBody>
          <a:bodyPr wrap="none" lIns="0" tIns="0" rIns="0" bIns="0" rtlCol="0">
            <a:spAutoFit/>
          </a:bodyPr>
          <a:lstStyle/>
          <a:p>
            <a:pPr algn="ctr">
              <a:lnSpc>
                <a:spcPct val="120000"/>
              </a:lnSpc>
            </a:pPr>
            <a:r>
              <a:rPr lang="vi-VN" sz="4400" b="1" spc="-50" dirty="0">
                <a:solidFill>
                  <a:srgbClr val="002060"/>
                </a:solidFill>
              </a:rPr>
              <a:t>TRAO ĐỔI CHẤT VÀ CHUYỂN HÓA</a:t>
            </a:r>
          </a:p>
          <a:p>
            <a:pPr algn="ctr">
              <a:lnSpc>
                <a:spcPct val="120000"/>
              </a:lnSpc>
            </a:pPr>
            <a:r>
              <a:rPr lang="vi-VN" sz="4400" b="1" spc="-50" dirty="0">
                <a:solidFill>
                  <a:srgbClr val="002060"/>
                </a:solidFill>
              </a:rPr>
              <a:t>NĂNG LƯỢNG Ở SINH VẬT</a:t>
            </a:r>
          </a:p>
        </p:txBody>
      </p:sp>
      <p:grpSp>
        <p:nvGrpSpPr>
          <p:cNvPr id="15" name="Group 14">
            <a:extLst>
              <a:ext uri="{FF2B5EF4-FFF2-40B4-BE49-F238E27FC236}">
                <a16:creationId xmlns:a16="http://schemas.microsoft.com/office/drawing/2014/main" id="{B48D681F-34EB-41EA-816E-F3F596DD054C}"/>
              </a:ext>
            </a:extLst>
          </p:cNvPr>
          <p:cNvGrpSpPr/>
          <p:nvPr/>
        </p:nvGrpSpPr>
        <p:grpSpPr>
          <a:xfrm>
            <a:off x="3064328" y="1943491"/>
            <a:ext cx="6063344" cy="1207381"/>
            <a:chOff x="7946323" y="1943491"/>
            <a:chExt cx="6063344" cy="1207381"/>
          </a:xfrm>
        </p:grpSpPr>
        <p:sp>
          <p:nvSpPr>
            <p:cNvPr id="13" name="Rectangle 12">
              <a:extLst>
                <a:ext uri="{FF2B5EF4-FFF2-40B4-BE49-F238E27FC236}">
                  <a16:creationId xmlns:a16="http://schemas.microsoft.com/office/drawing/2014/main" id="{6B4BC23E-4328-4CAF-94C7-431F31234E1B}"/>
                </a:ext>
              </a:extLst>
            </p:cNvPr>
            <p:cNvSpPr/>
            <p:nvPr/>
          </p:nvSpPr>
          <p:spPr>
            <a:xfrm>
              <a:off x="7946323" y="1943491"/>
              <a:ext cx="6063344" cy="12073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FCD98F39-D8DE-42DC-A2E6-DB9A2E24DE70}"/>
                </a:ext>
              </a:extLst>
            </p:cNvPr>
            <p:cNvSpPr txBox="1"/>
            <p:nvPr/>
          </p:nvSpPr>
          <p:spPr>
            <a:xfrm>
              <a:off x="8244074" y="1993825"/>
              <a:ext cx="5467843" cy="1106713"/>
            </a:xfrm>
            <a:prstGeom prst="rect">
              <a:avLst/>
            </a:prstGeom>
            <a:noFill/>
          </p:spPr>
          <p:txBody>
            <a:bodyPr wrap="none" lIns="0" tIns="0" rIns="0" bIns="0" rtlCol="0">
              <a:spAutoFit/>
            </a:bodyPr>
            <a:lstStyle/>
            <a:p>
              <a:pPr>
                <a:lnSpc>
                  <a:spcPct val="120000"/>
                </a:lnSpc>
              </a:pPr>
              <a:r>
                <a:rPr lang="vi-VN" sz="6600" b="1" dirty="0">
                  <a:solidFill>
                    <a:schemeClr val="bg1"/>
                  </a:solidFill>
                </a:rPr>
                <a:t>CHƯƠNG VII:</a:t>
              </a:r>
            </a:p>
          </p:txBody>
        </p:sp>
      </p:grpSp>
      <p:pic>
        <p:nvPicPr>
          <p:cNvPr id="9"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116F0BC9-ECC5-4815-85A8-5076C4B47B8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67640" y="1662014"/>
            <a:ext cx="1529443" cy="152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37807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F9E22001-C5A8-14E2-0240-907DC8D0A01B}"/>
              </a:ext>
            </a:extLst>
          </p:cNvPr>
          <p:cNvSpPr txBox="1"/>
          <p:nvPr/>
        </p:nvSpPr>
        <p:spPr>
          <a:xfrm>
            <a:off x="1304176" y="609599"/>
            <a:ext cx="10506823" cy="1339597"/>
          </a:xfrm>
          <a:prstGeom prst="rect">
            <a:avLst/>
          </a:prstGeom>
          <a:noFill/>
        </p:spPr>
        <p:txBody>
          <a:bodyPr wrap="square" lIns="0" tIns="0" rIns="0" bIns="0" rtlCol="0">
            <a:spAutoFit/>
          </a:bodyPr>
          <a:lstStyle/>
          <a:p>
            <a:pPr algn="just">
              <a:lnSpc>
                <a:spcPct val="125000"/>
              </a:lnSpc>
            </a:pPr>
            <a:r>
              <a:rPr lang="vi-VN" sz="2400" b="1" dirty="0">
                <a:latin typeface="+mj-lt"/>
              </a:rPr>
              <a:t>Trao đổi chất </a:t>
            </a:r>
            <a:r>
              <a:rPr lang="vi-VN" sz="2400" dirty="0">
                <a:latin typeface="+mj-lt"/>
              </a:rPr>
              <a:t>là quá trình s</a:t>
            </a:r>
            <a:r>
              <a:rPr lang="vi-VN" sz="2400" b="0" i="0" dirty="0">
                <a:effectLst/>
                <a:latin typeface="+mj-lt"/>
              </a:rPr>
              <a:t>inh vật lấy các chất từ môi trường, biến đổi chúng thành chất cần thiết cho cơ thể và tạo năng lượng cung cấp cho các hoạt động sống, đồng thời trả lại cho môi trường các chất thải.</a:t>
            </a:r>
            <a:endParaRPr lang="vi-VN" sz="2200" dirty="0">
              <a:latin typeface="+mj-lt"/>
            </a:endParaRPr>
          </a:p>
        </p:txBody>
      </p:sp>
      <p:pic>
        <p:nvPicPr>
          <p:cNvPr id="16" name="Picture 2">
            <a:extLst>
              <a:ext uri="{FF2B5EF4-FFF2-40B4-BE49-F238E27FC236}">
                <a16:creationId xmlns:a16="http://schemas.microsoft.com/office/drawing/2014/main" id="{8A6B55FA-0B87-D6E6-05F3-9F7B086940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530461" y="1012407"/>
            <a:ext cx="646681" cy="73152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134F88D9-6A4E-A6EF-38FF-A7A32DB53E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75" y="2295525"/>
            <a:ext cx="8858250" cy="22669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6D68C6D-7B95-033A-21B7-4200060E903D}"/>
              </a:ext>
            </a:extLst>
          </p:cNvPr>
          <p:cNvSpPr txBox="1"/>
          <p:nvPr/>
        </p:nvSpPr>
        <p:spPr>
          <a:xfrm>
            <a:off x="1177142" y="4762713"/>
            <a:ext cx="10633857" cy="1339597"/>
          </a:xfrm>
          <a:prstGeom prst="rect">
            <a:avLst/>
          </a:prstGeom>
          <a:noFill/>
        </p:spPr>
        <p:txBody>
          <a:bodyPr wrap="square" lIns="0" tIns="0" rIns="0" bIns="0" rtlCol="0">
            <a:spAutoFit/>
          </a:bodyPr>
          <a:lstStyle>
            <a:defPPr>
              <a:defRPr lang="en-US"/>
            </a:defPPr>
            <a:lvl1pPr algn="just">
              <a:lnSpc>
                <a:spcPct val="125000"/>
              </a:lnSpc>
              <a:defRPr sz="2400" b="1">
                <a:solidFill>
                  <a:srgbClr val="212529"/>
                </a:solidFill>
                <a:latin typeface="+mj-lt"/>
              </a:defRPr>
            </a:lvl1pPr>
          </a:lstStyle>
          <a:p>
            <a:r>
              <a:rPr lang="vi-VN" dirty="0">
                <a:solidFill>
                  <a:schemeClr val="tx1"/>
                </a:solidFill>
              </a:rPr>
              <a:t>Ví dụ: thỏ ăn cà rốt từ môi trường để bổ sung các chất dinh dưỡng cho cơ thể, tạo năng lượng cung cấp cho hoạt động chạy, nhảy, đồng thời thải ra môi trường các chất thải</a:t>
            </a:r>
            <a:endParaRPr lang="en-US" dirty="0">
              <a:solidFill>
                <a:schemeClr val="tx1"/>
              </a:solidFill>
            </a:endParaRPr>
          </a:p>
        </p:txBody>
      </p:sp>
    </p:spTree>
    <p:extLst>
      <p:ext uri="{BB962C8B-B14F-4D97-AF65-F5344CB8AC3E}">
        <p14:creationId xmlns:p14="http://schemas.microsoft.com/office/powerpoint/2010/main" val="3706793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E58DD8DB-FAA8-4249-AF62-DAB4483A67FF}"/>
              </a:ext>
            </a:extLst>
          </p:cNvPr>
          <p:cNvSpPr txBox="1"/>
          <p:nvPr/>
        </p:nvSpPr>
        <p:spPr>
          <a:xfrm>
            <a:off x="2017010" y="902692"/>
            <a:ext cx="9336789"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accent6">
                    <a:lumMod val="50000"/>
                  </a:schemeClr>
                </a:solidFill>
              </a:rPr>
              <a:t>Chuyển hóa năng lượng </a:t>
            </a:r>
            <a:r>
              <a:rPr lang="vi-VN" sz="2400" dirty="0"/>
              <a:t>là sự biến đổi của năng lượng từ dạng này sang dạng khác.</a:t>
            </a:r>
          </a:p>
        </p:txBody>
      </p:sp>
      <p:pic>
        <p:nvPicPr>
          <p:cNvPr id="9" name="Picture 2">
            <a:extLst>
              <a:ext uri="{FF2B5EF4-FFF2-40B4-BE49-F238E27FC236}">
                <a16:creationId xmlns:a16="http://schemas.microsoft.com/office/drawing/2014/main" id="{73D16888-02F8-4464-9047-D75B16E173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032629" y="86830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Battery energy electricity tool Royalty Free Vector Image">
            <a:extLst>
              <a:ext uri="{FF2B5EF4-FFF2-40B4-BE49-F238E27FC236}">
                <a16:creationId xmlns:a16="http://schemas.microsoft.com/office/drawing/2014/main" id="{77ABF8CD-B1BE-403C-9E7B-A4931B86A6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90" t="7980" r="21583" b="15847"/>
          <a:stretch/>
        </p:blipFill>
        <p:spPr bwMode="auto">
          <a:xfrm>
            <a:off x="56485" y="2788170"/>
            <a:ext cx="1960526" cy="273242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solated flashlight Royalty Free Vector Image - VectorStock">
            <a:extLst>
              <a:ext uri="{FF2B5EF4-FFF2-40B4-BE49-F238E27FC236}">
                <a16:creationId xmlns:a16="http://schemas.microsoft.com/office/drawing/2014/main" id="{DF893927-384D-4F80-82CF-30B1EA2845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940"/>
          <a:stretch/>
        </p:blipFill>
        <p:spPr bwMode="auto">
          <a:xfrm>
            <a:off x="3657070" y="3043003"/>
            <a:ext cx="3855346" cy="249796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Light bulb icon Royalty Free Vector Image - VectorStock">
            <a:extLst>
              <a:ext uri="{FF2B5EF4-FFF2-40B4-BE49-F238E27FC236}">
                <a16:creationId xmlns:a16="http://schemas.microsoft.com/office/drawing/2014/main" id="{75A808A3-2A50-445C-9144-4556F88022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522" r="10789" b="10601"/>
          <a:stretch/>
        </p:blipFill>
        <p:spPr bwMode="auto">
          <a:xfrm>
            <a:off x="9152474" y="2293494"/>
            <a:ext cx="2813748" cy="3496921"/>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12">
            <a:extLst>
              <a:ext uri="{FF2B5EF4-FFF2-40B4-BE49-F238E27FC236}">
                <a16:creationId xmlns:a16="http://schemas.microsoft.com/office/drawing/2014/main" id="{652E2D18-71DD-4145-9E3F-DC35AC7B1156}"/>
              </a:ext>
            </a:extLst>
          </p:cNvPr>
          <p:cNvSpPr/>
          <p:nvPr/>
        </p:nvSpPr>
        <p:spPr>
          <a:xfrm>
            <a:off x="2302121" y="3765260"/>
            <a:ext cx="1069839" cy="83820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91AA42DF-C637-4CFB-8695-DC008744F0AC}"/>
              </a:ext>
            </a:extLst>
          </p:cNvPr>
          <p:cNvSpPr/>
          <p:nvPr/>
        </p:nvSpPr>
        <p:spPr>
          <a:xfrm>
            <a:off x="7797526" y="3765260"/>
            <a:ext cx="1069839" cy="83820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5756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340"/>
                                        </p:tgtEl>
                                        <p:attrNameLst>
                                          <p:attrName>style.visibility</p:attrName>
                                        </p:attrNameLst>
                                      </p:cBhvr>
                                      <p:to>
                                        <p:strVal val="visible"/>
                                      </p:to>
                                    </p:set>
                                    <p:anim calcmode="lin" valueType="num">
                                      <p:cBhvr additive="base">
                                        <p:cTn id="17" dur="500" fill="hold"/>
                                        <p:tgtEl>
                                          <p:spTgt spid="14340"/>
                                        </p:tgtEl>
                                        <p:attrNameLst>
                                          <p:attrName>ppt_x</p:attrName>
                                        </p:attrNameLst>
                                      </p:cBhvr>
                                      <p:tavLst>
                                        <p:tav tm="0">
                                          <p:val>
                                            <p:strVal val="#ppt_x"/>
                                          </p:val>
                                        </p:tav>
                                        <p:tav tm="100000">
                                          <p:val>
                                            <p:strVal val="#ppt_x"/>
                                          </p:val>
                                        </p:tav>
                                      </p:tavLst>
                                    </p:anim>
                                    <p:anim calcmode="lin" valueType="num">
                                      <p:cBhvr additive="base">
                                        <p:cTn id="18"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342"/>
                                        </p:tgtEl>
                                        <p:attrNameLst>
                                          <p:attrName>style.visibility</p:attrName>
                                        </p:attrNameLst>
                                      </p:cBhvr>
                                      <p:to>
                                        <p:strVal val="visible"/>
                                      </p:to>
                                    </p:set>
                                    <p:anim calcmode="lin" valueType="num">
                                      <p:cBhvr additive="base">
                                        <p:cTn id="27" dur="500" fill="hold"/>
                                        <p:tgtEl>
                                          <p:spTgt spid="14342"/>
                                        </p:tgtEl>
                                        <p:attrNameLst>
                                          <p:attrName>ppt_x</p:attrName>
                                        </p:attrNameLst>
                                      </p:cBhvr>
                                      <p:tavLst>
                                        <p:tav tm="0">
                                          <p:val>
                                            <p:strVal val="#ppt_x"/>
                                          </p:val>
                                        </p:tav>
                                        <p:tav tm="100000">
                                          <p:val>
                                            <p:strVal val="#ppt_x"/>
                                          </p:val>
                                        </p:tav>
                                      </p:tavLst>
                                    </p:anim>
                                    <p:anim calcmode="lin" valueType="num">
                                      <p:cBhvr additive="base">
                                        <p:cTn id="28"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F3E62A7-D67B-48CD-A805-01F756063BF8}"/>
              </a:ext>
            </a:extLst>
          </p:cNvPr>
          <p:cNvSpPr txBox="1"/>
          <p:nvPr/>
        </p:nvSpPr>
        <p:spPr>
          <a:xfrm>
            <a:off x="3505200" y="808579"/>
            <a:ext cx="51816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t>Từ quang năng thành hóa năng</a:t>
            </a:r>
          </a:p>
        </p:txBody>
      </p:sp>
      <p:pic>
        <p:nvPicPr>
          <p:cNvPr id="2050" name="Picture 2">
            <a:extLst>
              <a:ext uri="{FF2B5EF4-FFF2-40B4-BE49-F238E27FC236}">
                <a16:creationId xmlns:a16="http://schemas.microsoft.com/office/drawing/2014/main" id="{E303F9E0-B3C5-4077-A9FF-308EDCF0B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664573"/>
            <a:ext cx="718457" cy="7184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3DAA31D3-C48E-485F-A0DC-E65015088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745" y="664573"/>
            <a:ext cx="718457" cy="7184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AEFD0B2-E20A-492A-9FCF-49DE469102EF}"/>
              </a:ext>
            </a:extLst>
          </p:cNvPr>
          <p:cNvPicPr>
            <a:picLocks noChangeAspect="1"/>
          </p:cNvPicPr>
          <p:nvPr/>
        </p:nvPicPr>
        <p:blipFill rotWithShape="1">
          <a:blip r:embed="rId4">
            <a:extLst>
              <a:ext uri="{28A0092B-C50C-407E-A947-70E740481C1C}">
                <a14:useLocalDpi xmlns:a14="http://schemas.microsoft.com/office/drawing/2010/main" val="0"/>
              </a:ext>
            </a:extLst>
          </a:blip>
          <a:srcRect l="-18906" t="-61" r="29375" b="40492"/>
          <a:stretch/>
        </p:blipFill>
        <p:spPr>
          <a:xfrm>
            <a:off x="-542455" y="1485901"/>
            <a:ext cx="12387910" cy="4930138"/>
          </a:xfrm>
          <a:prstGeom prst="rect">
            <a:avLst/>
          </a:prstGeom>
        </p:spPr>
      </p:pic>
    </p:spTree>
    <p:extLst>
      <p:ext uri="{BB962C8B-B14F-4D97-AF65-F5344CB8AC3E}">
        <p14:creationId xmlns:p14="http://schemas.microsoft.com/office/powerpoint/2010/main" val="1098270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B6E6099-E4DF-4B99-B497-436CBE7C6CEA}"/>
              </a:ext>
            </a:extLst>
          </p:cNvPr>
          <p:cNvSpPr txBox="1"/>
          <p:nvPr/>
        </p:nvSpPr>
        <p:spPr>
          <a:xfrm>
            <a:off x="2865574" y="828761"/>
            <a:ext cx="646085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t>Từ hóa năng thành cơ năng, nhiệt năng,...</a:t>
            </a:r>
          </a:p>
        </p:txBody>
      </p:sp>
      <p:pic>
        <p:nvPicPr>
          <p:cNvPr id="7170" name="Picture 2">
            <a:extLst>
              <a:ext uri="{FF2B5EF4-FFF2-40B4-BE49-F238E27FC236}">
                <a16:creationId xmlns:a16="http://schemas.microsoft.com/office/drawing/2014/main" id="{79F54352-BFD4-4E66-A111-3E16B0A38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4054" y="664210"/>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81E6493A-FC77-4C2E-ADF0-49AAC85F8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326426" y="664210"/>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Gas fuel station Royalty Free Vector Image - VectorStock">
            <a:extLst>
              <a:ext uri="{FF2B5EF4-FFF2-40B4-BE49-F238E27FC236}">
                <a16:creationId xmlns:a16="http://schemas.microsoft.com/office/drawing/2014/main" id="{9F73703C-3E73-4A39-AD88-7AB96C6063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944"/>
          <a:stretch/>
        </p:blipFill>
        <p:spPr bwMode="auto">
          <a:xfrm>
            <a:off x="122374" y="1706066"/>
            <a:ext cx="4622800" cy="439628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Blue hatchback car Royalty Free Vector Image - VectorStock">
            <a:extLst>
              <a:ext uri="{FF2B5EF4-FFF2-40B4-BE49-F238E27FC236}">
                <a16:creationId xmlns:a16="http://schemas.microsoft.com/office/drawing/2014/main" id="{F8147009-1154-4F4E-8BDC-4F364AC271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000" b="19722"/>
          <a:stretch/>
        </p:blipFill>
        <p:spPr bwMode="auto">
          <a:xfrm>
            <a:off x="5946639" y="3387794"/>
            <a:ext cx="5767387" cy="2936806"/>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384EE7D8-FDDD-436E-A8B7-62FD1DA29192}"/>
              </a:ext>
            </a:extLst>
          </p:cNvPr>
          <p:cNvSpPr/>
          <p:nvPr/>
        </p:nvSpPr>
        <p:spPr>
          <a:xfrm>
            <a:off x="4686300" y="4191000"/>
            <a:ext cx="1069839" cy="83820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177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9EC013F7-648C-47BA-BBA2-01BB236F208D}"/>
              </a:ext>
            </a:extLst>
          </p:cNvPr>
          <p:cNvSpPr txBox="1"/>
          <p:nvPr/>
        </p:nvSpPr>
        <p:spPr>
          <a:xfrm>
            <a:off x="2057400" y="1099577"/>
            <a:ext cx="96012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accent6">
                    <a:lumMod val="50000"/>
                  </a:schemeClr>
                </a:solidFill>
              </a:rPr>
              <a:t>Trao đổi chất </a:t>
            </a:r>
            <a:r>
              <a:rPr lang="vi-VN" sz="2400" dirty="0"/>
              <a:t>và </a:t>
            </a:r>
            <a:r>
              <a:rPr lang="vi-VN" sz="2400" b="1" dirty="0">
                <a:solidFill>
                  <a:schemeClr val="accent6">
                    <a:lumMod val="50000"/>
                  </a:schemeClr>
                </a:solidFill>
              </a:rPr>
              <a:t>chuyển hóa năng lượng </a:t>
            </a:r>
            <a:r>
              <a:rPr lang="vi-VN" sz="2400" dirty="0"/>
              <a:t>luôn </a:t>
            </a:r>
            <a:r>
              <a:rPr lang="vi-VN" sz="2400" b="1" dirty="0"/>
              <a:t>gắn liền với nhau</a:t>
            </a:r>
            <a:r>
              <a:rPr lang="vi-VN" sz="2400" dirty="0"/>
              <a:t>.</a:t>
            </a:r>
          </a:p>
        </p:txBody>
      </p:sp>
      <p:pic>
        <p:nvPicPr>
          <p:cNvPr id="9" name="Picture 2">
            <a:extLst>
              <a:ext uri="{FF2B5EF4-FFF2-40B4-BE49-F238E27FC236}">
                <a16:creationId xmlns:a16="http://schemas.microsoft.com/office/drawing/2014/main" id="{36E47612-47B4-44BD-AD69-16C502F7E6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990600" y="843586"/>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ow to Reset and Supercharge Your Metabolism in 3 Days">
            <a:extLst>
              <a:ext uri="{FF2B5EF4-FFF2-40B4-BE49-F238E27FC236}">
                <a16:creationId xmlns:a16="http://schemas.microsoft.com/office/drawing/2014/main" id="{A46A6C3F-C8F3-4D82-925E-02FABE94ED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10" b="34398"/>
          <a:stretch/>
        </p:blipFill>
        <p:spPr bwMode="auto">
          <a:xfrm>
            <a:off x="0" y="2209040"/>
            <a:ext cx="12192000" cy="420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040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1340" t="72928"/>
          <a:stretch/>
        </p:blipFill>
        <p:spPr>
          <a:xfrm>
            <a:off x="6259398" y="5207954"/>
            <a:ext cx="5932602" cy="165004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753" t="84373" r="73634" b="1089"/>
          <a:stretch/>
        </p:blipFill>
        <p:spPr>
          <a:xfrm>
            <a:off x="1363744" y="5971879"/>
            <a:ext cx="1781666" cy="88612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242" t="10909" r="19742" b="21658"/>
          <a:stretch/>
        </p:blipFill>
        <p:spPr>
          <a:xfrm>
            <a:off x="1109793" y="395927"/>
            <a:ext cx="9959490" cy="53280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73686" b="81821"/>
          <a:stretch/>
        </p:blipFill>
        <p:spPr>
          <a:xfrm>
            <a:off x="8983744" y="0"/>
            <a:ext cx="3208256" cy="1108005"/>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716" t="57926" r="83686" b="18256"/>
          <a:stretch/>
        </p:blipFill>
        <p:spPr>
          <a:xfrm>
            <a:off x="158684" y="4713402"/>
            <a:ext cx="1414021" cy="1451728"/>
          </a:xfrm>
          <a:prstGeom prst="rect">
            <a:avLst/>
          </a:prstGeom>
        </p:spPr>
      </p:pic>
      <p:sp>
        <p:nvSpPr>
          <p:cNvPr id="7" name="Rectangle 6">
            <a:extLst>
              <a:ext uri="{FF2B5EF4-FFF2-40B4-BE49-F238E27FC236}">
                <a16:creationId xmlns:a16="http://schemas.microsoft.com/office/drawing/2014/main" id="{DDB6D953-7F0E-85EB-EAC2-5C7FE3BE4020}"/>
              </a:ext>
            </a:extLst>
          </p:cNvPr>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直接连接符 17">
            <a:extLst>
              <a:ext uri="{FF2B5EF4-FFF2-40B4-BE49-F238E27FC236}">
                <a16:creationId xmlns:a16="http://schemas.microsoft.com/office/drawing/2014/main" id="{352516ED-2511-C565-C2B8-73CE5E9F38C1}"/>
              </a:ext>
            </a:extLst>
          </p:cNvPr>
          <p:cNvCxnSpPr/>
          <p:nvPr/>
        </p:nvCxnSpPr>
        <p:spPr>
          <a:xfrm rot="5400000">
            <a:off x="4200600" y="-771600"/>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7E3AD85-C5AB-3522-5096-65DC036927EA}"/>
              </a:ext>
            </a:extLst>
          </p:cNvPr>
          <p:cNvSpPr txBox="1"/>
          <p:nvPr/>
        </p:nvSpPr>
        <p:spPr>
          <a:xfrm>
            <a:off x="1772433" y="1015425"/>
            <a:ext cx="3581400" cy="584775"/>
          </a:xfrm>
          <a:prstGeom prst="rect">
            <a:avLst/>
          </a:prstGeom>
          <a:noFill/>
        </p:spPr>
        <p:txBody>
          <a:bodyPr wrap="square" rtlCol="0">
            <a:spAutoFit/>
          </a:bodyPr>
          <a:lstStyle/>
          <a:p>
            <a:r>
              <a:rPr lang="vi-VN" sz="3200" b="1" dirty="0">
                <a:solidFill>
                  <a:srgbClr val="FFFF00"/>
                </a:solidFill>
              </a:rPr>
              <a:t>GHI NHỚ </a:t>
            </a:r>
            <a:endParaRPr lang="en-US" sz="3200" b="1" dirty="0">
              <a:solidFill>
                <a:srgbClr val="FFFF00"/>
              </a:solidFill>
            </a:endParaRPr>
          </a:p>
        </p:txBody>
      </p:sp>
      <p:sp>
        <p:nvSpPr>
          <p:cNvPr id="19" name="TextBox 18">
            <a:extLst>
              <a:ext uri="{FF2B5EF4-FFF2-40B4-BE49-F238E27FC236}">
                <a16:creationId xmlns:a16="http://schemas.microsoft.com/office/drawing/2014/main" id="{9E235AB3-51E5-3EC6-97C9-14AA1818C626}"/>
              </a:ext>
            </a:extLst>
          </p:cNvPr>
          <p:cNvSpPr txBox="1"/>
          <p:nvPr/>
        </p:nvSpPr>
        <p:spPr>
          <a:xfrm>
            <a:off x="1802705" y="1828800"/>
            <a:ext cx="8636696" cy="1801262"/>
          </a:xfrm>
          <a:prstGeom prst="rect">
            <a:avLst/>
          </a:prstGeom>
          <a:noFill/>
        </p:spPr>
        <p:txBody>
          <a:bodyPr wrap="square" lIns="0" tIns="0" rIns="0" bIns="0" rtlCol="0">
            <a:spAutoFit/>
          </a:bodyPr>
          <a:lstStyle/>
          <a:p>
            <a:pPr algn="just">
              <a:lnSpc>
                <a:spcPct val="125000"/>
              </a:lnSpc>
            </a:pPr>
            <a:r>
              <a:rPr lang="vi-VN" sz="2400" b="1" dirty="0">
                <a:solidFill>
                  <a:srgbClr val="FFFF00"/>
                </a:solidFill>
              </a:rPr>
              <a:t>Trao đổi chất </a:t>
            </a:r>
            <a:r>
              <a:rPr lang="vi-VN" sz="2400" dirty="0">
                <a:solidFill>
                  <a:schemeClr val="bg1"/>
                </a:solidFill>
              </a:rPr>
              <a:t>là quá trình s</a:t>
            </a:r>
            <a:r>
              <a:rPr lang="vi-VN" sz="2400" b="0" i="0" dirty="0">
                <a:solidFill>
                  <a:schemeClr val="bg1"/>
                </a:solidFill>
                <a:effectLst/>
              </a:rPr>
              <a:t>inh vật lấy các chất từ môi trường, biến đổi chúng thành chất cần thiết cho cơ thể và tạo năng lượng cung cấp cho các hoạt động sống, đồng thời trả lại cho môi trường các chất thải.</a:t>
            </a:r>
            <a:endParaRPr lang="vi-VN" sz="2400" dirty="0">
              <a:solidFill>
                <a:schemeClr val="bg1"/>
              </a:solidFill>
            </a:endParaRPr>
          </a:p>
        </p:txBody>
      </p:sp>
      <p:sp>
        <p:nvSpPr>
          <p:cNvPr id="20" name="TextBox 19">
            <a:extLst>
              <a:ext uri="{FF2B5EF4-FFF2-40B4-BE49-F238E27FC236}">
                <a16:creationId xmlns:a16="http://schemas.microsoft.com/office/drawing/2014/main" id="{5E2BDB4F-147C-33B0-7878-C2D5692C6512}"/>
              </a:ext>
            </a:extLst>
          </p:cNvPr>
          <p:cNvSpPr txBox="1"/>
          <p:nvPr/>
        </p:nvSpPr>
        <p:spPr>
          <a:xfrm>
            <a:off x="1799573" y="3695624"/>
            <a:ext cx="8636696" cy="886781"/>
          </a:xfrm>
          <a:prstGeom prst="rect">
            <a:avLst/>
          </a:prstGeom>
          <a:noFill/>
        </p:spPr>
        <p:txBody>
          <a:bodyPr wrap="square" lIns="0" tIns="0" rIns="0" bIns="0" rtlCol="0">
            <a:spAutoFit/>
          </a:bodyPr>
          <a:lstStyle>
            <a:defPPr>
              <a:defRPr lang="en-US"/>
            </a:defPPr>
            <a:lvl1pPr algn="just">
              <a:lnSpc>
                <a:spcPct val="125000"/>
              </a:lnSpc>
              <a:defRPr sz="2400" b="1">
                <a:solidFill>
                  <a:srgbClr val="FFFF00"/>
                </a:solidFill>
              </a:defRPr>
            </a:lvl1pPr>
          </a:lstStyle>
          <a:p>
            <a:r>
              <a:rPr lang="vi-VN" dirty="0"/>
              <a:t>Chuyển hóa năng lượng </a:t>
            </a:r>
            <a:r>
              <a:rPr lang="vi-VN" b="0" dirty="0">
                <a:solidFill>
                  <a:schemeClr val="bg1"/>
                </a:solidFill>
              </a:rPr>
              <a:t>là sự biến đổi của năng lượng từ dạng này sang dạng khác.</a:t>
            </a:r>
            <a:endParaRPr lang="en-US" b="0" dirty="0">
              <a:solidFill>
                <a:schemeClr val="bg1"/>
              </a:solidFill>
            </a:endParaRPr>
          </a:p>
        </p:txBody>
      </p:sp>
      <p:sp>
        <p:nvSpPr>
          <p:cNvPr id="21" name="TextBox 20">
            <a:extLst>
              <a:ext uri="{FF2B5EF4-FFF2-40B4-BE49-F238E27FC236}">
                <a16:creationId xmlns:a16="http://schemas.microsoft.com/office/drawing/2014/main" id="{F1A98C68-8E5E-6368-C079-28A9EA500C92}"/>
              </a:ext>
            </a:extLst>
          </p:cNvPr>
          <p:cNvSpPr txBox="1"/>
          <p:nvPr/>
        </p:nvSpPr>
        <p:spPr>
          <a:xfrm>
            <a:off x="1752600" y="4683638"/>
            <a:ext cx="9601200" cy="416268"/>
          </a:xfrm>
          <a:prstGeom prst="rect">
            <a:avLst/>
          </a:prstGeom>
          <a:noFill/>
        </p:spPr>
        <p:txBody>
          <a:bodyPr wrap="square" lIns="0" tIns="0" rIns="0" bIns="0" rtlCol="0">
            <a:spAutoFit/>
          </a:bodyPr>
          <a:lstStyle>
            <a:defPPr>
              <a:defRPr lang="en-US"/>
            </a:defPPr>
            <a:lvl1pPr algn="just">
              <a:lnSpc>
                <a:spcPct val="125000"/>
              </a:lnSpc>
              <a:defRPr sz="2400" b="1">
                <a:solidFill>
                  <a:srgbClr val="FFFF00"/>
                </a:solidFill>
              </a:defRPr>
            </a:lvl1pPr>
          </a:lstStyle>
          <a:p>
            <a:r>
              <a:rPr lang="vi-VN" b="0" dirty="0">
                <a:solidFill>
                  <a:schemeClr val="bg1"/>
                </a:solidFill>
              </a:rPr>
              <a:t>Trao đổi chất và chuyển hóa năng lượng luôn </a:t>
            </a:r>
            <a:r>
              <a:rPr lang="vi-VN" dirty="0"/>
              <a:t>gắn liền </a:t>
            </a:r>
            <a:r>
              <a:rPr lang="vi-VN" b="0" dirty="0">
                <a:solidFill>
                  <a:schemeClr val="bg1"/>
                </a:solidFill>
              </a:rPr>
              <a:t>với nhau.</a:t>
            </a:r>
          </a:p>
        </p:txBody>
      </p:sp>
    </p:spTree>
    <p:extLst>
      <p:ext uri="{BB962C8B-B14F-4D97-AF65-F5344CB8AC3E}">
        <p14:creationId xmlns:p14="http://schemas.microsoft.com/office/powerpoint/2010/main" val="213297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0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9C67F4D-C7C1-4BB5-B054-05BA40ED7EDD}"/>
              </a:ext>
            </a:extLst>
          </p:cNvPr>
          <p:cNvSpPr txBox="1"/>
          <p:nvPr/>
        </p:nvSpPr>
        <p:spPr>
          <a:xfrm>
            <a:off x="343391" y="3436449"/>
            <a:ext cx="8673721" cy="1550361"/>
          </a:xfrm>
          <a:prstGeom prst="rect">
            <a:avLst/>
          </a:prstGeom>
          <a:noFill/>
        </p:spPr>
        <p:txBody>
          <a:bodyPr wrap="none" lIns="0" tIns="0" rIns="0" bIns="0" rtlCol="0">
            <a:spAutoFit/>
          </a:bodyPr>
          <a:lstStyle/>
          <a:p>
            <a:pPr>
              <a:lnSpc>
                <a:spcPct val="120000"/>
              </a:lnSpc>
            </a:pPr>
            <a:r>
              <a:rPr lang="en-US" sz="4400" b="1" spc="-50">
                <a:solidFill>
                  <a:srgbClr val="002060"/>
                </a:solidFill>
              </a:rPr>
              <a:t>VAI TRÒ CỦA TRAO ĐỔI CHẤT</a:t>
            </a:r>
          </a:p>
          <a:p>
            <a:pPr>
              <a:lnSpc>
                <a:spcPct val="120000"/>
              </a:lnSpc>
            </a:pPr>
            <a:r>
              <a:rPr lang="en-US" sz="4400" b="1" spc="-50">
                <a:solidFill>
                  <a:srgbClr val="002060"/>
                </a:solidFill>
              </a:rPr>
              <a:t>VÀ CHUYỂN HÓA NĂNG LƯỢNG</a:t>
            </a:r>
          </a:p>
        </p:txBody>
      </p:sp>
      <p:grpSp>
        <p:nvGrpSpPr>
          <p:cNvPr id="2" name="Group 1">
            <a:extLst>
              <a:ext uri="{FF2B5EF4-FFF2-40B4-BE49-F238E27FC236}">
                <a16:creationId xmlns:a16="http://schemas.microsoft.com/office/drawing/2014/main" id="{79BF438D-CA2C-40FE-B531-916BC2D5F4D9}"/>
              </a:ext>
            </a:extLst>
          </p:cNvPr>
          <p:cNvGrpSpPr/>
          <p:nvPr/>
        </p:nvGrpSpPr>
        <p:grpSpPr>
          <a:xfrm>
            <a:off x="343391" y="1943491"/>
            <a:ext cx="4230666" cy="1207381"/>
            <a:chOff x="2322286" y="1943491"/>
            <a:chExt cx="4230666" cy="1207381"/>
          </a:xfrm>
        </p:grpSpPr>
        <p:sp>
          <p:nvSpPr>
            <p:cNvPr id="13" name="Rectangle 12">
              <a:extLst>
                <a:ext uri="{FF2B5EF4-FFF2-40B4-BE49-F238E27FC236}">
                  <a16:creationId xmlns:a16="http://schemas.microsoft.com/office/drawing/2014/main" id="{6B4BC23E-4328-4CAF-94C7-431F31234E1B}"/>
                </a:ext>
              </a:extLst>
            </p:cNvPr>
            <p:cNvSpPr/>
            <p:nvPr/>
          </p:nvSpPr>
          <p:spPr>
            <a:xfrm>
              <a:off x="2322286" y="1943491"/>
              <a:ext cx="4230666" cy="12073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D98F39-D8DE-42DC-A2E6-DB9A2E24DE70}"/>
                </a:ext>
              </a:extLst>
            </p:cNvPr>
            <p:cNvSpPr txBox="1"/>
            <p:nvPr/>
          </p:nvSpPr>
          <p:spPr>
            <a:xfrm>
              <a:off x="2885912" y="1993825"/>
              <a:ext cx="3103414" cy="1106713"/>
            </a:xfrm>
            <a:prstGeom prst="rect">
              <a:avLst/>
            </a:prstGeom>
            <a:noFill/>
          </p:spPr>
          <p:txBody>
            <a:bodyPr wrap="none" lIns="0" tIns="0" rIns="0" bIns="0" rtlCol="0">
              <a:spAutoFit/>
            </a:bodyPr>
            <a:lstStyle/>
            <a:p>
              <a:pPr>
                <a:lnSpc>
                  <a:spcPct val="120000"/>
                </a:lnSpc>
              </a:pPr>
              <a:r>
                <a:rPr lang="en-US" sz="6600" b="1">
                  <a:solidFill>
                    <a:schemeClr val="bg1"/>
                  </a:solidFill>
                </a:rPr>
                <a:t>PHẦN 2</a:t>
              </a:r>
            </a:p>
          </p:txBody>
        </p:sp>
      </p:grpSp>
      <p:pic>
        <p:nvPicPr>
          <p:cNvPr id="2050" name="Picture 2">
            <a:extLst>
              <a:ext uri="{FF2B5EF4-FFF2-40B4-BE49-F238E27FC236}">
                <a16:creationId xmlns:a16="http://schemas.microsoft.com/office/drawing/2014/main" id="{3F15D7FB-923E-49B4-8C2C-CDBECD542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6261" y="1933501"/>
            <a:ext cx="2990999" cy="2990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141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FB0E57AF-0E6B-4DB0-9030-7633C8F13E0B}"/>
              </a:ext>
            </a:extLst>
          </p:cNvPr>
          <p:cNvPicPr>
            <a:picLocks noChangeAspect="1"/>
          </p:cNvPicPr>
          <p:nvPr/>
        </p:nvPicPr>
        <p:blipFill rotWithShape="1">
          <a:blip r:embed="rId3"/>
          <a:srcRect l="26926" t="54099" r="27705" b="16704"/>
          <a:stretch/>
        </p:blipFill>
        <p:spPr>
          <a:xfrm>
            <a:off x="818212" y="7416695"/>
            <a:ext cx="9809813" cy="3549295"/>
          </a:xfrm>
          <a:prstGeom prst="rect">
            <a:avLst/>
          </a:prstGeom>
        </p:spPr>
      </p:pic>
      <p:sp>
        <p:nvSpPr>
          <p:cNvPr id="9" name="TextBox 8">
            <a:extLst>
              <a:ext uri="{FF2B5EF4-FFF2-40B4-BE49-F238E27FC236}">
                <a16:creationId xmlns:a16="http://schemas.microsoft.com/office/drawing/2014/main" id="{747F7B3C-C4D2-4979-A57F-95D9F8B5D235}"/>
              </a:ext>
            </a:extLst>
          </p:cNvPr>
          <p:cNvSpPr txBox="1"/>
          <p:nvPr/>
        </p:nvSpPr>
        <p:spPr>
          <a:xfrm>
            <a:off x="1850210" y="712092"/>
            <a:ext cx="9808389"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Mọi cơ thể sống đều </a:t>
            </a:r>
            <a:r>
              <a:rPr lang="vi-VN" sz="2400" b="1" dirty="0"/>
              <a:t>không ngừng trao đổi chất và chuyển hóa năng lượng với môi trường</a:t>
            </a:r>
            <a:r>
              <a:rPr lang="vi-VN" sz="2400" dirty="0"/>
              <a:t>, khi trao đổi chất dừng lại thì sinh vật sẽ chết.</a:t>
            </a:r>
            <a:endParaRPr lang="en-US" sz="2400" dirty="0"/>
          </a:p>
        </p:txBody>
      </p:sp>
      <p:pic>
        <p:nvPicPr>
          <p:cNvPr id="10" name="Picture 2">
            <a:extLst>
              <a:ext uri="{FF2B5EF4-FFF2-40B4-BE49-F238E27FC236}">
                <a16:creationId xmlns:a16="http://schemas.microsoft.com/office/drawing/2014/main" id="{A7D09FBA-0E95-4BEB-9EB6-908DAF304D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8"/>
          <a:stretch/>
        </p:blipFill>
        <p:spPr bwMode="auto">
          <a:xfrm>
            <a:off x="950686" y="67770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chieving Metabolic Health: What It Is, and 4 Things To Watch For">
            <a:extLst>
              <a:ext uri="{FF2B5EF4-FFF2-40B4-BE49-F238E27FC236}">
                <a16:creationId xmlns:a16="http://schemas.microsoft.com/office/drawing/2014/main" id="{955341F2-AFB0-4EEB-819B-349C7238E0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669" b="16846"/>
          <a:stretch/>
        </p:blipFill>
        <p:spPr bwMode="auto">
          <a:xfrm>
            <a:off x="0" y="1862232"/>
            <a:ext cx="12192000" cy="4553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25647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B1B8C8A-D7C7-43F9-A0EC-BCA921C86F0F}"/>
              </a:ext>
            </a:extLst>
          </p:cNvPr>
          <p:cNvSpPr txBox="1"/>
          <p:nvPr/>
        </p:nvSpPr>
        <p:spPr>
          <a:xfrm>
            <a:off x="1981200" y="781152"/>
            <a:ext cx="9753599"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Như vậy, trao đổi chất và chuyển hóa năng lượng có vai trò </a:t>
            </a:r>
            <a:r>
              <a:rPr lang="vi-VN" sz="2400" b="1" dirty="0"/>
              <a:t>đảm bảo cho sinh vật tồn tại</a:t>
            </a:r>
            <a:r>
              <a:rPr lang="vi-VN" sz="2400" dirty="0"/>
              <a:t>.</a:t>
            </a:r>
          </a:p>
        </p:txBody>
      </p:sp>
      <p:pic>
        <p:nvPicPr>
          <p:cNvPr id="9" name="Picture 2">
            <a:extLst>
              <a:ext uri="{FF2B5EF4-FFF2-40B4-BE49-F238E27FC236}">
                <a16:creationId xmlns:a16="http://schemas.microsoft.com/office/drawing/2014/main" id="{850FC810-6B31-4B32-B732-BE7DA5F2DF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914400" y="74676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Como usar a alimentação a favor do metabolismo - Go Outside">
            <a:extLst>
              <a:ext uri="{FF2B5EF4-FFF2-40B4-BE49-F238E27FC236}">
                <a16:creationId xmlns:a16="http://schemas.microsoft.com/office/drawing/2014/main" id="{33683B44-E1FE-4D5F-A2E2-494745D7ED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704" b="5670"/>
          <a:stretch/>
        </p:blipFill>
        <p:spPr bwMode="auto">
          <a:xfrm>
            <a:off x="0" y="1965960"/>
            <a:ext cx="12192000" cy="445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210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A2AE06C0-6563-4460-8909-9458739080AE}"/>
              </a:ext>
            </a:extLst>
          </p:cNvPr>
          <p:cNvSpPr txBox="1"/>
          <p:nvPr/>
        </p:nvSpPr>
        <p:spPr>
          <a:xfrm>
            <a:off x="2314260" y="5836749"/>
            <a:ext cx="7563481" cy="402418"/>
          </a:xfrm>
          <a:prstGeom prst="rect">
            <a:avLst/>
          </a:prstGeom>
          <a:noFill/>
        </p:spPr>
        <p:txBody>
          <a:bodyPr wrap="none" lIns="0" tIns="0" rIns="0" bIns="0" rtlCol="0">
            <a:spAutoFit/>
          </a:bodyPr>
          <a:lstStyle/>
          <a:p>
            <a:pPr algn="ctr">
              <a:lnSpc>
                <a:spcPct val="120000"/>
              </a:lnSpc>
            </a:pPr>
            <a:r>
              <a:rPr lang="vi-VN" sz="2400" b="1" dirty="0">
                <a:solidFill>
                  <a:srgbClr val="C00000"/>
                </a:solidFill>
              </a:rPr>
              <a:t>SINH TRƯỞNG VÀ PHÁT TRIỂN Ở CÂY KHOAI TÂY</a:t>
            </a:r>
          </a:p>
        </p:txBody>
      </p:sp>
      <p:grpSp>
        <p:nvGrpSpPr>
          <p:cNvPr id="10" name="Group 9">
            <a:extLst>
              <a:ext uri="{FF2B5EF4-FFF2-40B4-BE49-F238E27FC236}">
                <a16:creationId xmlns:a16="http://schemas.microsoft.com/office/drawing/2014/main" id="{76D3271D-08A4-401E-9708-5CD6F3963B9B}"/>
              </a:ext>
            </a:extLst>
          </p:cNvPr>
          <p:cNvGrpSpPr/>
          <p:nvPr/>
        </p:nvGrpSpPr>
        <p:grpSpPr>
          <a:xfrm>
            <a:off x="501254" y="756146"/>
            <a:ext cx="11189493" cy="4750611"/>
            <a:chOff x="1700213" y="1229193"/>
            <a:chExt cx="8791575" cy="3732551"/>
          </a:xfrm>
        </p:grpSpPr>
        <p:pic>
          <p:nvPicPr>
            <p:cNvPr id="6146" name="Picture 2" descr="Potatoes plant growing process from seed to ripe Vector Image">
              <a:extLst>
                <a:ext uri="{FF2B5EF4-FFF2-40B4-BE49-F238E27FC236}">
                  <a16:creationId xmlns:a16="http://schemas.microsoft.com/office/drawing/2014/main" id="{9C23BB5B-1180-481B-A929-424B64ACCC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798" b="26776"/>
            <a:stretch/>
          </p:blipFill>
          <p:spPr bwMode="auto">
            <a:xfrm>
              <a:off x="1700213" y="1229193"/>
              <a:ext cx="8791575" cy="37325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B438914-E619-4F1D-A540-30943553F9C4}"/>
                </a:ext>
              </a:extLst>
            </p:cNvPr>
            <p:cNvSpPr/>
            <p:nvPr/>
          </p:nvSpPr>
          <p:spPr>
            <a:xfrm>
              <a:off x="1965960" y="1229193"/>
              <a:ext cx="2758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2F7C326-A462-4CD2-9698-DFF5B36771AB}"/>
                </a:ext>
              </a:extLst>
            </p:cNvPr>
            <p:cNvSpPr/>
            <p:nvPr/>
          </p:nvSpPr>
          <p:spPr>
            <a:xfrm>
              <a:off x="1958340" y="1839979"/>
              <a:ext cx="1615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514660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8" name="TextBox 7">
            <a:extLst>
              <a:ext uri="{FF2B5EF4-FFF2-40B4-BE49-F238E27FC236}">
                <a16:creationId xmlns:a16="http://schemas.microsoft.com/office/drawing/2014/main" id="{6F2BCE27-8A05-4F16-BD8F-A109338730BA}"/>
              </a:ext>
            </a:extLst>
          </p:cNvPr>
          <p:cNvSpPr txBox="1"/>
          <p:nvPr/>
        </p:nvSpPr>
        <p:spPr>
          <a:xfrm>
            <a:off x="1739784" y="900702"/>
            <a:ext cx="9918816"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Khi chạy, cơ thể có cảm giác nóng lên, mô hôi ra nhiều, nhịp thở và nhịp tim tăng lên, có biểu hiện khát nước hơn so với lúc chưa chạy.</a:t>
            </a:r>
          </a:p>
        </p:txBody>
      </p:sp>
      <p:pic>
        <p:nvPicPr>
          <p:cNvPr id="1026" name="Picture 2">
            <a:extLst>
              <a:ext uri="{FF2B5EF4-FFF2-40B4-BE49-F238E27FC236}">
                <a16:creationId xmlns:a16="http://schemas.microsoft.com/office/drawing/2014/main" id="{C9768BA1-99D8-4808-B00F-58E27AE56B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842325" y="86631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eware the Weakness Window - Dr. Phil Maffetone">
            <a:extLst>
              <a:ext uri="{FF2B5EF4-FFF2-40B4-BE49-F238E27FC236}">
                <a16:creationId xmlns:a16="http://schemas.microsoft.com/office/drawing/2014/main" id="{84362F26-81D8-44B6-B192-511A17D0F5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6" r="16574"/>
          <a:stretch/>
        </p:blipFill>
        <p:spPr bwMode="auto">
          <a:xfrm>
            <a:off x="6096000" y="2239451"/>
            <a:ext cx="6096000" cy="41765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w to Start Running: The Absolute Beginners' Guide">
            <a:extLst>
              <a:ext uri="{FF2B5EF4-FFF2-40B4-BE49-F238E27FC236}">
                <a16:creationId xmlns:a16="http://schemas.microsoft.com/office/drawing/2014/main" id="{C6F84BBE-C889-439F-98A1-6E77F0079D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324" b="4324"/>
          <a:stretch/>
        </p:blipFill>
        <p:spPr bwMode="auto">
          <a:xfrm>
            <a:off x="0" y="2239451"/>
            <a:ext cx="6096000" cy="417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4840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8" name="TextBox 7">
            <a:extLst>
              <a:ext uri="{FF2B5EF4-FFF2-40B4-BE49-F238E27FC236}">
                <a16:creationId xmlns:a16="http://schemas.microsoft.com/office/drawing/2014/main" id="{393CF409-A309-4DAD-B96D-A8B9992B024B}"/>
              </a:ext>
            </a:extLst>
          </p:cNvPr>
          <p:cNvSpPr txBox="1"/>
          <p:nvPr/>
        </p:nvSpPr>
        <p:spPr>
          <a:xfrm>
            <a:off x="2895600" y="5953672"/>
            <a:ext cx="7191071" cy="402418"/>
          </a:xfrm>
          <a:prstGeom prst="rect">
            <a:avLst/>
          </a:prstGeom>
          <a:noFill/>
        </p:spPr>
        <p:txBody>
          <a:bodyPr wrap="none" lIns="0" tIns="0" rIns="0" bIns="0" rtlCol="0">
            <a:spAutoFit/>
          </a:bodyPr>
          <a:lstStyle/>
          <a:p>
            <a:pPr algn="ctr">
              <a:lnSpc>
                <a:spcPct val="120000"/>
              </a:lnSpc>
            </a:pPr>
            <a:r>
              <a:rPr lang="vi-VN" sz="2400" b="1" dirty="0">
                <a:solidFill>
                  <a:srgbClr val="C00000"/>
                </a:solidFill>
              </a:rPr>
              <a:t>SINH TRƯỞNG, PHÁT TRIỂN VÀ SINH SẢN Ở GÀ</a:t>
            </a:r>
          </a:p>
        </p:txBody>
      </p:sp>
      <p:pic>
        <p:nvPicPr>
          <p:cNvPr id="9" name="Picture 2" descr="Diagram showing life cycle chicken Royalty Free Vector Image">
            <a:extLst>
              <a:ext uri="{FF2B5EF4-FFF2-40B4-BE49-F238E27FC236}">
                <a16:creationId xmlns:a16="http://schemas.microsoft.com/office/drawing/2014/main" id="{E1167D5F-FA6F-41F0-9661-704AE3007C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11" b="7778"/>
          <a:stretch/>
        </p:blipFill>
        <p:spPr bwMode="auto">
          <a:xfrm>
            <a:off x="3233133" y="530902"/>
            <a:ext cx="5725734" cy="52356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10163B2-2C43-1E8A-47DC-F89BDDAB13AA}"/>
              </a:ext>
            </a:extLst>
          </p:cNvPr>
          <p:cNvSpPr txBox="1"/>
          <p:nvPr/>
        </p:nvSpPr>
        <p:spPr>
          <a:xfrm>
            <a:off x="2743200" y="549821"/>
            <a:ext cx="2057399" cy="369332"/>
          </a:xfrm>
          <a:prstGeom prst="rect">
            <a:avLst/>
          </a:prstGeom>
          <a:solidFill>
            <a:schemeClr val="bg1"/>
          </a:solidFill>
        </p:spPr>
        <p:txBody>
          <a:bodyPr wrap="square" rtlCol="0">
            <a:spAutoFit/>
          </a:bodyPr>
          <a:lstStyle/>
          <a:p>
            <a:pPr algn="ctr"/>
            <a:r>
              <a:rPr lang="vi-VN" b="1" dirty="0"/>
              <a:t>Gà trưởng thành</a:t>
            </a:r>
            <a:endParaRPr lang="en-US" b="1" dirty="0"/>
          </a:p>
        </p:txBody>
      </p:sp>
      <p:sp>
        <p:nvSpPr>
          <p:cNvPr id="11" name="TextBox 10">
            <a:extLst>
              <a:ext uri="{FF2B5EF4-FFF2-40B4-BE49-F238E27FC236}">
                <a16:creationId xmlns:a16="http://schemas.microsoft.com/office/drawing/2014/main" id="{48D43B4B-A6AD-4DDC-71AF-AD32CF795D04}"/>
              </a:ext>
            </a:extLst>
          </p:cNvPr>
          <p:cNvSpPr txBox="1"/>
          <p:nvPr/>
        </p:nvSpPr>
        <p:spPr>
          <a:xfrm>
            <a:off x="2743200" y="3487568"/>
            <a:ext cx="1104572" cy="369332"/>
          </a:xfrm>
          <a:prstGeom prst="rect">
            <a:avLst/>
          </a:prstGeom>
          <a:solidFill>
            <a:schemeClr val="bg1"/>
          </a:solidFill>
        </p:spPr>
        <p:txBody>
          <a:bodyPr wrap="square" rtlCol="0">
            <a:spAutoFit/>
          </a:bodyPr>
          <a:lstStyle/>
          <a:p>
            <a:pPr algn="ctr"/>
            <a:r>
              <a:rPr lang="vi-VN" b="1" dirty="0"/>
              <a:t>Gà con</a:t>
            </a:r>
            <a:endParaRPr lang="en-US" b="1" dirty="0"/>
          </a:p>
        </p:txBody>
      </p:sp>
      <p:sp>
        <p:nvSpPr>
          <p:cNvPr id="12" name="TextBox 11">
            <a:extLst>
              <a:ext uri="{FF2B5EF4-FFF2-40B4-BE49-F238E27FC236}">
                <a16:creationId xmlns:a16="http://schemas.microsoft.com/office/drawing/2014/main" id="{4574D310-2530-E5B8-A4F8-170C53B7723F}"/>
              </a:ext>
            </a:extLst>
          </p:cNvPr>
          <p:cNvSpPr txBox="1"/>
          <p:nvPr/>
        </p:nvSpPr>
        <p:spPr>
          <a:xfrm>
            <a:off x="7239000" y="773668"/>
            <a:ext cx="1104572" cy="369332"/>
          </a:xfrm>
          <a:prstGeom prst="rect">
            <a:avLst/>
          </a:prstGeom>
          <a:solidFill>
            <a:schemeClr val="bg1"/>
          </a:solidFill>
        </p:spPr>
        <p:txBody>
          <a:bodyPr wrap="square" rtlCol="0">
            <a:spAutoFit/>
          </a:bodyPr>
          <a:lstStyle/>
          <a:p>
            <a:pPr algn="ctr"/>
            <a:r>
              <a:rPr lang="vi-VN" b="1" dirty="0"/>
              <a:t>Trứng</a:t>
            </a:r>
            <a:endParaRPr lang="en-US" b="1" dirty="0"/>
          </a:p>
        </p:txBody>
      </p:sp>
      <p:sp>
        <p:nvSpPr>
          <p:cNvPr id="13" name="TextBox 12">
            <a:extLst>
              <a:ext uri="{FF2B5EF4-FFF2-40B4-BE49-F238E27FC236}">
                <a16:creationId xmlns:a16="http://schemas.microsoft.com/office/drawing/2014/main" id="{8A214A92-E98C-D190-083A-C745E0B6396F}"/>
              </a:ext>
            </a:extLst>
          </p:cNvPr>
          <p:cNvSpPr txBox="1"/>
          <p:nvPr/>
        </p:nvSpPr>
        <p:spPr>
          <a:xfrm>
            <a:off x="8284885" y="3234940"/>
            <a:ext cx="1163915" cy="369332"/>
          </a:xfrm>
          <a:prstGeom prst="rect">
            <a:avLst/>
          </a:prstGeom>
          <a:solidFill>
            <a:schemeClr val="bg1"/>
          </a:solidFill>
        </p:spPr>
        <p:txBody>
          <a:bodyPr wrap="square" rtlCol="0">
            <a:spAutoFit/>
          </a:bodyPr>
          <a:lstStyle/>
          <a:p>
            <a:pPr algn="ctr"/>
            <a:r>
              <a:rPr lang="vi-VN" b="1" dirty="0"/>
              <a:t>Phôi thai</a:t>
            </a:r>
            <a:endParaRPr lang="en-US" b="1" dirty="0"/>
          </a:p>
        </p:txBody>
      </p:sp>
      <p:sp>
        <p:nvSpPr>
          <p:cNvPr id="14" name="TextBox 13">
            <a:extLst>
              <a:ext uri="{FF2B5EF4-FFF2-40B4-BE49-F238E27FC236}">
                <a16:creationId xmlns:a16="http://schemas.microsoft.com/office/drawing/2014/main" id="{11ADDABA-0CC7-FB94-1A63-ABB82A920F37}"/>
              </a:ext>
            </a:extLst>
          </p:cNvPr>
          <p:cNvSpPr txBox="1"/>
          <p:nvPr/>
        </p:nvSpPr>
        <p:spPr>
          <a:xfrm>
            <a:off x="5514042" y="5531678"/>
            <a:ext cx="1163915" cy="369332"/>
          </a:xfrm>
          <a:prstGeom prst="rect">
            <a:avLst/>
          </a:prstGeom>
          <a:solidFill>
            <a:schemeClr val="bg1"/>
          </a:solidFill>
        </p:spPr>
        <p:txBody>
          <a:bodyPr wrap="square" rtlCol="0">
            <a:spAutoFit/>
          </a:bodyPr>
          <a:lstStyle/>
          <a:p>
            <a:pPr algn="ctr"/>
            <a:r>
              <a:rPr lang="vi-VN" b="1" dirty="0"/>
              <a:t>Ấp trứng</a:t>
            </a:r>
            <a:endParaRPr lang="en-US" b="1" dirty="0"/>
          </a:p>
        </p:txBody>
      </p:sp>
    </p:spTree>
    <p:extLst>
      <p:ext uri="{BB962C8B-B14F-4D97-AF65-F5344CB8AC3E}">
        <p14:creationId xmlns:p14="http://schemas.microsoft.com/office/powerpoint/2010/main" val="237615220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21936047-030B-4D19-B74C-7B58CB57E144}"/>
              </a:ext>
            </a:extLst>
          </p:cNvPr>
          <p:cNvSpPr txBox="1"/>
          <p:nvPr/>
        </p:nvSpPr>
        <p:spPr>
          <a:xfrm>
            <a:off x="1635037" y="795095"/>
            <a:ext cx="10220963"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tx2">
                    <a:lumMod val="50000"/>
                  </a:schemeClr>
                </a:solidFill>
              </a:rPr>
              <a:t>Câu hỏi 1: </a:t>
            </a:r>
            <a:r>
              <a:rPr lang="vi-VN" sz="2400" dirty="0"/>
              <a:t>Quan sát sự </a:t>
            </a:r>
            <a:r>
              <a:rPr lang="vi-VN" sz="2400" b="1" dirty="0"/>
              <a:t>thay đổi hình thái </a:t>
            </a:r>
            <a:r>
              <a:rPr lang="vi-VN" sz="2400" dirty="0"/>
              <a:t>của sinh vật trong hình kết hợp đọc thông tin phần II, </a:t>
            </a:r>
            <a:r>
              <a:rPr lang="vi-VN" sz="2400" b="1" dirty="0"/>
              <a:t>nêu vai trò của trao đổi chất và chuyển hóa năng lượng </a:t>
            </a:r>
            <a:r>
              <a:rPr lang="vi-VN" sz="2400" dirty="0"/>
              <a:t>đối với sinh trưởng và phát triển của cây khoai tây và con gà.</a:t>
            </a:r>
          </a:p>
        </p:txBody>
      </p:sp>
      <p:pic>
        <p:nvPicPr>
          <p:cNvPr id="13" name="Picture 2">
            <a:extLst>
              <a:ext uri="{FF2B5EF4-FFF2-40B4-BE49-F238E27FC236}">
                <a16:creationId xmlns:a16="http://schemas.microsoft.com/office/drawing/2014/main" id="{DE2FDE2F-6377-425D-BAE6-E0B6E435A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19" y="10183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10B261B-BC1E-4AEB-9EAB-DE071EA80D16}"/>
              </a:ext>
            </a:extLst>
          </p:cNvPr>
          <p:cNvSpPr txBox="1"/>
          <p:nvPr/>
        </p:nvSpPr>
        <p:spPr>
          <a:xfrm>
            <a:off x="7066228" y="5981892"/>
            <a:ext cx="4789773" cy="268279"/>
          </a:xfrm>
          <a:prstGeom prst="rect">
            <a:avLst/>
          </a:prstGeom>
          <a:noFill/>
        </p:spPr>
        <p:txBody>
          <a:bodyPr wrap="none" lIns="0" tIns="0" rIns="0" bIns="0" rtlCol="0">
            <a:spAutoFit/>
          </a:bodyPr>
          <a:lstStyle/>
          <a:p>
            <a:pPr algn="ctr">
              <a:lnSpc>
                <a:spcPct val="120000"/>
              </a:lnSpc>
            </a:pPr>
            <a:r>
              <a:rPr lang="vi-VN" sz="1600" b="1" dirty="0"/>
              <a:t>SINH TRƯỞNG, PHÁT TRIỂN VÀ SINH SẢN Ở GÀ</a:t>
            </a:r>
          </a:p>
        </p:txBody>
      </p:sp>
      <p:sp>
        <p:nvSpPr>
          <p:cNvPr id="20" name="TextBox 19">
            <a:extLst>
              <a:ext uri="{FF2B5EF4-FFF2-40B4-BE49-F238E27FC236}">
                <a16:creationId xmlns:a16="http://schemas.microsoft.com/office/drawing/2014/main" id="{5AE49885-DEEC-4CBD-B85B-935DBC6C5DB7}"/>
              </a:ext>
            </a:extLst>
          </p:cNvPr>
          <p:cNvSpPr txBox="1"/>
          <p:nvPr/>
        </p:nvSpPr>
        <p:spPr>
          <a:xfrm>
            <a:off x="925392" y="5981892"/>
            <a:ext cx="5000856" cy="268279"/>
          </a:xfrm>
          <a:prstGeom prst="rect">
            <a:avLst/>
          </a:prstGeom>
          <a:noFill/>
        </p:spPr>
        <p:txBody>
          <a:bodyPr wrap="none" lIns="0" tIns="0" rIns="0" bIns="0" rtlCol="0">
            <a:spAutoFit/>
          </a:bodyPr>
          <a:lstStyle/>
          <a:p>
            <a:pPr algn="ctr">
              <a:lnSpc>
                <a:spcPct val="120000"/>
              </a:lnSpc>
            </a:pPr>
            <a:r>
              <a:rPr lang="vi-VN" sz="1600" b="1" dirty="0"/>
              <a:t>SINH TRƯỞNG VÀ PHÁT TRIỂN Ở CÂY KHOAI TÂY</a:t>
            </a:r>
          </a:p>
        </p:txBody>
      </p:sp>
      <p:pic>
        <p:nvPicPr>
          <p:cNvPr id="5122" name="Picture 2" descr="Diagram showing life cycle chicken Royalty Free Vector Image">
            <a:extLst>
              <a:ext uri="{FF2B5EF4-FFF2-40B4-BE49-F238E27FC236}">
                <a16:creationId xmlns:a16="http://schemas.microsoft.com/office/drawing/2014/main" id="{19DE5312-29AE-4CAC-AA28-CFFA2C6EEB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111" b="7778"/>
          <a:stretch/>
        </p:blipFill>
        <p:spPr bwMode="auto">
          <a:xfrm>
            <a:off x="7521189" y="2249778"/>
            <a:ext cx="3879850" cy="354775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95F1EFCD-AA2A-4991-AC05-1B62F4CF5A66}"/>
              </a:ext>
            </a:extLst>
          </p:cNvPr>
          <p:cNvGrpSpPr/>
          <p:nvPr/>
        </p:nvGrpSpPr>
        <p:grpSpPr>
          <a:xfrm>
            <a:off x="304799" y="3029720"/>
            <a:ext cx="6242043" cy="2650122"/>
            <a:chOff x="1700213" y="1229193"/>
            <a:chExt cx="8791575" cy="3732551"/>
          </a:xfrm>
        </p:grpSpPr>
        <p:pic>
          <p:nvPicPr>
            <p:cNvPr id="15" name="Picture 2" descr="Potatoes plant growing process from seed to ripe Vector Image">
              <a:extLst>
                <a:ext uri="{FF2B5EF4-FFF2-40B4-BE49-F238E27FC236}">
                  <a16:creationId xmlns:a16="http://schemas.microsoft.com/office/drawing/2014/main" id="{DD64AECD-A9A3-4931-8EBF-9A96BB015E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798" b="26776"/>
            <a:stretch/>
          </p:blipFill>
          <p:spPr bwMode="auto">
            <a:xfrm>
              <a:off x="1700213" y="1229193"/>
              <a:ext cx="8791575" cy="373255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D25A155-A911-44FF-A7C7-11F24EDF35AB}"/>
                </a:ext>
              </a:extLst>
            </p:cNvPr>
            <p:cNvSpPr/>
            <p:nvPr/>
          </p:nvSpPr>
          <p:spPr>
            <a:xfrm>
              <a:off x="1965960" y="1229193"/>
              <a:ext cx="2758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DBCA79A5-C554-4D13-8A00-74C29CBB33FE}"/>
                </a:ext>
              </a:extLst>
            </p:cNvPr>
            <p:cNvSpPr/>
            <p:nvPr/>
          </p:nvSpPr>
          <p:spPr>
            <a:xfrm>
              <a:off x="1958340" y="1839979"/>
              <a:ext cx="1615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Tree>
    <p:extLst>
      <p:ext uri="{BB962C8B-B14F-4D97-AF65-F5344CB8AC3E}">
        <p14:creationId xmlns:p14="http://schemas.microsoft.com/office/powerpoint/2010/main" val="1646252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8" name="TextBox 7">
            <a:extLst>
              <a:ext uri="{FF2B5EF4-FFF2-40B4-BE49-F238E27FC236}">
                <a16:creationId xmlns:a16="http://schemas.microsoft.com/office/drawing/2014/main" id="{3ED46B20-516C-466A-98C1-94A6A8D98604}"/>
              </a:ext>
            </a:extLst>
          </p:cNvPr>
          <p:cNvSpPr txBox="1"/>
          <p:nvPr/>
        </p:nvSpPr>
        <p:spPr>
          <a:xfrm>
            <a:off x="2314260" y="5836749"/>
            <a:ext cx="7563481" cy="402418"/>
          </a:xfrm>
          <a:prstGeom prst="rect">
            <a:avLst/>
          </a:prstGeom>
          <a:noFill/>
        </p:spPr>
        <p:txBody>
          <a:bodyPr wrap="none" lIns="0" tIns="0" rIns="0" bIns="0" rtlCol="0">
            <a:spAutoFit/>
          </a:bodyPr>
          <a:lstStyle/>
          <a:p>
            <a:pPr algn="ctr">
              <a:lnSpc>
                <a:spcPct val="120000"/>
              </a:lnSpc>
            </a:pPr>
            <a:r>
              <a:rPr lang="vi-VN" sz="2400" b="1" dirty="0"/>
              <a:t>SINH TRƯỞNG VÀ PHÁT TRIỂN Ở CÂY KHOAI TÂY</a:t>
            </a:r>
          </a:p>
        </p:txBody>
      </p:sp>
      <p:grpSp>
        <p:nvGrpSpPr>
          <p:cNvPr id="18" name="Group 17">
            <a:extLst>
              <a:ext uri="{FF2B5EF4-FFF2-40B4-BE49-F238E27FC236}">
                <a16:creationId xmlns:a16="http://schemas.microsoft.com/office/drawing/2014/main" id="{53B49278-5B06-4F48-87C0-D9DAF0833628}"/>
              </a:ext>
            </a:extLst>
          </p:cNvPr>
          <p:cNvGrpSpPr/>
          <p:nvPr/>
        </p:nvGrpSpPr>
        <p:grpSpPr>
          <a:xfrm>
            <a:off x="2000764" y="938550"/>
            <a:ext cx="8972036" cy="914400"/>
            <a:chOff x="347098" y="1170778"/>
            <a:chExt cx="8972036" cy="914400"/>
          </a:xfrm>
        </p:grpSpPr>
        <p:sp>
          <p:nvSpPr>
            <p:cNvPr id="9" name="TextBox 8">
              <a:extLst>
                <a:ext uri="{FF2B5EF4-FFF2-40B4-BE49-F238E27FC236}">
                  <a16:creationId xmlns:a16="http://schemas.microsoft.com/office/drawing/2014/main" id="{E32702A4-DC06-42B9-B98F-D039F530EB89}"/>
                </a:ext>
              </a:extLst>
            </p:cNvPr>
            <p:cNvSpPr txBox="1"/>
            <p:nvPr/>
          </p:nvSpPr>
          <p:spPr>
            <a:xfrm>
              <a:off x="1286077" y="1205170"/>
              <a:ext cx="8033057"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Trao đổi chất và chuyển hóa năng lượng giúp cây khoai tây </a:t>
              </a:r>
              <a:r>
                <a:rPr lang="vi-VN" sz="2400" b="1" dirty="0"/>
                <a:t>sinh trưởng, phát triển.</a:t>
              </a:r>
            </a:p>
          </p:txBody>
        </p:sp>
        <p:pic>
          <p:nvPicPr>
            <p:cNvPr id="10" name="Picture 2">
              <a:extLst>
                <a:ext uri="{FF2B5EF4-FFF2-40B4-BE49-F238E27FC236}">
                  <a16:creationId xmlns:a16="http://schemas.microsoft.com/office/drawing/2014/main" id="{2176E4D4-5DDD-4961-8B52-215F810894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347098" y="1170778"/>
              <a:ext cx="808351"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2CB85583-BB4D-445E-84D8-54F3B0A3F989}"/>
              </a:ext>
            </a:extLst>
          </p:cNvPr>
          <p:cNvGrpSpPr/>
          <p:nvPr/>
        </p:nvGrpSpPr>
        <p:grpSpPr>
          <a:xfrm>
            <a:off x="1871328" y="2105975"/>
            <a:ext cx="8449345" cy="3587254"/>
            <a:chOff x="1700213" y="1229193"/>
            <a:chExt cx="8791575" cy="3732551"/>
          </a:xfrm>
        </p:grpSpPr>
        <p:pic>
          <p:nvPicPr>
            <p:cNvPr id="15" name="Picture 2" descr="Potatoes plant growing process from seed to ripe Vector Image">
              <a:extLst>
                <a:ext uri="{FF2B5EF4-FFF2-40B4-BE49-F238E27FC236}">
                  <a16:creationId xmlns:a16="http://schemas.microsoft.com/office/drawing/2014/main" id="{FEA0BCAE-0CF4-466E-9E32-1EC291A86E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798" b="26776"/>
            <a:stretch/>
          </p:blipFill>
          <p:spPr bwMode="auto">
            <a:xfrm>
              <a:off x="1700213" y="1229193"/>
              <a:ext cx="8791575" cy="373255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700690A1-F137-4255-B26A-88FC7EA44243}"/>
                </a:ext>
              </a:extLst>
            </p:cNvPr>
            <p:cNvSpPr/>
            <p:nvPr/>
          </p:nvSpPr>
          <p:spPr>
            <a:xfrm>
              <a:off x="1965960" y="1229193"/>
              <a:ext cx="2758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D9DC6DFF-6232-45ED-8E3D-8A4DD6535EC8}"/>
                </a:ext>
              </a:extLst>
            </p:cNvPr>
            <p:cNvSpPr/>
            <p:nvPr/>
          </p:nvSpPr>
          <p:spPr>
            <a:xfrm>
              <a:off x="1958340" y="1839979"/>
              <a:ext cx="1615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Tree>
    <p:extLst>
      <p:ext uri="{BB962C8B-B14F-4D97-AF65-F5344CB8AC3E}">
        <p14:creationId xmlns:p14="http://schemas.microsoft.com/office/powerpoint/2010/main" val="958337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7CAB463-9CC2-40CF-B5C7-C2EFD65482A7}"/>
              </a:ext>
            </a:extLst>
          </p:cNvPr>
          <p:cNvSpPr txBox="1"/>
          <p:nvPr/>
        </p:nvSpPr>
        <p:spPr>
          <a:xfrm>
            <a:off x="4494157" y="5836749"/>
            <a:ext cx="7191071" cy="402418"/>
          </a:xfrm>
          <a:prstGeom prst="rect">
            <a:avLst/>
          </a:prstGeom>
          <a:noFill/>
        </p:spPr>
        <p:txBody>
          <a:bodyPr wrap="none" lIns="0" tIns="0" rIns="0" bIns="0" rtlCol="0">
            <a:spAutoFit/>
          </a:bodyPr>
          <a:lstStyle/>
          <a:p>
            <a:pPr algn="ctr">
              <a:lnSpc>
                <a:spcPct val="120000"/>
              </a:lnSpc>
            </a:pPr>
            <a:r>
              <a:rPr lang="vi-VN" sz="2400" b="1"/>
              <a:t>SINH TRƯỞNG, PHÁT TRIỂN VÀ SINH SẢN Ở GÀ</a:t>
            </a:r>
          </a:p>
        </p:txBody>
      </p:sp>
      <p:grpSp>
        <p:nvGrpSpPr>
          <p:cNvPr id="12" name="Group 11">
            <a:extLst>
              <a:ext uri="{FF2B5EF4-FFF2-40B4-BE49-F238E27FC236}">
                <a16:creationId xmlns:a16="http://schemas.microsoft.com/office/drawing/2014/main" id="{FFB916B6-9FD3-4D44-8458-478012110E01}"/>
              </a:ext>
            </a:extLst>
          </p:cNvPr>
          <p:cNvGrpSpPr/>
          <p:nvPr/>
        </p:nvGrpSpPr>
        <p:grpSpPr>
          <a:xfrm>
            <a:off x="500981" y="2562994"/>
            <a:ext cx="4604419" cy="1732013"/>
            <a:chOff x="950686" y="993954"/>
            <a:chExt cx="4604419" cy="1732013"/>
          </a:xfrm>
        </p:grpSpPr>
        <p:sp>
          <p:nvSpPr>
            <p:cNvPr id="9" name="TextBox 8">
              <a:extLst>
                <a:ext uri="{FF2B5EF4-FFF2-40B4-BE49-F238E27FC236}">
                  <a16:creationId xmlns:a16="http://schemas.microsoft.com/office/drawing/2014/main" id="{D0BDB3D7-D8E5-4FAA-8BA7-C0295E370D33}"/>
                </a:ext>
              </a:extLst>
            </p:cNvPr>
            <p:cNvSpPr txBox="1"/>
            <p:nvPr/>
          </p:nvSpPr>
          <p:spPr>
            <a:xfrm>
              <a:off x="1886495" y="993954"/>
              <a:ext cx="3668610"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Trao đổi chất và chuyển hóa năng lượng giúp con gà </a:t>
              </a:r>
              <a:r>
                <a:rPr lang="vi-VN" sz="2400" b="1" dirty="0"/>
                <a:t>cảm ứng, vận động và sinh sản.</a:t>
              </a:r>
            </a:p>
          </p:txBody>
        </p:sp>
        <p:pic>
          <p:nvPicPr>
            <p:cNvPr id="10" name="Picture 2">
              <a:extLst>
                <a:ext uri="{FF2B5EF4-FFF2-40B4-BE49-F238E27FC236}">
                  <a16:creationId xmlns:a16="http://schemas.microsoft.com/office/drawing/2014/main" id="{A49E398A-74F3-42AC-95F4-D07F9AD15E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950686" y="1082434"/>
              <a:ext cx="808351"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Diagram showing life cycle chicken Royalty Free Vector Image">
            <a:extLst>
              <a:ext uri="{FF2B5EF4-FFF2-40B4-BE49-F238E27FC236}">
                <a16:creationId xmlns:a16="http://schemas.microsoft.com/office/drawing/2014/main" id="{40388D08-6C39-4981-9E08-E3AAF43532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111" b="7778"/>
          <a:stretch/>
        </p:blipFill>
        <p:spPr bwMode="auto">
          <a:xfrm>
            <a:off x="5226825" y="530902"/>
            <a:ext cx="5725734" cy="5235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3973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6C9A450C-C58A-42CA-8BB5-7CF1119553A2}"/>
              </a:ext>
            </a:extLst>
          </p:cNvPr>
          <p:cNvSpPr txBox="1"/>
          <p:nvPr/>
        </p:nvSpPr>
        <p:spPr>
          <a:xfrm>
            <a:off x="1905001" y="705391"/>
            <a:ext cx="9677400"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accent1">
                    <a:lumMod val="50000"/>
                  </a:schemeClr>
                </a:solidFill>
              </a:rPr>
              <a:t>Như vậy:</a:t>
            </a:r>
          </a:p>
          <a:p>
            <a:r>
              <a:rPr lang="vi-VN" sz="2400" b="1" dirty="0"/>
              <a:t>        Các chất hữu cơ </a:t>
            </a:r>
            <a:r>
              <a:rPr lang="vi-VN" sz="2400" dirty="0"/>
              <a:t>được cơ thể tổng hợp trong quá trình trao đổi chất </a:t>
            </a:r>
            <a:r>
              <a:rPr lang="vi-VN" sz="2400" b="1" dirty="0">
                <a:solidFill>
                  <a:srgbClr val="C00000"/>
                </a:solidFill>
              </a:rPr>
              <a:t>cung cấp nguyên liệu </a:t>
            </a:r>
            <a:r>
              <a:rPr lang="vi-VN" sz="2400" dirty="0"/>
              <a:t>để xây dựng tế bào và cơ thể, giúp cơ thể </a:t>
            </a:r>
            <a:r>
              <a:rPr lang="vi-VN" sz="2400" b="1" dirty="0">
                <a:solidFill>
                  <a:srgbClr val="C00000"/>
                </a:solidFill>
              </a:rPr>
              <a:t>lớn lên và sinh sản </a:t>
            </a:r>
            <a:r>
              <a:rPr lang="vi-VN" sz="2400" dirty="0"/>
              <a:t>tạo ra các cơ thể con.</a:t>
            </a:r>
          </a:p>
        </p:txBody>
      </p:sp>
      <p:pic>
        <p:nvPicPr>
          <p:cNvPr id="9" name="Picture 2">
            <a:extLst>
              <a:ext uri="{FF2B5EF4-FFF2-40B4-BE49-F238E27FC236}">
                <a16:creationId xmlns:a16="http://schemas.microsoft.com/office/drawing/2014/main" id="{BA54DD2F-0FB7-4FC0-887A-74A2174F2D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008743" y="1051062"/>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Organic Matter Really Matters">
            <a:extLst>
              <a:ext uri="{FF2B5EF4-FFF2-40B4-BE49-F238E27FC236}">
                <a16:creationId xmlns:a16="http://schemas.microsoft.com/office/drawing/2014/main" id="{2C515ACE-975A-412B-9E7D-D81B52E5A8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25" b="12725"/>
          <a:stretch/>
        </p:blipFill>
        <p:spPr bwMode="auto">
          <a:xfrm>
            <a:off x="0" y="2574564"/>
            <a:ext cx="12192000" cy="3841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261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7FFFADE-DCAA-4095-B59E-7530BD0743E6}"/>
              </a:ext>
            </a:extLst>
          </p:cNvPr>
          <p:cNvSpPr txBox="1"/>
          <p:nvPr/>
        </p:nvSpPr>
        <p:spPr>
          <a:xfrm>
            <a:off x="1982653" y="831182"/>
            <a:ext cx="9162504"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Quá trình chuyển hóa năng lượng </a:t>
            </a:r>
            <a:r>
              <a:rPr lang="vi-VN" sz="2400" b="1" dirty="0"/>
              <a:t>tạo ra năng lượng </a:t>
            </a:r>
            <a:r>
              <a:rPr lang="vi-VN" sz="2400" dirty="0"/>
              <a:t>dễ sử dụng </a:t>
            </a:r>
            <a:r>
              <a:rPr lang="vi-VN" sz="2400" b="1" dirty="0">
                <a:solidFill>
                  <a:srgbClr val="C00000"/>
                </a:solidFill>
              </a:rPr>
              <a:t>cung cấp cho các hoạt động sống của cơ thể</a:t>
            </a:r>
            <a:r>
              <a:rPr lang="vi-VN" sz="2400" dirty="0"/>
              <a:t>, trong đó có hoạt động cảm ứng và vận động.</a:t>
            </a:r>
          </a:p>
        </p:txBody>
      </p:sp>
      <p:pic>
        <p:nvPicPr>
          <p:cNvPr id="9" name="Picture 2">
            <a:extLst>
              <a:ext uri="{FF2B5EF4-FFF2-40B4-BE49-F238E27FC236}">
                <a16:creationId xmlns:a16="http://schemas.microsoft.com/office/drawing/2014/main" id="{2515FCF4-C351-4F72-8C54-89D4D04E6E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046843" y="1018389"/>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entral Nervous System - 1140x640 Wallpaper - teahub.io">
            <a:extLst>
              <a:ext uri="{FF2B5EF4-FFF2-40B4-BE49-F238E27FC236}">
                <a16:creationId xmlns:a16="http://schemas.microsoft.com/office/drawing/2014/main" id="{C6A1C741-2288-4640-B83F-0C3110F0E6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55" r="6848"/>
          <a:stretch/>
        </p:blipFill>
        <p:spPr bwMode="auto">
          <a:xfrm>
            <a:off x="0" y="2509218"/>
            <a:ext cx="6096000" cy="390682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Running HD Wallpaper | Background Image | 2760x1840">
            <a:extLst>
              <a:ext uri="{FF2B5EF4-FFF2-40B4-BE49-F238E27FC236}">
                <a16:creationId xmlns:a16="http://schemas.microsoft.com/office/drawing/2014/main" id="{8F4AEB23-A967-41FA-9BF3-DE760C6BE2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34" b="1934"/>
          <a:stretch/>
        </p:blipFill>
        <p:spPr bwMode="auto">
          <a:xfrm>
            <a:off x="6095998" y="2509218"/>
            <a:ext cx="6096001" cy="3906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964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9" name="TextBox 8">
            <a:extLst>
              <a:ext uri="{FF2B5EF4-FFF2-40B4-BE49-F238E27FC236}">
                <a16:creationId xmlns:a16="http://schemas.microsoft.com/office/drawing/2014/main" id="{21936047-030B-4D19-B74C-7B58CB57E144}"/>
              </a:ext>
            </a:extLst>
          </p:cNvPr>
          <p:cNvSpPr txBox="1"/>
          <p:nvPr/>
        </p:nvSpPr>
        <p:spPr>
          <a:xfrm>
            <a:off x="1885482" y="842845"/>
            <a:ext cx="9773118"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tx2">
                    <a:lumMod val="50000"/>
                  </a:schemeClr>
                </a:solidFill>
              </a:rPr>
              <a:t>Câu hỏi 2: </a:t>
            </a:r>
            <a:r>
              <a:rPr lang="vi-VN" sz="2400" dirty="0"/>
              <a:t>Lấy thêm ví dụ về vai trò của trao đổi chất và chuyển hóa năng lượng ở sinh vật.</a:t>
            </a:r>
          </a:p>
        </p:txBody>
      </p:sp>
      <p:grpSp>
        <p:nvGrpSpPr>
          <p:cNvPr id="10" name="Group 9">
            <a:extLst>
              <a:ext uri="{FF2B5EF4-FFF2-40B4-BE49-F238E27FC236}">
                <a16:creationId xmlns:a16="http://schemas.microsoft.com/office/drawing/2014/main" id="{6C444DE3-6D44-406A-A401-8E4EB90DE303}"/>
              </a:ext>
            </a:extLst>
          </p:cNvPr>
          <p:cNvGrpSpPr/>
          <p:nvPr/>
        </p:nvGrpSpPr>
        <p:grpSpPr>
          <a:xfrm>
            <a:off x="622300" y="2115988"/>
            <a:ext cx="1524000" cy="457250"/>
            <a:chOff x="800100" y="1783116"/>
            <a:chExt cx="1524000" cy="457250"/>
          </a:xfrm>
        </p:grpSpPr>
        <p:sp>
          <p:nvSpPr>
            <p:cNvPr id="11" name="Rectangle 10">
              <a:extLst>
                <a:ext uri="{FF2B5EF4-FFF2-40B4-BE49-F238E27FC236}">
                  <a16:creationId xmlns:a16="http://schemas.microsoft.com/office/drawing/2014/main" id="{912DE2C4-BF40-4E43-88AC-BF9DF1E13E28}"/>
                </a:ext>
              </a:extLst>
            </p:cNvPr>
            <p:cNvSpPr/>
            <p:nvPr/>
          </p:nvSpPr>
          <p:spPr>
            <a:xfrm>
              <a:off x="876300" y="1783116"/>
              <a:ext cx="1371600" cy="4572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55399E5C-D33D-4A68-ACF2-AE879BB82508}"/>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solidFill>
                    <a:schemeClr val="bg1"/>
                  </a:solidFill>
                </a:rPr>
                <a:t>ĐÁP ÁN</a:t>
              </a:r>
            </a:p>
          </p:txBody>
        </p:sp>
      </p:grpSp>
      <p:sp>
        <p:nvSpPr>
          <p:cNvPr id="13" name="TextBox 12">
            <a:extLst>
              <a:ext uri="{FF2B5EF4-FFF2-40B4-BE49-F238E27FC236}">
                <a16:creationId xmlns:a16="http://schemas.microsoft.com/office/drawing/2014/main" id="{183EF928-5409-42F4-A5D9-17D82502260A}"/>
              </a:ext>
            </a:extLst>
          </p:cNvPr>
          <p:cNvSpPr txBox="1"/>
          <p:nvPr/>
        </p:nvSpPr>
        <p:spPr>
          <a:xfrm>
            <a:off x="1885482" y="3098584"/>
            <a:ext cx="9440845"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Sự sinh trưởng phát triển cây lúa, con mèo,....</a:t>
            </a:r>
            <a:endParaRPr lang="vi-VN" sz="2200" dirty="0"/>
          </a:p>
        </p:txBody>
      </p:sp>
      <p:sp>
        <p:nvSpPr>
          <p:cNvPr id="14" name="TextBox 13">
            <a:extLst>
              <a:ext uri="{FF2B5EF4-FFF2-40B4-BE49-F238E27FC236}">
                <a16:creationId xmlns:a16="http://schemas.microsoft.com/office/drawing/2014/main" id="{381A204A-AD13-4609-A305-EB118880C1DF}"/>
              </a:ext>
            </a:extLst>
          </p:cNvPr>
          <p:cNvSpPr txBox="1"/>
          <p:nvPr/>
        </p:nvSpPr>
        <p:spPr>
          <a:xfrm>
            <a:off x="1885482" y="3948969"/>
            <a:ext cx="9773118" cy="207435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dirty="0"/>
              <a:t>Sau khi chúng ta ăn vào, cơ thể sẽ phân hủy các năng lượng chứa trong phân tử thức ăn, gọi là glucose và chuyển hóa thành glycogen, đây là nguồn dự trữ năng lượng của cơ thể.</a:t>
            </a:r>
          </a:p>
          <a:p>
            <a:r>
              <a:rPr lang="vi-VN" sz="2200" dirty="0"/>
              <a:t>Ngược lại khi chúng ta đói, cơ thể thiếu năng lượng, cơ thể phân giải glycogen thành đường giúp cung cấp năng lượng cho cơ thể.</a:t>
            </a:r>
          </a:p>
        </p:txBody>
      </p:sp>
      <p:pic>
        <p:nvPicPr>
          <p:cNvPr id="15" name="Picture 2">
            <a:extLst>
              <a:ext uri="{FF2B5EF4-FFF2-40B4-BE49-F238E27FC236}">
                <a16:creationId xmlns:a16="http://schemas.microsoft.com/office/drawing/2014/main" id="{C4AA4C0F-D088-4946-844D-6CFCC580E9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060959" y="3031121"/>
            <a:ext cx="646681" cy="7315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3863E695-E5C1-47D8-8DB4-F4004BE213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060959" y="4661780"/>
            <a:ext cx="646681" cy="7315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4DE53EB0-FDF8-4A59-A05A-9766DB9AD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0" y="808453"/>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378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9" name="TextBox 8">
            <a:extLst>
              <a:ext uri="{FF2B5EF4-FFF2-40B4-BE49-F238E27FC236}">
                <a16:creationId xmlns:a16="http://schemas.microsoft.com/office/drawing/2014/main" id="{21936047-030B-4D19-B74C-7B58CB57E144}"/>
              </a:ext>
            </a:extLst>
          </p:cNvPr>
          <p:cNvSpPr txBox="1"/>
          <p:nvPr/>
        </p:nvSpPr>
        <p:spPr>
          <a:xfrm>
            <a:off x="1885482" y="842845"/>
            <a:ext cx="9773118"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tx2">
                    <a:lumMod val="50000"/>
                  </a:schemeClr>
                </a:solidFill>
              </a:rPr>
              <a:t>Câu hỏi 2: </a:t>
            </a:r>
            <a:r>
              <a:rPr lang="vi-VN" sz="2400" dirty="0"/>
              <a:t>Lấy thêm ví dụ về vai trò của trao đổi chất và chuyển hóa năng lượng ở sinh vật.</a:t>
            </a:r>
          </a:p>
        </p:txBody>
      </p:sp>
      <p:grpSp>
        <p:nvGrpSpPr>
          <p:cNvPr id="10" name="Group 9">
            <a:extLst>
              <a:ext uri="{FF2B5EF4-FFF2-40B4-BE49-F238E27FC236}">
                <a16:creationId xmlns:a16="http://schemas.microsoft.com/office/drawing/2014/main" id="{6C444DE3-6D44-406A-A401-8E4EB90DE303}"/>
              </a:ext>
            </a:extLst>
          </p:cNvPr>
          <p:cNvGrpSpPr/>
          <p:nvPr/>
        </p:nvGrpSpPr>
        <p:grpSpPr>
          <a:xfrm>
            <a:off x="622300" y="2115988"/>
            <a:ext cx="1524000" cy="457250"/>
            <a:chOff x="800100" y="1783116"/>
            <a:chExt cx="1524000" cy="457250"/>
          </a:xfrm>
        </p:grpSpPr>
        <p:sp>
          <p:nvSpPr>
            <p:cNvPr id="11" name="Rectangle 10">
              <a:extLst>
                <a:ext uri="{FF2B5EF4-FFF2-40B4-BE49-F238E27FC236}">
                  <a16:creationId xmlns:a16="http://schemas.microsoft.com/office/drawing/2014/main" id="{912DE2C4-BF40-4E43-88AC-BF9DF1E13E28}"/>
                </a:ext>
              </a:extLst>
            </p:cNvPr>
            <p:cNvSpPr/>
            <p:nvPr/>
          </p:nvSpPr>
          <p:spPr>
            <a:xfrm>
              <a:off x="876300" y="1783116"/>
              <a:ext cx="1371600" cy="4572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55399E5C-D33D-4A68-ACF2-AE879BB82508}"/>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solidFill>
                    <a:schemeClr val="bg1"/>
                  </a:solidFill>
                </a:rPr>
                <a:t>ĐÁP ÁN</a:t>
              </a:r>
            </a:p>
          </p:txBody>
        </p:sp>
      </p:grpSp>
      <p:pic>
        <p:nvPicPr>
          <p:cNvPr id="17" name="Picture 2">
            <a:extLst>
              <a:ext uri="{FF2B5EF4-FFF2-40B4-BE49-F238E27FC236}">
                <a16:creationId xmlns:a16="http://schemas.microsoft.com/office/drawing/2014/main" id="{4DE53EB0-FDF8-4A59-A05A-9766DB9AD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 y="80845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inh trưởng và phát triển ở cây đậu">
            <a:extLst>
              <a:ext uri="{FF2B5EF4-FFF2-40B4-BE49-F238E27FC236}">
                <a16:creationId xmlns:a16="http://schemas.microsoft.com/office/drawing/2014/main" id="{7F17F276-53C0-E897-E489-9C711DEDAC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1893987"/>
            <a:ext cx="5372100" cy="39528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D2F7C39-F62A-902D-1758-1CF45963CD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425" y="2722662"/>
            <a:ext cx="5362575" cy="31242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636D7BD-BC95-7E8A-1AD0-9199A4E4CFCD}"/>
              </a:ext>
            </a:extLst>
          </p:cNvPr>
          <p:cNvSpPr txBox="1"/>
          <p:nvPr/>
        </p:nvSpPr>
        <p:spPr>
          <a:xfrm>
            <a:off x="7010399" y="5762118"/>
            <a:ext cx="4448175" cy="400110"/>
          </a:xfrm>
          <a:prstGeom prst="rect">
            <a:avLst/>
          </a:prstGeom>
          <a:noFill/>
        </p:spPr>
        <p:txBody>
          <a:bodyPr wrap="square">
            <a:spAutoFit/>
          </a:bodyPr>
          <a:lstStyle/>
          <a:p>
            <a:pPr algn="ctr"/>
            <a:r>
              <a:rPr lang="vi-VN" sz="2000" b="0" i="1" dirty="0">
                <a:effectLst/>
                <a:latin typeface="+mj-lt"/>
              </a:rPr>
              <a:t>Sinh trưởng và phát triển ở cây đậu</a:t>
            </a:r>
            <a:endParaRPr lang="en-US" sz="2000" dirty="0">
              <a:latin typeface="+mj-lt"/>
            </a:endParaRPr>
          </a:p>
        </p:txBody>
      </p:sp>
      <p:sp>
        <p:nvSpPr>
          <p:cNvPr id="21" name="TextBox 20">
            <a:extLst>
              <a:ext uri="{FF2B5EF4-FFF2-40B4-BE49-F238E27FC236}">
                <a16:creationId xmlns:a16="http://schemas.microsoft.com/office/drawing/2014/main" id="{0343339B-A774-81A8-5062-89878962FD65}"/>
              </a:ext>
            </a:extLst>
          </p:cNvPr>
          <p:cNvSpPr txBox="1"/>
          <p:nvPr/>
        </p:nvSpPr>
        <p:spPr>
          <a:xfrm>
            <a:off x="1155700" y="5762118"/>
            <a:ext cx="4448175" cy="400110"/>
          </a:xfrm>
          <a:prstGeom prst="rect">
            <a:avLst/>
          </a:prstGeom>
          <a:noFill/>
        </p:spPr>
        <p:txBody>
          <a:bodyPr wrap="square">
            <a:spAutoFit/>
          </a:bodyPr>
          <a:lstStyle/>
          <a:p>
            <a:pPr algn="ctr"/>
            <a:r>
              <a:rPr lang="vi-VN" sz="2000" b="0" i="1" dirty="0">
                <a:effectLst/>
                <a:latin typeface="+mj-lt"/>
              </a:rPr>
              <a:t>Sinh trưởng và phát triển ở sâu bướm</a:t>
            </a:r>
            <a:endParaRPr lang="en-US" sz="2000" dirty="0">
              <a:latin typeface="+mj-lt"/>
            </a:endParaRPr>
          </a:p>
        </p:txBody>
      </p:sp>
    </p:spTree>
    <p:extLst>
      <p:ext uri="{BB962C8B-B14F-4D97-AF65-F5344CB8AC3E}">
        <p14:creationId xmlns:p14="http://schemas.microsoft.com/office/powerpoint/2010/main" val="3810045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1340" t="72928"/>
          <a:stretch/>
        </p:blipFill>
        <p:spPr>
          <a:xfrm>
            <a:off x="6259398" y="5207954"/>
            <a:ext cx="5932602" cy="165004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753" t="84373" r="73634" b="1089"/>
          <a:stretch/>
        </p:blipFill>
        <p:spPr>
          <a:xfrm>
            <a:off x="1363744" y="5971879"/>
            <a:ext cx="1781666" cy="88612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242" t="10909" r="19742" b="21658"/>
          <a:stretch/>
        </p:blipFill>
        <p:spPr>
          <a:xfrm>
            <a:off x="1109793" y="395927"/>
            <a:ext cx="9959490" cy="53280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73686" b="81821"/>
          <a:stretch/>
        </p:blipFill>
        <p:spPr>
          <a:xfrm>
            <a:off x="8983744" y="0"/>
            <a:ext cx="3208256" cy="1108005"/>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716" t="57926" r="83686" b="18256"/>
          <a:stretch/>
        </p:blipFill>
        <p:spPr>
          <a:xfrm>
            <a:off x="158684" y="4713402"/>
            <a:ext cx="1414021" cy="1451728"/>
          </a:xfrm>
          <a:prstGeom prst="rect">
            <a:avLst/>
          </a:prstGeom>
        </p:spPr>
      </p:pic>
      <p:sp>
        <p:nvSpPr>
          <p:cNvPr id="7" name="Rectangle 6">
            <a:extLst>
              <a:ext uri="{FF2B5EF4-FFF2-40B4-BE49-F238E27FC236}">
                <a16:creationId xmlns:a16="http://schemas.microsoft.com/office/drawing/2014/main" id="{DDB6D953-7F0E-85EB-EAC2-5C7FE3BE4020}"/>
              </a:ext>
            </a:extLst>
          </p:cNvPr>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直接连接符 17">
            <a:extLst>
              <a:ext uri="{FF2B5EF4-FFF2-40B4-BE49-F238E27FC236}">
                <a16:creationId xmlns:a16="http://schemas.microsoft.com/office/drawing/2014/main" id="{352516ED-2511-C565-C2B8-73CE5E9F38C1}"/>
              </a:ext>
            </a:extLst>
          </p:cNvPr>
          <p:cNvCxnSpPr/>
          <p:nvPr/>
        </p:nvCxnSpPr>
        <p:spPr>
          <a:xfrm rot="5400000">
            <a:off x="4200600" y="-437136"/>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7E3AD85-C5AB-3522-5096-65DC036927EA}"/>
              </a:ext>
            </a:extLst>
          </p:cNvPr>
          <p:cNvSpPr txBox="1"/>
          <p:nvPr/>
        </p:nvSpPr>
        <p:spPr>
          <a:xfrm>
            <a:off x="1772433" y="1349889"/>
            <a:ext cx="3581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GHI NHỚ </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E2F13C2-0C16-26D5-C564-5EC0FD4CC856}"/>
              </a:ext>
            </a:extLst>
          </p:cNvPr>
          <p:cNvSpPr txBox="1"/>
          <p:nvPr/>
        </p:nvSpPr>
        <p:spPr>
          <a:xfrm>
            <a:off x="1772433" y="2278584"/>
            <a:ext cx="8514567"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solidFill>
                  <a:schemeClr val="bg1"/>
                </a:solidFill>
              </a:rPr>
              <a:t>Trao đổi chất và chuyển hóa năng lượng giúp sinh vật </a:t>
            </a:r>
            <a:r>
              <a:rPr lang="vi-VN" sz="2400" b="1" dirty="0">
                <a:solidFill>
                  <a:srgbClr val="FFFF00"/>
                </a:solidFill>
              </a:rPr>
              <a:t>tồn tại, sinh trưởng, phát triển, sinh sản, cảm ứng và vận động.</a:t>
            </a:r>
          </a:p>
        </p:txBody>
      </p:sp>
    </p:spTree>
    <p:extLst>
      <p:ext uri="{BB962C8B-B14F-4D97-AF65-F5344CB8AC3E}">
        <p14:creationId xmlns:p14="http://schemas.microsoft.com/office/powerpoint/2010/main" val="1000877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9BF438D-CA2C-40FE-B531-916BC2D5F4D9}"/>
              </a:ext>
            </a:extLst>
          </p:cNvPr>
          <p:cNvGrpSpPr/>
          <p:nvPr/>
        </p:nvGrpSpPr>
        <p:grpSpPr>
          <a:xfrm>
            <a:off x="3227882" y="2623280"/>
            <a:ext cx="5736236" cy="1611442"/>
            <a:chOff x="5206777" y="2623280"/>
            <a:chExt cx="5736236" cy="1611442"/>
          </a:xfrm>
        </p:grpSpPr>
        <p:sp>
          <p:nvSpPr>
            <p:cNvPr id="13" name="Rectangle 12">
              <a:extLst>
                <a:ext uri="{FF2B5EF4-FFF2-40B4-BE49-F238E27FC236}">
                  <a16:creationId xmlns:a16="http://schemas.microsoft.com/office/drawing/2014/main" id="{6B4BC23E-4328-4CAF-94C7-431F31234E1B}"/>
                </a:ext>
              </a:extLst>
            </p:cNvPr>
            <p:cNvSpPr/>
            <p:nvPr/>
          </p:nvSpPr>
          <p:spPr>
            <a:xfrm>
              <a:off x="5206777" y="2623280"/>
              <a:ext cx="5736236" cy="161144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D98F39-D8DE-42DC-A2E6-DB9A2E24DE70}"/>
                </a:ext>
              </a:extLst>
            </p:cNvPr>
            <p:cNvSpPr txBox="1"/>
            <p:nvPr/>
          </p:nvSpPr>
          <p:spPr>
            <a:xfrm>
              <a:off x="5535738" y="2875645"/>
              <a:ext cx="5078314" cy="1106713"/>
            </a:xfrm>
            <a:prstGeom prst="rect">
              <a:avLst/>
            </a:prstGeom>
            <a:noFill/>
          </p:spPr>
          <p:txBody>
            <a:bodyPr wrap="none" lIns="0" tIns="0" rIns="0" bIns="0" rtlCol="0">
              <a:spAutoFit/>
            </a:bodyPr>
            <a:lstStyle/>
            <a:p>
              <a:pPr algn="ctr">
                <a:lnSpc>
                  <a:spcPct val="120000"/>
                </a:lnSpc>
              </a:pPr>
              <a:r>
                <a:rPr lang="en-US" sz="6600" b="1">
                  <a:solidFill>
                    <a:schemeClr val="bg1"/>
                  </a:solidFill>
                </a:rPr>
                <a:t>EM ĐÃ HỌC </a:t>
              </a:r>
            </a:p>
          </p:txBody>
        </p:sp>
      </p:grpSp>
      <p:pic>
        <p:nvPicPr>
          <p:cNvPr id="3078" name="Picture 6">
            <a:extLst>
              <a:ext uri="{FF2B5EF4-FFF2-40B4-BE49-F238E27FC236}">
                <a16:creationId xmlns:a16="http://schemas.microsoft.com/office/drawing/2014/main" id="{9D1164F9-F619-4DFD-BD4D-8D987E289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91" y="2171700"/>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AD9A23D4-8AF2-450F-8ECA-480092285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362809" y="2171700"/>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13481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97ADB74E-219E-4518-B28E-546A6823EB8B}"/>
              </a:ext>
            </a:extLst>
          </p:cNvPr>
          <p:cNvSpPr txBox="1"/>
          <p:nvPr/>
        </p:nvSpPr>
        <p:spPr>
          <a:xfrm>
            <a:off x="2423276" y="1122301"/>
            <a:ext cx="900672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Những thay đổi trong cơ thể đó được giải thích như thế nào?</a:t>
            </a:r>
          </a:p>
        </p:txBody>
      </p:sp>
      <p:pic>
        <p:nvPicPr>
          <p:cNvPr id="9" name="Picture 2">
            <a:extLst>
              <a:ext uri="{FF2B5EF4-FFF2-40B4-BE49-F238E27FC236}">
                <a16:creationId xmlns:a16="http://schemas.microsoft.com/office/drawing/2014/main" id="{4C5D4CAC-1E5B-4934-9352-94A06BD8DE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509734" y="86631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ired After Running? 5 Signs of Overtraining &amp; How to Prevent Fatigue —  Triumph Physio &amp; Wellness">
            <a:extLst>
              <a:ext uri="{FF2B5EF4-FFF2-40B4-BE49-F238E27FC236}">
                <a16:creationId xmlns:a16="http://schemas.microsoft.com/office/drawing/2014/main" id="{AD7C68B9-D38A-4150-A9B5-B81EC32451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133" b="36045"/>
          <a:stretch/>
        </p:blipFill>
        <p:spPr bwMode="auto">
          <a:xfrm>
            <a:off x="1" y="2205060"/>
            <a:ext cx="12192000" cy="4210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97613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urn, baby, burn: the new science of metabolism | Health &amp; wellbeing | The  Guardian">
            <a:extLst>
              <a:ext uri="{FF2B5EF4-FFF2-40B4-BE49-F238E27FC236}">
                <a16:creationId xmlns:a16="http://schemas.microsoft.com/office/drawing/2014/main" id="{CD848046-3F1D-4FF3-A1F7-624E949C0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1960"/>
            <a:ext cx="5974079" cy="597407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3">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3">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03736A2A-8C71-4023-A7B8-974172F4BB92}"/>
              </a:ext>
            </a:extLst>
          </p:cNvPr>
          <p:cNvSpPr txBox="1"/>
          <p:nvPr/>
        </p:nvSpPr>
        <p:spPr>
          <a:xfrm>
            <a:off x="7308850" y="1898197"/>
            <a:ext cx="4362450" cy="3186257"/>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nSpc>
                <a:spcPct val="125000"/>
              </a:lnSpc>
            </a:pPr>
            <a:r>
              <a:rPr lang="vi-VN" sz="2400" b="1">
                <a:solidFill>
                  <a:schemeClr val="accent6">
                    <a:lumMod val="50000"/>
                  </a:schemeClr>
                </a:solidFill>
              </a:rPr>
              <a:t>Trao đổi chất </a:t>
            </a:r>
            <a:r>
              <a:rPr lang="vi-VN" sz="2400"/>
              <a:t>là quá trình cơ thể lấy các chất từ môi trường, biến đổi chúng thành các chất cần thiết cho cơ thể và tạo năng lượng cùng cấp cho các hoạt động sống, đồng thời trả lại cho môi trường các chất thải.</a:t>
            </a:r>
          </a:p>
        </p:txBody>
      </p:sp>
      <p:pic>
        <p:nvPicPr>
          <p:cNvPr id="10" name="Picture 2">
            <a:extLst>
              <a:ext uri="{FF2B5EF4-FFF2-40B4-BE49-F238E27FC236}">
                <a16:creationId xmlns:a16="http://schemas.microsoft.com/office/drawing/2014/main" id="{D9733CF5-0005-4230-A016-35A38AD507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8"/>
          <a:stretch/>
        </p:blipFill>
        <p:spPr bwMode="auto">
          <a:xfrm>
            <a:off x="6376989" y="2014302"/>
            <a:ext cx="808351"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772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F6B08FB9-573E-4359-B87B-B99BB03E65DC}"/>
              </a:ext>
            </a:extLst>
          </p:cNvPr>
          <p:cNvSpPr txBox="1"/>
          <p:nvPr/>
        </p:nvSpPr>
        <p:spPr>
          <a:xfrm>
            <a:off x="2610166" y="762594"/>
            <a:ext cx="881983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accent6">
                    <a:lumMod val="50000"/>
                  </a:schemeClr>
                </a:solidFill>
              </a:rPr>
              <a:t>Chuyển hóa năng lượng </a:t>
            </a:r>
            <a:r>
              <a:rPr lang="vi-VN" sz="2400" dirty="0"/>
              <a:t>là sự biến đổi năng lượng từ dạng này sang dạng khác.</a:t>
            </a:r>
          </a:p>
        </p:txBody>
      </p:sp>
      <p:pic>
        <p:nvPicPr>
          <p:cNvPr id="9" name="Picture 2">
            <a:extLst>
              <a:ext uri="{FF2B5EF4-FFF2-40B4-BE49-F238E27FC236}">
                <a16:creationId xmlns:a16="http://schemas.microsoft.com/office/drawing/2014/main" id="{171BDD7F-DB0D-4969-9805-FAC46DDDCE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714730" y="728202"/>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cience 6 Energy Transformation - YouTube">
            <a:extLst>
              <a:ext uri="{FF2B5EF4-FFF2-40B4-BE49-F238E27FC236}">
                <a16:creationId xmlns:a16="http://schemas.microsoft.com/office/drawing/2014/main" id="{64865B42-3A9B-48FE-9A39-305528D673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117" b="3106"/>
          <a:stretch/>
        </p:blipFill>
        <p:spPr bwMode="auto">
          <a:xfrm>
            <a:off x="0" y="1928844"/>
            <a:ext cx="12192000" cy="448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17088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4427076-E709-4FE5-816B-7A5EAD3C1AF3}"/>
              </a:ext>
            </a:extLst>
          </p:cNvPr>
          <p:cNvSpPr txBox="1"/>
          <p:nvPr/>
        </p:nvSpPr>
        <p:spPr>
          <a:xfrm>
            <a:off x="2135052" y="793269"/>
            <a:ext cx="9218747"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Trao đổi chất và chuyển hóa năng lượng </a:t>
            </a:r>
            <a:r>
              <a:rPr lang="vi-VN" sz="2400" dirty="0"/>
              <a:t>giúp sinh vật </a:t>
            </a:r>
            <a:r>
              <a:rPr lang="vi-VN" sz="2400" b="1" dirty="0">
                <a:solidFill>
                  <a:srgbClr val="C00000"/>
                </a:solidFill>
              </a:rPr>
              <a:t>tồn tại, sinh trưởng, phát triển, sinh sản, cảm ứng và vận động.</a:t>
            </a:r>
          </a:p>
        </p:txBody>
      </p:sp>
      <p:pic>
        <p:nvPicPr>
          <p:cNvPr id="9" name="Picture 2">
            <a:extLst>
              <a:ext uri="{FF2B5EF4-FFF2-40B4-BE49-F238E27FC236}">
                <a16:creationId xmlns:a16="http://schemas.microsoft.com/office/drawing/2014/main" id="{9F09155E-0A2C-48A2-BB66-1A671230FD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199243" y="758877"/>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munology Wallpapers - Top Free Immunology Backgrounds - WallpaperAccess">
            <a:extLst>
              <a:ext uri="{FF2B5EF4-FFF2-40B4-BE49-F238E27FC236}">
                <a16:creationId xmlns:a16="http://schemas.microsoft.com/office/drawing/2014/main" id="{5532AF10-297F-429F-AF01-454CE0EE7A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843" b="11621"/>
          <a:stretch/>
        </p:blipFill>
        <p:spPr bwMode="auto">
          <a:xfrm>
            <a:off x="0" y="1990194"/>
            <a:ext cx="12192000" cy="442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45926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9BF438D-CA2C-40FE-B531-916BC2D5F4D9}"/>
              </a:ext>
            </a:extLst>
          </p:cNvPr>
          <p:cNvGrpSpPr/>
          <p:nvPr/>
        </p:nvGrpSpPr>
        <p:grpSpPr>
          <a:xfrm>
            <a:off x="3227882" y="2623280"/>
            <a:ext cx="5736236" cy="1611442"/>
            <a:chOff x="5206777" y="2623280"/>
            <a:chExt cx="5736236" cy="1611442"/>
          </a:xfrm>
        </p:grpSpPr>
        <p:sp>
          <p:nvSpPr>
            <p:cNvPr id="13" name="Rectangle 12">
              <a:extLst>
                <a:ext uri="{FF2B5EF4-FFF2-40B4-BE49-F238E27FC236}">
                  <a16:creationId xmlns:a16="http://schemas.microsoft.com/office/drawing/2014/main" id="{6B4BC23E-4328-4CAF-94C7-431F31234E1B}"/>
                </a:ext>
              </a:extLst>
            </p:cNvPr>
            <p:cNvSpPr/>
            <p:nvPr/>
          </p:nvSpPr>
          <p:spPr>
            <a:xfrm>
              <a:off x="5206777" y="2623280"/>
              <a:ext cx="5736236" cy="161144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D98F39-D8DE-42DC-A2E6-DB9A2E24DE70}"/>
                </a:ext>
              </a:extLst>
            </p:cNvPr>
            <p:cNvSpPr txBox="1"/>
            <p:nvPr/>
          </p:nvSpPr>
          <p:spPr>
            <a:xfrm>
              <a:off x="5723290" y="2875645"/>
              <a:ext cx="4703212" cy="1106713"/>
            </a:xfrm>
            <a:prstGeom prst="rect">
              <a:avLst/>
            </a:prstGeom>
            <a:noFill/>
          </p:spPr>
          <p:txBody>
            <a:bodyPr wrap="none" lIns="0" tIns="0" rIns="0" bIns="0" rtlCol="0">
              <a:spAutoFit/>
            </a:bodyPr>
            <a:lstStyle/>
            <a:p>
              <a:pPr algn="ctr">
                <a:lnSpc>
                  <a:spcPct val="120000"/>
                </a:lnSpc>
              </a:pPr>
              <a:r>
                <a:rPr lang="en-US" sz="6600" b="1">
                  <a:solidFill>
                    <a:schemeClr val="bg1"/>
                  </a:solidFill>
                </a:rPr>
                <a:t>EM CÓ THỂ</a:t>
              </a:r>
            </a:p>
          </p:txBody>
        </p:sp>
      </p:grpSp>
      <p:pic>
        <p:nvPicPr>
          <p:cNvPr id="3078" name="Picture 6">
            <a:extLst>
              <a:ext uri="{FF2B5EF4-FFF2-40B4-BE49-F238E27FC236}">
                <a16:creationId xmlns:a16="http://schemas.microsoft.com/office/drawing/2014/main" id="{9D1164F9-F619-4DFD-BD4D-8D987E289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91" y="2171700"/>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AD9A23D4-8AF2-450F-8ECA-480092285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362809" y="2171700"/>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78979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5B82A922-3FD7-4C7B-8841-F0FD8897A3DE}"/>
              </a:ext>
            </a:extLst>
          </p:cNvPr>
          <p:cNvSpPr txBox="1"/>
          <p:nvPr/>
        </p:nvSpPr>
        <p:spPr>
          <a:xfrm>
            <a:off x="1737188" y="755931"/>
            <a:ext cx="984521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Giải thích được vì sao khi làm việc nặng hay vận động mạnh trong thời gian dài, cơ thể thường </a:t>
            </a:r>
            <a:r>
              <a:rPr lang="vi-VN" sz="2400" b="1" dirty="0">
                <a:solidFill>
                  <a:schemeClr val="accent1">
                    <a:lumMod val="75000"/>
                  </a:schemeClr>
                </a:solidFill>
              </a:rPr>
              <a:t>nóng lên, nhịp thở tăng, mồ hôi toát ra nhiều, nhanh khát và nhanh đói.</a:t>
            </a:r>
          </a:p>
        </p:txBody>
      </p:sp>
      <p:pic>
        <p:nvPicPr>
          <p:cNvPr id="10" name="Picture 2">
            <a:extLst>
              <a:ext uri="{FF2B5EF4-FFF2-40B4-BE49-F238E27FC236}">
                <a16:creationId xmlns:a16="http://schemas.microsoft.com/office/drawing/2014/main" id="{58EC1664-A734-445A-9D1A-897FF0AD69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844920" y="943138"/>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ired Runners And Running Fatigue: How To Overcome The Tiredness – Rockay">
            <a:extLst>
              <a:ext uri="{FF2B5EF4-FFF2-40B4-BE49-F238E27FC236}">
                <a16:creationId xmlns:a16="http://schemas.microsoft.com/office/drawing/2014/main" id="{42AAB24A-4F75-46DE-8BED-5607060E33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687" b="3151"/>
          <a:stretch/>
        </p:blipFill>
        <p:spPr bwMode="auto">
          <a:xfrm>
            <a:off x="0" y="2358716"/>
            <a:ext cx="12192000" cy="4057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35341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B4BC23E-4328-4CAF-94C7-431F31234E1B}"/>
              </a:ext>
            </a:extLst>
          </p:cNvPr>
          <p:cNvSpPr/>
          <p:nvPr/>
        </p:nvSpPr>
        <p:spPr>
          <a:xfrm>
            <a:off x="637082" y="1981200"/>
            <a:ext cx="10917836" cy="289560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D98F39-D8DE-42DC-A2E6-DB9A2E24DE70}"/>
              </a:ext>
            </a:extLst>
          </p:cNvPr>
          <p:cNvSpPr txBox="1"/>
          <p:nvPr/>
        </p:nvSpPr>
        <p:spPr>
          <a:xfrm>
            <a:off x="1394392" y="2266246"/>
            <a:ext cx="9403216" cy="2325508"/>
          </a:xfrm>
          <a:prstGeom prst="rect">
            <a:avLst/>
          </a:prstGeom>
          <a:noFill/>
        </p:spPr>
        <p:txBody>
          <a:bodyPr wrap="none" lIns="0" tIns="0" rIns="0" bIns="0" rtlCol="0">
            <a:spAutoFit/>
          </a:bodyPr>
          <a:lstStyle/>
          <a:p>
            <a:pPr algn="ctr">
              <a:lnSpc>
                <a:spcPct val="120000"/>
              </a:lnSpc>
            </a:pPr>
            <a:r>
              <a:rPr lang="en-US" sz="6600" b="1">
                <a:solidFill>
                  <a:schemeClr val="bg1"/>
                </a:solidFill>
              </a:rPr>
              <a:t>CẢM ƠN CÁC EM</a:t>
            </a:r>
          </a:p>
          <a:p>
            <a:pPr algn="ctr">
              <a:lnSpc>
                <a:spcPct val="120000"/>
              </a:lnSpc>
            </a:pPr>
            <a:r>
              <a:rPr lang="en-US" sz="6600" b="1">
                <a:solidFill>
                  <a:schemeClr val="bg1"/>
                </a:solidFill>
              </a:rPr>
              <a:t>ĐÃ CHÚ Ý LẮNG NGHE</a:t>
            </a:r>
          </a:p>
        </p:txBody>
      </p:sp>
    </p:spTree>
    <p:extLst>
      <p:ext uri="{BB962C8B-B14F-4D97-AF65-F5344CB8AC3E}">
        <p14:creationId xmlns:p14="http://schemas.microsoft.com/office/powerpoint/2010/main" val="383144551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4" name="Picture 6" descr="Tìm hiểu về làn da. Tư vấn gia công mỹ phẩm. - Hanacos Vietnam">
            <a:extLst>
              <a:ext uri="{FF2B5EF4-FFF2-40B4-BE49-F238E27FC236}">
                <a16:creationId xmlns:a16="http://schemas.microsoft.com/office/drawing/2014/main" id="{76628204-AB8F-FBD7-3C23-FA195FE9D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1411" y="592728"/>
            <a:ext cx="6490182" cy="5198885"/>
          </a:xfrm>
          <a:prstGeom prst="rect">
            <a:avLst/>
          </a:prstGeom>
          <a:noFill/>
          <a:extLst>
            <a:ext uri="{909E8E84-426E-40DD-AFC4-6F175D3DCCD1}">
              <a14:hiddenFill xmlns:a14="http://schemas.microsoft.com/office/drawing/2010/main">
                <a:solidFill>
                  <a:srgbClr val="FFFFFF"/>
                </a:solidFill>
              </a14:hiddenFill>
            </a:ext>
          </a:extLst>
        </p:spPr>
      </p:pic>
      <p:sp>
        <p:nvSpPr>
          <p:cNvPr id="10" name="Thought Bubble: Cloud 9">
            <a:extLst>
              <a:ext uri="{FF2B5EF4-FFF2-40B4-BE49-F238E27FC236}">
                <a16:creationId xmlns:a16="http://schemas.microsoft.com/office/drawing/2014/main" id="{9E063144-0A7A-AFB0-F239-22F5E3536C47}"/>
              </a:ext>
            </a:extLst>
          </p:cNvPr>
          <p:cNvSpPr/>
          <p:nvPr/>
        </p:nvSpPr>
        <p:spPr>
          <a:xfrm>
            <a:off x="180407" y="702544"/>
            <a:ext cx="5257800" cy="2209800"/>
          </a:xfrm>
          <a:prstGeom prst="cloudCallout">
            <a:avLst>
              <a:gd name="adj1" fmla="val 91757"/>
              <a:gd name="adj2" fmla="val -40649"/>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000" b="1" dirty="0"/>
              <a:t>Khi trời nóng, mồ hôi thoát ra ngoài qua lỗ chân lông trên da mang theo nhiệt ra ngoài</a:t>
            </a:r>
            <a:endParaRPr lang="en-US" sz="2000" b="1" dirty="0"/>
          </a:p>
        </p:txBody>
      </p:sp>
      <p:sp>
        <p:nvSpPr>
          <p:cNvPr id="16" name="TextBox 15">
            <a:extLst>
              <a:ext uri="{FF2B5EF4-FFF2-40B4-BE49-F238E27FC236}">
                <a16:creationId xmlns:a16="http://schemas.microsoft.com/office/drawing/2014/main" id="{D0272B0D-892E-75F8-1D40-C8B337256DDB}"/>
              </a:ext>
            </a:extLst>
          </p:cNvPr>
          <p:cNvSpPr txBox="1"/>
          <p:nvPr/>
        </p:nvSpPr>
        <p:spPr>
          <a:xfrm>
            <a:off x="263611" y="4375363"/>
            <a:ext cx="6053985" cy="1824346"/>
          </a:xfrm>
          <a:prstGeom prst="rect">
            <a:avLst/>
          </a:prstGeom>
          <a:noFill/>
        </p:spPr>
        <p:txBody>
          <a:bodyPr wrap="square">
            <a:spAutoFit/>
          </a:bodyPr>
          <a:lstStyle/>
          <a:p>
            <a:pPr algn="just" rtl="0">
              <a:lnSpc>
                <a:spcPct val="120000"/>
              </a:lnSpc>
            </a:pPr>
            <a:r>
              <a:rPr lang="vi-VN" sz="2400" b="0" dirty="0">
                <a:effectLst/>
                <a:latin typeface="+mj-lt"/>
              </a:rPr>
              <a:t>Da có vai trò quan trọng trong sự điều hòa thân nhiệt thoát mồ hôi mang theo nhiệt ra ngoài cơ thể. Nhịp thở, nhịp tim tăng cao giúp cung cấp oxygen cho tế bào.</a:t>
            </a:r>
          </a:p>
        </p:txBody>
      </p:sp>
      <p:grpSp>
        <p:nvGrpSpPr>
          <p:cNvPr id="9" name="Group 8">
            <a:extLst>
              <a:ext uri="{FF2B5EF4-FFF2-40B4-BE49-F238E27FC236}">
                <a16:creationId xmlns:a16="http://schemas.microsoft.com/office/drawing/2014/main" id="{7D668249-09B6-2A90-9E42-2C5648495A30}"/>
              </a:ext>
            </a:extLst>
          </p:cNvPr>
          <p:cNvGrpSpPr/>
          <p:nvPr/>
        </p:nvGrpSpPr>
        <p:grpSpPr>
          <a:xfrm>
            <a:off x="109355" y="2899988"/>
            <a:ext cx="2791394" cy="1295400"/>
            <a:chOff x="109355" y="2899988"/>
            <a:chExt cx="2791394" cy="1295400"/>
          </a:xfrm>
        </p:grpSpPr>
        <p:pic>
          <p:nvPicPr>
            <p:cNvPr id="8" name="Picture 2">
              <a:extLst>
                <a:ext uri="{FF2B5EF4-FFF2-40B4-BE49-F238E27FC236}">
                  <a16:creationId xmlns:a16="http://schemas.microsoft.com/office/drawing/2014/main" id="{9473B356-E4B0-E455-6C01-D4B5724F3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55" y="2899988"/>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6B90E69-7DAB-91EC-DB2E-3956EFDF4D0B}"/>
                </a:ext>
              </a:extLst>
            </p:cNvPr>
            <p:cNvSpPr txBox="1"/>
            <p:nvPr/>
          </p:nvSpPr>
          <p:spPr>
            <a:xfrm>
              <a:off x="1402697" y="3664281"/>
              <a:ext cx="1498052" cy="494751"/>
            </a:xfrm>
            <a:prstGeom prst="rect">
              <a:avLst/>
            </a:prstGeom>
            <a:noFill/>
          </p:spPr>
          <p:txBody>
            <a:bodyPr wrap="square">
              <a:spAutoFit/>
            </a:bodyPr>
            <a:lstStyle/>
            <a:p>
              <a:pPr algn="just" rtl="0">
                <a:lnSpc>
                  <a:spcPct val="120000"/>
                </a:lnSpc>
              </a:pPr>
              <a:r>
                <a:rPr lang="vi-VN" sz="2400" b="1" dirty="0">
                  <a:solidFill>
                    <a:srgbClr val="C00000"/>
                  </a:solidFill>
                  <a:effectLst/>
                  <a:latin typeface="+mj-lt"/>
                </a:rPr>
                <a:t>Trả lời:</a:t>
              </a:r>
            </a:p>
          </p:txBody>
        </p:sp>
      </p:grpSp>
    </p:spTree>
    <p:extLst>
      <p:ext uri="{BB962C8B-B14F-4D97-AF65-F5344CB8AC3E}">
        <p14:creationId xmlns:p14="http://schemas.microsoft.com/office/powerpoint/2010/main" val="2653121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4" name="Picture 6" descr="Tìm hiểu về làn da. Tư vấn gia công mỹ phẩm. - Hanacos Vietnam">
            <a:extLst>
              <a:ext uri="{FF2B5EF4-FFF2-40B4-BE49-F238E27FC236}">
                <a16:creationId xmlns:a16="http://schemas.microsoft.com/office/drawing/2014/main" id="{76628204-AB8F-FBD7-3C23-FA195FE9D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1411" y="592728"/>
            <a:ext cx="6490182" cy="519888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0272B0D-892E-75F8-1D40-C8B337256DDB}"/>
              </a:ext>
            </a:extLst>
          </p:cNvPr>
          <p:cNvSpPr txBox="1"/>
          <p:nvPr/>
        </p:nvSpPr>
        <p:spPr>
          <a:xfrm>
            <a:off x="247135" y="4032588"/>
            <a:ext cx="5984789" cy="2267544"/>
          </a:xfrm>
          <a:prstGeom prst="rect">
            <a:avLst/>
          </a:prstGeom>
          <a:noFill/>
        </p:spPr>
        <p:txBody>
          <a:bodyPr wrap="square">
            <a:spAutoFit/>
          </a:bodyPr>
          <a:lstStyle>
            <a:defPPr>
              <a:defRPr lang="en-US"/>
            </a:defPPr>
            <a:lvl1pPr algn="just">
              <a:lnSpc>
                <a:spcPct val="120000"/>
              </a:lnSpc>
              <a:defRPr sz="2400" b="0">
                <a:solidFill>
                  <a:srgbClr val="000000"/>
                </a:solidFill>
                <a:effectLst/>
                <a:latin typeface="+mj-lt"/>
              </a:defRPr>
            </a:lvl1pPr>
          </a:lstStyle>
          <a:p>
            <a:r>
              <a:rPr lang="vi-VN" dirty="0">
                <a:solidFill>
                  <a:schemeClr val="tx1"/>
                </a:solidFill>
              </a:rPr>
              <a:t>Vì cơ thể sinh vật có quá trình trao đổi chất và chuyển hóa năng lượng, từ đó giúp cơ thể có thể duy trì trạng thái ổn định giúp sinh vật tồn tại, sinh trưởng, phát triển, sinh sản, cảm ứng và vận động.</a:t>
            </a:r>
          </a:p>
        </p:txBody>
      </p:sp>
      <p:grpSp>
        <p:nvGrpSpPr>
          <p:cNvPr id="17" name="Group 16">
            <a:extLst>
              <a:ext uri="{FF2B5EF4-FFF2-40B4-BE49-F238E27FC236}">
                <a16:creationId xmlns:a16="http://schemas.microsoft.com/office/drawing/2014/main" id="{DFA951BC-17EF-FF0A-1CE8-589D24F87A4C}"/>
              </a:ext>
            </a:extLst>
          </p:cNvPr>
          <p:cNvGrpSpPr/>
          <p:nvPr/>
        </p:nvGrpSpPr>
        <p:grpSpPr>
          <a:xfrm>
            <a:off x="157753" y="2621280"/>
            <a:ext cx="2791394" cy="1295400"/>
            <a:chOff x="109355" y="2899988"/>
            <a:chExt cx="2791394" cy="1295400"/>
          </a:xfrm>
        </p:grpSpPr>
        <p:pic>
          <p:nvPicPr>
            <p:cNvPr id="18" name="Picture 2">
              <a:extLst>
                <a:ext uri="{FF2B5EF4-FFF2-40B4-BE49-F238E27FC236}">
                  <a16:creationId xmlns:a16="http://schemas.microsoft.com/office/drawing/2014/main" id="{64E492FD-CBA7-8EAE-ED0D-03BB04606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55" y="2899988"/>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35104A7-F153-9ED2-35F9-433827E1ED95}"/>
                </a:ext>
              </a:extLst>
            </p:cNvPr>
            <p:cNvSpPr txBox="1"/>
            <p:nvPr/>
          </p:nvSpPr>
          <p:spPr>
            <a:xfrm>
              <a:off x="1402697" y="3664281"/>
              <a:ext cx="1498052" cy="494751"/>
            </a:xfrm>
            <a:prstGeom prst="rect">
              <a:avLst/>
            </a:prstGeom>
            <a:noFill/>
          </p:spPr>
          <p:txBody>
            <a:bodyPr wrap="square">
              <a:spAutoFit/>
            </a:bodyPr>
            <a:lstStyle/>
            <a:p>
              <a:pPr algn="just" rtl="0">
                <a:lnSpc>
                  <a:spcPct val="120000"/>
                </a:lnSpc>
              </a:pPr>
              <a:r>
                <a:rPr lang="vi-VN" sz="2400" b="1" dirty="0">
                  <a:solidFill>
                    <a:srgbClr val="C00000"/>
                  </a:solidFill>
                  <a:effectLst/>
                  <a:latin typeface="+mj-lt"/>
                </a:rPr>
                <a:t>Trả lời:</a:t>
              </a:r>
            </a:p>
          </p:txBody>
        </p:sp>
      </p:grpSp>
      <p:sp>
        <p:nvSpPr>
          <p:cNvPr id="20" name="Thought Bubble: Cloud 19">
            <a:extLst>
              <a:ext uri="{FF2B5EF4-FFF2-40B4-BE49-F238E27FC236}">
                <a16:creationId xmlns:a16="http://schemas.microsoft.com/office/drawing/2014/main" id="{76369A0E-CB71-D861-D8C0-6385CC109EAC}"/>
              </a:ext>
            </a:extLst>
          </p:cNvPr>
          <p:cNvSpPr/>
          <p:nvPr/>
        </p:nvSpPr>
        <p:spPr>
          <a:xfrm>
            <a:off x="180407" y="702544"/>
            <a:ext cx="5257800" cy="2209800"/>
          </a:xfrm>
          <a:prstGeom prst="cloudCallout">
            <a:avLst>
              <a:gd name="adj1" fmla="val 91757"/>
              <a:gd name="adj2" fmla="val -40649"/>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000" b="1" dirty="0"/>
              <a:t>Khi trời nóng, mồ hôi thoát ra ngoài qua lỗ chân lông trên da mang theo nhiệt ra ngoài</a:t>
            </a:r>
            <a:endParaRPr lang="en-US" sz="2000" b="1" dirty="0"/>
          </a:p>
        </p:txBody>
      </p:sp>
    </p:spTree>
    <p:extLst>
      <p:ext uri="{BB962C8B-B14F-4D97-AF65-F5344CB8AC3E}">
        <p14:creationId xmlns:p14="http://schemas.microsoft.com/office/powerpoint/2010/main" val="189826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a:extLst>
              <a:ext uri="{FF2B5EF4-FFF2-40B4-BE49-F238E27FC236}">
                <a16:creationId xmlns:a16="http://schemas.microsoft.com/office/drawing/2014/main" id="{ECC55F15-E9DF-4079-A27B-5973797FD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71" y="1897743"/>
            <a:ext cx="3062514" cy="30625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9C67F4D-C7C1-4BB5-B054-05BA40ED7EDD}"/>
              </a:ext>
            </a:extLst>
          </p:cNvPr>
          <p:cNvSpPr txBox="1"/>
          <p:nvPr/>
        </p:nvSpPr>
        <p:spPr>
          <a:xfrm>
            <a:off x="3301754" y="3436449"/>
            <a:ext cx="8827609" cy="1550361"/>
          </a:xfrm>
          <a:prstGeom prst="rect">
            <a:avLst/>
          </a:prstGeom>
          <a:noFill/>
        </p:spPr>
        <p:txBody>
          <a:bodyPr wrap="none" lIns="0" tIns="0" rIns="0" bIns="0" rtlCol="0">
            <a:spAutoFit/>
          </a:bodyPr>
          <a:lstStyle/>
          <a:p>
            <a:pPr>
              <a:lnSpc>
                <a:spcPct val="120000"/>
              </a:lnSpc>
            </a:pPr>
            <a:r>
              <a:rPr lang="vi-VN" sz="4400" b="1" spc="-50" dirty="0">
                <a:solidFill>
                  <a:srgbClr val="002060"/>
                </a:solidFill>
              </a:rPr>
              <a:t>KHÁI QUÁT VỀ TRAO ĐỔI CHẤT</a:t>
            </a:r>
          </a:p>
          <a:p>
            <a:pPr>
              <a:lnSpc>
                <a:spcPct val="120000"/>
              </a:lnSpc>
            </a:pPr>
            <a:r>
              <a:rPr lang="vi-VN" sz="4400" b="1" spc="-50" dirty="0">
                <a:solidFill>
                  <a:srgbClr val="002060"/>
                </a:solidFill>
              </a:rPr>
              <a:t>VÀ CHUYỂN HÓA NĂNG LƯỢNG</a:t>
            </a:r>
          </a:p>
        </p:txBody>
      </p:sp>
      <p:grpSp>
        <p:nvGrpSpPr>
          <p:cNvPr id="15" name="Group 14">
            <a:extLst>
              <a:ext uri="{FF2B5EF4-FFF2-40B4-BE49-F238E27FC236}">
                <a16:creationId xmlns:a16="http://schemas.microsoft.com/office/drawing/2014/main" id="{B48D681F-34EB-41EA-816E-F3F596DD054C}"/>
              </a:ext>
            </a:extLst>
          </p:cNvPr>
          <p:cNvGrpSpPr/>
          <p:nvPr/>
        </p:nvGrpSpPr>
        <p:grpSpPr>
          <a:xfrm>
            <a:off x="3309256" y="1943491"/>
            <a:ext cx="3868306" cy="1207381"/>
            <a:chOff x="7946323" y="1943491"/>
            <a:chExt cx="3868306" cy="1207381"/>
          </a:xfrm>
        </p:grpSpPr>
        <p:sp>
          <p:nvSpPr>
            <p:cNvPr id="13" name="Rectangle 12">
              <a:extLst>
                <a:ext uri="{FF2B5EF4-FFF2-40B4-BE49-F238E27FC236}">
                  <a16:creationId xmlns:a16="http://schemas.microsoft.com/office/drawing/2014/main" id="{6B4BC23E-4328-4CAF-94C7-431F31234E1B}"/>
                </a:ext>
              </a:extLst>
            </p:cNvPr>
            <p:cNvSpPr/>
            <p:nvPr/>
          </p:nvSpPr>
          <p:spPr>
            <a:xfrm>
              <a:off x="7946323" y="1943491"/>
              <a:ext cx="3868306" cy="12073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FCD98F39-D8DE-42DC-A2E6-DB9A2E24DE70}"/>
                </a:ext>
              </a:extLst>
            </p:cNvPr>
            <p:cNvSpPr txBox="1"/>
            <p:nvPr/>
          </p:nvSpPr>
          <p:spPr>
            <a:xfrm>
              <a:off x="8421744" y="1993825"/>
              <a:ext cx="2917465" cy="1106713"/>
            </a:xfrm>
            <a:prstGeom prst="rect">
              <a:avLst/>
            </a:prstGeom>
            <a:noFill/>
          </p:spPr>
          <p:txBody>
            <a:bodyPr wrap="none" lIns="0" tIns="0" rIns="0" bIns="0" rtlCol="0">
              <a:spAutoFit/>
            </a:bodyPr>
            <a:lstStyle/>
            <a:p>
              <a:pPr>
                <a:lnSpc>
                  <a:spcPct val="120000"/>
                </a:lnSpc>
              </a:pPr>
              <a:r>
                <a:rPr lang="vi-VN" sz="6600" b="1" dirty="0">
                  <a:solidFill>
                    <a:schemeClr val="bg1"/>
                  </a:solidFill>
                </a:rPr>
                <a:t>BÀI 21:</a:t>
              </a:r>
            </a:p>
          </p:txBody>
        </p:sp>
      </p:grpSp>
    </p:spTree>
    <p:extLst>
      <p:ext uri="{BB962C8B-B14F-4D97-AF65-F5344CB8AC3E}">
        <p14:creationId xmlns:p14="http://schemas.microsoft.com/office/powerpoint/2010/main" val="6133498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TextBox 18">
            <a:extLst>
              <a:ext uri="{FF2B5EF4-FFF2-40B4-BE49-F238E27FC236}">
                <a16:creationId xmlns:a16="http://schemas.microsoft.com/office/drawing/2014/main" id="{99C67F4D-C7C1-4BB5-B054-05BA40ED7EDD}"/>
              </a:ext>
            </a:extLst>
          </p:cNvPr>
          <p:cNvSpPr txBox="1"/>
          <p:nvPr/>
        </p:nvSpPr>
        <p:spPr>
          <a:xfrm>
            <a:off x="633678" y="3436449"/>
            <a:ext cx="7751994" cy="1550361"/>
          </a:xfrm>
          <a:prstGeom prst="rect">
            <a:avLst/>
          </a:prstGeom>
          <a:noFill/>
        </p:spPr>
        <p:txBody>
          <a:bodyPr wrap="none" lIns="0" tIns="0" rIns="0" bIns="0" rtlCol="0">
            <a:spAutoFit/>
          </a:bodyPr>
          <a:lstStyle/>
          <a:p>
            <a:pPr>
              <a:lnSpc>
                <a:spcPct val="120000"/>
              </a:lnSpc>
            </a:pPr>
            <a:r>
              <a:rPr lang="vi-VN" sz="4400" b="1" spc="-50" dirty="0">
                <a:solidFill>
                  <a:srgbClr val="002060"/>
                </a:solidFill>
              </a:rPr>
              <a:t>TRAO ĐỔI CHẤT VÀ</a:t>
            </a:r>
          </a:p>
          <a:p>
            <a:pPr>
              <a:lnSpc>
                <a:spcPct val="120000"/>
              </a:lnSpc>
            </a:pPr>
            <a:r>
              <a:rPr lang="vi-VN" sz="4400" b="1" spc="-50" dirty="0">
                <a:solidFill>
                  <a:srgbClr val="002060"/>
                </a:solidFill>
              </a:rPr>
              <a:t>CHUYỂN HÓA NĂNG LƯỢNG</a:t>
            </a:r>
          </a:p>
        </p:txBody>
      </p:sp>
      <p:grpSp>
        <p:nvGrpSpPr>
          <p:cNvPr id="2" name="Group 1">
            <a:extLst>
              <a:ext uri="{FF2B5EF4-FFF2-40B4-BE49-F238E27FC236}">
                <a16:creationId xmlns:a16="http://schemas.microsoft.com/office/drawing/2014/main" id="{79BF438D-CA2C-40FE-B531-916BC2D5F4D9}"/>
              </a:ext>
            </a:extLst>
          </p:cNvPr>
          <p:cNvGrpSpPr/>
          <p:nvPr/>
        </p:nvGrpSpPr>
        <p:grpSpPr>
          <a:xfrm>
            <a:off x="633678" y="1943491"/>
            <a:ext cx="4230666" cy="1207381"/>
            <a:chOff x="2322286" y="1943491"/>
            <a:chExt cx="4230666" cy="1207381"/>
          </a:xfrm>
        </p:grpSpPr>
        <p:sp>
          <p:nvSpPr>
            <p:cNvPr id="13" name="Rectangle 12">
              <a:extLst>
                <a:ext uri="{FF2B5EF4-FFF2-40B4-BE49-F238E27FC236}">
                  <a16:creationId xmlns:a16="http://schemas.microsoft.com/office/drawing/2014/main" id="{6B4BC23E-4328-4CAF-94C7-431F31234E1B}"/>
                </a:ext>
              </a:extLst>
            </p:cNvPr>
            <p:cNvSpPr/>
            <p:nvPr/>
          </p:nvSpPr>
          <p:spPr>
            <a:xfrm>
              <a:off x="2322286" y="1943491"/>
              <a:ext cx="4230666" cy="12073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FCD98F39-D8DE-42DC-A2E6-DB9A2E24DE70}"/>
                </a:ext>
              </a:extLst>
            </p:cNvPr>
            <p:cNvSpPr txBox="1"/>
            <p:nvPr/>
          </p:nvSpPr>
          <p:spPr>
            <a:xfrm>
              <a:off x="2885912" y="1993825"/>
              <a:ext cx="3103414" cy="1106713"/>
            </a:xfrm>
            <a:prstGeom prst="rect">
              <a:avLst/>
            </a:prstGeom>
            <a:noFill/>
          </p:spPr>
          <p:txBody>
            <a:bodyPr wrap="none" lIns="0" tIns="0" rIns="0" bIns="0" rtlCol="0">
              <a:spAutoFit/>
            </a:bodyPr>
            <a:lstStyle/>
            <a:p>
              <a:pPr>
                <a:lnSpc>
                  <a:spcPct val="120000"/>
                </a:lnSpc>
              </a:pPr>
              <a:r>
                <a:rPr lang="vi-VN" sz="6600" b="1" dirty="0">
                  <a:solidFill>
                    <a:schemeClr val="bg1"/>
                  </a:solidFill>
                </a:rPr>
                <a:t>PHẦN 1</a:t>
              </a:r>
            </a:p>
          </p:txBody>
        </p:sp>
      </p:grpSp>
      <p:pic>
        <p:nvPicPr>
          <p:cNvPr id="2050" name="Picture 2">
            <a:extLst>
              <a:ext uri="{FF2B5EF4-FFF2-40B4-BE49-F238E27FC236}">
                <a16:creationId xmlns:a16="http://schemas.microsoft.com/office/drawing/2014/main" id="{3F15D7FB-923E-49B4-8C2C-CDBECD542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833" y="1849515"/>
            <a:ext cx="3158970" cy="3158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9651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522FEA95-A040-487E-BE44-D9B8FB9CABF8}"/>
              </a:ext>
            </a:extLst>
          </p:cNvPr>
          <p:cNvSpPr txBox="1"/>
          <p:nvPr/>
        </p:nvSpPr>
        <p:spPr>
          <a:xfrm>
            <a:off x="2591346" y="760527"/>
            <a:ext cx="807030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Câu hỏi: </a:t>
            </a:r>
            <a:r>
              <a:rPr lang="vi-VN" sz="2400" dirty="0"/>
              <a:t>đọc thông tin trong phần 1, phát biểu khái niệm </a:t>
            </a:r>
            <a:r>
              <a:rPr lang="vi-VN" sz="2400" b="1" dirty="0"/>
              <a:t>trao đổi chất </a:t>
            </a:r>
            <a:r>
              <a:rPr lang="vi-VN" sz="2400" dirty="0"/>
              <a:t>và </a:t>
            </a:r>
            <a:r>
              <a:rPr lang="vi-VN" sz="2400" b="1" dirty="0"/>
              <a:t>chuyển hóa năng lượng</a:t>
            </a:r>
            <a:r>
              <a:rPr lang="vi-VN" sz="2400" dirty="0"/>
              <a:t>.</a:t>
            </a:r>
          </a:p>
        </p:txBody>
      </p:sp>
      <p:pic>
        <p:nvPicPr>
          <p:cNvPr id="9218" name="Picture 2">
            <a:extLst>
              <a:ext uri="{FF2B5EF4-FFF2-40B4-BE49-F238E27FC236}">
                <a16:creationId xmlns:a16="http://schemas.microsoft.com/office/drawing/2014/main" id="{5A5D8D4F-46A3-40F5-A80F-C02B8979B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350" y="72613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9 Ways to Accelerate Metabolism and Lose Weight">
            <a:extLst>
              <a:ext uri="{FF2B5EF4-FFF2-40B4-BE49-F238E27FC236}">
                <a16:creationId xmlns:a16="http://schemas.microsoft.com/office/drawing/2014/main" id="{F1AD2C55-2053-EF9F-D3BA-C28AC12BF3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301" b="12568"/>
          <a:stretch/>
        </p:blipFill>
        <p:spPr bwMode="auto">
          <a:xfrm>
            <a:off x="1602604" y="2038661"/>
            <a:ext cx="8986793" cy="4377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995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10" name="Group 9">
            <a:extLst>
              <a:ext uri="{FF2B5EF4-FFF2-40B4-BE49-F238E27FC236}">
                <a16:creationId xmlns:a16="http://schemas.microsoft.com/office/drawing/2014/main" id="{DAD447F5-70AB-4EEB-AE1A-3B56030660A3}"/>
              </a:ext>
            </a:extLst>
          </p:cNvPr>
          <p:cNvGrpSpPr/>
          <p:nvPr/>
        </p:nvGrpSpPr>
        <p:grpSpPr>
          <a:xfrm>
            <a:off x="622300" y="2057931"/>
            <a:ext cx="1524000" cy="457250"/>
            <a:chOff x="800100" y="1783116"/>
            <a:chExt cx="1524000" cy="457250"/>
          </a:xfrm>
        </p:grpSpPr>
        <p:sp>
          <p:nvSpPr>
            <p:cNvPr id="11" name="Rectangle 10">
              <a:extLst>
                <a:ext uri="{FF2B5EF4-FFF2-40B4-BE49-F238E27FC236}">
                  <a16:creationId xmlns:a16="http://schemas.microsoft.com/office/drawing/2014/main" id="{05B1AFAF-D796-4B50-AD17-A975C6347D63}"/>
                </a:ext>
              </a:extLst>
            </p:cNvPr>
            <p:cNvSpPr/>
            <p:nvPr/>
          </p:nvSpPr>
          <p:spPr>
            <a:xfrm>
              <a:off x="876300" y="1783116"/>
              <a:ext cx="1371600" cy="4572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AE224C17-9BE1-400A-B1C7-E40B5DB33980}"/>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solidFill>
                    <a:schemeClr val="bg1"/>
                  </a:solidFill>
                </a:rPr>
                <a:t>ĐÁP ÁN</a:t>
              </a:r>
            </a:p>
          </p:txBody>
        </p:sp>
      </p:grpSp>
      <p:sp>
        <p:nvSpPr>
          <p:cNvPr id="8" name="TextBox 7">
            <a:extLst>
              <a:ext uri="{FF2B5EF4-FFF2-40B4-BE49-F238E27FC236}">
                <a16:creationId xmlns:a16="http://schemas.microsoft.com/office/drawing/2014/main" id="{522FEA95-A040-487E-BE44-D9B8FB9CABF8}"/>
              </a:ext>
            </a:extLst>
          </p:cNvPr>
          <p:cNvSpPr txBox="1"/>
          <p:nvPr/>
        </p:nvSpPr>
        <p:spPr>
          <a:xfrm>
            <a:off x="2591346" y="760527"/>
            <a:ext cx="807030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Câu hỏi: </a:t>
            </a:r>
            <a:r>
              <a:rPr lang="vi-VN" sz="2400" dirty="0"/>
              <a:t>đọc thông tin trong phần 1, phát biểu khái niệm </a:t>
            </a:r>
            <a:r>
              <a:rPr lang="vi-VN" sz="2400" b="1" dirty="0"/>
              <a:t>trao đổi chất </a:t>
            </a:r>
            <a:r>
              <a:rPr lang="vi-VN" sz="2400" dirty="0"/>
              <a:t>và </a:t>
            </a:r>
            <a:r>
              <a:rPr lang="vi-VN" sz="2400" b="1" dirty="0"/>
              <a:t>chuyển hóa năng lượng</a:t>
            </a:r>
            <a:r>
              <a:rPr lang="vi-VN" sz="2400" dirty="0"/>
              <a:t>.</a:t>
            </a:r>
          </a:p>
        </p:txBody>
      </p:sp>
      <p:pic>
        <p:nvPicPr>
          <p:cNvPr id="9218" name="Picture 2">
            <a:extLst>
              <a:ext uri="{FF2B5EF4-FFF2-40B4-BE49-F238E27FC236}">
                <a16:creationId xmlns:a16="http://schemas.microsoft.com/office/drawing/2014/main" id="{5A5D8D4F-46A3-40F5-A80F-C02B8979B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350" y="726135"/>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ED429D3-9C29-4E42-8C8A-6EF605965176}"/>
              </a:ext>
            </a:extLst>
          </p:cNvPr>
          <p:cNvSpPr txBox="1"/>
          <p:nvPr/>
        </p:nvSpPr>
        <p:spPr>
          <a:xfrm>
            <a:off x="1834675" y="3113132"/>
            <a:ext cx="9583646" cy="1339597"/>
          </a:xfrm>
          <a:prstGeom prst="rect">
            <a:avLst/>
          </a:prstGeom>
          <a:noFill/>
        </p:spPr>
        <p:txBody>
          <a:bodyPr wrap="square" lIns="0" tIns="0" rIns="0" bIns="0" rtlCol="0">
            <a:spAutoFit/>
          </a:bodyPr>
          <a:lstStyle/>
          <a:p>
            <a:pPr algn="just">
              <a:lnSpc>
                <a:spcPct val="125000"/>
              </a:lnSpc>
            </a:pPr>
            <a:r>
              <a:rPr lang="vi-VN" sz="2400" b="1" dirty="0">
                <a:latin typeface="+mj-lt"/>
              </a:rPr>
              <a:t>Trao đổi chất </a:t>
            </a:r>
            <a:r>
              <a:rPr lang="vi-VN" sz="2400" dirty="0">
                <a:latin typeface="+mj-lt"/>
              </a:rPr>
              <a:t>là quá trình s</a:t>
            </a:r>
            <a:r>
              <a:rPr lang="vi-VN" sz="2400" b="0" i="0" dirty="0">
                <a:effectLst/>
                <a:latin typeface="+mj-lt"/>
              </a:rPr>
              <a:t>inh vật lấy các chất từ môi trường, biến đổi chúng thành chất cần thiết cho cơ thể và tạo năng lượng cung cấp cho các hoạt động sống, đồng thời trả lại cho môi trường các chất thải.</a:t>
            </a:r>
            <a:endParaRPr lang="vi-VN" sz="2200" dirty="0">
              <a:latin typeface="+mj-lt"/>
            </a:endParaRPr>
          </a:p>
        </p:txBody>
      </p:sp>
      <p:pic>
        <p:nvPicPr>
          <p:cNvPr id="19" name="Picture 2">
            <a:extLst>
              <a:ext uri="{FF2B5EF4-FFF2-40B4-BE49-F238E27FC236}">
                <a16:creationId xmlns:a16="http://schemas.microsoft.com/office/drawing/2014/main" id="{EECEED60-B34B-4CFC-B70B-1B5D29385F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8"/>
          <a:stretch/>
        </p:blipFill>
        <p:spPr bwMode="auto">
          <a:xfrm>
            <a:off x="1060959" y="3515940"/>
            <a:ext cx="646681" cy="7315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C024EB57-DFA0-4E7B-9564-D55A6164C1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8"/>
          <a:stretch/>
        </p:blipFill>
        <p:spPr bwMode="auto">
          <a:xfrm>
            <a:off x="1060959" y="5065826"/>
            <a:ext cx="646681" cy="7315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B10F986-F15E-5AB4-FE3B-B3617C50FE9C}"/>
              </a:ext>
            </a:extLst>
          </p:cNvPr>
          <p:cNvSpPr txBox="1"/>
          <p:nvPr/>
        </p:nvSpPr>
        <p:spPr>
          <a:xfrm>
            <a:off x="1834675" y="4907200"/>
            <a:ext cx="9583645" cy="877933"/>
          </a:xfrm>
          <a:prstGeom prst="rect">
            <a:avLst/>
          </a:prstGeom>
          <a:noFill/>
        </p:spPr>
        <p:txBody>
          <a:bodyPr wrap="square" lIns="0" tIns="0" rIns="0" bIns="0" rtlCol="0">
            <a:spAutoFit/>
          </a:bodyPr>
          <a:lstStyle>
            <a:defPPr>
              <a:defRPr lang="en-US"/>
            </a:defPPr>
            <a:lvl1pPr algn="just">
              <a:lnSpc>
                <a:spcPct val="125000"/>
              </a:lnSpc>
              <a:defRPr sz="2400" b="1">
                <a:solidFill>
                  <a:srgbClr val="212529"/>
                </a:solidFill>
                <a:latin typeface="+mj-lt"/>
              </a:defRPr>
            </a:lvl1pPr>
          </a:lstStyle>
          <a:p>
            <a:r>
              <a:rPr lang="vi-VN" dirty="0">
                <a:solidFill>
                  <a:schemeClr val="tx1"/>
                </a:solidFill>
              </a:rPr>
              <a:t>Chuyển hóa năng lượng </a:t>
            </a:r>
            <a:r>
              <a:rPr lang="vi-VN" b="0" dirty="0">
                <a:solidFill>
                  <a:schemeClr val="tx1"/>
                </a:solidFill>
              </a:rPr>
              <a:t>là sự biến đổi của năng lượng từ dạng này sang dạng khác.</a:t>
            </a:r>
            <a:endParaRPr lang="en-US" b="0" dirty="0">
              <a:solidFill>
                <a:schemeClr val="tx1"/>
              </a:solidFill>
            </a:endParaRPr>
          </a:p>
        </p:txBody>
      </p:sp>
    </p:spTree>
    <p:extLst>
      <p:ext uri="{BB962C8B-B14F-4D97-AF65-F5344CB8AC3E}">
        <p14:creationId xmlns:p14="http://schemas.microsoft.com/office/powerpoint/2010/main" val="955928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theme/theme1.xml><?xml version="1.0" encoding="utf-8"?>
<a:theme xmlns:a="http://schemas.openxmlformats.org/drawingml/2006/main" name="Office Theme">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916</TotalTime>
  <Words>1194</Words>
  <Application>Microsoft Macintosh PowerPoint</Application>
  <PresentationFormat>Widescreen</PresentationFormat>
  <Paragraphs>75</Paragraphs>
  <Slides>35</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35</vt:i4>
      </vt:variant>
    </vt:vector>
  </HeadingPairs>
  <TitlesOfParts>
    <vt:vector size="40" baseType="lpstr">
      <vt:lpstr>Arial</vt:lpstr>
      <vt:lpstr>Calibri</vt:lpstr>
      <vt:lpstr>Calibri Light</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Phương Thảo</cp:lastModifiedBy>
  <cp:revision>37</cp:revision>
  <dcterms:created xsi:type="dcterms:W3CDTF">2022-05-23T09:50:37Z</dcterms:created>
  <dcterms:modified xsi:type="dcterms:W3CDTF">2023-02-14T03:02:27Z</dcterms:modified>
  <cp:category>9Slide.vn</cp:category>
</cp:coreProperties>
</file>