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50" r:id="rId2"/>
    <p:sldId id="323" r:id="rId3"/>
    <p:sldId id="260" r:id="rId4"/>
    <p:sldId id="325" r:id="rId5"/>
    <p:sldId id="324" r:id="rId6"/>
    <p:sldId id="257" r:id="rId7"/>
    <p:sldId id="262" r:id="rId8"/>
    <p:sldId id="351" r:id="rId9"/>
    <p:sldId id="261" r:id="rId10"/>
    <p:sldId id="294" r:id="rId11"/>
    <p:sldId id="276" r:id="rId12"/>
    <p:sldId id="309" r:id="rId13"/>
    <p:sldId id="263" r:id="rId14"/>
    <p:sldId id="275" r:id="rId15"/>
    <p:sldId id="297" r:id="rId16"/>
    <p:sldId id="298" r:id="rId17"/>
    <p:sldId id="299" r:id="rId18"/>
    <p:sldId id="300" r:id="rId19"/>
    <p:sldId id="301" r:id="rId20"/>
    <p:sldId id="302" r:id="rId21"/>
    <p:sldId id="290" r:id="rId22"/>
    <p:sldId id="295" r:id="rId23"/>
    <p:sldId id="296" r:id="rId24"/>
    <p:sldId id="352" r:id="rId25"/>
    <p:sldId id="303" r:id="rId26"/>
    <p:sldId id="314" r:id="rId27"/>
    <p:sldId id="311" r:id="rId28"/>
    <p:sldId id="312" r:id="rId29"/>
    <p:sldId id="315" r:id="rId30"/>
    <p:sldId id="320" r:id="rId31"/>
    <p:sldId id="319" r:id="rId32"/>
    <p:sldId id="347" r:id="rId33"/>
    <p:sldId id="348" r:id="rId34"/>
    <p:sldId id="339" r:id="rId35"/>
    <p:sldId id="340" r:id="rId36"/>
    <p:sldId id="337" r:id="rId37"/>
    <p:sldId id="338" r:id="rId38"/>
    <p:sldId id="344" r:id="rId39"/>
    <p:sldId id="345" r:id="rId40"/>
    <p:sldId id="265" r:id="rId41"/>
    <p:sldId id="321" r:id="rId42"/>
    <p:sldId id="266" r:id="rId43"/>
    <p:sldId id="270" r:id="rId44"/>
    <p:sldId id="271" r:id="rId45"/>
    <p:sldId id="33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99"/>
    <a:srgbClr val="FF99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1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4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3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58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5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1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5203-EA93-4FD7-852C-7632FC82483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VTC14_S&#7869;%20cho%20lai%20gi&#7889;ng%20b&#242;%20t&#243;t%20v&#7899;i%20b&#242;%20nh&#224;.mp4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385" y="817141"/>
            <a:ext cx="11361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BÀI 40</a:t>
            </a:r>
          </a:p>
          <a:p>
            <a:pPr algn="ctr"/>
            <a:r>
              <a:rPr lang="en-US" sz="4800" b="1">
                <a:solidFill>
                  <a:srgbClr val="FF0000"/>
                </a:solidFill>
              </a:rPr>
              <a:t>SINH SẢN HỮU TÍNH Ở SINH VẬT</a:t>
            </a:r>
          </a:p>
          <a:p>
            <a:endParaRPr lang="en-US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1617" y="186330"/>
            <a:ext cx="7357404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243" y="840035"/>
            <a:ext cx="7357404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877" y="2210108"/>
            <a:ext cx="4315067" cy="14957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cấu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endParaRPr lang="en-US" sz="4000" b="1" dirty="0" smtClean="0">
              <a:solidFill>
                <a:srgbClr val="000099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755" y="1021278"/>
            <a:ext cx="7235423" cy="57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3976" y="309109"/>
            <a:ext cx="11087593" cy="6742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6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" y="983333"/>
            <a:ext cx="11894820" cy="56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8979" y="309109"/>
            <a:ext cx="10588829" cy="6742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6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236096"/>
              </p:ext>
            </p:extLst>
          </p:nvPr>
        </p:nvGraphicFramePr>
        <p:xfrm>
          <a:off x="534391" y="1104403"/>
          <a:ext cx="11008424" cy="5177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106"/>
                <a:gridCol w="2752106"/>
                <a:gridCol w="2752106"/>
                <a:gridCol w="2752106"/>
              </a:tblGrid>
              <a:tr h="1294411">
                <a:tc rowSpan="2">
                  <a:txBody>
                    <a:bodyPr/>
                    <a:lstStyle/>
                    <a:p>
                      <a:pPr algn="ctr"/>
                      <a:endParaRPr lang="en-US" sz="3200" b="1" smtClean="0"/>
                    </a:p>
                    <a:p>
                      <a:pPr algn="ctr"/>
                      <a:endParaRPr lang="en-US" sz="3200" b="1" smtClean="0"/>
                    </a:p>
                    <a:p>
                      <a:pPr algn="ctr"/>
                      <a:r>
                        <a:rPr lang="en-US" sz="3200" b="1" smtClean="0"/>
                        <a:t>Thành</a:t>
                      </a:r>
                      <a:r>
                        <a:rPr lang="en-US" sz="3200" b="1" baseline="0" smtClean="0"/>
                        <a:t> phần</a:t>
                      </a:r>
                      <a:endParaRPr lang="en-US" sz="3200" b="1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3200" b="1" smtClean="0"/>
                    </a:p>
                    <a:p>
                      <a:pPr algn="ctr"/>
                      <a:endParaRPr lang="en-US" sz="3200" b="1" smtClean="0"/>
                    </a:p>
                    <a:p>
                      <a:pPr algn="ctr"/>
                      <a:r>
                        <a:rPr lang="en-US" sz="3200" b="1" smtClean="0"/>
                        <a:t>Hoa lưỡng</a:t>
                      </a:r>
                      <a:r>
                        <a:rPr lang="en-US" sz="3200" b="1" baseline="0" smtClean="0"/>
                        <a:t> tính</a:t>
                      </a:r>
                      <a:endParaRPr lang="en-US" sz="3200" b="1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3200" b="1" smtClean="0"/>
                    </a:p>
                    <a:p>
                      <a:pPr algn="ctr"/>
                      <a:r>
                        <a:rPr lang="en-US" sz="3200" b="1" smtClean="0"/>
                        <a:t>Hoa đơn</a:t>
                      </a:r>
                      <a:r>
                        <a:rPr lang="en-US" sz="3200" b="1" baseline="0" smtClean="0"/>
                        <a:t> tính</a:t>
                      </a:r>
                      <a:endParaRPr lang="en-US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944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/>
                        <a:t>Hoa đực</a:t>
                      </a:r>
                      <a:endParaRPr lang="en-US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/>
                        <a:t>Hoa cái</a:t>
                      </a:r>
                      <a:endParaRPr lang="en-US" sz="3200" b="1"/>
                    </a:p>
                  </a:txBody>
                  <a:tcPr/>
                </a:tc>
              </a:tr>
              <a:tr h="1294411">
                <a:tc>
                  <a:txBody>
                    <a:bodyPr/>
                    <a:lstStyle/>
                    <a:p>
                      <a:pPr algn="ctr"/>
                      <a:endParaRPr lang="en-US" sz="3200" b="1" smtClean="0"/>
                    </a:p>
                    <a:p>
                      <a:pPr algn="ctr"/>
                      <a:r>
                        <a:rPr lang="en-US" sz="3200" b="1" smtClean="0"/>
                        <a:t>Nhị hoa</a:t>
                      </a:r>
                      <a:endParaRPr lang="en-US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/>
                </a:tc>
              </a:tr>
              <a:tr h="1294411">
                <a:tc>
                  <a:txBody>
                    <a:bodyPr/>
                    <a:lstStyle/>
                    <a:p>
                      <a:pPr algn="ctr"/>
                      <a:endParaRPr lang="en-US" sz="3200" b="1" smtClean="0"/>
                    </a:p>
                    <a:p>
                      <a:pPr algn="ctr"/>
                      <a:r>
                        <a:rPr lang="en-US" sz="3200" b="1" smtClean="0"/>
                        <a:t>Nhụy hoa</a:t>
                      </a:r>
                      <a:endParaRPr lang="en-US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62596" y="3883231"/>
            <a:ext cx="206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Có </a:t>
            </a:r>
            <a:endParaRPr lang="en-US" sz="4000" b="1"/>
          </a:p>
        </p:txBody>
      </p:sp>
      <p:sp>
        <p:nvSpPr>
          <p:cNvPr id="11" name="TextBox 10"/>
          <p:cNvSpPr txBox="1"/>
          <p:nvPr/>
        </p:nvSpPr>
        <p:spPr>
          <a:xfrm>
            <a:off x="6256315" y="3883231"/>
            <a:ext cx="206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Có </a:t>
            </a:r>
            <a:endParaRPr lang="en-US" sz="4000" b="1"/>
          </a:p>
        </p:txBody>
      </p:sp>
      <p:sp>
        <p:nvSpPr>
          <p:cNvPr id="12" name="TextBox 11"/>
          <p:cNvSpPr txBox="1"/>
          <p:nvPr/>
        </p:nvSpPr>
        <p:spPr>
          <a:xfrm>
            <a:off x="9047016" y="3928753"/>
            <a:ext cx="2555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Không có </a:t>
            </a:r>
            <a:endParaRPr lang="en-US" sz="4000" b="1"/>
          </a:p>
        </p:txBody>
      </p:sp>
      <p:sp>
        <p:nvSpPr>
          <p:cNvPr id="13" name="TextBox 12"/>
          <p:cNvSpPr txBox="1"/>
          <p:nvPr/>
        </p:nvSpPr>
        <p:spPr>
          <a:xfrm>
            <a:off x="3451759" y="5256811"/>
            <a:ext cx="206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Có </a:t>
            </a:r>
            <a:endParaRPr lang="en-US" sz="4000" b="1"/>
          </a:p>
        </p:txBody>
      </p:sp>
      <p:sp>
        <p:nvSpPr>
          <p:cNvPr id="14" name="TextBox 13"/>
          <p:cNvSpPr txBox="1"/>
          <p:nvPr/>
        </p:nvSpPr>
        <p:spPr>
          <a:xfrm>
            <a:off x="6256314" y="5288478"/>
            <a:ext cx="240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Không có </a:t>
            </a:r>
            <a:endParaRPr lang="en-US" sz="4000" b="1"/>
          </a:p>
        </p:txBody>
      </p:sp>
      <p:sp>
        <p:nvSpPr>
          <p:cNvPr id="15" name="TextBox 14"/>
          <p:cNvSpPr txBox="1"/>
          <p:nvPr/>
        </p:nvSpPr>
        <p:spPr>
          <a:xfrm>
            <a:off x="9047016" y="5288478"/>
            <a:ext cx="206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Có 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5255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997" y="184401"/>
            <a:ext cx="11172699" cy="6537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endParaRPr lang="en-US" sz="32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Quan sát hình 40.1, mô tả cấu tạo của hoa lưỡng tính. Hoa lưỡng tính có đặc  điểm gì khác hoa đơn tính? | baivan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0" y="840908"/>
            <a:ext cx="11943471" cy="58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0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0993" y="257582"/>
            <a:ext cx="7357404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295" y="807796"/>
            <a:ext cx="7357404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294" y="1469420"/>
            <a:ext cx="11708783" cy="349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vòi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endParaRPr lang="en-US" sz="28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8084560" y="304487"/>
            <a:ext cx="685800" cy="830997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5295" y="4585124"/>
            <a:ext cx="11906706" cy="1936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hồng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…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3757" y="187665"/>
            <a:ext cx="8089137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42" y="2195734"/>
            <a:ext cx="8977745" cy="4217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57" y="797255"/>
            <a:ext cx="11863448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 40.3 THẢO LUẬN: 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 tả các giai đoạn trong sinh sản hữu tính ở thực vật.</a:t>
            </a:r>
            <a:endParaRPr lang="en-US" sz="3200" b="1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6884" y="100431"/>
            <a:ext cx="8089137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9584" y="920437"/>
            <a:ext cx="4532416" cy="4583306"/>
          </a:xfrm>
          <a:prstGeom prst="rect">
            <a:avLst/>
          </a:prstGeom>
          <a:solidFill>
            <a:schemeClr val="bg1"/>
          </a:solidFill>
          <a:ln w="3810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 </a:t>
            </a:r>
            <a:r>
              <a:rPr lang="en-US" sz="3200" b="1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 sinh sản hữu tính ở thực 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endParaRPr lang="en-US" sz="3200" b="1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endParaRPr lang="en-US" sz="3200" b="1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5.P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795648"/>
            <a:ext cx="7283594" cy="587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27513" y="431421"/>
            <a:ext cx="8089137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427512" y="1041011"/>
            <a:ext cx="11093533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Gồm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7512" y="1650601"/>
            <a:ext cx="11281558" cy="117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Tạo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358736" y="2697548"/>
            <a:ext cx="6635400" cy="3394494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7512" y="3013688"/>
            <a:ext cx="11281558" cy="2337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Thụ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Thụ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6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  <p:bldP spid="10" grpId="1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343" y="1580419"/>
            <a:ext cx="5625736" cy="5108382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26610" y="981999"/>
            <a:ext cx="6121791" cy="4706281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Cho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nghĩa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2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3229" y="381962"/>
            <a:ext cx="8089137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3229" y="3111301"/>
            <a:ext cx="11517721" cy="1776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Hạt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3229" y="926772"/>
            <a:ext cx="7065819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ồm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9927" y="1525456"/>
            <a:ext cx="6096000" cy="6537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927" y="2058694"/>
            <a:ext cx="8515351" cy="1215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781968" y="1506150"/>
            <a:ext cx="6359268" cy="4140342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9927" y="4887749"/>
            <a:ext cx="11438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non.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5" grpId="1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3" y="2"/>
            <a:ext cx="3231281" cy="3136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555" y="1199408"/>
            <a:ext cx="2936003" cy="2416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469" y="3240159"/>
            <a:ext cx="3510163" cy="3363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8" y="3240159"/>
            <a:ext cx="5143915" cy="33637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96838" y="0"/>
            <a:ext cx="8478487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VD minh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739" y="3240159"/>
            <a:ext cx="3077816" cy="33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361" y="442356"/>
            <a:ext cx="6365967" cy="5851565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0" y="570016"/>
            <a:ext cx="5438899" cy="518951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362" y="183964"/>
            <a:ext cx="8376124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9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5362" y="741626"/>
            <a:ext cx="11740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hình mô tả khái quát các giai đoạn sinh sản hữu tính ở gà và thỏ.</a:t>
            </a:r>
          </a:p>
          <a:p>
            <a:endParaRPr lang="en-US" sz="2800" b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13" y="1395760"/>
            <a:ext cx="4590407" cy="5278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038" y="1347414"/>
            <a:ext cx="5153891" cy="53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029" y="196950"/>
            <a:ext cx="8457210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6879" y="1029195"/>
            <a:ext cx="4857008" cy="38159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ồm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9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652" y="83127"/>
            <a:ext cx="6447114" cy="67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719" y="338855"/>
            <a:ext cx="6096000" cy="5835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6719" y="1187532"/>
            <a:ext cx="5155930" cy="44176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9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859" y="95003"/>
            <a:ext cx="6261116" cy="653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610" y="261519"/>
            <a:ext cx="6096000" cy="5835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9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5237019" y="0"/>
            <a:ext cx="68102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769" y="1223158"/>
            <a:ext cx="41919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 tả các giai đoạn trong sinh sản hữu tính ở động vật.</a:t>
            </a:r>
            <a:endParaRPr lang="en-US" sz="4800" b="1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36817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853" y="154641"/>
            <a:ext cx="9106029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9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6411" y="913967"/>
            <a:ext cx="11743916" cy="5698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 ba giai đoạn nối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 </a:t>
            </a: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nhau:  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tạo trứng và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 </a:t>
            </a: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trùng: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 trình tạo trứng và tinh trùng: Trứng hình thành trong buồng trứng, tinh trùng hình thành trong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 </a:t>
            </a: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 </a:t>
            </a: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tinh: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 của tinh trùng kết hợp với nhân của trứng tạo thành hợp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 tinh ngoài và thụ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 </a:t>
            </a: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 tử phân chia phát triển thành phôi. Phôi phát triển thành cơ thể mới.</a:t>
            </a:r>
          </a:p>
          <a:p>
            <a:endParaRPr lang="en-US" sz="3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672139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3833979" y="245814"/>
            <a:ext cx="8222261" cy="6416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260" y="439387"/>
            <a:ext cx="31944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Nêu những ưu điểm của hình thức mang thai và sinh con ở động vật có vú so với hình thức đẻ trứng ở các động </a:t>
            </a:r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 </a:t>
            </a:r>
            <a:r>
              <a:rPr lang="en-US" sz="3600" b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600" b="1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502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0" y="985653"/>
            <a:ext cx="5478543" cy="57964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46" y="890649"/>
            <a:ext cx="6230105" cy="5738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756" y="225630"/>
            <a:ext cx="11768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 sản hữu tính ở thực vật và động vật giống nhau như thế nào?</a:t>
            </a:r>
          </a:p>
          <a:p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5134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1857"/>
              </p:ext>
            </p:extLst>
          </p:nvPr>
        </p:nvGraphicFramePr>
        <p:xfrm>
          <a:off x="126612" y="1140031"/>
          <a:ext cx="11780469" cy="5557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2919">
                  <a:extLst>
                    <a:ext uri="{9D8B030D-6E8A-4147-A177-3AD203B41FA5}">
                      <a16:colId xmlns:a16="http://schemas.microsoft.com/office/drawing/2014/main" xmlns="" val="2444627282"/>
                    </a:ext>
                  </a:extLst>
                </a:gridCol>
                <a:gridCol w="4731027">
                  <a:extLst>
                    <a:ext uri="{9D8B030D-6E8A-4147-A177-3AD203B41FA5}">
                      <a16:colId xmlns:a16="http://schemas.microsoft.com/office/drawing/2014/main" xmlns="" val="2269127176"/>
                    </a:ext>
                  </a:extLst>
                </a:gridCol>
                <a:gridCol w="5466523">
                  <a:extLst>
                    <a:ext uri="{9D8B030D-6E8A-4147-A177-3AD203B41FA5}">
                      <a16:colId xmlns:a16="http://schemas.microsoft.com/office/drawing/2014/main" xmlns="" val="2304552661"/>
                    </a:ext>
                  </a:extLst>
                </a:gridCol>
              </a:tblGrid>
              <a:tr h="751026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vô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hữu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74927942"/>
                  </a:ext>
                </a:extLst>
              </a:tr>
              <a:tr h="2517462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84484528"/>
                  </a:ext>
                </a:extLst>
              </a:tr>
              <a:tr h="2289376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</a:t>
                      </a:r>
                      <a:r>
                        <a:rPr lang="en-US" sz="2800" baseline="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8079334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756" y="356260"/>
            <a:ext cx="11590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biệt sinh sản vô tính và sinh sản hữu tính ở sinh vật.</a:t>
            </a:r>
          </a:p>
          <a:p>
            <a:endParaRPr lang="en-US" sz="3600" b="1"/>
          </a:p>
        </p:txBody>
      </p:sp>
      <p:sp>
        <p:nvSpPr>
          <p:cNvPr id="5" name="TextBox 4"/>
          <p:cNvSpPr txBox="1"/>
          <p:nvPr/>
        </p:nvSpPr>
        <p:spPr>
          <a:xfrm>
            <a:off x="1900052" y="2101932"/>
            <a:ext cx="44057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hình thức sinh sản không có sự hợp nhất của giao tử đực và giao tử cái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2681" y="2101932"/>
            <a:ext cx="5094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hình thức sinh sản có sự hợp nhất giữa giao tử đực và giao tử cái.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0052" y="4583875"/>
            <a:ext cx="44057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sinh ra có đặc điểm giống nhau và giống cơ thể mẹ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2681" y="4583875"/>
            <a:ext cx="5094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mang đặc điểm di  truyền của cả bố và mẹ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0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8986" y="2003238"/>
            <a:ext cx="11456344" cy="135549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8986" y="190909"/>
            <a:ext cx="11168827" cy="67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5712" y="3579270"/>
            <a:ext cx="11339613" cy="135549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986" y="1040757"/>
            <a:ext cx="1101695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</a:t>
            </a:r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 </a:t>
            </a:r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CÂU HỎI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83042" y="107891"/>
            <a:ext cx="8051659" cy="13058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14000"/>
              </a:lnSpc>
              <a:spcAft>
                <a:spcPts val="0"/>
              </a:spcAft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đậu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94" y="1531917"/>
            <a:ext cx="7481877" cy="5106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6994" y="235577"/>
            <a:ext cx="3046027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1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MỞ ĐẦU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8213767" y="2084120"/>
            <a:ext cx="3483428" cy="2974768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2523" y="420963"/>
            <a:ext cx="11168827" cy="67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4122" y="1115775"/>
            <a:ext cx="10930968" cy="2844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817" y="3986051"/>
            <a:ext cx="11250127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86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71644" y="200631"/>
            <a:ext cx="11265297" cy="54489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739" y="766653"/>
            <a:ext cx="115991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Ỉ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Ỉ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Lon-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8755"/>
            <a:ext cx="4112882" cy="282389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Lon-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23" y="2828756"/>
            <a:ext cx="4285888" cy="282389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660" y="2828756"/>
            <a:ext cx="3896211" cy="282389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0016" y="5818909"/>
            <a:ext cx="2968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Lợn ỉ</a:t>
            </a:r>
          </a:p>
          <a:p>
            <a:pPr algn="ctr"/>
            <a:r>
              <a:rPr lang="en-US" sz="2800" b="1" smtClean="0"/>
              <a:t>Chống chịu tốt</a:t>
            </a:r>
            <a:endParaRPr lang="en-US" sz="2800" b="1"/>
          </a:p>
        </p:txBody>
      </p:sp>
      <p:sp>
        <p:nvSpPr>
          <p:cNvPr id="6" name="TextBox 5"/>
          <p:cNvSpPr txBox="1"/>
          <p:nvPr/>
        </p:nvSpPr>
        <p:spPr>
          <a:xfrm>
            <a:off x="4112882" y="5818908"/>
            <a:ext cx="4285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Lợn đại bạch</a:t>
            </a:r>
          </a:p>
          <a:p>
            <a:pPr algn="ctr"/>
            <a:r>
              <a:rPr lang="en-US" sz="2400" b="1" smtClean="0"/>
              <a:t>Tỉ lệ nạc cao, tăng trọng nhanh</a:t>
            </a:r>
            <a:endParaRPr lang="en-US" sz="2400" b="1"/>
          </a:p>
        </p:txBody>
      </p:sp>
      <p:sp>
        <p:nvSpPr>
          <p:cNvPr id="7" name="TextBox 6"/>
          <p:cNvSpPr txBox="1"/>
          <p:nvPr/>
        </p:nvSpPr>
        <p:spPr>
          <a:xfrm>
            <a:off x="8728364" y="5695797"/>
            <a:ext cx="3175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Lợn lai</a:t>
            </a:r>
          </a:p>
          <a:p>
            <a:pPr algn="ctr"/>
            <a:r>
              <a:rPr lang="en-US" sz="2400" b="1" smtClean="0"/>
              <a:t>Chống chịu tốt, tăng trọng nhanh, nạc cao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3433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10700"/>
            <a:ext cx="4076700" cy="2743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658" y="105569"/>
            <a:ext cx="4104543" cy="2819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3349" y="2853901"/>
            <a:ext cx="4076699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829549" y="2924970"/>
            <a:ext cx="4057651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Hônsten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</a:p>
        </p:txBody>
      </p:sp>
      <p:pic>
        <p:nvPicPr>
          <p:cNvPr id="18438" name="Picture 7" descr="2200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73" y="3529481"/>
            <a:ext cx="6289964" cy="259084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4798869" y="3585140"/>
            <a:ext cx="274320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sind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18440" name="Text Box 14"/>
          <p:cNvSpPr txBox="1">
            <a:spLocks noChangeArrowheads="1"/>
          </p:cNvSpPr>
          <p:nvPr/>
        </p:nvSpPr>
        <p:spPr bwMode="auto">
          <a:xfrm>
            <a:off x="5663273" y="1127349"/>
            <a:ext cx="68580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418" name="Rectangle 20"/>
          <p:cNvSpPr>
            <a:spLocks noGrp="1" noChangeArrowheads="1"/>
          </p:cNvSpPr>
          <p:nvPr>
            <p:ph type="title"/>
          </p:nvPr>
        </p:nvSpPr>
        <p:spPr>
          <a:xfrm>
            <a:off x="2380319" y="6196520"/>
            <a:ext cx="7232072" cy="586770"/>
          </a:xfrm>
          <a:solidFill>
            <a:srgbClr val="FFFF99"/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1000kg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/con/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190979" y="105570"/>
            <a:ext cx="1610751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LAI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6019801" y="1690360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5695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9" grpId="0" animBg="1"/>
      <p:bldP spid="18440" grpId="0" animBg="1"/>
      <p:bldP spid="1741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hay.thanhnien.com.vn/Pictures201409/MinhNguyet/Thang9/28/traibot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2" y="3654084"/>
            <a:ext cx="5308759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phanbonsumo.com.vn/uploads/news/_280513145108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" y="501748"/>
            <a:ext cx="4520016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://chicucthuyhcm.org.vn/Download/pictures/giongvatnuoi/LaiSin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501748"/>
            <a:ext cx="5014547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615953" y="2874129"/>
            <a:ext cx="1132451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256542" y="2874129"/>
            <a:ext cx="1313497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280612" y="6255065"/>
            <a:ext cx="1715011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190979" y="105570"/>
            <a:ext cx="1610751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LAI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721303" y="1407336"/>
            <a:ext cx="548640" cy="519112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99"/>
                </a:solidFill>
                <a:latin typeface="VNI-Times" pitchFamily="2" charset="0"/>
              </a:rPr>
              <a:t>X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6006174" y="1992027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8" y="765517"/>
            <a:ext cx="5114779" cy="28971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1" y="811161"/>
            <a:ext cx="5071404" cy="2895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85619" y="3793537"/>
            <a:ext cx="2324101" cy="523220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522657" y="3866106"/>
            <a:ext cx="1252024" cy="523220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33599" y="4910189"/>
            <a:ext cx="8439444" cy="1384995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b="1" dirty="0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khả</a:t>
            </a:r>
            <a:r>
              <a:rPr lang="en-US" altLang="en-US" sz="2800" b="1" dirty="0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trưởng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kém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gà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Cảo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thuần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rẽ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b="1" dirty="0">
              <a:solidFill>
                <a:srgbClr val="1B0D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39619" y="1652294"/>
            <a:ext cx="887437" cy="523220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4822900" y="3558228"/>
            <a:ext cx="2803525" cy="38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926036" y="151928"/>
            <a:ext cx="251460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3" y="673246"/>
            <a:ext cx="5223164" cy="3657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383621" y="4376132"/>
            <a:ext cx="8382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8785408" y="4376132"/>
            <a:ext cx="1071757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34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b="1" dirty="0" err="1" smtClean="0">
                <a:solidFill>
                  <a:srgbClr val="0034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endParaRPr lang="en-US" altLang="en-US" sz="2800" b="1" dirty="0">
              <a:solidFill>
                <a:srgbClr val="0034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7" descr="http://g.vatgia.vn/gallery_img/15/ejq13555452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67" y="711346"/>
            <a:ext cx="4984173" cy="361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5833403" y="1978826"/>
            <a:ext cx="8382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4869792" y="3903810"/>
            <a:ext cx="2803525" cy="38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97614" y="5324623"/>
            <a:ext cx="8483991" cy="138499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 giết thịt ngắn hơn so với ngan, chất lượng thịt ngon hơn thịt vịt, trắng hơn thịt ngan và ít mỡ hơn... 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743744" y="84671"/>
            <a:ext cx="309372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 LAI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  <p:bldP spid="615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Kết quả hình ảnh cho ưu thế lai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5" name="AutoShape 4" descr="Kết quả hình ảnh cho ưu thế lai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6" name="AutoShape 6" descr="data:image/jpeg;base64,/9j/4AAQSkZJRgABAQAAAQABAAD/2wCEAAkGBxQSEhUUExQUFhUXFxcYFxgYFxgWFxgYFRkXGhcXGBcaHCggGBolHRcWITEhJSkrLi4uFx8zODMsNygtLisBCgoKDg0OGxAQGiwkHCQ0LywsLCwsLCwsLCwsLCwsLCwsLCwsLCwsLCwsLCwsLCwsLCwsLCwsLCwsLCwsLCwsLP/AABEIAQ0AuwMBIgACEQEDEQH/xAAcAAABBQEBAQAAAAAAAAAAAAAEAgMFBgcBAAj/xABEEAABAgQDBQQGCAUDAwUAAAABAhEAAyExBBJBBQYiUWETMnGBQlKRobHwBxQjVHKSwdEWJDNi4TSC8RVzokNEY4Oy/8QAGgEAAgMBAQAAAAAAAAAAAAAAAAECAwUEBv/EAC8RAAICAQIEBQQCAgMBAAAAAAABAhEDBCESMTJRBRMzQWEUIiNxsfCBkVLB0UL/2gAMAwEAAhEDEQA/ANRhQEeAhYEXWUnAI6BCmj0RsDkejsegsD0cjsegA5Ho60daCxiY9HWjzQ7A5HoU0eaCxCY7HQIVlhWMbj0LyxxoLChMdj0egsDhEJKYXHDBYhoiHZdoQRDqBSHZKhsQsQgQsRGwPR6OtHWgsVHGjzR2OwDo4BHWis47asxU0srs8Ki6h/UnLvkl8k81D2wB/EWInTAmXllpU4QgMqatqFRJdKEDVRGlAYqeVIC6tHoEwYyIylRmLuou5J1uaDkCYKBixOwOtHhCZkwJDksBrEfO2q0sLCSc6gEJFyDYnk7Et4QnJLmBJx6IdO0Fr4UA5/SAYBHQlQqesSMhGRLqU51Ur5YCIqVvYKCBHoSlQNRWBMViSAVOAhLkm5UR6KeVbn/mJN0A9isUmWnMssB0J9wqYjcZt5AZMsiYpQBDVDG1tekQQ20rMuaWUpgkJegzKskCrDn06xX9s7SmImcJZU0OWoprX0dvY/OOaeo/4gaLIxJIAKk57skZh4O7P1eDE2s3T/iKPsHbAkqEp0oBvMmFgSNED1eXO9Iu0oKq5BGjBqdal4txT4kAto80dj0XWFDShDsu0NmHJdoLHQzC0wiOgxGxodj0JBjrwgOxSfpI3kMhH1dCVZ5qHzUYIJIIFXenvi3YrGIlglSglg9dBoTyD0jGNu7Zm4pedYTmsGHClINg9W8ecVZZ0qQmG4LETlBKjMTKHZhAdRyplsKZRVaiA7ANzjuJ2rLkKSnDGYEqSO0Wocay+p0H9o6QNNxqezJmKHDQFIDjrQMBDfaqSn7MIXmAdaklSk8iAeEPzPlHImRL7szeqWyZWGkzZsxqkskP1LmkWLD45dBNlLSacQAKHOgIUVdHIEZxs3HSsMEJVh0rXMU541BYJIAzMQ17Ec4tJ2ssrXKDJOQqVKUSVhPrhyWHSjco6IZGkSJXeOa6EIDcUxIPShIf2RT9o7eIEpCTUTkrFPRQkX6d7yA5wtGJK2DlRzZVA3CgXCjrqR5xWMZiXmlSi1TU8jTTwiieVydoGW+dvcjCYdBSlEyasuQ6nq5JVS9hfWPYnEz8UlCjLW91i0qWL983UzWBLxQMdPl5gtRJqGYcI6EnXpFqXtNUsInTFzUDiyBJZAcEhKUABnL1rcxLjbSTEi3S8XLRJUZaSFpSSKl6NxXYiv8AiK9tXbH8oAeI9okJA0sok9aivjA69pPIBSQUqUQC5SCMxYkaWeIzEYsLlKLEBJR4KDtQ9TFTyyf8DGDtBYScqalRCXcOOd7W9sJ2fi1qmsUTJ88AG2YJQAwKlE2DR3GAqCVqIAZ21PQD2RPbO2EpUiXMmzcshfFkBVnUSW7rVVyu0PGrEiWRMlLQJWHlfWFE8c1UsZU0q2aiWBoD76xZ9lYMykBBU4Fhy6DpAOydoEFcr6nOlZHKaJKVjRlhTFR5e+CNmbclT+6SFg5VS1jLMQQCWUnS0dsUluMk4STDap4CgnUhx73gTD48TJ0yWmolBIUf71ucvkBX8UWWMMh6XaGYdl2h2MYeAfrwGI7Iu6khSTo4dx7A/tiPnbYEuSp1DtUgpY3KhY+FjEfisYAmSsq+0SkBRcOcwqb0ufbHNPMlyIlvzgO5FL1t4wuVMBS+h58ucVnGYtK0gBSR3StV6M5D6sP0iK2fvAJk1c2ZmKUOJUoAsGICVEaq6kUheem6HYZ9JG0Ey8OZYDrmt5JlkGvn8TGVT8QcmUAknlfw8HMWPfXbScTOQsApSJZSA7kl3PxbyiCw20Ey6lDqdimx8Yrk7doi9xOzcWqXllsnOohLkCj6EtxR2bmVlW2dPppCikkgs55asWpD01YnTM4UkZSyUUdIehpYxEzUZVlLkChvxAAGhOlCST0hJb/IE9sDaRkzVLEkTRZGdZIQTcEuSos9W5RN/wDUF4smbPKklBWEEEJICiO8wCgOQJaK3szZ6ZhLMhgnKM1VrWcqUZqMNSqJfZshCVmWtaFGTmJVKKjnOZKghSld7KElmcVHOG7a2GGTpq5GpJUM4erpKTUK8Q0VKdiHGdVVACnM2eLLtLHKyAPQFYrfIVMFdHao5vFWnh0nKK5mTe5di3Rvf0iEVuBKKExASuZLzS1BgDbLZxqH0YVbWJGdtGYvDJkTkpSEpKQogstRqgqPokAZdLmAcMMNwLmzF5j3USyElCg/FMUTwig4W16iJfejEiehPZgy5jF0gqCJqbhSM3hbr0iVbAVk7SKEdkaJBJTr3mdPMMYlpW1wqUZakjMpLAN3SGI8nAiGnyEzAMpZfqmj+BPpDlExg8LJRMaa5WQlKB3eOYpIKiRfKCotrEJKLCg3GlEsgAZ1skMBmqAK3YC8SWxcCmYozJ86YlEuoAC1tyJLMgB3yjk8C7N2HKGIlmblepUpZ4MqHCUkOHc6Rc94cZKTKLTkhQGdCQUpzZdU684eGFx4kxguJ3hSFo7Od2gUhYcVCVApIGbUFlXqxvDuytrSZ84zXCVSkFCgwzFRN+aksn/y6RStrY8GckomEJOXO3dJzHiKbGjaejBGAnJTiJklspBZBoSEkcSSfP4xPzWtxWWveTbnYzMyRm7NKh/vUKeLUfxMR+4oyy1zps4pMxZLOniPpEggk15RE4+c8xSVByELmEn0iEknxZyPKGMFOVJCUpqaZldCBwjkKmI+c7sGadJxIUkK9E2ehNWtpDoxKBQqSD1IjO5e2i2U1UgpIzNly8RHnmaJTA7JTMQFrxWVSnURWmYktVUXxz3yQyDk8SVJVWYxULg0s5NXOsDTlFS8tSbPcECtOv7wxL2qUKSSM0yxoMpTok6vS8J2uSkBUskJKHaxqKB9KfCM+nxEaBxjFhSjLJBUNdMpb9PbBWFmqSrvFWb0mOoYAnxf2RF4CSooCUpAI4nfKx5V8vdHZC1JBYCqglnJU5q+Z2uGEWNBQFteUkLSlRKSmz119Lk944cIlC0Fas4L2JHed8pelS8EbVweYgkklRSCSKmjluZuPKFLUEgZ0FKnURmFDrmty0ixPZUAJhVpWgkADKoB0gpOWrEgkudfOB9oSxMWUJVmKyGfho1SSbeBg+TKyKUriKVKB/E5NuRgFOIQl1MVKDpSVcQIHPnEk99gCsJg5bpTlXmo6kkcI55XblE1tgzFdkkzPs02cMoHm4tZm6NWKthp07tAUqAKq0FBqzN5xJYZc1ExagulSyQ4Oapb51hNNPmMl8TJTOUMqSKJzKoxBNX9kQU1BM0pQhgCQVkFg9mOl+sSWGx2VRKrB0qc3BBN7vy8ohsPtOYlnUpk0ZzZqAN80iMEwJWRsc2KU95xZ1EC9fmkFYsK1oyhYZmpWj96juPYYDVi1TEhK0oUSHEwcJo5AVzfmwtWOY1UtQZctKVJzMtCgFBVXzAWP6coN73HyAcdIyqzBi5BGtyLxMpmJ+sSSWzJZwxIKlDhUDpVnp5xFSpwKihyCAClxVqPXVz8YP2fJJWAMocuDXMFCv6C8E+W4graK1TFFSiwScvKtKirn/Ee2js/OhKVKZTkgO5SACSRQnlSJaRhlFebhCUGp1Kr3+bxG4jFLBWuWErW9dHqzdCOsVxm+SAi0z0ZAoFRQTYpZ6sQK05ilwY8cUygtJJU1STSjgdR4eEOTMYQymlkZqUSGqQAQKOCeUBY6corAUokZSWejhRDDyixbsCTxu0iTIWC5SShb6hQs+tMw8hC8LNPaISLMS3JrCIeQVBXEpwSTlH9vpWYUMHYLFgKzAZu8eVS9+n7QpR2EwyTNecpJFgXrdQr52iawU1SkBRermhDXPWKVgc0yfmSoOFEhRoCTQ3rV4vezZCjLTcX7pTldy7ObQVRJEEtOV7A5QxyDM131o8KxIBIUpKS4f0tRbpRv8Q3O9KhJPdtSnjpBE2YnKQpNCkNVtKe8RWWyjQNNSJoDnUBgLDN0tTneO4eWEoUoJ4Q+Zu8CDQMeTfGB5OIZASGBdyGqag0IqYO2fjUOpJOYLUxFmBArzuLQ3sLhtbAWPnPM7MJzZW1vq1LF9YJw80pmqzkzEEVSagauObO3Ot4H2lKSFunMkpU9KBjQt7oIw+LSUhKgpObgSpRcgg6nW0HtsRUe4NtQjPw1lkgBILEO4Jp83iJQAQoFGRaRQPwqKTYhqEh6+MF4lISTmc5VV0fWnKI/aKhLYEVqQbEgsQ/Uc4th2IhWzRkOZRUcwNRTKX7r8jXzEPpkWzZsqs2taElh7vZAmEniaxd/SUCwDk1vpaCcbi0pLEEpAszAqIAFdWgd2WcOwQMiwoKLqSQ1KZWFCRq5MRuEkhZSKgg6DMHoKgmhZ6wVgZ8t8ocZUuos9+g6wudhQhQVLUPRAYkJUWqfAubwrrYhW5IHZ+cAgkZSRV0ktop8x84icRhwCskknMSxIBYgGpapesFo2onsg6QCwBrcJegBv1iOTjXUVKHCbhgANAEsKXgSZbNRrYTJlETgxArlc6AMKc3PxiWwk1KJ/GRnGZ02LgG5tVnHjEVs/FKQp0kEOCygCxo3nEklBM4zCOIhQcVD5WZtC1YJ/JTRL4PEnslBLVOZLEkOoBjWwbSA8XOyUKUgkgkurRq8kpoYUvGJloSEkhQAzUALlhryZ/OPT8SkZpuYTEnhVViKhgRoLxSkTUV7kTPUBdilSnyhIBA1Hg/6wuZiApkkMkJbMRQEXrzMJxMxCyoy6E1AzPQBVKlusKEoLUp+BKQMyu9xOGDekb+2LtvcTW41JnqJzLQ4SMqSHBZXxFNecOylASySk9oSUtZLc3rXp1hHaM7BWU0N65czU0ekNYaf9mCRlKVXNNefgmDmKhWzpQCnY5i+WnIsQ3KvnV4sOBwpUgKKgCXJ4wKkl6RD4NaVd1aKjLXMGezPpEzgMFNTLAyGj2drm1Yae5LhH5OzBqpRc2ex6fCHJmzgp+F0htCWb5MI46l6U4Q3UlzBS8cezEpLJcOtQJzG9CeVoos7NiJEpKSwcvZg3tI/WOSmzMwrRrl35wSEkks4AD3+ecOfVnApqOmt6fNILQmwHFYlp01JSkABwoh2etef7wEZvaSqpSoC9CCCbEi2l4kNobLUVLJqSQ9copZ+cC4PZS5aipNiGI0I5NDjVHPwMi8VLWapOZ8rgBy7MKcv3MOS8AVywJgygVCVVPgOmvjE7I2envFJzeBYN1h4bOUScwLFstje/6Q3kSLYxiuZXTJFg7UAALjzS1R+0Oq2OpTZlpygOkF2rYM/X4RYpWyEJYsDcl39tIeXhkqSKkEuVHSnKn6xDzew6j3KnsbA5JhSQcykkEdOnhDsjApmAspKiOEByCG/wCWrFkRgC7kcmcgn2kUsYRkZ81T4aeQYCH5lsisasgjsskZSluViPB9ICn7GUG5OC3NtDWLdLwpUen7+2t4Ri8GEgEqL1cEUHKsNZN9ixxjRUkYNYbOlJ6gsoHQ3qLUrSC5eIAmOk37ws4/d4l5WEA1vrRz0hY2SlwpgDoSQDd6/CJOXcreJVsBCUgEg2DXPkQXpeHhgJeYslgQUkEULt5Xq8Fqwhc0T5EVP6w8iWRcB/fFblRL7YxplTXsFdcqgR4t7ekOowM5NzlSTpxaULD56RZ5iQRUVoD/AI+McmspLGgDafPsiXm3zKuPHe5UvrCgvs1BgKXcHzbWDhhwoMQATUAAkMoUofGJX6pL5dYUpLOQKtzJbw/bwgc+xW8sfYrmK2WsJdKXIuAcpqdBrEpsyeEy0gmaCMwYhVOI9YNFeIjShNS1TE1gZgyDz5czE4z7j82LI5EtdDkVbkb6UjgmLZjLI8jUdaRqu3N4ZOEVITNzAz5gloIS4Ci3ePoiorDezd6cNPOICV5RhpnZzVLZCAoO7KJYihrF30a7ldPuZjMWog5ULp/aRXpCklYFUKc2oT8BGo7S3iw8hchClgrxC0olJSyicxYKpZDkcXWGsHvJLmYn6t2WITMZZdclSEFKCxUFGhSSQx1eD6Jdwp9zOgFLAdC3LHukC3hHUoOiVa6F/KNej0L6Jdx/d3MhlpXUZVUpYt5c9I4Qo3SvRgxBFz5842COQvoV3I8HyY8vMNFX0Bt7IWM5sFFzyPlpGvR2D6Fdw4Pkx7KujpU/gbiFJC/VVfkW/wAiNfiCk7zIXPXIRJxCjLmCUtaZYMtKilKqqzWZSTbWD6Fdw4X3M8ZbPlVo9Cf0+EcyKaoVXTKactI2CPQ/ol3Dhfcx3KqnAr8ph2Xm0SXalDc8412PQfRLuS+7uY4pMwnuq6cJfzhnIsXQfYTaNqj0P6NdyPB8mKqzaIWWJYsWtWrUEcyq9RT6ulV/kxtUeg+jXcXlmJHDrLAJVR/RNyaM/jDE6SupKFVowSWpawjT8BvrImlAEvEJEztOyUqUQmYZQUVJQQS6mSphq0Kk75SVCY0nFhUsy0qQcOsLKpvcSE82qXZgQTeGtJ8h5Zl8mWopDpWPIh3oXpEps2QvsxRV1e9RjVdlbQRiJSJ0tyhYcOCk8iCDUEEEN0gqJLTV7hwFa3z3cXjRLCFpQUJnMS7ha0NLUPwrCT5RAYTcGdKSCFSZikzZE7JMzdnNXLkqlzO0oWJmLKwWNQKRQzvVjPvU785jn8VYz71P/OY6bLDUsLulMRhsNKzy88rFjEKYEICe1XMMqXrlTnyh+Wlomtm7LUjE4mespJmmWlDO6ZUpNEF/71TFU9aMU/irGfep/wCcwk70Y1v9VP8AzmCwPoOPR88nerG/ep/5zHDvXjfvU/8AOYLA+h49Hzz/ABVjfvU/85jit68b96n/AJzBYH0PHo+e8PvPjlqypxM8n8Z950jy949oD/3OIZ2cLJBPQi8R8yN0OnzPoSKzsjdRMvFYnFLCVTJk/tJRBUMqeyQjKoWJdKtDeMbO9uNt9an/AJzChvZjfvU/85iXEI3bd+fNXJec3aCZNSWSUhkTFpSwNWYDxiSj52O92NF8VP8AzmOYfe7GrUwxU/8AOYTkkFH0VHo+fp28uPTfEz255j8iG1b14371O/OYFNPkNqj6Fj0fPY3qxv3qf+cx7+Ksb96n/nMOxH0JHowBO9GN+9TvzmFjejGfep35zBYF83e3InSJ2HWTIR2K5ilLQZipk1MwL4ClTJSHUmo9WJrD7FxErCzEJMlc6bOmzJvaZskxM1aiZeYVS0spSCxbKKRlH8T4z7zO/OY7/FGM+8z/AM5gsDZt1dmLwuFlyVqCigG3dSColMtL1KUghIJqyREtGCHefGfeZ35zD0veXFt/qZ35zBYFbMJeOqJhMIDrx1QpHAI8VQgEPHiI8ox4wAeEMzVaQ+TqYHSnMsJ5kD2loTdIaL9uxsUJkJJCcyyl3OV3qAQbgDlziWw2z0y5awkMkTRkqaEkPlYVq8H4NBSZQAOXiuWqAwuDDUlTyl1Bac5tTjFqge6PK5M0ptu/c1oRSVFB36wXZ4gq9e/iGeIFJpFq+kZAzoLg8SrEOzJakVQd2PQaKblgi2Z2dVN0CzFuW9kXzYO7CMh7Rnyl3U3ENQoX8OkUjZcvNiJQZ3WmnnG1bPS4Cf8AuJNSBfwb2Rx+JZ5QqMS7TQTtshhsCWkqyBypKC2YrGU0WSdKRSdubN7CcpFGPElrZTasalhpbiWWeipZubdAB6usVD6QcMyZMxrgpNMvIintjm0Gpl5yi3sy3UQXBa9iooELVHpZBEKyiPQUZ5wJhQjyYd/5hiGj7480OhEeSnpDAQ0EyxSE5YflpppAhEUEvHGjoU8dBiIxJEKMhRDhKvIGDdgYPt8QEqAKQ5IdnA+PhF6ThgoZcycinYjgUnIGS/KODU61YZcNWdWHT+Ym7Mt7QQ4msTe+mCAQmYkITYMm7Wct1iuYFTiOnBmWWHEinLjeOXCwvLprHdioBxMkf/In3GPFWsFbqSgrFy3sCVH/AGgmDO6xyfwxQX3I1XClpspxeWol6FyRzb9YHwo+yngOkdoplXzV55m6UgxCmmyQ/wD6atPwwJLDSJouUzFGj+u4caR5T2NVFP8ApMlHNLU/MdLDmTyil+iYvn0j9xJdxne1Kp8TyihqVwmPQ+HO8CM/UL7xzdYPjJL+t+hjaJFCmw4l6OX9r89YxjdRX85J/EbeBjZ5QBIqxzAs55VsWjO8Wf5F+i/TdLF4EvLA1TNUDc+krQKPOITfaQFYM07igbN6WU6dYmZRbtGNO0HNweEGmbnWB95pIOEnBtCajlWODDLhzRfyi6a+1mUShC4TL1h4R7AyjqUvC8scELQYkB1IMKCKwoCFAQ6AQqHpaS0JywTLlUvC5CIQo5GPLFIdBa0dKqVDxEkTO4eHeepZAOVNNb9NaCLth0UJdCXlqPCA6nL8QYs36xWdx0gInqtQAW5HnSLPhg7gOcslLcJR3n9W4pHmtfJvPL4o09OqxoqG+KCcHwkslCDQBmcOLD3RQtmqvGib0IP1LX+lq/MWzfpGbbL7x8I0/DX+Nr5ObV9ZJrsYl9xkPifCWv4RELtE5uD/AF1mtJSreUX6x1hl+inD1o0iROBn5AamUG9taVfTlAsimGWlmUlZz0qWU6rCjjrB8iZ9sQQf6YZ9al2iNkMMNMTymKBofXv7I8yuX+jTRXPpKTwIa2YHrVJb5eM+mHhMaD9IpeWGqywP/Exncw8Jjf8ADX+BHBqV94Vuof5uV4t7jGySyxuQy01elUgClOcY3uojNipQ0c+4GNkkFtQCZgDZstB1Hhyjh8V9Rfov0vSOy0/1auywdTcJLM7Qracr7KcOaVaAejzEdQSUrbVbXChcDvNyjuKSyJqaWU7UunoBGWupMve6MdlQ+BDKB1h9Me1RkHoWkvERjNoZVMKxI7v4SZiXUCEpBArVz5RGeSMFcnsOMXJ0iQQmkOJRExg93lMcym5foT0gTEYQy1ZVCvx8Ihi1WLK+GD3JzwzgraBUyj0EEy5FP8mFITBctFIuasrRXVSoZWKQatMDLEAi17joPYzSNSRdvR8z7onkIyrCeNRMmrlCmbk5pEFuVWVNTqX/APzyYxPSJeYySx/pkHgQWoLAVHnHldZ68/2a2D00V3bsv+SYVPZKo4B+EZhs7vtGs7WH8uKGiZia3ZiBRVBbSMj2aePyjT8Mf2y/ZzavqRLT7Wix/R2n7Waa91Ip1V/iK3NMWz6Oe9M8UeFM14v8QdYJFWDrRdcPOriGTlIAY1qyacLB9dIFkl8NIFAFKSS+atXNwG5wudNKZE9ZJOYqArQeiA9Q0dnJYYZCSlLVNacKQ4GU9Y877f32RpFT+kab9mGIP2p9yfnWKDMHCYu30iTQUIarzF8tAAYo85XBHoPD1WBGdqOtkhufXFyqan4GNfwSzwgXKlE6Oz8v2EZBuWtsWjwV8I1nBGktlUdVGcnrVXXxrGf4p6i/X/p0aboCZROUubzi/CW7zXYdNYexcz7OabkBVg57nV4YlFkXvOfldfQfrD06W4mudDf8PO/vjM/+jofIyKXWHTQGG0XaFz6JPhHs1yMdlTxC+InrGtbsYUSpctNHCXu1We46mxjJJVVpHNQ95jZtnppWhynpYAekWMZfib+1I7dEt2yZw8tlNV3UKsoij2HXWAt4MMDLSpg4I0ah+bxIyVB3LXAsDQp5d14a2kAZJ6Ae4+Q+MZWllw5ov5OvOrgysyZUFpSwsYTLTBkuVS4j1ZjlUWIGmpg9cuBpqYQFl3KpKmGrOdHsny+MSkpx2CSdFK7zg0swrrERuqfs1UB4j6JVdPj0iYknhw5BOoICkpuD0tSzx5bWevP9/wDRrYPTRFbUP2BoBWYzMG71A7kDyjJcB3xGvbQ/ozOi1vxAnXUVN+cY/g1cY8TGl4Z0yObV80TM4Wi3/Rwv+p0KTdtD1AinTFRc/o6knLMUPWY+AAPPrF3iPoMq0/WWHFk/Vi3pr8e8vwPuPnB2IftZYBICUrNKP3Qx/wCYjcbNbDoDOFLS7karejn4gwZNV9ukCn2aqDWo5D4x593X+zRKN9Ia+GT+KZq9X8TyilTFcLGLbv8AEZJN7rfm7xS5ppHo9CvwozdR6jJ3caW+KB9VJOtLDTxjVMAruV0Op1I6n3xmG4SftVn+ymhvzFRGnYYsxc0Q9/HmRyjM8S3yHVpugdwySZaNXmuNfTJHojSDZs2i6EXehA7vOggPCkZJQpoT5AnrzgkqJCm5qFM3hZgIy3zOhmS+kfEwjHzGlnwh5Y4yOp+MB7XV9mqPaR6THfMgNnJedLH96fjGxbOFFPqkV8T5E++Mk3dS+Jlfif2AxsGDTwH/ALYPLX3++MfxN7pHfo+TJvIxX4o6lmFaiEYwfZK8OnPpCgmq/wDYbNSnSO41P2a25nXw6Rl4fUj+0dGTpf8AfYg5aYKlS6f4hqUjlBstLCor4R64xypTEwNNEHzRAU2EBO7py+FdWJNMpZVuRoRElmOSQk14mINbA3DAU8fbAW7qvsgAxqokNmPK2kKlKK0S+8cs1q2o7Mk0p1jy+p+7PN/Jr4V+NCNo0RNDM0zS1QNA6RGP4ZLzfMxrG11ZUznBDKDFhy/tP+YyfZ5zTH8TGl4YtpHJq+aJabSLnuAWlrJsVHk9EjmGMUqeYu30freUsC4Urn6o5GLfEvQZXpusnMcpRRh0gFitFGVpX5rBM5Z7VeZmEsXvdVsz0iP2gHGGBZ849VrVuYIV/UmAP3E1A/EwZB+MYVbL/P8AJolG39X9nIZmY28rtrFLmKi47+qGSRcHKbvZhz6xS1mPQ6JfhRmaj1GWncIcU0/2ge1/m0aEksiY1eA+t6v9oigbgik08ykfNRF/mKARMFAyOnIczGZr/VZ16foQfIl1lhVgk8+SR6UKQAJZIOq/Op6qj0sMsMxZBtS5Hq+ENqW0suVd1Rq9L8wPeYzebOj2MzHePiYC2yr7MwUFVgDbkz7OPYrkY75gW7FcSjzPujX9nOUf/W/Sh1LfvGQbq/6lPgqNdwKuCX+BenWmn7xjeJ9SO/R9JMy/SJoCUefTp7IexY4F+JhmUkgEs/Cj3+cP4hXAqnj8vGVhf5I/tHTl6WRmHTBiZR5wPJESSJdI9jRjFLnJ98AzkwfNTAs2IgTe7oaVW2ZV7e6sJSs9i1W7Vg5AR3tR3mj2xJgMsJAU6V+iOIv/AHacoEnJTkmBfeC3qgrVzqoUEeZzR/NO+5r4fTRHbz4gIkz+4+ZuEDLZhV3eM+2Ki56RZt7ZwyLSCk5ilmDdXcxBbMQyTGxoYcMDh1UrmPzYuO5KgMPMqx43qnkOcU6b1iz7qYgDDTA4d1ekxqBo0LXq8VfKFpussGOnAHDJDZcwLBXIU9GHjNzTZjFJZCeR9bwgGdiRnkELdnfjVSnMiOy8UVLnOdAPRVRjYloxuDb+9zQKfv1NDSBTuE6dOUU9Zizb7q4pPPs9QP0irTLxv6RViRmZ/UZdfo+HDM/EPgIvU1sk254dCbsPVHOKRuC3ZKrUzLWsA1TFwmq4TQvnSLBQ7wDFjUNGTrFeZnbg6ESylspGZqpVd9MvrQ3OW0lTWCFW8DqkwOiYe1taXQdy5rQuDaEY2Y2GWVA9wkl0Kva0cMYfcv8ABbLZMz1JiP2/3BEgg0gTakt0x61cjII7dY/zA/Cf0jXdjkFEsHksUr8GPtjJ9gIyYhJOtKfNI1PZiiqWhIpVXEoDKx6irxj+JK2jQ0nST0lRIS4GUBLnhJpYQ/PPAae6l/fAWEykshKUgkOwNMuvnB2MUyPHmx9msZenjeaP7R0ZnUGMyRSDUILQDIiSlqpHrjHKVOgFZrB2IQ2sATBCAJ2ViqmUc5C+6E04v2haVBKFS86gtjmBUzEddREMt3vAuIJ5u/OscGbRKc+JOr/k6cepcYcNAe3VicU8IGW51P7CAgALQZOR190CqRHVCChHhRRKTk7YNiBYuK+7xiR3d2wJBUlaiEKBPCHL29kATpcBzURGeNTjwscZOLtFwlbzSnl8axk5hIu9qV84I/61LVnOdDr9diwAa4aM+mS+sNiX1jnehgW/Uy9wnbuN7acVMAkUSBZhqPGAZiaQtSY8EUjsjHhSSKJNt2yd3K2ilClS1EAKIKSbPZj86ReAsEI7lV+ooAgEnQ2jK0o6xMyNuYgZWmHhDCg8K844tTpXOXFE6MWfhVM0RM0Fcw5gKJSMqcw152MR+9OLTLk9mCklTJbLlUAKvFOlbdnhxndzmdqvCFzlzVFa1FSjqYqw6FqalJ7Ilk1KcaQRLXSFM4huUiHZadI1DkGvqeoi7bqTApISoVS5IUeA+A5xXZEtokcOlqxTqNMs0a5MsxZnjZc9nTCpIUbkMAHFOnOHtozapAZtW+XiuYaYWvElhBWOPT+GvHk45PlyL8up440kSchYcBwIlkWiLw6YkUppeNQ5D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7" name="AutoShape 8" descr="data:image/jpeg;base64,/9j/4AAQSkZJRgABAQAAAQABAAD/2wCEAAkGBxQSEhUUExQUFhUXFxcYFxgYFxgWFxgYFRkXGhcXGBcaHCggGBolHRcWITEhJSkrLi4uFx8zODMsNygtLisBCgoKDg0OGxAQGiwkHCQ0LywsLCwsLCwsLCwsLCwsLCwsLCwsLCwsLCwsLCwsLCwsLCwsLCwsLCwsLCwsLCwsLP/AABEIAQ0AuwMBIgACEQEDEQH/xAAcAAABBQEBAQAAAAAAAAAAAAAEAgMFBgcBAAj/xABEEAABAgQDBQQGCAUDAwUAAAABAhEAAyExBBJBBQYiUWETMnGBQlKRobHwBxQjVHKSwdEWJDNi4TSC8RVzokNEY4Oy/8QAGgEAAgMBAQAAAAAAAAAAAAAAAAECAwUEBv/EAC8RAAICAQIEBQQCAgMBAAAAAAABAhEDBCESMTJRBRMzQWEUIiNxsfCBkVLB0UL/2gAMAwEAAhEDEQA/ANRhQEeAhYEXWUnAI6BCmj0RsDkejsegsD0cjsegA5Ho60daCxiY9HWjzQ7A5HoU0eaCxCY7HQIVlhWMbj0LyxxoLChMdj0egsDhEJKYXHDBYhoiHZdoQRDqBSHZKhsQsQgQsRGwPR6OtHWgsVHGjzR2OwDo4BHWis47asxU0srs8Ki6h/UnLvkl8k81D2wB/EWInTAmXllpU4QgMqatqFRJdKEDVRGlAYqeVIC6tHoEwYyIylRmLuou5J1uaDkCYKBixOwOtHhCZkwJDksBrEfO2q0sLCSc6gEJFyDYnk7Et4QnJLmBJx6IdO0Fr4UA5/SAYBHQlQqesSMhGRLqU51Ur5YCIqVvYKCBHoSlQNRWBMViSAVOAhLkm5UR6KeVbn/mJN0A9isUmWnMssB0J9wqYjcZt5AZMsiYpQBDVDG1tekQQ20rMuaWUpgkJegzKskCrDn06xX9s7SmImcJZU0OWoprX0dvY/OOaeo/4gaLIxJIAKk57skZh4O7P1eDE2s3T/iKPsHbAkqEp0oBvMmFgSNED1eXO9Iu0oKq5BGjBqdal4txT4kAto80dj0XWFDShDsu0NmHJdoLHQzC0wiOgxGxodj0JBjrwgOxSfpI3kMhH1dCVZ5qHzUYIJIIFXenvi3YrGIlglSglg9dBoTyD0jGNu7Zm4pedYTmsGHClINg9W8ecVZZ0qQmG4LETlBKjMTKHZhAdRyplsKZRVaiA7ANzjuJ2rLkKSnDGYEqSO0Wocay+p0H9o6QNNxqezJmKHDQFIDjrQMBDfaqSn7MIXmAdaklSk8iAeEPzPlHImRL7szeqWyZWGkzZsxqkskP1LmkWLD45dBNlLSacQAKHOgIUVdHIEZxs3HSsMEJVh0rXMU541BYJIAzMQ17Ec4tJ2ssrXKDJOQqVKUSVhPrhyWHSjco6IZGkSJXeOa6EIDcUxIPShIf2RT9o7eIEpCTUTkrFPRQkX6d7yA5wtGJK2DlRzZVA3CgXCjrqR5xWMZiXmlSi1TU8jTTwiieVydoGW+dvcjCYdBSlEyasuQ6nq5JVS9hfWPYnEz8UlCjLW91i0qWL983UzWBLxQMdPl5gtRJqGYcI6EnXpFqXtNUsInTFzUDiyBJZAcEhKUABnL1rcxLjbSTEi3S8XLRJUZaSFpSSKl6NxXYiv8AiK9tXbH8oAeI9okJA0sok9aivjA69pPIBSQUqUQC5SCMxYkaWeIzEYsLlKLEBJR4KDtQ9TFTyyf8DGDtBYScqalRCXcOOd7W9sJ2fi1qmsUTJ88AG2YJQAwKlE2DR3GAqCVqIAZ21PQD2RPbO2EpUiXMmzcshfFkBVnUSW7rVVyu0PGrEiWRMlLQJWHlfWFE8c1UsZU0q2aiWBoD76xZ9lYMykBBU4Fhy6DpAOydoEFcr6nOlZHKaJKVjRlhTFR5e+CNmbclT+6SFg5VS1jLMQQCWUnS0dsUluMk4STDap4CgnUhx73gTD48TJ0yWmolBIUf71ucvkBX8UWWMMh6XaGYdl2h2MYeAfrwGI7Iu6khSTo4dx7A/tiPnbYEuSp1DtUgpY3KhY+FjEfisYAmSsq+0SkBRcOcwqb0ufbHNPMlyIlvzgO5FL1t4wuVMBS+h58ucVnGYtK0gBSR3StV6M5D6sP0iK2fvAJk1c2ZmKUOJUoAsGICVEaq6kUheem6HYZ9JG0Ey8OZYDrmt5JlkGvn8TGVT8QcmUAknlfw8HMWPfXbScTOQsApSJZSA7kl3PxbyiCw20Ey6lDqdimx8Yrk7doi9xOzcWqXllsnOohLkCj6EtxR2bmVlW2dPppCikkgs55asWpD01YnTM4UkZSyUUdIehpYxEzUZVlLkChvxAAGhOlCST0hJb/IE9sDaRkzVLEkTRZGdZIQTcEuSos9W5RN/wDUF4smbPKklBWEEEJICiO8wCgOQJaK3szZ6ZhLMhgnKM1VrWcqUZqMNSqJfZshCVmWtaFGTmJVKKjnOZKghSld7KElmcVHOG7a2GGTpq5GpJUM4erpKTUK8Q0VKdiHGdVVACnM2eLLtLHKyAPQFYrfIVMFdHao5vFWnh0nKK5mTe5di3Rvf0iEVuBKKExASuZLzS1BgDbLZxqH0YVbWJGdtGYvDJkTkpSEpKQogstRqgqPokAZdLmAcMMNwLmzF5j3USyElCg/FMUTwig4W16iJfejEiehPZgy5jF0gqCJqbhSM3hbr0iVbAVk7SKEdkaJBJTr3mdPMMYlpW1wqUZakjMpLAN3SGI8nAiGnyEzAMpZfqmj+BPpDlExg8LJRMaa5WQlKB3eOYpIKiRfKCotrEJKLCg3GlEsgAZ1skMBmqAK3YC8SWxcCmYozJ86YlEuoAC1tyJLMgB3yjk8C7N2HKGIlmblepUpZ4MqHCUkOHc6Rc94cZKTKLTkhQGdCQUpzZdU684eGFx4kxguJ3hSFo7Od2gUhYcVCVApIGbUFlXqxvDuytrSZ84zXCVSkFCgwzFRN+aksn/y6RStrY8GckomEJOXO3dJzHiKbGjaejBGAnJTiJklspBZBoSEkcSSfP4xPzWtxWWveTbnYzMyRm7NKh/vUKeLUfxMR+4oyy1zps4pMxZLOniPpEggk15RE4+c8xSVByELmEn0iEknxZyPKGMFOVJCUpqaZldCBwjkKmI+c7sGadJxIUkK9E2ehNWtpDoxKBQqSD1IjO5e2i2U1UgpIzNly8RHnmaJTA7JTMQFrxWVSnURWmYktVUXxz3yQyDk8SVJVWYxULg0s5NXOsDTlFS8tSbPcECtOv7wxL2qUKSSM0yxoMpTok6vS8J2uSkBUskJKHaxqKB9KfCM+nxEaBxjFhSjLJBUNdMpb9PbBWFmqSrvFWb0mOoYAnxf2RF4CSooCUpAI4nfKx5V8vdHZC1JBYCqglnJU5q+Z2uGEWNBQFteUkLSlRKSmz119Lk944cIlC0Fas4L2JHed8pelS8EbVweYgkklRSCSKmjluZuPKFLUEgZ0FKnURmFDrmty0ixPZUAJhVpWgkADKoB0gpOWrEgkudfOB9oSxMWUJVmKyGfho1SSbeBg+TKyKUriKVKB/E5NuRgFOIQl1MVKDpSVcQIHPnEk99gCsJg5bpTlXmo6kkcI55XblE1tgzFdkkzPs02cMoHm4tZm6NWKthp07tAUqAKq0FBqzN5xJYZc1ExagulSyQ4Oapb51hNNPmMl8TJTOUMqSKJzKoxBNX9kQU1BM0pQhgCQVkFg9mOl+sSWGx2VRKrB0qc3BBN7vy8ohsPtOYlnUpk0ZzZqAN80iMEwJWRsc2KU95xZ1EC9fmkFYsK1oyhYZmpWj96juPYYDVi1TEhK0oUSHEwcJo5AVzfmwtWOY1UtQZctKVJzMtCgFBVXzAWP6coN73HyAcdIyqzBi5BGtyLxMpmJ+sSSWzJZwxIKlDhUDpVnp5xFSpwKihyCAClxVqPXVz8YP2fJJWAMocuDXMFCv6C8E+W4graK1TFFSiwScvKtKirn/Ee2js/OhKVKZTkgO5SACSRQnlSJaRhlFebhCUGp1Kr3+bxG4jFLBWuWErW9dHqzdCOsVxm+SAi0z0ZAoFRQTYpZ6sQK05ilwY8cUygtJJU1STSjgdR4eEOTMYQymlkZqUSGqQAQKOCeUBY6corAUokZSWejhRDDyixbsCTxu0iTIWC5SShb6hQs+tMw8hC8LNPaISLMS3JrCIeQVBXEpwSTlH9vpWYUMHYLFgKzAZu8eVS9+n7QpR2EwyTNecpJFgXrdQr52iawU1SkBRermhDXPWKVgc0yfmSoOFEhRoCTQ3rV4vezZCjLTcX7pTldy7ObQVRJEEtOV7A5QxyDM131o8KxIBIUpKS4f0tRbpRv8Q3O9KhJPdtSnjpBE2YnKQpNCkNVtKe8RWWyjQNNSJoDnUBgLDN0tTneO4eWEoUoJ4Q+Zu8CDQMeTfGB5OIZASGBdyGqag0IqYO2fjUOpJOYLUxFmBArzuLQ3sLhtbAWPnPM7MJzZW1vq1LF9YJw80pmqzkzEEVSagauObO3Ot4H2lKSFunMkpU9KBjQt7oIw+LSUhKgpObgSpRcgg6nW0HtsRUe4NtQjPw1lkgBILEO4Jp83iJQAQoFGRaRQPwqKTYhqEh6+MF4lISTmc5VV0fWnKI/aKhLYEVqQbEgsQ/Uc4th2IhWzRkOZRUcwNRTKX7r8jXzEPpkWzZsqs2taElh7vZAmEniaxd/SUCwDk1vpaCcbi0pLEEpAszAqIAFdWgd2WcOwQMiwoKLqSQ1KZWFCRq5MRuEkhZSKgg6DMHoKgmhZ6wVgZ8t8ocZUuos9+g6wudhQhQVLUPRAYkJUWqfAubwrrYhW5IHZ+cAgkZSRV0ktop8x84icRhwCskknMSxIBYgGpapesFo2onsg6QCwBrcJegBv1iOTjXUVKHCbhgANAEsKXgSZbNRrYTJlETgxArlc6AMKc3PxiWwk1KJ/GRnGZ02LgG5tVnHjEVs/FKQp0kEOCygCxo3nEklBM4zCOIhQcVD5WZtC1YJ/JTRL4PEnslBLVOZLEkOoBjWwbSA8XOyUKUgkgkurRq8kpoYUvGJloSEkhQAzUALlhryZ/OPT8SkZpuYTEnhVViKhgRoLxSkTUV7kTPUBdilSnyhIBA1Hg/6wuZiApkkMkJbMRQEXrzMJxMxCyoy6E1AzPQBVKlusKEoLUp+BKQMyu9xOGDekb+2LtvcTW41JnqJzLQ4SMqSHBZXxFNecOylASySk9oSUtZLc3rXp1hHaM7BWU0N65czU0ekNYaf9mCRlKVXNNefgmDmKhWzpQCnY5i+WnIsQ3KvnV4sOBwpUgKKgCXJ4wKkl6RD4NaVd1aKjLXMGezPpEzgMFNTLAyGj2drm1Yae5LhH5OzBqpRc2ex6fCHJmzgp+F0htCWb5MI46l6U4Q3UlzBS8cezEpLJcOtQJzG9CeVoos7NiJEpKSwcvZg3tI/WOSmzMwrRrl35wSEkks4AD3+ecOfVnApqOmt6fNILQmwHFYlp01JSkABwoh2etef7wEZvaSqpSoC9CCCbEi2l4kNobLUVLJqSQ9copZ+cC4PZS5aipNiGI0I5NDjVHPwMi8VLWapOZ8rgBy7MKcv3MOS8AVywJgygVCVVPgOmvjE7I2envFJzeBYN1h4bOUScwLFstje/6Q3kSLYxiuZXTJFg7UAALjzS1R+0Oq2OpTZlpygOkF2rYM/X4RYpWyEJYsDcl39tIeXhkqSKkEuVHSnKn6xDzew6j3KnsbA5JhSQcykkEdOnhDsjApmAspKiOEByCG/wCWrFkRgC7kcmcgn2kUsYRkZ81T4aeQYCH5lsisasgjsskZSluViPB9ICn7GUG5OC3NtDWLdLwpUen7+2t4Ri8GEgEqL1cEUHKsNZN9ixxjRUkYNYbOlJ6gsoHQ3qLUrSC5eIAmOk37ws4/d4l5WEA1vrRz0hY2SlwpgDoSQDd6/CJOXcreJVsBCUgEg2DXPkQXpeHhgJeYslgQUkEULt5Xq8Fqwhc0T5EVP6w8iWRcB/fFblRL7YxplTXsFdcqgR4t7ekOowM5NzlSTpxaULD56RZ5iQRUVoD/AI+McmspLGgDafPsiXm3zKuPHe5UvrCgvs1BgKXcHzbWDhhwoMQATUAAkMoUofGJX6pL5dYUpLOQKtzJbw/bwgc+xW8sfYrmK2WsJdKXIuAcpqdBrEpsyeEy0gmaCMwYhVOI9YNFeIjShNS1TE1gZgyDz5czE4z7j82LI5EtdDkVbkb6UjgmLZjLI8jUdaRqu3N4ZOEVITNzAz5gloIS4Ci3ePoiorDezd6cNPOICV5RhpnZzVLZCAoO7KJYihrF30a7ldPuZjMWog5ULp/aRXpCklYFUKc2oT8BGo7S3iw8hchClgrxC0olJSyicxYKpZDkcXWGsHvJLmYn6t2WITMZZdclSEFKCxUFGhSSQx1eD6Jdwp9zOgFLAdC3LHukC3hHUoOiVa6F/KNej0L6Jdx/d3MhlpXUZVUpYt5c9I4Qo3SvRgxBFz5842COQvoV3I8HyY8vMNFX0Bt7IWM5sFFzyPlpGvR2D6Fdw4Pkx7KujpU/gbiFJC/VVfkW/wAiNfiCk7zIXPXIRJxCjLmCUtaZYMtKilKqqzWZSTbWD6Fdw4X3M8ZbPlVo9Cf0+EcyKaoVXTKactI2CPQ/ol3Dhfcx3KqnAr8ph2Xm0SXalDc8412PQfRLuS+7uY4pMwnuq6cJfzhnIsXQfYTaNqj0P6NdyPB8mKqzaIWWJYsWtWrUEcyq9RT6ulV/kxtUeg+jXcXlmJHDrLAJVR/RNyaM/jDE6SupKFVowSWpawjT8BvrImlAEvEJEztOyUqUQmYZQUVJQQS6mSphq0Kk75SVCY0nFhUsy0qQcOsLKpvcSE82qXZgQTeGtJ8h5Zl8mWopDpWPIh3oXpEps2QvsxRV1e9RjVdlbQRiJSJ0tyhYcOCk8iCDUEEEN0gqJLTV7hwFa3z3cXjRLCFpQUJnMS7ha0NLUPwrCT5RAYTcGdKSCFSZikzZE7JMzdnNXLkqlzO0oWJmLKwWNQKRQzvVjPvU785jn8VYz71P/OY6bLDUsLulMRhsNKzy88rFjEKYEICe1XMMqXrlTnyh+Wlomtm7LUjE4mespJmmWlDO6ZUpNEF/71TFU9aMU/irGfep/wCcwk70Y1v9VP8AzmCwPoOPR88nerG/ep/5zHDvXjfvU/8AOYLA+h49Hzz/ABVjfvU/85jit68b96n/AJzBYH0PHo+e8PvPjlqypxM8n8Z950jy949oD/3OIZ2cLJBPQi8R8yN0OnzPoSKzsjdRMvFYnFLCVTJk/tJRBUMqeyQjKoWJdKtDeMbO9uNt9an/AJzChvZjfvU/85iXEI3bd+fNXJec3aCZNSWSUhkTFpSwNWYDxiSj52O92NF8VP8AzmOYfe7GrUwxU/8AOYTkkFH0VHo+fp28uPTfEz255j8iG1b14371O/OYFNPkNqj6Fj0fPY3qxv3qf+cx7+Ksb96n/nMOxH0JHowBO9GN+9TvzmFjejGfep35zBYF83e3InSJ2HWTIR2K5ilLQZipk1MwL4ClTJSHUmo9WJrD7FxErCzEJMlc6bOmzJvaZskxM1aiZeYVS0spSCxbKKRlH8T4z7zO/OY7/FGM+8z/AM5gsDZt1dmLwuFlyVqCigG3dSColMtL1KUghIJqyREtGCHefGfeZ35zD0veXFt/qZ35zBYFbMJeOqJhMIDrx1QpHAI8VQgEPHiI8ox4wAeEMzVaQ+TqYHSnMsJ5kD2loTdIaL9uxsUJkJJCcyyl3OV3qAQbgDlziWw2z0y5awkMkTRkqaEkPlYVq8H4NBSZQAOXiuWqAwuDDUlTyl1Bac5tTjFqge6PK5M0ptu/c1oRSVFB36wXZ4gq9e/iGeIFJpFq+kZAzoLg8SrEOzJakVQd2PQaKblgi2Z2dVN0CzFuW9kXzYO7CMh7Rnyl3U3ENQoX8OkUjZcvNiJQZ3WmnnG1bPS4Cf8AuJNSBfwb2Rx+JZ5QqMS7TQTtshhsCWkqyBypKC2YrGU0WSdKRSdubN7CcpFGPElrZTasalhpbiWWeipZubdAB6usVD6QcMyZMxrgpNMvIintjm0Gpl5yi3sy3UQXBa9iooELVHpZBEKyiPQUZ5wJhQjyYd/5hiGj7480OhEeSnpDAQ0EyxSE5YflpppAhEUEvHGjoU8dBiIxJEKMhRDhKvIGDdgYPt8QEqAKQ5IdnA+PhF6ThgoZcycinYjgUnIGS/KODU61YZcNWdWHT+Ym7Mt7QQ4msTe+mCAQmYkITYMm7Wct1iuYFTiOnBmWWHEinLjeOXCwvLprHdioBxMkf/In3GPFWsFbqSgrFy3sCVH/AGgmDO6xyfwxQX3I1XClpspxeWol6FyRzb9YHwo+yngOkdoplXzV55m6UgxCmmyQ/wD6atPwwJLDSJouUzFGj+u4caR5T2NVFP8ApMlHNLU/MdLDmTyil+iYvn0j9xJdxne1Kp8TyihqVwmPQ+HO8CM/UL7xzdYPjJL+t+hjaJFCmw4l6OX9r89YxjdRX85J/EbeBjZ5QBIqxzAs55VsWjO8Wf5F+i/TdLF4EvLA1TNUDc+krQKPOITfaQFYM07igbN6WU6dYmZRbtGNO0HNweEGmbnWB95pIOEnBtCajlWODDLhzRfyi6a+1mUShC4TL1h4R7AyjqUvC8scELQYkB1IMKCKwoCFAQ6AQqHpaS0JywTLlUvC5CIQo5GPLFIdBa0dKqVDxEkTO4eHeepZAOVNNb9NaCLth0UJdCXlqPCA6nL8QYs36xWdx0gInqtQAW5HnSLPhg7gOcslLcJR3n9W4pHmtfJvPL4o09OqxoqG+KCcHwkslCDQBmcOLD3RQtmqvGib0IP1LX+lq/MWzfpGbbL7x8I0/DX+Nr5ObV9ZJrsYl9xkPifCWv4RELtE5uD/AF1mtJSreUX6x1hl+inD1o0iROBn5AamUG9taVfTlAsimGWlmUlZz0qWU6rCjjrB8iZ9sQQf6YZ9al2iNkMMNMTymKBofXv7I8yuX+jTRXPpKTwIa2YHrVJb5eM+mHhMaD9IpeWGqywP/Exncw8Jjf8ADX+BHBqV94Vuof5uV4t7jGySyxuQy01elUgClOcY3uojNipQ0c+4GNkkFtQCZgDZstB1Hhyjh8V9Rfov0vSOy0/1auywdTcJLM7Qracr7KcOaVaAejzEdQSUrbVbXChcDvNyjuKSyJqaWU7UunoBGWupMve6MdlQ+BDKB1h9Me1RkHoWkvERjNoZVMKxI7v4SZiXUCEpBArVz5RGeSMFcnsOMXJ0iQQmkOJRExg93lMcym5foT0gTEYQy1ZVCvx8Ihi1WLK+GD3JzwzgraBUyj0EEy5FP8mFITBctFIuasrRXVSoZWKQatMDLEAi17joPYzSNSRdvR8z7onkIyrCeNRMmrlCmbk5pEFuVWVNTqX/APzyYxPSJeYySx/pkHgQWoLAVHnHldZ68/2a2D00V3bsv+SYVPZKo4B+EZhs7vtGs7WH8uKGiZia3ZiBRVBbSMj2aePyjT8Mf2y/ZzavqRLT7Wix/R2n7Waa91Ip1V/iK3NMWz6Oe9M8UeFM14v8QdYJFWDrRdcPOriGTlIAY1qyacLB9dIFkl8NIFAFKSS+atXNwG5wudNKZE9ZJOYqArQeiA9Q0dnJYYZCSlLVNacKQ4GU9Y877f32RpFT+kab9mGIP2p9yfnWKDMHCYu30iTQUIarzF8tAAYo85XBHoPD1WBGdqOtkhufXFyqan4GNfwSzwgXKlE6Oz8v2EZBuWtsWjwV8I1nBGktlUdVGcnrVXXxrGf4p6i/X/p0aboCZROUubzi/CW7zXYdNYexcz7OabkBVg57nV4YlFkXvOfldfQfrD06W4mudDf8PO/vjM/+jofIyKXWHTQGG0XaFz6JPhHs1yMdlTxC+InrGtbsYUSpctNHCXu1We46mxjJJVVpHNQ95jZtnppWhynpYAekWMZfib+1I7dEt2yZw8tlNV3UKsoij2HXWAt4MMDLSpg4I0ah+bxIyVB3LXAsDQp5d14a2kAZJ6Ae4+Q+MZWllw5ov5OvOrgysyZUFpSwsYTLTBkuVS4j1ZjlUWIGmpg9cuBpqYQFl3KpKmGrOdHsny+MSkpx2CSdFK7zg0swrrERuqfs1UB4j6JVdPj0iYknhw5BOoICkpuD0tSzx5bWevP9/wDRrYPTRFbUP2BoBWYzMG71A7kDyjJcB3xGvbQ/ozOi1vxAnXUVN+cY/g1cY8TGl4Z0yObV80TM4Wi3/Rwv+p0KTdtD1AinTFRc/o6knLMUPWY+AAPPrF3iPoMq0/WWHFk/Vi3pr8e8vwPuPnB2IftZYBICUrNKP3Qx/wCYjcbNbDoDOFLS7karejn4gwZNV9ukCn2aqDWo5D4x593X+zRKN9Ia+GT+KZq9X8TyilTFcLGLbv8AEZJN7rfm7xS5ppHo9CvwozdR6jJ3caW+KB9VJOtLDTxjVMAruV0Op1I6n3xmG4SftVn+ymhvzFRGnYYsxc0Q9/HmRyjM8S3yHVpugdwySZaNXmuNfTJHojSDZs2i6EXehA7vOggPCkZJQpoT5AnrzgkqJCm5qFM3hZgIy3zOhmS+kfEwjHzGlnwh5Y4yOp+MB7XV9mqPaR6THfMgNnJedLH96fjGxbOFFPqkV8T5E++Mk3dS+Jlfif2AxsGDTwH/ALYPLX3++MfxN7pHfo+TJvIxX4o6lmFaiEYwfZK8OnPpCgmq/wDYbNSnSO41P2a25nXw6Rl4fUj+0dGTpf8AfYg5aYKlS6f4hqUjlBstLCor4R64xypTEwNNEHzRAU2EBO7py+FdWJNMpZVuRoRElmOSQk14mINbA3DAU8fbAW7qvsgAxqokNmPK2kKlKK0S+8cs1q2o7Mk0p1jy+p+7PN/Jr4V+NCNo0RNDM0zS1QNA6RGP4ZLzfMxrG11ZUznBDKDFhy/tP+YyfZ5zTH8TGl4YtpHJq+aJabSLnuAWlrJsVHk9EjmGMUqeYu30freUsC4Urn6o5GLfEvQZXpusnMcpRRh0gFitFGVpX5rBM5Z7VeZmEsXvdVsz0iP2gHGGBZ849VrVuYIV/UmAP3E1A/EwZB+MYVbL/P8AJolG39X9nIZmY28rtrFLmKi47+qGSRcHKbvZhz6xS1mPQ6JfhRmaj1GWncIcU0/2ge1/m0aEksiY1eA+t6v9oigbgik08ykfNRF/mKARMFAyOnIczGZr/VZ16foQfIl1lhVgk8+SR6UKQAJZIOq/Op6qj0sMsMxZBtS5Hq+ENqW0suVd1Rq9L8wPeYzebOj2MzHePiYC2yr7MwUFVgDbkz7OPYrkY75gW7FcSjzPujX9nOUf/W/Sh1LfvGQbq/6lPgqNdwKuCX+BenWmn7xjeJ9SO/R9JMy/SJoCUefTp7IexY4F+JhmUkgEs/Cj3+cP4hXAqnj8vGVhf5I/tHTl6WRmHTBiZR5wPJESSJdI9jRjFLnJ98AzkwfNTAs2IgTe7oaVW2ZV7e6sJSs9i1W7Vg5AR3tR3mj2xJgMsJAU6V+iOIv/AHacoEnJTkmBfeC3qgrVzqoUEeZzR/NO+5r4fTRHbz4gIkz+4+ZuEDLZhV3eM+2Ki56RZt7ZwyLSCk5ilmDdXcxBbMQyTGxoYcMDh1UrmPzYuO5KgMPMqx43qnkOcU6b1iz7qYgDDTA4d1ekxqBo0LXq8VfKFpussGOnAHDJDZcwLBXIU9GHjNzTZjFJZCeR9bwgGdiRnkELdnfjVSnMiOy8UVLnOdAPRVRjYloxuDb+9zQKfv1NDSBTuE6dOUU9Zizb7q4pPPs9QP0irTLxv6RViRmZ/UZdfo+HDM/EPgIvU1sk254dCbsPVHOKRuC3ZKrUzLWsA1TFwmq4TQvnSLBQ7wDFjUNGTrFeZnbg6ESylspGZqpVd9MvrQ3OW0lTWCFW8DqkwOiYe1taXQdy5rQuDaEY2Y2GWVA9wkl0Kva0cMYfcv8ABbLZMz1JiP2/3BEgg0gTakt0x61cjII7dY/zA/Cf0jXdjkFEsHksUr8GPtjJ9gIyYhJOtKfNI1PZiiqWhIpVXEoDKx6irxj+JK2jQ0nST0lRIS4GUBLnhJpYQ/PPAae6l/fAWEykshKUgkOwNMuvnB2MUyPHmx9msZenjeaP7R0ZnUGMyRSDUILQDIiSlqpHrjHKVOgFZrB2IQ2sATBCAJ2ViqmUc5C+6E04v2haVBKFS86gtjmBUzEddREMt3vAuIJ5u/OscGbRKc+JOr/k6cepcYcNAe3VicU8IGW51P7CAgALQZOR190CqRHVCChHhRRKTk7YNiBYuK+7xiR3d2wJBUlaiEKBPCHL29kATpcBzURGeNTjwscZOLtFwlbzSnl8axk5hIu9qV84I/61LVnOdDr9diwAa4aM+mS+sNiX1jnehgW/Uy9wnbuN7acVMAkUSBZhqPGAZiaQtSY8EUjsjHhSSKJNt2yd3K2ilClS1EAKIKSbPZj86ReAsEI7lV+ooAgEnQ2jK0o6xMyNuYgZWmHhDCg8K844tTpXOXFE6MWfhVM0RM0Fcw5gKJSMqcw152MR+9OLTLk9mCklTJbLlUAKvFOlbdnhxndzmdqvCFzlzVFa1FSjqYqw6FqalJ7Ilk1KcaQRLXSFM4huUiHZadI1DkGvqeoi7bqTApISoVS5IUeA+A5xXZEtokcOlqxTqNMs0a5MsxZnjZc9nTCpIUbkMAHFOnOHtozapAZtW+XiuYaYWvElhBWOPT+GvHk45PlyL8up440kSchYcBwIlkWiLw6YkUppeNQ5D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pic>
        <p:nvPicPr>
          <p:cNvPr id="12294" name="Picture 10" descr="http://tusach-img.thuvienkhoahoc.com/images/thumb/e/ed/Uuthelai.jpg/300px-Uuthel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0" y="689169"/>
            <a:ext cx="6625016" cy="492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127" y="5761431"/>
            <a:ext cx="11958452" cy="954107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86000">
                <a:schemeClr val="bg1">
                  <a:tint val="44500"/>
                  <a:satMod val="160000"/>
                </a:schemeClr>
              </a:gs>
              <a:gs pos="100000">
                <a:schemeClr val="bg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Con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4675" y="160340"/>
            <a:ext cx="251460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83" y="689169"/>
            <a:ext cx="4586596" cy="4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5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9" y="565150"/>
            <a:ext cx="4355307" cy="38163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886779" y="4897315"/>
            <a:ext cx="2651760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170547" y="4953000"/>
            <a:ext cx="3463436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15492" y="5600114"/>
            <a:ext cx="6393253" cy="9144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cao,chất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496379" y="4440115"/>
            <a:ext cx="1463040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008746" y="4495800"/>
            <a:ext cx="1458289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726907" y="2092326"/>
            <a:ext cx="955247" cy="721213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34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5014675" y="4090071"/>
            <a:ext cx="2362200" cy="142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Text Box 4"/>
          <p:cNvSpPr txBox="1">
            <a:spLocks noChangeArrowheads="1"/>
          </p:cNvSpPr>
          <p:nvPr/>
        </p:nvSpPr>
        <p:spPr bwMode="auto">
          <a:xfrm>
            <a:off x="4741069" y="161927"/>
            <a:ext cx="251460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LÚA</a:t>
            </a:r>
          </a:p>
        </p:txBody>
      </p:sp>
      <p:pic>
        <p:nvPicPr>
          <p:cNvPr id="14349" name="Picture 13" descr="http://thanhhagroup.com/upload/hinhanh/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609600"/>
            <a:ext cx="4398168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2015-1003hoalan001-JPG-7427-1427859744.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" y="76200"/>
            <a:ext cx="567865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543" y="5819779"/>
            <a:ext cx="11971605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b="1" dirty="0">
                <a:solidFill>
                  <a:srgbClr val="1B0DCD"/>
                </a:solidFill>
                <a:latin typeface="+mj-lt"/>
              </a:rPr>
              <a:t>Phương pháp lai </a:t>
            </a:r>
            <a:r>
              <a:rPr lang="en-US" sz="2800" b="1" dirty="0" err="1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bản địa và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1B0DCD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nhập nội có thể tạo ra những giống hoa</a:t>
            </a:r>
            <a:r>
              <a:rPr lang="en-US" sz="2800" b="1" dirty="0">
                <a:solidFill>
                  <a:srgbClr val="1B0DCD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 có hình dạng mới lạ, màu sắc phong </a:t>
            </a:r>
            <a:r>
              <a:rPr lang="vi-VN" sz="2800" b="1" dirty="0" smtClean="0">
                <a:solidFill>
                  <a:srgbClr val="1B0DCD"/>
                </a:solidFill>
                <a:latin typeface="+mj-lt"/>
              </a:rPr>
              <a:t>phú </a:t>
            </a:r>
            <a:endParaRPr lang="en-US" sz="2800" b="1" dirty="0">
              <a:solidFill>
                <a:srgbClr val="1B0DCD"/>
              </a:solidFill>
              <a:latin typeface="+mj-lt"/>
            </a:endParaRPr>
          </a:p>
        </p:txBody>
      </p:sp>
      <p:pic>
        <p:nvPicPr>
          <p:cNvPr id="56324" name="Picture 4" descr="http://www.thesaigontimes.vn/Uploads/Articles02/70075/b7e48_hoa_1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6" y="76200"/>
            <a:ext cx="590843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http://caycanhthanglong.vn/Media/images/Baiviet/BinhLuan/CacloaiLan/lan-nu-hoang-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" y="2895603"/>
            <a:ext cx="5678659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http://runglan.com/wp-content/uploads/2014/12/lan-long-tu-cach-trong-lan-long-tu-48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8" y="2895600"/>
            <a:ext cx="59084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5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g.khoahoc.tv/photos/image/2014/03/31/black-tom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114300"/>
            <a:ext cx="5655213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http://hatgiong.f1508.com/wp-content/uploads/2015/07/hat-giong-ca-chua-cherry-vang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03" y="114300"/>
            <a:ext cx="562707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8157" y="3810000"/>
            <a:ext cx="2288931" cy="4572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77090" y="3772486"/>
            <a:ext cx="2393852" cy="4572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015" y="4876800"/>
            <a:ext cx="11859064" cy="172094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chua đen, cà chua vàng ngoài chứa nhiều hợp chất có lợi cho sức khỏe và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cơ lão hóa còn có màu sắc độc đáo, đẹp lạ mắt nên ngoài việc trồng làm thực phẩm, nhiều người </a:t>
            </a:r>
            <a:r>
              <a:rPr lang="vi-V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giống về trồng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Ự NẢY MẦM CỦA HẠT ĐẬU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889" y="664287"/>
            <a:ext cx="11150931" cy="59455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4457" y="99498"/>
            <a:ext cx="885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nảy mầm của hạt đậu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785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610" y="3608277"/>
            <a:ext cx="11522052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A.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B.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C.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D.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2014" y="2473513"/>
            <a:ext cx="2954527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5546" y="1269210"/>
            <a:ext cx="3260764" cy="523220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290947" y="5209311"/>
            <a:ext cx="457200" cy="415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731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10" y="211017"/>
            <a:ext cx="11943471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15702" y="2835874"/>
            <a:ext cx="11765279" cy="402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côn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III.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IV.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V.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con.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1.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		B. 2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	C.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3.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D.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4.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2014" y="2134751"/>
            <a:ext cx="2954527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8026" y="1267580"/>
            <a:ext cx="37006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432013" y="6303820"/>
            <a:ext cx="357697" cy="387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6034" y="2617859"/>
            <a:ext cx="2954527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032" y="3599045"/>
            <a:ext cx="7674858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HS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duy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519" y="1279830"/>
            <a:ext cx="37006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03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610" y="3500607"/>
            <a:ext cx="11832151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9" y="5149955"/>
            <a:ext cx="11720835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369" y="2583599"/>
            <a:ext cx="3044295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784" y="1478248"/>
            <a:ext cx="35403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4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V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ẬN DỤNG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98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607" y="3399183"/>
            <a:ext cx="11740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492" y="2579062"/>
            <a:ext cx="2954527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29" y="5882515"/>
            <a:ext cx="11943471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tầm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tựu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lai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trồng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nuôi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784" y="1478248"/>
            <a:ext cx="35403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4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V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ẬN DỤNG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60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5" descr="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54"/>
            <a:ext cx="12030075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58" y="1005109"/>
            <a:ext cx="10490916" cy="56938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6358" y="420334"/>
            <a:ext cx="11712094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Quá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3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6767" y="949379"/>
            <a:ext cx="1040665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767" y="2723587"/>
            <a:ext cx="11511208" cy="1355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262" y="313311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610" y="949379"/>
            <a:ext cx="11297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610" y="2684583"/>
            <a:ext cx="11661713" cy="2761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endParaRPr lang="en-US" sz="3200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Ở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lúa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cam, …</a:t>
            </a:r>
            <a:endParaRPr lang="en-US" sz="3200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Ở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bò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gà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729" y="1789729"/>
            <a:ext cx="1026481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 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414" y="167805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245" y="684632"/>
            <a:ext cx="7357404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405" y="1322364"/>
            <a:ext cx="7357404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3051958"/>
            <a:ext cx="5991163" cy="3634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030" y="3158836"/>
            <a:ext cx="5642149" cy="3527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135" y="3567152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1" y="4037820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245" y="4893765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0350" y="4037820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7323" y="5383231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95107" y="5874701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00946" y="5624004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09655" y="5010122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53990" y="4076233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26529" y="3518156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224655" y="3347673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510146" y="3505200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1677359" y="4034638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4467566" y="5058083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985590" y="4932635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29" name="Oval 28"/>
          <p:cNvSpPr/>
          <p:nvPr/>
        </p:nvSpPr>
        <p:spPr>
          <a:xfrm>
            <a:off x="1221242" y="5357590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</a:t>
            </a:r>
          </a:p>
        </p:txBody>
      </p:sp>
      <p:sp>
        <p:nvSpPr>
          <p:cNvPr id="30" name="Oval 29"/>
          <p:cNvSpPr/>
          <p:nvPr/>
        </p:nvSpPr>
        <p:spPr>
          <a:xfrm>
            <a:off x="3795878" y="5977923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</a:t>
            </a:r>
          </a:p>
        </p:txBody>
      </p:sp>
      <p:sp>
        <p:nvSpPr>
          <p:cNvPr id="31" name="Oval 30"/>
          <p:cNvSpPr/>
          <p:nvPr/>
        </p:nvSpPr>
        <p:spPr>
          <a:xfrm>
            <a:off x="4051526" y="5655837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944558" y="4074642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33" name="Oval 32"/>
          <p:cNvSpPr/>
          <p:nvPr/>
        </p:nvSpPr>
        <p:spPr>
          <a:xfrm>
            <a:off x="4351316" y="3437486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7</a:t>
            </a:r>
          </a:p>
        </p:txBody>
      </p:sp>
      <p:sp>
        <p:nvSpPr>
          <p:cNvPr id="34" name="Oval 33"/>
          <p:cNvSpPr/>
          <p:nvPr/>
        </p:nvSpPr>
        <p:spPr>
          <a:xfrm>
            <a:off x="10224656" y="3422073"/>
            <a:ext cx="748145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</a:t>
            </a:r>
            <a:endParaRPr lang="en-US" b="1" dirty="0"/>
          </a:p>
        </p:txBody>
      </p:sp>
      <p:sp>
        <p:nvSpPr>
          <p:cNvPr id="35" name="Oval 34"/>
          <p:cNvSpPr/>
          <p:nvPr/>
        </p:nvSpPr>
        <p:spPr>
          <a:xfrm>
            <a:off x="6553201" y="4114800"/>
            <a:ext cx="707107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934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4" y="-1630"/>
            <a:ext cx="5991163" cy="6603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030" y="166256"/>
            <a:ext cx="5642149" cy="6520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350" y="1010263"/>
            <a:ext cx="12963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1111đ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38936" y="1955707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3764" y="3570161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2083" y="1714207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9362" y="4179123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68555" y="5312834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30109" y="4893765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55704" y="3668488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59439" y="1903781"/>
            <a:ext cx="13929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06673" y="903085"/>
            <a:ext cx="11637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224655" y="436115"/>
            <a:ext cx="141316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036864" y="711323"/>
            <a:ext cx="396773" cy="66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1912418" y="1569646"/>
            <a:ext cx="396773" cy="66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4026079" y="3501514"/>
            <a:ext cx="396773" cy="66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1526250" y="3313274"/>
            <a:ext cx="396773" cy="66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29" name="Oval 28"/>
          <p:cNvSpPr/>
          <p:nvPr/>
        </p:nvSpPr>
        <p:spPr>
          <a:xfrm>
            <a:off x="1506276" y="4097986"/>
            <a:ext cx="396773" cy="5865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</a:t>
            </a:r>
          </a:p>
        </p:txBody>
      </p:sp>
      <p:sp>
        <p:nvSpPr>
          <p:cNvPr id="30" name="Oval 29"/>
          <p:cNvSpPr/>
          <p:nvPr/>
        </p:nvSpPr>
        <p:spPr>
          <a:xfrm>
            <a:off x="3571782" y="5078431"/>
            <a:ext cx="396773" cy="66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</a:t>
            </a:r>
          </a:p>
        </p:txBody>
      </p:sp>
      <p:sp>
        <p:nvSpPr>
          <p:cNvPr id="31" name="Oval 30"/>
          <p:cNvSpPr/>
          <p:nvPr/>
        </p:nvSpPr>
        <p:spPr>
          <a:xfrm>
            <a:off x="3733336" y="4350354"/>
            <a:ext cx="396773" cy="66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416046" y="1955707"/>
            <a:ext cx="396773" cy="66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33" name="Oval 32"/>
          <p:cNvSpPr/>
          <p:nvPr/>
        </p:nvSpPr>
        <p:spPr>
          <a:xfrm>
            <a:off x="3968555" y="753615"/>
            <a:ext cx="396773" cy="66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7</a:t>
            </a:r>
          </a:p>
        </p:txBody>
      </p:sp>
      <p:sp>
        <p:nvSpPr>
          <p:cNvPr id="34" name="Oval 33"/>
          <p:cNvSpPr/>
          <p:nvPr/>
        </p:nvSpPr>
        <p:spPr>
          <a:xfrm>
            <a:off x="9630890" y="901375"/>
            <a:ext cx="748145" cy="66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</a:t>
            </a:r>
            <a:endParaRPr lang="en-US" b="1" dirty="0"/>
          </a:p>
        </p:txBody>
      </p:sp>
      <p:sp>
        <p:nvSpPr>
          <p:cNvPr id="35" name="Oval 34"/>
          <p:cNvSpPr/>
          <p:nvPr/>
        </p:nvSpPr>
        <p:spPr>
          <a:xfrm>
            <a:off x="7067275" y="2477132"/>
            <a:ext cx="707107" cy="66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10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6608" y="205003"/>
            <a:ext cx="7357404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7512" y="734467"/>
            <a:ext cx="7357404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7958" y="1379971"/>
            <a:ext cx="9504219" cy="6095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</p:txBody>
      </p:sp>
      <p:pic>
        <p:nvPicPr>
          <p:cNvPr id="9" name="Picture 1" descr="Lý thuyết Cấu tạo và chức năng của hoa si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37" y="1989562"/>
            <a:ext cx="5073564" cy="462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8" y="1989562"/>
            <a:ext cx="6770915" cy="47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</TotalTime>
  <Words>2182</Words>
  <Application>Microsoft Office PowerPoint</Application>
  <PresentationFormat>Custom</PresentationFormat>
  <Paragraphs>236</Paragraphs>
  <Slides>45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(Chịu khí hậu nóng, cho 1000kg sữa/con/năm)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158</cp:revision>
  <dcterms:created xsi:type="dcterms:W3CDTF">2022-06-25T11:32:11Z</dcterms:created>
  <dcterms:modified xsi:type="dcterms:W3CDTF">2024-04-19T09:50:37Z</dcterms:modified>
</cp:coreProperties>
</file>