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Lst>
  <p:sldIdLst>
    <p:sldId id="301" r:id="rId3"/>
    <p:sldId id="257" r:id="rId4"/>
    <p:sldId id="259" r:id="rId5"/>
    <p:sldId id="331" r:id="rId6"/>
    <p:sldId id="332" r:id="rId7"/>
    <p:sldId id="333" r:id="rId8"/>
    <p:sldId id="258" r:id="rId9"/>
    <p:sldId id="263" r:id="rId10"/>
    <p:sldId id="261" r:id="rId11"/>
    <p:sldId id="334" r:id="rId12"/>
    <p:sldId id="264" r:id="rId13"/>
    <p:sldId id="278" r:id="rId14"/>
    <p:sldId id="308" r:id="rId15"/>
    <p:sldId id="309" r:id="rId16"/>
    <p:sldId id="279" r:id="rId17"/>
    <p:sldId id="336" r:id="rId18"/>
    <p:sldId id="280" r:id="rId19"/>
    <p:sldId id="281" r:id="rId20"/>
    <p:sldId id="335" r:id="rId21"/>
    <p:sldId id="283" r:id="rId22"/>
    <p:sldId id="312" r:id="rId23"/>
    <p:sldId id="313" r:id="rId24"/>
    <p:sldId id="314" r:id="rId25"/>
    <p:sldId id="284" r:id="rId26"/>
    <p:sldId id="337" r:id="rId27"/>
    <p:sldId id="315" r:id="rId28"/>
    <p:sldId id="316" r:id="rId29"/>
    <p:sldId id="317" r:id="rId30"/>
    <p:sldId id="286" r:id="rId31"/>
    <p:sldId id="287" r:id="rId32"/>
    <p:sldId id="288" r:id="rId33"/>
    <p:sldId id="338" r:id="rId34"/>
    <p:sldId id="339" r:id="rId35"/>
    <p:sldId id="290" r:id="rId36"/>
    <p:sldId id="325" r:id="rId37"/>
    <p:sldId id="326" r:id="rId38"/>
    <p:sldId id="291" r:id="rId39"/>
    <p:sldId id="289" r:id="rId40"/>
    <p:sldId id="319" r:id="rId41"/>
    <p:sldId id="320" r:id="rId42"/>
    <p:sldId id="340" r:id="rId43"/>
    <p:sldId id="294" r:id="rId44"/>
    <p:sldId id="293" r:id="rId45"/>
    <p:sldId id="341" r:id="rId46"/>
    <p:sldId id="322" r:id="rId47"/>
    <p:sldId id="323" r:id="rId48"/>
    <p:sldId id="296" r:id="rId49"/>
    <p:sldId id="297" r:id="rId50"/>
    <p:sldId id="327" r:id="rId51"/>
    <p:sldId id="328" r:id="rId52"/>
    <p:sldId id="330" r:id="rId53"/>
    <p:sldId id="298" r:id="rId54"/>
    <p:sldId id="329" r:id="rId55"/>
    <p:sldId id="299" r:id="rId56"/>
    <p:sldId id="342" r:id="rId57"/>
    <p:sldId id="343" r:id="rId58"/>
    <p:sldId id="300" r:id="rId59"/>
    <p:sldId id="272" r:id="rId60"/>
    <p:sldId id="271" r:id="rId61"/>
    <p:sldId id="303" r:id="rId62"/>
    <p:sldId id="304" r:id="rId63"/>
    <p:sldId id="273" r:id="rId64"/>
    <p:sldId id="275" r:id="rId65"/>
    <p:sldId id="305" r:id="rId66"/>
    <p:sldId id="306" r:id="rId67"/>
    <p:sldId id="274" r:id="rId68"/>
    <p:sldId id="277" r:id="rId69"/>
    <p:sldId id="307" r:id="rId70"/>
    <p:sldId id="302" r:id="rId7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D3"/>
    <a:srgbClr val="FFEBBB"/>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7044" autoAdjust="0"/>
    <p:restoredTop sz="93849" autoAdjust="0"/>
  </p:normalViewPr>
  <p:slideViewPr>
    <p:cSldViewPr showGuides="1">
      <p:cViewPr varScale="1">
        <p:scale>
          <a:sx n="105" d="100"/>
          <a:sy n="105" d="100"/>
        </p:scale>
        <p:origin x="784" y="200"/>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theme" Target="theme/theme1.xml"/><Relationship Id="rId5" Type="http://schemas.openxmlformats.org/officeDocument/2006/relationships/slide" Target="slides/slide3.xml"/><Relationship Id="rId61" Type="http://schemas.openxmlformats.org/officeDocument/2006/relationships/slide" Target="slides/slide59.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presProps" Target="presProps.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viewProps" Target="viewProp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 Type="http://schemas.openxmlformats.org/officeDocument/2006/relationships/slide" Target="slides/slide5.xml"/><Relationship Id="rId71" Type="http://schemas.openxmlformats.org/officeDocument/2006/relationships/slide" Target="slides/slide69.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4/12/24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95329014"/>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4/12/24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89195433"/>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4/12/24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460955"/>
      </p:ext>
    </p:extLst>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017177803"/>
      </p:ext>
    </p:extLst>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890711162"/>
      </p:ext>
    </p:extLst>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46737164"/>
      </p:ext>
    </p:extLst>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64243771"/>
      </p:ext>
    </p:extLst>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a:xfrm>
            <a:off x="838200" y="6356350"/>
            <a:ext cx="2743200" cy="365125"/>
          </a:xfrm>
          <a:prstGeom prst="rect">
            <a:avLst/>
          </a:prstGeom>
        </p:spPr>
        <p:txBody>
          <a:bodyPr/>
          <a:lstStyle/>
          <a:p>
            <a:fld id="{E69B9EE9-F3BF-4B40-83E7-C9BC68FDDB0E}" type="datetimeFigureOut">
              <a:rPr lang="en-US" smtClean="0"/>
              <a:t>4/12/24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a:xfrm>
            <a:off x="8610600" y="6356350"/>
            <a:ext cx="2743200" cy="365125"/>
          </a:xfrm>
          <a:prstGeom prst="rect">
            <a:avLst/>
          </a:prstGeom>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13696764"/>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940393342"/>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4/12/24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810116"/>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4/12/24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89873534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8" Type="http://schemas.openxmlformats.org/officeDocument/2006/relationships/tags" Target="../tags/tag2.xml"/><Relationship Id="rId3" Type="http://schemas.openxmlformats.org/officeDocument/2006/relationships/slideLayout" Target="../slideLayouts/slideLayout3.xml"/><Relationship Id="rId7" Type="http://schemas.openxmlformats.org/officeDocument/2006/relationships/tags" Target="../tags/tag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 Id="rId9" Type="http://schemas.openxmlformats.org/officeDocument/2006/relationships/tags" Target="../tags/tag3.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theme" Target="../theme/theme2.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5" name="9Slide.vn - 2019">
            <a:extLst>
              <a:ext uri="{FF2B5EF4-FFF2-40B4-BE49-F238E27FC236}">
                <a16:creationId xmlns:a16="http://schemas.microsoft.com/office/drawing/2014/main" id="{DC6BE352-E338-491D-B212-CA5EA24FEA9F}"/>
              </a:ext>
            </a:extLst>
          </p:cNvPr>
          <p:cNvSpPr txBox="1"/>
          <p:nvPr userDrawn="1"/>
        </p:nvSpPr>
        <p:spPr>
          <a:xfrm>
            <a:off x="0" y="-7122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7"/>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8"/>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9"/>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latin typeface="Arial" pitchFamily="34" charset="0"/>
              </a:defRPr>
            </a:lvl1pPr>
          </a:lstStyle>
          <a:p>
            <a:fld id="{1D8BD707-D9CF-40AE-B4C6-C98DA3205C09}" type="datetimeFigureOut">
              <a:rPr lang="en-US" smtClean="0"/>
              <a:pPr/>
              <a:t>4/12/24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latin typeface="Arial" pitchFamily="34" charset="0"/>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latin typeface="Arial" pitchFamily="34" charset="0"/>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0575792"/>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ransition spd="slow">
    <p:wipe/>
  </p:transition>
  <p:txStyles>
    <p:titleStyle>
      <a:lvl1pPr algn="ctr" defTabSz="609630" rtl="0" eaLnBrk="1" latinLnBrk="0" hangingPunct="1">
        <a:spcBef>
          <a:spcPct val="0"/>
        </a:spcBef>
        <a:buNone/>
        <a:defRPr sz="2933" kern="1200">
          <a:solidFill>
            <a:schemeClr val="tx1"/>
          </a:solidFill>
          <a:latin typeface="Arial" pitchFamily="34" charset="0"/>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Arial" pitchFamily="34" charset="0"/>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Arial" pitchFamily="34" charset="0"/>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Arial" pitchFamily="34" charset="0"/>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Arial" pitchFamily="34" charset="0"/>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34.jpeg"/><Relationship Id="rId4" Type="http://schemas.openxmlformats.org/officeDocument/2006/relationships/image" Target="../media/image33.jpeg"/></Relationships>
</file>

<file path=ppt/slides/_rels/slide1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5.jpe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1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37.png"/></Relationships>
</file>

<file path=ppt/slides/_rels/slide17.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39.jpeg"/></Relationships>
</file>

<file path=ppt/slides/_rels/slide19.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28.png"/></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1.jpeg"/></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42.jpeg"/></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44.jpeg"/><Relationship Id="rId4" Type="http://schemas.openxmlformats.org/officeDocument/2006/relationships/image" Target="../media/image43.jpeg"/></Relationships>
</file>

<file path=ppt/slides/_rels/slide24.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46.jpe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6.jpeg"/></Relationships>
</file>

<file path=ppt/slides/_rels/slide2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7.jpeg"/></Relationships>
</file>

<file path=ppt/slides/_rels/slide2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8.jpeg"/></Relationships>
</file>

<file path=ppt/slides/_rels/slide2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49.jpeg"/></Relationships>
</file>

<file path=ppt/slides/_rels/slide29.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51.jpeg"/></Relationships>
</file>

<file path=ppt/slides/_rels/slide32.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57.jpeg"/></Relationships>
</file>

<file path=ppt/slides/_rels/slide3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5" Type="http://schemas.openxmlformats.org/officeDocument/2006/relationships/image" Target="../media/image59.jpeg"/><Relationship Id="rId4" Type="http://schemas.openxmlformats.org/officeDocument/2006/relationships/image" Target="../media/image58.jpeg"/></Relationships>
</file>

<file path=ppt/slides/_rels/slide3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 Id="rId4" Type="http://schemas.openxmlformats.org/officeDocument/2006/relationships/image" Target="../media/image60.png"/></Relationships>
</file>

<file path=ppt/slides/_rels/slide3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62.jpeg"/><Relationship Id="rId4" Type="http://schemas.openxmlformats.org/officeDocument/2006/relationships/image" Target="../media/image61.jpeg"/></Relationships>
</file>

<file path=ppt/slides/_rels/slide3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4.xml.rels><?xml version="1.0" encoding="UTF-8" standalone="yes"?>
<Relationships xmlns="http://schemas.openxmlformats.org/package/2006/relationships"><Relationship Id="rId3" Type="http://schemas.openxmlformats.org/officeDocument/2006/relationships/image" Target="../media/image6.svg"/><Relationship Id="rId7" Type="http://schemas.openxmlformats.org/officeDocument/2006/relationships/image" Target="../media/image10.sv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9.png"/><Relationship Id="rId5" Type="http://schemas.openxmlformats.org/officeDocument/2006/relationships/image" Target="../media/image8.svg"/><Relationship Id="rId4" Type="http://schemas.openxmlformats.org/officeDocument/2006/relationships/image" Target="../media/image7.png"/></Relationships>
</file>

<file path=ppt/slides/_rels/slide4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66.jpeg"/></Relationships>
</file>

<file path=ppt/slides/_rels/slide41.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28.png"/><Relationship Id="rId1" Type="http://schemas.openxmlformats.org/officeDocument/2006/relationships/slideLayout" Target="../slideLayouts/slideLayout1.xml"/><Relationship Id="rId5" Type="http://schemas.openxmlformats.org/officeDocument/2006/relationships/image" Target="../media/image69.jpeg"/><Relationship Id="rId4" Type="http://schemas.openxmlformats.org/officeDocument/2006/relationships/image" Target="../media/image68.jpeg"/></Relationships>
</file>

<file path=ppt/slides/_rels/slide4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71.jpe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72.jpeg"/><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4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1.pn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73.jpeg"/></Relationships>
</file>

<file path=ppt/slides/_rels/slide49.xml.rels><?xml version="1.0" encoding="UTF-8" standalone="yes"?>
<Relationships xmlns="http://schemas.openxmlformats.org/package/2006/relationships"><Relationship Id="rId3" Type="http://schemas.openxmlformats.org/officeDocument/2006/relationships/tags" Target="../tags/tag6.xml"/><Relationship Id="rId2" Type="http://schemas.openxmlformats.org/officeDocument/2006/relationships/tags" Target="../tags/tag5.xml"/><Relationship Id="rId1" Type="http://schemas.openxmlformats.org/officeDocument/2006/relationships/tags" Target="../tags/tag4.xml"/><Relationship Id="rId6" Type="http://schemas.openxmlformats.org/officeDocument/2006/relationships/image" Target="../media/image74.jpeg"/><Relationship Id="rId5" Type="http://schemas.openxmlformats.org/officeDocument/2006/relationships/slideLayout" Target="../slideLayouts/slideLayout1.xml"/><Relationship Id="rId4" Type="http://schemas.openxmlformats.org/officeDocument/2006/relationships/tags" Target="../tags/tag7.xml"/></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svg"/></Relationships>
</file>

<file path=ppt/slides/_rels/slide50.xml.rels><?xml version="1.0" encoding="UTF-8" standalone="yes"?>
<Relationships xmlns="http://schemas.openxmlformats.org/package/2006/relationships"><Relationship Id="rId3" Type="http://schemas.openxmlformats.org/officeDocument/2006/relationships/tags" Target="../tags/tag10.xml"/><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75.jpeg"/><Relationship Id="rId5" Type="http://schemas.openxmlformats.org/officeDocument/2006/relationships/slideLayout" Target="../slideLayouts/slideLayout1.xml"/><Relationship Id="rId4" Type="http://schemas.openxmlformats.org/officeDocument/2006/relationships/tags" Target="../tags/tag11.xml"/></Relationships>
</file>

<file path=ppt/slides/_rels/slide51.xml.rels><?xml version="1.0" encoding="UTF-8" standalone="yes"?>
<Relationships xmlns="http://schemas.openxmlformats.org/package/2006/relationships"><Relationship Id="rId8" Type="http://schemas.openxmlformats.org/officeDocument/2006/relationships/tags" Target="../tags/tag19.xml"/><Relationship Id="rId3" Type="http://schemas.openxmlformats.org/officeDocument/2006/relationships/tags" Target="../tags/tag14.xml"/><Relationship Id="rId7" Type="http://schemas.openxmlformats.org/officeDocument/2006/relationships/tags" Target="../tags/tag18.xml"/><Relationship Id="rId12" Type="http://schemas.openxmlformats.org/officeDocument/2006/relationships/image" Target="../media/image75.jpe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tags" Target="../tags/tag17.xml"/><Relationship Id="rId11" Type="http://schemas.openxmlformats.org/officeDocument/2006/relationships/image" Target="../media/image74.jpeg"/><Relationship Id="rId5" Type="http://schemas.openxmlformats.org/officeDocument/2006/relationships/tags" Target="../tags/tag16.xml"/><Relationship Id="rId10" Type="http://schemas.openxmlformats.org/officeDocument/2006/relationships/image" Target="../media/image31.png"/><Relationship Id="rId4" Type="http://schemas.openxmlformats.org/officeDocument/2006/relationships/tags" Target="../tags/tag15.xml"/><Relationship Id="rId9"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tags" Target="../tags/tag22.xml"/><Relationship Id="rId7" Type="http://schemas.openxmlformats.org/officeDocument/2006/relationships/image" Target="../media/image74.jpeg"/><Relationship Id="rId2" Type="http://schemas.openxmlformats.org/officeDocument/2006/relationships/tags" Target="../tags/tag21.xml"/><Relationship Id="rId1" Type="http://schemas.openxmlformats.org/officeDocument/2006/relationships/tags" Target="../tags/tag20.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23.xml"/></Relationships>
</file>

<file path=ppt/slides/_rels/slide53.xml.rels><?xml version="1.0" encoding="UTF-8" standalone="yes"?>
<Relationships xmlns="http://schemas.openxmlformats.org/package/2006/relationships"><Relationship Id="rId3" Type="http://schemas.openxmlformats.org/officeDocument/2006/relationships/tags" Target="../tags/tag26.xml"/><Relationship Id="rId7" Type="http://schemas.openxmlformats.org/officeDocument/2006/relationships/image" Target="../media/image75.jpeg"/><Relationship Id="rId2" Type="http://schemas.openxmlformats.org/officeDocument/2006/relationships/tags" Target="../tags/tag25.xml"/><Relationship Id="rId1" Type="http://schemas.openxmlformats.org/officeDocument/2006/relationships/tags" Target="../tags/tag24.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27.xml"/></Relationships>
</file>

<file path=ppt/slides/_rels/slide54.xml.rels><?xml version="1.0" encoding="UTF-8" standalone="yes"?>
<Relationships xmlns="http://schemas.openxmlformats.org/package/2006/relationships"><Relationship Id="rId8" Type="http://schemas.openxmlformats.org/officeDocument/2006/relationships/image" Target="../media/image74.jpeg"/><Relationship Id="rId3" Type="http://schemas.openxmlformats.org/officeDocument/2006/relationships/tags" Target="../tags/tag30.xml"/><Relationship Id="rId7" Type="http://schemas.openxmlformats.org/officeDocument/2006/relationships/image" Target="../media/image24.png"/><Relationship Id="rId2" Type="http://schemas.openxmlformats.org/officeDocument/2006/relationships/tags" Target="../tags/tag29.xml"/><Relationship Id="rId1" Type="http://schemas.openxmlformats.org/officeDocument/2006/relationships/tags" Target="../tags/tag28.xml"/><Relationship Id="rId6" Type="http://schemas.openxmlformats.org/officeDocument/2006/relationships/image" Target="../media/image31.png"/><Relationship Id="rId5" Type="http://schemas.openxmlformats.org/officeDocument/2006/relationships/slideLayout" Target="../slideLayouts/slideLayout1.xml"/><Relationship Id="rId4" Type="http://schemas.openxmlformats.org/officeDocument/2006/relationships/tags" Target="../tags/tag31.xml"/></Relationships>
</file>

<file path=ppt/slides/_rels/slide55.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60.png"/><Relationship Id="rId1" Type="http://schemas.openxmlformats.org/officeDocument/2006/relationships/slideLayout" Target="../slideLayouts/slideLayout1.xml"/><Relationship Id="rId4" Type="http://schemas.openxmlformats.org/officeDocument/2006/relationships/image" Target="../media/image78.jpeg"/></Relationships>
</file>

<file path=ppt/slides/_rels/slide5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8" Type="http://schemas.openxmlformats.org/officeDocument/2006/relationships/image" Target="../media/image15.png"/><Relationship Id="rId13" Type="http://schemas.openxmlformats.org/officeDocument/2006/relationships/image" Target="../media/image20.svg"/><Relationship Id="rId3" Type="http://schemas.openxmlformats.org/officeDocument/2006/relationships/image" Target="../media/image10.svg"/><Relationship Id="rId7" Type="http://schemas.openxmlformats.org/officeDocument/2006/relationships/image" Target="../media/image14.svg"/><Relationship Id="rId12" Type="http://schemas.openxmlformats.org/officeDocument/2006/relationships/image" Target="../media/image19.png"/><Relationship Id="rId2" Type="http://schemas.openxmlformats.org/officeDocument/2006/relationships/image" Target="../media/image9.png"/><Relationship Id="rId1" Type="http://schemas.openxmlformats.org/officeDocument/2006/relationships/slideLayout" Target="../slideLayouts/slideLayout12.xml"/><Relationship Id="rId6" Type="http://schemas.openxmlformats.org/officeDocument/2006/relationships/image" Target="../media/image13.png"/><Relationship Id="rId11" Type="http://schemas.openxmlformats.org/officeDocument/2006/relationships/image" Target="../media/image18.svg"/><Relationship Id="rId5" Type="http://schemas.openxmlformats.org/officeDocument/2006/relationships/image" Target="../media/image22.svg"/><Relationship Id="rId15" Type="http://schemas.openxmlformats.org/officeDocument/2006/relationships/image" Target="../media/image12.svg"/><Relationship Id="rId10" Type="http://schemas.openxmlformats.org/officeDocument/2006/relationships/image" Target="../media/image17.png"/><Relationship Id="rId4" Type="http://schemas.openxmlformats.org/officeDocument/2006/relationships/image" Target="../media/image21.png"/><Relationship Id="rId9" Type="http://schemas.openxmlformats.org/officeDocument/2006/relationships/image" Target="../media/image16.svg"/><Relationship Id="rId14" Type="http://schemas.openxmlformats.org/officeDocument/2006/relationships/image" Target="../media/image11.png"/></Relationships>
</file>

<file path=ppt/slides/_rels/slide60.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2.jpeg"/></Relationships>
</file>

<file path=ppt/slides/_rels/slide61.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6" Type="http://schemas.openxmlformats.org/officeDocument/2006/relationships/image" Target="../media/image85.png"/><Relationship Id="rId5" Type="http://schemas.openxmlformats.org/officeDocument/2006/relationships/image" Target="../media/image27.png"/><Relationship Id="rId4" Type="http://schemas.openxmlformats.org/officeDocument/2006/relationships/image" Target="../media/image26.png"/></Relationships>
</file>

<file path=ppt/slides/_rels/slide64.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image" Target="../media/image24.png"/><Relationship Id="rId1" Type="http://schemas.openxmlformats.org/officeDocument/2006/relationships/slideLayout" Target="../slideLayouts/slideLayout1.xml"/><Relationship Id="rId4" Type="http://schemas.openxmlformats.org/officeDocument/2006/relationships/image" Target="../media/image87.jpeg"/></Relationships>
</file>

<file path=ppt/slides/_rels/slide65.xml.rels><?xml version="1.0" encoding="UTF-8" standalone="yes"?>
<Relationships xmlns="http://schemas.openxmlformats.org/package/2006/relationships"><Relationship Id="rId8" Type="http://schemas.openxmlformats.org/officeDocument/2006/relationships/tags" Target="../tags/tag39.xml"/><Relationship Id="rId3" Type="http://schemas.openxmlformats.org/officeDocument/2006/relationships/tags" Target="../tags/tag34.xml"/><Relationship Id="rId7" Type="http://schemas.openxmlformats.org/officeDocument/2006/relationships/tags" Target="../tags/tag38.xml"/><Relationship Id="rId12" Type="http://schemas.openxmlformats.org/officeDocument/2006/relationships/image" Target="../media/image75.jpeg"/><Relationship Id="rId2" Type="http://schemas.openxmlformats.org/officeDocument/2006/relationships/tags" Target="../tags/tag33.xml"/><Relationship Id="rId1" Type="http://schemas.openxmlformats.org/officeDocument/2006/relationships/tags" Target="../tags/tag32.xml"/><Relationship Id="rId6" Type="http://schemas.openxmlformats.org/officeDocument/2006/relationships/tags" Target="../tags/tag37.xml"/><Relationship Id="rId11" Type="http://schemas.openxmlformats.org/officeDocument/2006/relationships/image" Target="../media/image74.jpeg"/><Relationship Id="rId5" Type="http://schemas.openxmlformats.org/officeDocument/2006/relationships/tags" Target="../tags/tag36.xml"/><Relationship Id="rId10" Type="http://schemas.openxmlformats.org/officeDocument/2006/relationships/image" Target="../media/image24.png"/><Relationship Id="rId4" Type="http://schemas.openxmlformats.org/officeDocument/2006/relationships/tags" Target="../tags/tag35.xml"/><Relationship Id="rId9"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91.jpeg"/><Relationship Id="rId4" Type="http://schemas.openxmlformats.org/officeDocument/2006/relationships/image" Target="../media/image90.jpeg"/></Relationships>
</file>

<file path=ppt/slides/_rels/slide68.xml.rels><?xml version="1.0" encoding="UTF-8" standalone="yes"?>
<Relationships xmlns="http://schemas.openxmlformats.org/package/2006/relationships"><Relationship Id="rId3" Type="http://schemas.openxmlformats.org/officeDocument/2006/relationships/image" Target="../media/image92.jpeg"/><Relationship Id="rId2" Type="http://schemas.openxmlformats.org/officeDocument/2006/relationships/image" Target="../media/image24.pn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9.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8.png"/><Relationship Id="rId1" Type="http://schemas.openxmlformats.org/officeDocument/2006/relationships/slideLayout" Target="../slideLayouts/slideLayout1.xml"/><Relationship Id="rId4" Type="http://schemas.openxmlformats.org/officeDocument/2006/relationships/image" Target="../media/image29.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Yosemite 4k (#547943) - HD Wallpaper &amp; Backgrounds Download">
            <a:extLst>
              <a:ext uri="{FF2B5EF4-FFF2-40B4-BE49-F238E27FC236}">
                <a16:creationId xmlns:a16="http://schemas.microsoft.com/office/drawing/2014/main" id="{EEDEAEA8-3969-45D7-BD36-2FCDFF62A2D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7" r="1087" b="21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2" name="Picture 6" descr="TLTH - Bộ SGK Lớp 6 - Kết nối tri thức với cuộc sống - Công ty Cổ phần Đầu  tư và Phát triển Giáo dục Phương Nam">
            <a:extLst>
              <a:ext uri="{FF2B5EF4-FFF2-40B4-BE49-F238E27FC236}">
                <a16:creationId xmlns:a16="http://schemas.microsoft.com/office/drawing/2014/main" id="{57806040-DAF6-45E8-B0DE-1D613719624D}"/>
              </a:ext>
            </a:extLst>
          </p:cNvPr>
          <p:cNvPicPr>
            <a:picLocks noChangeAspect="1" noChangeArrowheads="1"/>
          </p:cNvPicPr>
          <p:nvPr/>
        </p:nvPicPr>
        <p:blipFill>
          <a:blip r:embed="rId3">
            <a:extLst>
              <a:ext uri="{BEBA8EAE-BF5A-486C-A8C5-ECC9F3942E4B}">
                <a14:imgProps xmlns:a14="http://schemas.microsoft.com/office/drawing/2010/main">
                  <a14:imgLayer r:embed="rId4">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91440" y="1789014"/>
            <a:ext cx="1529443" cy="1529443"/>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C68A851-F638-4808-886E-822B15578FEE}"/>
              </a:ext>
            </a:extLst>
          </p:cNvPr>
          <p:cNvSpPr txBox="1"/>
          <p:nvPr/>
        </p:nvSpPr>
        <p:spPr>
          <a:xfrm>
            <a:off x="2167072" y="2093229"/>
            <a:ext cx="7857857" cy="905569"/>
          </a:xfrm>
          <a:prstGeom prst="rect">
            <a:avLst/>
          </a:prstGeom>
          <a:noFill/>
        </p:spPr>
        <p:txBody>
          <a:bodyPr wrap="none" lIns="0" tIns="0" rIns="0" bIns="0" rtlCol="0">
            <a:spAutoFit/>
          </a:bodyPr>
          <a:lstStyle/>
          <a:p>
            <a:pPr algn="ctr">
              <a:lnSpc>
                <a:spcPct val="120000"/>
              </a:lnSpc>
            </a:pPr>
            <a:r>
              <a:rPr lang="vi-VN" sz="5400" b="1" dirty="0">
                <a:solidFill>
                  <a:schemeClr val="accent6">
                    <a:lumMod val="50000"/>
                  </a:schemeClr>
                </a:solidFill>
              </a:rPr>
              <a:t>KHOA HỌC TỰ NHIÊN 7</a:t>
            </a:r>
          </a:p>
        </p:txBody>
      </p:sp>
      <p:sp>
        <p:nvSpPr>
          <p:cNvPr id="7" name="TextBox 6">
            <a:extLst>
              <a:ext uri="{FF2B5EF4-FFF2-40B4-BE49-F238E27FC236}">
                <a16:creationId xmlns:a16="http://schemas.microsoft.com/office/drawing/2014/main" id="{6A82FA98-21D0-4A25-9959-3A4F62EAA06C}"/>
              </a:ext>
            </a:extLst>
          </p:cNvPr>
          <p:cNvSpPr txBox="1"/>
          <p:nvPr/>
        </p:nvSpPr>
        <p:spPr>
          <a:xfrm>
            <a:off x="3685087" y="3257899"/>
            <a:ext cx="4821833"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Năm học: 2021 - 2022 </a:t>
            </a:r>
          </a:p>
        </p:txBody>
      </p:sp>
      <p:sp>
        <p:nvSpPr>
          <p:cNvPr id="8" name="TextBox 7">
            <a:extLst>
              <a:ext uri="{FF2B5EF4-FFF2-40B4-BE49-F238E27FC236}">
                <a16:creationId xmlns:a16="http://schemas.microsoft.com/office/drawing/2014/main" id="{312B6142-8B47-4FAC-B78C-9FF903EC8457}"/>
              </a:ext>
            </a:extLst>
          </p:cNvPr>
          <p:cNvSpPr txBox="1"/>
          <p:nvPr/>
        </p:nvSpPr>
        <p:spPr>
          <a:xfrm>
            <a:off x="4980316" y="4120691"/>
            <a:ext cx="2231380" cy="603691"/>
          </a:xfrm>
          <a:prstGeom prst="rect">
            <a:avLst/>
          </a:prstGeom>
          <a:noFill/>
        </p:spPr>
        <p:txBody>
          <a:bodyPr wrap="none" lIns="0" tIns="0" rIns="0" bIns="0" rtlCol="0">
            <a:spAutoFit/>
          </a:bodyPr>
          <a:lstStyle/>
          <a:p>
            <a:pPr algn="ctr">
              <a:lnSpc>
                <a:spcPct val="120000"/>
              </a:lnSpc>
            </a:pPr>
            <a:r>
              <a:rPr lang="vi-VN" sz="3600" b="1" dirty="0">
                <a:solidFill>
                  <a:schemeClr val="tx2">
                    <a:lumMod val="50000"/>
                  </a:schemeClr>
                </a:solidFill>
              </a:rPr>
              <a:t>Giáo viên:</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Tree>
    <p:extLst>
      <p:ext uri="{BB962C8B-B14F-4D97-AF65-F5344CB8AC3E}">
        <p14:creationId xmlns:p14="http://schemas.microsoft.com/office/powerpoint/2010/main" val="124397375"/>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9D5F3CC2-9865-D04D-E456-ADFE55409A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4350" y="1431737"/>
            <a:ext cx="11163300" cy="5338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6763390"/>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6428" y="831185"/>
            <a:ext cx="3328838" cy="3475118"/>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Nhận xét mức độ sinh trưởng và phát triển của cá rô phi ở các mức nhiệt độ khác nhau, từ đó cho biết nhiệt độ có ảnh hưởng như thế nào tới sự sinh trưởng và phát triển của sinh vật.</a:t>
            </a:r>
            <a:endParaRPr lang="vi-VN" sz="2200" dirty="0"/>
          </a:p>
        </p:txBody>
      </p:sp>
      <p:pic>
        <p:nvPicPr>
          <p:cNvPr id="2050" name="Picture 2">
            <a:extLst>
              <a:ext uri="{FF2B5EF4-FFF2-40B4-BE49-F238E27FC236}">
                <a16:creationId xmlns:a16="http://schemas.microsoft.com/office/drawing/2014/main" id="{393ADAA4-3D03-49BE-B947-A44B0674923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2462" y="77586"/>
            <a:ext cx="692680" cy="6926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1024833C-6F2D-4CAC-96AB-6DABE257D56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69067" y="77586"/>
            <a:ext cx="692680" cy="6926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B3FAAB7E-CEAF-4B10-936F-920B56BB7C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58729" y="94134"/>
            <a:ext cx="692680" cy="69268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1E10636E-51CF-401C-8235-AEAEAF97EBA8}"/>
              </a:ext>
            </a:extLst>
          </p:cNvPr>
          <p:cNvGrpSpPr/>
          <p:nvPr/>
        </p:nvGrpSpPr>
        <p:grpSpPr>
          <a:xfrm>
            <a:off x="3832685" y="0"/>
            <a:ext cx="8359315" cy="5244253"/>
            <a:chOff x="3832685" y="254832"/>
            <a:chExt cx="8359315" cy="5244253"/>
          </a:xfrm>
        </p:grpSpPr>
        <p:pic>
          <p:nvPicPr>
            <p:cNvPr id="4" name="Picture 3">
              <a:extLst>
                <a:ext uri="{FF2B5EF4-FFF2-40B4-BE49-F238E27FC236}">
                  <a16:creationId xmlns:a16="http://schemas.microsoft.com/office/drawing/2014/main" id="{D8566B38-4B48-45A3-9649-75D5C24324EB}"/>
                </a:ext>
              </a:extLst>
            </p:cNvPr>
            <p:cNvPicPr>
              <a:picLocks noChangeAspect="1"/>
            </p:cNvPicPr>
            <p:nvPr/>
          </p:nvPicPr>
          <p:blipFill rotWithShape="1">
            <a:blip r:embed="rId3">
              <a:extLst>
                <a:ext uri="{28A0092B-C50C-407E-A947-70E740481C1C}">
                  <a14:useLocalDpi xmlns:a14="http://schemas.microsoft.com/office/drawing/2010/main" val="0"/>
                </a:ext>
              </a:extLst>
            </a:blip>
            <a:srcRect t="4221"/>
            <a:stretch/>
          </p:blipFill>
          <p:spPr>
            <a:xfrm>
              <a:off x="3832685" y="254832"/>
              <a:ext cx="8359315" cy="5244253"/>
            </a:xfrm>
            <a:prstGeom prst="rect">
              <a:avLst/>
            </a:prstGeom>
          </p:spPr>
        </p:pic>
        <p:sp>
          <p:nvSpPr>
            <p:cNvPr id="8" name="TextBox 7">
              <a:extLst>
                <a:ext uri="{FF2B5EF4-FFF2-40B4-BE49-F238E27FC236}">
                  <a16:creationId xmlns:a16="http://schemas.microsoft.com/office/drawing/2014/main" id="{EB27245A-24AD-4BE0-86F6-734C7C2424DE}"/>
                </a:ext>
              </a:extLst>
            </p:cNvPr>
            <p:cNvSpPr txBox="1"/>
            <p:nvPr/>
          </p:nvSpPr>
          <p:spPr>
            <a:xfrm>
              <a:off x="10964011" y="3387997"/>
              <a:ext cx="1038105" cy="215444"/>
            </a:xfrm>
            <a:prstGeom prst="rect">
              <a:avLst/>
            </a:prstGeom>
            <a:noFill/>
          </p:spPr>
          <p:txBody>
            <a:bodyPr wrap="none" lIns="0" tIns="0" rIns="0" bIns="0" rtlCol="0">
              <a:spAutoFit/>
            </a:bodyPr>
            <a:lstStyle/>
            <a:p>
              <a:pPr algn="l"/>
              <a:r>
                <a:rPr lang="vi-VN" sz="1400" b="1" spc="-30">
                  <a:solidFill>
                    <a:schemeClr val="tx2">
                      <a:lumMod val="50000"/>
                    </a:schemeClr>
                  </a:solidFill>
                </a:rPr>
                <a:t>Nhiệt độ (</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0" name="TextBox 9">
              <a:extLst>
                <a:ext uri="{FF2B5EF4-FFF2-40B4-BE49-F238E27FC236}">
                  <a16:creationId xmlns:a16="http://schemas.microsoft.com/office/drawing/2014/main" id="{0B936E9F-C14B-47EF-BCC6-E3B77D36CEB3}"/>
                </a:ext>
              </a:extLst>
            </p:cNvPr>
            <p:cNvSpPr txBox="1"/>
            <p:nvPr/>
          </p:nvSpPr>
          <p:spPr>
            <a:xfrm rot="16200000">
              <a:off x="3474138" y="1928805"/>
              <a:ext cx="1649169" cy="215444"/>
            </a:xfrm>
            <a:prstGeom prst="rect">
              <a:avLst/>
            </a:prstGeom>
            <a:noFill/>
          </p:spPr>
          <p:txBody>
            <a:bodyPr wrap="none" lIns="0" tIns="0" rIns="0" bIns="0" rtlCol="0">
              <a:spAutoFit/>
            </a:bodyPr>
            <a:lstStyle/>
            <a:p>
              <a:pPr algn="l"/>
              <a:r>
                <a:rPr lang="vi-VN" sz="1400" b="1" spc="-30">
                  <a:solidFill>
                    <a:schemeClr val="tx2">
                      <a:lumMod val="50000"/>
                    </a:schemeClr>
                  </a:solidFill>
                </a:rPr>
                <a:t>Mức độ sinh trưởng</a:t>
              </a:r>
            </a:p>
          </p:txBody>
        </p:sp>
        <p:sp>
          <p:nvSpPr>
            <p:cNvPr id="11" name="TextBox 10">
              <a:extLst>
                <a:ext uri="{FF2B5EF4-FFF2-40B4-BE49-F238E27FC236}">
                  <a16:creationId xmlns:a16="http://schemas.microsoft.com/office/drawing/2014/main" id="{F4F99A3C-9C37-4744-970E-449913C069FD}"/>
                </a:ext>
              </a:extLst>
            </p:cNvPr>
            <p:cNvSpPr txBox="1"/>
            <p:nvPr/>
          </p:nvSpPr>
          <p:spPr>
            <a:xfrm>
              <a:off x="7591016" y="2753390"/>
              <a:ext cx="1416413" cy="215444"/>
            </a:xfrm>
            <a:prstGeom prst="rect">
              <a:avLst/>
            </a:prstGeom>
            <a:noFill/>
          </p:spPr>
          <p:txBody>
            <a:bodyPr wrap="none" lIns="0" tIns="0" rIns="0" bIns="0" rtlCol="0">
              <a:spAutoFit/>
            </a:bodyPr>
            <a:lstStyle/>
            <a:p>
              <a:pPr algn="l"/>
              <a:r>
                <a:rPr lang="vi-VN" sz="1400" b="1" spc="-30">
                  <a:solidFill>
                    <a:schemeClr val="tx2">
                      <a:lumMod val="50000"/>
                    </a:schemeClr>
                  </a:solidFill>
                </a:rPr>
                <a:t>Khoảng thuận lợi</a:t>
              </a:r>
            </a:p>
          </p:txBody>
        </p:sp>
        <p:sp>
          <p:nvSpPr>
            <p:cNvPr id="12" name="TextBox 11">
              <a:extLst>
                <a:ext uri="{FF2B5EF4-FFF2-40B4-BE49-F238E27FC236}">
                  <a16:creationId xmlns:a16="http://schemas.microsoft.com/office/drawing/2014/main" id="{6EBCC371-9249-4230-A16F-AB4499DF488A}"/>
                </a:ext>
              </a:extLst>
            </p:cNvPr>
            <p:cNvSpPr txBox="1"/>
            <p:nvPr/>
          </p:nvSpPr>
          <p:spPr>
            <a:xfrm>
              <a:off x="7181850" y="3280275"/>
              <a:ext cx="314510" cy="176972"/>
            </a:xfrm>
            <a:prstGeom prst="rect">
              <a:avLst/>
            </a:prstGeom>
            <a:noFill/>
          </p:spPr>
          <p:txBody>
            <a:bodyPr wrap="none" lIns="0" tIns="0" rIns="0" bIns="0" rtlCol="0">
              <a:spAutoFit/>
            </a:bodyPr>
            <a:lstStyle/>
            <a:p>
              <a:pPr algn="l"/>
              <a:r>
                <a:rPr lang="vi-VN" sz="1150" b="1" spc="-30">
                  <a:solidFill>
                    <a:schemeClr val="tx2">
                      <a:lumMod val="50000"/>
                    </a:schemeClr>
                  </a:solidFill>
                </a:rPr>
                <a:t>23</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3" name="TextBox 12">
              <a:extLst>
                <a:ext uri="{FF2B5EF4-FFF2-40B4-BE49-F238E27FC236}">
                  <a16:creationId xmlns:a16="http://schemas.microsoft.com/office/drawing/2014/main" id="{BFD4884B-47FC-4022-9E15-B728D48DB82D}"/>
                </a:ext>
              </a:extLst>
            </p:cNvPr>
            <p:cNvSpPr txBox="1"/>
            <p:nvPr/>
          </p:nvSpPr>
          <p:spPr>
            <a:xfrm>
              <a:off x="9133713" y="3280275"/>
              <a:ext cx="314510" cy="176972"/>
            </a:xfrm>
            <a:prstGeom prst="rect">
              <a:avLst/>
            </a:prstGeom>
            <a:noFill/>
          </p:spPr>
          <p:txBody>
            <a:bodyPr wrap="none" lIns="0" tIns="0" rIns="0" bIns="0" rtlCol="0">
              <a:spAutoFit/>
            </a:bodyPr>
            <a:lstStyle/>
            <a:p>
              <a:pPr algn="l"/>
              <a:r>
                <a:rPr lang="vi-VN" sz="1150" b="1" spc="-30">
                  <a:solidFill>
                    <a:schemeClr val="tx2">
                      <a:lumMod val="50000"/>
                    </a:schemeClr>
                  </a:solidFill>
                </a:rPr>
                <a:t>37</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4" name="TextBox 13">
              <a:extLst>
                <a:ext uri="{FF2B5EF4-FFF2-40B4-BE49-F238E27FC236}">
                  <a16:creationId xmlns:a16="http://schemas.microsoft.com/office/drawing/2014/main" id="{1437BA16-AC97-47BC-8946-3AFA7A47AA20}"/>
                </a:ext>
              </a:extLst>
            </p:cNvPr>
            <p:cNvSpPr txBox="1"/>
            <p:nvPr/>
          </p:nvSpPr>
          <p:spPr>
            <a:xfrm>
              <a:off x="7615164" y="3280275"/>
              <a:ext cx="1414170" cy="176972"/>
            </a:xfrm>
            <a:prstGeom prst="rect">
              <a:avLst/>
            </a:prstGeom>
            <a:noFill/>
          </p:spPr>
          <p:txBody>
            <a:bodyPr wrap="none" lIns="0" tIns="0" rIns="0" bIns="0" rtlCol="0">
              <a:spAutoFit/>
            </a:bodyPr>
            <a:lstStyle/>
            <a:p>
              <a:pPr algn="ctr"/>
              <a:r>
                <a:rPr lang="vi-VN" sz="1150" b="1" spc="-30">
                  <a:solidFill>
                    <a:schemeClr val="tx2">
                      <a:lumMod val="50000"/>
                    </a:schemeClr>
                  </a:solidFill>
                </a:rPr>
                <a:t>Điểm cực thuận 30</a:t>
              </a:r>
              <a:r>
                <a:rPr lang="vi-VN" sz="1150" b="1" spc="-30" baseline="30000">
                  <a:solidFill>
                    <a:schemeClr val="tx2">
                      <a:lumMod val="50000"/>
                    </a:schemeClr>
                  </a:solidFill>
                </a:rPr>
                <a:t>o</a:t>
              </a:r>
              <a:r>
                <a:rPr lang="vi-VN" sz="1150" b="1" spc="-30">
                  <a:solidFill>
                    <a:schemeClr val="tx2">
                      <a:lumMod val="50000"/>
                    </a:schemeClr>
                  </a:solidFill>
                </a:rPr>
                <a:t>C</a:t>
              </a:r>
            </a:p>
          </p:txBody>
        </p:sp>
        <p:sp>
          <p:nvSpPr>
            <p:cNvPr id="15" name="TextBox 14">
              <a:extLst>
                <a:ext uri="{FF2B5EF4-FFF2-40B4-BE49-F238E27FC236}">
                  <a16:creationId xmlns:a16="http://schemas.microsoft.com/office/drawing/2014/main" id="{47BCAE2B-7B3A-4D82-AC91-E92A71D4C4D3}"/>
                </a:ext>
              </a:extLst>
            </p:cNvPr>
            <p:cNvSpPr txBox="1"/>
            <p:nvPr/>
          </p:nvSpPr>
          <p:spPr>
            <a:xfrm>
              <a:off x="4276563" y="3782694"/>
              <a:ext cx="1754326" cy="215444"/>
            </a:xfrm>
            <a:prstGeom prst="rect">
              <a:avLst/>
            </a:prstGeom>
            <a:noFill/>
          </p:spPr>
          <p:txBody>
            <a:bodyPr wrap="none" lIns="0" tIns="0" rIns="0" bIns="0" rtlCol="0">
              <a:spAutoFit/>
            </a:bodyPr>
            <a:lstStyle/>
            <a:p>
              <a:pPr algn="ctr"/>
              <a:r>
                <a:rPr lang="vi-VN" sz="1400" b="1" spc="-30">
                  <a:solidFill>
                    <a:schemeClr val="tx2">
                      <a:lumMod val="50000"/>
                    </a:schemeClr>
                  </a:solidFill>
                </a:rPr>
                <a:t>Điểm gây chết (5,6</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6" name="TextBox 15">
              <a:extLst>
                <a:ext uri="{FF2B5EF4-FFF2-40B4-BE49-F238E27FC236}">
                  <a16:creationId xmlns:a16="http://schemas.microsoft.com/office/drawing/2014/main" id="{3A2E4C3E-2D6F-4E53-90EA-EB12826D5C81}"/>
                </a:ext>
              </a:extLst>
            </p:cNvPr>
            <p:cNvSpPr txBox="1"/>
            <p:nvPr/>
          </p:nvSpPr>
          <p:spPr>
            <a:xfrm>
              <a:off x="6563779" y="3782694"/>
              <a:ext cx="1588255" cy="215444"/>
            </a:xfrm>
            <a:prstGeom prst="rect">
              <a:avLst/>
            </a:prstGeom>
            <a:noFill/>
          </p:spPr>
          <p:txBody>
            <a:bodyPr wrap="none" lIns="0" tIns="0" rIns="0" bIns="0" rtlCol="0">
              <a:spAutoFit/>
            </a:bodyPr>
            <a:lstStyle/>
            <a:p>
              <a:pPr algn="ctr"/>
              <a:r>
                <a:rPr lang="vi-VN" sz="1400" b="1" spc="-30">
                  <a:solidFill>
                    <a:schemeClr val="tx2">
                      <a:lumMod val="50000"/>
                    </a:schemeClr>
                  </a:solidFill>
                </a:rPr>
                <a:t>Giới hạn chịu đựng</a:t>
              </a:r>
            </a:p>
          </p:txBody>
        </p:sp>
        <p:sp>
          <p:nvSpPr>
            <p:cNvPr id="17" name="TextBox 16">
              <a:extLst>
                <a:ext uri="{FF2B5EF4-FFF2-40B4-BE49-F238E27FC236}">
                  <a16:creationId xmlns:a16="http://schemas.microsoft.com/office/drawing/2014/main" id="{CBD045B3-0426-478B-AAB7-59303A305809}"/>
                </a:ext>
              </a:extLst>
            </p:cNvPr>
            <p:cNvSpPr txBox="1"/>
            <p:nvPr/>
          </p:nvSpPr>
          <p:spPr>
            <a:xfrm>
              <a:off x="8853421" y="3782694"/>
              <a:ext cx="1708481" cy="215444"/>
            </a:xfrm>
            <a:prstGeom prst="rect">
              <a:avLst/>
            </a:prstGeom>
            <a:noFill/>
          </p:spPr>
          <p:txBody>
            <a:bodyPr wrap="none" lIns="0" tIns="0" rIns="0" bIns="0" rtlCol="0">
              <a:spAutoFit/>
            </a:bodyPr>
            <a:lstStyle/>
            <a:p>
              <a:pPr algn="ctr"/>
              <a:r>
                <a:rPr lang="vi-VN" sz="1400" b="1" spc="-30">
                  <a:solidFill>
                    <a:schemeClr val="tx2">
                      <a:lumMod val="50000"/>
                    </a:schemeClr>
                  </a:solidFill>
                </a:rPr>
                <a:t>Điểm gây chết (42</a:t>
              </a:r>
              <a:r>
                <a:rPr lang="vi-VN" sz="1400" b="1" spc="-30" baseline="30000">
                  <a:solidFill>
                    <a:schemeClr val="tx2">
                      <a:lumMod val="50000"/>
                    </a:schemeClr>
                  </a:solidFill>
                </a:rPr>
                <a:t>o</a:t>
              </a:r>
              <a:r>
                <a:rPr lang="vi-VN" sz="1400" b="1" spc="-30">
                  <a:solidFill>
                    <a:schemeClr val="tx2">
                      <a:lumMod val="50000"/>
                    </a:schemeClr>
                  </a:solidFill>
                </a:rPr>
                <a:t>C)</a:t>
              </a:r>
            </a:p>
          </p:txBody>
        </p:sp>
        <p:sp>
          <p:nvSpPr>
            <p:cNvPr id="18" name="TextBox 17">
              <a:extLst>
                <a:ext uri="{FF2B5EF4-FFF2-40B4-BE49-F238E27FC236}">
                  <a16:creationId xmlns:a16="http://schemas.microsoft.com/office/drawing/2014/main" id="{58F5A287-219F-4FE1-9DBE-09DEA9E2C823}"/>
                </a:ext>
              </a:extLst>
            </p:cNvPr>
            <p:cNvSpPr txBox="1"/>
            <p:nvPr/>
          </p:nvSpPr>
          <p:spPr>
            <a:xfrm>
              <a:off x="9527818" y="2314575"/>
              <a:ext cx="575157" cy="353943"/>
            </a:xfrm>
            <a:prstGeom prst="rect">
              <a:avLst/>
            </a:prstGeom>
            <a:noFill/>
          </p:spPr>
          <p:txBody>
            <a:bodyPr wrap="none" lIns="0" tIns="0" rIns="0" bIns="0" rtlCol="0">
              <a:spAutoFit/>
            </a:bodyPr>
            <a:lstStyle/>
            <a:p>
              <a:pPr algn="ctr"/>
              <a:r>
                <a:rPr lang="vi-VN" sz="1150" b="1" spc="-30">
                  <a:solidFill>
                    <a:schemeClr val="tx2">
                      <a:lumMod val="50000"/>
                    </a:schemeClr>
                  </a:solidFill>
                </a:rPr>
                <a:t>Giới hạn</a:t>
              </a:r>
            </a:p>
            <a:p>
              <a:pPr algn="ctr"/>
              <a:r>
                <a:rPr lang="vi-VN" sz="1150" b="1" spc="-30">
                  <a:solidFill>
                    <a:schemeClr val="tx2">
                      <a:lumMod val="50000"/>
                    </a:schemeClr>
                  </a:solidFill>
                </a:rPr>
                <a:t>trên</a:t>
              </a:r>
            </a:p>
          </p:txBody>
        </p:sp>
        <p:sp>
          <p:nvSpPr>
            <p:cNvPr id="19" name="TextBox 18">
              <a:extLst>
                <a:ext uri="{FF2B5EF4-FFF2-40B4-BE49-F238E27FC236}">
                  <a16:creationId xmlns:a16="http://schemas.microsoft.com/office/drawing/2014/main" id="{909E96F5-7D59-4CC0-9121-39D4783708E9}"/>
                </a:ext>
              </a:extLst>
            </p:cNvPr>
            <p:cNvSpPr txBox="1"/>
            <p:nvPr/>
          </p:nvSpPr>
          <p:spPr>
            <a:xfrm>
              <a:off x="4872179" y="2314575"/>
              <a:ext cx="575157" cy="353943"/>
            </a:xfrm>
            <a:prstGeom prst="rect">
              <a:avLst/>
            </a:prstGeom>
            <a:noFill/>
          </p:spPr>
          <p:txBody>
            <a:bodyPr wrap="none" lIns="0" tIns="0" rIns="0" bIns="0" rtlCol="0">
              <a:spAutoFit/>
            </a:bodyPr>
            <a:lstStyle/>
            <a:p>
              <a:pPr algn="ctr"/>
              <a:r>
                <a:rPr lang="vi-VN" sz="1150" b="1" spc="-30">
                  <a:solidFill>
                    <a:schemeClr val="tx2">
                      <a:lumMod val="50000"/>
                    </a:schemeClr>
                  </a:solidFill>
                </a:rPr>
                <a:t>Giới hạn</a:t>
              </a:r>
            </a:p>
            <a:p>
              <a:pPr algn="ctr"/>
              <a:r>
                <a:rPr lang="vi-VN" sz="1150" b="1" spc="-30">
                  <a:solidFill>
                    <a:schemeClr val="tx2">
                      <a:lumMod val="50000"/>
                    </a:schemeClr>
                  </a:solidFill>
                </a:rPr>
                <a:t>dưới</a:t>
              </a:r>
            </a:p>
          </p:txBody>
        </p:sp>
      </p:grpSp>
      <p:sp>
        <p:nvSpPr>
          <p:cNvPr id="21" name="Rectangle 20">
            <a:extLst>
              <a:ext uri="{FF2B5EF4-FFF2-40B4-BE49-F238E27FC236}">
                <a16:creationId xmlns:a16="http://schemas.microsoft.com/office/drawing/2014/main" id="{E2CC921A-3398-4F04-B504-F96848A712E4}"/>
              </a:ext>
            </a:extLst>
          </p:cNvPr>
          <p:cNvSpPr/>
          <p:nvPr/>
        </p:nvSpPr>
        <p:spPr>
          <a:xfrm>
            <a:off x="4191000" y="3964743"/>
            <a:ext cx="7696200" cy="550736"/>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38898D68-430C-4F16-B3E2-2DC7D83D7F17}"/>
              </a:ext>
            </a:extLst>
          </p:cNvPr>
          <p:cNvSpPr txBox="1"/>
          <p:nvPr/>
        </p:nvSpPr>
        <p:spPr>
          <a:xfrm>
            <a:off x="4432985" y="4101612"/>
            <a:ext cx="7212231" cy="276999"/>
          </a:xfrm>
          <a:prstGeom prst="rect">
            <a:avLst/>
          </a:prstGeom>
          <a:noFill/>
        </p:spPr>
        <p:txBody>
          <a:bodyPr wrap="none" lIns="0" tIns="0" rIns="0" bIns="0" rtlCol="0">
            <a:spAutoFit/>
          </a:bodyPr>
          <a:lstStyle/>
          <a:p>
            <a:pPr algn="l"/>
            <a:r>
              <a:rPr lang="vi-VN" b="1" spc="-30" dirty="0">
                <a:solidFill>
                  <a:schemeClr val="tx2">
                    <a:lumMod val="50000"/>
                  </a:schemeClr>
                </a:solidFill>
              </a:rPr>
              <a:t>Sự sinh trưởng và phát triển của cá rô phi ở các nhiệt độ khác nhau</a:t>
            </a:r>
          </a:p>
        </p:txBody>
      </p:sp>
      <p:grpSp>
        <p:nvGrpSpPr>
          <p:cNvPr id="23" name="Group 22">
            <a:extLst>
              <a:ext uri="{FF2B5EF4-FFF2-40B4-BE49-F238E27FC236}">
                <a16:creationId xmlns:a16="http://schemas.microsoft.com/office/drawing/2014/main" id="{7C2B612A-8BB1-4BF0-B03B-BFF4CD595E35}"/>
              </a:ext>
            </a:extLst>
          </p:cNvPr>
          <p:cNvGrpSpPr/>
          <p:nvPr/>
        </p:nvGrpSpPr>
        <p:grpSpPr>
          <a:xfrm>
            <a:off x="274983" y="4380968"/>
            <a:ext cx="1524000" cy="457250"/>
            <a:chOff x="800100" y="1783116"/>
            <a:chExt cx="1524000" cy="457250"/>
          </a:xfrm>
        </p:grpSpPr>
        <p:sp>
          <p:nvSpPr>
            <p:cNvPr id="24" name="Rectangle 23">
              <a:extLst>
                <a:ext uri="{FF2B5EF4-FFF2-40B4-BE49-F238E27FC236}">
                  <a16:creationId xmlns:a16="http://schemas.microsoft.com/office/drawing/2014/main" id="{7E3A40CF-4761-40EE-9ACD-38D44A174B0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58106ABB-C1F0-4B75-9C56-A9FE27131047}"/>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26" name="TextBox 25">
            <a:extLst>
              <a:ext uri="{FF2B5EF4-FFF2-40B4-BE49-F238E27FC236}">
                <a16:creationId xmlns:a16="http://schemas.microsoft.com/office/drawing/2014/main" id="{CAE2FCB5-D7E6-455D-AAF5-91DE0272F7E5}"/>
              </a:ext>
            </a:extLst>
          </p:cNvPr>
          <p:cNvSpPr txBox="1"/>
          <p:nvPr/>
        </p:nvSpPr>
        <p:spPr>
          <a:xfrm>
            <a:off x="1798983" y="4920963"/>
            <a:ext cx="10119296" cy="804772"/>
          </a:xfrm>
          <a:prstGeom prst="rect">
            <a:avLst/>
          </a:prstGeom>
          <a:noFill/>
        </p:spPr>
        <p:txBody>
          <a:bodyPr wrap="square" lIns="0" tIns="0" rIns="0" bIns="0" rtlCol="0">
            <a:spAutoFit/>
          </a:bodyPr>
          <a:lstStyle>
            <a:defPPr>
              <a:defRPr lang="en-US"/>
            </a:defPPr>
            <a:lvl1pPr>
              <a:lnSpc>
                <a:spcPct val="125000"/>
              </a:lnSpc>
              <a:defRPr sz="2800">
                <a:latin typeface="Arial" panose="020B0604020202020204" pitchFamily="34" charset="0"/>
                <a:cs typeface="Arial" panose="020B0604020202020204" pitchFamily="34" charset="0"/>
              </a:defRPr>
            </a:lvl1pPr>
          </a:lstStyle>
          <a:p>
            <a:r>
              <a:rPr lang="vi-VN" sz="2200" b="1" i="1" dirty="0"/>
              <a:t>Mức độ sinh trưởng và phát triển của cá rô phi </a:t>
            </a:r>
            <a:r>
              <a:rPr lang="vi-VN" sz="2200" b="1" i="1" dirty="0">
                <a:solidFill>
                  <a:srgbClr val="FF0000"/>
                </a:solidFill>
              </a:rPr>
              <a:t>không giống nhau </a:t>
            </a:r>
            <a:r>
              <a:rPr lang="vi-VN" sz="2200" b="1" i="1" dirty="0"/>
              <a:t>ở các mức nhiệt độ khác nhau</a:t>
            </a:r>
          </a:p>
        </p:txBody>
      </p:sp>
      <p:pic>
        <p:nvPicPr>
          <p:cNvPr id="27" name="Picture 2">
            <a:extLst>
              <a:ext uri="{FF2B5EF4-FFF2-40B4-BE49-F238E27FC236}">
                <a16:creationId xmlns:a16="http://schemas.microsoft.com/office/drawing/2014/main" id="{F2E72128-8748-4BB2-BAB2-9EBB32FC49A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05" y="4973802"/>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a:extLst>
              <a:ext uri="{FF2B5EF4-FFF2-40B4-BE49-F238E27FC236}">
                <a16:creationId xmlns:a16="http://schemas.microsoft.com/office/drawing/2014/main" id="{36FE4C92-E7B1-42F2-A57E-93A8FC3DD2F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7205" y="5799884"/>
            <a:ext cx="640080" cy="640080"/>
          </a:xfrm>
          <a:prstGeom prst="rect">
            <a:avLst/>
          </a:prstGeom>
          <a:noFill/>
          <a:extLst>
            <a:ext uri="{909E8E84-426E-40DD-AFC4-6F175D3DCCD1}">
              <a14:hiddenFill xmlns:a14="http://schemas.microsoft.com/office/drawing/2010/main">
                <a:solidFill>
                  <a:srgbClr val="FFFFFF"/>
                </a:solidFill>
              </a14:hiddenFill>
            </a:ext>
          </a:extLst>
        </p:spPr>
      </p:pic>
      <p:sp>
        <p:nvSpPr>
          <p:cNvPr id="30" name="TextBox 29">
            <a:extLst>
              <a:ext uri="{FF2B5EF4-FFF2-40B4-BE49-F238E27FC236}">
                <a16:creationId xmlns:a16="http://schemas.microsoft.com/office/drawing/2014/main" id="{4E150EB6-34D0-8372-947A-158967CC397A}"/>
              </a:ext>
            </a:extLst>
          </p:cNvPr>
          <p:cNvSpPr txBox="1"/>
          <p:nvPr/>
        </p:nvSpPr>
        <p:spPr>
          <a:xfrm>
            <a:off x="1776389" y="5869398"/>
            <a:ext cx="10119296" cy="804772"/>
          </a:xfrm>
          <a:prstGeom prst="rect">
            <a:avLst/>
          </a:prstGeom>
          <a:noFill/>
        </p:spPr>
        <p:txBody>
          <a:bodyPr wrap="square" lIns="0" tIns="0" rIns="0" bIns="0" rtlCol="0">
            <a:spAutoFit/>
          </a:bodyPr>
          <a:lstStyle>
            <a:defPPr>
              <a:defRPr lang="en-US"/>
            </a:defPPr>
            <a:lvl1pPr>
              <a:lnSpc>
                <a:spcPct val="125000"/>
              </a:lnSpc>
              <a:defRPr sz="2800">
                <a:latin typeface="Arial" panose="020B0604020202020204" pitchFamily="34" charset="0"/>
                <a:cs typeface="Arial" panose="020B0604020202020204" pitchFamily="34" charset="0"/>
              </a:defRPr>
            </a:lvl1pPr>
          </a:lstStyle>
          <a:p>
            <a:r>
              <a:rPr lang="vi-VN" sz="2200" b="1" i="1" dirty="0"/>
              <a:t>Từ đó ta thấy nhiệt độ có </a:t>
            </a:r>
            <a:r>
              <a:rPr lang="vi-VN" sz="2200" b="1" i="1" dirty="0">
                <a:solidFill>
                  <a:srgbClr val="FF0000"/>
                </a:solidFill>
              </a:rPr>
              <a:t>ảnh hưởng lớn </a:t>
            </a:r>
            <a:r>
              <a:rPr lang="vi-VN" sz="2200" b="1" i="1" dirty="0"/>
              <a:t>đến sự sinh trưởng và phát triển của sinh vật</a:t>
            </a:r>
          </a:p>
        </p:txBody>
      </p:sp>
    </p:spTree>
    <p:extLst>
      <p:ext uri="{BB962C8B-B14F-4D97-AF65-F5344CB8AC3E}">
        <p14:creationId xmlns:p14="http://schemas.microsoft.com/office/powerpoint/2010/main" val="3391054745"/>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fade">
                                      <p:cBhvr>
                                        <p:cTn id="7" dur="1000"/>
                                        <p:tgtEl>
                                          <p:spTgt spid="23"/>
                                        </p:tgtEl>
                                      </p:cBhvr>
                                    </p:animEffect>
                                    <p:anim calcmode="lin" valueType="num">
                                      <p:cBhvr>
                                        <p:cTn id="8" dur="1000" fill="hold"/>
                                        <p:tgtEl>
                                          <p:spTgt spid="23"/>
                                        </p:tgtEl>
                                        <p:attrNameLst>
                                          <p:attrName>ppt_x</p:attrName>
                                        </p:attrNameLst>
                                      </p:cBhvr>
                                      <p:tavLst>
                                        <p:tav tm="0">
                                          <p:val>
                                            <p:strVal val="#ppt_x"/>
                                          </p:val>
                                        </p:tav>
                                        <p:tav tm="100000">
                                          <p:val>
                                            <p:strVal val="#ppt_x"/>
                                          </p:val>
                                        </p:tav>
                                      </p:tavLst>
                                    </p:anim>
                                    <p:anim calcmode="lin" valueType="num">
                                      <p:cBhvr>
                                        <p:cTn id="9"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27"/>
                                        </p:tgtEl>
                                        <p:attrNameLst>
                                          <p:attrName>style.visibility</p:attrName>
                                        </p:attrNameLst>
                                      </p:cBhvr>
                                      <p:to>
                                        <p:strVal val="visible"/>
                                      </p:to>
                                    </p:set>
                                    <p:animEffect transition="in" filter="fade">
                                      <p:cBhvr>
                                        <p:cTn id="14" dur="1000"/>
                                        <p:tgtEl>
                                          <p:spTgt spid="27"/>
                                        </p:tgtEl>
                                      </p:cBhvr>
                                    </p:animEffect>
                                    <p:anim calcmode="lin" valueType="num">
                                      <p:cBhvr>
                                        <p:cTn id="15" dur="1000" fill="hold"/>
                                        <p:tgtEl>
                                          <p:spTgt spid="27"/>
                                        </p:tgtEl>
                                        <p:attrNameLst>
                                          <p:attrName>ppt_x</p:attrName>
                                        </p:attrNameLst>
                                      </p:cBhvr>
                                      <p:tavLst>
                                        <p:tav tm="0">
                                          <p:val>
                                            <p:strVal val="#ppt_x"/>
                                          </p:val>
                                        </p:tav>
                                        <p:tav tm="100000">
                                          <p:val>
                                            <p:strVal val="#ppt_x"/>
                                          </p:val>
                                        </p:tav>
                                      </p:tavLst>
                                    </p:anim>
                                    <p:anim calcmode="lin" valueType="num">
                                      <p:cBhvr>
                                        <p:cTn id="16" dur="1000" fill="hold"/>
                                        <p:tgtEl>
                                          <p:spTgt spid="27"/>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26"/>
                                        </p:tgtEl>
                                        <p:attrNameLst>
                                          <p:attrName>style.visibility</p:attrName>
                                        </p:attrNameLst>
                                      </p:cBhvr>
                                      <p:to>
                                        <p:strVal val="visible"/>
                                      </p:to>
                                    </p:set>
                                    <p:animEffect transition="in" filter="fade">
                                      <p:cBhvr>
                                        <p:cTn id="19" dur="1000"/>
                                        <p:tgtEl>
                                          <p:spTgt spid="26"/>
                                        </p:tgtEl>
                                      </p:cBhvr>
                                    </p:animEffect>
                                    <p:anim calcmode="lin" valueType="num">
                                      <p:cBhvr>
                                        <p:cTn id="20" dur="1000" fill="hold"/>
                                        <p:tgtEl>
                                          <p:spTgt spid="26"/>
                                        </p:tgtEl>
                                        <p:attrNameLst>
                                          <p:attrName>ppt_x</p:attrName>
                                        </p:attrNameLst>
                                      </p:cBhvr>
                                      <p:tavLst>
                                        <p:tav tm="0">
                                          <p:val>
                                            <p:strVal val="#ppt_x"/>
                                          </p:val>
                                        </p:tav>
                                        <p:tav tm="100000">
                                          <p:val>
                                            <p:strVal val="#ppt_x"/>
                                          </p:val>
                                        </p:tav>
                                      </p:tavLst>
                                    </p:anim>
                                    <p:anim calcmode="lin" valueType="num">
                                      <p:cBhvr>
                                        <p:cTn id="21" dur="1000" fill="hold"/>
                                        <p:tgtEl>
                                          <p:spTgt spid="2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29"/>
                                        </p:tgtEl>
                                        <p:attrNameLst>
                                          <p:attrName>style.visibility</p:attrName>
                                        </p:attrNameLst>
                                      </p:cBhvr>
                                      <p:to>
                                        <p:strVal val="visible"/>
                                      </p:to>
                                    </p:set>
                                    <p:animEffect transition="in" filter="fade">
                                      <p:cBhvr>
                                        <p:cTn id="26" dur="1000"/>
                                        <p:tgtEl>
                                          <p:spTgt spid="29"/>
                                        </p:tgtEl>
                                      </p:cBhvr>
                                    </p:animEffect>
                                    <p:anim calcmode="lin" valueType="num">
                                      <p:cBhvr>
                                        <p:cTn id="27" dur="1000" fill="hold"/>
                                        <p:tgtEl>
                                          <p:spTgt spid="29"/>
                                        </p:tgtEl>
                                        <p:attrNameLst>
                                          <p:attrName>ppt_x</p:attrName>
                                        </p:attrNameLst>
                                      </p:cBhvr>
                                      <p:tavLst>
                                        <p:tav tm="0">
                                          <p:val>
                                            <p:strVal val="#ppt_x"/>
                                          </p:val>
                                        </p:tav>
                                        <p:tav tm="100000">
                                          <p:val>
                                            <p:strVal val="#ppt_x"/>
                                          </p:val>
                                        </p:tav>
                                      </p:tavLst>
                                    </p:anim>
                                    <p:anim calcmode="lin" valueType="num">
                                      <p:cBhvr>
                                        <p:cTn id="28" dur="1000" fill="hold"/>
                                        <p:tgtEl>
                                          <p:spTgt spid="2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30"/>
                                        </p:tgtEl>
                                        <p:attrNameLst>
                                          <p:attrName>style.visibility</p:attrName>
                                        </p:attrNameLst>
                                      </p:cBhvr>
                                      <p:to>
                                        <p:strVal val="visible"/>
                                      </p:to>
                                    </p:set>
                                    <p:animEffect transition="in" filter="fade">
                                      <p:cBhvr>
                                        <p:cTn id="31" dur="1000"/>
                                        <p:tgtEl>
                                          <p:spTgt spid="30"/>
                                        </p:tgtEl>
                                      </p:cBhvr>
                                    </p:animEffect>
                                    <p:anim calcmode="lin" valueType="num">
                                      <p:cBhvr>
                                        <p:cTn id="32" dur="1000" fill="hold"/>
                                        <p:tgtEl>
                                          <p:spTgt spid="30"/>
                                        </p:tgtEl>
                                        <p:attrNameLst>
                                          <p:attrName>ppt_x</p:attrName>
                                        </p:attrNameLst>
                                      </p:cBhvr>
                                      <p:tavLst>
                                        <p:tav tm="0">
                                          <p:val>
                                            <p:strVal val="#ppt_x"/>
                                          </p:val>
                                        </p:tav>
                                        <p:tav tm="100000">
                                          <p:val>
                                            <p:strVal val="#ppt_x"/>
                                          </p:val>
                                        </p:tav>
                                      </p:tavLst>
                                    </p:anim>
                                    <p:anim calcmode="lin" valueType="num">
                                      <p:cBhvr>
                                        <p:cTn id="33" dur="1000" fill="hold"/>
                                        <p:tgtEl>
                                          <p:spTgt spid="3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30"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6428" y="853105"/>
            <a:ext cx="11414572"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Nhiệt độ thuận lợi nhất cho sự sinh trưởng và phát triển của cá rô phi là bao nhiêu? Nhiệt độ quá cao hoặc quá thấp so với nhiệt độ cực thuận có ảnh hưởng như thế nào tới mức độ sinh trưởng của sinh vật?</a:t>
            </a:r>
            <a:endParaRPr lang="vi-VN" sz="2400" dirty="0"/>
          </a:p>
        </p:txBody>
      </p:sp>
      <p:pic>
        <p:nvPicPr>
          <p:cNvPr id="6" name="Picture 2">
            <a:extLst>
              <a:ext uri="{FF2B5EF4-FFF2-40B4-BE49-F238E27FC236}">
                <a16:creationId xmlns:a16="http://schemas.microsoft.com/office/drawing/2014/main" id="{8D34C230-6044-4EBF-BBE6-9081A7EF3A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0671" y="152398"/>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D3168A27-6A73-4120-90C0-90CAAB1E4E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05026" y="1523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2">
            <a:extLst>
              <a:ext uri="{FF2B5EF4-FFF2-40B4-BE49-F238E27FC236}">
                <a16:creationId xmlns:a16="http://schemas.microsoft.com/office/drawing/2014/main" id="{329AFA4A-7BA1-4024-83B6-258272558D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59381" y="152399"/>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a:extLst>
              <a:ext uri="{FF2B5EF4-FFF2-40B4-BE49-F238E27FC236}">
                <a16:creationId xmlns:a16="http://schemas.microsoft.com/office/drawing/2014/main" id="{434E0EA5-8D92-C63B-1E76-C44B7F0832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0" y="2304112"/>
            <a:ext cx="9251350" cy="4424506"/>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43D7BD7-6AB6-4B21-EE96-95D4BA729CC4}"/>
              </a:ext>
            </a:extLst>
          </p:cNvPr>
          <p:cNvSpPr txBox="1"/>
          <p:nvPr/>
        </p:nvSpPr>
        <p:spPr>
          <a:xfrm>
            <a:off x="8229600" y="2514600"/>
            <a:ext cx="3505200" cy="738664"/>
          </a:xfrm>
          <a:prstGeom prst="rect">
            <a:avLst/>
          </a:prstGeom>
          <a:noFill/>
        </p:spPr>
        <p:txBody>
          <a:bodyPr wrap="square" lIns="0" tIns="0" rIns="0" bIns="0" rtlCol="0">
            <a:spAutoFit/>
          </a:bodyPr>
          <a:lstStyle/>
          <a:p>
            <a:pPr algn="l"/>
            <a:r>
              <a:rPr lang="vi-VN" sz="4800" b="1" dirty="0">
                <a:solidFill>
                  <a:srgbClr val="FF0000"/>
                </a:solidFill>
              </a:rPr>
              <a:t>23</a:t>
            </a:r>
            <a:r>
              <a:rPr lang="vi-VN" sz="4800" b="1" baseline="30000" dirty="0">
                <a:solidFill>
                  <a:srgbClr val="FF0000"/>
                </a:solidFill>
              </a:rPr>
              <a:t>0</a:t>
            </a:r>
            <a:r>
              <a:rPr lang="vi-VN" sz="4800" b="1" dirty="0">
                <a:solidFill>
                  <a:srgbClr val="FF0000"/>
                </a:solidFill>
              </a:rPr>
              <a:t>C – 37</a:t>
            </a:r>
            <a:r>
              <a:rPr lang="vi-VN" sz="4800" b="1" baseline="30000" dirty="0">
                <a:solidFill>
                  <a:srgbClr val="FF0000"/>
                </a:solidFill>
              </a:rPr>
              <a:t>0</a:t>
            </a:r>
            <a:r>
              <a:rPr lang="vi-VN" sz="4800" b="1" dirty="0">
                <a:solidFill>
                  <a:srgbClr val="FF0000"/>
                </a:solidFill>
              </a:rPr>
              <a:t>C</a:t>
            </a:r>
            <a:endParaRPr lang="en-US" sz="4800" b="1" dirty="0">
              <a:solidFill>
                <a:srgbClr val="FF0000"/>
              </a:solidFill>
            </a:endParaRPr>
          </a:p>
        </p:txBody>
      </p:sp>
    </p:spTree>
    <p:extLst>
      <p:ext uri="{BB962C8B-B14F-4D97-AF65-F5344CB8AC3E}">
        <p14:creationId xmlns:p14="http://schemas.microsoft.com/office/powerpoint/2010/main" val="379561844"/>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fltVal val="0"/>
                                          </p:val>
                                        </p:tav>
                                        <p:tav tm="100000">
                                          <p:val>
                                            <p:strVal val="#ppt_w"/>
                                          </p:val>
                                        </p:tav>
                                      </p:tavLst>
                                    </p:anim>
                                    <p:anim calcmode="lin" valueType="num">
                                      <p:cBhvr>
                                        <p:cTn id="8" dur="1000" fill="hold"/>
                                        <p:tgtEl>
                                          <p:spTgt spid="2"/>
                                        </p:tgtEl>
                                        <p:attrNameLst>
                                          <p:attrName>ppt_h</p:attrName>
                                        </p:attrNameLst>
                                      </p:cBhvr>
                                      <p:tavLst>
                                        <p:tav tm="0">
                                          <p:val>
                                            <p:fltVal val="0"/>
                                          </p:val>
                                        </p:tav>
                                        <p:tav tm="100000">
                                          <p:val>
                                            <p:strVal val="#ppt_h"/>
                                          </p:val>
                                        </p:tav>
                                      </p:tavLst>
                                    </p:anim>
                                    <p:anim calcmode="lin" valueType="num">
                                      <p:cBhvr>
                                        <p:cTn id="9" dur="1000" fill="hold"/>
                                        <p:tgtEl>
                                          <p:spTgt spid="2"/>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sp>
        <p:nvSpPr>
          <p:cNvPr id="8" name="TextBox 7">
            <a:extLst>
              <a:ext uri="{FF2B5EF4-FFF2-40B4-BE49-F238E27FC236}">
                <a16:creationId xmlns:a16="http://schemas.microsoft.com/office/drawing/2014/main" id="{EAA61082-B45C-4C5F-9B2B-464FE69B3A84}"/>
              </a:ext>
            </a:extLst>
          </p:cNvPr>
          <p:cNvSpPr txBox="1"/>
          <p:nvPr/>
        </p:nvSpPr>
        <p:spPr>
          <a:xfrm>
            <a:off x="1905000" y="1558381"/>
            <a:ext cx="9933982" cy="877933"/>
          </a:xfrm>
          <a:prstGeom prst="rect">
            <a:avLst/>
          </a:prstGeom>
          <a:noFill/>
        </p:spPr>
        <p:txBody>
          <a:bodyPr wrap="square" lIns="0" tIns="0" rIns="0" bIns="0" rtlCol="0">
            <a:spAutoFit/>
          </a:bodyPr>
          <a:lstStyle/>
          <a:p>
            <a:pPr>
              <a:lnSpc>
                <a:spcPct val="125000"/>
              </a:lnSpc>
            </a:pPr>
            <a:r>
              <a:rPr lang="vi-VN" sz="2400" b="1" dirty="0">
                <a:solidFill>
                  <a:srgbClr val="FF0000"/>
                </a:solidFill>
                <a:latin typeface="Arial" panose="020B0604020202020204" pitchFamily="34" charset="0"/>
                <a:cs typeface="Arial" panose="020B0604020202020204" pitchFamily="34" charset="0"/>
              </a:rPr>
              <a:t>Nhiệt độ quá cao hoặc quá thấp </a:t>
            </a:r>
            <a:r>
              <a:rPr lang="vi-VN" sz="2400" dirty="0">
                <a:latin typeface="Arial" panose="020B0604020202020204" pitchFamily="34" charset="0"/>
                <a:cs typeface="Arial" panose="020B0604020202020204" pitchFamily="34" charset="0"/>
              </a:rPr>
              <a:t>có thể làm </a:t>
            </a:r>
            <a:r>
              <a:rPr lang="vi-VN" sz="2400" b="1" dirty="0">
                <a:latin typeface="Arial" panose="020B0604020202020204" pitchFamily="34" charset="0"/>
                <a:cs typeface="Arial" panose="020B0604020202020204" pitchFamily="34" charset="0"/>
              </a:rPr>
              <a:t>chậm quá trình sinh trưởng và phát triển</a:t>
            </a:r>
            <a:r>
              <a:rPr lang="vi-VN" sz="2400" dirty="0">
                <a:latin typeface="Arial" panose="020B0604020202020204" pitchFamily="34" charset="0"/>
                <a:cs typeface="Arial" panose="020B0604020202020204" pitchFamily="34" charset="0"/>
              </a:rPr>
              <a:t>, đặc biệt là đối với thực vật và động vật biến nhiệt.</a:t>
            </a:r>
            <a:endParaRPr lang="vi-VN" sz="2400" dirty="0"/>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1E531315-1153-48D1-A558-6F993A6E6E3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4602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Drought | Home &amp; Garden Information Center">
            <a:extLst>
              <a:ext uri="{FF2B5EF4-FFF2-40B4-BE49-F238E27FC236}">
                <a16:creationId xmlns:a16="http://schemas.microsoft.com/office/drawing/2014/main" id="{885A47E1-3BD3-478C-98D8-9117273155F1}"/>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a:stretch/>
        </p:blipFill>
        <p:spPr bwMode="auto">
          <a:xfrm>
            <a:off x="1" y="2815862"/>
            <a:ext cx="6096000" cy="4042138"/>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Biting cold an extraordinary threat to all animals · A Humane World">
            <a:extLst>
              <a:ext uri="{FF2B5EF4-FFF2-40B4-BE49-F238E27FC236}">
                <a16:creationId xmlns:a16="http://schemas.microsoft.com/office/drawing/2014/main" id="{F867BB05-85F2-4046-B27B-F3B21121693F}"/>
              </a:ext>
            </a:extLst>
          </p:cNvPr>
          <p:cNvPicPr>
            <a:picLocks noChangeAspect="1" noChangeArrowheads="1"/>
          </p:cNvPicPr>
          <p:nvPr/>
        </p:nvPicPr>
        <p:blipFill rotWithShape="1">
          <a:blip r:embed="rId5" cstate="print">
            <a:extLst>
              <a:ext uri="{28A0092B-C50C-407E-A947-70E740481C1C}">
                <a14:useLocalDpi xmlns:a14="http://schemas.microsoft.com/office/drawing/2010/main"/>
              </a:ext>
            </a:extLst>
          </a:blip>
          <a:srcRect/>
          <a:stretch/>
        </p:blipFill>
        <p:spPr bwMode="auto">
          <a:xfrm>
            <a:off x="6095997" y="2815862"/>
            <a:ext cx="6096001" cy="40421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8309770"/>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sp>
        <p:nvSpPr>
          <p:cNvPr id="9" name="TextBox 8">
            <a:extLst>
              <a:ext uri="{FF2B5EF4-FFF2-40B4-BE49-F238E27FC236}">
                <a16:creationId xmlns:a16="http://schemas.microsoft.com/office/drawing/2014/main" id="{05ACF678-BA5A-43D8-B99F-7CBD22B99AF2}"/>
              </a:ext>
            </a:extLst>
          </p:cNvPr>
          <p:cNvSpPr txBox="1"/>
          <p:nvPr/>
        </p:nvSpPr>
        <p:spPr>
          <a:xfrm>
            <a:off x="1905000" y="1386278"/>
            <a:ext cx="9501188"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Khi trời lạnh, động vật mất nhiều năng lượng để duy trì nhiệt độ cơ thể, dẫn đến sinh trưởng giảm nếu không được bổ sung thêm thức ăn để chống rét.</a:t>
            </a:r>
            <a:endParaRPr lang="vi-VN" sz="2400" dirty="0"/>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a:extLst>
              <a:ext uri="{FF2B5EF4-FFF2-40B4-BE49-F238E27FC236}">
                <a16:creationId xmlns:a16="http://schemas.microsoft.com/office/drawing/2014/main" id="{D2A3848C-2636-40F4-8FAF-CA9D38B9FF5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4348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a:extLst>
              <a:ext uri="{FF2B5EF4-FFF2-40B4-BE49-F238E27FC236}">
                <a16:creationId xmlns:a16="http://schemas.microsoft.com/office/drawing/2014/main" id="{139DF797-0266-4F30-83BC-A9FF44578F1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234" b="14892"/>
          <a:stretch/>
        </p:blipFill>
        <p:spPr bwMode="auto">
          <a:xfrm>
            <a:off x="0" y="2867060"/>
            <a:ext cx="12192000" cy="39909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74777602"/>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8CA6CD-CA8B-4F82-B595-7D9A7533D273}"/>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1D53BC-FF2F-4BB7-876A-ACBAD114991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Ánh sáng</a:t>
            </a:r>
          </a:p>
        </p:txBody>
      </p:sp>
      <p:pic>
        <p:nvPicPr>
          <p:cNvPr id="10" name="Picture 2">
            <a:extLst>
              <a:ext uri="{FF2B5EF4-FFF2-40B4-BE49-F238E27FC236}">
                <a16:creationId xmlns:a16="http://schemas.microsoft.com/office/drawing/2014/main" id="{6E04E0C6-331E-40F1-841A-F501EDF7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AD65BE-7764-4CE9-9A70-F33F905FB221}"/>
              </a:ext>
            </a:extLst>
          </p:cNvPr>
          <p:cNvSpPr txBox="1"/>
          <p:nvPr/>
        </p:nvSpPr>
        <p:spPr>
          <a:xfrm>
            <a:off x="1567070" y="1482507"/>
            <a:ext cx="10210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Ánh sáng ảnh hưởng đến sinh trưởng, phát triển và thời gian ra hoa của thực vật.</a:t>
            </a:r>
            <a:endParaRPr lang="vi-VN" sz="2800" dirty="0"/>
          </a:p>
        </p:txBody>
      </p:sp>
      <p:pic>
        <p:nvPicPr>
          <p:cNvPr id="11" name="Picture 2">
            <a:extLst>
              <a:ext uri="{FF2B5EF4-FFF2-40B4-BE49-F238E27FC236}">
                <a16:creationId xmlns:a16="http://schemas.microsoft.com/office/drawing/2014/main" id="{6D74C5D7-B8B2-47BE-9A91-03490A284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220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44F21A0E-D3FA-4216-85BB-8F77377F77D4}"/>
              </a:ext>
            </a:extLst>
          </p:cNvPr>
          <p:cNvPicPr>
            <a:picLocks noChangeAspect="1"/>
          </p:cNvPicPr>
          <p:nvPr/>
        </p:nvPicPr>
        <p:blipFill rotWithShape="1">
          <a:blip r:embed="rId4">
            <a:extLst>
              <a:ext uri="{28A0092B-C50C-407E-A947-70E740481C1C}">
                <a14:useLocalDpi xmlns:a14="http://schemas.microsoft.com/office/drawing/2010/main" val="0"/>
              </a:ext>
            </a:extLst>
          </a:blip>
          <a:srcRect t="35474" b="10974"/>
          <a:stretch/>
        </p:blipFill>
        <p:spPr>
          <a:xfrm>
            <a:off x="0" y="2777370"/>
            <a:ext cx="12192000" cy="4080629"/>
          </a:xfrm>
          <a:prstGeom prst="rect">
            <a:avLst/>
          </a:prstGeom>
        </p:spPr>
      </p:pic>
    </p:spTree>
    <p:extLst>
      <p:ext uri="{BB962C8B-B14F-4D97-AF65-F5344CB8AC3E}">
        <p14:creationId xmlns:p14="http://schemas.microsoft.com/office/powerpoint/2010/main" val="180563351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4E8CA6CD-CA8B-4F82-B595-7D9A7533D273}"/>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a:extLst>
              <a:ext uri="{FF2B5EF4-FFF2-40B4-BE49-F238E27FC236}">
                <a16:creationId xmlns:a16="http://schemas.microsoft.com/office/drawing/2014/main" id="{A91D53BC-FF2F-4BB7-876A-ACBAD114991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2. Ánh sáng</a:t>
            </a:r>
          </a:p>
        </p:txBody>
      </p:sp>
      <p:pic>
        <p:nvPicPr>
          <p:cNvPr id="10" name="Picture 2">
            <a:extLst>
              <a:ext uri="{FF2B5EF4-FFF2-40B4-BE49-F238E27FC236}">
                <a16:creationId xmlns:a16="http://schemas.microsoft.com/office/drawing/2014/main" id="{6E04E0C6-331E-40F1-841A-F501EDF771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7FAD65BE-7764-4CE9-9A70-F33F905FB221}"/>
              </a:ext>
            </a:extLst>
          </p:cNvPr>
          <p:cNvSpPr txBox="1"/>
          <p:nvPr/>
        </p:nvSpPr>
        <p:spPr>
          <a:xfrm>
            <a:off x="1567070" y="1482507"/>
            <a:ext cx="10210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Ánh sáng ảnh hưởng đến sinh trưởng, phát triển và thời gian ra hoa của thực vật.</a:t>
            </a:r>
            <a:endParaRPr lang="vi-VN" sz="2800" dirty="0"/>
          </a:p>
        </p:txBody>
      </p:sp>
      <p:pic>
        <p:nvPicPr>
          <p:cNvPr id="11" name="Picture 2">
            <a:extLst>
              <a:ext uri="{FF2B5EF4-FFF2-40B4-BE49-F238E27FC236}">
                <a16:creationId xmlns:a16="http://schemas.microsoft.com/office/drawing/2014/main" id="{6D74C5D7-B8B2-47BE-9A91-03490A2844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39220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a:extLst>
              <a:ext uri="{FF2B5EF4-FFF2-40B4-BE49-F238E27FC236}">
                <a16:creationId xmlns:a16="http://schemas.microsoft.com/office/drawing/2014/main" id="{C775BFC1-DB40-3961-BE18-E93E93715E0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3002000"/>
            <a:ext cx="12192000" cy="309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40389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94004" y="433727"/>
            <a:ext cx="5701996" cy="1870512"/>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Nhiều loài động vật có tập tính phơi nắng, tập tính này có tác dụng gì đối với sự sinh trưởng và phát triển của chúng?</a:t>
            </a:r>
            <a:endParaRPr lang="vi-VN" sz="2400" b="1" dirty="0"/>
          </a:p>
        </p:txBody>
      </p:sp>
      <p:pic>
        <p:nvPicPr>
          <p:cNvPr id="6146" name="Picture 2" descr="A relaxed Bearded Dragon lizard basking in the sunshine on an outdoor tree  branch - Texas A&amp;M Veterinary Medical Diagnostic Laboratory">
            <a:extLst>
              <a:ext uri="{FF2B5EF4-FFF2-40B4-BE49-F238E27FC236}">
                <a16:creationId xmlns:a16="http://schemas.microsoft.com/office/drawing/2014/main" id="{84ED63D2-6A31-47AE-84C7-9E07B9CCD4A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222" r="20740"/>
          <a:stretch/>
        </p:blipFill>
        <p:spPr bwMode="auto">
          <a:xfrm>
            <a:off x="6324600" y="0"/>
            <a:ext cx="58674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FE142471-9E58-4F9A-AA2D-1903446091A3}"/>
              </a:ext>
            </a:extLst>
          </p:cNvPr>
          <p:cNvSpPr/>
          <p:nvPr/>
        </p:nvSpPr>
        <p:spPr>
          <a:xfrm>
            <a:off x="6324600" y="5994400"/>
            <a:ext cx="5867400" cy="550736"/>
          </a:xfrm>
          <a:prstGeom prst="rect">
            <a:avLst/>
          </a:prstGeom>
          <a:solidFill>
            <a:srgbClr val="FFEBBB"/>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B73E511D-1A1A-4D12-8199-219C2504C53B}"/>
              </a:ext>
            </a:extLst>
          </p:cNvPr>
          <p:cNvSpPr txBox="1"/>
          <p:nvPr/>
        </p:nvSpPr>
        <p:spPr>
          <a:xfrm>
            <a:off x="6504292" y="6131269"/>
            <a:ext cx="5355617" cy="276999"/>
          </a:xfrm>
          <a:prstGeom prst="rect">
            <a:avLst/>
          </a:prstGeom>
          <a:noFill/>
        </p:spPr>
        <p:txBody>
          <a:bodyPr wrap="square" lIns="0" tIns="0" rIns="0" bIns="0" rtlCol="0">
            <a:spAutoFit/>
          </a:bodyPr>
          <a:lstStyle/>
          <a:p>
            <a:pPr algn="l"/>
            <a:r>
              <a:rPr lang="en-US" b="1" spc="-30"/>
              <a:t>Hiện tượng phơi nắng ở một loài thuộc lớp bò sát</a:t>
            </a:r>
          </a:p>
        </p:txBody>
      </p:sp>
      <p:grpSp>
        <p:nvGrpSpPr>
          <p:cNvPr id="10" name="Group 9">
            <a:extLst>
              <a:ext uri="{FF2B5EF4-FFF2-40B4-BE49-F238E27FC236}">
                <a16:creationId xmlns:a16="http://schemas.microsoft.com/office/drawing/2014/main" id="{9DDAE83B-ED9B-48AD-8653-30253F848C7A}"/>
              </a:ext>
            </a:extLst>
          </p:cNvPr>
          <p:cNvGrpSpPr/>
          <p:nvPr/>
        </p:nvGrpSpPr>
        <p:grpSpPr>
          <a:xfrm>
            <a:off x="2306534" y="2459206"/>
            <a:ext cx="1524000" cy="457250"/>
            <a:chOff x="800100" y="1783116"/>
            <a:chExt cx="1524000" cy="457250"/>
          </a:xfrm>
        </p:grpSpPr>
        <p:sp>
          <p:nvSpPr>
            <p:cNvPr id="11" name="Rectangle 10">
              <a:extLst>
                <a:ext uri="{FF2B5EF4-FFF2-40B4-BE49-F238E27FC236}">
                  <a16:creationId xmlns:a16="http://schemas.microsoft.com/office/drawing/2014/main" id="{E27CB0F3-4F5B-4472-B5EB-CA0F41F3D8B7}"/>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TextBox 11">
              <a:extLst>
                <a:ext uri="{FF2B5EF4-FFF2-40B4-BE49-F238E27FC236}">
                  <a16:creationId xmlns:a16="http://schemas.microsoft.com/office/drawing/2014/main" id="{4C295A50-979C-4E09-ACBA-662285CDF7AA}"/>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15" name="TextBox 14">
            <a:extLst>
              <a:ext uri="{FF2B5EF4-FFF2-40B4-BE49-F238E27FC236}">
                <a16:creationId xmlns:a16="http://schemas.microsoft.com/office/drawing/2014/main" id="{0A82655B-4E56-7C43-E8CE-F49B8647F3DB}"/>
              </a:ext>
            </a:extLst>
          </p:cNvPr>
          <p:cNvSpPr txBox="1"/>
          <p:nvPr/>
        </p:nvSpPr>
        <p:spPr>
          <a:xfrm>
            <a:off x="290513" y="3010505"/>
            <a:ext cx="5701996" cy="3791038"/>
          </a:xfrm>
          <a:prstGeom prst="rect">
            <a:avLst/>
          </a:prstGeom>
          <a:noFill/>
        </p:spPr>
        <p:txBody>
          <a:bodyPr wrap="square" lIns="0" tIns="0" rIns="0" bIns="0" rtlCol="0">
            <a:spAutoFit/>
          </a:bodyPr>
          <a:lstStyle>
            <a:defPPr>
              <a:defRPr lang="en-US"/>
            </a:defPPr>
            <a:lvl1pPr algn="just">
              <a:lnSpc>
                <a:spcPct val="130000"/>
              </a:lnSpc>
              <a:defRPr sz="2000" b="1">
                <a:solidFill>
                  <a:schemeClr val="accent6">
                    <a:lumMod val="50000"/>
                  </a:schemeClr>
                </a:solidFill>
                <a:latin typeface="Arial" panose="020B0604020202020204" pitchFamily="34" charset="0"/>
                <a:cs typeface="Arial" panose="020B0604020202020204" pitchFamily="34" charset="0"/>
              </a:defRPr>
            </a:lvl1pPr>
          </a:lstStyle>
          <a:p>
            <a:r>
              <a:rPr lang="vi-VN" sz="2400" b="0" dirty="0">
                <a:solidFill>
                  <a:schemeClr val="tx1"/>
                </a:solidFill>
              </a:rPr>
              <a:t>Vì ánh sáng mặt trời giúp cơ thể chúng </a:t>
            </a:r>
            <a:r>
              <a:rPr lang="vi-VN" sz="2400" dirty="0">
                <a:solidFill>
                  <a:schemeClr val="accent2">
                    <a:lumMod val="75000"/>
                  </a:schemeClr>
                </a:solidFill>
              </a:rPr>
              <a:t>tổng hợp vitamin D </a:t>
            </a:r>
            <a:r>
              <a:rPr lang="vi-VN" sz="2400" b="0" dirty="0">
                <a:solidFill>
                  <a:schemeClr val="tx1"/>
                </a:solidFill>
              </a:rPr>
              <a:t>- đóng vai trò quan trọng trong việc </a:t>
            </a:r>
            <a:r>
              <a:rPr lang="vi-VN" sz="2400" dirty="0">
                <a:solidFill>
                  <a:srgbClr val="FF0000"/>
                </a:solidFill>
              </a:rPr>
              <a:t>hấp thụ calcium </a:t>
            </a:r>
            <a:r>
              <a:rPr lang="vi-VN" sz="2400" b="0" dirty="0">
                <a:solidFill>
                  <a:schemeClr val="tx1"/>
                </a:solidFill>
              </a:rPr>
              <a:t>để hình thành xương, từ đó tác động đến sự sinh trưởng của cơ thể. Bên cạnh đó ánh sáng giúp động vật </a:t>
            </a:r>
            <a:r>
              <a:rPr lang="vi-VN" sz="2400" dirty="0">
                <a:solidFill>
                  <a:srgbClr val="0070C0"/>
                </a:solidFill>
              </a:rPr>
              <a:t>hấp thu thêm nhiệt từ môi trường và giảm mất nhiệt </a:t>
            </a:r>
            <a:r>
              <a:rPr lang="vi-VN" sz="2400" b="0" dirty="0">
                <a:solidFill>
                  <a:schemeClr val="tx1"/>
                </a:solidFill>
              </a:rPr>
              <a:t>trong những ngày trời rét.</a:t>
            </a:r>
            <a:endParaRPr lang="en-US" sz="2400" b="0" dirty="0">
              <a:solidFill>
                <a:schemeClr val="tx1"/>
              </a:solidFill>
            </a:endParaRPr>
          </a:p>
        </p:txBody>
      </p:sp>
    </p:spTree>
    <p:extLst>
      <p:ext uri="{BB962C8B-B14F-4D97-AF65-F5344CB8AC3E}">
        <p14:creationId xmlns:p14="http://schemas.microsoft.com/office/powerpoint/2010/main" val="27945811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15"/>
                                        </p:tgtEl>
                                        <p:attrNameLst>
                                          <p:attrName>style.visibility</p:attrName>
                                        </p:attrNameLst>
                                      </p:cBhvr>
                                      <p:to>
                                        <p:strVal val="visible"/>
                                      </p:to>
                                    </p:set>
                                    <p:animEffect transition="in" filter="fade">
                                      <p:cBhvr>
                                        <p:cTn id="14" dur="1000"/>
                                        <p:tgtEl>
                                          <p:spTgt spid="15"/>
                                        </p:tgtEl>
                                      </p:cBhvr>
                                    </p:animEffect>
                                    <p:anim calcmode="lin" valueType="num">
                                      <p:cBhvr>
                                        <p:cTn id="15" dur="1000" fill="hold"/>
                                        <p:tgtEl>
                                          <p:spTgt spid="15"/>
                                        </p:tgtEl>
                                        <p:attrNameLst>
                                          <p:attrName>ppt_x</p:attrName>
                                        </p:attrNameLst>
                                      </p:cBhvr>
                                      <p:tavLst>
                                        <p:tav tm="0">
                                          <p:val>
                                            <p:strVal val="#ppt_x"/>
                                          </p:val>
                                        </p:tav>
                                        <p:tav tm="100000">
                                          <p:val>
                                            <p:strVal val="#ppt_x"/>
                                          </p:val>
                                        </p:tav>
                                      </p:tavLst>
                                    </p:anim>
                                    <p:anim calcmode="lin" valueType="num">
                                      <p:cBhvr>
                                        <p:cTn id="16"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447800" y="786362"/>
            <a:ext cx="10210800" cy="910249"/>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nên cho trẻ nhỏ tắm nắng vào sáng sớm hoặc chiều muộn?</a:t>
            </a:r>
            <a:endParaRPr lang="vi-VN" sz="2400" b="1" dirty="0"/>
          </a:p>
        </p:txBody>
      </p:sp>
      <p:pic>
        <p:nvPicPr>
          <p:cNvPr id="4" name="Picture 2">
            <a:extLst>
              <a:ext uri="{FF2B5EF4-FFF2-40B4-BE49-F238E27FC236}">
                <a16:creationId xmlns:a16="http://schemas.microsoft.com/office/drawing/2014/main" id="{279E8577-E3F2-47DC-944C-5A8B2DD6C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58" y="687390"/>
            <a:ext cx="901283" cy="9012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A070EB0B-B995-4233-87A9-382B4274420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731" y="2198760"/>
            <a:ext cx="73152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E03D12C-6EFF-44C6-95C6-946576B63564}"/>
              </a:ext>
            </a:extLst>
          </p:cNvPr>
          <p:cNvGrpSpPr/>
          <p:nvPr/>
        </p:nvGrpSpPr>
        <p:grpSpPr>
          <a:xfrm>
            <a:off x="2461225" y="1934482"/>
            <a:ext cx="1524000" cy="457250"/>
            <a:chOff x="800100" y="1783116"/>
            <a:chExt cx="1524000" cy="457250"/>
          </a:xfrm>
        </p:grpSpPr>
        <p:sp>
          <p:nvSpPr>
            <p:cNvPr id="9" name="Rectangle 8">
              <a:extLst>
                <a:ext uri="{FF2B5EF4-FFF2-40B4-BE49-F238E27FC236}">
                  <a16:creationId xmlns:a16="http://schemas.microsoft.com/office/drawing/2014/main" id="{78D973D3-2914-4E26-AB07-B5226C5B78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C6CADCD1-80AF-4D9D-AA86-2F941D9C1BF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sp>
        <p:nvSpPr>
          <p:cNvPr id="13" name="TextBox 12">
            <a:extLst>
              <a:ext uri="{FF2B5EF4-FFF2-40B4-BE49-F238E27FC236}">
                <a16:creationId xmlns:a16="http://schemas.microsoft.com/office/drawing/2014/main" id="{269138B5-E190-7B2C-98B8-1DEB6C103726}"/>
              </a:ext>
            </a:extLst>
          </p:cNvPr>
          <p:cNvSpPr txBox="1"/>
          <p:nvPr/>
        </p:nvSpPr>
        <p:spPr>
          <a:xfrm>
            <a:off x="1036251" y="2737541"/>
            <a:ext cx="4373949" cy="3310906"/>
          </a:xfrm>
          <a:prstGeom prst="rect">
            <a:avLst/>
          </a:prstGeom>
          <a:noFill/>
        </p:spPr>
        <p:txBody>
          <a:bodyPr wrap="square" lIns="0" tIns="0" rIns="0" bIns="0" rtlCol="0">
            <a:spAutoFit/>
          </a:bodyPr>
          <a:lstStyle>
            <a:defPPr>
              <a:defRPr lang="en-US"/>
            </a:defPPr>
            <a:lvl1pPr algn="just">
              <a:lnSpc>
                <a:spcPct val="130000"/>
              </a:lnSpc>
              <a:defRPr sz="2400" b="0">
                <a:latin typeface="Arial" panose="020B0604020202020204" pitchFamily="34" charset="0"/>
                <a:cs typeface="Arial" panose="020B0604020202020204" pitchFamily="34" charset="0"/>
              </a:defRPr>
            </a:lvl1pPr>
          </a:lstStyle>
          <a:p>
            <a:r>
              <a:rPr lang="vi-VN" dirty="0"/>
              <a:t>Tắm nắng cho trẻ nhỏ vào sáng sớm hoặc chiều muộn, khi ánh sáng yếu </a:t>
            </a:r>
            <a:r>
              <a:rPr lang="vi-VN" b="1" dirty="0">
                <a:solidFill>
                  <a:srgbClr val="FF0000"/>
                </a:solidFill>
              </a:rPr>
              <a:t>giúp đẩy mạnh quá trình hình thành xương </a:t>
            </a:r>
            <a:r>
              <a:rPr lang="vi-VN" dirty="0"/>
              <a:t>của trẻ. Tia tử ngoại ở ánh nắng mặt trời </a:t>
            </a:r>
            <a:r>
              <a:rPr lang="vi-VN" b="1" dirty="0"/>
              <a:t>làm cho tiền vitamin D biến thành vitamin D. </a:t>
            </a:r>
          </a:p>
        </p:txBody>
      </p:sp>
      <p:pic>
        <p:nvPicPr>
          <p:cNvPr id="4098" name="Picture 2">
            <a:extLst>
              <a:ext uri="{FF2B5EF4-FFF2-40B4-BE49-F238E27FC236}">
                <a16:creationId xmlns:a16="http://schemas.microsoft.com/office/drawing/2014/main" id="{D00B1141-295A-6A3B-CF79-CD90398227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00" y="2031054"/>
            <a:ext cx="6286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9753721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fade">
                                      <p:cBhvr>
                                        <p:cTn id="21" dur="1000"/>
                                        <p:tgtEl>
                                          <p:spTgt spid="13"/>
                                        </p:tgtEl>
                                      </p:cBhvr>
                                    </p:animEffect>
                                    <p:anim calcmode="lin" valueType="num">
                                      <p:cBhvr>
                                        <p:cTn id="22" dur="1000" fill="hold"/>
                                        <p:tgtEl>
                                          <p:spTgt spid="13"/>
                                        </p:tgtEl>
                                        <p:attrNameLst>
                                          <p:attrName>ppt_x</p:attrName>
                                        </p:attrNameLst>
                                      </p:cBhvr>
                                      <p:tavLst>
                                        <p:tav tm="0">
                                          <p:val>
                                            <p:strVal val="#ppt_x"/>
                                          </p:val>
                                        </p:tav>
                                        <p:tav tm="100000">
                                          <p:val>
                                            <p:strVal val="#ppt_x"/>
                                          </p:val>
                                        </p:tav>
                                      </p:tavLst>
                                    </p:anim>
                                    <p:anim calcmode="lin" valueType="num">
                                      <p:cBhvr>
                                        <p:cTn id="23" dur="1000" fill="hold"/>
                                        <p:tgtEl>
                                          <p:spTgt spid="13"/>
                                        </p:tgtEl>
                                        <p:attrNameLst>
                                          <p:attrName>ppt_y</p:attrName>
                                        </p:attrNameLst>
                                      </p:cBhvr>
                                      <p:tavLst>
                                        <p:tav tm="0">
                                          <p:val>
                                            <p:strVal val="#ppt_y+.1"/>
                                          </p:val>
                                        </p:tav>
                                        <p:tav tm="100000">
                                          <p:val>
                                            <p:strVal val="#ppt_y"/>
                                          </p:val>
                                        </p:tav>
                                      </p:tavLst>
                                    </p:anim>
                                  </p:childTnLst>
                                </p:cTn>
                              </p:par>
                              <p:par>
                                <p:cTn id="24" presetID="42" presetClass="entr" presetSubtype="0" fill="hold" nodeType="with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fade">
                                      <p:cBhvr>
                                        <p:cTn id="26" dur="1000"/>
                                        <p:tgtEl>
                                          <p:spTgt spid="7"/>
                                        </p:tgtEl>
                                      </p:cBhvr>
                                    </p:animEffect>
                                    <p:anim calcmode="lin" valueType="num">
                                      <p:cBhvr>
                                        <p:cTn id="27" dur="1000" fill="hold"/>
                                        <p:tgtEl>
                                          <p:spTgt spid="7"/>
                                        </p:tgtEl>
                                        <p:attrNameLst>
                                          <p:attrName>ppt_x</p:attrName>
                                        </p:attrNameLst>
                                      </p:cBhvr>
                                      <p:tavLst>
                                        <p:tav tm="0">
                                          <p:val>
                                            <p:strVal val="#ppt_x"/>
                                          </p:val>
                                        </p:tav>
                                        <p:tav tm="100000">
                                          <p:val>
                                            <p:strVal val="#ppt_x"/>
                                          </p:val>
                                        </p:tav>
                                      </p:tavLst>
                                    </p:anim>
                                    <p:anim calcmode="lin" valueType="num">
                                      <p:cBhvr>
                                        <p:cTn id="28"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371600" y="490877"/>
            <a:ext cx="4419600" cy="1390381"/>
          </a:xfrm>
          <a:prstGeom prst="rect">
            <a:avLst/>
          </a:prstGeom>
          <a:noFill/>
        </p:spPr>
        <p:txBody>
          <a:bodyPr wrap="square" lIns="0" tIns="0" rIns="0" bIns="0" rtlCol="0">
            <a:spAutoFit/>
          </a:bodyPr>
          <a:lstStyle/>
          <a:p>
            <a:pPr>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nên cho trẻ nhỏ tắm nắng vào sáng sớm hoặc chiều muộn?</a:t>
            </a:r>
            <a:endParaRPr lang="vi-VN" sz="2400" b="1" dirty="0"/>
          </a:p>
        </p:txBody>
      </p:sp>
      <p:pic>
        <p:nvPicPr>
          <p:cNvPr id="4" name="Picture 2">
            <a:extLst>
              <a:ext uri="{FF2B5EF4-FFF2-40B4-BE49-F238E27FC236}">
                <a16:creationId xmlns:a16="http://schemas.microsoft.com/office/drawing/2014/main" id="{279E8577-E3F2-47DC-944C-5A8B2DD6C2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1358" y="687390"/>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0E03D12C-6EFF-44C6-95C6-946576B63564}"/>
              </a:ext>
            </a:extLst>
          </p:cNvPr>
          <p:cNvGrpSpPr/>
          <p:nvPr/>
        </p:nvGrpSpPr>
        <p:grpSpPr>
          <a:xfrm>
            <a:off x="290513" y="2121276"/>
            <a:ext cx="1524000" cy="457250"/>
            <a:chOff x="800100" y="1783116"/>
            <a:chExt cx="1524000" cy="457250"/>
          </a:xfrm>
        </p:grpSpPr>
        <p:sp>
          <p:nvSpPr>
            <p:cNvPr id="9" name="Rectangle 8">
              <a:extLst>
                <a:ext uri="{FF2B5EF4-FFF2-40B4-BE49-F238E27FC236}">
                  <a16:creationId xmlns:a16="http://schemas.microsoft.com/office/drawing/2014/main" id="{78D973D3-2914-4E26-AB07-B5226C5B784D}"/>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C6CADCD1-80AF-4D9D-AA86-2F941D9C1BF4}"/>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11268" name="Picture 4" descr="How Should I Dress My Newborn in the Summer? The Baby Hamper Co">
            <a:extLst>
              <a:ext uri="{FF2B5EF4-FFF2-40B4-BE49-F238E27FC236}">
                <a16:creationId xmlns:a16="http://schemas.microsoft.com/office/drawing/2014/main" id="{1B540FFE-5BCA-41E1-9ED5-95F351B32C4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31008" r="9732"/>
          <a:stretch/>
        </p:blipFill>
        <p:spPr bwMode="auto">
          <a:xfrm>
            <a:off x="6096000" y="0"/>
            <a:ext cx="6096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269138B5-E190-7B2C-98B8-1DEB6C103726}"/>
              </a:ext>
            </a:extLst>
          </p:cNvPr>
          <p:cNvSpPr txBox="1"/>
          <p:nvPr/>
        </p:nvSpPr>
        <p:spPr>
          <a:xfrm>
            <a:off x="366713" y="2879463"/>
            <a:ext cx="5424487" cy="3310906"/>
          </a:xfrm>
          <a:prstGeom prst="rect">
            <a:avLst/>
          </a:prstGeom>
          <a:noFill/>
        </p:spPr>
        <p:txBody>
          <a:bodyPr wrap="square" lIns="0" tIns="0" rIns="0" bIns="0" rtlCol="0">
            <a:spAutoFit/>
          </a:bodyPr>
          <a:lstStyle>
            <a:defPPr>
              <a:defRPr lang="en-US"/>
            </a:defPPr>
            <a:lvl1pPr algn="just">
              <a:lnSpc>
                <a:spcPct val="130000"/>
              </a:lnSpc>
              <a:defRPr sz="2400" b="0">
                <a:latin typeface="Arial" panose="020B0604020202020204" pitchFamily="34" charset="0"/>
                <a:cs typeface="Arial" panose="020B0604020202020204" pitchFamily="34" charset="0"/>
              </a:defRPr>
            </a:lvl1pPr>
          </a:lstStyle>
          <a:p>
            <a:pPr marL="342900" indent="-342900">
              <a:buFont typeface="Wingdings" panose="05000000000000000000" pitchFamily="2" charset="2"/>
              <a:buChar char="Ø"/>
            </a:pPr>
            <a:r>
              <a:rPr lang="vi-VN" b="1" dirty="0"/>
              <a:t>Vitamin D có vai trò trong chuyên hoá canxi </a:t>
            </a:r>
            <a:r>
              <a:rPr lang="vi-VN" dirty="0"/>
              <a:t>để hình thành xương, qua đó ảnh hưởng lên quá trình sinh trưởng và phát triển của trẻ.</a:t>
            </a:r>
          </a:p>
          <a:p>
            <a:pPr marL="342900" indent="-342900">
              <a:buFont typeface="Wingdings" panose="05000000000000000000" pitchFamily="2" charset="2"/>
              <a:buChar char="Ø"/>
            </a:pPr>
            <a:r>
              <a:rPr lang="vi-VN" b="1" dirty="0"/>
              <a:t>Không nên tắm </a:t>
            </a:r>
            <a:r>
              <a:rPr lang="vi-VN" dirty="0"/>
              <a:t>cho trẻ khi ánh sáng mạnh </a:t>
            </a:r>
            <a:r>
              <a:rPr lang="vi-VN" b="1" dirty="0">
                <a:solidFill>
                  <a:srgbClr val="FF0000"/>
                </a:solidFill>
              </a:rPr>
              <a:t>vì nhiều tia cực tím </a:t>
            </a:r>
            <a:r>
              <a:rPr lang="vi-VN" dirty="0"/>
              <a:t>sẽ có hại cho sự phát triển của của trẻ.</a:t>
            </a:r>
          </a:p>
        </p:txBody>
      </p:sp>
    </p:spTree>
    <p:extLst>
      <p:ext uri="{BB962C8B-B14F-4D97-AF65-F5344CB8AC3E}">
        <p14:creationId xmlns:p14="http://schemas.microsoft.com/office/powerpoint/2010/main" val="13611273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3">
                                            <p:txEl>
                                              <p:pRg st="0" end="0"/>
                                            </p:txEl>
                                          </p:spTgt>
                                        </p:tgtEl>
                                        <p:attrNameLst>
                                          <p:attrName>style.visibility</p:attrName>
                                        </p:attrNameLst>
                                      </p:cBhvr>
                                      <p:to>
                                        <p:strVal val="visible"/>
                                      </p:to>
                                    </p:set>
                                    <p:animEffect transition="in" filter="fade">
                                      <p:cBhvr>
                                        <p:cTn id="7" dur="1000"/>
                                        <p:tgtEl>
                                          <p:spTgt spid="13">
                                            <p:txEl>
                                              <p:pRg st="0" end="0"/>
                                            </p:txEl>
                                          </p:spTgt>
                                        </p:tgtEl>
                                      </p:cBhvr>
                                    </p:animEffect>
                                    <p:anim calcmode="lin" valueType="num">
                                      <p:cBhvr>
                                        <p:cTn id="8" dur="1000" fill="hold"/>
                                        <p:tgtEl>
                                          <p:spTgt spid="1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3">
                                            <p:txEl>
                                              <p:pRg st="1" end="1"/>
                                            </p:txEl>
                                          </p:spTgt>
                                        </p:tgtEl>
                                        <p:attrNameLst>
                                          <p:attrName>style.visibility</p:attrName>
                                        </p:attrNameLst>
                                      </p:cBhvr>
                                      <p:to>
                                        <p:strVal val="visible"/>
                                      </p:to>
                                    </p:set>
                                    <p:animEffect transition="in" filter="fade">
                                      <p:cBhvr>
                                        <p:cTn id="14" dur="1000"/>
                                        <p:tgtEl>
                                          <p:spTgt spid="13">
                                            <p:txEl>
                                              <p:pRg st="1" end="1"/>
                                            </p:txEl>
                                          </p:spTgt>
                                        </p:tgtEl>
                                      </p:cBhvr>
                                    </p:animEffect>
                                    <p:anim calcmode="lin" valueType="num">
                                      <p:cBhvr>
                                        <p:cTn id="15" dur="1000" fill="hold"/>
                                        <p:tgtEl>
                                          <p:spTgt spid="1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3">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tages of Business Lifecycle &amp; Its Challenges - Business Resource Center">
            <a:extLst>
              <a:ext uri="{FF2B5EF4-FFF2-40B4-BE49-F238E27FC236}">
                <a16:creationId xmlns:a16="http://schemas.microsoft.com/office/drawing/2014/main" id="{0EFE6F9C-6BF7-4110-BD84-927B36F05DF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750" b="9174"/>
          <a:stretch/>
        </p:blipFill>
        <p:spPr bwMode="auto">
          <a:xfrm>
            <a:off x="1"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88AFBD25-881F-47DD-898D-9704ECF49DD4}"/>
              </a:ext>
            </a:extLst>
          </p:cNvPr>
          <p:cNvGrpSpPr/>
          <p:nvPr/>
        </p:nvGrpSpPr>
        <p:grpSpPr>
          <a:xfrm>
            <a:off x="0" y="0"/>
            <a:ext cx="12192000" cy="3764280"/>
            <a:chOff x="0" y="0"/>
            <a:chExt cx="12192000" cy="3764280"/>
          </a:xfrm>
        </p:grpSpPr>
        <p:sp>
          <p:nvSpPr>
            <p:cNvPr id="4" name="Rectangle 3">
              <a:extLst>
                <a:ext uri="{FF2B5EF4-FFF2-40B4-BE49-F238E27FC236}">
                  <a16:creationId xmlns:a16="http://schemas.microsoft.com/office/drawing/2014/main" id="{CCB28729-345A-4FA7-BDEE-05D26356BB25}"/>
                </a:ext>
              </a:extLst>
            </p:cNvPr>
            <p:cNvSpPr/>
            <p:nvPr/>
          </p:nvSpPr>
          <p:spPr>
            <a:xfrm>
              <a:off x="0" y="182880"/>
              <a:ext cx="12192000" cy="33985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12276ECB-4D31-4E55-9EFA-9D21A57C406B}"/>
                </a:ext>
              </a:extLst>
            </p:cNvPr>
            <p:cNvSpPr/>
            <p:nvPr/>
          </p:nvSpPr>
          <p:spPr>
            <a:xfrm>
              <a:off x="0" y="35814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7A436DD3-21AA-4114-B815-1E87D6850128}"/>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a:extLst>
                <a:ext uri="{FF2B5EF4-FFF2-40B4-BE49-F238E27FC236}">
                  <a16:creationId xmlns:a16="http://schemas.microsoft.com/office/drawing/2014/main" id="{22DC093B-CF17-4325-B940-0E18FCFB30D2}"/>
                </a:ext>
              </a:extLst>
            </p:cNvPr>
            <p:cNvSpPr txBox="1"/>
            <p:nvPr/>
          </p:nvSpPr>
          <p:spPr>
            <a:xfrm>
              <a:off x="653004" y="1662555"/>
              <a:ext cx="10885992" cy="1409425"/>
            </a:xfrm>
            <a:prstGeom prst="rect">
              <a:avLst/>
            </a:prstGeom>
            <a:noFill/>
          </p:spPr>
          <p:txBody>
            <a:bodyPr wrap="none" lIns="0" tIns="0" rIns="0" bIns="0" rtlCol="0">
              <a:spAutoFit/>
            </a:bodyPr>
            <a:lstStyle/>
            <a:p>
              <a:pPr algn="ctr">
                <a:lnSpc>
                  <a:spcPct val="120000"/>
                </a:lnSpc>
              </a:pPr>
              <a:r>
                <a:rPr lang="vi-VN" sz="4000" b="1"/>
                <a:t>ỨNG DỤNG SINH TRƯỞNG VÀ PHÁT TRIỂN </a:t>
              </a:r>
            </a:p>
            <a:p>
              <a:pPr algn="ctr">
                <a:lnSpc>
                  <a:spcPct val="120000"/>
                </a:lnSpc>
              </a:pPr>
              <a:r>
                <a:rPr lang="vi-VN" sz="4000" b="1"/>
                <a:t>Ở SINH VẬT VÀO THỰC TIỄN</a:t>
              </a:r>
            </a:p>
          </p:txBody>
        </p:sp>
        <p:sp>
          <p:nvSpPr>
            <p:cNvPr id="3" name="TextBox 2">
              <a:extLst>
                <a:ext uri="{FF2B5EF4-FFF2-40B4-BE49-F238E27FC236}">
                  <a16:creationId xmlns:a16="http://schemas.microsoft.com/office/drawing/2014/main" id="{CC3F32CC-C314-4071-8E6E-5B71553ACA37}"/>
                </a:ext>
              </a:extLst>
            </p:cNvPr>
            <p:cNvSpPr txBox="1"/>
            <p:nvPr/>
          </p:nvSpPr>
          <p:spPr>
            <a:xfrm>
              <a:off x="4770317" y="492423"/>
              <a:ext cx="2651368" cy="1006173"/>
            </a:xfrm>
            <a:prstGeom prst="rect">
              <a:avLst/>
            </a:prstGeom>
            <a:noFill/>
          </p:spPr>
          <p:txBody>
            <a:bodyPr wrap="none" lIns="0" tIns="0" rIns="0" bIns="0" rtlCol="0">
              <a:spAutoFit/>
            </a:bodyPr>
            <a:lstStyle/>
            <a:p>
              <a:pPr algn="ctr">
                <a:lnSpc>
                  <a:spcPct val="120000"/>
                </a:lnSpc>
              </a:pPr>
              <a:r>
                <a:rPr lang="en-US" sz="6000" b="1">
                  <a:solidFill>
                    <a:schemeClr val="accent6">
                      <a:lumMod val="50000"/>
                    </a:schemeClr>
                  </a:solidFill>
                </a:rPr>
                <a:t>BÀI 37:</a:t>
              </a:r>
            </a:p>
          </p:txBody>
        </p:sp>
      </p:grpSp>
    </p:spTree>
    <p:extLst>
      <p:ext uri="{BB962C8B-B14F-4D97-AF65-F5344CB8AC3E}">
        <p14:creationId xmlns:p14="http://schemas.microsoft.com/office/powerpoint/2010/main" val="24834285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753298" y="1618865"/>
            <a:ext cx="9433372"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a:t>
            </a:r>
            <a:r>
              <a:rPr lang="vi-VN" sz="2400" b="1" dirty="0">
                <a:latin typeface="Arial" panose="020B0604020202020204" pitchFamily="34" charset="0"/>
                <a:cs typeface="Arial" panose="020B0604020202020204" pitchFamily="34" charset="0"/>
              </a:rPr>
              <a:t>Nước có ảnh hưởng tới quá trình sinh trưởng và phát triển ở sinh vật như thế nào? Vì sao nước có thể ảnh hưởng tới các quá trình này?</a:t>
            </a:r>
            <a:endParaRPr lang="vi-VN" sz="2400" b="1" dirty="0"/>
          </a:p>
        </p:txBody>
      </p:sp>
      <p:pic>
        <p:nvPicPr>
          <p:cNvPr id="3" name="Picture 2">
            <a:extLst>
              <a:ext uri="{FF2B5EF4-FFF2-40B4-BE49-F238E27FC236}">
                <a16:creationId xmlns:a16="http://schemas.microsoft.com/office/drawing/2014/main" id="{51CB8180-093F-4CA2-A2FD-961004D5F28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6498" y="1585422"/>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9F9A75D6-1440-4104-A74D-24FF1A4B0AE8}"/>
              </a:ext>
            </a:extLst>
          </p:cNvPr>
          <p:cNvGrpSpPr/>
          <p:nvPr/>
        </p:nvGrpSpPr>
        <p:grpSpPr>
          <a:xfrm>
            <a:off x="5334000" y="3240554"/>
            <a:ext cx="1524000" cy="457250"/>
            <a:chOff x="800100" y="1783116"/>
            <a:chExt cx="1524000" cy="457250"/>
          </a:xfrm>
        </p:grpSpPr>
        <p:sp>
          <p:nvSpPr>
            <p:cNvPr id="6" name="Rectangle 5">
              <a:extLst>
                <a:ext uri="{FF2B5EF4-FFF2-40B4-BE49-F238E27FC236}">
                  <a16:creationId xmlns:a16="http://schemas.microsoft.com/office/drawing/2014/main" id="{54DDC57C-509A-4AAB-B115-CF7FF390C8E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3E1E84D7-7303-485D-BD77-DD6D19EE961C}"/>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9" name="Picture 2">
            <a:extLst>
              <a:ext uri="{FF2B5EF4-FFF2-40B4-BE49-F238E27FC236}">
                <a16:creationId xmlns:a16="http://schemas.microsoft.com/office/drawing/2014/main" id="{5041E37D-DB1B-429A-A280-4E64031287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62" y="3886200"/>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FC977374-3878-4939-9F3A-5807397FA11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5962" y="5240454"/>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11">
            <a:extLst>
              <a:ext uri="{FF2B5EF4-FFF2-40B4-BE49-F238E27FC236}">
                <a16:creationId xmlns:a16="http://schemas.microsoft.com/office/drawing/2014/main" id="{0A8C2698-A7B5-7F4B-5A37-628B10A0BF27}"/>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60AC425F-BDC4-B5AA-61D4-F0F527674CC3}"/>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4" name="Picture 2">
            <a:extLst>
              <a:ext uri="{FF2B5EF4-FFF2-40B4-BE49-F238E27FC236}">
                <a16:creationId xmlns:a16="http://schemas.microsoft.com/office/drawing/2014/main" id="{F91D6D6F-8C3C-0667-84CD-19274ABC430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30597382-B173-DF2B-FE60-BF40DAFCA0B4}"/>
              </a:ext>
            </a:extLst>
          </p:cNvPr>
          <p:cNvSpPr txBox="1"/>
          <p:nvPr/>
        </p:nvSpPr>
        <p:spPr>
          <a:xfrm>
            <a:off x="2289622" y="3890351"/>
            <a:ext cx="8897047" cy="910249"/>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dirty="0">
                <a:solidFill>
                  <a:srgbClr val="002060"/>
                </a:solidFill>
              </a:rPr>
              <a:t>Nước có vai trò quan trọng tới quá trình sinh trưởng và phát triển ở sinh vật.</a:t>
            </a:r>
            <a:endParaRPr lang="en-US" dirty="0">
              <a:solidFill>
                <a:srgbClr val="002060"/>
              </a:solidFill>
            </a:endParaRPr>
          </a:p>
        </p:txBody>
      </p:sp>
      <p:sp>
        <p:nvSpPr>
          <p:cNvPr id="17" name="TextBox 16">
            <a:extLst>
              <a:ext uri="{FF2B5EF4-FFF2-40B4-BE49-F238E27FC236}">
                <a16:creationId xmlns:a16="http://schemas.microsoft.com/office/drawing/2014/main" id="{BB7701E9-1C57-6B57-9718-CCB6092AB6D6}"/>
              </a:ext>
            </a:extLst>
          </p:cNvPr>
          <p:cNvSpPr txBox="1"/>
          <p:nvPr/>
        </p:nvSpPr>
        <p:spPr>
          <a:xfrm>
            <a:off x="2259805" y="4982907"/>
            <a:ext cx="8926863" cy="1390381"/>
          </a:xfrm>
          <a:prstGeom prst="rect">
            <a:avLst/>
          </a:prstGeom>
          <a:noFill/>
        </p:spPr>
        <p:txBody>
          <a:bodyPr wrap="square" lIns="0" tIns="0" rIns="0" bIns="0" rtlCol="0">
            <a:spAutoFit/>
          </a:bodyPr>
          <a:lstStyle>
            <a:defPPr>
              <a:defRPr lang="en-US"/>
            </a:defPPr>
            <a:lvl1pPr algn="just">
              <a:lnSpc>
                <a:spcPct val="130000"/>
              </a:lnSpc>
              <a:defRPr sz="2400" b="1">
                <a:solidFill>
                  <a:srgbClr val="002060"/>
                </a:solidFill>
                <a:latin typeface="Arial" panose="020B0604020202020204" pitchFamily="34" charset="0"/>
                <a:cs typeface="Arial" panose="020B0604020202020204" pitchFamily="34" charset="0"/>
              </a:defRPr>
            </a:lvl1pPr>
          </a:lstStyle>
          <a:p>
            <a:r>
              <a:rPr lang="vi-VN" dirty="0">
                <a:solidFill>
                  <a:srgbClr val="FF0000"/>
                </a:solidFill>
              </a:rPr>
              <a:t>Vì nước tham gia vào quá trình trao đổi chất và chuyển hóa năng lượng nên ảnh hưởng đến sinh trưởng và phát triển của sinh vật.</a:t>
            </a:r>
            <a:endParaRPr lang="en-US" dirty="0">
              <a:solidFill>
                <a:srgbClr val="FF0000"/>
              </a:solidFill>
            </a:endParaRPr>
          </a:p>
        </p:txBody>
      </p:sp>
    </p:spTree>
    <p:extLst>
      <p:ext uri="{BB962C8B-B14F-4D97-AF65-F5344CB8AC3E}">
        <p14:creationId xmlns:p14="http://schemas.microsoft.com/office/powerpoint/2010/main" val="90061447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1000"/>
                                        <p:tgtEl>
                                          <p:spTgt spid="9"/>
                                        </p:tgtEl>
                                      </p:cBhvr>
                                    </p:animEffect>
                                    <p:anim calcmode="lin" valueType="num">
                                      <p:cBhvr>
                                        <p:cTn id="27" dur="1000" fill="hold"/>
                                        <p:tgtEl>
                                          <p:spTgt spid="9"/>
                                        </p:tgtEl>
                                        <p:attrNameLst>
                                          <p:attrName>ppt_x</p:attrName>
                                        </p:attrNameLst>
                                      </p:cBhvr>
                                      <p:tavLst>
                                        <p:tav tm="0">
                                          <p:val>
                                            <p:strVal val="#ppt_x"/>
                                          </p:val>
                                        </p:tav>
                                        <p:tav tm="100000">
                                          <p:val>
                                            <p:strVal val="#ppt_x"/>
                                          </p:val>
                                        </p:tav>
                                      </p:tavLst>
                                    </p:anim>
                                    <p:anim calcmode="lin" valueType="num">
                                      <p:cBhvr>
                                        <p:cTn id="28" dur="1000" fill="hold"/>
                                        <p:tgtEl>
                                          <p:spTgt spid="9"/>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1000"/>
                                        <p:tgtEl>
                                          <p:spTgt spid="15"/>
                                        </p:tgtEl>
                                      </p:cBhvr>
                                    </p:animEffect>
                                    <p:anim calcmode="lin" valueType="num">
                                      <p:cBhvr>
                                        <p:cTn id="32" dur="1000" fill="hold"/>
                                        <p:tgtEl>
                                          <p:spTgt spid="15"/>
                                        </p:tgtEl>
                                        <p:attrNameLst>
                                          <p:attrName>ppt_x</p:attrName>
                                        </p:attrNameLst>
                                      </p:cBhvr>
                                      <p:tavLst>
                                        <p:tav tm="0">
                                          <p:val>
                                            <p:strVal val="#ppt_x"/>
                                          </p:val>
                                        </p:tav>
                                        <p:tav tm="100000">
                                          <p:val>
                                            <p:strVal val="#ppt_x"/>
                                          </p:val>
                                        </p:tav>
                                      </p:tavLst>
                                    </p:anim>
                                    <p:anim calcmode="lin" valueType="num">
                                      <p:cBhvr>
                                        <p:cTn id="33"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2" presetClass="entr" presetSubtype="0" fill="hold"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1000"/>
                                        <p:tgtEl>
                                          <p:spTgt spid="11"/>
                                        </p:tgtEl>
                                      </p:cBhvr>
                                    </p:animEffect>
                                    <p:anim calcmode="lin" valueType="num">
                                      <p:cBhvr>
                                        <p:cTn id="39" dur="1000" fill="hold"/>
                                        <p:tgtEl>
                                          <p:spTgt spid="11"/>
                                        </p:tgtEl>
                                        <p:attrNameLst>
                                          <p:attrName>ppt_x</p:attrName>
                                        </p:attrNameLst>
                                      </p:cBhvr>
                                      <p:tavLst>
                                        <p:tav tm="0">
                                          <p:val>
                                            <p:strVal val="#ppt_x"/>
                                          </p:val>
                                        </p:tav>
                                        <p:tav tm="100000">
                                          <p:val>
                                            <p:strVal val="#ppt_x"/>
                                          </p:val>
                                        </p:tav>
                                      </p:tavLst>
                                    </p:anim>
                                    <p:anim calcmode="lin" valueType="num">
                                      <p:cBhvr>
                                        <p:cTn id="40" dur="1000" fill="hold"/>
                                        <p:tgtEl>
                                          <p:spTgt spid="11"/>
                                        </p:tgtEl>
                                        <p:attrNameLst>
                                          <p:attrName>ppt_y</p:attrName>
                                        </p:attrNameLst>
                                      </p:cBhvr>
                                      <p:tavLst>
                                        <p:tav tm="0">
                                          <p:val>
                                            <p:strVal val="#ppt_y+.1"/>
                                          </p:val>
                                        </p:tav>
                                        <p:tav tm="100000">
                                          <p:val>
                                            <p:strVal val="#ppt_y"/>
                                          </p:val>
                                        </p:tav>
                                      </p:tavLst>
                                    </p:anim>
                                  </p:childTnLst>
                                </p:cTn>
                              </p:par>
                              <p:par>
                                <p:cTn id="41" presetID="42" presetClass="entr" presetSubtype="0" fill="hold" grpId="0" nodeType="with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1000"/>
                                        <p:tgtEl>
                                          <p:spTgt spid="17"/>
                                        </p:tgtEl>
                                      </p:cBhvr>
                                    </p:animEffect>
                                    <p:anim calcmode="lin" valueType="num">
                                      <p:cBhvr>
                                        <p:cTn id="44" dur="1000" fill="hold"/>
                                        <p:tgtEl>
                                          <p:spTgt spid="17"/>
                                        </p:tgtEl>
                                        <p:attrNameLst>
                                          <p:attrName>ppt_x</p:attrName>
                                        </p:attrNameLst>
                                      </p:cBhvr>
                                      <p:tavLst>
                                        <p:tav tm="0">
                                          <p:val>
                                            <p:strVal val="#ppt_x"/>
                                          </p:val>
                                        </p:tav>
                                        <p:tav tm="100000">
                                          <p:val>
                                            <p:strVal val="#ppt_x"/>
                                          </p:val>
                                        </p:tav>
                                      </p:tavLst>
                                    </p:anim>
                                    <p:anim calcmode="lin" valueType="num">
                                      <p:cBhvr>
                                        <p:cTn id="45" dur="10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5" grpId="0"/>
      <p:bldP spid="17"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A61082-B45C-4C5F-9B2B-464FE69B3A84}"/>
              </a:ext>
            </a:extLst>
          </p:cNvPr>
          <p:cNvSpPr txBox="1"/>
          <p:nvPr/>
        </p:nvSpPr>
        <p:spPr>
          <a:xfrm>
            <a:off x="1981200" y="1503658"/>
            <a:ext cx="9753600"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Ở thực vật, </a:t>
            </a:r>
            <a:r>
              <a:rPr lang="vi-VN" sz="2800" dirty="0">
                <a:latin typeface="Arial" panose="020B0604020202020204" pitchFamily="34" charset="0"/>
                <a:cs typeface="Arial" panose="020B0604020202020204" pitchFamily="34" charset="0"/>
              </a:rPr>
              <a:t>nước là </a:t>
            </a:r>
            <a:r>
              <a:rPr lang="vi-VN" sz="2800" b="1" dirty="0">
                <a:solidFill>
                  <a:schemeClr val="accent2">
                    <a:lumMod val="50000"/>
                  </a:schemeClr>
                </a:solidFill>
                <a:latin typeface="Arial" panose="020B0604020202020204" pitchFamily="34" charset="0"/>
                <a:cs typeface="Arial" panose="020B0604020202020204" pitchFamily="34" charset="0"/>
              </a:rPr>
              <a:t>nguyên liệu cho quá trình quang hợp </a:t>
            </a:r>
            <a:r>
              <a:rPr lang="vi-VN" sz="2800" dirty="0">
                <a:latin typeface="Arial" panose="020B0604020202020204" pitchFamily="34" charset="0"/>
                <a:cs typeface="Arial" panose="020B0604020202020204" pitchFamily="34" charset="0"/>
              </a:rPr>
              <a:t>tạo ra các chất hữu cơ giúp cây lớn lên.</a:t>
            </a:r>
            <a:endParaRPr lang="vi-VN" sz="2800" dirty="0"/>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3010" name="Picture 2" descr="hand-watering-baby-plants-growing | Redpoint Global">
            <a:extLst>
              <a:ext uri="{FF2B5EF4-FFF2-40B4-BE49-F238E27FC236}">
                <a16:creationId xmlns:a16="http://schemas.microsoft.com/office/drawing/2014/main" id="{8A792DF2-0B88-407E-967A-A52E190147F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51427" b="4215"/>
          <a:stretch/>
        </p:blipFill>
        <p:spPr bwMode="auto">
          <a:xfrm>
            <a:off x="0" y="2801880"/>
            <a:ext cx="12192000" cy="405611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62871389"/>
      </p:ext>
    </p:extLst>
  </p:cSld>
  <p:clrMapOvr>
    <a:masterClrMapping/>
  </p:clrMapOvr>
  <p:transition>
    <p:fade/>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51F8D4-0F34-4858-ADA9-265A567875F5}"/>
              </a:ext>
            </a:extLst>
          </p:cNvPr>
          <p:cNvSpPr txBox="1"/>
          <p:nvPr/>
        </p:nvSpPr>
        <p:spPr>
          <a:xfrm>
            <a:off x="2122098" y="1445391"/>
            <a:ext cx="9536501"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Ở động vật, </a:t>
            </a:r>
            <a:r>
              <a:rPr lang="vi-VN" sz="2800" dirty="0">
                <a:latin typeface="Arial" panose="020B0604020202020204" pitchFamily="34" charset="0"/>
                <a:cs typeface="Arial" panose="020B0604020202020204" pitchFamily="34" charset="0"/>
              </a:rPr>
              <a:t>nước là </a:t>
            </a:r>
            <a:r>
              <a:rPr lang="vi-VN" sz="2800" b="1" dirty="0">
                <a:solidFill>
                  <a:schemeClr val="accent2">
                    <a:lumMod val="50000"/>
                  </a:schemeClr>
                </a:solidFill>
                <a:latin typeface="Arial" panose="020B0604020202020204" pitchFamily="34" charset="0"/>
                <a:cs typeface="Arial" panose="020B0604020202020204" pitchFamily="34" charset="0"/>
              </a:rPr>
              <a:t>nguyên liệu và môi trường </a:t>
            </a:r>
            <a:r>
              <a:rPr lang="vi-VN" sz="2800" dirty="0">
                <a:latin typeface="Arial" panose="020B0604020202020204" pitchFamily="34" charset="0"/>
                <a:cs typeface="Arial" panose="020B0604020202020204" pitchFamily="34" charset="0"/>
              </a:rPr>
              <a:t>cho quá trình tổng hợp các chất xây dựng cơ thể.</a:t>
            </a:r>
            <a:endParaRPr lang="vi-VN" sz="2800" dirty="0"/>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1988" name="Picture 4" descr="three zebras drinking water on river photo – Free Serengeti national park  Image on Unsplash">
            <a:extLst>
              <a:ext uri="{FF2B5EF4-FFF2-40B4-BE49-F238E27FC236}">
                <a16:creationId xmlns:a16="http://schemas.microsoft.com/office/drawing/2014/main" id="{2E8ABB08-D47C-4D0A-8CD5-B19BCEE7F0C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5412" b="1220"/>
          <a:stretch/>
        </p:blipFill>
        <p:spPr bwMode="auto">
          <a:xfrm>
            <a:off x="0" y="2801881"/>
            <a:ext cx="12192000" cy="40561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172024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E008C5-354D-4FB9-BF3D-C2EDD3121BB1}"/>
              </a:ext>
            </a:extLst>
          </p:cNvPr>
          <p:cNvSpPr txBox="1"/>
          <p:nvPr/>
        </p:nvSpPr>
        <p:spPr>
          <a:xfrm>
            <a:off x="1887512" y="1620924"/>
            <a:ext cx="9923488" cy="1024319"/>
          </a:xfrm>
          <a:prstGeom prst="rect">
            <a:avLst/>
          </a:prstGeom>
          <a:noFill/>
        </p:spPr>
        <p:txBody>
          <a:bodyPr wrap="square" lIns="0" tIns="0" rIns="0" bIns="0" rtlCol="0">
            <a:spAutoFit/>
          </a:bodyPr>
          <a:lstStyle/>
          <a:p>
            <a:pPr>
              <a:lnSpc>
                <a:spcPct val="125000"/>
              </a:lnSpc>
            </a:pPr>
            <a:r>
              <a:rPr lang="vi-VN" sz="2800" b="1" dirty="0">
                <a:latin typeface="Arial" panose="020B0604020202020204" pitchFamily="34" charset="0"/>
                <a:cs typeface="Arial" panose="020B0604020202020204" pitchFamily="34" charset="0"/>
              </a:rPr>
              <a:t>Nếu thiếu nước, </a:t>
            </a:r>
            <a:r>
              <a:rPr lang="vi-VN" sz="2800" dirty="0">
                <a:latin typeface="Arial" panose="020B0604020202020204" pitchFamily="34" charset="0"/>
                <a:cs typeface="Arial" panose="020B0604020202020204" pitchFamily="34" charset="0"/>
              </a:rPr>
              <a:t>quá trình </a:t>
            </a:r>
            <a:r>
              <a:rPr lang="vi-VN" sz="2800" b="1" dirty="0">
                <a:solidFill>
                  <a:schemeClr val="accent6">
                    <a:lumMod val="75000"/>
                  </a:schemeClr>
                </a:solidFill>
                <a:latin typeface="Arial" panose="020B0604020202020204" pitchFamily="34" charset="0"/>
                <a:cs typeface="Arial" panose="020B0604020202020204" pitchFamily="34" charset="0"/>
              </a:rPr>
              <a:t>sinh trưởng và phát triển của sinh vật sẽ bị chậm hoặc ngừng lại, thậm chí là chết</a:t>
            </a:r>
            <a:endParaRPr lang="vi-VN" sz="2800" b="1" dirty="0">
              <a:solidFill>
                <a:schemeClr val="accent6">
                  <a:lumMod val="75000"/>
                </a:schemeClr>
              </a:solidFill>
            </a:endParaRPr>
          </a:p>
        </p:txBody>
      </p:sp>
      <p:pic>
        <p:nvPicPr>
          <p:cNvPr id="10" name="Picture 2">
            <a:extLst>
              <a:ext uri="{FF2B5EF4-FFF2-40B4-BE49-F238E27FC236}">
                <a16:creationId xmlns:a16="http://schemas.microsoft.com/office/drawing/2014/main" id="{5A1B71EE-27F6-4F8A-ACE1-D296E98B51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9762" y="1445391"/>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a:extLst>
              <a:ext uri="{FF2B5EF4-FFF2-40B4-BE49-F238E27FC236}">
                <a16:creationId xmlns:a16="http://schemas.microsoft.com/office/drawing/2014/main" id="{4AD39B4E-46A9-48C1-95A4-B308F5BE2BEB}"/>
              </a:ext>
            </a:extLst>
          </p:cNvPr>
          <p:cNvSpPr/>
          <p:nvPr/>
        </p:nvSpPr>
        <p:spPr>
          <a:xfrm>
            <a:off x="0" y="-1"/>
            <a:ext cx="3048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5F88ECCC-94B0-4F8B-BF68-ECD9B06AB0B0}"/>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3. Nước</a:t>
            </a:r>
          </a:p>
        </p:txBody>
      </p:sp>
      <p:pic>
        <p:nvPicPr>
          <p:cNvPr id="13" name="Picture 2">
            <a:extLst>
              <a:ext uri="{FF2B5EF4-FFF2-40B4-BE49-F238E27FC236}">
                <a16:creationId xmlns:a16="http://schemas.microsoft.com/office/drawing/2014/main" id="{50399A20-7644-4775-8DBF-9F1BE686857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Drought">
            <a:extLst>
              <a:ext uri="{FF2B5EF4-FFF2-40B4-BE49-F238E27FC236}">
                <a16:creationId xmlns:a16="http://schemas.microsoft.com/office/drawing/2014/main" id="{F9808803-0CD6-4163-B931-1FA804FDEF3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75" b="1075"/>
          <a:stretch/>
        </p:blipFill>
        <p:spPr bwMode="auto">
          <a:xfrm>
            <a:off x="6096000" y="2867786"/>
            <a:ext cx="6096000" cy="3990214"/>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How to stop your plants dying while you're away on holiday | The Independent">
            <a:extLst>
              <a:ext uri="{FF2B5EF4-FFF2-40B4-BE49-F238E27FC236}">
                <a16:creationId xmlns:a16="http://schemas.microsoft.com/office/drawing/2014/main" id="{9D76F47E-1A46-4DB8-BB5C-1306B7B7A51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2738" b="8725"/>
          <a:stretch/>
        </p:blipFill>
        <p:spPr bwMode="auto">
          <a:xfrm>
            <a:off x="1" y="2867784"/>
            <a:ext cx="6096000" cy="399021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635220"/>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Rules for proper animal nutrition - La Meccanica">
            <a:extLst>
              <a:ext uri="{FF2B5EF4-FFF2-40B4-BE49-F238E27FC236}">
                <a16:creationId xmlns:a16="http://schemas.microsoft.com/office/drawing/2014/main" id="{FF993BA9-E49C-4A25-A1AF-8B1E1AF84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55" y="2849404"/>
            <a:ext cx="4781550" cy="400859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Multi vitamin complex icons vitamin a b group Vector Image">
            <a:extLst>
              <a:ext uri="{FF2B5EF4-FFF2-40B4-BE49-F238E27FC236}">
                <a16:creationId xmlns:a16="http://schemas.microsoft.com/office/drawing/2014/main" id="{5C4E9E48-3195-4214-B447-FC10CF285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89"/>
          <a:stretch/>
        </p:blipFill>
        <p:spPr bwMode="auto">
          <a:xfrm>
            <a:off x="5501577" y="2667000"/>
            <a:ext cx="6019800" cy="3818253"/>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F38C1316-F66D-A52D-98DF-3473C181695D}"/>
              </a:ext>
            </a:extLst>
          </p:cNvPr>
          <p:cNvSpPr txBox="1"/>
          <p:nvPr/>
        </p:nvSpPr>
        <p:spPr>
          <a:xfrm>
            <a:off x="1676399" y="1395439"/>
            <a:ext cx="9844977"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Chất dinh dưỡng có ảnh hưởng tới sinh trưởng và phát triển của sinh vật như thế nào? Cho ví dụ.</a:t>
            </a:r>
            <a:endParaRPr lang="vi-VN" sz="2400" b="1" dirty="0"/>
          </a:p>
        </p:txBody>
      </p:sp>
      <p:pic>
        <p:nvPicPr>
          <p:cNvPr id="14" name="Picture 13">
            <a:extLst>
              <a:ext uri="{FF2B5EF4-FFF2-40B4-BE49-F238E27FC236}">
                <a16:creationId xmlns:a16="http://schemas.microsoft.com/office/drawing/2014/main" id="{2650CCFD-2808-9B16-D9A9-3DF96A55DB0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2775" y="1324613"/>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7739774"/>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1000"/>
                                        <p:tgtEl>
                                          <p:spTgt spid="14"/>
                                        </p:tgtEl>
                                      </p:cBhvr>
                                    </p:animEffect>
                                    <p:anim calcmode="lin" valueType="num">
                                      <p:cBhvr>
                                        <p:cTn id="13" dur="1000" fill="hold"/>
                                        <p:tgtEl>
                                          <p:spTgt spid="14"/>
                                        </p:tgtEl>
                                        <p:attrNameLst>
                                          <p:attrName>ppt_x</p:attrName>
                                        </p:attrNameLst>
                                      </p:cBhvr>
                                      <p:tavLst>
                                        <p:tav tm="0">
                                          <p:val>
                                            <p:strVal val="#ppt_x"/>
                                          </p:val>
                                        </p:tav>
                                        <p:tav tm="100000">
                                          <p:val>
                                            <p:strVal val="#ppt_x"/>
                                          </p:val>
                                        </p:tav>
                                      </p:tavLst>
                                    </p:anim>
                                    <p:anim calcmode="lin" valueType="num">
                                      <p:cBhvr>
                                        <p:cTn id="14"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2248523" y="1614263"/>
            <a:ext cx="9272853" cy="877933"/>
          </a:xfrm>
          <a:prstGeom prst="rect">
            <a:avLst/>
          </a:prstGeom>
          <a:noFill/>
        </p:spPr>
        <p:txBody>
          <a:bodyPr wrap="square" lIns="0" tIns="0" rIns="0" bIns="0" rtlCol="0">
            <a:spAutoFit/>
          </a:bodyPr>
          <a:lstStyle/>
          <a:p>
            <a:pPr algn="just">
              <a:lnSpc>
                <a:spcPct val="125000"/>
              </a:lnSpc>
            </a:pPr>
            <a:r>
              <a:rPr lang="vi-VN" sz="2400" b="1" i="1" dirty="0">
                <a:latin typeface="Arial" panose="020B0604020202020204" pitchFamily="34" charset="0"/>
                <a:cs typeface="Arial" panose="020B0604020202020204" pitchFamily="34" charset="0"/>
              </a:rPr>
              <a:t>Dinh dưỡng là </a:t>
            </a:r>
            <a:r>
              <a:rPr lang="vi-VN" sz="2400" b="1" i="1" dirty="0">
                <a:solidFill>
                  <a:srgbClr val="FF0000"/>
                </a:solidFill>
                <a:latin typeface="Arial" panose="020B0604020202020204" pitchFamily="34" charset="0"/>
                <a:cs typeface="Arial" panose="020B0604020202020204" pitchFamily="34" charset="0"/>
              </a:rPr>
              <a:t>nhân tố quan trọng </a:t>
            </a:r>
            <a:r>
              <a:rPr lang="vi-VN" sz="2400" b="1" i="1" dirty="0">
                <a:latin typeface="Arial" panose="020B0604020202020204" pitchFamily="34" charset="0"/>
                <a:cs typeface="Arial" panose="020B0604020202020204" pitchFamily="34" charset="0"/>
              </a:rPr>
              <a:t>tác động đến quá trình sinh trưởng và phát triển của sinh vật</a:t>
            </a:r>
            <a:endParaRPr lang="vi-VN" sz="2400" b="1" i="1"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38914" name="Picture 2" descr="Rules for proper animal nutrition - La Meccanica">
            <a:extLst>
              <a:ext uri="{FF2B5EF4-FFF2-40B4-BE49-F238E27FC236}">
                <a16:creationId xmlns:a16="http://schemas.microsoft.com/office/drawing/2014/main" id="{FF993BA9-E49C-4A25-A1AF-8B1E1AF8491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355" y="2849404"/>
            <a:ext cx="4781550" cy="4008596"/>
          </a:xfrm>
          <a:prstGeom prst="rect">
            <a:avLst/>
          </a:prstGeom>
          <a:noFill/>
          <a:extLst>
            <a:ext uri="{909E8E84-426E-40DD-AFC4-6F175D3DCCD1}">
              <a14:hiddenFill xmlns:a14="http://schemas.microsoft.com/office/drawing/2010/main">
                <a:solidFill>
                  <a:srgbClr val="FFFFFF"/>
                </a:solidFill>
              </a14:hiddenFill>
            </a:ext>
          </a:extLst>
        </p:spPr>
      </p:pic>
      <p:pic>
        <p:nvPicPr>
          <p:cNvPr id="38916" name="Picture 4" descr="Multi vitamin complex icons vitamin a b group Vector Image">
            <a:extLst>
              <a:ext uri="{FF2B5EF4-FFF2-40B4-BE49-F238E27FC236}">
                <a16:creationId xmlns:a16="http://schemas.microsoft.com/office/drawing/2014/main" id="{5C4E9E48-3195-4214-B447-FC10CF2857F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8689"/>
          <a:stretch/>
        </p:blipFill>
        <p:spPr bwMode="auto">
          <a:xfrm>
            <a:off x="5501577" y="2667000"/>
            <a:ext cx="6019800" cy="3818253"/>
          </a:xfrm>
          <a:prstGeom prst="rect">
            <a:avLst/>
          </a:prstGeom>
          <a:noFill/>
          <a:extLst>
            <a:ext uri="{909E8E84-426E-40DD-AFC4-6F175D3DCCD1}">
              <a14:hiddenFill xmlns:a14="http://schemas.microsoft.com/office/drawing/2010/main">
                <a:solidFill>
                  <a:srgbClr val="FFFFFF"/>
                </a:solidFill>
              </a14:hiddenFill>
            </a:ext>
          </a:extLst>
        </p:spPr>
      </p:pic>
      <p:grpSp>
        <p:nvGrpSpPr>
          <p:cNvPr id="9" name="Group 8">
            <a:extLst>
              <a:ext uri="{FF2B5EF4-FFF2-40B4-BE49-F238E27FC236}">
                <a16:creationId xmlns:a16="http://schemas.microsoft.com/office/drawing/2014/main" id="{629B4B92-2947-ECD3-45E9-EF6F789F1CBF}"/>
              </a:ext>
            </a:extLst>
          </p:cNvPr>
          <p:cNvGrpSpPr/>
          <p:nvPr/>
        </p:nvGrpSpPr>
        <p:grpSpPr>
          <a:xfrm>
            <a:off x="289560" y="1788024"/>
            <a:ext cx="1524000" cy="457250"/>
            <a:chOff x="800100" y="1783116"/>
            <a:chExt cx="1524000" cy="457250"/>
          </a:xfrm>
        </p:grpSpPr>
        <p:sp>
          <p:nvSpPr>
            <p:cNvPr id="14" name="Rectangle 13">
              <a:extLst>
                <a:ext uri="{FF2B5EF4-FFF2-40B4-BE49-F238E27FC236}">
                  <a16:creationId xmlns:a16="http://schemas.microsoft.com/office/drawing/2014/main" id="{0AB55DC4-886C-F22A-F3E6-4DADFAB0F4F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5" name="TextBox 14">
              <a:extLst>
                <a:ext uri="{FF2B5EF4-FFF2-40B4-BE49-F238E27FC236}">
                  <a16:creationId xmlns:a16="http://schemas.microsoft.com/office/drawing/2014/main" id="{D5EB9BFE-B79A-3DFC-920A-659C8CCE68FF}"/>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en-US" sz="2000" b="1" dirty="0"/>
                <a:t>TRẢ LỜI</a:t>
              </a:r>
              <a:endParaRPr lang="vi-VN" sz="2000" b="1" dirty="0"/>
            </a:p>
          </p:txBody>
        </p:sp>
      </p:grpSp>
    </p:spTree>
    <p:extLst>
      <p:ext uri="{BB962C8B-B14F-4D97-AF65-F5344CB8AC3E}">
        <p14:creationId xmlns:p14="http://schemas.microsoft.com/office/powerpoint/2010/main" val="312012583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EAA61082-B45C-4C5F-9B2B-464FE69B3A84}"/>
              </a:ext>
            </a:extLst>
          </p:cNvPr>
          <p:cNvSpPr txBox="1"/>
          <p:nvPr/>
        </p:nvSpPr>
        <p:spPr>
          <a:xfrm>
            <a:off x="2248524" y="1610668"/>
            <a:ext cx="9486276"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Nếu thiếu các chất dinh dưỡng</a:t>
            </a:r>
            <a:r>
              <a:rPr lang="vi-VN" sz="2400" dirty="0">
                <a:latin typeface="Arial" panose="020B0604020202020204" pitchFamily="34" charset="0"/>
                <a:cs typeface="Arial" panose="020B0604020202020204" pitchFamily="34" charset="0"/>
              </a:rPr>
              <a:t>, đặc biệt là protein, động vật sẽ </a:t>
            </a:r>
            <a:r>
              <a:rPr lang="vi-VN" sz="2400" b="1" dirty="0">
                <a:solidFill>
                  <a:srgbClr val="FF0000"/>
                </a:solidFill>
                <a:latin typeface="Arial" panose="020B0604020202020204" pitchFamily="34" charset="0"/>
                <a:cs typeface="Arial" panose="020B0604020202020204" pitchFamily="34" charset="0"/>
              </a:rPr>
              <a:t>chậm lớn, gầy yếu, sức đề kháng kém</a:t>
            </a:r>
            <a:r>
              <a:rPr lang="vi-VN" sz="2400" dirty="0">
                <a:latin typeface="Arial" panose="020B0604020202020204" pitchFamily="34" charset="0"/>
                <a:cs typeface="Arial" panose="020B0604020202020204" pitchFamily="34" charset="0"/>
              </a:rPr>
              <a:t>.</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7896" name="Picture 8" descr="These Heartbreaking Pictures Of Starving Animals Show Exactly What's Wrong  With The World">
            <a:extLst>
              <a:ext uri="{FF2B5EF4-FFF2-40B4-BE49-F238E27FC236}">
                <a16:creationId xmlns:a16="http://schemas.microsoft.com/office/drawing/2014/main" id="{B2D2D327-E57B-489E-BE7A-7E879FE38AC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224" b="17480"/>
          <a:stretch/>
        </p:blipFill>
        <p:spPr bwMode="auto">
          <a:xfrm>
            <a:off x="0" y="2847274"/>
            <a:ext cx="12192000" cy="40107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9210160"/>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551F8D4-0F34-4858-ADA9-265A567875F5}"/>
              </a:ext>
            </a:extLst>
          </p:cNvPr>
          <p:cNvSpPr txBox="1"/>
          <p:nvPr/>
        </p:nvSpPr>
        <p:spPr>
          <a:xfrm>
            <a:off x="2248524" y="1626123"/>
            <a:ext cx="9638676" cy="877933"/>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Ở thực vật, </a:t>
            </a:r>
            <a:r>
              <a:rPr lang="vi-VN" sz="2400" dirty="0">
                <a:latin typeface="Arial" panose="020B0604020202020204" pitchFamily="34" charset="0"/>
                <a:cs typeface="Arial" panose="020B0604020202020204" pitchFamily="34" charset="0"/>
              </a:rPr>
              <a:t>nếu thiếu các nguyên tố khoáng, đặc biệt là </a:t>
            </a:r>
            <a:r>
              <a:rPr lang="vi-VN" sz="2400" b="1" dirty="0">
                <a:latin typeface="Arial" panose="020B0604020202020204" pitchFamily="34" charset="0"/>
                <a:cs typeface="Arial" panose="020B0604020202020204" pitchFamily="34" charset="0"/>
              </a:rPr>
              <a:t>nitrogen,</a:t>
            </a:r>
            <a:r>
              <a:rPr lang="vi-VN" sz="2400" dirty="0">
                <a:latin typeface="Arial" panose="020B0604020202020204" pitchFamily="34" charset="0"/>
                <a:cs typeface="Arial" panose="020B0604020202020204" pitchFamily="34" charset="0"/>
              </a:rPr>
              <a:t> quá trình sinh trưởng </a:t>
            </a:r>
            <a:r>
              <a:rPr lang="vi-VN" sz="2400" b="1" dirty="0">
                <a:solidFill>
                  <a:srgbClr val="FF0000"/>
                </a:solidFill>
                <a:latin typeface="Arial" panose="020B0604020202020204" pitchFamily="34" charset="0"/>
                <a:cs typeface="Arial" panose="020B0604020202020204" pitchFamily="34" charset="0"/>
              </a:rPr>
              <a:t>sẽ bị ức chế, thậm chí có thể bị chết</a:t>
            </a:r>
            <a:r>
              <a:rPr lang="vi-VN" sz="2400" dirty="0">
                <a:latin typeface="Arial" panose="020B0604020202020204" pitchFamily="34" charset="0"/>
                <a:cs typeface="Arial" panose="020B0604020202020204" pitchFamily="34" charset="0"/>
              </a:rPr>
              <a:t>.</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6868" name="Picture 4">
            <a:extLst>
              <a:ext uri="{FF2B5EF4-FFF2-40B4-BE49-F238E27FC236}">
                <a16:creationId xmlns:a16="http://schemas.microsoft.com/office/drawing/2014/main" id="{45659751-B3E0-4DC7-8CA5-31D18BB4E0A6}"/>
              </a:ext>
            </a:extLst>
          </p:cNvPr>
          <p:cNvPicPr>
            <a:picLocks noChangeAspect="1" noChangeArrowheads="1"/>
          </p:cNvPicPr>
          <p:nvPr/>
        </p:nvPicPr>
        <p:blipFill rotWithShape="1">
          <a:blip r:embed="rId4" cstate="print">
            <a:extLst>
              <a:ext uri="{28A0092B-C50C-407E-A947-70E740481C1C}">
                <a14:useLocalDpi xmlns:a14="http://schemas.microsoft.com/office/drawing/2010/main"/>
              </a:ext>
            </a:extLst>
          </a:blip>
          <a:srcRect t="4603" b="45551"/>
          <a:stretch/>
        </p:blipFill>
        <p:spPr bwMode="auto">
          <a:xfrm>
            <a:off x="0" y="2807080"/>
            <a:ext cx="12192001" cy="40509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330070"/>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a:extLst>
              <a:ext uri="{FF2B5EF4-FFF2-40B4-BE49-F238E27FC236}">
                <a16:creationId xmlns:a16="http://schemas.microsoft.com/office/drawing/2014/main" id="{12E008C5-354D-4FB9-BF3D-C2EDD3121BB1}"/>
              </a:ext>
            </a:extLst>
          </p:cNvPr>
          <p:cNvSpPr txBox="1"/>
          <p:nvPr/>
        </p:nvSpPr>
        <p:spPr>
          <a:xfrm>
            <a:off x="2248524" y="1612218"/>
            <a:ext cx="9333876" cy="877933"/>
          </a:xfrm>
          <a:prstGeom prst="rect">
            <a:avLst/>
          </a:prstGeom>
          <a:noFill/>
        </p:spPr>
        <p:txBody>
          <a:bodyPr wrap="square" lIns="0" tIns="0" rIns="0" bIns="0" rtlCol="0">
            <a:spAutoFit/>
          </a:bodyPr>
          <a:lstStyle/>
          <a:p>
            <a:pPr>
              <a:lnSpc>
                <a:spcPct val="125000"/>
              </a:lnSpc>
            </a:pPr>
            <a:r>
              <a:rPr lang="en-US" sz="2400" b="1" dirty="0">
                <a:latin typeface="Arial" panose="020B0604020202020204" pitchFamily="34" charset="0"/>
                <a:cs typeface="Arial" panose="020B0604020202020204" pitchFamily="34" charset="0"/>
              </a:rPr>
              <a:t>N</a:t>
            </a:r>
            <a:r>
              <a:rPr lang="vi-VN" sz="2400" b="1" dirty="0">
                <a:latin typeface="Arial" panose="020B0604020202020204" pitchFamily="34" charset="0"/>
                <a:cs typeface="Arial" panose="020B0604020202020204" pitchFamily="34" charset="0"/>
              </a:rPr>
              <a:t>ếu thừa chất dinh dưỡng, </a:t>
            </a:r>
            <a:r>
              <a:rPr lang="vi-VN" sz="2400" dirty="0">
                <a:latin typeface="Arial" panose="020B0604020202020204" pitchFamily="34" charset="0"/>
                <a:cs typeface="Arial" panose="020B0604020202020204" pitchFamily="34" charset="0"/>
              </a:rPr>
              <a:t>quá trình sinh trưởng và phát triển ở thực vật, động vật và người cũng bị ảnh hưởng.</a:t>
            </a:r>
            <a:endParaRPr lang="vi-VN" sz="2400" dirty="0"/>
          </a:p>
        </p:txBody>
      </p:sp>
      <p:sp>
        <p:nvSpPr>
          <p:cNvPr id="10" name="Rectangle 9">
            <a:extLst>
              <a:ext uri="{FF2B5EF4-FFF2-40B4-BE49-F238E27FC236}">
                <a16:creationId xmlns:a16="http://schemas.microsoft.com/office/drawing/2014/main" id="{1539B4A2-53EB-4413-ACDC-621A7D15FB05}"/>
              </a:ext>
            </a:extLst>
          </p:cNvPr>
          <p:cNvSpPr/>
          <p:nvPr/>
        </p:nvSpPr>
        <p:spPr>
          <a:xfrm>
            <a:off x="0" y="-1"/>
            <a:ext cx="478155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27E1CD80-B455-4E96-97F3-9F9CA7E9635D}"/>
              </a:ext>
            </a:extLst>
          </p:cNvPr>
          <p:cNvSpPr txBox="1"/>
          <p:nvPr/>
        </p:nvSpPr>
        <p:spPr>
          <a:xfrm>
            <a:off x="1243012" y="354640"/>
            <a:ext cx="34051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4. Chất dinh dưỡng</a:t>
            </a:r>
          </a:p>
        </p:txBody>
      </p:sp>
      <p:pic>
        <p:nvPicPr>
          <p:cNvPr id="12" name="Picture 2">
            <a:extLst>
              <a:ext uri="{FF2B5EF4-FFF2-40B4-BE49-F238E27FC236}">
                <a16:creationId xmlns:a16="http://schemas.microsoft.com/office/drawing/2014/main" id="{1EC0C558-FF1F-45CD-B817-E85BB5F8186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28784C1E-060F-4601-AB7D-831E6C62FA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02336" y="14453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descr="Here Are Some of the Biggest, Fattest Animals in the World">
            <a:extLst>
              <a:ext uri="{FF2B5EF4-FFF2-40B4-BE49-F238E27FC236}">
                <a16:creationId xmlns:a16="http://schemas.microsoft.com/office/drawing/2014/main" id="{3D3A8EB3-ADCC-4661-AFD7-BDA3CE613B29}"/>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9905" b="15641"/>
          <a:stretch/>
        </p:blipFill>
        <p:spPr bwMode="auto">
          <a:xfrm>
            <a:off x="0" y="2793174"/>
            <a:ext cx="12192000" cy="406482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5341721"/>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713902" y="379779"/>
            <a:ext cx="9020898"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Giải thích vì sao chế độ dinh dưỡng lại có thể tác động tới sự sinh trưởng và phát triển?</a:t>
            </a:r>
            <a:endParaRPr lang="vi-VN" sz="2400" b="1" dirty="0"/>
          </a:p>
        </p:txBody>
      </p:sp>
      <p:pic>
        <p:nvPicPr>
          <p:cNvPr id="3" name="Picture 2">
            <a:extLst>
              <a:ext uri="{FF2B5EF4-FFF2-40B4-BE49-F238E27FC236}">
                <a16:creationId xmlns:a16="http://schemas.microsoft.com/office/drawing/2014/main" id="{A393205D-D39A-4C30-A4FE-F6959F4B6B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85900" y="284774"/>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4" name="Group 3">
            <a:extLst>
              <a:ext uri="{FF2B5EF4-FFF2-40B4-BE49-F238E27FC236}">
                <a16:creationId xmlns:a16="http://schemas.microsoft.com/office/drawing/2014/main" id="{C000D8B2-33D8-4C50-A323-4CF53EA8E8E3}"/>
              </a:ext>
            </a:extLst>
          </p:cNvPr>
          <p:cNvGrpSpPr/>
          <p:nvPr/>
        </p:nvGrpSpPr>
        <p:grpSpPr>
          <a:xfrm>
            <a:off x="534098" y="1676400"/>
            <a:ext cx="1524000" cy="457250"/>
            <a:chOff x="800100" y="1783116"/>
            <a:chExt cx="1524000" cy="457250"/>
          </a:xfrm>
        </p:grpSpPr>
        <p:sp>
          <p:nvSpPr>
            <p:cNvPr id="6" name="Rectangle 5">
              <a:extLst>
                <a:ext uri="{FF2B5EF4-FFF2-40B4-BE49-F238E27FC236}">
                  <a16:creationId xmlns:a16="http://schemas.microsoft.com/office/drawing/2014/main" id="{9A63B6C3-F69E-4BC2-8540-2BD7B8AD5839}"/>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TextBox 6">
              <a:extLst>
                <a:ext uri="{FF2B5EF4-FFF2-40B4-BE49-F238E27FC236}">
                  <a16:creationId xmlns:a16="http://schemas.microsoft.com/office/drawing/2014/main" id="{3DB920F8-0ADE-4C57-8DF5-BB483AC42815}"/>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pic>
        <p:nvPicPr>
          <p:cNvPr id="9" name="Picture 2">
            <a:extLst>
              <a:ext uri="{FF2B5EF4-FFF2-40B4-BE49-F238E27FC236}">
                <a16:creationId xmlns:a16="http://schemas.microsoft.com/office/drawing/2014/main" id="{1AD3C079-6487-4D0F-A683-C39BB45FE5F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261087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a:extLst>
              <a:ext uri="{FF2B5EF4-FFF2-40B4-BE49-F238E27FC236}">
                <a16:creationId xmlns:a16="http://schemas.microsoft.com/office/drawing/2014/main" id="{64364937-CB61-4D44-B35F-5EBCFD6177D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38898" y="43434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2" name="TextBox 11">
            <a:extLst>
              <a:ext uri="{FF2B5EF4-FFF2-40B4-BE49-F238E27FC236}">
                <a16:creationId xmlns:a16="http://schemas.microsoft.com/office/drawing/2014/main" id="{5282028F-21A1-7FEB-4D52-3E16164289DC}"/>
              </a:ext>
            </a:extLst>
          </p:cNvPr>
          <p:cNvSpPr txBox="1"/>
          <p:nvPr/>
        </p:nvSpPr>
        <p:spPr>
          <a:xfrm>
            <a:off x="2058098" y="2420068"/>
            <a:ext cx="9663450" cy="1390381"/>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Do các chất dinh dưỡng có trong thức ăn là nguyên liệu cho quá trình tổng hợp các chất trong cơ thể từ đó làm tăng số lượng và kích thước tế bào, hình thành các cơ quan và hệ cơ quan. </a:t>
            </a:r>
            <a:endParaRPr lang="en-US" b="0" dirty="0">
              <a:solidFill>
                <a:schemeClr val="tx1"/>
              </a:solidFill>
            </a:endParaRPr>
          </a:p>
        </p:txBody>
      </p:sp>
      <p:sp>
        <p:nvSpPr>
          <p:cNvPr id="13" name="TextBox 12">
            <a:extLst>
              <a:ext uri="{FF2B5EF4-FFF2-40B4-BE49-F238E27FC236}">
                <a16:creationId xmlns:a16="http://schemas.microsoft.com/office/drawing/2014/main" id="{4B8EC41D-2AAD-16AC-7F82-79E76DE4D2C5}"/>
              </a:ext>
            </a:extLst>
          </p:cNvPr>
          <p:cNvSpPr txBox="1"/>
          <p:nvPr/>
        </p:nvSpPr>
        <p:spPr>
          <a:xfrm>
            <a:off x="2058098" y="4267200"/>
            <a:ext cx="9676702" cy="1390381"/>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Các chất dinh dưỡng còn là nguồn cung cấp năng lượng cho các hoạt động sống của động vật thông qua hô hấp tế bào. Vì vậy chế độ dinh dưỡng lại có thể tác động tới sự sinh trưởng và phát triển</a:t>
            </a:r>
            <a:endParaRPr lang="en-US" b="0" dirty="0">
              <a:solidFill>
                <a:schemeClr val="tx1"/>
              </a:solidFill>
            </a:endParaRPr>
          </a:p>
        </p:txBody>
      </p:sp>
    </p:spTree>
    <p:extLst>
      <p:ext uri="{BB962C8B-B14F-4D97-AF65-F5344CB8AC3E}">
        <p14:creationId xmlns:p14="http://schemas.microsoft.com/office/powerpoint/2010/main" val="36876647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fade">
                                      <p:cBhvr>
                                        <p:cTn id="14" dur="1000"/>
                                        <p:tgtEl>
                                          <p:spTgt spid="9"/>
                                        </p:tgtEl>
                                      </p:cBhvr>
                                    </p:animEffect>
                                    <p:anim calcmode="lin" valueType="num">
                                      <p:cBhvr>
                                        <p:cTn id="15" dur="1000" fill="hold"/>
                                        <p:tgtEl>
                                          <p:spTgt spid="9"/>
                                        </p:tgtEl>
                                        <p:attrNameLst>
                                          <p:attrName>ppt_x</p:attrName>
                                        </p:attrNameLst>
                                      </p:cBhvr>
                                      <p:tavLst>
                                        <p:tav tm="0">
                                          <p:val>
                                            <p:strVal val="#ppt_x"/>
                                          </p:val>
                                        </p:tav>
                                        <p:tav tm="100000">
                                          <p:val>
                                            <p:strVal val="#ppt_x"/>
                                          </p:val>
                                        </p:tav>
                                      </p:tavLst>
                                    </p:anim>
                                    <p:anim calcmode="lin" valueType="num">
                                      <p:cBhvr>
                                        <p:cTn id="16" dur="1000" fill="hold"/>
                                        <p:tgtEl>
                                          <p:spTgt spid="9"/>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1000"/>
                                        <p:tgtEl>
                                          <p:spTgt spid="12"/>
                                        </p:tgtEl>
                                      </p:cBhvr>
                                    </p:animEffect>
                                    <p:anim calcmode="lin" valueType="num">
                                      <p:cBhvr>
                                        <p:cTn id="20" dur="1000" fill="hold"/>
                                        <p:tgtEl>
                                          <p:spTgt spid="12"/>
                                        </p:tgtEl>
                                        <p:attrNameLst>
                                          <p:attrName>ppt_x</p:attrName>
                                        </p:attrNameLst>
                                      </p:cBhvr>
                                      <p:tavLst>
                                        <p:tav tm="0">
                                          <p:val>
                                            <p:strVal val="#ppt_x"/>
                                          </p:val>
                                        </p:tav>
                                        <p:tav tm="100000">
                                          <p:val>
                                            <p:strVal val="#ppt_x"/>
                                          </p:val>
                                        </p:tav>
                                      </p:tavLst>
                                    </p:anim>
                                    <p:anim calcmode="lin" valueType="num">
                                      <p:cBhvr>
                                        <p:cTn id="21"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arm Animals Wallpapers - Top Free Farm Animals Backgrounds -  WallpaperAccess">
            <a:extLst>
              <a:ext uri="{FF2B5EF4-FFF2-40B4-BE49-F238E27FC236}">
                <a16:creationId xmlns:a16="http://schemas.microsoft.com/office/drawing/2014/main" id="{B45529D8-F0BD-4474-8761-2D24FF9D159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12328" b="11906"/>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33AAEF19-903B-4375-98EB-4516343860DA}"/>
              </a:ext>
            </a:extLst>
          </p:cNvPr>
          <p:cNvSpPr/>
          <p:nvPr/>
        </p:nvSpPr>
        <p:spPr>
          <a:xfrm>
            <a:off x="0" y="577122"/>
            <a:ext cx="12191999" cy="1327878"/>
          </a:xfrm>
          <a:prstGeom prst="rect">
            <a:avLst/>
          </a:prstGeom>
          <a:solidFill>
            <a:schemeClr val="accent4">
              <a:lumMod val="40000"/>
              <a:lumOff val="60000"/>
              <a:alpha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b="1">
              <a:solidFill>
                <a:schemeClr val="tx1"/>
              </a:solidFill>
            </a:endParaRPr>
          </a:p>
        </p:txBody>
      </p:sp>
      <p:sp>
        <p:nvSpPr>
          <p:cNvPr id="3" name="TextBox 2">
            <a:extLst>
              <a:ext uri="{FF2B5EF4-FFF2-40B4-BE49-F238E27FC236}">
                <a16:creationId xmlns:a16="http://schemas.microsoft.com/office/drawing/2014/main" id="{D8AB93CF-B888-4AFC-B67F-8A5ABC6B3445}"/>
              </a:ext>
            </a:extLst>
          </p:cNvPr>
          <p:cNvSpPr txBox="1"/>
          <p:nvPr/>
        </p:nvSpPr>
        <p:spPr>
          <a:xfrm>
            <a:off x="685800" y="728902"/>
            <a:ext cx="11048999" cy="1024319"/>
          </a:xfrm>
          <a:prstGeom prst="rect">
            <a:avLst/>
          </a:prstGeom>
          <a:noFill/>
        </p:spPr>
        <p:txBody>
          <a:bodyPr wrap="square" lIns="0" tIns="0" rIns="0" bIns="0" rtlCol="0">
            <a:spAutoFit/>
          </a:bodyPr>
          <a:lstStyle/>
          <a:p>
            <a:pPr algn="ctr">
              <a:lnSpc>
                <a:spcPct val="125000"/>
              </a:lnSpc>
            </a:pPr>
            <a:r>
              <a:rPr lang="vi-VN" sz="2800" b="1" dirty="0">
                <a:latin typeface="Arial" panose="020B0604020202020204" pitchFamily="34" charset="0"/>
                <a:cs typeface="Arial" panose="020B0604020202020204" pitchFamily="34" charset="0"/>
              </a:rPr>
              <a:t>Muốn thúc đẩy quá trình sinh trưởng, phát triển ở vật nuôi và cây trồng để thu được năng suất cao, chúng ta cần làm gì?</a:t>
            </a:r>
            <a:endParaRPr lang="vi-VN" sz="2800" b="1" dirty="0"/>
          </a:p>
        </p:txBody>
      </p:sp>
    </p:spTree>
    <p:extLst>
      <p:ext uri="{BB962C8B-B14F-4D97-AF65-F5344CB8AC3E}">
        <p14:creationId xmlns:p14="http://schemas.microsoft.com/office/powerpoint/2010/main" val="27357444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F70D8AF-5DE8-49B3-B043-BCEB53D136F3}"/>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6" name="Rectangle 5">
            <a:extLst>
              <a:ext uri="{FF2B5EF4-FFF2-40B4-BE49-F238E27FC236}">
                <a16:creationId xmlns:a16="http://schemas.microsoft.com/office/drawing/2014/main" id="{8945EFB7-D499-4A3E-804B-BF0ECFC498B0}"/>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7" name="Rectangle 6">
            <a:extLst>
              <a:ext uri="{FF2B5EF4-FFF2-40B4-BE49-F238E27FC236}">
                <a16:creationId xmlns:a16="http://schemas.microsoft.com/office/drawing/2014/main" id="{33CCFD45-D5D0-4546-B9CB-264EFEBB7BCF}"/>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724355" y="1351157"/>
            <a:ext cx="10743326" cy="1409425"/>
          </a:xfrm>
          <a:prstGeom prst="rect">
            <a:avLst/>
          </a:prstGeom>
          <a:noFill/>
        </p:spPr>
        <p:txBody>
          <a:bodyPr wrap="none" lIns="0" tIns="0" rIns="0" bIns="0" rtlCol="0">
            <a:spAutoFit/>
          </a:bodyPr>
          <a:lstStyle/>
          <a:p>
            <a:pPr algn="ctr">
              <a:lnSpc>
                <a:spcPct val="120000"/>
              </a:lnSpc>
            </a:pPr>
            <a:r>
              <a:rPr lang="vi-VN" sz="4000" b="1"/>
              <a:t>ỨNG DỤNG SINH TRƯỞNG VÀ PHÁT TRIỂN</a:t>
            </a:r>
          </a:p>
          <a:p>
            <a:pPr algn="ctr">
              <a:lnSpc>
                <a:spcPct val="120000"/>
              </a:lnSpc>
            </a:pPr>
            <a:r>
              <a:rPr lang="vi-VN" sz="4000" b="1"/>
              <a:t>TRONG THỰC TIỄN</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1" y="365760"/>
            <a:ext cx="2731518" cy="905569"/>
          </a:xfrm>
          <a:prstGeom prst="rect">
            <a:avLst/>
          </a:prstGeom>
          <a:noFill/>
        </p:spPr>
        <p:txBody>
          <a:bodyPr wrap="none" lIns="0" tIns="0" rIns="0" bIns="0" rtlCol="0">
            <a:spAutoFit/>
          </a:bodyPr>
          <a:lstStyle/>
          <a:p>
            <a:pPr algn="ctr">
              <a:lnSpc>
                <a:spcPct val="120000"/>
              </a:lnSpc>
            </a:pPr>
            <a:r>
              <a:rPr lang="vi-VN" sz="5400" b="1">
                <a:solidFill>
                  <a:schemeClr val="accent6">
                    <a:lumMod val="50000"/>
                  </a:schemeClr>
                </a:solidFill>
              </a:rPr>
              <a:t>PHẦN 2.</a:t>
            </a:r>
          </a:p>
        </p:txBody>
      </p:sp>
      <p:pic>
        <p:nvPicPr>
          <p:cNvPr id="49154" name="Picture 2" descr="The Cost of Setting Up Your Own Tissue Culture Lab - Plant Cell Technology  | Your partner in plant tissue culture">
            <a:extLst>
              <a:ext uri="{FF2B5EF4-FFF2-40B4-BE49-F238E27FC236}">
                <a16:creationId xmlns:a16="http://schemas.microsoft.com/office/drawing/2014/main" id="{ED1063CA-5AF5-4B05-996E-0ABA845ABC26}"/>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3212" b="22788"/>
          <a:stretch/>
        </p:blipFill>
        <p:spPr bwMode="auto">
          <a:xfrm>
            <a:off x="0" y="3154680"/>
            <a:ext cx="12192000"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286834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87559B07-2B21-47C5-AC7A-EBEBFA06BF7E}"/>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676400" y="1880779"/>
            <a:ext cx="9906000" cy="1651158"/>
          </a:xfrm>
          <a:prstGeom prst="rect">
            <a:avLst/>
          </a:prstGeom>
          <a:noFill/>
        </p:spPr>
        <p:txBody>
          <a:bodyPr wrap="square" lIns="0" tIns="0" rIns="0" bIns="0" rtlCol="0">
            <a:spAutoFit/>
          </a:bodyPr>
          <a:lstStyle/>
          <a:p>
            <a:pPr algn="just">
              <a:lnSpc>
                <a:spcPct val="125000"/>
              </a:lnSpc>
            </a:pPr>
            <a:r>
              <a:rPr lang="vi-VN" sz="2200" dirty="0">
                <a:latin typeface="Arial" panose="020B0604020202020204" pitchFamily="34" charset="0"/>
                <a:cs typeface="Arial" panose="020B0604020202020204" pitchFamily="34" charset="0"/>
              </a:rPr>
              <a:t>Con người đã chủ động điều khiển các yếu tố bên ngoài cho phù hợp thông qua các biện pháp như chiếu sáng nhân tạo, trồng cây trong nhà kính, bón phân, tưới nước hợp lí, thu hoạch đúng thời điểm,... để thúc đẩy sinh trưởng và phát triển, nhằm tăng năng suất cây trồng.</a:t>
            </a:r>
            <a:endParaRPr lang="vi-VN" sz="22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sp>
        <p:nvSpPr>
          <p:cNvPr id="7" name="TextBox 6">
            <a:extLst>
              <a:ext uri="{FF2B5EF4-FFF2-40B4-BE49-F238E27FC236}">
                <a16:creationId xmlns:a16="http://schemas.microsoft.com/office/drawing/2014/main" id="{4B808ABA-D585-4EF8-ACE2-4E2F8C272F23}"/>
              </a:ext>
            </a:extLst>
          </p:cNvPr>
          <p:cNvSpPr txBox="1"/>
          <p:nvPr/>
        </p:nvSpPr>
        <p:spPr>
          <a:xfrm>
            <a:off x="1295400" y="1358205"/>
            <a:ext cx="9601200" cy="402418"/>
          </a:xfrm>
          <a:prstGeom prst="rect">
            <a:avLst/>
          </a:prstGeom>
          <a:noFill/>
        </p:spPr>
        <p:txBody>
          <a:bodyPr wrap="square" lIns="0" tIns="0" rIns="0" bIns="0" rtlCol="0">
            <a:spAutoFit/>
          </a:bodyPr>
          <a:lstStyle/>
          <a:p>
            <a:pPr algn="ctr">
              <a:lnSpc>
                <a:spcPct val="120000"/>
              </a:lnSpc>
            </a:pPr>
            <a:r>
              <a:rPr lang="vi-VN" sz="2400" b="1" dirty="0"/>
              <a:t>a) Điều khiển sinh trưởng và phát triển bằng các yếu tố bên ngoài</a:t>
            </a:r>
          </a:p>
        </p:txBody>
      </p:sp>
      <p:pic>
        <p:nvPicPr>
          <p:cNvPr id="8" name="Picture 2">
            <a:extLst>
              <a:ext uri="{FF2B5EF4-FFF2-40B4-BE49-F238E27FC236}">
                <a16:creationId xmlns:a16="http://schemas.microsoft.com/office/drawing/2014/main" id="{F7141446-832E-4C71-A429-E6A13D9B3AE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A2E3A91-3A8E-4652-8DD9-4B227B60E9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59FEED6-7A72-470B-A511-A7D88E4C0C7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471" y="2163144"/>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4582" name="Picture 6" descr="Grow or Go? - Oasis Europe">
            <a:extLst>
              <a:ext uri="{FF2B5EF4-FFF2-40B4-BE49-F238E27FC236}">
                <a16:creationId xmlns:a16="http://schemas.microsoft.com/office/drawing/2014/main" id="{E55F2DD7-AB21-4871-BC10-AA563298D458}"/>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5993" b="14565"/>
          <a:stretch/>
        </p:blipFill>
        <p:spPr bwMode="auto">
          <a:xfrm>
            <a:off x="0" y="3652094"/>
            <a:ext cx="12192000" cy="3205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003381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a:extLst>
              <a:ext uri="{FF2B5EF4-FFF2-40B4-BE49-F238E27FC236}">
                <a16:creationId xmlns:a16="http://schemas.microsoft.com/office/drawing/2014/main" id="{76DCEE10-7C0B-8A73-FF34-0C5F1C5F725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7150" r="6183"/>
          <a:stretch/>
        </p:blipFill>
        <p:spPr bwMode="auto">
          <a:xfrm>
            <a:off x="298174" y="263769"/>
            <a:ext cx="5486400" cy="6330462"/>
          </a:xfrm>
          <a:prstGeom prst="rect">
            <a:avLst/>
          </a:prstGeom>
          <a:noFill/>
          <a:extLst>
            <a:ext uri="{909E8E84-426E-40DD-AFC4-6F175D3DCCD1}">
              <a14:hiddenFill xmlns:a14="http://schemas.microsoft.com/office/drawing/2010/main">
                <a:solidFill>
                  <a:srgbClr val="FFFFFF"/>
                </a:solidFill>
              </a14:hiddenFill>
            </a:ext>
          </a:extLst>
        </p:spPr>
      </p:pic>
      <p:pic>
        <p:nvPicPr>
          <p:cNvPr id="6148" name="Picture 4">
            <a:extLst>
              <a:ext uri="{FF2B5EF4-FFF2-40B4-BE49-F238E27FC236}">
                <a16:creationId xmlns:a16="http://schemas.microsoft.com/office/drawing/2014/main" id="{BAE8E45D-88AF-199F-1C1E-FAAB7BF7842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6666"/>
          <a:stretch/>
        </p:blipFill>
        <p:spPr bwMode="auto">
          <a:xfrm>
            <a:off x="6037384" y="263769"/>
            <a:ext cx="5908432" cy="6330462"/>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D38836BB-56AC-8E71-6E3D-B396FAA1422E}"/>
              </a:ext>
            </a:extLst>
          </p:cNvPr>
          <p:cNvSpPr txBox="1"/>
          <p:nvPr/>
        </p:nvSpPr>
        <p:spPr>
          <a:xfrm>
            <a:off x="0" y="5715000"/>
            <a:ext cx="5791200" cy="461665"/>
          </a:xfrm>
          <a:prstGeom prst="rect">
            <a:avLst/>
          </a:prstGeom>
          <a:solidFill>
            <a:schemeClr val="bg1"/>
          </a:solidFill>
        </p:spPr>
        <p:txBody>
          <a:bodyPr wrap="square">
            <a:spAutoFit/>
          </a:bodyPr>
          <a:lstStyle/>
          <a:p>
            <a:pPr algn="ctr"/>
            <a:r>
              <a:rPr lang="vi-VN" sz="2400" b="1" i="1" dirty="0">
                <a:effectLst/>
                <a:latin typeface="+mj-lt"/>
              </a:rPr>
              <a:t>Chiếu sáng nhân tạo trong nhà kính</a:t>
            </a:r>
            <a:endParaRPr lang="vi-VN" sz="2400" b="1" dirty="0">
              <a:latin typeface="+mj-lt"/>
            </a:endParaRPr>
          </a:p>
        </p:txBody>
      </p:sp>
      <p:sp>
        <p:nvSpPr>
          <p:cNvPr id="7" name="TextBox 6">
            <a:extLst>
              <a:ext uri="{FF2B5EF4-FFF2-40B4-BE49-F238E27FC236}">
                <a16:creationId xmlns:a16="http://schemas.microsoft.com/office/drawing/2014/main" id="{94513D5F-6061-ADC2-098D-D159644767D7}"/>
              </a:ext>
            </a:extLst>
          </p:cNvPr>
          <p:cNvSpPr txBox="1"/>
          <p:nvPr/>
        </p:nvSpPr>
        <p:spPr>
          <a:xfrm>
            <a:off x="5758070" y="5715000"/>
            <a:ext cx="6433930" cy="461665"/>
          </a:xfrm>
          <a:prstGeom prst="rect">
            <a:avLst/>
          </a:prstGeom>
          <a:solidFill>
            <a:schemeClr val="bg1"/>
          </a:solidFill>
        </p:spPr>
        <p:txBody>
          <a:bodyPr wrap="square">
            <a:spAutoFit/>
          </a:bodyPr>
          <a:lstStyle/>
          <a:p>
            <a:pPr algn="ctr"/>
            <a:r>
              <a:rPr lang="vi-VN" sz="2400" b="1" i="1" dirty="0">
                <a:latin typeface="+mj-lt"/>
              </a:rPr>
              <a:t>Ủ rơm chống rét cho cây trồng</a:t>
            </a:r>
            <a:endParaRPr lang="vi-VN" sz="2400" b="1" dirty="0">
              <a:latin typeface="+mj-lt"/>
            </a:endParaRPr>
          </a:p>
        </p:txBody>
      </p:sp>
    </p:spTree>
    <p:extLst>
      <p:ext uri="{BB962C8B-B14F-4D97-AF65-F5344CB8AC3E}">
        <p14:creationId xmlns:p14="http://schemas.microsoft.com/office/powerpoint/2010/main" val="32608140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a:extLst>
              <a:ext uri="{FF2B5EF4-FFF2-40B4-BE49-F238E27FC236}">
                <a16:creationId xmlns:a16="http://schemas.microsoft.com/office/drawing/2014/main" id="{6C69D9EE-FE48-4030-D6B1-A2B6CF89C87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80999"/>
            <a:ext cx="6096000" cy="6096000"/>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a:extLst>
              <a:ext uri="{FF2B5EF4-FFF2-40B4-BE49-F238E27FC236}">
                <a16:creationId xmlns:a16="http://schemas.microsoft.com/office/drawing/2014/main" id="{28D04DA5-D93B-2933-194F-03A44F8C673B}"/>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r="8750"/>
          <a:stretch/>
        </p:blipFill>
        <p:spPr bwMode="auto">
          <a:xfrm>
            <a:off x="6400800" y="380999"/>
            <a:ext cx="5562599" cy="609600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A93D55CC-BA6D-2647-408F-6D03942ACC77}"/>
              </a:ext>
            </a:extLst>
          </p:cNvPr>
          <p:cNvSpPr txBox="1"/>
          <p:nvPr/>
        </p:nvSpPr>
        <p:spPr>
          <a:xfrm>
            <a:off x="0" y="5638801"/>
            <a:ext cx="6248400" cy="461665"/>
          </a:xfrm>
          <a:prstGeom prst="rect">
            <a:avLst/>
          </a:prstGeom>
          <a:solidFill>
            <a:schemeClr val="bg1"/>
          </a:solidFill>
        </p:spPr>
        <p:txBody>
          <a:bodyPr wrap="square">
            <a:spAutoFit/>
          </a:bodyPr>
          <a:lstStyle/>
          <a:p>
            <a:pPr algn="ctr"/>
            <a:r>
              <a:rPr lang="vi-VN" sz="2400" b="1" i="1" dirty="0">
                <a:latin typeface="+mj-lt"/>
              </a:rPr>
              <a:t>Bón phân cho cây trồng</a:t>
            </a:r>
            <a:endParaRPr lang="vi-VN" sz="2400" b="1" dirty="0">
              <a:latin typeface="+mj-lt"/>
            </a:endParaRPr>
          </a:p>
        </p:txBody>
      </p:sp>
      <p:sp>
        <p:nvSpPr>
          <p:cNvPr id="6" name="TextBox 5">
            <a:extLst>
              <a:ext uri="{FF2B5EF4-FFF2-40B4-BE49-F238E27FC236}">
                <a16:creationId xmlns:a16="http://schemas.microsoft.com/office/drawing/2014/main" id="{687DFD11-0146-C9EE-62E0-52DDBBAA2986}"/>
              </a:ext>
            </a:extLst>
          </p:cNvPr>
          <p:cNvSpPr txBox="1"/>
          <p:nvPr/>
        </p:nvSpPr>
        <p:spPr>
          <a:xfrm>
            <a:off x="6400800" y="5638801"/>
            <a:ext cx="5562599" cy="461665"/>
          </a:xfrm>
          <a:prstGeom prst="rect">
            <a:avLst/>
          </a:prstGeom>
          <a:solidFill>
            <a:schemeClr val="bg1"/>
          </a:solidFill>
        </p:spPr>
        <p:txBody>
          <a:bodyPr wrap="square">
            <a:spAutoFit/>
          </a:bodyPr>
          <a:lstStyle/>
          <a:p>
            <a:pPr algn="ctr"/>
            <a:r>
              <a:rPr lang="vi-VN" sz="2400" b="1" i="1" dirty="0">
                <a:latin typeface="+mj-lt"/>
              </a:rPr>
              <a:t>Tưới nước cho cây trồng</a:t>
            </a:r>
            <a:endParaRPr lang="vi-VN" sz="2400" b="1" dirty="0">
              <a:latin typeface="+mj-lt"/>
            </a:endParaRPr>
          </a:p>
        </p:txBody>
      </p:sp>
    </p:spTree>
    <p:extLst>
      <p:ext uri="{BB962C8B-B14F-4D97-AF65-F5344CB8AC3E}">
        <p14:creationId xmlns:p14="http://schemas.microsoft.com/office/powerpoint/2010/main" val="16967560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575A9-4426-4AC3-932E-248D060C750C}"/>
              </a:ext>
            </a:extLst>
          </p:cNvPr>
          <p:cNvSpPr/>
          <p:nvPr/>
        </p:nvSpPr>
        <p:spPr>
          <a:xfrm>
            <a:off x="0" y="1389088"/>
            <a:ext cx="12192000" cy="259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834396"/>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2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pic>
        <p:nvPicPr>
          <p:cNvPr id="46084" name="Picture 4" descr="Tiết Kiệm Chi Phí Khi Sử Dụng Đèn LED Nông Nghiệp Tốt">
            <a:extLst>
              <a:ext uri="{FF2B5EF4-FFF2-40B4-BE49-F238E27FC236}">
                <a16:creationId xmlns:a16="http://schemas.microsoft.com/office/drawing/2014/main" id="{B79B312C-F6E7-4D97-9557-B1BC76B5F70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129" b="13022"/>
          <a:stretch/>
        </p:blipFill>
        <p:spPr bwMode="auto">
          <a:xfrm>
            <a:off x="7391400" y="1388915"/>
            <a:ext cx="4800600" cy="2581448"/>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924F047-2082-4E6A-BC0A-BDFEA0E6194D}"/>
              </a:ext>
            </a:extLst>
          </p:cNvPr>
          <p:cNvSpPr/>
          <p:nvPr/>
        </p:nvSpPr>
        <p:spPr>
          <a:xfrm>
            <a:off x="0" y="4127525"/>
            <a:ext cx="12192000" cy="25955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46086" name="Picture 6" descr="Tận dụng tàn dư thực vật làm vật liệu che phủ đất trồng trọt">
            <a:extLst>
              <a:ext uri="{FF2B5EF4-FFF2-40B4-BE49-F238E27FC236}">
                <a16:creationId xmlns:a16="http://schemas.microsoft.com/office/drawing/2014/main" id="{986C6EC8-672C-439A-B144-56C1820F1E8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1924" b="11924"/>
          <a:stretch/>
        </p:blipFill>
        <p:spPr bwMode="auto">
          <a:xfrm>
            <a:off x="7391400" y="4127525"/>
            <a:ext cx="4800600" cy="2595563"/>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741FBE2-C3A0-4768-AD84-25097F75DA74}"/>
              </a:ext>
            </a:extLst>
          </p:cNvPr>
          <p:cNvSpPr txBox="1"/>
          <p:nvPr/>
        </p:nvSpPr>
        <p:spPr>
          <a:xfrm>
            <a:off x="1083494" y="1809828"/>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Chiếu sáng nhân tạo trong nhà kính.</a:t>
            </a:r>
            <a:endParaRPr lang="vi-VN" b="1" dirty="0"/>
          </a:p>
        </p:txBody>
      </p:sp>
      <p:pic>
        <p:nvPicPr>
          <p:cNvPr id="12" name="Picture 2">
            <a:extLst>
              <a:ext uri="{FF2B5EF4-FFF2-40B4-BE49-F238E27FC236}">
                <a16:creationId xmlns:a16="http://schemas.microsoft.com/office/drawing/2014/main" id="{7288B9D7-EC88-44CE-85C1-CB3994CDF05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1600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B61C7D-66BF-4A35-8DFF-9F15810388C9}"/>
              </a:ext>
            </a:extLst>
          </p:cNvPr>
          <p:cNvSpPr txBox="1"/>
          <p:nvPr/>
        </p:nvSpPr>
        <p:spPr>
          <a:xfrm>
            <a:off x="1083494" y="284419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4" name="Picture 2">
            <a:extLst>
              <a:ext uri="{FF2B5EF4-FFF2-40B4-BE49-F238E27FC236}">
                <a16:creationId xmlns:a16="http://schemas.microsoft.com/office/drawing/2014/main" id="{74ACA058-54F1-4CF8-BE50-E2F44F47499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2752599"/>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0E57CF-80B9-4AAA-9BDF-D146DF4E2E8D}"/>
              </a:ext>
            </a:extLst>
          </p:cNvPr>
          <p:cNvSpPr txBox="1"/>
          <p:nvPr/>
        </p:nvSpPr>
        <p:spPr>
          <a:xfrm>
            <a:off x="1083494" y="468063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Ủ rơm chống rét cho cây trồng.</a:t>
            </a:r>
            <a:endParaRPr lang="vi-VN" b="1" dirty="0"/>
          </a:p>
        </p:txBody>
      </p:sp>
      <p:pic>
        <p:nvPicPr>
          <p:cNvPr id="16" name="Picture 2">
            <a:extLst>
              <a:ext uri="{FF2B5EF4-FFF2-40B4-BE49-F238E27FC236}">
                <a16:creationId xmlns:a16="http://schemas.microsoft.com/office/drawing/2014/main" id="{FAB6789A-8791-4338-9A5E-3FA5FDBB2F7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447100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3BF802-7033-47EE-AA01-9470B520E171}"/>
              </a:ext>
            </a:extLst>
          </p:cNvPr>
          <p:cNvSpPr txBox="1"/>
          <p:nvPr/>
        </p:nvSpPr>
        <p:spPr>
          <a:xfrm>
            <a:off x="1083494" y="5715000"/>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8" name="Picture 2">
            <a:extLst>
              <a:ext uri="{FF2B5EF4-FFF2-40B4-BE49-F238E27FC236}">
                <a16:creationId xmlns:a16="http://schemas.microsoft.com/office/drawing/2014/main" id="{6E946F83-EDA3-403C-9724-B0A3031B6A0B}"/>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5837" y="562340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9FC047DA-ACDD-7CF7-CD47-69DE37993600}"/>
              </a:ext>
            </a:extLst>
          </p:cNvPr>
          <p:cNvSpPr txBox="1"/>
          <p:nvPr/>
        </p:nvSpPr>
        <p:spPr>
          <a:xfrm>
            <a:off x="2272628" y="2442853"/>
            <a:ext cx="4843237" cy="1351011"/>
          </a:xfrm>
          <a:prstGeom prst="rect">
            <a:avLst/>
          </a:prstGeom>
          <a:noFill/>
        </p:spPr>
        <p:txBody>
          <a:bodyPr wrap="square" lIns="0" tIns="0" rIns="0" bIns="0" rtlCol="0">
            <a:spAutoFit/>
          </a:bodyPr>
          <a:lstStyle>
            <a:defPPr>
              <a:defRPr lang="en-US"/>
            </a:defPPr>
            <a:lvl1pPr>
              <a:lnSpc>
                <a:spcPct val="125000"/>
              </a:lnSpc>
              <a:defRPr>
                <a:latin typeface="Arial" panose="020B0604020202020204" pitchFamily="34" charset="0"/>
                <a:cs typeface="Arial" panose="020B0604020202020204" pitchFamily="34" charset="0"/>
              </a:defRPr>
            </a:lvl1pPr>
          </a:lstStyle>
          <a:p>
            <a:pPr algn="just"/>
            <a:r>
              <a:rPr lang="vi-VN" b="1" dirty="0"/>
              <a:t>Sẽ giúp cây tích nước, quang hợp và sinh trưởng tốt hơn kể cả trong điều kiện thiếu sáng, hạn chế tình trạng cháy cây, sâu bệnh và các loại nấm gây hại.</a:t>
            </a:r>
            <a:endParaRPr lang="en-US" b="1" dirty="0"/>
          </a:p>
        </p:txBody>
      </p:sp>
      <p:sp>
        <p:nvSpPr>
          <p:cNvPr id="20" name="TextBox 19">
            <a:extLst>
              <a:ext uri="{FF2B5EF4-FFF2-40B4-BE49-F238E27FC236}">
                <a16:creationId xmlns:a16="http://schemas.microsoft.com/office/drawing/2014/main" id="{DA9A7CAE-7F3B-E923-F51C-848F8BEB037A}"/>
              </a:ext>
            </a:extLst>
          </p:cNvPr>
          <p:cNvSpPr txBox="1"/>
          <p:nvPr/>
        </p:nvSpPr>
        <p:spPr>
          <a:xfrm>
            <a:off x="2272628" y="5622364"/>
            <a:ext cx="4843237" cy="658514"/>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hạn chế đến mức thấp nhất thiệt hại do rét đậm, rét hại gây ra</a:t>
            </a:r>
          </a:p>
        </p:txBody>
      </p:sp>
    </p:spTree>
    <p:extLst>
      <p:ext uri="{BB962C8B-B14F-4D97-AF65-F5344CB8AC3E}">
        <p14:creationId xmlns:p14="http://schemas.microsoft.com/office/powerpoint/2010/main" val="17155744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C9575A9-4426-4AC3-932E-248D060C750C}"/>
              </a:ext>
            </a:extLst>
          </p:cNvPr>
          <p:cNvSpPr/>
          <p:nvPr/>
        </p:nvSpPr>
        <p:spPr>
          <a:xfrm>
            <a:off x="0" y="1389088"/>
            <a:ext cx="12192000" cy="2590800"/>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834396"/>
          </a:xfrm>
          <a:prstGeom prst="rect">
            <a:avLst/>
          </a:prstGeom>
          <a:noFill/>
        </p:spPr>
        <p:txBody>
          <a:bodyPr wrap="square" lIns="0" tIns="0" rIns="0" bIns="0" rtlCol="0">
            <a:spAutoFit/>
          </a:bodyPr>
          <a:lstStyle/>
          <a:p>
            <a:pPr algn="just">
              <a:lnSpc>
                <a:spcPct val="130000"/>
              </a:lnSpc>
            </a:pPr>
            <a:r>
              <a:rPr lang="vi-VN" sz="2200" b="1" dirty="0">
                <a:solidFill>
                  <a:schemeClr val="accent6">
                    <a:lumMod val="50000"/>
                  </a:schemeClr>
                </a:solidFill>
                <a:latin typeface="Arial" panose="020B0604020202020204" pitchFamily="34" charset="0"/>
                <a:cs typeface="Arial" panose="020B0604020202020204" pitchFamily="34" charset="0"/>
              </a:rPr>
              <a:t>Câu hỏi 1: </a:t>
            </a:r>
            <a:r>
              <a:rPr lang="vi-VN" sz="22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2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C924F047-2082-4E6A-BC0A-BDFEA0E6194D}"/>
              </a:ext>
            </a:extLst>
          </p:cNvPr>
          <p:cNvSpPr/>
          <p:nvPr/>
        </p:nvSpPr>
        <p:spPr>
          <a:xfrm>
            <a:off x="0" y="4127525"/>
            <a:ext cx="12192000" cy="2595563"/>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41FBE2-C3A0-4768-AD84-25097F75DA74}"/>
              </a:ext>
            </a:extLst>
          </p:cNvPr>
          <p:cNvSpPr txBox="1"/>
          <p:nvPr/>
        </p:nvSpPr>
        <p:spPr>
          <a:xfrm>
            <a:off x="1083494" y="1809828"/>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Bón phân cho cây trồng.</a:t>
            </a:r>
            <a:endParaRPr lang="vi-VN" b="1" dirty="0"/>
          </a:p>
        </p:txBody>
      </p:sp>
      <p:pic>
        <p:nvPicPr>
          <p:cNvPr id="12" name="Picture 2">
            <a:extLst>
              <a:ext uri="{FF2B5EF4-FFF2-40B4-BE49-F238E27FC236}">
                <a16:creationId xmlns:a16="http://schemas.microsoft.com/office/drawing/2014/main" id="{7288B9D7-EC88-44CE-85C1-CB3994CDF05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1600200"/>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4B61C7D-66BF-4A35-8DFF-9F15810388C9}"/>
              </a:ext>
            </a:extLst>
          </p:cNvPr>
          <p:cNvSpPr txBox="1"/>
          <p:nvPr/>
        </p:nvSpPr>
        <p:spPr>
          <a:xfrm>
            <a:off x="1083494" y="284419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4" name="Picture 2">
            <a:extLst>
              <a:ext uri="{FF2B5EF4-FFF2-40B4-BE49-F238E27FC236}">
                <a16:creationId xmlns:a16="http://schemas.microsoft.com/office/drawing/2014/main" id="{74ACA058-54F1-4CF8-BE50-E2F44F47499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2752599"/>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4B0E57CF-80B9-4AAA-9BDF-D146DF4E2E8D}"/>
              </a:ext>
            </a:extLst>
          </p:cNvPr>
          <p:cNvSpPr txBox="1"/>
          <p:nvPr/>
        </p:nvSpPr>
        <p:spPr>
          <a:xfrm>
            <a:off x="1083494" y="4680634"/>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Biện pháp: </a:t>
            </a:r>
            <a:r>
              <a:rPr lang="vi-VN" b="1" dirty="0">
                <a:latin typeface="Arial" panose="020B0604020202020204" pitchFamily="34" charset="0"/>
                <a:cs typeface="Arial" panose="020B0604020202020204" pitchFamily="34" charset="0"/>
              </a:rPr>
              <a:t>Tưới nước cho cây trồng.</a:t>
            </a:r>
            <a:endParaRPr lang="vi-VN" b="1" dirty="0"/>
          </a:p>
        </p:txBody>
      </p:sp>
      <p:pic>
        <p:nvPicPr>
          <p:cNvPr id="16" name="Picture 2">
            <a:extLst>
              <a:ext uri="{FF2B5EF4-FFF2-40B4-BE49-F238E27FC236}">
                <a16:creationId xmlns:a16="http://schemas.microsoft.com/office/drawing/2014/main" id="{FAB6789A-8791-4338-9A5E-3FA5FDBB2F7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4471006"/>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a:extLst>
              <a:ext uri="{FF2B5EF4-FFF2-40B4-BE49-F238E27FC236}">
                <a16:creationId xmlns:a16="http://schemas.microsoft.com/office/drawing/2014/main" id="{CB3BF802-7033-47EE-AA01-9470B520E171}"/>
              </a:ext>
            </a:extLst>
          </p:cNvPr>
          <p:cNvSpPr txBox="1"/>
          <p:nvPr/>
        </p:nvSpPr>
        <p:spPr>
          <a:xfrm>
            <a:off x="1083494" y="5715000"/>
            <a:ext cx="6015806" cy="312265"/>
          </a:xfrm>
          <a:prstGeom prst="rect">
            <a:avLst/>
          </a:prstGeom>
          <a:noFill/>
        </p:spPr>
        <p:txBody>
          <a:bodyPr wrap="square" lIns="0" tIns="0" rIns="0" bIns="0" rtlCol="0">
            <a:spAutoFit/>
          </a:bodyPr>
          <a:lstStyle/>
          <a:p>
            <a:pPr>
              <a:lnSpc>
                <a:spcPct val="125000"/>
              </a:lnSpc>
            </a:pPr>
            <a:r>
              <a:rPr lang="vi-VN" dirty="0">
                <a:latin typeface="Arial" panose="020B0604020202020204" pitchFamily="34" charset="0"/>
                <a:cs typeface="Arial" panose="020B0604020202020204" pitchFamily="34" charset="0"/>
              </a:rPr>
              <a:t>Tác dụng: </a:t>
            </a:r>
            <a:endParaRPr lang="vi-VN" dirty="0"/>
          </a:p>
        </p:txBody>
      </p:sp>
      <p:pic>
        <p:nvPicPr>
          <p:cNvPr id="18" name="Picture 2">
            <a:extLst>
              <a:ext uri="{FF2B5EF4-FFF2-40B4-BE49-F238E27FC236}">
                <a16:creationId xmlns:a16="http://schemas.microsoft.com/office/drawing/2014/main" id="{6E946F83-EDA3-403C-9724-B0A3031B6A0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5837" y="5623405"/>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47106" name="Picture 2" descr="HIỆN NAY, CÓ BAO NHIÊU LOẠI PHÂN HỮU CƠ ? - Agriplus">
            <a:extLst>
              <a:ext uri="{FF2B5EF4-FFF2-40B4-BE49-F238E27FC236}">
                <a16:creationId xmlns:a16="http://schemas.microsoft.com/office/drawing/2014/main" id="{6C632B19-92B7-4A46-A271-33CC1B34D94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435" b="7597"/>
          <a:stretch/>
        </p:blipFill>
        <p:spPr bwMode="auto">
          <a:xfrm>
            <a:off x="7391400" y="1389088"/>
            <a:ext cx="4800600" cy="2590800"/>
          </a:xfrm>
          <a:prstGeom prst="rect">
            <a:avLst/>
          </a:prstGeom>
          <a:noFill/>
          <a:extLst>
            <a:ext uri="{909E8E84-426E-40DD-AFC4-6F175D3DCCD1}">
              <a14:hiddenFill xmlns:a14="http://schemas.microsoft.com/office/drawing/2010/main">
                <a:solidFill>
                  <a:srgbClr val="FFFFFF"/>
                </a:solidFill>
              </a14:hiddenFill>
            </a:ext>
          </a:extLst>
        </p:spPr>
      </p:pic>
      <p:pic>
        <p:nvPicPr>
          <p:cNvPr id="47110" name="Picture 6" descr="Bí kíp tưới cây đúng cách tránh lãng phí tài nguyên">
            <a:extLst>
              <a:ext uri="{FF2B5EF4-FFF2-40B4-BE49-F238E27FC236}">
                <a16:creationId xmlns:a16="http://schemas.microsoft.com/office/drawing/2014/main" id="{6D88EF48-AE1A-43CA-BD26-ED47E0CE57D8}"/>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7181" b="11716"/>
          <a:stretch/>
        </p:blipFill>
        <p:spPr bwMode="auto">
          <a:xfrm>
            <a:off x="7391398" y="4127524"/>
            <a:ext cx="4800601" cy="2595564"/>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54ABD0D3-9DB0-A128-2C3D-51CD79EC92A0}"/>
              </a:ext>
            </a:extLst>
          </p:cNvPr>
          <p:cNvSpPr txBox="1"/>
          <p:nvPr/>
        </p:nvSpPr>
        <p:spPr>
          <a:xfrm>
            <a:off x="2286000" y="2844193"/>
            <a:ext cx="8295860" cy="312265"/>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cung cấp thêm dinh dưỡng cho cây</a:t>
            </a:r>
            <a:endParaRPr lang="en-US" dirty="0"/>
          </a:p>
        </p:txBody>
      </p:sp>
      <p:sp>
        <p:nvSpPr>
          <p:cNvPr id="20" name="TextBox 19">
            <a:extLst>
              <a:ext uri="{FF2B5EF4-FFF2-40B4-BE49-F238E27FC236}">
                <a16:creationId xmlns:a16="http://schemas.microsoft.com/office/drawing/2014/main" id="{9B1D4E0F-439A-FFD1-438F-993E14CDA507}"/>
              </a:ext>
            </a:extLst>
          </p:cNvPr>
          <p:cNvSpPr txBox="1"/>
          <p:nvPr/>
        </p:nvSpPr>
        <p:spPr>
          <a:xfrm>
            <a:off x="2286000" y="5546008"/>
            <a:ext cx="4648200" cy="658514"/>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dirty="0"/>
              <a:t>để sinh trưởng và phát triển, do vậy phải tưới nước đầy đủ và kịp thời</a:t>
            </a:r>
            <a:endParaRPr lang="en-US" dirty="0"/>
          </a:p>
        </p:txBody>
      </p:sp>
    </p:spTree>
    <p:extLst>
      <p:ext uri="{BB962C8B-B14F-4D97-AF65-F5344CB8AC3E}">
        <p14:creationId xmlns:p14="http://schemas.microsoft.com/office/powerpoint/2010/main" val="2604079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20"/>
                                        </p:tgtEl>
                                        <p:attrNameLst>
                                          <p:attrName>style.visibility</p:attrName>
                                        </p:attrNameLst>
                                      </p:cBhvr>
                                      <p:to>
                                        <p:strVal val="visible"/>
                                      </p:to>
                                    </p:set>
                                    <p:animEffect transition="in" filter="fade">
                                      <p:cBhvr>
                                        <p:cTn id="14" dur="1000"/>
                                        <p:tgtEl>
                                          <p:spTgt spid="20"/>
                                        </p:tgtEl>
                                      </p:cBhvr>
                                    </p:animEffect>
                                    <p:anim calcmode="lin" valueType="num">
                                      <p:cBhvr>
                                        <p:cTn id="15" dur="1000" fill="hold"/>
                                        <p:tgtEl>
                                          <p:spTgt spid="20"/>
                                        </p:tgtEl>
                                        <p:attrNameLst>
                                          <p:attrName>ppt_x</p:attrName>
                                        </p:attrNameLst>
                                      </p:cBhvr>
                                      <p:tavLst>
                                        <p:tav tm="0">
                                          <p:val>
                                            <p:strVal val="#ppt_x"/>
                                          </p:val>
                                        </p:tav>
                                        <p:tav tm="100000">
                                          <p:val>
                                            <p:strVal val="#ppt_x"/>
                                          </p:val>
                                        </p:tav>
                                      </p:tavLst>
                                    </p:anim>
                                    <p:anim calcmode="lin" valueType="num">
                                      <p:cBhvr>
                                        <p:cTn id="16"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555230" y="306049"/>
            <a:ext cx="10088786" cy="1390381"/>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dirty="0">
                <a:latin typeface="Arial" panose="020B0604020202020204" pitchFamily="34" charset="0"/>
                <a:cs typeface="Arial" panose="020B0604020202020204" pitchFamily="34" charset="0"/>
              </a:rPr>
              <a:t>Nêu các biện pháp điều khiển sinh trưởng, phát triển ở thực vật trong hình và tác dụng của từng biện pháp. Kể thêm các biện pháp khác mà em biết.</a:t>
            </a:r>
            <a:endParaRPr lang="vi-VN" sz="2400" dirty="0"/>
          </a:p>
        </p:txBody>
      </p:sp>
      <p:pic>
        <p:nvPicPr>
          <p:cNvPr id="3" name="Picture 2">
            <a:extLst>
              <a:ext uri="{FF2B5EF4-FFF2-40B4-BE49-F238E27FC236}">
                <a16:creationId xmlns:a16="http://schemas.microsoft.com/office/drawing/2014/main" id="{ADDEEF64-6473-4C79-A9B7-8E92CC70145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7984" y="272605"/>
            <a:ext cx="901283" cy="901283"/>
          </a:xfrm>
          <a:prstGeom prst="rect">
            <a:avLst/>
          </a:prstGeom>
          <a:noFill/>
          <a:extLst>
            <a:ext uri="{909E8E84-426E-40DD-AFC4-6F175D3DCCD1}">
              <a14:hiddenFill xmlns:a14="http://schemas.microsoft.com/office/drawing/2010/main">
                <a:solidFill>
                  <a:srgbClr val="FFFFFF"/>
                </a:solidFill>
              </a14:hiddenFill>
            </a:ext>
          </a:extLst>
        </p:spPr>
      </p:pic>
      <p:sp>
        <p:nvSpPr>
          <p:cNvPr id="19" name="TextBox 18">
            <a:extLst>
              <a:ext uri="{FF2B5EF4-FFF2-40B4-BE49-F238E27FC236}">
                <a16:creationId xmlns:a16="http://schemas.microsoft.com/office/drawing/2014/main" id="{8D2F88E3-CD6E-4E75-86D0-D00003926ED5}"/>
              </a:ext>
            </a:extLst>
          </p:cNvPr>
          <p:cNvSpPr txBox="1"/>
          <p:nvPr/>
        </p:nvSpPr>
        <p:spPr>
          <a:xfrm>
            <a:off x="2057400" y="2025991"/>
            <a:ext cx="3772249" cy="416268"/>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Một số biện pháp khác:</a:t>
            </a:r>
            <a:endParaRPr lang="vi-VN" sz="2400" b="1" dirty="0"/>
          </a:p>
        </p:txBody>
      </p:sp>
      <p:pic>
        <p:nvPicPr>
          <p:cNvPr id="20" name="Picture 2">
            <a:extLst>
              <a:ext uri="{FF2B5EF4-FFF2-40B4-BE49-F238E27FC236}">
                <a16:creationId xmlns:a16="http://schemas.microsoft.com/office/drawing/2014/main" id="{7175F30F-CE0E-4591-863F-34659CA8FF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84041" y="1687763"/>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48130" name="Picture 2">
            <a:extLst>
              <a:ext uri="{FF2B5EF4-FFF2-40B4-BE49-F238E27FC236}">
                <a16:creationId xmlns:a16="http://schemas.microsoft.com/office/drawing/2014/main" id="{445496CA-5B3F-4513-83FE-4DD436D1E22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3063240"/>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2">
            <a:extLst>
              <a:ext uri="{FF2B5EF4-FFF2-40B4-BE49-F238E27FC236}">
                <a16:creationId xmlns:a16="http://schemas.microsoft.com/office/drawing/2014/main" id="{AB1B0456-41B1-400E-B3C9-01B3EFEB98F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420751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a:extLst>
              <a:ext uri="{FF2B5EF4-FFF2-40B4-BE49-F238E27FC236}">
                <a16:creationId xmlns:a16="http://schemas.microsoft.com/office/drawing/2014/main" id="{9E9BDA2D-DB60-47A7-A1D1-B583CE6F5D1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9800" y="5351795"/>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a:extLst>
              <a:ext uri="{FF2B5EF4-FFF2-40B4-BE49-F238E27FC236}">
                <a16:creationId xmlns:a16="http://schemas.microsoft.com/office/drawing/2014/main" id="{E235DA4A-4060-4CC6-A748-45E1E7296401}"/>
              </a:ext>
            </a:extLst>
          </p:cNvPr>
          <p:cNvSpPr txBox="1"/>
          <p:nvPr/>
        </p:nvSpPr>
        <p:spPr>
          <a:xfrm>
            <a:off x="3276600" y="3177555"/>
            <a:ext cx="8367416" cy="877933"/>
          </a:xfrm>
          <a:prstGeom prst="rect">
            <a:avLst/>
          </a:prstGeom>
          <a:noFill/>
        </p:spPr>
        <p:txBody>
          <a:bodyPr wrap="square" lIns="0" tIns="0" rIns="0" bIns="0" rtlCol="0">
            <a:spAutoFit/>
          </a:bodyPr>
          <a:lstStyle>
            <a:defPPr>
              <a:defRPr lang="en-US"/>
            </a:defPPr>
            <a:lvl1pPr algn="just">
              <a:lnSpc>
                <a:spcPct val="125000"/>
              </a:lnSpc>
              <a:defRPr b="1">
                <a:latin typeface="Arial" panose="020B0604020202020204" pitchFamily="34" charset="0"/>
                <a:cs typeface="Arial" panose="020B0604020202020204" pitchFamily="34" charset="0"/>
              </a:defRPr>
            </a:lvl1pPr>
          </a:lstStyle>
          <a:p>
            <a:r>
              <a:rPr lang="vi-VN" sz="2400" dirty="0"/>
              <a:t>Biện pháp: </a:t>
            </a:r>
            <a:r>
              <a:rPr lang="vi-VN" sz="2400" b="0" dirty="0"/>
              <a:t>làm cỏ, vun xới sau khi hạt đã mọc để diệt cỏ dại, làm tươi xốp đất, cây dễ hấp thụ dinh dưỡng hơn</a:t>
            </a:r>
          </a:p>
        </p:txBody>
      </p:sp>
      <p:sp>
        <p:nvSpPr>
          <p:cNvPr id="24" name="TextBox 23">
            <a:extLst>
              <a:ext uri="{FF2B5EF4-FFF2-40B4-BE49-F238E27FC236}">
                <a16:creationId xmlns:a16="http://schemas.microsoft.com/office/drawing/2014/main" id="{8F51B47D-6ACA-4852-8D82-DB0EEDFD8C40}"/>
              </a:ext>
            </a:extLst>
          </p:cNvPr>
          <p:cNvSpPr txBox="1"/>
          <p:nvPr/>
        </p:nvSpPr>
        <p:spPr>
          <a:xfrm>
            <a:off x="3276600" y="4334113"/>
            <a:ext cx="7010400" cy="416268"/>
          </a:xfrm>
          <a:prstGeom prst="rect">
            <a:avLst/>
          </a:prstGeom>
          <a:noFill/>
        </p:spPr>
        <p:txBody>
          <a:bodyPr wrap="square" lIns="0" tIns="0" rIns="0" bIns="0" rtlCol="0">
            <a:spAutoFit/>
          </a:bodyPr>
          <a:lstStyle/>
          <a:p>
            <a:pPr>
              <a:lnSpc>
                <a:spcPct val="125000"/>
              </a:lnSpc>
            </a:pPr>
            <a:r>
              <a:rPr lang="vi-VN" sz="2200" b="1" dirty="0">
                <a:latin typeface="Arial" panose="020B0604020202020204" pitchFamily="34" charset="0"/>
                <a:cs typeface="Arial" panose="020B0604020202020204" pitchFamily="34" charset="0"/>
              </a:rPr>
              <a:t>Biện pháp</a:t>
            </a:r>
            <a:r>
              <a:rPr lang="vi-VN" sz="2400" dirty="0">
                <a:latin typeface="Arial" panose="020B0604020202020204" pitchFamily="34" charset="0"/>
                <a:cs typeface="Arial" panose="020B0604020202020204" pitchFamily="34" charset="0"/>
              </a:rPr>
              <a:t>:....................</a:t>
            </a:r>
            <a:endParaRPr lang="vi-VN" sz="2200" dirty="0"/>
          </a:p>
        </p:txBody>
      </p:sp>
      <p:sp>
        <p:nvSpPr>
          <p:cNvPr id="25" name="TextBox 24">
            <a:extLst>
              <a:ext uri="{FF2B5EF4-FFF2-40B4-BE49-F238E27FC236}">
                <a16:creationId xmlns:a16="http://schemas.microsoft.com/office/drawing/2014/main" id="{7B172128-8D01-4266-9BAD-89D1D114C740}"/>
              </a:ext>
            </a:extLst>
          </p:cNvPr>
          <p:cNvSpPr txBox="1"/>
          <p:nvPr/>
        </p:nvSpPr>
        <p:spPr>
          <a:xfrm>
            <a:off x="3276600" y="5526765"/>
            <a:ext cx="7010400" cy="416268"/>
          </a:xfrm>
          <a:prstGeom prst="rect">
            <a:avLst/>
          </a:prstGeom>
          <a:noFill/>
        </p:spPr>
        <p:txBody>
          <a:bodyPr wrap="square" lIns="0" tIns="0" rIns="0" bIns="0" rtlCol="0">
            <a:spAutoFit/>
          </a:bodyPr>
          <a:lstStyle/>
          <a:p>
            <a:pPr>
              <a:lnSpc>
                <a:spcPct val="125000"/>
              </a:lnSpc>
            </a:pPr>
            <a:r>
              <a:rPr lang="vi-VN" sz="2400" b="1" dirty="0">
                <a:latin typeface="Arial" panose="020B0604020202020204" pitchFamily="34" charset="0"/>
                <a:cs typeface="Arial" panose="020B0604020202020204" pitchFamily="34" charset="0"/>
              </a:rPr>
              <a:t>Biện pháp</a:t>
            </a:r>
            <a:r>
              <a:rPr lang="vi-VN" sz="2400" dirty="0">
                <a:latin typeface="Arial" panose="020B0604020202020204" pitchFamily="34" charset="0"/>
                <a:cs typeface="Arial" panose="020B0604020202020204" pitchFamily="34" charset="0"/>
              </a:rPr>
              <a:t>:.....................</a:t>
            </a:r>
            <a:endParaRPr lang="vi-VN" sz="2400" dirty="0"/>
          </a:p>
        </p:txBody>
      </p:sp>
    </p:spTree>
    <p:extLst>
      <p:ext uri="{BB962C8B-B14F-4D97-AF65-F5344CB8AC3E}">
        <p14:creationId xmlns:p14="http://schemas.microsoft.com/office/powerpoint/2010/main" val="7337756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1000"/>
                                        <p:tgtEl>
                                          <p:spTgt spid="19"/>
                                        </p:tgtEl>
                                      </p:cBhvr>
                                    </p:animEffect>
                                    <p:anim calcmode="lin" valueType="num">
                                      <p:cBhvr>
                                        <p:cTn id="8" dur="1000" fill="hold"/>
                                        <p:tgtEl>
                                          <p:spTgt spid="19"/>
                                        </p:tgtEl>
                                        <p:attrNameLst>
                                          <p:attrName>ppt_x</p:attrName>
                                        </p:attrNameLst>
                                      </p:cBhvr>
                                      <p:tavLst>
                                        <p:tav tm="0">
                                          <p:val>
                                            <p:strVal val="#ppt_x"/>
                                          </p:val>
                                        </p:tav>
                                        <p:tav tm="100000">
                                          <p:val>
                                            <p:strVal val="#ppt_x"/>
                                          </p:val>
                                        </p:tav>
                                      </p:tavLst>
                                    </p:anim>
                                    <p:anim calcmode="lin" valueType="num">
                                      <p:cBhvr>
                                        <p:cTn id="9" dur="1000" fill="hold"/>
                                        <p:tgtEl>
                                          <p:spTgt spid="19"/>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1000"/>
                                        <p:tgtEl>
                                          <p:spTgt spid="20"/>
                                        </p:tgtEl>
                                      </p:cBhvr>
                                    </p:animEffect>
                                    <p:anim calcmode="lin" valueType="num">
                                      <p:cBhvr>
                                        <p:cTn id="13" dur="1000" fill="hold"/>
                                        <p:tgtEl>
                                          <p:spTgt spid="20"/>
                                        </p:tgtEl>
                                        <p:attrNameLst>
                                          <p:attrName>ppt_x</p:attrName>
                                        </p:attrNameLst>
                                      </p:cBhvr>
                                      <p:tavLst>
                                        <p:tav tm="0">
                                          <p:val>
                                            <p:strVal val="#ppt_x"/>
                                          </p:val>
                                        </p:tav>
                                        <p:tav tm="100000">
                                          <p:val>
                                            <p:strVal val="#ppt_x"/>
                                          </p:val>
                                        </p:tav>
                                      </p:tavLst>
                                    </p:anim>
                                    <p:anim calcmode="lin" valueType="num">
                                      <p:cBhvr>
                                        <p:cTn id="14" dur="10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48130"/>
                                        </p:tgtEl>
                                        <p:attrNameLst>
                                          <p:attrName>style.visibility</p:attrName>
                                        </p:attrNameLst>
                                      </p:cBhvr>
                                      <p:to>
                                        <p:strVal val="visible"/>
                                      </p:to>
                                    </p:set>
                                    <p:animEffect transition="in" filter="fade">
                                      <p:cBhvr>
                                        <p:cTn id="19" dur="1000"/>
                                        <p:tgtEl>
                                          <p:spTgt spid="48130"/>
                                        </p:tgtEl>
                                      </p:cBhvr>
                                    </p:animEffect>
                                    <p:anim calcmode="lin" valueType="num">
                                      <p:cBhvr>
                                        <p:cTn id="20" dur="1000" fill="hold"/>
                                        <p:tgtEl>
                                          <p:spTgt spid="48130"/>
                                        </p:tgtEl>
                                        <p:attrNameLst>
                                          <p:attrName>ppt_x</p:attrName>
                                        </p:attrNameLst>
                                      </p:cBhvr>
                                      <p:tavLst>
                                        <p:tav tm="0">
                                          <p:val>
                                            <p:strVal val="#ppt_x"/>
                                          </p:val>
                                        </p:tav>
                                        <p:tav tm="100000">
                                          <p:val>
                                            <p:strVal val="#ppt_x"/>
                                          </p:val>
                                        </p:tav>
                                      </p:tavLst>
                                    </p:anim>
                                    <p:anim calcmode="lin" valueType="num">
                                      <p:cBhvr>
                                        <p:cTn id="21" dur="1000" fill="hold"/>
                                        <p:tgtEl>
                                          <p:spTgt spid="48130"/>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21"/>
                                        </p:tgtEl>
                                        <p:attrNameLst>
                                          <p:attrName>style.visibility</p:attrName>
                                        </p:attrNameLst>
                                      </p:cBhvr>
                                      <p:to>
                                        <p:strVal val="visible"/>
                                      </p:to>
                                    </p:set>
                                    <p:animEffect transition="in" filter="fade">
                                      <p:cBhvr>
                                        <p:cTn id="24" dur="1000"/>
                                        <p:tgtEl>
                                          <p:spTgt spid="21"/>
                                        </p:tgtEl>
                                      </p:cBhvr>
                                    </p:animEffect>
                                    <p:anim calcmode="lin" valueType="num">
                                      <p:cBhvr>
                                        <p:cTn id="25" dur="1000" fill="hold"/>
                                        <p:tgtEl>
                                          <p:spTgt spid="21"/>
                                        </p:tgtEl>
                                        <p:attrNameLst>
                                          <p:attrName>ppt_x</p:attrName>
                                        </p:attrNameLst>
                                      </p:cBhvr>
                                      <p:tavLst>
                                        <p:tav tm="0">
                                          <p:val>
                                            <p:strVal val="#ppt_x"/>
                                          </p:val>
                                        </p:tav>
                                        <p:tav tm="100000">
                                          <p:val>
                                            <p:strVal val="#ppt_x"/>
                                          </p:val>
                                        </p:tav>
                                      </p:tavLst>
                                    </p:anim>
                                    <p:anim calcmode="lin" valueType="num">
                                      <p:cBhvr>
                                        <p:cTn id="26" dur="1000" fill="hold"/>
                                        <p:tgtEl>
                                          <p:spTgt spid="21"/>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2"/>
                                        </p:tgtEl>
                                        <p:attrNameLst>
                                          <p:attrName>style.visibility</p:attrName>
                                        </p:attrNameLst>
                                      </p:cBhvr>
                                      <p:to>
                                        <p:strVal val="visible"/>
                                      </p:to>
                                    </p:set>
                                    <p:animEffect transition="in" filter="fade">
                                      <p:cBhvr>
                                        <p:cTn id="29" dur="1000"/>
                                        <p:tgtEl>
                                          <p:spTgt spid="22"/>
                                        </p:tgtEl>
                                      </p:cBhvr>
                                    </p:animEffect>
                                    <p:anim calcmode="lin" valueType="num">
                                      <p:cBhvr>
                                        <p:cTn id="30" dur="1000" fill="hold"/>
                                        <p:tgtEl>
                                          <p:spTgt spid="22"/>
                                        </p:tgtEl>
                                        <p:attrNameLst>
                                          <p:attrName>ppt_x</p:attrName>
                                        </p:attrNameLst>
                                      </p:cBhvr>
                                      <p:tavLst>
                                        <p:tav tm="0">
                                          <p:val>
                                            <p:strVal val="#ppt_x"/>
                                          </p:val>
                                        </p:tav>
                                        <p:tav tm="100000">
                                          <p:val>
                                            <p:strVal val="#ppt_x"/>
                                          </p:val>
                                        </p:tav>
                                      </p:tavLst>
                                    </p:anim>
                                    <p:anim calcmode="lin" valueType="num">
                                      <p:cBhvr>
                                        <p:cTn id="31" dur="1000" fill="hold"/>
                                        <p:tgtEl>
                                          <p:spTgt spid="22"/>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23"/>
                                        </p:tgtEl>
                                        <p:attrNameLst>
                                          <p:attrName>style.visibility</p:attrName>
                                        </p:attrNameLst>
                                      </p:cBhvr>
                                      <p:to>
                                        <p:strVal val="visible"/>
                                      </p:to>
                                    </p:set>
                                    <p:animEffect transition="in" filter="fade">
                                      <p:cBhvr>
                                        <p:cTn id="34" dur="1000"/>
                                        <p:tgtEl>
                                          <p:spTgt spid="23"/>
                                        </p:tgtEl>
                                      </p:cBhvr>
                                    </p:animEffect>
                                    <p:anim calcmode="lin" valueType="num">
                                      <p:cBhvr>
                                        <p:cTn id="35" dur="1000" fill="hold"/>
                                        <p:tgtEl>
                                          <p:spTgt spid="23"/>
                                        </p:tgtEl>
                                        <p:attrNameLst>
                                          <p:attrName>ppt_x</p:attrName>
                                        </p:attrNameLst>
                                      </p:cBhvr>
                                      <p:tavLst>
                                        <p:tav tm="0">
                                          <p:val>
                                            <p:strVal val="#ppt_x"/>
                                          </p:val>
                                        </p:tav>
                                        <p:tav tm="100000">
                                          <p:val>
                                            <p:strVal val="#ppt_x"/>
                                          </p:val>
                                        </p:tav>
                                      </p:tavLst>
                                    </p:anim>
                                    <p:anim calcmode="lin" valueType="num">
                                      <p:cBhvr>
                                        <p:cTn id="36" dur="1000" fill="hold"/>
                                        <p:tgtEl>
                                          <p:spTgt spid="23"/>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1000"/>
                                        <p:tgtEl>
                                          <p:spTgt spid="24"/>
                                        </p:tgtEl>
                                      </p:cBhvr>
                                    </p:animEffect>
                                    <p:anim calcmode="lin" valueType="num">
                                      <p:cBhvr>
                                        <p:cTn id="40" dur="1000" fill="hold"/>
                                        <p:tgtEl>
                                          <p:spTgt spid="24"/>
                                        </p:tgtEl>
                                        <p:attrNameLst>
                                          <p:attrName>ppt_x</p:attrName>
                                        </p:attrNameLst>
                                      </p:cBhvr>
                                      <p:tavLst>
                                        <p:tav tm="0">
                                          <p:val>
                                            <p:strVal val="#ppt_x"/>
                                          </p:val>
                                        </p:tav>
                                        <p:tav tm="100000">
                                          <p:val>
                                            <p:strVal val="#ppt_x"/>
                                          </p:val>
                                        </p:tav>
                                      </p:tavLst>
                                    </p:anim>
                                    <p:anim calcmode="lin" valueType="num">
                                      <p:cBhvr>
                                        <p:cTn id="41" dur="1000" fill="hold"/>
                                        <p:tgtEl>
                                          <p:spTgt spid="24"/>
                                        </p:tgtEl>
                                        <p:attrNameLst>
                                          <p:attrName>ppt_y</p:attrName>
                                        </p:attrNameLst>
                                      </p:cBhvr>
                                      <p:tavLst>
                                        <p:tav tm="0">
                                          <p:val>
                                            <p:strVal val="#ppt_y+.1"/>
                                          </p:val>
                                        </p:tav>
                                        <p:tav tm="100000">
                                          <p:val>
                                            <p:strVal val="#ppt_y"/>
                                          </p:val>
                                        </p:tav>
                                      </p:tavLst>
                                    </p:anim>
                                  </p:childTnLst>
                                </p:cTn>
                              </p:par>
                              <p:par>
                                <p:cTn id="42" presetID="42" presetClass="entr" presetSubtype="0" fill="hold" grpId="0" nodeType="withEffect">
                                  <p:stCondLst>
                                    <p:cond delay="0"/>
                                  </p:stCondLst>
                                  <p:childTnLst>
                                    <p:set>
                                      <p:cBhvr>
                                        <p:cTn id="43" dur="1" fill="hold">
                                          <p:stCondLst>
                                            <p:cond delay="0"/>
                                          </p:stCondLst>
                                        </p:cTn>
                                        <p:tgtEl>
                                          <p:spTgt spid="25"/>
                                        </p:tgtEl>
                                        <p:attrNameLst>
                                          <p:attrName>style.visibility</p:attrName>
                                        </p:attrNameLst>
                                      </p:cBhvr>
                                      <p:to>
                                        <p:strVal val="visible"/>
                                      </p:to>
                                    </p:set>
                                    <p:animEffect transition="in" filter="fade">
                                      <p:cBhvr>
                                        <p:cTn id="44" dur="1000"/>
                                        <p:tgtEl>
                                          <p:spTgt spid="25"/>
                                        </p:tgtEl>
                                      </p:cBhvr>
                                    </p:animEffect>
                                    <p:anim calcmode="lin" valueType="num">
                                      <p:cBhvr>
                                        <p:cTn id="45" dur="1000" fill="hold"/>
                                        <p:tgtEl>
                                          <p:spTgt spid="25"/>
                                        </p:tgtEl>
                                        <p:attrNameLst>
                                          <p:attrName>ppt_x</p:attrName>
                                        </p:attrNameLst>
                                      </p:cBhvr>
                                      <p:tavLst>
                                        <p:tav tm="0">
                                          <p:val>
                                            <p:strVal val="#ppt_x"/>
                                          </p:val>
                                        </p:tav>
                                        <p:tav tm="100000">
                                          <p:val>
                                            <p:strVal val="#ppt_x"/>
                                          </p:val>
                                        </p:tav>
                                      </p:tavLst>
                                    </p:anim>
                                    <p:anim calcmode="lin" valueType="num">
                                      <p:cBhvr>
                                        <p:cTn id="46"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3" grpId="0"/>
      <p:bldP spid="24" grpId="0"/>
      <p:bldP spid="25" grpId="0"/>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071439" y="676097"/>
            <a:ext cx="9321923" cy="1870512"/>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Người trồng rừng đã điều khiển quá trình sinh trưởng của cây lấy gỗ bằng cách để mật độ dày khi cây còn non và khi cây đã đến chiều cao mong muốn thì tỉa bớt. Giải thích ý nghĩa của việc làm này.</a:t>
            </a:r>
            <a:endParaRPr lang="vi-VN" sz="2400" dirty="0"/>
          </a:p>
        </p:txBody>
      </p:sp>
      <p:pic>
        <p:nvPicPr>
          <p:cNvPr id="3" name="Picture 2">
            <a:extLst>
              <a:ext uri="{FF2B5EF4-FFF2-40B4-BE49-F238E27FC236}">
                <a16:creationId xmlns:a16="http://schemas.microsoft.com/office/drawing/2014/main" id="{D07C96DE-CF19-4F5D-B0AA-5434BB530FF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837" y="647767"/>
            <a:ext cx="1274517" cy="1274517"/>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312EF3E2-0AC0-42D4-B593-CFF01D2594D4}"/>
              </a:ext>
            </a:extLst>
          </p:cNvPr>
          <p:cNvGrpSpPr/>
          <p:nvPr/>
        </p:nvGrpSpPr>
        <p:grpSpPr>
          <a:xfrm>
            <a:off x="5486400" y="2653778"/>
            <a:ext cx="1524000" cy="463337"/>
            <a:chOff x="800100" y="1783116"/>
            <a:chExt cx="1524000" cy="463337"/>
          </a:xfrm>
        </p:grpSpPr>
        <p:sp>
          <p:nvSpPr>
            <p:cNvPr id="7" name="Rectangle 6">
              <a:extLst>
                <a:ext uri="{FF2B5EF4-FFF2-40B4-BE49-F238E27FC236}">
                  <a16:creationId xmlns:a16="http://schemas.microsoft.com/office/drawing/2014/main" id="{06970CD3-78AE-4E6E-9A84-053670C71E46}"/>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8" name="TextBox 7">
              <a:extLst>
                <a:ext uri="{FF2B5EF4-FFF2-40B4-BE49-F238E27FC236}">
                  <a16:creationId xmlns:a16="http://schemas.microsoft.com/office/drawing/2014/main" id="{E561F5C9-14BF-48BC-A22E-68D0FF672BE5}"/>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TRẢ LỜI</a:t>
              </a:r>
            </a:p>
          </p:txBody>
        </p:sp>
      </p:grpSp>
      <p:pic>
        <p:nvPicPr>
          <p:cNvPr id="10" name="Picture 2">
            <a:extLst>
              <a:ext uri="{FF2B5EF4-FFF2-40B4-BE49-F238E27FC236}">
                <a16:creationId xmlns:a16="http://schemas.microsoft.com/office/drawing/2014/main" id="{50175F00-2C1F-473C-AFCE-A42340F376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3954" y="357049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75E2042B-1864-E600-EA07-47272B62B26F}"/>
              </a:ext>
            </a:extLst>
          </p:cNvPr>
          <p:cNvSpPr txBox="1"/>
          <p:nvPr/>
        </p:nvSpPr>
        <p:spPr>
          <a:xfrm>
            <a:off x="2030490" y="3550612"/>
            <a:ext cx="9362873" cy="2427588"/>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pPr marL="342900" indent="-342900">
              <a:spcAft>
                <a:spcPts val="600"/>
              </a:spcAft>
              <a:buFont typeface="Wingdings" panose="05000000000000000000" pitchFamily="2" charset="2"/>
              <a:buChar char="v"/>
            </a:pPr>
            <a:r>
              <a:rPr lang="vi-VN" b="0" dirty="0">
                <a:solidFill>
                  <a:schemeClr val="tx1"/>
                </a:solidFill>
              </a:rPr>
              <a:t>Khi cây gỗ còn non để mật độ dày nhằm thúc cây gỗ non mọc vống nhanh nhờ điều kiện ánh sáng yếu dưới tán rừng. </a:t>
            </a:r>
          </a:p>
          <a:p>
            <a:pPr marL="342900" indent="-342900">
              <a:spcAft>
                <a:spcPts val="600"/>
              </a:spcAft>
              <a:buFont typeface="Wingdings" panose="05000000000000000000" pitchFamily="2" charset="2"/>
              <a:buChar char="v"/>
            </a:pPr>
            <a:r>
              <a:rPr lang="vi-VN" b="0" dirty="0">
                <a:solidFill>
                  <a:schemeClr val="tx1"/>
                </a:solidFill>
              </a:rPr>
              <a:t>Khi cây trưởng thành thì tỉa bớt để lại tăng lượng ánh sáng lọt xuống làm chậm sinh trưởng chiều cao nhưng lại tăng sinh trưởng theo đường kính</a:t>
            </a:r>
            <a:endParaRPr lang="en-US" b="0" dirty="0">
              <a:solidFill>
                <a:schemeClr val="tx1"/>
              </a:solidFill>
            </a:endParaRPr>
          </a:p>
        </p:txBody>
      </p:sp>
    </p:spTree>
    <p:extLst>
      <p:ext uri="{BB962C8B-B14F-4D97-AF65-F5344CB8AC3E}">
        <p14:creationId xmlns:p14="http://schemas.microsoft.com/office/powerpoint/2010/main" val="23561360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1000"/>
                                        <p:tgtEl>
                                          <p:spTgt spid="6"/>
                                        </p:tgtEl>
                                      </p:cBhvr>
                                    </p:animEffect>
                                    <p:anim calcmode="lin" valueType="num">
                                      <p:cBhvr>
                                        <p:cTn id="20" dur="1000" fill="hold"/>
                                        <p:tgtEl>
                                          <p:spTgt spid="6"/>
                                        </p:tgtEl>
                                        <p:attrNameLst>
                                          <p:attrName>ppt_x</p:attrName>
                                        </p:attrNameLst>
                                      </p:cBhvr>
                                      <p:tavLst>
                                        <p:tav tm="0">
                                          <p:val>
                                            <p:strVal val="#ppt_x"/>
                                          </p:val>
                                        </p:tav>
                                        <p:tav tm="100000">
                                          <p:val>
                                            <p:strVal val="#ppt_x"/>
                                          </p:val>
                                        </p:tav>
                                      </p:tavLst>
                                    </p:anim>
                                    <p:anim calcmode="lin" valueType="num">
                                      <p:cBhvr>
                                        <p:cTn id="2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fade">
                                      <p:cBhvr>
                                        <p:cTn id="26" dur="1000"/>
                                        <p:tgtEl>
                                          <p:spTgt spid="10"/>
                                        </p:tgtEl>
                                      </p:cBhvr>
                                    </p:animEffect>
                                    <p:anim calcmode="lin" valueType="num">
                                      <p:cBhvr>
                                        <p:cTn id="27" dur="1000" fill="hold"/>
                                        <p:tgtEl>
                                          <p:spTgt spid="10"/>
                                        </p:tgtEl>
                                        <p:attrNameLst>
                                          <p:attrName>ppt_x</p:attrName>
                                        </p:attrNameLst>
                                      </p:cBhvr>
                                      <p:tavLst>
                                        <p:tav tm="0">
                                          <p:val>
                                            <p:strVal val="#ppt_x"/>
                                          </p:val>
                                        </p:tav>
                                        <p:tav tm="100000">
                                          <p:val>
                                            <p:strVal val="#ppt_x"/>
                                          </p:val>
                                        </p:tav>
                                      </p:tavLst>
                                    </p:anim>
                                    <p:anim calcmode="lin" valueType="num">
                                      <p:cBhvr>
                                        <p:cTn id="28" dur="1000" fill="hold"/>
                                        <p:tgtEl>
                                          <p:spTgt spid="10"/>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Effect transition="in" filter="fade">
                                      <p:cBhvr>
                                        <p:cTn id="31" dur="1000"/>
                                        <p:tgtEl>
                                          <p:spTgt spid="13"/>
                                        </p:tgtEl>
                                      </p:cBhvr>
                                    </p:animEffect>
                                    <p:anim calcmode="lin" valueType="num">
                                      <p:cBhvr>
                                        <p:cTn id="32" dur="1000" fill="hold"/>
                                        <p:tgtEl>
                                          <p:spTgt spid="13"/>
                                        </p:tgtEl>
                                        <p:attrNameLst>
                                          <p:attrName>ppt_x</p:attrName>
                                        </p:attrNameLst>
                                      </p:cBhvr>
                                      <p:tavLst>
                                        <p:tav tm="0">
                                          <p:val>
                                            <p:strVal val="#ppt_x"/>
                                          </p:val>
                                        </p:tav>
                                        <p:tav tm="100000">
                                          <p:val>
                                            <p:strVal val="#ppt_x"/>
                                          </p:val>
                                        </p:tav>
                                      </p:tavLst>
                                    </p:anim>
                                    <p:anim calcmode="lin" valueType="num">
                                      <p:cBhvr>
                                        <p:cTn id="33"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3"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7FAD65BE-7764-4CE9-9A70-F33F905FB221}"/>
              </a:ext>
            </a:extLst>
          </p:cNvPr>
          <p:cNvSpPr txBox="1"/>
          <p:nvPr/>
        </p:nvSpPr>
        <p:spPr>
          <a:xfrm>
            <a:off x="1676400" y="2013703"/>
            <a:ext cx="9847580" cy="1339597"/>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Dựa vào các </a:t>
            </a:r>
            <a:r>
              <a:rPr lang="vi-VN" sz="2400" b="1" dirty="0">
                <a:solidFill>
                  <a:srgbClr val="FF0000"/>
                </a:solidFill>
                <a:latin typeface="Arial" panose="020B0604020202020204" pitchFamily="34" charset="0"/>
                <a:cs typeface="Arial" panose="020B0604020202020204" pitchFamily="34" charset="0"/>
              </a:rPr>
              <a:t>chất kích thích và ức chế </a:t>
            </a:r>
            <a:r>
              <a:rPr lang="vi-VN" sz="2400" dirty="0">
                <a:latin typeface="Arial" panose="020B0604020202020204" pitchFamily="34" charset="0"/>
                <a:cs typeface="Arial" panose="020B0604020202020204" pitchFamily="34" charset="0"/>
              </a:rPr>
              <a:t>sinh trưởng cây tiết ra, con người đã tổng hợp được các chất kích thích và ức chế sinh trưởng nhân tạo, sử dụng chúng trong trồng trọt với nhiều mục đích khác nhau.</a:t>
            </a:r>
            <a:endParaRPr lang="vi-VN" sz="2400" dirty="0"/>
          </a:p>
        </p:txBody>
      </p:sp>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4" name="Picture 2">
            <a:extLst>
              <a:ext uri="{FF2B5EF4-FFF2-40B4-BE49-F238E27FC236}">
                <a16:creationId xmlns:a16="http://schemas.microsoft.com/office/drawing/2014/main" id="{F87067E7-B73E-4ABF-9EC6-1E819EAD2E2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8150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1506" name="Picture 2" descr="Hệ luỵ khi lạm dụng chất kích thích sinh trưởng trong trồng trọt">
            <a:extLst>
              <a:ext uri="{FF2B5EF4-FFF2-40B4-BE49-F238E27FC236}">
                <a16:creationId xmlns:a16="http://schemas.microsoft.com/office/drawing/2014/main" id="{5F91B503-A284-418E-B974-01F6CF55702C}"/>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950" b="1950"/>
          <a:stretch/>
        </p:blipFill>
        <p:spPr bwMode="auto">
          <a:xfrm>
            <a:off x="6096000" y="3562757"/>
            <a:ext cx="6096000" cy="3295242"/>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Tìm hiểu các chất kích thích sinh trưởng Thiourea, Atonik, Ga3, Nitrophenol">
            <a:extLst>
              <a:ext uri="{FF2B5EF4-FFF2-40B4-BE49-F238E27FC236}">
                <a16:creationId xmlns:a16="http://schemas.microsoft.com/office/drawing/2014/main" id="{DBBEEB46-AD0D-450A-83A0-AC74EF725036}"/>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2142" b="12142"/>
          <a:stretch/>
        </p:blipFill>
        <p:spPr bwMode="auto">
          <a:xfrm>
            <a:off x="1" y="3562757"/>
            <a:ext cx="6096000" cy="3295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993503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8" name="TextBox 7">
            <a:extLst>
              <a:ext uri="{FF2B5EF4-FFF2-40B4-BE49-F238E27FC236}">
                <a16:creationId xmlns:a16="http://schemas.microsoft.com/office/drawing/2014/main" id="{44112D8E-59CB-4C02-AA6D-1BC09488EF0E}"/>
              </a:ext>
            </a:extLst>
          </p:cNvPr>
          <p:cNvSpPr txBox="1"/>
          <p:nvPr/>
        </p:nvSpPr>
        <p:spPr>
          <a:xfrm>
            <a:off x="647700" y="2044025"/>
            <a:ext cx="10896600" cy="877933"/>
          </a:xfrm>
          <a:prstGeom prst="rect">
            <a:avLst/>
          </a:prstGeom>
          <a:noFill/>
        </p:spPr>
        <p:txBody>
          <a:bodyPr wrap="square" lIns="0" tIns="0" rIns="0" bIns="0" rtlCol="0">
            <a:spAutoFit/>
          </a:bodyPr>
          <a:lstStyle/>
          <a:p>
            <a:pPr algn="ctr">
              <a:lnSpc>
                <a:spcPct val="125000"/>
              </a:lnSpc>
            </a:pPr>
            <a:r>
              <a:rPr lang="vi-VN" sz="2400" dirty="0">
                <a:latin typeface="Arial" panose="020B0604020202020204" pitchFamily="34" charset="0"/>
                <a:cs typeface="Arial" panose="020B0604020202020204" pitchFamily="34" charset="0"/>
              </a:rPr>
              <a:t>Các chất kích thích nhân tạo được sử dụng để kích thích cây ra rễ, ra hoa, thúc hạt và củ nảy mầm, kích thích tăng chiều cao cây, phát triển lá , tạo quả.</a:t>
            </a:r>
            <a:endParaRPr lang="vi-VN" sz="2400" dirty="0"/>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20482" name="Picture 2" descr="THUỐC KÍCH MẦM-KÍCH RỄ-KÍCH THÍCH SINH TRƯỞNG | Shopee Việt Nam">
            <a:extLst>
              <a:ext uri="{FF2B5EF4-FFF2-40B4-BE49-F238E27FC236}">
                <a16:creationId xmlns:a16="http://schemas.microsoft.com/office/drawing/2014/main" id="{B110D13F-970A-44F0-8D35-F65FE39272AC}"/>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7500" b="33750"/>
          <a:stretch/>
        </p:blipFill>
        <p:spPr bwMode="auto">
          <a:xfrm>
            <a:off x="0" y="3276600"/>
            <a:ext cx="6096000" cy="3581400"/>
          </a:xfrm>
          <a:prstGeom prst="rect">
            <a:avLst/>
          </a:prstGeom>
          <a:noFill/>
          <a:extLst>
            <a:ext uri="{909E8E84-426E-40DD-AFC4-6F175D3DCCD1}">
              <a14:hiddenFill xmlns:a14="http://schemas.microsoft.com/office/drawing/2010/main">
                <a:solidFill>
                  <a:srgbClr val="FFFFFF"/>
                </a:solidFill>
              </a14:hiddenFill>
            </a:ext>
          </a:extLst>
        </p:spPr>
      </p:pic>
      <p:pic>
        <p:nvPicPr>
          <p:cNvPr id="20484" name="Picture 4" descr="Thuốc Kích mầm, Kích rễ, Kích thích sinh trưởng Highplant | Shopee Việt Nam">
            <a:extLst>
              <a:ext uri="{FF2B5EF4-FFF2-40B4-BE49-F238E27FC236}">
                <a16:creationId xmlns:a16="http://schemas.microsoft.com/office/drawing/2014/main" id="{C54EA337-5755-43D4-AF05-5CF60C3062D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4688" b="26562"/>
          <a:stretch/>
        </p:blipFill>
        <p:spPr bwMode="auto">
          <a:xfrm>
            <a:off x="6096000" y="3276600"/>
            <a:ext cx="6096000" cy="3581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29801134"/>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7"/>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884457" y="3655637"/>
            <a:ext cx="10798207" cy="3198969"/>
          </a:xfrm>
          <a:prstGeom prst="rect">
            <a:avLst/>
          </a:prstGeom>
        </p:spPr>
      </p:pic>
      <p:pic>
        <p:nvPicPr>
          <p:cNvPr id="8" name="Picture 8"/>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3643540">
            <a:off x="7892765" y="1168591"/>
            <a:ext cx="1054128" cy="808803"/>
          </a:xfrm>
          <a:prstGeom prst="rect">
            <a:avLst/>
          </a:prstGeom>
        </p:spPr>
      </p:pic>
      <p:grpSp>
        <p:nvGrpSpPr>
          <p:cNvPr id="9" name="Group 9"/>
          <p:cNvGrpSpPr/>
          <p:nvPr/>
        </p:nvGrpSpPr>
        <p:grpSpPr>
          <a:xfrm>
            <a:off x="466608" y="1740348"/>
            <a:ext cx="7559792" cy="1333053"/>
            <a:chOff x="0" y="0"/>
            <a:chExt cx="4031564" cy="1376168"/>
          </a:xfrm>
        </p:grpSpPr>
        <p:sp>
          <p:nvSpPr>
            <p:cNvPr id="10" name="Freeform 10"/>
            <p:cNvSpPr/>
            <p:nvPr/>
          </p:nvSpPr>
          <p:spPr>
            <a:xfrm>
              <a:off x="0" y="0"/>
              <a:ext cx="4031564" cy="1376169"/>
            </a:xfrm>
            <a:custGeom>
              <a:avLst/>
              <a:gdLst/>
              <a:ahLst/>
              <a:cxnLst/>
              <a:rect l="l" t="t" r="r" b="b"/>
              <a:pathLst>
                <a:path w="4031564" h="1376169">
                  <a:moveTo>
                    <a:pt x="3907103" y="59690"/>
                  </a:moveTo>
                  <a:cubicBezTo>
                    <a:pt x="3942664" y="59690"/>
                    <a:pt x="3971873" y="88900"/>
                    <a:pt x="3971873" y="124460"/>
                  </a:cubicBezTo>
                  <a:lnTo>
                    <a:pt x="3971873" y="1251708"/>
                  </a:lnTo>
                  <a:cubicBezTo>
                    <a:pt x="3971873" y="1287269"/>
                    <a:pt x="3942664" y="1316478"/>
                    <a:pt x="3907103" y="1316478"/>
                  </a:cubicBezTo>
                  <a:lnTo>
                    <a:pt x="124460" y="1316478"/>
                  </a:lnTo>
                  <a:cubicBezTo>
                    <a:pt x="88900" y="1316478"/>
                    <a:pt x="59690" y="1287269"/>
                    <a:pt x="59690" y="1251708"/>
                  </a:cubicBezTo>
                  <a:lnTo>
                    <a:pt x="59690" y="124460"/>
                  </a:lnTo>
                  <a:cubicBezTo>
                    <a:pt x="59690" y="88900"/>
                    <a:pt x="88900" y="59690"/>
                    <a:pt x="124460" y="59690"/>
                  </a:cubicBezTo>
                  <a:lnTo>
                    <a:pt x="3907103" y="59690"/>
                  </a:lnTo>
                  <a:moveTo>
                    <a:pt x="3907103" y="0"/>
                  </a:moveTo>
                  <a:lnTo>
                    <a:pt x="124460" y="0"/>
                  </a:lnTo>
                  <a:cubicBezTo>
                    <a:pt x="55880" y="0"/>
                    <a:pt x="0" y="55880"/>
                    <a:pt x="0" y="124460"/>
                  </a:cubicBezTo>
                  <a:lnTo>
                    <a:pt x="0" y="1251708"/>
                  </a:lnTo>
                  <a:cubicBezTo>
                    <a:pt x="0" y="1320289"/>
                    <a:pt x="55880" y="1376169"/>
                    <a:pt x="124460" y="1376169"/>
                  </a:cubicBezTo>
                  <a:lnTo>
                    <a:pt x="3907104" y="1376169"/>
                  </a:lnTo>
                  <a:cubicBezTo>
                    <a:pt x="3975684" y="1376169"/>
                    <a:pt x="4031564" y="1320289"/>
                    <a:pt x="4031564" y="1251708"/>
                  </a:cubicBezTo>
                  <a:lnTo>
                    <a:pt x="4031564" y="124460"/>
                  </a:lnTo>
                  <a:cubicBezTo>
                    <a:pt x="4031564" y="55880"/>
                    <a:pt x="3975684" y="0"/>
                    <a:pt x="3907103" y="0"/>
                  </a:cubicBezTo>
                  <a:close/>
                </a:path>
              </a:pathLst>
            </a:custGeom>
            <a:solidFill>
              <a:srgbClr val="F19169"/>
            </a:solidFill>
          </p:spPr>
          <p:txBody>
            <a:bodyPr/>
            <a:lstStyle/>
            <a:p>
              <a:endParaRPr lang="en-VN"/>
            </a:p>
          </p:txBody>
        </p:sp>
      </p:grpSp>
      <p:sp>
        <p:nvSpPr>
          <p:cNvPr id="11" name="TextBox 11"/>
          <p:cNvSpPr txBox="1"/>
          <p:nvPr/>
        </p:nvSpPr>
        <p:spPr>
          <a:xfrm>
            <a:off x="685799" y="1930331"/>
            <a:ext cx="7137400" cy="822085"/>
          </a:xfrm>
          <a:prstGeom prst="rect">
            <a:avLst/>
          </a:prstGeom>
        </p:spPr>
        <p:txBody>
          <a:bodyPr wrap="square" lIns="0" tIns="0" rIns="0" bIns="0" rtlCol="0" anchor="t">
            <a:spAutoFit/>
          </a:bodyPr>
          <a:lstStyle/>
          <a:p>
            <a:pPr algn="just" defTabSz="609630">
              <a:lnSpc>
                <a:spcPct val="120000"/>
              </a:lnSpc>
              <a:spcBef>
                <a:spcPct val="0"/>
              </a:spcBef>
            </a:pPr>
            <a:r>
              <a:rPr lang="vi-VN" sz="2333" b="1">
                <a:solidFill>
                  <a:srgbClr val="000000"/>
                </a:solidFill>
                <a:latin typeface="Arial" panose="020B0604020202020204" pitchFamily="34" charset="0"/>
                <a:cs typeface="Arial" panose="020B0604020202020204" pitchFamily="34" charset="0"/>
              </a:rPr>
              <a:t>Cây trồng sẽ sinh trưởng và phát triển tốt nếu được chăm sóc, tưới nước và dinh dưỡng đầy đủ</a:t>
            </a:r>
          </a:p>
        </p:txBody>
      </p:sp>
      <p:pic>
        <p:nvPicPr>
          <p:cNvPr id="12" name="Picture 14"/>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203150" y="101092"/>
            <a:ext cx="965300" cy="1169416"/>
          </a:xfrm>
          <a:prstGeom prst="rect">
            <a:avLst/>
          </a:prstGeom>
        </p:spPr>
      </p:pic>
      <p:grpSp>
        <p:nvGrpSpPr>
          <p:cNvPr id="13" name="Group 15"/>
          <p:cNvGrpSpPr/>
          <p:nvPr/>
        </p:nvGrpSpPr>
        <p:grpSpPr>
          <a:xfrm>
            <a:off x="1330584" y="369359"/>
            <a:ext cx="5171817" cy="722841"/>
            <a:chOff x="0" y="0"/>
            <a:chExt cx="4506599" cy="913135"/>
          </a:xfrm>
        </p:grpSpPr>
        <p:sp>
          <p:nvSpPr>
            <p:cNvPr id="14" name="Freeform 16"/>
            <p:cNvSpPr/>
            <p:nvPr/>
          </p:nvSpPr>
          <p:spPr>
            <a:xfrm>
              <a:off x="0" y="0"/>
              <a:ext cx="4506599" cy="913135"/>
            </a:xfrm>
            <a:custGeom>
              <a:avLst/>
              <a:gdLst/>
              <a:ahLst/>
              <a:cxnLst/>
              <a:rect l="l" t="t" r="r" b="b"/>
              <a:pathLst>
                <a:path w="4506599" h="913135">
                  <a:moveTo>
                    <a:pt x="0" y="0"/>
                  </a:moveTo>
                  <a:lnTo>
                    <a:pt x="4506599" y="0"/>
                  </a:lnTo>
                  <a:lnTo>
                    <a:pt x="4506599" y="913135"/>
                  </a:lnTo>
                  <a:lnTo>
                    <a:pt x="0" y="913135"/>
                  </a:lnTo>
                  <a:close/>
                </a:path>
              </a:pathLst>
            </a:custGeom>
            <a:solidFill>
              <a:srgbClr val="F19169"/>
            </a:solidFill>
          </p:spPr>
          <p:txBody>
            <a:bodyPr/>
            <a:lstStyle/>
            <a:p>
              <a:endParaRPr lang="en-VN"/>
            </a:p>
          </p:txBody>
        </p:sp>
      </p:grpSp>
      <p:sp>
        <p:nvSpPr>
          <p:cNvPr id="15" name="TextBox 17"/>
          <p:cNvSpPr txBox="1"/>
          <p:nvPr/>
        </p:nvSpPr>
        <p:spPr>
          <a:xfrm>
            <a:off x="1541886" y="369359"/>
            <a:ext cx="4554113" cy="520142"/>
          </a:xfrm>
          <a:prstGeom prst="rect">
            <a:avLst/>
          </a:prstGeom>
        </p:spPr>
        <p:txBody>
          <a:bodyPr wrap="square" lIns="0" tIns="0" rIns="0" bIns="0" rtlCol="0" anchor="t">
            <a:spAutoFit/>
          </a:bodyPr>
          <a:lstStyle/>
          <a:p>
            <a:pPr defTabSz="609630">
              <a:lnSpc>
                <a:spcPts val="4667"/>
              </a:lnSpc>
              <a:spcBef>
                <a:spcPct val="0"/>
              </a:spcBef>
            </a:pPr>
            <a:r>
              <a:rPr lang="vi-VN" sz="2333" b="1">
                <a:solidFill>
                  <a:srgbClr val="000000"/>
                </a:solidFill>
                <a:latin typeface="Arial" panose="020B0604020202020204" pitchFamily="34" charset="0"/>
                <a:cs typeface="Arial" panose="020B0604020202020204" pitchFamily="34" charset="0"/>
              </a:rPr>
              <a:t>Hình ảnh sau nói lên điều gì?</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9" name="TextBox 8">
            <a:extLst>
              <a:ext uri="{FF2B5EF4-FFF2-40B4-BE49-F238E27FC236}">
                <a16:creationId xmlns:a16="http://schemas.microsoft.com/office/drawing/2014/main" id="{F2C6D576-9011-47B7-A3A3-E68B7F188293}"/>
              </a:ext>
            </a:extLst>
          </p:cNvPr>
          <p:cNvSpPr txBox="1"/>
          <p:nvPr/>
        </p:nvSpPr>
        <p:spPr>
          <a:xfrm>
            <a:off x="609600" y="2008572"/>
            <a:ext cx="11410122" cy="877933"/>
          </a:xfrm>
          <a:prstGeom prst="rect">
            <a:avLst/>
          </a:prstGeom>
          <a:noFill/>
        </p:spPr>
        <p:txBody>
          <a:bodyPr wrap="square" lIns="0" tIns="0" rIns="0" bIns="0" rtlCol="0">
            <a:spAutoFit/>
          </a:bodyPr>
          <a:lstStyle/>
          <a:p>
            <a:pPr algn="ctr">
              <a:lnSpc>
                <a:spcPct val="125000"/>
              </a:lnSpc>
            </a:pPr>
            <a:r>
              <a:rPr lang="vi-VN" sz="2400" dirty="0">
                <a:latin typeface="Arial" panose="020B0604020202020204" pitchFamily="34" charset="0"/>
                <a:cs typeface="Arial" panose="020B0604020202020204" pitchFamily="34" charset="0"/>
              </a:rPr>
              <a:t>Các chất ức chế thường được dùng để kìm hãm sự nảy mầm của hạt và củ để bảo quản, kìm hãm sự phát triển của thân và lá để duy trì hình dáng của cây cảnh,...</a:t>
            </a:r>
            <a:endParaRPr lang="vi-VN" sz="2400" dirty="0"/>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9458" name="Picture 2" descr="BONSAI 10WP - AGRIBUSINESS VIETNAMESE">
            <a:extLst>
              <a:ext uri="{FF2B5EF4-FFF2-40B4-BE49-F238E27FC236}">
                <a16:creationId xmlns:a16="http://schemas.microsoft.com/office/drawing/2014/main" id="{4F72EC3C-79AE-45FB-8525-1E51D4347319}"/>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222" b="55746"/>
          <a:stretch/>
        </p:blipFill>
        <p:spPr bwMode="auto">
          <a:xfrm>
            <a:off x="1" y="3237834"/>
            <a:ext cx="6095999" cy="3620165"/>
          </a:xfrm>
          <a:prstGeom prst="rect">
            <a:avLst/>
          </a:prstGeom>
          <a:noFill/>
          <a:extLst>
            <a:ext uri="{909E8E84-426E-40DD-AFC4-6F175D3DCCD1}">
              <a14:hiddenFill xmlns:a14="http://schemas.microsoft.com/office/drawing/2010/main">
                <a:solidFill>
                  <a:srgbClr val="FFFFFF"/>
                </a:solidFill>
              </a14:hiddenFill>
            </a:ext>
          </a:extLst>
        </p:spPr>
      </p:pic>
      <p:pic>
        <p:nvPicPr>
          <p:cNvPr id="19460" name="Picture 4" descr="Giảm giá Thuốc ức chế sinh trưởng - BeeCost">
            <a:extLst>
              <a:ext uri="{FF2B5EF4-FFF2-40B4-BE49-F238E27FC236}">
                <a16:creationId xmlns:a16="http://schemas.microsoft.com/office/drawing/2014/main" id="{249BF72E-AEDB-4601-83A5-D1DADB241561}"/>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389" b="40225"/>
          <a:stretch/>
        </p:blipFill>
        <p:spPr bwMode="auto">
          <a:xfrm>
            <a:off x="6096000" y="3237834"/>
            <a:ext cx="6095999" cy="3620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65271845"/>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4B808ABA-D585-4EF8-ACE2-4E2F8C272F23}"/>
              </a:ext>
            </a:extLst>
          </p:cNvPr>
          <p:cNvSpPr txBox="1"/>
          <p:nvPr/>
        </p:nvSpPr>
        <p:spPr>
          <a:xfrm>
            <a:off x="1104900" y="1428961"/>
            <a:ext cx="9982200" cy="402418"/>
          </a:xfrm>
          <a:prstGeom prst="rect">
            <a:avLst/>
          </a:prstGeom>
          <a:noFill/>
        </p:spPr>
        <p:txBody>
          <a:bodyPr wrap="square" lIns="0" tIns="0" rIns="0" bIns="0" rtlCol="0">
            <a:spAutoFit/>
          </a:bodyPr>
          <a:lstStyle/>
          <a:p>
            <a:pPr algn="ctr">
              <a:lnSpc>
                <a:spcPct val="120000"/>
              </a:lnSpc>
            </a:pPr>
            <a:r>
              <a:rPr lang="vi-VN" sz="2400" b="1" dirty="0"/>
              <a:t>b) Điều khiển sinh trưởng và phát triển bằng các nhân tố bên trong</a:t>
            </a:r>
          </a:p>
        </p:txBody>
      </p:sp>
      <p:sp>
        <p:nvSpPr>
          <p:cNvPr id="10" name="Rectangle 9">
            <a:extLst>
              <a:ext uri="{FF2B5EF4-FFF2-40B4-BE49-F238E27FC236}">
                <a16:creationId xmlns:a16="http://schemas.microsoft.com/office/drawing/2014/main" id="{23225F14-C6FE-4D3E-8A04-7A4315FB172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TextBox 10">
            <a:extLst>
              <a:ext uri="{FF2B5EF4-FFF2-40B4-BE49-F238E27FC236}">
                <a16:creationId xmlns:a16="http://schemas.microsoft.com/office/drawing/2014/main" id="{37DF2386-0CAA-442A-8FB0-DA660E1465A5}"/>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1. Ứng dụng sinh trưởng và phát triển trong trồng trọt</a:t>
            </a:r>
          </a:p>
        </p:txBody>
      </p:sp>
      <p:pic>
        <p:nvPicPr>
          <p:cNvPr id="12" name="Picture 2">
            <a:extLst>
              <a:ext uri="{FF2B5EF4-FFF2-40B4-BE49-F238E27FC236}">
                <a16:creationId xmlns:a16="http://schemas.microsoft.com/office/drawing/2014/main" id="{A99DD0C0-2147-4190-BDA9-C77E1A29A6C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a:extLst>
              <a:ext uri="{FF2B5EF4-FFF2-40B4-BE49-F238E27FC236}">
                <a16:creationId xmlns:a16="http://schemas.microsoft.com/office/drawing/2014/main" id="{1DCCB12A-271A-457B-B41B-9817FE486FF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8194" name="Picture 2">
            <a:extLst>
              <a:ext uri="{FF2B5EF4-FFF2-40B4-BE49-F238E27FC236}">
                <a16:creationId xmlns:a16="http://schemas.microsoft.com/office/drawing/2014/main" id="{EA68C2C5-D68B-900C-A5CB-99D63CCB17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8844" y="1997889"/>
            <a:ext cx="4025348" cy="4025348"/>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a:extLst>
              <a:ext uri="{FF2B5EF4-FFF2-40B4-BE49-F238E27FC236}">
                <a16:creationId xmlns:a16="http://schemas.microsoft.com/office/drawing/2014/main" id="{A3F5693D-399F-1320-2642-E47D4CBB0C8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379844" y="1997889"/>
            <a:ext cx="4037966" cy="4025348"/>
          </a:xfrm>
          <a:prstGeom prst="rect">
            <a:avLst/>
          </a:prstGeom>
          <a:noFill/>
          <a:extLst>
            <a:ext uri="{909E8E84-426E-40DD-AFC4-6F175D3DCCD1}">
              <a14:hiddenFill xmlns:a14="http://schemas.microsoft.com/office/drawing/2010/main">
                <a:solidFill>
                  <a:srgbClr val="FFFFFF"/>
                </a:solidFill>
              </a14:hiddenFill>
            </a:ext>
          </a:extLst>
        </p:spPr>
      </p:pic>
      <p:pic>
        <p:nvPicPr>
          <p:cNvPr id="8198" name="Picture 6">
            <a:extLst>
              <a:ext uri="{FF2B5EF4-FFF2-40B4-BE49-F238E27FC236}">
                <a16:creationId xmlns:a16="http://schemas.microsoft.com/office/drawing/2014/main" id="{EE825FC4-E27D-207E-4765-85B12B6D680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83462" y="2238913"/>
            <a:ext cx="3543300" cy="3543300"/>
          </a:xfrm>
          <a:prstGeom prst="rect">
            <a:avLst/>
          </a:prstGeom>
          <a:noFill/>
          <a:extLst>
            <a:ext uri="{909E8E84-426E-40DD-AFC4-6F175D3DCCD1}">
              <a14:hiddenFill xmlns:a14="http://schemas.microsoft.com/office/drawing/2010/main">
                <a:solidFill>
                  <a:srgbClr val="FFFFFF"/>
                </a:solidFill>
              </a14:hiddenFill>
            </a:ext>
          </a:extLst>
        </p:spPr>
      </p:pic>
      <p:sp>
        <p:nvSpPr>
          <p:cNvPr id="16" name="TextBox 15">
            <a:extLst>
              <a:ext uri="{FF2B5EF4-FFF2-40B4-BE49-F238E27FC236}">
                <a16:creationId xmlns:a16="http://schemas.microsoft.com/office/drawing/2014/main" id="{148CBED7-1C46-74C0-C21E-33B51D8B4897}"/>
              </a:ext>
            </a:extLst>
          </p:cNvPr>
          <p:cNvSpPr txBox="1"/>
          <p:nvPr/>
        </p:nvSpPr>
        <p:spPr>
          <a:xfrm>
            <a:off x="192157" y="6063550"/>
            <a:ext cx="3982278" cy="646331"/>
          </a:xfrm>
          <a:prstGeom prst="rect">
            <a:avLst/>
          </a:prstGeom>
          <a:noFill/>
        </p:spPr>
        <p:txBody>
          <a:bodyPr wrap="square">
            <a:spAutoFit/>
          </a:bodyPr>
          <a:lstStyle/>
          <a:p>
            <a:pPr algn="ctr"/>
            <a:r>
              <a:rPr lang="vi-VN" b="1" i="1" dirty="0">
                <a:effectLst/>
                <a:latin typeface="+mj-lt"/>
              </a:rPr>
              <a:t>Cây quất cảnh tạo nhiều quả nhờ hormone kích kích</a:t>
            </a:r>
            <a:endParaRPr lang="vi-VN" b="1" dirty="0">
              <a:latin typeface="+mj-lt"/>
            </a:endParaRPr>
          </a:p>
        </p:txBody>
      </p:sp>
      <p:sp>
        <p:nvSpPr>
          <p:cNvPr id="17" name="TextBox 16">
            <a:extLst>
              <a:ext uri="{FF2B5EF4-FFF2-40B4-BE49-F238E27FC236}">
                <a16:creationId xmlns:a16="http://schemas.microsoft.com/office/drawing/2014/main" id="{3C8CCD48-DD94-83C7-C817-0E3FF2D5B232}"/>
              </a:ext>
            </a:extLst>
          </p:cNvPr>
          <p:cNvSpPr txBox="1"/>
          <p:nvPr/>
        </p:nvSpPr>
        <p:spPr>
          <a:xfrm>
            <a:off x="4619723" y="6063550"/>
            <a:ext cx="3558208" cy="646331"/>
          </a:xfrm>
          <a:prstGeom prst="rect">
            <a:avLst/>
          </a:prstGeom>
          <a:noFill/>
        </p:spPr>
        <p:txBody>
          <a:bodyPr wrap="square">
            <a:spAutoFit/>
          </a:bodyPr>
          <a:lstStyle>
            <a:defPPr>
              <a:defRPr lang="en-US"/>
            </a:defPPr>
            <a:lvl1pPr algn="ctr">
              <a:defRPr b="1" i="1">
                <a:effectLst/>
                <a:latin typeface="+mj-lt"/>
              </a:defRPr>
            </a:lvl1pPr>
          </a:lstStyle>
          <a:p>
            <a:r>
              <a:rPr lang="vi-VN" dirty="0"/>
              <a:t>Cây đay dài ra nhờ hormone kích thích</a:t>
            </a:r>
          </a:p>
        </p:txBody>
      </p:sp>
      <p:sp>
        <p:nvSpPr>
          <p:cNvPr id="19" name="TextBox 18">
            <a:extLst>
              <a:ext uri="{FF2B5EF4-FFF2-40B4-BE49-F238E27FC236}">
                <a16:creationId xmlns:a16="http://schemas.microsoft.com/office/drawing/2014/main" id="{1C25EDAB-A592-4F88-F635-9DB51147682A}"/>
              </a:ext>
            </a:extLst>
          </p:cNvPr>
          <p:cNvSpPr txBox="1"/>
          <p:nvPr/>
        </p:nvSpPr>
        <p:spPr>
          <a:xfrm>
            <a:off x="8623219" y="6063550"/>
            <a:ext cx="3187810" cy="646331"/>
          </a:xfrm>
          <a:prstGeom prst="rect">
            <a:avLst/>
          </a:prstGeom>
          <a:noFill/>
        </p:spPr>
        <p:txBody>
          <a:bodyPr wrap="square">
            <a:spAutoFit/>
          </a:bodyPr>
          <a:lstStyle>
            <a:defPPr>
              <a:defRPr lang="en-US"/>
            </a:defPPr>
            <a:lvl1pPr algn="ctr">
              <a:defRPr b="1" i="1">
                <a:effectLst/>
                <a:latin typeface="+mj-lt"/>
              </a:defRPr>
            </a:lvl1pPr>
          </a:lstStyle>
          <a:p>
            <a:r>
              <a:rPr lang="vi-VN"/>
              <a:t>Củ tỏi không nảy mầm nhờ hormone ức chế</a:t>
            </a:r>
          </a:p>
        </p:txBody>
      </p:sp>
    </p:spTree>
    <p:extLst>
      <p:ext uri="{BB962C8B-B14F-4D97-AF65-F5344CB8AC3E}">
        <p14:creationId xmlns:p14="http://schemas.microsoft.com/office/powerpoint/2010/main" val="304144134"/>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1724711" y="449943"/>
            <a:ext cx="9860186" cy="1390381"/>
          </a:xfrm>
          <a:prstGeom prst="rect">
            <a:avLst/>
          </a:prstGeom>
          <a:noFill/>
        </p:spPr>
        <p:txBody>
          <a:bodyPr wrap="square" lIns="0" tIns="0" rIns="0" bIns="0" rtlCol="0">
            <a:spAutoFit/>
          </a:bodyPr>
          <a:lstStyle/>
          <a:p>
            <a:pPr algn="just">
              <a:lnSpc>
                <a:spcPct val="130000"/>
              </a:lnSpc>
            </a:pPr>
            <a:r>
              <a:rPr lang="vi-VN" sz="2400" dirty="0">
                <a:latin typeface="Arial" panose="020B0604020202020204" pitchFamily="34" charset="0"/>
                <a:cs typeface="Arial" panose="020B0604020202020204" pitchFamily="34" charset="0"/>
              </a:rPr>
              <a:t>Đọc thông tin trong mục 1b, lựa chọn loại hormone phù hợp các các đối tượng trong bẳng bằng cách đánh dấu </a:t>
            </a:r>
            <a:r>
              <a:rPr lang="vi-VN" sz="2400" b="1" dirty="0">
                <a:latin typeface="Arial" panose="020B0604020202020204" pitchFamily="34" charset="0"/>
                <a:cs typeface="Arial" panose="020B0604020202020204" pitchFamily="34" charset="0"/>
              </a:rPr>
              <a:t>X </a:t>
            </a:r>
            <a:r>
              <a:rPr lang="vi-VN" sz="2400" dirty="0">
                <a:latin typeface="Arial" panose="020B0604020202020204" pitchFamily="34" charset="0"/>
                <a:cs typeface="Arial" panose="020B0604020202020204" pitchFamily="34" charset="0"/>
              </a:rPr>
              <a:t>vào ô tương ứng và nêu lợi ích của việc sử dụng loại hormone đó rồi hoàn thành bảng theo mẫu sau:</a:t>
            </a:r>
            <a:endParaRPr lang="vi-VN" sz="2400" b="1" dirty="0"/>
          </a:p>
        </p:txBody>
      </p:sp>
      <p:graphicFrame>
        <p:nvGraphicFramePr>
          <p:cNvPr id="2" name="Table 3">
            <a:extLst>
              <a:ext uri="{FF2B5EF4-FFF2-40B4-BE49-F238E27FC236}">
                <a16:creationId xmlns:a16="http://schemas.microsoft.com/office/drawing/2014/main" id="{F8468178-1A6A-44ED-B3F7-7FAE6422D3C4}"/>
              </a:ext>
            </a:extLst>
          </p:cNvPr>
          <p:cNvGraphicFramePr>
            <a:graphicFrameLocks noGrp="1"/>
          </p:cNvGraphicFramePr>
          <p:nvPr>
            <p:extLst>
              <p:ext uri="{D42A27DB-BD31-4B8C-83A1-F6EECF244321}">
                <p14:modId xmlns:p14="http://schemas.microsoft.com/office/powerpoint/2010/main" val="989835322"/>
              </p:ext>
            </p:extLst>
          </p:nvPr>
        </p:nvGraphicFramePr>
        <p:xfrm>
          <a:off x="407764" y="2133600"/>
          <a:ext cx="11376471" cy="4412670"/>
        </p:xfrm>
        <a:graphic>
          <a:graphicData uri="http://schemas.openxmlformats.org/drawingml/2006/table">
            <a:tbl>
              <a:tblPr firstRow="1" bandRow="1">
                <a:tableStyleId>{5940675A-B579-460E-94D1-54222C63F5DA}</a:tableStyleId>
              </a:tblPr>
              <a:tblGrid>
                <a:gridCol w="3121702">
                  <a:extLst>
                    <a:ext uri="{9D8B030D-6E8A-4147-A177-3AD203B41FA5}">
                      <a16:colId xmlns:a16="http://schemas.microsoft.com/office/drawing/2014/main" val="3864849701"/>
                    </a:ext>
                  </a:extLst>
                </a:gridCol>
                <a:gridCol w="1981200">
                  <a:extLst>
                    <a:ext uri="{9D8B030D-6E8A-4147-A177-3AD203B41FA5}">
                      <a16:colId xmlns:a16="http://schemas.microsoft.com/office/drawing/2014/main" val="1566338883"/>
                    </a:ext>
                  </a:extLst>
                </a:gridCol>
                <a:gridCol w="1804534">
                  <a:extLst>
                    <a:ext uri="{9D8B030D-6E8A-4147-A177-3AD203B41FA5}">
                      <a16:colId xmlns:a16="http://schemas.microsoft.com/office/drawing/2014/main" val="2189231133"/>
                    </a:ext>
                  </a:extLst>
                </a:gridCol>
                <a:gridCol w="4469035">
                  <a:extLst>
                    <a:ext uri="{9D8B030D-6E8A-4147-A177-3AD203B41FA5}">
                      <a16:colId xmlns:a16="http://schemas.microsoft.com/office/drawing/2014/main" val="973824885"/>
                    </a:ext>
                  </a:extLst>
                </a:gridCol>
              </a:tblGrid>
              <a:tr h="472711">
                <a:tc>
                  <a:txBody>
                    <a:bodyPr/>
                    <a:lstStyle/>
                    <a:p>
                      <a:pPr algn="ctr">
                        <a:lnSpc>
                          <a:spcPct val="120000"/>
                        </a:lnSpc>
                      </a:pPr>
                      <a:r>
                        <a:rPr lang="vi-VN" sz="2400" b="1" noProof="0" dirty="0"/>
                        <a:t>Đối tượng thực vật</a:t>
                      </a:r>
                    </a:p>
                  </a:txBody>
                  <a:tcPr anchor="ctr">
                    <a:solidFill>
                      <a:schemeClr val="accent5">
                        <a:lumMod val="20000"/>
                        <a:lumOff val="80000"/>
                      </a:schemeClr>
                    </a:solidFill>
                  </a:tcPr>
                </a:tc>
                <a:tc>
                  <a:txBody>
                    <a:bodyPr/>
                    <a:lstStyle/>
                    <a:p>
                      <a:pPr algn="ctr">
                        <a:lnSpc>
                          <a:spcPct val="120000"/>
                        </a:lnSpc>
                      </a:pPr>
                      <a:r>
                        <a:rPr lang="vi-VN" sz="2400" b="1" noProof="0" dirty="0"/>
                        <a:t>Hormone kích thích</a:t>
                      </a:r>
                    </a:p>
                  </a:txBody>
                  <a:tcPr anchor="ctr">
                    <a:solidFill>
                      <a:schemeClr val="accent5">
                        <a:lumMod val="20000"/>
                        <a:lumOff val="80000"/>
                      </a:schemeClr>
                    </a:solidFill>
                  </a:tcPr>
                </a:tc>
                <a:tc>
                  <a:txBody>
                    <a:bodyPr/>
                    <a:lstStyle/>
                    <a:p>
                      <a:pPr algn="ctr">
                        <a:lnSpc>
                          <a:spcPct val="120000"/>
                        </a:lnSpc>
                      </a:pPr>
                      <a:r>
                        <a:rPr lang="vi-VN" sz="2400" b="1" noProof="0"/>
                        <a:t>Hormone ức chế</a:t>
                      </a:r>
                    </a:p>
                  </a:txBody>
                  <a:tcPr anchor="ctr">
                    <a:solidFill>
                      <a:schemeClr val="accent5">
                        <a:lumMod val="20000"/>
                        <a:lumOff val="80000"/>
                      </a:schemeClr>
                    </a:solidFill>
                  </a:tcPr>
                </a:tc>
                <a:tc>
                  <a:txBody>
                    <a:bodyPr/>
                    <a:lstStyle/>
                    <a:p>
                      <a:pPr algn="ctr">
                        <a:lnSpc>
                          <a:spcPct val="120000"/>
                        </a:lnSpc>
                      </a:pPr>
                      <a:r>
                        <a:rPr lang="vi-VN" sz="2400" b="1" noProof="0"/>
                        <a:t>Lợi ích</a:t>
                      </a:r>
                    </a:p>
                  </a:txBody>
                  <a:tcPr anchor="ctr">
                    <a:solidFill>
                      <a:schemeClr val="accent5">
                        <a:lumMod val="20000"/>
                        <a:lumOff val="80000"/>
                      </a:schemeClr>
                    </a:solidFill>
                  </a:tcPr>
                </a:tc>
                <a:extLst>
                  <a:ext uri="{0D108BD9-81ED-4DB2-BD59-A6C34878D82A}">
                    <a16:rowId xmlns:a16="http://schemas.microsoft.com/office/drawing/2014/main" val="3812559276"/>
                  </a:ext>
                </a:extLst>
              </a:tr>
              <a:tr h="1058001">
                <a:tc>
                  <a:txBody>
                    <a:bodyPr/>
                    <a:lstStyle/>
                    <a:p>
                      <a:pPr>
                        <a:lnSpc>
                          <a:spcPct val="120000"/>
                        </a:lnSpc>
                      </a:pPr>
                      <a:r>
                        <a:rPr lang="vi-VN" sz="2400" noProof="0"/>
                        <a:t>Cây lấy sợi, lấy gỗ</a:t>
                      </a:r>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just">
                        <a:lnSpc>
                          <a:spcPct val="120000"/>
                        </a:lnSpc>
                      </a:pPr>
                      <a:r>
                        <a:rPr lang="vi-VN" sz="2400" b="0" i="0" kern="1200" noProof="0" dirty="0">
                          <a:solidFill>
                            <a:schemeClr val="tx1"/>
                          </a:solidFill>
                          <a:effectLst/>
                          <a:latin typeface="+mn-lt"/>
                          <a:ea typeface="+mn-ea"/>
                          <a:cs typeface="+mn-cs"/>
                        </a:rPr>
                        <a:t>Kích thích tăng chiều cao cây trồng</a:t>
                      </a:r>
                      <a:endParaRPr lang="vi-VN" sz="2400" noProof="0" dirty="0"/>
                    </a:p>
                  </a:txBody>
                  <a:tcPr anchor="ctr">
                    <a:solidFill>
                      <a:schemeClr val="accent4">
                        <a:lumMod val="20000"/>
                        <a:lumOff val="80000"/>
                      </a:schemeClr>
                    </a:solidFill>
                  </a:tcPr>
                </a:tc>
                <a:extLst>
                  <a:ext uri="{0D108BD9-81ED-4DB2-BD59-A6C34878D82A}">
                    <a16:rowId xmlns:a16="http://schemas.microsoft.com/office/drawing/2014/main" val="634428492"/>
                  </a:ext>
                </a:extLst>
              </a:tr>
              <a:tr h="1058001">
                <a:tc>
                  <a:txBody>
                    <a:bodyPr/>
                    <a:lstStyle/>
                    <a:p>
                      <a:pPr>
                        <a:lnSpc>
                          <a:spcPct val="120000"/>
                        </a:lnSpc>
                      </a:pPr>
                      <a:r>
                        <a:rPr lang="vi-VN" sz="2400" noProof="0"/>
                        <a:t>Cây quất cảnh</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just">
                        <a:lnSpc>
                          <a:spcPct val="120000"/>
                        </a:lnSpc>
                      </a:pPr>
                      <a:r>
                        <a:rPr lang="vi-VN" sz="2400" b="0" i="0" kern="1200" noProof="0">
                          <a:solidFill>
                            <a:schemeClr val="tx1"/>
                          </a:solidFill>
                          <a:effectLst/>
                          <a:latin typeface="+mn-lt"/>
                          <a:ea typeface="+mn-ea"/>
                          <a:cs typeface="+mn-cs"/>
                        </a:rPr>
                        <a:t>Kìm hãm sự phát triển của thân và lá duy trì hình dáng của cây quất cảnh</a:t>
                      </a:r>
                      <a:endParaRPr lang="vi-VN" sz="2400" noProof="0"/>
                    </a:p>
                  </a:txBody>
                  <a:tcPr anchor="ctr">
                    <a:solidFill>
                      <a:schemeClr val="accent4">
                        <a:lumMod val="20000"/>
                        <a:lumOff val="80000"/>
                      </a:schemeClr>
                    </a:solidFill>
                  </a:tcPr>
                </a:tc>
                <a:extLst>
                  <a:ext uri="{0D108BD9-81ED-4DB2-BD59-A6C34878D82A}">
                    <a16:rowId xmlns:a16="http://schemas.microsoft.com/office/drawing/2014/main" val="3305480757"/>
                  </a:ext>
                </a:extLst>
              </a:tr>
              <a:tr h="1058001">
                <a:tc>
                  <a:txBody>
                    <a:bodyPr/>
                    <a:lstStyle/>
                    <a:p>
                      <a:pPr>
                        <a:lnSpc>
                          <a:spcPct val="120000"/>
                        </a:lnSpc>
                      </a:pPr>
                      <a:r>
                        <a:rPr lang="vi-VN" sz="2400" noProof="0"/>
                        <a:t>Hành, tỏi, khoai tây</a:t>
                      </a:r>
                    </a:p>
                  </a:txBody>
                  <a:tcPr anchor="ctr">
                    <a:solidFill>
                      <a:schemeClr val="accent4">
                        <a:lumMod val="20000"/>
                        <a:lumOff val="80000"/>
                      </a:schemeClr>
                    </a:solidFill>
                  </a:tcPr>
                </a:tc>
                <a:tc>
                  <a:txBody>
                    <a:bodyPr/>
                    <a:lstStyle/>
                    <a:p>
                      <a:pPr algn="ctr">
                        <a:lnSpc>
                          <a:spcPct val="120000"/>
                        </a:lnSpc>
                      </a:pPr>
                      <a:endParaRPr lang="vi-VN" sz="2400" b="1" noProof="0"/>
                    </a:p>
                  </a:txBody>
                  <a:tcPr anchor="ctr">
                    <a:solidFill>
                      <a:schemeClr val="accent4">
                        <a:lumMod val="20000"/>
                        <a:lumOff val="80000"/>
                      </a:schemeClr>
                    </a:solidFill>
                  </a:tcPr>
                </a:tc>
                <a:tc>
                  <a:txBody>
                    <a:bodyPr/>
                    <a:lstStyle/>
                    <a:p>
                      <a:pPr algn="ctr">
                        <a:lnSpc>
                          <a:spcPct val="120000"/>
                        </a:lnSpc>
                      </a:pPr>
                      <a:r>
                        <a:rPr lang="vi-VN" sz="2400" b="1" noProof="0" dirty="0"/>
                        <a:t>X</a:t>
                      </a:r>
                    </a:p>
                  </a:txBody>
                  <a:tcPr anchor="ctr">
                    <a:solidFill>
                      <a:schemeClr val="accent4">
                        <a:lumMod val="20000"/>
                        <a:lumOff val="80000"/>
                      </a:schemeClr>
                    </a:solidFill>
                  </a:tcPr>
                </a:tc>
                <a:tc>
                  <a:txBody>
                    <a:bodyPr/>
                    <a:lstStyle/>
                    <a:p>
                      <a:pPr algn="just">
                        <a:lnSpc>
                          <a:spcPct val="120000"/>
                        </a:lnSpc>
                      </a:pPr>
                      <a:r>
                        <a:rPr lang="vi-VN" sz="2400" b="0" i="0" kern="1200" noProof="0" dirty="0">
                          <a:solidFill>
                            <a:schemeClr val="tx1"/>
                          </a:solidFill>
                          <a:effectLst/>
                          <a:latin typeface="+mn-lt"/>
                          <a:ea typeface="+mn-ea"/>
                          <a:cs typeface="+mn-cs"/>
                        </a:rPr>
                        <a:t>Kìm hãm sự nảy mầm củ để bảo quản</a:t>
                      </a:r>
                      <a:endParaRPr lang="vi-VN" sz="2400" noProof="0" dirty="0"/>
                    </a:p>
                  </a:txBody>
                  <a:tcPr anchor="ctr">
                    <a:solidFill>
                      <a:schemeClr val="accent4">
                        <a:lumMod val="20000"/>
                        <a:lumOff val="80000"/>
                      </a:schemeClr>
                    </a:solidFill>
                  </a:tcPr>
                </a:tc>
                <a:extLst>
                  <a:ext uri="{0D108BD9-81ED-4DB2-BD59-A6C34878D82A}">
                    <a16:rowId xmlns:a16="http://schemas.microsoft.com/office/drawing/2014/main" val="1097111722"/>
                  </a:ext>
                </a:extLst>
              </a:tr>
            </a:tbl>
          </a:graphicData>
        </a:graphic>
      </p:graphicFrame>
      <p:pic>
        <p:nvPicPr>
          <p:cNvPr id="4" name="Picture 3">
            <a:extLst>
              <a:ext uri="{FF2B5EF4-FFF2-40B4-BE49-F238E27FC236}">
                <a16:creationId xmlns:a16="http://schemas.microsoft.com/office/drawing/2014/main" id="{B01A4E53-DE4E-4C3C-AD0C-4A8F9CFC8F2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9698" y="464150"/>
            <a:ext cx="1130299" cy="1130299"/>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0400F81F-D680-32AF-BBC9-471978CC036E}"/>
              </a:ext>
            </a:extLst>
          </p:cNvPr>
          <p:cNvSpPr/>
          <p:nvPr/>
        </p:nvSpPr>
        <p:spPr>
          <a:xfrm>
            <a:off x="4038600" y="3200400"/>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6" name="Rectangle 5">
            <a:extLst>
              <a:ext uri="{FF2B5EF4-FFF2-40B4-BE49-F238E27FC236}">
                <a16:creationId xmlns:a16="http://schemas.microsoft.com/office/drawing/2014/main" id="{075213F8-969E-374F-179F-C848D00091A2}"/>
              </a:ext>
            </a:extLst>
          </p:cNvPr>
          <p:cNvSpPr/>
          <p:nvPr/>
        </p:nvSpPr>
        <p:spPr>
          <a:xfrm>
            <a:off x="5942502" y="3200400"/>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7" name="Rectangle 6">
            <a:extLst>
              <a:ext uri="{FF2B5EF4-FFF2-40B4-BE49-F238E27FC236}">
                <a16:creationId xmlns:a16="http://schemas.microsoft.com/office/drawing/2014/main" id="{CDE3032F-72CD-9E96-F890-38E0F532E19D}"/>
              </a:ext>
            </a:extLst>
          </p:cNvPr>
          <p:cNvSpPr/>
          <p:nvPr/>
        </p:nvSpPr>
        <p:spPr>
          <a:xfrm>
            <a:off x="7391399" y="3200400"/>
            <a:ext cx="4392835"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8" name="Rectangle 7">
            <a:extLst>
              <a:ext uri="{FF2B5EF4-FFF2-40B4-BE49-F238E27FC236}">
                <a16:creationId xmlns:a16="http://schemas.microsoft.com/office/drawing/2014/main" id="{F05A0728-12A4-0229-D40C-C54A9AF0749D}"/>
              </a:ext>
            </a:extLst>
          </p:cNvPr>
          <p:cNvSpPr/>
          <p:nvPr/>
        </p:nvSpPr>
        <p:spPr>
          <a:xfrm>
            <a:off x="4038600" y="4348441"/>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9" name="Rectangle 8">
            <a:extLst>
              <a:ext uri="{FF2B5EF4-FFF2-40B4-BE49-F238E27FC236}">
                <a16:creationId xmlns:a16="http://schemas.microsoft.com/office/drawing/2014/main" id="{3AE38C23-CE57-0C54-C761-1E5829D04A9F}"/>
              </a:ext>
            </a:extLst>
          </p:cNvPr>
          <p:cNvSpPr/>
          <p:nvPr/>
        </p:nvSpPr>
        <p:spPr>
          <a:xfrm>
            <a:off x="5942502" y="4348441"/>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0" name="Rectangle 9">
            <a:extLst>
              <a:ext uri="{FF2B5EF4-FFF2-40B4-BE49-F238E27FC236}">
                <a16:creationId xmlns:a16="http://schemas.microsoft.com/office/drawing/2014/main" id="{A8F07502-54FB-3A88-5CD6-020B9F022B84}"/>
              </a:ext>
            </a:extLst>
          </p:cNvPr>
          <p:cNvSpPr/>
          <p:nvPr/>
        </p:nvSpPr>
        <p:spPr>
          <a:xfrm>
            <a:off x="7391399" y="4191000"/>
            <a:ext cx="4392835" cy="1268896"/>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1" name="Rectangle 10">
            <a:extLst>
              <a:ext uri="{FF2B5EF4-FFF2-40B4-BE49-F238E27FC236}">
                <a16:creationId xmlns:a16="http://schemas.microsoft.com/office/drawing/2014/main" id="{7B4EAC1D-D1B3-485D-DD08-036E56EE5B91}"/>
              </a:ext>
            </a:extLst>
          </p:cNvPr>
          <p:cNvSpPr/>
          <p:nvPr/>
        </p:nvSpPr>
        <p:spPr>
          <a:xfrm>
            <a:off x="4038600" y="5593048"/>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2" name="Rectangle 11">
            <a:extLst>
              <a:ext uri="{FF2B5EF4-FFF2-40B4-BE49-F238E27FC236}">
                <a16:creationId xmlns:a16="http://schemas.microsoft.com/office/drawing/2014/main" id="{661B8C59-4E71-E1E3-9675-7AAB967E0EAC}"/>
              </a:ext>
            </a:extLst>
          </p:cNvPr>
          <p:cNvSpPr/>
          <p:nvPr/>
        </p:nvSpPr>
        <p:spPr>
          <a:xfrm>
            <a:off x="5942502" y="5593048"/>
            <a:ext cx="1066800"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
        <p:nvSpPr>
          <p:cNvPr id="13" name="Rectangle 12">
            <a:extLst>
              <a:ext uri="{FF2B5EF4-FFF2-40B4-BE49-F238E27FC236}">
                <a16:creationId xmlns:a16="http://schemas.microsoft.com/office/drawing/2014/main" id="{AA1E6332-92E5-F22E-F83C-87DDBB4FC270}"/>
              </a:ext>
            </a:extLst>
          </p:cNvPr>
          <p:cNvSpPr/>
          <p:nvPr/>
        </p:nvSpPr>
        <p:spPr>
          <a:xfrm>
            <a:off x="7391399" y="5593048"/>
            <a:ext cx="4392835" cy="838200"/>
          </a:xfrm>
          <a:prstGeom prst="rect">
            <a:avLst/>
          </a:prstGeom>
          <a:solidFill>
            <a:schemeClr val="bg1"/>
          </a:solid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800" b="1" dirty="0">
                <a:solidFill>
                  <a:schemeClr val="tx1"/>
                </a:solidFill>
              </a:rPr>
              <a:t>?</a:t>
            </a:r>
            <a:endParaRPr lang="en-US" sz="2800" b="1" dirty="0">
              <a:solidFill>
                <a:schemeClr val="tx1"/>
              </a:solidFill>
            </a:endParaRPr>
          </a:p>
        </p:txBody>
      </p:sp>
    </p:spTree>
    <p:extLst>
      <p:ext uri="{BB962C8B-B14F-4D97-AF65-F5344CB8AC3E}">
        <p14:creationId xmlns:p14="http://schemas.microsoft.com/office/powerpoint/2010/main" val="40130504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xit" presetSubtype="21" fill="hold" grpId="0" nodeType="clickEffect">
                                  <p:stCondLst>
                                    <p:cond delay="0"/>
                                  </p:stCondLst>
                                  <p:childTnLst>
                                    <p:animEffect transition="out" filter="barn(inVertical)">
                                      <p:cBhvr>
                                        <p:cTn id="6" dur="500"/>
                                        <p:tgtEl>
                                          <p:spTgt spid="3"/>
                                        </p:tgtEl>
                                      </p:cBhvr>
                                    </p:animEffect>
                                    <p:set>
                                      <p:cBhvr>
                                        <p:cTn id="7" dur="1" fill="hold">
                                          <p:stCondLst>
                                            <p:cond delay="499"/>
                                          </p:stCondLst>
                                        </p:cTn>
                                        <p:tgtEl>
                                          <p:spTgt spid="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6" presetClass="exit" presetSubtype="21" fill="hold" grpId="0" nodeType="clickEffect">
                                  <p:stCondLst>
                                    <p:cond delay="0"/>
                                  </p:stCondLst>
                                  <p:childTnLst>
                                    <p:animEffect transition="out" filter="barn(inVertical)">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6" presetClass="exit" presetSubtype="21" fill="hold" grpId="0" nodeType="clickEffect">
                                  <p:stCondLst>
                                    <p:cond delay="0"/>
                                  </p:stCondLst>
                                  <p:childTnLst>
                                    <p:animEffect transition="out" filter="barn(inVertical)">
                                      <p:cBhvr>
                                        <p:cTn id="16" dur="500"/>
                                        <p:tgtEl>
                                          <p:spTgt spid="7"/>
                                        </p:tgtEl>
                                      </p:cBhvr>
                                    </p:animEffect>
                                    <p:set>
                                      <p:cBhvr>
                                        <p:cTn id="17" dur="1" fill="hold">
                                          <p:stCondLst>
                                            <p:cond delay="49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16" presetClass="exit" presetSubtype="21" fill="hold" grpId="0" nodeType="clickEffect">
                                  <p:stCondLst>
                                    <p:cond delay="0"/>
                                  </p:stCondLst>
                                  <p:childTnLst>
                                    <p:animEffect transition="out" filter="barn(inVertical)">
                                      <p:cBhvr>
                                        <p:cTn id="21" dur="500"/>
                                        <p:tgtEl>
                                          <p:spTgt spid="8"/>
                                        </p:tgtEl>
                                      </p:cBhvr>
                                    </p:animEffect>
                                    <p:set>
                                      <p:cBhvr>
                                        <p:cTn id="22" dur="1" fill="hold">
                                          <p:stCondLst>
                                            <p:cond delay="499"/>
                                          </p:stCondLst>
                                        </p:cTn>
                                        <p:tgtEl>
                                          <p:spTgt spid="8"/>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16" presetClass="exit" presetSubtype="21" fill="hold" grpId="0" nodeType="clickEffect">
                                  <p:stCondLst>
                                    <p:cond delay="0"/>
                                  </p:stCondLst>
                                  <p:childTnLst>
                                    <p:animEffect transition="out" filter="barn(inVertical)">
                                      <p:cBhvr>
                                        <p:cTn id="26" dur="500"/>
                                        <p:tgtEl>
                                          <p:spTgt spid="9"/>
                                        </p:tgtEl>
                                      </p:cBhvr>
                                    </p:animEffect>
                                    <p:set>
                                      <p:cBhvr>
                                        <p:cTn id="27" dur="1" fill="hold">
                                          <p:stCondLst>
                                            <p:cond delay="499"/>
                                          </p:stCondLst>
                                        </p:cTn>
                                        <p:tgtEl>
                                          <p:spTgt spid="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6" presetClass="exit" presetSubtype="21" fill="hold" grpId="0" nodeType="clickEffect">
                                  <p:stCondLst>
                                    <p:cond delay="0"/>
                                  </p:stCondLst>
                                  <p:childTnLst>
                                    <p:animEffect transition="out" filter="barn(inVertical)">
                                      <p:cBhvr>
                                        <p:cTn id="31" dur="500"/>
                                        <p:tgtEl>
                                          <p:spTgt spid="10"/>
                                        </p:tgtEl>
                                      </p:cBhvr>
                                    </p:animEffect>
                                    <p:set>
                                      <p:cBhvr>
                                        <p:cTn id="32" dur="1" fill="hold">
                                          <p:stCondLst>
                                            <p:cond delay="499"/>
                                          </p:stCondLst>
                                        </p:cTn>
                                        <p:tgtEl>
                                          <p:spTgt spid="10"/>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6" presetClass="exit" presetSubtype="21" fill="hold" grpId="0" nodeType="clickEffect">
                                  <p:stCondLst>
                                    <p:cond delay="0"/>
                                  </p:stCondLst>
                                  <p:childTnLst>
                                    <p:animEffect transition="out" filter="barn(inVertical)">
                                      <p:cBhvr>
                                        <p:cTn id="36" dur="500"/>
                                        <p:tgtEl>
                                          <p:spTgt spid="11"/>
                                        </p:tgtEl>
                                      </p:cBhvr>
                                    </p:animEffect>
                                    <p:set>
                                      <p:cBhvr>
                                        <p:cTn id="37" dur="1" fill="hold">
                                          <p:stCondLst>
                                            <p:cond delay="499"/>
                                          </p:stCondLst>
                                        </p:cTn>
                                        <p:tgtEl>
                                          <p:spTgt spid="11"/>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6" presetClass="exit" presetSubtype="21" fill="hold" grpId="0" nodeType="clickEffect">
                                  <p:stCondLst>
                                    <p:cond delay="0"/>
                                  </p:stCondLst>
                                  <p:childTnLst>
                                    <p:animEffect transition="out" filter="barn(inVertical)">
                                      <p:cBhvr>
                                        <p:cTn id="41" dur="500"/>
                                        <p:tgtEl>
                                          <p:spTgt spid="12"/>
                                        </p:tgtEl>
                                      </p:cBhvr>
                                    </p:animEffect>
                                    <p:set>
                                      <p:cBhvr>
                                        <p:cTn id="42" dur="1" fill="hold">
                                          <p:stCondLst>
                                            <p:cond delay="499"/>
                                          </p:stCondLst>
                                        </p:cTn>
                                        <p:tgtEl>
                                          <p:spTgt spid="12"/>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16" presetClass="exit" presetSubtype="21" fill="hold" grpId="0" nodeType="clickEffect">
                                  <p:stCondLst>
                                    <p:cond delay="0"/>
                                  </p:stCondLst>
                                  <p:childTnLst>
                                    <p:animEffect transition="out" filter="barn(inVertical)">
                                      <p:cBhvr>
                                        <p:cTn id="46" dur="500"/>
                                        <p:tgtEl>
                                          <p:spTgt spid="13"/>
                                        </p:tgtEl>
                                      </p:cBhvr>
                                    </p:animEffect>
                                    <p:set>
                                      <p:cBhvr>
                                        <p:cTn id="4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6" grpId="0" animBg="1"/>
      <p:bldP spid="7" grpId="0" animBg="1"/>
      <p:bldP spid="8" grpId="0" animBg="1"/>
      <p:bldP spid="9" grpId="0" animBg="1"/>
      <p:bldP spid="10" grpId="0" animBg="1"/>
      <p:bldP spid="11" grpId="0" animBg="1"/>
      <p:bldP spid="12" grpId="0" animBg="1"/>
      <p:bldP spid="13"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pic>
        <p:nvPicPr>
          <p:cNvPr id="22530" name="Picture 2" descr="Quy trình vệ sinh sát trùng chuồng trại nuôi heo - Kiến Thức Nhà Nông">
            <a:extLst>
              <a:ext uri="{FF2B5EF4-FFF2-40B4-BE49-F238E27FC236}">
                <a16:creationId xmlns:a16="http://schemas.microsoft.com/office/drawing/2014/main" id="{F4EC2493-A853-4628-9E3C-356CFEA55636}"/>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2144" b="12644"/>
          <a:stretch/>
        </p:blipFill>
        <p:spPr bwMode="auto">
          <a:xfrm>
            <a:off x="0" y="2650924"/>
            <a:ext cx="12192000" cy="4207075"/>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4B0637B8-3735-FEA4-6DEE-C9B2516E9FAF}"/>
              </a:ext>
            </a:extLst>
          </p:cNvPr>
          <p:cNvSpPr txBox="1"/>
          <p:nvPr/>
        </p:nvSpPr>
        <p:spPr>
          <a:xfrm>
            <a:off x="609600" y="1418629"/>
            <a:ext cx="11155680"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Những hiểu biết về sinh trưởng và phát triển ở sinh vật đã được con người ứng dụng như thế nào trong chăn nuôi? Cho ví dụ.</a:t>
            </a:r>
            <a:endParaRPr lang="vi-VN" sz="2400" b="1" dirty="0"/>
          </a:p>
        </p:txBody>
      </p:sp>
    </p:spTree>
    <p:extLst>
      <p:ext uri="{BB962C8B-B14F-4D97-AF65-F5344CB8AC3E}">
        <p14:creationId xmlns:p14="http://schemas.microsoft.com/office/powerpoint/2010/main" val="39287289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44557" y="21336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C115FFE7-8FE6-30C3-8650-1EB62DFF2623}"/>
              </a:ext>
            </a:extLst>
          </p:cNvPr>
          <p:cNvSpPr txBox="1"/>
          <p:nvPr/>
        </p:nvSpPr>
        <p:spPr>
          <a:xfrm>
            <a:off x="1295400" y="1356505"/>
            <a:ext cx="10744200" cy="5109860"/>
          </a:xfrm>
          <a:prstGeom prst="rect">
            <a:avLst/>
          </a:prstGeom>
          <a:noFill/>
        </p:spPr>
        <p:txBody>
          <a:bodyPr wrap="square" lIns="0" tIns="0" rIns="0" bIns="0" rtlCol="0">
            <a:spAutoFit/>
          </a:bodyPr>
          <a:lstStyle>
            <a:defPPr>
              <a:defRPr lang="en-US"/>
            </a:defPPr>
            <a:lvl1pPr>
              <a:lnSpc>
                <a:spcPct val="125000"/>
              </a:lnSpc>
              <a:defRPr sz="2400">
                <a:latin typeface="Arial" panose="020B0604020202020204" pitchFamily="34" charset="0"/>
                <a:cs typeface="Arial" panose="020B0604020202020204" pitchFamily="34" charset="0"/>
              </a:defRPr>
            </a:lvl1pPr>
          </a:lstStyle>
          <a:p>
            <a:pPr>
              <a:spcAft>
                <a:spcPts val="600"/>
              </a:spcAft>
            </a:pPr>
            <a:r>
              <a:rPr lang="vi-VN" b="1" dirty="0"/>
              <a:t>Để vật nuôi sinh trưởng và phát triển tốt, cho năng suất cao cần:</a:t>
            </a:r>
          </a:p>
          <a:p>
            <a:pPr marL="800100" lvl="1" indent="-342900">
              <a:lnSpc>
                <a:spcPct val="125000"/>
              </a:lnSpc>
              <a:spcAft>
                <a:spcPts val="600"/>
              </a:spcAft>
              <a:buFont typeface="Wingdings" panose="05000000000000000000" pitchFamily="2" charset="2"/>
              <a:buChar char="v"/>
            </a:pPr>
            <a:r>
              <a:rPr lang="vi-VN" sz="2400" i="1" dirty="0"/>
              <a:t>Cho vật nuôi ăn uống đầy đủ</a:t>
            </a:r>
          </a:p>
          <a:p>
            <a:pPr marL="800100" lvl="1" indent="-342900">
              <a:lnSpc>
                <a:spcPct val="125000"/>
              </a:lnSpc>
              <a:spcAft>
                <a:spcPts val="600"/>
              </a:spcAft>
              <a:buFont typeface="Wingdings" panose="05000000000000000000" pitchFamily="2" charset="2"/>
              <a:buChar char="v"/>
            </a:pPr>
            <a:r>
              <a:rPr lang="vi-VN" sz="2400" i="1" dirty="0"/>
              <a:t>Chăm sóc tốt</a:t>
            </a:r>
          </a:p>
          <a:p>
            <a:pPr marL="800100" lvl="1" indent="-342900">
              <a:lnSpc>
                <a:spcPct val="125000"/>
              </a:lnSpc>
              <a:spcAft>
                <a:spcPts val="600"/>
              </a:spcAft>
              <a:buFont typeface="Wingdings" panose="05000000000000000000" pitchFamily="2" charset="2"/>
              <a:buChar char="v"/>
            </a:pPr>
            <a:r>
              <a:rPr lang="vi-VN" sz="2400" i="1" dirty="0"/>
              <a:t>Vệ sinh chuồng trại thường xuyên</a:t>
            </a:r>
          </a:p>
          <a:p>
            <a:pPr marL="800100" lvl="1" indent="-342900">
              <a:lnSpc>
                <a:spcPct val="125000"/>
              </a:lnSpc>
              <a:spcAft>
                <a:spcPts val="600"/>
              </a:spcAft>
              <a:buFont typeface="Wingdings" panose="05000000000000000000" pitchFamily="2" charset="2"/>
              <a:buChar char="v"/>
            </a:pPr>
            <a:r>
              <a:rPr lang="vi-VN" sz="2400" i="1" dirty="0"/>
              <a:t>Chống nóng, chống rét cho vật nuôi</a:t>
            </a:r>
          </a:p>
          <a:p>
            <a:pPr>
              <a:spcAft>
                <a:spcPts val="600"/>
              </a:spcAft>
            </a:pPr>
            <a:r>
              <a:rPr lang="vi-VN" b="1" i="1" dirty="0"/>
              <a:t>Ví dụ: </a:t>
            </a:r>
          </a:p>
          <a:p>
            <a:pPr marL="342900" indent="-342900">
              <a:spcAft>
                <a:spcPts val="600"/>
              </a:spcAft>
              <a:buFont typeface="Courier New" panose="02070309020205020404" pitchFamily="49" charset="0"/>
              <a:buChar char="o"/>
            </a:pPr>
            <a:r>
              <a:rPr lang="vi-VN" i="1" dirty="0"/>
              <a:t>Khi làm chuồng cho vật nuôi, nên làm theo hướng đông nam để đảm bảo mùa hè mát, mùa đông ấm giúp vật nuôi sinh trưởng và phát triển thuận lợi.</a:t>
            </a:r>
          </a:p>
          <a:p>
            <a:pPr marL="342900" indent="-342900">
              <a:spcAft>
                <a:spcPts val="600"/>
              </a:spcAft>
              <a:buFont typeface="Courier New" panose="02070309020205020404" pitchFamily="49" charset="0"/>
              <a:buChar char="o"/>
            </a:pPr>
            <a:r>
              <a:rPr lang="vi-VN" i="1" dirty="0"/>
              <a:t>Trộn chất kích thích tăng trượng trộn lẫn thức ăn vật nuôi tuân theo các nguyên tắc về liều lượng và thời điểm</a:t>
            </a:r>
          </a:p>
        </p:txBody>
      </p:sp>
    </p:spTree>
    <p:extLst>
      <p:ext uri="{BB962C8B-B14F-4D97-AF65-F5344CB8AC3E}">
        <p14:creationId xmlns:p14="http://schemas.microsoft.com/office/powerpoint/2010/main" val="155836632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animEffect transition="in" filter="fade">
                                      <p:cBhvr>
                                        <p:cTn id="7" dur="1000"/>
                                        <p:tgtEl>
                                          <p:spTgt spid="11">
                                            <p:txEl>
                                              <p:pRg st="0" end="0"/>
                                            </p:txEl>
                                          </p:spTgt>
                                        </p:tgtEl>
                                      </p:cBhvr>
                                    </p:animEffect>
                                    <p:anim calcmode="lin" valueType="num">
                                      <p:cBhvr>
                                        <p:cTn id="8" dur="1000" fill="hold"/>
                                        <p:tgtEl>
                                          <p:spTgt spid="11">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1">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xEl>
                                              <p:pRg st="1" end="1"/>
                                            </p:txEl>
                                          </p:spTgt>
                                        </p:tgtEl>
                                        <p:attrNameLst>
                                          <p:attrName>style.visibility</p:attrName>
                                        </p:attrNameLst>
                                      </p:cBhvr>
                                      <p:to>
                                        <p:strVal val="visible"/>
                                      </p:to>
                                    </p:set>
                                    <p:animEffect transition="in" filter="fade">
                                      <p:cBhvr>
                                        <p:cTn id="12" dur="1000"/>
                                        <p:tgtEl>
                                          <p:spTgt spid="11">
                                            <p:txEl>
                                              <p:pRg st="1" end="1"/>
                                            </p:txEl>
                                          </p:spTgt>
                                        </p:tgtEl>
                                      </p:cBhvr>
                                    </p:animEffect>
                                    <p:anim calcmode="lin" valueType="num">
                                      <p:cBhvr>
                                        <p:cTn id="13" dur="1000" fill="hold"/>
                                        <p:tgtEl>
                                          <p:spTgt spid="11">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11">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1">
                                            <p:txEl>
                                              <p:pRg st="2" end="2"/>
                                            </p:txEl>
                                          </p:spTgt>
                                        </p:tgtEl>
                                        <p:attrNameLst>
                                          <p:attrName>style.visibility</p:attrName>
                                        </p:attrNameLst>
                                      </p:cBhvr>
                                      <p:to>
                                        <p:strVal val="visible"/>
                                      </p:to>
                                    </p:set>
                                    <p:animEffect transition="in" filter="fade">
                                      <p:cBhvr>
                                        <p:cTn id="17" dur="1000"/>
                                        <p:tgtEl>
                                          <p:spTgt spid="11">
                                            <p:txEl>
                                              <p:pRg st="2" end="2"/>
                                            </p:txEl>
                                          </p:spTgt>
                                        </p:tgtEl>
                                      </p:cBhvr>
                                    </p:animEffect>
                                    <p:anim calcmode="lin" valueType="num">
                                      <p:cBhvr>
                                        <p:cTn id="18" dur="1000" fill="hold"/>
                                        <p:tgtEl>
                                          <p:spTgt spid="11">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11">
                                            <p:txEl>
                                              <p:pRg st="2" end="2"/>
                                            </p:txEl>
                                          </p:spTgt>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11">
                                            <p:txEl>
                                              <p:pRg st="3" end="3"/>
                                            </p:txEl>
                                          </p:spTgt>
                                        </p:tgtEl>
                                        <p:attrNameLst>
                                          <p:attrName>style.visibility</p:attrName>
                                        </p:attrNameLst>
                                      </p:cBhvr>
                                      <p:to>
                                        <p:strVal val="visible"/>
                                      </p:to>
                                    </p:set>
                                    <p:animEffect transition="in" filter="fade">
                                      <p:cBhvr>
                                        <p:cTn id="22" dur="1000"/>
                                        <p:tgtEl>
                                          <p:spTgt spid="11">
                                            <p:txEl>
                                              <p:pRg st="3" end="3"/>
                                            </p:txEl>
                                          </p:spTgt>
                                        </p:tgtEl>
                                      </p:cBhvr>
                                    </p:animEffect>
                                    <p:anim calcmode="lin" valueType="num">
                                      <p:cBhvr>
                                        <p:cTn id="23" dur="1000" fill="hold"/>
                                        <p:tgtEl>
                                          <p:spTgt spid="11">
                                            <p:txEl>
                                              <p:pRg st="3" end="3"/>
                                            </p:txEl>
                                          </p:spTgt>
                                        </p:tgtEl>
                                        <p:attrNameLst>
                                          <p:attrName>ppt_x</p:attrName>
                                        </p:attrNameLst>
                                      </p:cBhvr>
                                      <p:tavLst>
                                        <p:tav tm="0">
                                          <p:val>
                                            <p:strVal val="#ppt_x"/>
                                          </p:val>
                                        </p:tav>
                                        <p:tav tm="100000">
                                          <p:val>
                                            <p:strVal val="#ppt_x"/>
                                          </p:val>
                                        </p:tav>
                                      </p:tavLst>
                                    </p:anim>
                                    <p:anim calcmode="lin" valueType="num">
                                      <p:cBhvr>
                                        <p:cTn id="24" dur="1000" fill="hold"/>
                                        <p:tgtEl>
                                          <p:spTgt spid="11">
                                            <p:txEl>
                                              <p:pRg st="3" end="3"/>
                                            </p:txEl>
                                          </p:spTgt>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11">
                                            <p:txEl>
                                              <p:pRg st="4" end="4"/>
                                            </p:txEl>
                                          </p:spTgt>
                                        </p:tgtEl>
                                        <p:attrNameLst>
                                          <p:attrName>style.visibility</p:attrName>
                                        </p:attrNameLst>
                                      </p:cBhvr>
                                      <p:to>
                                        <p:strVal val="visible"/>
                                      </p:to>
                                    </p:set>
                                    <p:animEffect transition="in" filter="fade">
                                      <p:cBhvr>
                                        <p:cTn id="27" dur="1000"/>
                                        <p:tgtEl>
                                          <p:spTgt spid="11">
                                            <p:txEl>
                                              <p:pRg st="4" end="4"/>
                                            </p:txEl>
                                          </p:spTgt>
                                        </p:tgtEl>
                                      </p:cBhvr>
                                    </p:animEffect>
                                    <p:anim calcmode="lin" valueType="num">
                                      <p:cBhvr>
                                        <p:cTn id="28" dur="1000" fill="hold"/>
                                        <p:tgtEl>
                                          <p:spTgt spid="11">
                                            <p:txEl>
                                              <p:pRg st="4" end="4"/>
                                            </p:txEl>
                                          </p:spTgt>
                                        </p:tgtEl>
                                        <p:attrNameLst>
                                          <p:attrName>ppt_x</p:attrName>
                                        </p:attrNameLst>
                                      </p:cBhvr>
                                      <p:tavLst>
                                        <p:tav tm="0">
                                          <p:val>
                                            <p:strVal val="#ppt_x"/>
                                          </p:val>
                                        </p:tav>
                                        <p:tav tm="100000">
                                          <p:val>
                                            <p:strVal val="#ppt_x"/>
                                          </p:val>
                                        </p:tav>
                                      </p:tavLst>
                                    </p:anim>
                                    <p:anim calcmode="lin" valueType="num">
                                      <p:cBhvr>
                                        <p:cTn id="29" dur="1000" fill="hold"/>
                                        <p:tgtEl>
                                          <p:spTgt spid="11">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nodeType="clickEffect">
                                  <p:stCondLst>
                                    <p:cond delay="0"/>
                                  </p:stCondLst>
                                  <p:childTnLst>
                                    <p:set>
                                      <p:cBhvr>
                                        <p:cTn id="33" dur="1" fill="hold">
                                          <p:stCondLst>
                                            <p:cond delay="0"/>
                                          </p:stCondLst>
                                        </p:cTn>
                                        <p:tgtEl>
                                          <p:spTgt spid="11">
                                            <p:txEl>
                                              <p:pRg st="5" end="5"/>
                                            </p:txEl>
                                          </p:spTgt>
                                        </p:tgtEl>
                                        <p:attrNameLst>
                                          <p:attrName>style.visibility</p:attrName>
                                        </p:attrNameLst>
                                      </p:cBhvr>
                                      <p:to>
                                        <p:strVal val="visible"/>
                                      </p:to>
                                    </p:set>
                                    <p:animEffect transition="in" filter="fade">
                                      <p:cBhvr>
                                        <p:cTn id="34" dur="1000"/>
                                        <p:tgtEl>
                                          <p:spTgt spid="11">
                                            <p:txEl>
                                              <p:pRg st="5" end="5"/>
                                            </p:txEl>
                                          </p:spTgt>
                                        </p:tgtEl>
                                      </p:cBhvr>
                                    </p:animEffect>
                                    <p:anim calcmode="lin" valueType="num">
                                      <p:cBhvr>
                                        <p:cTn id="35" dur="1000" fill="hold"/>
                                        <p:tgtEl>
                                          <p:spTgt spid="11">
                                            <p:txEl>
                                              <p:pRg st="5" end="5"/>
                                            </p:txEl>
                                          </p:spTgt>
                                        </p:tgtEl>
                                        <p:attrNameLst>
                                          <p:attrName>ppt_x</p:attrName>
                                        </p:attrNameLst>
                                      </p:cBhvr>
                                      <p:tavLst>
                                        <p:tav tm="0">
                                          <p:val>
                                            <p:strVal val="#ppt_x"/>
                                          </p:val>
                                        </p:tav>
                                        <p:tav tm="100000">
                                          <p:val>
                                            <p:strVal val="#ppt_x"/>
                                          </p:val>
                                        </p:tav>
                                      </p:tavLst>
                                    </p:anim>
                                    <p:anim calcmode="lin" valueType="num">
                                      <p:cBhvr>
                                        <p:cTn id="36" dur="1000" fill="hold"/>
                                        <p:tgtEl>
                                          <p:spTgt spid="11">
                                            <p:txEl>
                                              <p:pRg st="5" end="5"/>
                                            </p:txEl>
                                          </p:spTgt>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1">
                                            <p:txEl>
                                              <p:pRg st="6" end="6"/>
                                            </p:txEl>
                                          </p:spTgt>
                                        </p:tgtEl>
                                        <p:attrNameLst>
                                          <p:attrName>style.visibility</p:attrName>
                                        </p:attrNameLst>
                                      </p:cBhvr>
                                      <p:to>
                                        <p:strVal val="visible"/>
                                      </p:to>
                                    </p:set>
                                    <p:animEffect transition="in" filter="fade">
                                      <p:cBhvr>
                                        <p:cTn id="39" dur="1000"/>
                                        <p:tgtEl>
                                          <p:spTgt spid="11">
                                            <p:txEl>
                                              <p:pRg st="6" end="6"/>
                                            </p:txEl>
                                          </p:spTgt>
                                        </p:tgtEl>
                                      </p:cBhvr>
                                    </p:animEffect>
                                    <p:anim calcmode="lin" valueType="num">
                                      <p:cBhvr>
                                        <p:cTn id="40" dur="1000" fill="hold"/>
                                        <p:tgtEl>
                                          <p:spTgt spid="11">
                                            <p:txEl>
                                              <p:pRg st="6" end="6"/>
                                            </p:txEl>
                                          </p:spTgt>
                                        </p:tgtEl>
                                        <p:attrNameLst>
                                          <p:attrName>ppt_x</p:attrName>
                                        </p:attrNameLst>
                                      </p:cBhvr>
                                      <p:tavLst>
                                        <p:tav tm="0">
                                          <p:val>
                                            <p:strVal val="#ppt_x"/>
                                          </p:val>
                                        </p:tav>
                                        <p:tav tm="100000">
                                          <p:val>
                                            <p:strVal val="#ppt_x"/>
                                          </p:val>
                                        </p:tav>
                                      </p:tavLst>
                                    </p:anim>
                                    <p:anim calcmode="lin" valueType="num">
                                      <p:cBhvr>
                                        <p:cTn id="41" dur="1000" fill="hold"/>
                                        <p:tgtEl>
                                          <p:spTgt spid="11">
                                            <p:txEl>
                                              <p:pRg st="6" end="6"/>
                                            </p:txEl>
                                          </p:spTgt>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1">
                                            <p:txEl>
                                              <p:pRg st="7" end="7"/>
                                            </p:txEl>
                                          </p:spTgt>
                                        </p:tgtEl>
                                        <p:attrNameLst>
                                          <p:attrName>style.visibility</p:attrName>
                                        </p:attrNameLst>
                                      </p:cBhvr>
                                      <p:to>
                                        <p:strVal val="visible"/>
                                      </p:to>
                                    </p:set>
                                    <p:animEffect transition="in" filter="fade">
                                      <p:cBhvr>
                                        <p:cTn id="44" dur="1000"/>
                                        <p:tgtEl>
                                          <p:spTgt spid="11">
                                            <p:txEl>
                                              <p:pRg st="7" end="7"/>
                                            </p:txEl>
                                          </p:spTgt>
                                        </p:tgtEl>
                                      </p:cBhvr>
                                    </p:animEffect>
                                    <p:anim calcmode="lin" valueType="num">
                                      <p:cBhvr>
                                        <p:cTn id="45" dur="1000" fill="hold"/>
                                        <p:tgtEl>
                                          <p:spTgt spid="11">
                                            <p:txEl>
                                              <p:pRg st="7" end="7"/>
                                            </p:txEl>
                                          </p:spTgt>
                                        </p:tgtEl>
                                        <p:attrNameLst>
                                          <p:attrName>ppt_x</p:attrName>
                                        </p:attrNameLst>
                                      </p:cBhvr>
                                      <p:tavLst>
                                        <p:tav tm="0">
                                          <p:val>
                                            <p:strVal val="#ppt_x"/>
                                          </p:val>
                                        </p:tav>
                                        <p:tav tm="100000">
                                          <p:val>
                                            <p:strVal val="#ppt_x"/>
                                          </p:val>
                                        </p:tav>
                                      </p:tavLst>
                                    </p:anim>
                                    <p:anim calcmode="lin" valueType="num">
                                      <p:cBhvr>
                                        <p:cTn id="46" dur="1000" fill="hold"/>
                                        <p:tgtEl>
                                          <p:spTgt spid="11">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sp>
        <p:nvSpPr>
          <p:cNvPr id="12" name="TextBox 11">
            <a:extLst>
              <a:ext uri="{FF2B5EF4-FFF2-40B4-BE49-F238E27FC236}">
                <a16:creationId xmlns:a16="http://schemas.microsoft.com/office/drawing/2014/main" id="{B9FCDBE6-BF7C-42B4-B3C7-7903AA79C44B}"/>
              </a:ext>
            </a:extLst>
          </p:cNvPr>
          <p:cNvSpPr txBox="1"/>
          <p:nvPr/>
        </p:nvSpPr>
        <p:spPr>
          <a:xfrm>
            <a:off x="1454426" y="1514053"/>
            <a:ext cx="10668000"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Ví dụ: Khi làm chuồng cho vật nuôi, nên làm theo hướng đông nam để đảm bảo mùa đông ấm, mùa hè mát, giúp vật nuôi sinh trưởng, phát triển thuận lợi. </a:t>
            </a:r>
            <a:endParaRPr lang="vi-VN" sz="2400" dirty="0"/>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1784" y="1414168"/>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Hiệu quả chuyển đổi từ mô hình nuôi gà nhốt trong chuồng sang mô hình nuôi  gà thả vườn">
            <a:extLst>
              <a:ext uri="{FF2B5EF4-FFF2-40B4-BE49-F238E27FC236}">
                <a16:creationId xmlns:a16="http://schemas.microsoft.com/office/drawing/2014/main" id="{5F61AE08-4081-4033-AD24-1B2E751FA5C6}"/>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7247" b="32803"/>
          <a:stretch/>
        </p:blipFill>
        <p:spPr bwMode="auto">
          <a:xfrm>
            <a:off x="0" y="2746628"/>
            <a:ext cx="12192000" cy="41113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0887426"/>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86" name="Picture 2" descr="Những loại máng ăn cho gà nào không thể thiếu trong chuồng trại">
            <a:extLst>
              <a:ext uri="{FF2B5EF4-FFF2-40B4-BE49-F238E27FC236}">
                <a16:creationId xmlns:a16="http://schemas.microsoft.com/office/drawing/2014/main" id="{947D83A0-57C3-4D8D-9DB9-D1CF3EB2D9B3}"/>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5307" r="15307"/>
          <a:stretch/>
        </p:blipFill>
        <p:spPr bwMode="auto">
          <a:xfrm>
            <a:off x="6096000" y="1000896"/>
            <a:ext cx="6096000" cy="5857103"/>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6">
            <a:extLst>
              <a:ext uri="{FF2B5EF4-FFF2-40B4-BE49-F238E27FC236}">
                <a16:creationId xmlns:a16="http://schemas.microsoft.com/office/drawing/2014/main" id="{2F625856-357F-4749-A15E-6A610186B3B7}"/>
              </a:ext>
            </a:extLst>
          </p:cNvPr>
          <p:cNvSpPr/>
          <p:nvPr/>
        </p:nvSpPr>
        <p:spPr>
          <a:xfrm>
            <a:off x="0" y="-1"/>
            <a:ext cx="121920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2">
            <a:extLst>
              <a:ext uri="{FF2B5EF4-FFF2-40B4-BE49-F238E27FC236}">
                <a16:creationId xmlns:a16="http://schemas.microsoft.com/office/drawing/2014/main" id="{666DC24F-649D-4A6D-B675-580C813925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0C082FC1-E3AC-447E-B7D3-BADA459CD50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10942320" y="177936"/>
            <a:ext cx="822960" cy="822960"/>
          </a:xfrm>
          <a:prstGeom prst="rect">
            <a:avLst/>
          </a:prstGeom>
          <a:noFill/>
          <a:extLst>
            <a:ext uri="{909E8E84-426E-40DD-AFC4-6F175D3DCCD1}">
              <a14:hiddenFill xmlns:a14="http://schemas.microsoft.com/office/drawing/2010/main">
                <a:solidFill>
                  <a:srgbClr val="FFFFFF"/>
                </a:solidFill>
              </a14:hiddenFill>
            </a:ext>
          </a:extLst>
        </p:spPr>
      </p:pic>
      <p:sp>
        <p:nvSpPr>
          <p:cNvPr id="5" name="TextBox 4">
            <a:extLst>
              <a:ext uri="{FF2B5EF4-FFF2-40B4-BE49-F238E27FC236}">
                <a16:creationId xmlns:a16="http://schemas.microsoft.com/office/drawing/2014/main" id="{F1F7AB3B-C512-4BEB-A7BC-21BBFB6FDBAB}"/>
              </a:ext>
            </a:extLst>
          </p:cNvPr>
          <p:cNvSpPr txBox="1"/>
          <p:nvPr/>
        </p:nvSpPr>
        <p:spPr>
          <a:xfrm>
            <a:off x="1295400" y="354640"/>
            <a:ext cx="9601200" cy="469552"/>
          </a:xfrm>
          <a:prstGeom prst="rect">
            <a:avLst/>
          </a:prstGeom>
          <a:noFill/>
        </p:spPr>
        <p:txBody>
          <a:bodyPr wrap="square" lIns="0" tIns="0" rIns="0" bIns="0" rtlCol="0">
            <a:spAutoFit/>
          </a:bodyPr>
          <a:lstStyle/>
          <a:p>
            <a:pPr algn="ctr">
              <a:lnSpc>
                <a:spcPct val="120000"/>
              </a:lnSpc>
            </a:pPr>
            <a:r>
              <a:rPr lang="vi-VN" sz="2800" b="1" dirty="0">
                <a:solidFill>
                  <a:schemeClr val="accent6">
                    <a:lumMod val="50000"/>
                  </a:schemeClr>
                </a:solidFill>
              </a:rPr>
              <a:t>2. Ứng dụng sinh trưởng và phát triển trong chăn nuôi</a:t>
            </a:r>
          </a:p>
        </p:txBody>
      </p:sp>
      <p:sp>
        <p:nvSpPr>
          <p:cNvPr id="13" name="TextBox 12">
            <a:extLst>
              <a:ext uri="{FF2B5EF4-FFF2-40B4-BE49-F238E27FC236}">
                <a16:creationId xmlns:a16="http://schemas.microsoft.com/office/drawing/2014/main" id="{BB3C9D69-FE86-42C6-B27F-F0EDD1EF7929}"/>
              </a:ext>
            </a:extLst>
          </p:cNvPr>
          <p:cNvSpPr txBox="1"/>
          <p:nvPr/>
        </p:nvSpPr>
        <p:spPr>
          <a:xfrm>
            <a:off x="446598" y="2984213"/>
            <a:ext cx="5420802" cy="2101537"/>
          </a:xfrm>
          <a:prstGeom prst="rect">
            <a:avLst/>
          </a:prstGeom>
          <a:noFill/>
        </p:spPr>
        <p:txBody>
          <a:bodyPr wrap="square" lIns="0" tIns="0" rIns="0" bIns="0" rtlCol="0">
            <a:spAutoFit/>
          </a:bodyPr>
          <a:lstStyle/>
          <a:p>
            <a:pPr>
              <a:lnSpc>
                <a:spcPct val="125000"/>
              </a:lnSpc>
            </a:pPr>
            <a:r>
              <a:rPr lang="vi-VN" sz="2800" b="1" i="1" dirty="0">
                <a:latin typeface="Arial" panose="020B0604020202020204" pitchFamily="34" charset="0"/>
                <a:cs typeface="Arial" panose="020B0604020202020204" pitchFamily="34" charset="0"/>
              </a:rPr>
              <a:t>Ngoài ra, người ta còn sử dụng chất kích thích sinh trưởng trộn lẫn vào thức ăn giúp vật nuôi lớn nhanh.</a:t>
            </a:r>
            <a:endParaRPr lang="vi-VN" sz="2800" b="1" i="1" dirty="0"/>
          </a:p>
        </p:txBody>
      </p:sp>
      <p:pic>
        <p:nvPicPr>
          <p:cNvPr id="10" name="Picture 2">
            <a:extLst>
              <a:ext uri="{FF2B5EF4-FFF2-40B4-BE49-F238E27FC236}">
                <a16:creationId xmlns:a16="http://schemas.microsoft.com/office/drawing/2014/main" id="{871FAFB0-88F5-426C-AF8D-D5DAD215382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1891875"/>
            <a:ext cx="914400" cy="9144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651864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134298" y="536364"/>
            <a:ext cx="9052372"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b="1" dirty="0">
                <a:latin typeface="Arial" panose="020B0604020202020204" pitchFamily="34" charset="0"/>
                <a:cs typeface="Arial" panose="020B0604020202020204" pitchFamily="34" charset="0"/>
              </a:rPr>
              <a:t>Khi sử dụng các chất kích thích sinh trưởng trong chăn nuôi, chúng ta cần chú ý điều gì? Vì sao?</a:t>
            </a:r>
            <a:endParaRPr lang="vi-VN" sz="2400" b="1" dirty="0"/>
          </a:p>
        </p:txBody>
      </p:sp>
      <p:pic>
        <p:nvPicPr>
          <p:cNvPr id="3" name="Picture 2">
            <a:extLst>
              <a:ext uri="{FF2B5EF4-FFF2-40B4-BE49-F238E27FC236}">
                <a16:creationId xmlns:a16="http://schemas.microsoft.com/office/drawing/2014/main" id="{5544AD40-7C5A-4F42-8090-8C83C88501E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45046" y="272605"/>
            <a:ext cx="901283" cy="901283"/>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a:extLst>
              <a:ext uri="{FF2B5EF4-FFF2-40B4-BE49-F238E27FC236}">
                <a16:creationId xmlns:a16="http://schemas.microsoft.com/office/drawing/2014/main" id="{D18AE344-9E0C-43E9-BB57-205FEB0DE6BD}"/>
              </a:ext>
            </a:extLst>
          </p:cNvPr>
          <p:cNvGrpSpPr/>
          <p:nvPr/>
        </p:nvGrpSpPr>
        <p:grpSpPr>
          <a:xfrm>
            <a:off x="5181949" y="1828800"/>
            <a:ext cx="1828102" cy="763814"/>
            <a:chOff x="723900" y="1783116"/>
            <a:chExt cx="1524000" cy="457250"/>
          </a:xfrm>
        </p:grpSpPr>
        <p:sp>
          <p:nvSpPr>
            <p:cNvPr id="7" name="Rectangle 6">
              <a:extLst>
                <a:ext uri="{FF2B5EF4-FFF2-40B4-BE49-F238E27FC236}">
                  <a16:creationId xmlns:a16="http://schemas.microsoft.com/office/drawing/2014/main" id="{65E41C88-D830-4EB7-A253-F2D52507931F}"/>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TextBox 7">
              <a:extLst>
                <a:ext uri="{FF2B5EF4-FFF2-40B4-BE49-F238E27FC236}">
                  <a16:creationId xmlns:a16="http://schemas.microsoft.com/office/drawing/2014/main" id="{0E2CDE26-F356-479B-B066-EB60E00176DF}"/>
                </a:ext>
              </a:extLst>
            </p:cNvPr>
            <p:cNvSpPr txBox="1"/>
            <p:nvPr/>
          </p:nvSpPr>
          <p:spPr>
            <a:xfrm>
              <a:off x="723900" y="1891289"/>
              <a:ext cx="1524000" cy="240904"/>
            </a:xfrm>
            <a:prstGeom prst="rect">
              <a:avLst/>
            </a:prstGeom>
            <a:noFill/>
          </p:spPr>
          <p:txBody>
            <a:bodyPr wrap="square" lIns="0" tIns="0" rIns="0" bIns="0" rtlCol="0">
              <a:spAutoFit/>
            </a:bodyPr>
            <a:lstStyle/>
            <a:p>
              <a:pPr algn="ctr">
                <a:lnSpc>
                  <a:spcPct val="120000"/>
                </a:lnSpc>
              </a:pPr>
              <a:r>
                <a:rPr lang="vi-VN" sz="2400" b="1" dirty="0"/>
                <a:t>TRẢ LỜI</a:t>
              </a:r>
            </a:p>
          </p:txBody>
        </p:sp>
      </p:grpSp>
      <p:pic>
        <p:nvPicPr>
          <p:cNvPr id="10" name="Picture 2">
            <a:extLst>
              <a:ext uri="{FF2B5EF4-FFF2-40B4-BE49-F238E27FC236}">
                <a16:creationId xmlns:a16="http://schemas.microsoft.com/office/drawing/2014/main" id="{DE377316-41C2-419C-941B-FB9989DBF27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1287" y="2971800"/>
            <a:ext cx="914400" cy="914400"/>
          </a:xfrm>
          <a:prstGeom prst="rect">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A08822B1-3AF2-C1E6-A0EE-0F7B413C084D}"/>
              </a:ext>
            </a:extLst>
          </p:cNvPr>
          <p:cNvSpPr txBox="1"/>
          <p:nvPr/>
        </p:nvSpPr>
        <p:spPr>
          <a:xfrm>
            <a:off x="1948069" y="2832149"/>
            <a:ext cx="9481931" cy="3494033"/>
          </a:xfrm>
          <a:prstGeom prst="rect">
            <a:avLst/>
          </a:prstGeom>
          <a:noFill/>
        </p:spPr>
        <p:txBody>
          <a:bodyPr wrap="square" lIns="0" tIns="0" rIns="0" bIns="0" rtlCol="0">
            <a:spAutoFit/>
          </a:bodyPr>
          <a:lstStyle>
            <a:defPPr>
              <a:defRPr lang="en-US"/>
            </a:defPPr>
            <a:lvl1pPr>
              <a:lnSpc>
                <a:spcPct val="125000"/>
              </a:lnSpc>
              <a:spcAft>
                <a:spcPts val="600"/>
              </a:spcAft>
              <a:defRPr sz="2400" b="1">
                <a:latin typeface="Arial" panose="020B0604020202020204" pitchFamily="34" charset="0"/>
                <a:cs typeface="Arial" panose="020B0604020202020204" pitchFamily="34" charset="0"/>
              </a:defRPr>
            </a:lvl1pPr>
            <a:lvl2pPr marL="800100" lvl="1" indent="-342900">
              <a:lnSpc>
                <a:spcPct val="125000"/>
              </a:lnSpc>
              <a:spcAft>
                <a:spcPts val="600"/>
              </a:spcAft>
              <a:buFont typeface="Wingdings" panose="05000000000000000000" pitchFamily="2" charset="2"/>
              <a:buChar char="v"/>
              <a:defRPr sz="2400" i="1"/>
            </a:lvl2pPr>
          </a:lstStyle>
          <a:p>
            <a:pPr algn="just"/>
            <a:r>
              <a:rPr lang="vi-VN" i="1" dirty="0"/>
              <a:t>Khi sử dụng các chất kích thích sinh trưởng trong chăn nuôi chúng ta cần chú ý tuân theo các nguyên tắc nhất định về:</a:t>
            </a:r>
          </a:p>
          <a:p>
            <a:pPr lvl="1" algn="just">
              <a:buFont typeface="Courier New" panose="02070309020205020404" pitchFamily="49" charset="0"/>
              <a:buChar char="o"/>
            </a:pPr>
            <a:r>
              <a:rPr lang="vi-VN" b="0" dirty="0"/>
              <a:t>liều lượng, </a:t>
            </a:r>
          </a:p>
          <a:p>
            <a:pPr lvl="1" algn="just">
              <a:buFont typeface="Courier New" panose="02070309020205020404" pitchFamily="49" charset="0"/>
              <a:buChar char="o"/>
            </a:pPr>
            <a:r>
              <a:rPr lang="vi-VN" b="0" dirty="0"/>
              <a:t>thời điểm, </a:t>
            </a:r>
          </a:p>
          <a:p>
            <a:pPr lvl="1" algn="just">
              <a:buFont typeface="Courier New" panose="02070309020205020404" pitchFamily="49" charset="0"/>
              <a:buChar char="o"/>
            </a:pPr>
            <a:r>
              <a:rPr lang="vi-VN" b="0" dirty="0"/>
              <a:t>đối tượng. </a:t>
            </a:r>
          </a:p>
          <a:p>
            <a:pPr algn="just"/>
            <a:r>
              <a:rPr lang="vi-VN" b="0" i="1" dirty="0"/>
              <a:t>Vì sử dụng quá nhiều chất kích thích cho động vật sẽ kiến mức độ tồn dư trong cơ thể vật nuôi nhiều sẽ ảnh hưởng tới sức khỏe con người</a:t>
            </a:r>
            <a:endParaRPr lang="en-US" b="0" i="1" dirty="0"/>
          </a:p>
        </p:txBody>
      </p:sp>
    </p:spTree>
    <p:extLst>
      <p:ext uri="{BB962C8B-B14F-4D97-AF65-F5344CB8AC3E}">
        <p14:creationId xmlns:p14="http://schemas.microsoft.com/office/powerpoint/2010/main" val="22516684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1000"/>
                                        <p:tgtEl>
                                          <p:spTgt spid="13"/>
                                        </p:tgtEl>
                                      </p:cBhvr>
                                    </p:animEffect>
                                    <p:anim calcmode="lin" valueType="num">
                                      <p:cBhvr>
                                        <p:cTn id="20" dur="1000" fill="hold"/>
                                        <p:tgtEl>
                                          <p:spTgt spid="13"/>
                                        </p:tgtEl>
                                        <p:attrNameLst>
                                          <p:attrName>ppt_x</p:attrName>
                                        </p:attrNameLst>
                                      </p:cBhvr>
                                      <p:tavLst>
                                        <p:tav tm="0">
                                          <p:val>
                                            <p:strVal val="#ppt_x"/>
                                          </p:val>
                                        </p:tav>
                                        <p:tav tm="100000">
                                          <p:val>
                                            <p:strVal val="#ppt_x"/>
                                          </p:val>
                                        </p:tav>
                                      </p:tavLst>
                                    </p:anim>
                                    <p:anim calcmode="lin" valueType="num">
                                      <p:cBhvr>
                                        <p:cTn id="2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3531E978-C5E0-4260-A885-376CE01019F8}"/>
              </a:ext>
            </a:extLst>
          </p:cNvPr>
          <p:cNvSpPr/>
          <p:nvPr/>
        </p:nvSpPr>
        <p:spPr>
          <a:xfrm>
            <a:off x="0" y="-1"/>
            <a:ext cx="12192000" cy="1407397"/>
          </a:xfrm>
          <a:prstGeom prst="rect">
            <a:avLst/>
          </a:prstGeom>
          <a:solidFill>
            <a:srgbClr val="FFEBBB"/>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630680" y="1655047"/>
            <a:ext cx="10332720" cy="1801262"/>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Dựa vào những hiểu biết về các giai đoạn sinh trưởng, phát triển của sinh vật gây bệnh cho người và sinh vật khác, chúng ta có thể áp dụng các biện pháp phòng trừ sinh vật có hại như muỗi, bướm,... bằng cách cắt đứt một giai đoạn nào đó trong vòng đời của chúng. </a:t>
            </a:r>
            <a:endParaRPr lang="vi-VN" sz="24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95400" y="247650"/>
            <a:ext cx="9601200" cy="986617"/>
          </a:xfrm>
          <a:prstGeom prst="rect">
            <a:avLst/>
          </a:prstGeom>
          <a:noFill/>
        </p:spPr>
        <p:txBody>
          <a:bodyPr wrap="square" lIns="0" tIns="0" rIns="0" bIns="0" rtlCol="0">
            <a:spAutoFit/>
          </a:bodyPr>
          <a:lstStyle/>
          <a:p>
            <a:pPr algn="ctr">
              <a:lnSpc>
                <a:spcPct val="120000"/>
              </a:lnSpc>
            </a:pPr>
            <a:r>
              <a:rPr lang="vi-VN" sz="2800" b="1" dirty="0"/>
              <a:t>3. Ứng dụng sinh trưởng và phát triển ở sinh vật</a:t>
            </a:r>
          </a:p>
          <a:p>
            <a:pPr algn="ctr">
              <a:lnSpc>
                <a:spcPct val="120000"/>
              </a:lnSpc>
            </a:pPr>
            <a:r>
              <a:rPr lang="vi-VN" sz="2800" b="1" dirty="0"/>
              <a:t>trong phòng trừ sinh vật gây hại</a:t>
            </a:r>
          </a:p>
        </p:txBody>
      </p:sp>
      <p:pic>
        <p:nvPicPr>
          <p:cNvPr id="7" name="Picture 2">
            <a:extLst>
              <a:ext uri="{FF2B5EF4-FFF2-40B4-BE49-F238E27FC236}">
                <a16:creationId xmlns:a16="http://schemas.microsoft.com/office/drawing/2014/main" id="{C6BE58F7-5870-4AB5-BBE1-F2F7FF32F52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7720" y="292217"/>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2">
            <a:extLst>
              <a:ext uri="{FF2B5EF4-FFF2-40B4-BE49-F238E27FC236}">
                <a16:creationId xmlns:a16="http://schemas.microsoft.com/office/drawing/2014/main" id="{9ECAF796-21A6-4A98-B617-65067B8BA69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flipH="1">
            <a:off x="10561320" y="292217"/>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BEFC9F9B-F5C6-4713-8DB7-688E6E145D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2043885"/>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3554" name="Picture 2">
            <a:extLst>
              <a:ext uri="{FF2B5EF4-FFF2-40B4-BE49-F238E27FC236}">
                <a16:creationId xmlns:a16="http://schemas.microsoft.com/office/drawing/2014/main" id="{1CF06807-1991-4EFD-BAB2-6D196AAC23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4898" b="27520"/>
          <a:stretch/>
        </p:blipFill>
        <p:spPr bwMode="auto">
          <a:xfrm>
            <a:off x="0" y="3594774"/>
            <a:ext cx="12192000" cy="32632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8456595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9B5B4-F0EE-4AEB-87D9-AC3FB8793D5D}"/>
              </a:ext>
            </a:extLst>
          </p:cNvPr>
          <p:cNvSpPr/>
          <p:nvPr/>
        </p:nvSpPr>
        <p:spPr>
          <a:xfrm>
            <a:off x="0" y="301851"/>
            <a:ext cx="5029200" cy="803642"/>
          </a:xfrm>
          <a:prstGeom prst="rect">
            <a:avLst/>
          </a:prstGeom>
          <a:solidFill>
            <a:srgbClr val="FFEBBB">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168CE9A9-D883-42B3-B0FA-A5FFEC28D7AB}"/>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MUỖI</a:t>
            </a:r>
          </a:p>
        </p:txBody>
      </p:sp>
      <p:grpSp>
        <p:nvGrpSpPr>
          <p:cNvPr id="23" name="Group 22">
            <a:extLst>
              <a:ext uri="{FF2B5EF4-FFF2-40B4-BE49-F238E27FC236}">
                <a16:creationId xmlns:a16="http://schemas.microsoft.com/office/drawing/2014/main" id="{C21CD406-6C80-41B5-8CC9-34CEC8B89832}"/>
              </a:ext>
            </a:extLst>
          </p:cNvPr>
          <p:cNvGrpSpPr/>
          <p:nvPr/>
        </p:nvGrpSpPr>
        <p:grpSpPr>
          <a:xfrm>
            <a:off x="5194300" y="615643"/>
            <a:ext cx="6979557" cy="5537790"/>
            <a:chOff x="5194300" y="615643"/>
            <a:chExt cx="6979557" cy="5537790"/>
          </a:xfrm>
        </p:grpSpPr>
        <p:pic>
          <p:nvPicPr>
            <p:cNvPr id="5" name="Picture 2">
              <a:extLst>
                <a:ext uri="{FF2B5EF4-FFF2-40B4-BE49-F238E27FC236}">
                  <a16:creationId xmlns:a16="http://schemas.microsoft.com/office/drawing/2014/main" id="{D8F235B9-9038-4E47-80CF-DC392C3BB334}"/>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a:extLst>
                <a:ext uri="{FF2B5EF4-FFF2-40B4-BE49-F238E27FC236}">
                  <a16:creationId xmlns:a16="http://schemas.microsoft.com/office/drawing/2014/main" id="{91DA27D6-23C9-49FA-9745-F5EFEB63A2DA}"/>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881D9D0C-3E3E-45F0-AD4A-7E3F43F22537}"/>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53B3CF78-8B05-4A4C-A80A-178ACAFB0045}"/>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Rectangle 8">
              <a:extLst>
                <a:ext uri="{FF2B5EF4-FFF2-40B4-BE49-F238E27FC236}">
                  <a16:creationId xmlns:a16="http://schemas.microsoft.com/office/drawing/2014/main" id="{344F04E5-FB6A-42BA-9C24-DB22A667C5DC}"/>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62BC5535-1BA7-4EFF-AAF7-F5F557D65D88}"/>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ACD9C221-9C46-47C0-861E-3C505CD30350}"/>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8" name="TextBox 17">
              <a:extLst>
                <a:ext uri="{FF2B5EF4-FFF2-40B4-BE49-F238E27FC236}">
                  <a16:creationId xmlns:a16="http://schemas.microsoft.com/office/drawing/2014/main" id="{393B9D4E-A084-4E50-84F7-65C4986C5169}"/>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0" name="TextBox 19">
              <a:extLst>
                <a:ext uri="{FF2B5EF4-FFF2-40B4-BE49-F238E27FC236}">
                  <a16:creationId xmlns:a16="http://schemas.microsoft.com/office/drawing/2014/main" id="{CC627ED6-4769-4A68-8FDE-2875600D9E5F}"/>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428A262D-E5D7-4E13-B4B0-272ABC1A98E8}"/>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spTree>
    <p:extLst>
      <p:ext uri="{BB962C8B-B14F-4D97-AF65-F5344CB8AC3E}">
        <p14:creationId xmlns:p14="http://schemas.microsoft.com/office/powerpoint/2010/main" val="2894755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50" y="287827"/>
            <a:ext cx="965300" cy="1169416"/>
          </a:xfrm>
          <a:prstGeom prst="rect">
            <a:avLst/>
          </a:prstGeom>
        </p:spPr>
      </p:pic>
      <p:grpSp>
        <p:nvGrpSpPr>
          <p:cNvPr id="4" name="Group 4"/>
          <p:cNvGrpSpPr/>
          <p:nvPr/>
        </p:nvGrpSpPr>
        <p:grpSpPr>
          <a:xfrm>
            <a:off x="1330583" y="206775"/>
            <a:ext cx="10324542" cy="1088625"/>
            <a:chOff x="0" y="0"/>
            <a:chExt cx="5239555" cy="644468"/>
          </a:xfrm>
        </p:grpSpPr>
        <p:sp>
          <p:nvSpPr>
            <p:cNvPr id="5" name="Freeform 5"/>
            <p:cNvSpPr/>
            <p:nvPr/>
          </p:nvSpPr>
          <p:spPr>
            <a:xfrm>
              <a:off x="0" y="0"/>
              <a:ext cx="5239555" cy="644468"/>
            </a:xfrm>
            <a:custGeom>
              <a:avLst/>
              <a:gdLst/>
              <a:ahLst/>
              <a:cxnLst/>
              <a:rect l="l" t="t" r="r" b="b"/>
              <a:pathLst>
                <a:path w="5239555" h="644468">
                  <a:moveTo>
                    <a:pt x="0" y="0"/>
                  </a:moveTo>
                  <a:lnTo>
                    <a:pt x="5239555" y="0"/>
                  </a:lnTo>
                  <a:lnTo>
                    <a:pt x="5239555" y="644468"/>
                  </a:lnTo>
                  <a:lnTo>
                    <a:pt x="0" y="644468"/>
                  </a:lnTo>
                  <a:close/>
                </a:path>
              </a:pathLst>
            </a:custGeom>
            <a:solidFill>
              <a:srgbClr val="F19169"/>
            </a:solidFill>
          </p:spPr>
          <p:txBody>
            <a:bodyPr/>
            <a:lstStyle/>
            <a:p>
              <a:endParaRPr lang="en-VN"/>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488675" y="2434848"/>
            <a:ext cx="2310940" cy="2293608"/>
          </a:xfrm>
          <a:prstGeom prst="rect">
            <a:avLst/>
          </a:prstGeom>
        </p:spPr>
      </p:pic>
      <p:grpSp>
        <p:nvGrpSpPr>
          <p:cNvPr id="7" name="Group 7"/>
          <p:cNvGrpSpPr/>
          <p:nvPr/>
        </p:nvGrpSpPr>
        <p:grpSpPr>
          <a:xfrm>
            <a:off x="9126420" y="2399247"/>
            <a:ext cx="2404711" cy="2404711"/>
            <a:chOff x="0" y="0"/>
            <a:chExt cx="6350000" cy="6350000"/>
          </a:xfrm>
        </p:grpSpPr>
        <p:sp>
          <p:nvSpPr>
            <p:cNvPr id="8" name="Freeform 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DC8"/>
            </a:solidFill>
          </p:spPr>
          <p:txBody>
            <a:bodyPr/>
            <a:lstStyle/>
            <a:p>
              <a:endParaRPr lang="en-VN"/>
            </a:p>
          </p:txBody>
        </p:sp>
      </p:grpSp>
      <p:pic>
        <p:nvPicPr>
          <p:cNvPr id="9" name="Picture 9"/>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214637" y="2417639"/>
            <a:ext cx="2228276" cy="2228276"/>
          </a:xfrm>
          <a:prstGeom prst="rect">
            <a:avLst/>
          </a:prstGeom>
        </p:spPr>
      </p:pic>
      <p:pic>
        <p:nvPicPr>
          <p:cNvPr id="10" name="Picture 10"/>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28379" y="3062819"/>
            <a:ext cx="1000791" cy="1077567"/>
          </a:xfrm>
          <a:prstGeom prst="rect">
            <a:avLst/>
          </a:prstGeom>
        </p:spPr>
      </p:pic>
      <p:grpSp>
        <p:nvGrpSpPr>
          <p:cNvPr id="11" name="Group 11"/>
          <p:cNvGrpSpPr/>
          <p:nvPr/>
        </p:nvGrpSpPr>
        <p:grpSpPr>
          <a:xfrm>
            <a:off x="3540458" y="5011667"/>
            <a:ext cx="2152694" cy="1163891"/>
            <a:chOff x="0" y="0"/>
            <a:chExt cx="1306903" cy="706600"/>
          </a:xfrm>
        </p:grpSpPr>
        <p:sp>
          <p:nvSpPr>
            <p:cNvPr id="12" name="Freeform 12"/>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txBody>
            <a:bodyPr/>
            <a:lstStyle/>
            <a:p>
              <a:endParaRPr lang="en-VN"/>
            </a:p>
          </p:txBody>
        </p:sp>
      </p:grpSp>
      <p:grpSp>
        <p:nvGrpSpPr>
          <p:cNvPr id="13" name="Group 13"/>
          <p:cNvGrpSpPr/>
          <p:nvPr/>
        </p:nvGrpSpPr>
        <p:grpSpPr>
          <a:xfrm>
            <a:off x="9239012" y="5011667"/>
            <a:ext cx="2432560" cy="1163891"/>
            <a:chOff x="0" y="0"/>
            <a:chExt cx="1476810" cy="706600"/>
          </a:xfrm>
        </p:grpSpPr>
        <p:sp>
          <p:nvSpPr>
            <p:cNvPr id="14" name="Freeform 14"/>
            <p:cNvSpPr/>
            <p:nvPr/>
          </p:nvSpPr>
          <p:spPr>
            <a:xfrm>
              <a:off x="0" y="0"/>
              <a:ext cx="1476810" cy="706600"/>
            </a:xfrm>
            <a:custGeom>
              <a:avLst/>
              <a:gdLst/>
              <a:ahLst/>
              <a:cxnLst/>
              <a:rect l="l" t="t" r="r" b="b"/>
              <a:pathLst>
                <a:path w="1476810" h="706600">
                  <a:moveTo>
                    <a:pt x="1352350" y="59690"/>
                  </a:moveTo>
                  <a:cubicBezTo>
                    <a:pt x="1387910" y="59690"/>
                    <a:pt x="1417120" y="88900"/>
                    <a:pt x="1417120" y="124460"/>
                  </a:cubicBezTo>
                  <a:lnTo>
                    <a:pt x="1417120" y="582140"/>
                  </a:lnTo>
                  <a:cubicBezTo>
                    <a:pt x="1417120" y="617700"/>
                    <a:pt x="1387910" y="646910"/>
                    <a:pt x="1352350" y="646910"/>
                  </a:cubicBezTo>
                  <a:lnTo>
                    <a:pt x="124460" y="646910"/>
                  </a:lnTo>
                  <a:cubicBezTo>
                    <a:pt x="88900" y="646910"/>
                    <a:pt x="59690" y="617700"/>
                    <a:pt x="59690" y="582140"/>
                  </a:cubicBezTo>
                  <a:lnTo>
                    <a:pt x="59690" y="124460"/>
                  </a:lnTo>
                  <a:cubicBezTo>
                    <a:pt x="59690" y="88900"/>
                    <a:pt x="88900" y="59690"/>
                    <a:pt x="124460" y="59690"/>
                  </a:cubicBezTo>
                  <a:lnTo>
                    <a:pt x="1352350" y="59690"/>
                  </a:lnTo>
                  <a:moveTo>
                    <a:pt x="1352350" y="0"/>
                  </a:moveTo>
                  <a:lnTo>
                    <a:pt x="124460" y="0"/>
                  </a:lnTo>
                  <a:cubicBezTo>
                    <a:pt x="55880" y="0"/>
                    <a:pt x="0" y="55880"/>
                    <a:pt x="0" y="124460"/>
                  </a:cubicBezTo>
                  <a:lnTo>
                    <a:pt x="0" y="582140"/>
                  </a:lnTo>
                  <a:cubicBezTo>
                    <a:pt x="0" y="650720"/>
                    <a:pt x="55880" y="706600"/>
                    <a:pt x="124460" y="706600"/>
                  </a:cubicBezTo>
                  <a:lnTo>
                    <a:pt x="1352350" y="706600"/>
                  </a:lnTo>
                  <a:cubicBezTo>
                    <a:pt x="1420930" y="706600"/>
                    <a:pt x="1476810" y="650720"/>
                    <a:pt x="1476810" y="582140"/>
                  </a:cubicBezTo>
                  <a:lnTo>
                    <a:pt x="1476810" y="124460"/>
                  </a:lnTo>
                  <a:cubicBezTo>
                    <a:pt x="1476810" y="55880"/>
                    <a:pt x="1420930" y="0"/>
                    <a:pt x="1352350" y="0"/>
                  </a:cubicBezTo>
                  <a:close/>
                </a:path>
              </a:pathLst>
            </a:custGeom>
            <a:solidFill>
              <a:srgbClr val="F19169"/>
            </a:solidFill>
          </p:spPr>
          <p:txBody>
            <a:bodyPr/>
            <a:lstStyle/>
            <a:p>
              <a:endParaRPr lang="en-VN"/>
            </a:p>
          </p:txBody>
        </p:sp>
      </p:grpSp>
      <p:grpSp>
        <p:nvGrpSpPr>
          <p:cNvPr id="15" name="Group 15"/>
          <p:cNvGrpSpPr/>
          <p:nvPr/>
        </p:nvGrpSpPr>
        <p:grpSpPr>
          <a:xfrm>
            <a:off x="6376473" y="2565554"/>
            <a:ext cx="2145693" cy="2145693"/>
            <a:chOff x="0" y="0"/>
            <a:chExt cx="6350000" cy="6350000"/>
          </a:xfrm>
        </p:grpSpPr>
        <p:sp>
          <p:nvSpPr>
            <p:cNvPr id="16" name="Freeform 1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899"/>
            </a:solidFill>
          </p:spPr>
          <p:txBody>
            <a:bodyPr/>
            <a:lstStyle/>
            <a:p>
              <a:endParaRPr lang="en-VN"/>
            </a:p>
          </p:txBody>
        </p:sp>
      </p:grpSp>
      <p:pic>
        <p:nvPicPr>
          <p:cNvPr id="17" name="Picture 17"/>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66039" y="2943262"/>
            <a:ext cx="1366560" cy="1575698"/>
          </a:xfrm>
          <a:prstGeom prst="rect">
            <a:avLst/>
          </a:prstGeom>
        </p:spPr>
      </p:pic>
      <p:grpSp>
        <p:nvGrpSpPr>
          <p:cNvPr id="18" name="Group 18"/>
          <p:cNvGrpSpPr/>
          <p:nvPr/>
        </p:nvGrpSpPr>
        <p:grpSpPr>
          <a:xfrm>
            <a:off x="6480755" y="4994458"/>
            <a:ext cx="2152694" cy="1163891"/>
            <a:chOff x="0" y="0"/>
            <a:chExt cx="1306903" cy="706600"/>
          </a:xfrm>
        </p:grpSpPr>
        <p:sp>
          <p:nvSpPr>
            <p:cNvPr id="19" name="Freeform 19"/>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txBody>
            <a:bodyPr/>
            <a:lstStyle/>
            <a:p>
              <a:endParaRPr lang="en-VN"/>
            </a:p>
          </p:txBody>
        </p:sp>
      </p:grpSp>
      <p:grpSp>
        <p:nvGrpSpPr>
          <p:cNvPr id="20" name="Group 20"/>
          <p:cNvGrpSpPr/>
          <p:nvPr/>
        </p:nvGrpSpPr>
        <p:grpSpPr>
          <a:xfrm>
            <a:off x="442851" y="5083705"/>
            <a:ext cx="2152694" cy="1163891"/>
            <a:chOff x="0" y="0"/>
            <a:chExt cx="1306903" cy="706600"/>
          </a:xfrm>
        </p:grpSpPr>
        <p:sp>
          <p:nvSpPr>
            <p:cNvPr id="21" name="Freeform 21"/>
            <p:cNvSpPr/>
            <p:nvPr/>
          </p:nvSpPr>
          <p:spPr>
            <a:xfrm>
              <a:off x="0" y="0"/>
              <a:ext cx="1306903" cy="706600"/>
            </a:xfrm>
            <a:custGeom>
              <a:avLst/>
              <a:gdLst/>
              <a:ahLst/>
              <a:cxnLst/>
              <a:rect l="l" t="t" r="r" b="b"/>
              <a:pathLst>
                <a:path w="1306903" h="706600">
                  <a:moveTo>
                    <a:pt x="1182443" y="59690"/>
                  </a:moveTo>
                  <a:cubicBezTo>
                    <a:pt x="1218003" y="59690"/>
                    <a:pt x="1247213" y="88900"/>
                    <a:pt x="1247213" y="124460"/>
                  </a:cubicBezTo>
                  <a:lnTo>
                    <a:pt x="1247213" y="582140"/>
                  </a:lnTo>
                  <a:cubicBezTo>
                    <a:pt x="1247213" y="617700"/>
                    <a:pt x="1218003" y="646910"/>
                    <a:pt x="1182443" y="646910"/>
                  </a:cubicBezTo>
                  <a:lnTo>
                    <a:pt x="124460" y="646910"/>
                  </a:lnTo>
                  <a:cubicBezTo>
                    <a:pt x="88900" y="646910"/>
                    <a:pt x="59690" y="617700"/>
                    <a:pt x="59690" y="582140"/>
                  </a:cubicBezTo>
                  <a:lnTo>
                    <a:pt x="59690" y="124460"/>
                  </a:lnTo>
                  <a:cubicBezTo>
                    <a:pt x="59690" y="88900"/>
                    <a:pt x="88900" y="59690"/>
                    <a:pt x="124460" y="59690"/>
                  </a:cubicBezTo>
                  <a:lnTo>
                    <a:pt x="1182443" y="59690"/>
                  </a:lnTo>
                  <a:moveTo>
                    <a:pt x="1182443" y="0"/>
                  </a:moveTo>
                  <a:lnTo>
                    <a:pt x="124460" y="0"/>
                  </a:lnTo>
                  <a:cubicBezTo>
                    <a:pt x="55880" y="0"/>
                    <a:pt x="0" y="55880"/>
                    <a:pt x="0" y="124460"/>
                  </a:cubicBezTo>
                  <a:lnTo>
                    <a:pt x="0" y="582140"/>
                  </a:lnTo>
                  <a:cubicBezTo>
                    <a:pt x="0" y="650720"/>
                    <a:pt x="55880" y="706600"/>
                    <a:pt x="124460" y="706600"/>
                  </a:cubicBezTo>
                  <a:lnTo>
                    <a:pt x="1182443" y="706600"/>
                  </a:lnTo>
                  <a:cubicBezTo>
                    <a:pt x="1251023" y="706600"/>
                    <a:pt x="1306903" y="650720"/>
                    <a:pt x="1306903" y="582140"/>
                  </a:cubicBezTo>
                  <a:lnTo>
                    <a:pt x="1306903" y="124460"/>
                  </a:lnTo>
                  <a:cubicBezTo>
                    <a:pt x="1306903" y="55880"/>
                    <a:pt x="1251023" y="0"/>
                    <a:pt x="1182443" y="0"/>
                  </a:cubicBezTo>
                  <a:close/>
                </a:path>
              </a:pathLst>
            </a:custGeom>
            <a:solidFill>
              <a:srgbClr val="F19169"/>
            </a:solidFill>
          </p:spPr>
          <p:txBody>
            <a:bodyPr/>
            <a:lstStyle/>
            <a:p>
              <a:endParaRPr lang="en-VN"/>
            </a:p>
          </p:txBody>
        </p:sp>
      </p:grpSp>
      <p:pic>
        <p:nvPicPr>
          <p:cNvPr id="22" name="Picture 22"/>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321311" y="2642842"/>
            <a:ext cx="2068405" cy="2068405"/>
          </a:xfrm>
          <a:prstGeom prst="rect">
            <a:avLst/>
          </a:prstGeom>
        </p:spPr>
      </p:pic>
      <p:sp>
        <p:nvSpPr>
          <p:cNvPr id="23" name="TextBox 23"/>
          <p:cNvSpPr txBox="1"/>
          <p:nvPr/>
        </p:nvSpPr>
        <p:spPr>
          <a:xfrm>
            <a:off x="1467457" y="340013"/>
            <a:ext cx="10026595" cy="822085"/>
          </a:xfrm>
          <a:prstGeom prst="rect">
            <a:avLst/>
          </a:prstGeom>
        </p:spPr>
        <p:txBody>
          <a:bodyPr lIns="0" tIns="0" rIns="0" bIns="0" rtlCol="0" anchor="t">
            <a:spAutoFit/>
          </a:bodyPr>
          <a:lstStyle/>
          <a:p>
            <a:pPr algn="just" defTabSz="609630">
              <a:lnSpc>
                <a:spcPct val="120000"/>
              </a:lnSpc>
              <a:spcBef>
                <a:spcPct val="0"/>
              </a:spcBef>
            </a:pPr>
            <a:r>
              <a:rPr lang="vi-VN" sz="2333" b="1" dirty="0">
                <a:solidFill>
                  <a:srgbClr val="000000"/>
                </a:solidFill>
                <a:latin typeface="Arial" panose="020B0604020202020204" pitchFamily="34" charset="0"/>
                <a:cs typeface="Arial" panose="020B0604020202020204" pitchFamily="34" charset="0"/>
              </a:rPr>
              <a:t>Qua các minh hoa trên, theo các em có những yếu tố nào ảnh hưởng đến sự sinh trưởng và phát triển của sinh vật?</a:t>
            </a:r>
          </a:p>
        </p:txBody>
      </p:sp>
      <p:sp>
        <p:nvSpPr>
          <p:cNvPr id="24" name="TextBox 24"/>
          <p:cNvSpPr txBox="1"/>
          <p:nvPr/>
        </p:nvSpPr>
        <p:spPr>
          <a:xfrm>
            <a:off x="3315272" y="5274697"/>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Ánh sáng</a:t>
            </a:r>
          </a:p>
        </p:txBody>
      </p:sp>
      <p:sp>
        <p:nvSpPr>
          <p:cNvPr id="25" name="TextBox 25"/>
          <p:cNvSpPr txBox="1"/>
          <p:nvPr/>
        </p:nvSpPr>
        <p:spPr>
          <a:xfrm>
            <a:off x="9126420" y="5274697"/>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Dinh dưỡng</a:t>
            </a:r>
          </a:p>
        </p:txBody>
      </p:sp>
      <p:sp>
        <p:nvSpPr>
          <p:cNvPr id="26" name="TextBox 26"/>
          <p:cNvSpPr txBox="1"/>
          <p:nvPr/>
        </p:nvSpPr>
        <p:spPr>
          <a:xfrm>
            <a:off x="6714854" y="5257488"/>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Nước</a:t>
            </a:r>
          </a:p>
        </p:txBody>
      </p:sp>
      <p:sp>
        <p:nvSpPr>
          <p:cNvPr id="27" name="TextBox 27"/>
          <p:cNvSpPr txBox="1"/>
          <p:nvPr/>
        </p:nvSpPr>
        <p:spPr>
          <a:xfrm>
            <a:off x="217664" y="5346735"/>
            <a:ext cx="2657746" cy="520142"/>
          </a:xfrm>
          <a:prstGeom prst="rect">
            <a:avLst/>
          </a:prstGeom>
        </p:spPr>
        <p:txBody>
          <a:bodyPr lIns="0" tIns="0" rIns="0" bIns="0" rtlCol="0" anchor="t">
            <a:spAutoFit/>
          </a:bodyPr>
          <a:lstStyle/>
          <a:p>
            <a:pPr algn="ctr" defTabSz="609630">
              <a:lnSpc>
                <a:spcPts val="4744"/>
              </a:lnSpc>
              <a:spcBef>
                <a:spcPct val="0"/>
              </a:spcBef>
            </a:pPr>
            <a:r>
              <a:rPr lang="vi-VN" sz="2333" b="1" dirty="0">
                <a:solidFill>
                  <a:srgbClr val="000000"/>
                </a:solidFill>
                <a:latin typeface="Arial" panose="020B0604020202020204" pitchFamily="34" charset="0"/>
                <a:cs typeface="Arial" panose="020B0604020202020204" pitchFamily="34" charset="0"/>
              </a:rPr>
              <a:t>Nhiệt độ</a:t>
            </a:r>
          </a:p>
        </p:txBody>
      </p:sp>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3"/>
                                        </p:tgtEl>
                                        <p:attrNameLst>
                                          <p:attrName>style.visibility</p:attrName>
                                        </p:attrNameLst>
                                      </p:cBhvr>
                                      <p:to>
                                        <p:strVal val="visible"/>
                                      </p:to>
                                    </p:set>
                                    <p:animEffect transition="in" filter="fade">
                                      <p:cBhvr>
                                        <p:cTn id="12" dur="1000"/>
                                        <p:tgtEl>
                                          <p:spTgt spid="23"/>
                                        </p:tgtEl>
                                      </p:cBhvr>
                                    </p:animEffect>
                                    <p:anim calcmode="lin" valueType="num">
                                      <p:cBhvr>
                                        <p:cTn id="13" dur="1000" fill="hold"/>
                                        <p:tgtEl>
                                          <p:spTgt spid="23"/>
                                        </p:tgtEl>
                                        <p:attrNameLst>
                                          <p:attrName>ppt_x</p:attrName>
                                        </p:attrNameLst>
                                      </p:cBhvr>
                                      <p:tavLst>
                                        <p:tav tm="0">
                                          <p:val>
                                            <p:strVal val="#ppt_x"/>
                                          </p:val>
                                        </p:tav>
                                        <p:tav tm="100000">
                                          <p:val>
                                            <p:strVal val="#ppt_x"/>
                                          </p:val>
                                        </p:tav>
                                      </p:tavLst>
                                    </p:anim>
                                    <p:anim calcmode="lin" valueType="num">
                                      <p:cBhvr>
                                        <p:cTn id="14" dur="1000" fill="hold"/>
                                        <p:tgtEl>
                                          <p:spTgt spid="23"/>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1000"/>
                                        <p:tgtEl>
                                          <p:spTgt spid="3"/>
                                        </p:tgtEl>
                                      </p:cBhvr>
                                    </p:animEffect>
                                    <p:anim calcmode="lin" valueType="num">
                                      <p:cBhvr>
                                        <p:cTn id="18" dur="1000" fill="hold"/>
                                        <p:tgtEl>
                                          <p:spTgt spid="3"/>
                                        </p:tgtEl>
                                        <p:attrNameLst>
                                          <p:attrName>ppt_x</p:attrName>
                                        </p:attrNameLst>
                                      </p:cBhvr>
                                      <p:tavLst>
                                        <p:tav tm="0">
                                          <p:val>
                                            <p:strVal val="#ppt_x"/>
                                          </p:val>
                                        </p:tav>
                                        <p:tav tm="100000">
                                          <p:val>
                                            <p:strVal val="#ppt_x"/>
                                          </p:val>
                                        </p:tav>
                                      </p:tavLst>
                                    </p:anim>
                                    <p:anim calcmode="lin" valueType="num">
                                      <p:cBhvr>
                                        <p:cTn id="1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500"/>
                                        <p:tgtEl>
                                          <p:spTgt spid="6"/>
                                        </p:tgtEl>
                                      </p:cBhvr>
                                    </p:animEffect>
                                  </p:childTnLst>
                                </p:cTn>
                              </p:par>
                              <p:par>
                                <p:cTn id="25" presetID="10" presetClass="entr" presetSubtype="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par>
                                <p:cTn id="28" presetID="10" presetClass="entr" presetSubtype="0" fill="hold"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fade">
                                      <p:cBhvr>
                                        <p:cTn id="30" dur="500"/>
                                        <p:tgtEl>
                                          <p:spTgt spid="9"/>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nodeType="withEffect">
                                  <p:stCondLst>
                                    <p:cond delay="0"/>
                                  </p:stCondLst>
                                  <p:childTnLst>
                                    <p:set>
                                      <p:cBhvr>
                                        <p:cTn id="35" dur="1" fill="hold">
                                          <p:stCondLst>
                                            <p:cond delay="0"/>
                                          </p:stCondLst>
                                        </p:cTn>
                                        <p:tgtEl>
                                          <p:spTgt spid="15"/>
                                        </p:tgtEl>
                                        <p:attrNameLst>
                                          <p:attrName>style.visibility</p:attrName>
                                        </p:attrNameLst>
                                      </p:cBhvr>
                                      <p:to>
                                        <p:strVal val="visible"/>
                                      </p:to>
                                    </p:set>
                                    <p:animEffect transition="in" filter="fade">
                                      <p:cBhvr>
                                        <p:cTn id="36" dur="500"/>
                                        <p:tgtEl>
                                          <p:spTgt spid="15"/>
                                        </p:tgtEl>
                                      </p:cBhvr>
                                    </p:animEffect>
                                  </p:childTnLst>
                                </p:cTn>
                              </p:par>
                              <p:par>
                                <p:cTn id="37" presetID="10" presetClass="entr" presetSubtype="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par>
                                <p:cTn id="40" presetID="10" presetClass="entr" presetSubtype="0" fill="hold" nodeType="withEffect">
                                  <p:stCondLst>
                                    <p:cond delay="0"/>
                                  </p:stCondLst>
                                  <p:childTnLst>
                                    <p:set>
                                      <p:cBhvr>
                                        <p:cTn id="41" dur="1" fill="hold">
                                          <p:stCondLst>
                                            <p:cond delay="0"/>
                                          </p:stCondLst>
                                        </p:cTn>
                                        <p:tgtEl>
                                          <p:spTgt spid="22"/>
                                        </p:tgtEl>
                                        <p:attrNameLst>
                                          <p:attrName>style.visibility</p:attrName>
                                        </p:attrNameLst>
                                      </p:cBhvr>
                                      <p:to>
                                        <p:strVal val="visible"/>
                                      </p:to>
                                    </p:set>
                                    <p:animEffect transition="in" filter="fade">
                                      <p:cBhvr>
                                        <p:cTn id="42" dur="500"/>
                                        <p:tgtEl>
                                          <p:spTgt spid="22"/>
                                        </p:tgtEl>
                                      </p:cBhvr>
                                    </p:animEffect>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fade">
                                      <p:cBhvr>
                                        <p:cTn id="47" dur="1000"/>
                                        <p:tgtEl>
                                          <p:spTgt spid="13"/>
                                        </p:tgtEl>
                                      </p:cBhvr>
                                    </p:animEffect>
                                    <p:anim calcmode="lin" valueType="num">
                                      <p:cBhvr>
                                        <p:cTn id="48" dur="1000" fill="hold"/>
                                        <p:tgtEl>
                                          <p:spTgt spid="13"/>
                                        </p:tgtEl>
                                        <p:attrNameLst>
                                          <p:attrName>ppt_x</p:attrName>
                                        </p:attrNameLst>
                                      </p:cBhvr>
                                      <p:tavLst>
                                        <p:tav tm="0">
                                          <p:val>
                                            <p:strVal val="#ppt_x"/>
                                          </p:val>
                                        </p:tav>
                                        <p:tav tm="100000">
                                          <p:val>
                                            <p:strVal val="#ppt_x"/>
                                          </p:val>
                                        </p:tav>
                                      </p:tavLst>
                                    </p:anim>
                                    <p:anim calcmode="lin" valueType="num">
                                      <p:cBhvr>
                                        <p:cTn id="49" dur="1000" fill="hold"/>
                                        <p:tgtEl>
                                          <p:spTgt spid="13"/>
                                        </p:tgtEl>
                                        <p:attrNameLst>
                                          <p:attrName>ppt_y</p:attrName>
                                        </p:attrNameLst>
                                      </p:cBhvr>
                                      <p:tavLst>
                                        <p:tav tm="0">
                                          <p:val>
                                            <p:strVal val="#ppt_y+.1"/>
                                          </p:val>
                                        </p:tav>
                                        <p:tav tm="100000">
                                          <p:val>
                                            <p:strVal val="#ppt_y"/>
                                          </p:val>
                                        </p:tav>
                                      </p:tavLst>
                                    </p:anim>
                                  </p:childTnLst>
                                </p:cTn>
                              </p:par>
                              <p:par>
                                <p:cTn id="50" presetID="42" presetClass="entr" presetSubtype="0" fill="hold" nodeType="withEffect">
                                  <p:stCondLst>
                                    <p:cond delay="0"/>
                                  </p:stCondLst>
                                  <p:childTnLst>
                                    <p:set>
                                      <p:cBhvr>
                                        <p:cTn id="51" dur="1" fill="hold">
                                          <p:stCondLst>
                                            <p:cond delay="0"/>
                                          </p:stCondLst>
                                        </p:cTn>
                                        <p:tgtEl>
                                          <p:spTgt spid="18"/>
                                        </p:tgtEl>
                                        <p:attrNameLst>
                                          <p:attrName>style.visibility</p:attrName>
                                        </p:attrNameLst>
                                      </p:cBhvr>
                                      <p:to>
                                        <p:strVal val="visible"/>
                                      </p:to>
                                    </p:set>
                                    <p:animEffect transition="in" filter="fade">
                                      <p:cBhvr>
                                        <p:cTn id="52" dur="1000"/>
                                        <p:tgtEl>
                                          <p:spTgt spid="18"/>
                                        </p:tgtEl>
                                      </p:cBhvr>
                                    </p:animEffect>
                                    <p:anim calcmode="lin" valueType="num">
                                      <p:cBhvr>
                                        <p:cTn id="53" dur="1000" fill="hold"/>
                                        <p:tgtEl>
                                          <p:spTgt spid="18"/>
                                        </p:tgtEl>
                                        <p:attrNameLst>
                                          <p:attrName>ppt_x</p:attrName>
                                        </p:attrNameLst>
                                      </p:cBhvr>
                                      <p:tavLst>
                                        <p:tav tm="0">
                                          <p:val>
                                            <p:strVal val="#ppt_x"/>
                                          </p:val>
                                        </p:tav>
                                        <p:tav tm="100000">
                                          <p:val>
                                            <p:strVal val="#ppt_x"/>
                                          </p:val>
                                        </p:tav>
                                      </p:tavLst>
                                    </p:anim>
                                    <p:anim calcmode="lin" valueType="num">
                                      <p:cBhvr>
                                        <p:cTn id="54" dur="1000" fill="hold"/>
                                        <p:tgtEl>
                                          <p:spTgt spid="18"/>
                                        </p:tgtEl>
                                        <p:attrNameLst>
                                          <p:attrName>ppt_y</p:attrName>
                                        </p:attrNameLst>
                                      </p:cBhvr>
                                      <p:tavLst>
                                        <p:tav tm="0">
                                          <p:val>
                                            <p:strVal val="#ppt_y+.1"/>
                                          </p:val>
                                        </p:tav>
                                        <p:tav tm="100000">
                                          <p:val>
                                            <p:strVal val="#ppt_y"/>
                                          </p:val>
                                        </p:tav>
                                      </p:tavLst>
                                    </p:anim>
                                  </p:childTnLst>
                                </p:cTn>
                              </p:par>
                              <p:par>
                                <p:cTn id="55" presetID="42" presetClass="entr" presetSubtype="0" fill="hold" nodeType="withEffect">
                                  <p:stCondLst>
                                    <p:cond delay="0"/>
                                  </p:stCondLst>
                                  <p:childTnLst>
                                    <p:set>
                                      <p:cBhvr>
                                        <p:cTn id="56" dur="1" fill="hold">
                                          <p:stCondLst>
                                            <p:cond delay="0"/>
                                          </p:stCondLst>
                                        </p:cTn>
                                        <p:tgtEl>
                                          <p:spTgt spid="11"/>
                                        </p:tgtEl>
                                        <p:attrNameLst>
                                          <p:attrName>style.visibility</p:attrName>
                                        </p:attrNameLst>
                                      </p:cBhvr>
                                      <p:to>
                                        <p:strVal val="visible"/>
                                      </p:to>
                                    </p:set>
                                    <p:animEffect transition="in" filter="fade">
                                      <p:cBhvr>
                                        <p:cTn id="57" dur="1000"/>
                                        <p:tgtEl>
                                          <p:spTgt spid="11"/>
                                        </p:tgtEl>
                                      </p:cBhvr>
                                    </p:animEffect>
                                    <p:anim calcmode="lin" valueType="num">
                                      <p:cBhvr>
                                        <p:cTn id="58" dur="1000" fill="hold"/>
                                        <p:tgtEl>
                                          <p:spTgt spid="11"/>
                                        </p:tgtEl>
                                        <p:attrNameLst>
                                          <p:attrName>ppt_x</p:attrName>
                                        </p:attrNameLst>
                                      </p:cBhvr>
                                      <p:tavLst>
                                        <p:tav tm="0">
                                          <p:val>
                                            <p:strVal val="#ppt_x"/>
                                          </p:val>
                                        </p:tav>
                                        <p:tav tm="100000">
                                          <p:val>
                                            <p:strVal val="#ppt_x"/>
                                          </p:val>
                                        </p:tav>
                                      </p:tavLst>
                                    </p:anim>
                                    <p:anim calcmode="lin" valueType="num">
                                      <p:cBhvr>
                                        <p:cTn id="59" dur="1000" fill="hold"/>
                                        <p:tgtEl>
                                          <p:spTgt spid="11"/>
                                        </p:tgtEl>
                                        <p:attrNameLst>
                                          <p:attrName>ppt_y</p:attrName>
                                        </p:attrNameLst>
                                      </p:cBhvr>
                                      <p:tavLst>
                                        <p:tav tm="0">
                                          <p:val>
                                            <p:strVal val="#ppt_y+.1"/>
                                          </p:val>
                                        </p:tav>
                                        <p:tav tm="100000">
                                          <p:val>
                                            <p:strVal val="#ppt_y"/>
                                          </p:val>
                                        </p:tav>
                                      </p:tavLst>
                                    </p:anim>
                                  </p:childTnLst>
                                </p:cTn>
                              </p:par>
                              <p:par>
                                <p:cTn id="60" presetID="42" presetClass="entr" presetSubtype="0" fill="hold" nodeType="withEffect">
                                  <p:stCondLst>
                                    <p:cond delay="0"/>
                                  </p:stCondLst>
                                  <p:childTnLst>
                                    <p:set>
                                      <p:cBhvr>
                                        <p:cTn id="61" dur="1" fill="hold">
                                          <p:stCondLst>
                                            <p:cond delay="0"/>
                                          </p:stCondLst>
                                        </p:cTn>
                                        <p:tgtEl>
                                          <p:spTgt spid="20"/>
                                        </p:tgtEl>
                                        <p:attrNameLst>
                                          <p:attrName>style.visibility</p:attrName>
                                        </p:attrNameLst>
                                      </p:cBhvr>
                                      <p:to>
                                        <p:strVal val="visible"/>
                                      </p:to>
                                    </p:set>
                                    <p:animEffect transition="in" filter="fade">
                                      <p:cBhvr>
                                        <p:cTn id="62" dur="1000"/>
                                        <p:tgtEl>
                                          <p:spTgt spid="20"/>
                                        </p:tgtEl>
                                      </p:cBhvr>
                                    </p:animEffect>
                                    <p:anim calcmode="lin" valueType="num">
                                      <p:cBhvr>
                                        <p:cTn id="63" dur="1000" fill="hold"/>
                                        <p:tgtEl>
                                          <p:spTgt spid="20"/>
                                        </p:tgtEl>
                                        <p:attrNameLst>
                                          <p:attrName>ppt_x</p:attrName>
                                        </p:attrNameLst>
                                      </p:cBhvr>
                                      <p:tavLst>
                                        <p:tav tm="0">
                                          <p:val>
                                            <p:strVal val="#ppt_x"/>
                                          </p:val>
                                        </p:tav>
                                        <p:tav tm="100000">
                                          <p:val>
                                            <p:strVal val="#ppt_x"/>
                                          </p:val>
                                        </p:tav>
                                      </p:tavLst>
                                    </p:anim>
                                    <p:anim calcmode="lin" valueType="num">
                                      <p:cBhvr>
                                        <p:cTn id="64" dur="1000" fill="hold"/>
                                        <p:tgtEl>
                                          <p:spTgt spid="20"/>
                                        </p:tgtEl>
                                        <p:attrNameLst>
                                          <p:attrName>ppt_y</p:attrName>
                                        </p:attrNameLst>
                                      </p:cBhvr>
                                      <p:tavLst>
                                        <p:tav tm="0">
                                          <p:val>
                                            <p:strVal val="#ppt_y+.1"/>
                                          </p:val>
                                        </p:tav>
                                        <p:tav tm="100000">
                                          <p:val>
                                            <p:strVal val="#ppt_y"/>
                                          </p:val>
                                        </p:tav>
                                      </p:tavLst>
                                    </p:anim>
                                  </p:childTnLst>
                                </p:cTn>
                              </p:par>
                              <p:par>
                                <p:cTn id="65" presetID="42" presetClass="entr" presetSubtype="0" fill="hold" grpId="0" nodeType="withEffect">
                                  <p:stCondLst>
                                    <p:cond delay="0"/>
                                  </p:stCondLst>
                                  <p:childTnLst>
                                    <p:set>
                                      <p:cBhvr>
                                        <p:cTn id="66" dur="1" fill="hold">
                                          <p:stCondLst>
                                            <p:cond delay="0"/>
                                          </p:stCondLst>
                                        </p:cTn>
                                        <p:tgtEl>
                                          <p:spTgt spid="27"/>
                                        </p:tgtEl>
                                        <p:attrNameLst>
                                          <p:attrName>style.visibility</p:attrName>
                                        </p:attrNameLst>
                                      </p:cBhvr>
                                      <p:to>
                                        <p:strVal val="visible"/>
                                      </p:to>
                                    </p:set>
                                    <p:animEffect transition="in" filter="fade">
                                      <p:cBhvr>
                                        <p:cTn id="67" dur="1000"/>
                                        <p:tgtEl>
                                          <p:spTgt spid="27"/>
                                        </p:tgtEl>
                                      </p:cBhvr>
                                    </p:animEffect>
                                    <p:anim calcmode="lin" valueType="num">
                                      <p:cBhvr>
                                        <p:cTn id="68" dur="1000" fill="hold"/>
                                        <p:tgtEl>
                                          <p:spTgt spid="27"/>
                                        </p:tgtEl>
                                        <p:attrNameLst>
                                          <p:attrName>ppt_x</p:attrName>
                                        </p:attrNameLst>
                                      </p:cBhvr>
                                      <p:tavLst>
                                        <p:tav tm="0">
                                          <p:val>
                                            <p:strVal val="#ppt_x"/>
                                          </p:val>
                                        </p:tav>
                                        <p:tav tm="100000">
                                          <p:val>
                                            <p:strVal val="#ppt_x"/>
                                          </p:val>
                                        </p:tav>
                                      </p:tavLst>
                                    </p:anim>
                                    <p:anim calcmode="lin" valueType="num">
                                      <p:cBhvr>
                                        <p:cTn id="69" dur="1000" fill="hold"/>
                                        <p:tgtEl>
                                          <p:spTgt spid="27"/>
                                        </p:tgtEl>
                                        <p:attrNameLst>
                                          <p:attrName>ppt_y</p:attrName>
                                        </p:attrNameLst>
                                      </p:cBhvr>
                                      <p:tavLst>
                                        <p:tav tm="0">
                                          <p:val>
                                            <p:strVal val="#ppt_y+.1"/>
                                          </p:val>
                                        </p:tav>
                                        <p:tav tm="100000">
                                          <p:val>
                                            <p:strVal val="#ppt_y"/>
                                          </p:val>
                                        </p:tav>
                                      </p:tavLst>
                                    </p:anim>
                                  </p:childTnLst>
                                </p:cTn>
                              </p:par>
                              <p:par>
                                <p:cTn id="70" presetID="42" presetClass="entr" presetSubtype="0" fill="hold" grpId="0" nodeType="with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fade">
                                      <p:cBhvr>
                                        <p:cTn id="72" dur="1000"/>
                                        <p:tgtEl>
                                          <p:spTgt spid="24"/>
                                        </p:tgtEl>
                                      </p:cBhvr>
                                    </p:animEffect>
                                    <p:anim calcmode="lin" valueType="num">
                                      <p:cBhvr>
                                        <p:cTn id="73" dur="1000" fill="hold"/>
                                        <p:tgtEl>
                                          <p:spTgt spid="24"/>
                                        </p:tgtEl>
                                        <p:attrNameLst>
                                          <p:attrName>ppt_x</p:attrName>
                                        </p:attrNameLst>
                                      </p:cBhvr>
                                      <p:tavLst>
                                        <p:tav tm="0">
                                          <p:val>
                                            <p:strVal val="#ppt_x"/>
                                          </p:val>
                                        </p:tav>
                                        <p:tav tm="100000">
                                          <p:val>
                                            <p:strVal val="#ppt_x"/>
                                          </p:val>
                                        </p:tav>
                                      </p:tavLst>
                                    </p:anim>
                                    <p:anim calcmode="lin" valueType="num">
                                      <p:cBhvr>
                                        <p:cTn id="74" dur="1000" fill="hold"/>
                                        <p:tgtEl>
                                          <p:spTgt spid="24"/>
                                        </p:tgtEl>
                                        <p:attrNameLst>
                                          <p:attrName>ppt_y</p:attrName>
                                        </p:attrNameLst>
                                      </p:cBhvr>
                                      <p:tavLst>
                                        <p:tav tm="0">
                                          <p:val>
                                            <p:strVal val="#ppt_y+.1"/>
                                          </p:val>
                                        </p:tav>
                                        <p:tav tm="100000">
                                          <p:val>
                                            <p:strVal val="#ppt_y"/>
                                          </p:val>
                                        </p:tav>
                                      </p:tavLst>
                                    </p:anim>
                                  </p:childTnLst>
                                </p:cTn>
                              </p:par>
                              <p:par>
                                <p:cTn id="75" presetID="42" presetClass="entr" presetSubtype="0" fill="hold" grpId="0" nodeType="withEffect">
                                  <p:stCondLst>
                                    <p:cond delay="0"/>
                                  </p:stCondLst>
                                  <p:childTnLst>
                                    <p:set>
                                      <p:cBhvr>
                                        <p:cTn id="76" dur="1" fill="hold">
                                          <p:stCondLst>
                                            <p:cond delay="0"/>
                                          </p:stCondLst>
                                        </p:cTn>
                                        <p:tgtEl>
                                          <p:spTgt spid="26"/>
                                        </p:tgtEl>
                                        <p:attrNameLst>
                                          <p:attrName>style.visibility</p:attrName>
                                        </p:attrNameLst>
                                      </p:cBhvr>
                                      <p:to>
                                        <p:strVal val="visible"/>
                                      </p:to>
                                    </p:set>
                                    <p:animEffect transition="in" filter="fade">
                                      <p:cBhvr>
                                        <p:cTn id="77" dur="1000"/>
                                        <p:tgtEl>
                                          <p:spTgt spid="26"/>
                                        </p:tgtEl>
                                      </p:cBhvr>
                                    </p:animEffect>
                                    <p:anim calcmode="lin" valueType="num">
                                      <p:cBhvr>
                                        <p:cTn id="78" dur="1000" fill="hold"/>
                                        <p:tgtEl>
                                          <p:spTgt spid="26"/>
                                        </p:tgtEl>
                                        <p:attrNameLst>
                                          <p:attrName>ppt_x</p:attrName>
                                        </p:attrNameLst>
                                      </p:cBhvr>
                                      <p:tavLst>
                                        <p:tav tm="0">
                                          <p:val>
                                            <p:strVal val="#ppt_x"/>
                                          </p:val>
                                        </p:tav>
                                        <p:tav tm="100000">
                                          <p:val>
                                            <p:strVal val="#ppt_x"/>
                                          </p:val>
                                        </p:tav>
                                      </p:tavLst>
                                    </p:anim>
                                    <p:anim calcmode="lin" valueType="num">
                                      <p:cBhvr>
                                        <p:cTn id="79" dur="1000" fill="hold"/>
                                        <p:tgtEl>
                                          <p:spTgt spid="26"/>
                                        </p:tgtEl>
                                        <p:attrNameLst>
                                          <p:attrName>ppt_y</p:attrName>
                                        </p:attrNameLst>
                                      </p:cBhvr>
                                      <p:tavLst>
                                        <p:tav tm="0">
                                          <p:val>
                                            <p:strVal val="#ppt_y+.1"/>
                                          </p:val>
                                        </p:tav>
                                        <p:tav tm="100000">
                                          <p:val>
                                            <p:strVal val="#ppt_y"/>
                                          </p:val>
                                        </p:tav>
                                      </p:tavLst>
                                    </p:anim>
                                  </p:childTnLst>
                                </p:cTn>
                              </p:par>
                              <p:par>
                                <p:cTn id="80" presetID="42" presetClass="entr" presetSubtype="0" fill="hold" grpId="0" nodeType="withEffect">
                                  <p:stCondLst>
                                    <p:cond delay="0"/>
                                  </p:stCondLst>
                                  <p:childTnLst>
                                    <p:set>
                                      <p:cBhvr>
                                        <p:cTn id="81" dur="1" fill="hold">
                                          <p:stCondLst>
                                            <p:cond delay="0"/>
                                          </p:stCondLst>
                                        </p:cTn>
                                        <p:tgtEl>
                                          <p:spTgt spid="25"/>
                                        </p:tgtEl>
                                        <p:attrNameLst>
                                          <p:attrName>style.visibility</p:attrName>
                                        </p:attrNameLst>
                                      </p:cBhvr>
                                      <p:to>
                                        <p:strVal val="visible"/>
                                      </p:to>
                                    </p:set>
                                    <p:animEffect transition="in" filter="fade">
                                      <p:cBhvr>
                                        <p:cTn id="82" dur="1000"/>
                                        <p:tgtEl>
                                          <p:spTgt spid="25"/>
                                        </p:tgtEl>
                                      </p:cBhvr>
                                    </p:animEffect>
                                    <p:anim calcmode="lin" valueType="num">
                                      <p:cBhvr>
                                        <p:cTn id="83" dur="1000" fill="hold"/>
                                        <p:tgtEl>
                                          <p:spTgt spid="25"/>
                                        </p:tgtEl>
                                        <p:attrNameLst>
                                          <p:attrName>ppt_x</p:attrName>
                                        </p:attrNameLst>
                                      </p:cBhvr>
                                      <p:tavLst>
                                        <p:tav tm="0">
                                          <p:val>
                                            <p:strVal val="#ppt_x"/>
                                          </p:val>
                                        </p:tav>
                                        <p:tav tm="100000">
                                          <p:val>
                                            <p:strVal val="#ppt_x"/>
                                          </p:val>
                                        </p:tav>
                                      </p:tavLst>
                                    </p:anim>
                                    <p:anim calcmode="lin" valueType="num">
                                      <p:cBhvr>
                                        <p:cTn id="8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D69B5B4-F0EE-4AEB-87D9-AC3FB8793D5D}"/>
              </a:ext>
            </a:extLst>
          </p:cNvPr>
          <p:cNvSpPr/>
          <p:nvPr/>
        </p:nvSpPr>
        <p:spPr>
          <a:xfrm>
            <a:off x="0" y="301851"/>
            <a:ext cx="5029200" cy="803642"/>
          </a:xfrm>
          <a:prstGeom prst="rect">
            <a:avLst/>
          </a:prstGeom>
          <a:solidFill>
            <a:srgbClr val="FFEBBB">
              <a:alpha val="9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TextBox 3">
            <a:extLst>
              <a:ext uri="{FF2B5EF4-FFF2-40B4-BE49-F238E27FC236}">
                <a16:creationId xmlns:a16="http://schemas.microsoft.com/office/drawing/2014/main" id="{168CE9A9-D883-42B3-B0FA-A5FFEC28D7AB}"/>
              </a:ext>
            </a:extLst>
          </p:cNvPr>
          <p:cNvSpPr txBox="1"/>
          <p:nvPr/>
        </p:nvSpPr>
        <p:spPr>
          <a:xfrm>
            <a:off x="165100" y="468896"/>
            <a:ext cx="4699000" cy="469552"/>
          </a:xfrm>
          <a:prstGeom prst="rect">
            <a:avLst/>
          </a:prstGeom>
          <a:noFill/>
        </p:spPr>
        <p:txBody>
          <a:bodyPr wrap="square" lIns="0" tIns="0" rIns="0" bIns="0" rtlCol="0">
            <a:spAutoFit/>
          </a:bodyPr>
          <a:lstStyle/>
          <a:p>
            <a:pPr algn="ctr">
              <a:lnSpc>
                <a:spcPct val="120000"/>
              </a:lnSpc>
            </a:pPr>
            <a:r>
              <a:rPr lang="vi-VN" sz="2800" b="1" dirty="0"/>
              <a:t>VÒNG ĐỜI CỦA BƯỚM</a:t>
            </a:r>
          </a:p>
        </p:txBody>
      </p:sp>
      <p:grpSp>
        <p:nvGrpSpPr>
          <p:cNvPr id="21" name="Group 20">
            <a:extLst>
              <a:ext uri="{FF2B5EF4-FFF2-40B4-BE49-F238E27FC236}">
                <a16:creationId xmlns:a16="http://schemas.microsoft.com/office/drawing/2014/main" id="{3AEF7F76-4797-4C89-AE53-0656EAA8DDCB}"/>
              </a:ext>
            </a:extLst>
          </p:cNvPr>
          <p:cNvGrpSpPr/>
          <p:nvPr/>
        </p:nvGrpSpPr>
        <p:grpSpPr>
          <a:xfrm>
            <a:off x="5596568" y="304800"/>
            <a:ext cx="6392232" cy="6256020"/>
            <a:chOff x="5596568" y="304800"/>
            <a:chExt cx="6392232" cy="6256020"/>
          </a:xfrm>
        </p:grpSpPr>
        <p:pic>
          <p:nvPicPr>
            <p:cNvPr id="50178" name="Picture 2" descr="Life cycle of a butterfly Royalty Free Vector Image">
              <a:extLst>
                <a:ext uri="{FF2B5EF4-FFF2-40B4-BE49-F238E27FC236}">
                  <a16:creationId xmlns:a16="http://schemas.microsoft.com/office/drawing/2014/main" id="{EE331D13-492C-4482-8B45-B4E9C383C5E6}"/>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 name="Rectangle 1">
              <a:extLst>
                <a:ext uri="{FF2B5EF4-FFF2-40B4-BE49-F238E27FC236}">
                  <a16:creationId xmlns:a16="http://schemas.microsoft.com/office/drawing/2014/main" id="{ADF4928A-4A83-4C48-B062-EBD0F9C232DE}"/>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EEB97EA3-56E7-404B-98C4-F1CC942D21B0}"/>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8" name="Rectangle 7">
              <a:extLst>
                <a:ext uri="{FF2B5EF4-FFF2-40B4-BE49-F238E27FC236}">
                  <a16:creationId xmlns:a16="http://schemas.microsoft.com/office/drawing/2014/main" id="{E7F30EC2-8D07-4C56-AE0E-41FA6B6269F7}"/>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9" name="Rectangle 8">
              <a:extLst>
                <a:ext uri="{FF2B5EF4-FFF2-40B4-BE49-F238E27FC236}">
                  <a16:creationId xmlns:a16="http://schemas.microsoft.com/office/drawing/2014/main" id="{BB864C19-06B9-460A-A8F9-EAD4E98779D9}"/>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30DA5F9D-33DE-446D-8CBB-9AEE3BD0B09F}"/>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TextBox 15">
              <a:extLst>
                <a:ext uri="{FF2B5EF4-FFF2-40B4-BE49-F238E27FC236}">
                  <a16:creationId xmlns:a16="http://schemas.microsoft.com/office/drawing/2014/main" id="{6DC9604D-6F45-4FD8-AD9C-DA8408B3608F}"/>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18" name="TextBox 17">
              <a:extLst>
                <a:ext uri="{FF2B5EF4-FFF2-40B4-BE49-F238E27FC236}">
                  <a16:creationId xmlns:a16="http://schemas.microsoft.com/office/drawing/2014/main" id="{93555AB8-0E17-48E2-A099-F85441F0D93B}"/>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0" name="TextBox 19">
              <a:extLst>
                <a:ext uri="{FF2B5EF4-FFF2-40B4-BE49-F238E27FC236}">
                  <a16:creationId xmlns:a16="http://schemas.microsoft.com/office/drawing/2014/main" id="{84C692FC-5116-493F-82E0-614E65EF1BA5}"/>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2" name="TextBox 21">
              <a:extLst>
                <a:ext uri="{FF2B5EF4-FFF2-40B4-BE49-F238E27FC236}">
                  <a16:creationId xmlns:a16="http://schemas.microsoft.com/office/drawing/2014/main" id="{C4942F47-5037-482B-9247-21D215F13FF6}"/>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40810316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2542184" y="468600"/>
            <a:ext cx="8659216"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1: </a:t>
            </a:r>
            <a:r>
              <a:rPr lang="vi-VN" sz="2400" b="1"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400" b="1"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31984" y="390703"/>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EEBE5759-2FB2-4191-B0B2-B3979D02FA4C}"/>
              </a:ext>
            </a:extLst>
          </p:cNvPr>
          <p:cNvGrpSpPr/>
          <p:nvPr/>
        </p:nvGrpSpPr>
        <p:grpSpPr>
          <a:xfrm>
            <a:off x="228353" y="1752600"/>
            <a:ext cx="6234901" cy="4946958"/>
            <a:chOff x="5194300" y="615643"/>
            <a:chExt cx="6979557" cy="5537790"/>
          </a:xfrm>
        </p:grpSpPr>
        <p:pic>
          <p:nvPicPr>
            <p:cNvPr id="14" name="Picture 2">
              <a:extLst>
                <a:ext uri="{FF2B5EF4-FFF2-40B4-BE49-F238E27FC236}">
                  <a16:creationId xmlns:a16="http://schemas.microsoft.com/office/drawing/2014/main" id="{017FD688-C331-4A96-B206-5CE1E503F562}"/>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E569F8C-0E5C-4193-87A1-0171F07483AF}"/>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CB4D7BE4-044E-4D92-95E7-D29142BC927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69C9DE0A-DD1C-493B-B77F-6C896FEC386D}"/>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1A2268C1-B7F6-4469-8DD9-4B2795CF2837}"/>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76992B24-DB40-4F09-83DC-757E4B99C1E0}"/>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AE050A30-9706-423E-A993-28E85BA7E19A}"/>
                </a:ext>
              </a:extLst>
            </p:cNvPr>
            <p:cNvSpPr txBox="1">
              <a:spLocks noChangeAspect="1"/>
            </p:cNvSpPr>
            <p:nvPr>
              <p:custDataLst>
                <p:tags r:id="rId5"/>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D7A50D96-6CAE-403F-873C-46199523F3C5}"/>
                </a:ext>
              </a:extLst>
            </p:cNvPr>
            <p:cNvSpPr txBox="1">
              <a:spLocks noChangeAspect="1"/>
            </p:cNvSpPr>
            <p:nvPr>
              <p:custDataLst>
                <p:tags r:id="rId6"/>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7406EB72-CDB0-40A2-AA19-40DE8BDC18DB}"/>
                </a:ext>
              </a:extLst>
            </p:cNvPr>
            <p:cNvSpPr txBox="1">
              <a:spLocks noChangeAspect="1"/>
            </p:cNvSpPr>
            <p:nvPr>
              <p:custDataLst>
                <p:tags r:id="rId7"/>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4AFC275B-E871-4FBA-BBA6-9F6395214E24}"/>
                </a:ext>
              </a:extLst>
            </p:cNvPr>
            <p:cNvSpPr txBox="1">
              <a:spLocks noChangeAspect="1"/>
            </p:cNvSpPr>
            <p:nvPr>
              <p:custDataLst>
                <p:tags r:id="rId8"/>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24" name="Group 23">
            <a:extLst>
              <a:ext uri="{FF2B5EF4-FFF2-40B4-BE49-F238E27FC236}">
                <a16:creationId xmlns:a16="http://schemas.microsoft.com/office/drawing/2014/main" id="{90C4802F-0A75-4ACF-8D72-154AE1F4B56B}"/>
              </a:ext>
            </a:extLst>
          </p:cNvPr>
          <p:cNvGrpSpPr/>
          <p:nvPr/>
        </p:nvGrpSpPr>
        <p:grpSpPr>
          <a:xfrm>
            <a:off x="6614258" y="1659109"/>
            <a:ext cx="5146486" cy="5036820"/>
            <a:chOff x="5596568" y="304800"/>
            <a:chExt cx="6392232" cy="6256020"/>
          </a:xfrm>
        </p:grpSpPr>
        <p:pic>
          <p:nvPicPr>
            <p:cNvPr id="25" name="Picture 2" descr="Life cycle of a butterfly Royalty Free Vector Image">
              <a:extLst>
                <a:ext uri="{FF2B5EF4-FFF2-40B4-BE49-F238E27FC236}">
                  <a16:creationId xmlns:a16="http://schemas.microsoft.com/office/drawing/2014/main" id="{4C2F55CD-4BF9-47E6-B196-5EDE561D79BE}"/>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D6B61B28-AC19-496A-8B0C-4A2A0749F48F}"/>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Rectangle 26">
              <a:extLst>
                <a:ext uri="{FF2B5EF4-FFF2-40B4-BE49-F238E27FC236}">
                  <a16:creationId xmlns:a16="http://schemas.microsoft.com/office/drawing/2014/main" id="{0CC13573-D75A-45D0-890F-E9ACE1AEBAB0}"/>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Rectangle 27">
              <a:extLst>
                <a:ext uri="{FF2B5EF4-FFF2-40B4-BE49-F238E27FC236}">
                  <a16:creationId xmlns:a16="http://schemas.microsoft.com/office/drawing/2014/main" id="{33863E52-E85F-4519-A8D8-41F908583243}"/>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Rectangle 28">
              <a:extLst>
                <a:ext uri="{FF2B5EF4-FFF2-40B4-BE49-F238E27FC236}">
                  <a16:creationId xmlns:a16="http://schemas.microsoft.com/office/drawing/2014/main" id="{4EA854BC-737D-4E26-905F-AE5F4D3EFBF1}"/>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Rectangle 29">
              <a:extLst>
                <a:ext uri="{FF2B5EF4-FFF2-40B4-BE49-F238E27FC236}">
                  <a16:creationId xmlns:a16="http://schemas.microsoft.com/office/drawing/2014/main" id="{7D95D82B-5B40-49E7-B02A-FF3021894FBA}"/>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B22F289D-2BEC-4F27-AFE1-1D69937A5836}"/>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2" name="TextBox 31">
              <a:extLst>
                <a:ext uri="{FF2B5EF4-FFF2-40B4-BE49-F238E27FC236}">
                  <a16:creationId xmlns:a16="http://schemas.microsoft.com/office/drawing/2014/main" id="{D7B736C5-AC67-4FC3-A782-4FAE260AA9F1}"/>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3" name="TextBox 32">
              <a:extLst>
                <a:ext uri="{FF2B5EF4-FFF2-40B4-BE49-F238E27FC236}">
                  <a16:creationId xmlns:a16="http://schemas.microsoft.com/office/drawing/2014/main" id="{4E62882B-E636-4D40-AB2B-FD37F25BF7EE}"/>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4" name="TextBox 33">
              <a:extLst>
                <a:ext uri="{FF2B5EF4-FFF2-40B4-BE49-F238E27FC236}">
                  <a16:creationId xmlns:a16="http://schemas.microsoft.com/office/drawing/2014/main" id="{A230CCE3-02BC-48C5-8249-3532BC0BF57C}"/>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211205194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81100"/>
            <a:ext cx="4556572" cy="1158715"/>
          </a:xfrm>
          <a:prstGeom prst="rect">
            <a:avLst/>
          </a:prstGeom>
          <a:noFill/>
        </p:spPr>
        <p:txBody>
          <a:bodyPr wrap="square" lIns="0" tIns="0" rIns="0" bIns="0" rtlCol="0">
            <a:spAutoFit/>
          </a:bodyPr>
          <a:lstStyle/>
          <a:p>
            <a:pPr algn="just">
              <a:lnSpc>
                <a:spcPct val="130000"/>
              </a:lnSpc>
            </a:pPr>
            <a:r>
              <a:rPr lang="vi-VN" sz="2000" b="1" dirty="0">
                <a:solidFill>
                  <a:schemeClr val="accent6">
                    <a:lumMod val="50000"/>
                  </a:schemeClr>
                </a:solidFill>
                <a:latin typeface="Arial" panose="020B0604020202020204" pitchFamily="34" charset="0"/>
                <a:cs typeface="Arial" panose="020B0604020202020204" pitchFamily="34" charset="0"/>
              </a:rPr>
              <a:t>Câu hỏi 1: </a:t>
            </a:r>
            <a:r>
              <a:rPr lang="vi-VN" sz="2000"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000"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4572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FE013C-23AA-4EF7-95DC-0CC16A6B7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4572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32DEF6C-B976-44F8-B818-6D7D35244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457201"/>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8723761-D462-47FB-BAE3-A589E6993655}"/>
              </a:ext>
            </a:extLst>
          </p:cNvPr>
          <p:cNvGrpSpPr/>
          <p:nvPr/>
        </p:nvGrpSpPr>
        <p:grpSpPr>
          <a:xfrm>
            <a:off x="228600" y="2531836"/>
            <a:ext cx="1524000" cy="457250"/>
            <a:chOff x="800100" y="1783116"/>
            <a:chExt cx="1524000" cy="457250"/>
          </a:xfrm>
        </p:grpSpPr>
        <p:sp>
          <p:nvSpPr>
            <p:cNvPr id="9" name="Rectangle 8">
              <a:extLst>
                <a:ext uri="{FF2B5EF4-FFF2-40B4-BE49-F238E27FC236}">
                  <a16:creationId xmlns:a16="http://schemas.microsoft.com/office/drawing/2014/main" id="{A7365A69-8248-494F-AC1E-A971487D217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3FAEB368-3405-490C-A43B-250F0F4505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13" name="Group 12">
            <a:extLst>
              <a:ext uri="{FF2B5EF4-FFF2-40B4-BE49-F238E27FC236}">
                <a16:creationId xmlns:a16="http://schemas.microsoft.com/office/drawing/2014/main" id="{EEBE5759-2FB2-4191-B0B2-B3979D02FA4C}"/>
              </a:ext>
            </a:extLst>
          </p:cNvPr>
          <p:cNvGrpSpPr/>
          <p:nvPr/>
        </p:nvGrpSpPr>
        <p:grpSpPr>
          <a:xfrm>
            <a:off x="5194300" y="615643"/>
            <a:ext cx="6979557" cy="5537790"/>
            <a:chOff x="5194300" y="615643"/>
            <a:chExt cx="6979557" cy="5537790"/>
          </a:xfrm>
        </p:grpSpPr>
        <p:pic>
          <p:nvPicPr>
            <p:cNvPr id="14" name="Picture 2">
              <a:extLst>
                <a:ext uri="{FF2B5EF4-FFF2-40B4-BE49-F238E27FC236}">
                  <a16:creationId xmlns:a16="http://schemas.microsoft.com/office/drawing/2014/main" id="{017FD688-C331-4A96-B206-5CE1E503F562}"/>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2E569F8C-0E5C-4193-87A1-0171F07483AF}"/>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CB4D7BE4-044E-4D92-95E7-D29142BC927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69C9DE0A-DD1C-493B-B77F-6C896FEC386D}"/>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1A2268C1-B7F6-4469-8DD9-4B2795CF2837}"/>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76992B24-DB40-4F09-83DC-757E4B99C1E0}"/>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AE050A30-9706-423E-A993-28E85BA7E19A}"/>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D7A50D96-6CAE-403F-873C-46199523F3C5}"/>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7406EB72-CDB0-40A2-AA19-40DE8BDC18DB}"/>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4AFC275B-E871-4FBA-BBA6-9F6395214E24}"/>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37" name="Group 36">
            <a:extLst>
              <a:ext uri="{FF2B5EF4-FFF2-40B4-BE49-F238E27FC236}">
                <a16:creationId xmlns:a16="http://schemas.microsoft.com/office/drawing/2014/main" id="{55CAF0C1-3BAC-E1A2-963D-790CEE26F5F0}"/>
              </a:ext>
            </a:extLst>
          </p:cNvPr>
          <p:cNvGrpSpPr/>
          <p:nvPr/>
        </p:nvGrpSpPr>
        <p:grpSpPr>
          <a:xfrm>
            <a:off x="600733" y="3205583"/>
            <a:ext cx="4723036" cy="3402136"/>
            <a:chOff x="304800" y="3200400"/>
            <a:chExt cx="4723036" cy="3402136"/>
          </a:xfrm>
        </p:grpSpPr>
        <p:sp>
          <p:nvSpPr>
            <p:cNvPr id="24" name="TextBox 23">
              <a:extLst>
                <a:ext uri="{FF2B5EF4-FFF2-40B4-BE49-F238E27FC236}">
                  <a16:creationId xmlns:a16="http://schemas.microsoft.com/office/drawing/2014/main" id="{A8F466D3-7A22-1101-DFBE-E794C965D63D}"/>
                </a:ext>
              </a:extLst>
            </p:cNvPr>
            <p:cNvSpPr txBox="1"/>
            <p:nvPr/>
          </p:nvSpPr>
          <p:spPr>
            <a:xfrm>
              <a:off x="3287826" y="4716789"/>
              <a:ext cx="1740010" cy="369332"/>
            </a:xfrm>
            <a:prstGeom prst="rect">
              <a:avLst/>
            </a:prstGeom>
            <a:noFill/>
          </p:spPr>
          <p:txBody>
            <a:bodyPr wrap="square">
              <a:spAutoFit/>
            </a:bodyPr>
            <a:lstStyle/>
            <a:p>
              <a:pPr algn="ctr"/>
              <a:r>
                <a:rPr lang="vi-VN" b="1" i="1" dirty="0">
                  <a:solidFill>
                    <a:srgbClr val="333333"/>
                  </a:solidFill>
                  <a:effectLst/>
                  <a:latin typeface="+mj-lt"/>
                </a:rPr>
                <a:t>phá nhộng</a:t>
              </a:r>
              <a:endParaRPr lang="en-US" b="1" i="1" dirty="0">
                <a:latin typeface="+mj-lt"/>
              </a:endParaRPr>
            </a:p>
          </p:txBody>
        </p:sp>
        <p:sp>
          <p:nvSpPr>
            <p:cNvPr id="3" name="Rectangle 2">
              <a:extLst>
                <a:ext uri="{FF2B5EF4-FFF2-40B4-BE49-F238E27FC236}">
                  <a16:creationId xmlns:a16="http://schemas.microsoft.com/office/drawing/2014/main" id="{DFCA46FA-7FAB-CFA7-D0A0-80F36E715A0E}"/>
                </a:ext>
              </a:extLst>
            </p:cNvPr>
            <p:cNvSpPr/>
            <p:nvPr/>
          </p:nvSpPr>
          <p:spPr>
            <a:xfrm>
              <a:off x="304800" y="3200400"/>
              <a:ext cx="2475236" cy="457250"/>
            </a:xfrm>
            <a:prstGeom prst="rect">
              <a:avLst/>
            </a:prstGeom>
            <a:solidFill>
              <a:schemeClr val="tx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Con trưởng thành</a:t>
              </a:r>
              <a:endParaRPr lang="en-US" sz="2000" b="1" dirty="0"/>
            </a:p>
          </p:txBody>
        </p:sp>
        <p:sp>
          <p:nvSpPr>
            <p:cNvPr id="25" name="Rectangle 24">
              <a:extLst>
                <a:ext uri="{FF2B5EF4-FFF2-40B4-BE49-F238E27FC236}">
                  <a16:creationId xmlns:a16="http://schemas.microsoft.com/office/drawing/2014/main" id="{DF5933BA-813E-45C8-F87F-A320EE6B1ECF}"/>
                </a:ext>
              </a:extLst>
            </p:cNvPr>
            <p:cNvSpPr/>
            <p:nvPr/>
          </p:nvSpPr>
          <p:spPr>
            <a:xfrm>
              <a:off x="304800" y="4179814"/>
              <a:ext cx="2475236" cy="457250"/>
            </a:xfrm>
            <a:prstGeom prst="rect">
              <a:avLst/>
            </a:prstGeom>
            <a:solidFill>
              <a:schemeClr val="accent4">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a:t>
              </a:r>
              <a:endParaRPr lang="en-US" sz="2000" b="1" dirty="0"/>
            </a:p>
          </p:txBody>
        </p:sp>
        <p:sp>
          <p:nvSpPr>
            <p:cNvPr id="26" name="Rectangle 25">
              <a:extLst>
                <a:ext uri="{FF2B5EF4-FFF2-40B4-BE49-F238E27FC236}">
                  <a16:creationId xmlns:a16="http://schemas.microsoft.com/office/drawing/2014/main" id="{307A0C89-E4C0-7CAD-C42D-0DDCF30B2006}"/>
                </a:ext>
              </a:extLst>
            </p:cNvPr>
            <p:cNvSpPr/>
            <p:nvPr/>
          </p:nvSpPr>
          <p:spPr>
            <a:xfrm>
              <a:off x="304800" y="5162550"/>
              <a:ext cx="2475236" cy="457250"/>
            </a:xfrm>
            <a:prstGeom prst="rect">
              <a:avLst/>
            </a:prstGeom>
            <a:solidFill>
              <a:schemeClr val="accent6">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27" name="Rectangle 26">
              <a:extLst>
                <a:ext uri="{FF2B5EF4-FFF2-40B4-BE49-F238E27FC236}">
                  <a16:creationId xmlns:a16="http://schemas.microsoft.com/office/drawing/2014/main" id="{0109CD50-5331-60EC-5DBB-A09CFA838F03}"/>
                </a:ext>
              </a:extLst>
            </p:cNvPr>
            <p:cNvSpPr/>
            <p:nvPr/>
          </p:nvSpPr>
          <p:spPr>
            <a:xfrm>
              <a:off x="304800" y="6145286"/>
              <a:ext cx="2475236" cy="457250"/>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Nhộng</a:t>
              </a:r>
              <a:endParaRPr lang="en-US" sz="2000" b="1" dirty="0">
                <a:solidFill>
                  <a:schemeClr val="tx1"/>
                </a:solidFill>
              </a:endParaRPr>
            </a:p>
          </p:txBody>
        </p:sp>
        <p:cxnSp>
          <p:nvCxnSpPr>
            <p:cNvPr id="29" name="Straight Connector 28">
              <a:extLst>
                <a:ext uri="{FF2B5EF4-FFF2-40B4-BE49-F238E27FC236}">
                  <a16:creationId xmlns:a16="http://schemas.microsoft.com/office/drawing/2014/main" id="{F7EC1091-1C47-D612-36C1-344003238E1E}"/>
                </a:ext>
              </a:extLst>
            </p:cNvPr>
            <p:cNvCxnSpPr>
              <a:stCxn id="3" idx="2"/>
              <a:endCxn id="25" idx="0"/>
            </p:cNvCxnSpPr>
            <p:nvPr/>
          </p:nvCxnSpPr>
          <p:spPr>
            <a:xfrm>
              <a:off x="1542418" y="365765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89CB3A43-757D-B592-CBB6-4F49D4224184}"/>
                </a:ext>
              </a:extLst>
            </p:cNvPr>
            <p:cNvCxnSpPr/>
            <p:nvPr/>
          </p:nvCxnSpPr>
          <p:spPr>
            <a:xfrm>
              <a:off x="1542418" y="4640386"/>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84E26BE-2694-DE4F-F181-23E2F220F9C1}"/>
                </a:ext>
              </a:extLst>
            </p:cNvPr>
            <p:cNvCxnSpPr/>
            <p:nvPr/>
          </p:nvCxnSpPr>
          <p:spPr>
            <a:xfrm>
              <a:off x="1542418" y="561980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1A96D1B-D1C6-F43F-0139-47123EF48C1F}"/>
                </a:ext>
              </a:extLst>
            </p:cNvPr>
            <p:cNvCxnSpPr>
              <a:stCxn id="27" idx="3"/>
            </p:cNvCxnSpPr>
            <p:nvPr/>
          </p:nvCxnSpPr>
          <p:spPr>
            <a:xfrm>
              <a:off x="2780036" y="6373911"/>
              <a:ext cx="63431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0D29FB39-5CCD-572A-B752-184C679F31C1}"/>
                </a:ext>
              </a:extLst>
            </p:cNvPr>
            <p:cNvCxnSpPr>
              <a:cxnSpLocks/>
            </p:cNvCxnSpPr>
            <p:nvPr/>
          </p:nvCxnSpPr>
          <p:spPr>
            <a:xfrm>
              <a:off x="3414351" y="3429000"/>
              <a:ext cx="0" cy="294491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5BEB5BBA-7F96-81C5-AE21-62D47BEFD4EE}"/>
                </a:ext>
              </a:extLst>
            </p:cNvPr>
            <p:cNvCxnSpPr/>
            <p:nvPr/>
          </p:nvCxnSpPr>
          <p:spPr>
            <a:xfrm>
              <a:off x="2777153" y="3429000"/>
              <a:ext cx="634315"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8212968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Effect transition="in" filter="wipe(down)">
                                      <p:cBhvr>
                                        <p:cTn id="7"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81100"/>
            <a:ext cx="4556572" cy="1158715"/>
          </a:xfrm>
          <a:prstGeom prst="rect">
            <a:avLst/>
          </a:prstGeom>
          <a:noFill/>
        </p:spPr>
        <p:txBody>
          <a:bodyPr wrap="square" lIns="0" tIns="0" rIns="0" bIns="0" rtlCol="0">
            <a:spAutoFit/>
          </a:bodyPr>
          <a:lstStyle/>
          <a:p>
            <a:pPr algn="just">
              <a:lnSpc>
                <a:spcPct val="130000"/>
              </a:lnSpc>
            </a:pPr>
            <a:r>
              <a:rPr lang="vi-VN" sz="2000" b="1" dirty="0">
                <a:solidFill>
                  <a:schemeClr val="accent6">
                    <a:lumMod val="50000"/>
                  </a:schemeClr>
                </a:solidFill>
                <a:latin typeface="Arial" panose="020B0604020202020204" pitchFamily="34" charset="0"/>
                <a:cs typeface="Arial" panose="020B0604020202020204" pitchFamily="34" charset="0"/>
              </a:rPr>
              <a:t>Câu hỏi 1: </a:t>
            </a:r>
            <a:r>
              <a:rPr lang="vi-VN" sz="2000" dirty="0">
                <a:latin typeface="Arial" panose="020B0604020202020204" pitchFamily="34" charset="0"/>
                <a:cs typeface="Arial" panose="020B0604020202020204" pitchFamily="34" charset="0"/>
              </a:rPr>
              <a:t>Quan sát hình bên, nhận xét về hình thái của muỗi và bướm ở các giai đoạn khác nhau trong vòng đời.</a:t>
            </a:r>
            <a:endParaRPr lang="vi-VN" sz="2000" dirty="0"/>
          </a:p>
        </p:txBody>
      </p:sp>
      <p:pic>
        <p:nvPicPr>
          <p:cNvPr id="4" name="Picture 2">
            <a:extLst>
              <a:ext uri="{FF2B5EF4-FFF2-40B4-BE49-F238E27FC236}">
                <a16:creationId xmlns:a16="http://schemas.microsoft.com/office/drawing/2014/main" id="{10F225A3-1FA3-4658-B8BC-52FAF7E994F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457200"/>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29FE013C-23AA-4EF7-95DC-0CC16A6B705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457201"/>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032DEF6C-B976-44F8-B818-6D7D3524494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457201"/>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B8723761-D462-47FB-BAE3-A589E6993655}"/>
              </a:ext>
            </a:extLst>
          </p:cNvPr>
          <p:cNvGrpSpPr/>
          <p:nvPr/>
        </p:nvGrpSpPr>
        <p:grpSpPr>
          <a:xfrm>
            <a:off x="228600" y="2531836"/>
            <a:ext cx="1524000" cy="457250"/>
            <a:chOff x="800100" y="1783116"/>
            <a:chExt cx="1524000" cy="457250"/>
          </a:xfrm>
        </p:grpSpPr>
        <p:sp>
          <p:nvSpPr>
            <p:cNvPr id="9" name="Rectangle 8">
              <a:extLst>
                <a:ext uri="{FF2B5EF4-FFF2-40B4-BE49-F238E27FC236}">
                  <a16:creationId xmlns:a16="http://schemas.microsoft.com/office/drawing/2014/main" id="{A7365A69-8248-494F-AC1E-A971487D2171}"/>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TextBox 9">
              <a:extLst>
                <a:ext uri="{FF2B5EF4-FFF2-40B4-BE49-F238E27FC236}">
                  <a16:creationId xmlns:a16="http://schemas.microsoft.com/office/drawing/2014/main" id="{3FAEB368-3405-490C-A43B-250F0F450566}"/>
                </a:ext>
              </a:extLst>
            </p:cNvPr>
            <p:cNvSpPr txBox="1"/>
            <p:nvPr/>
          </p:nvSpPr>
          <p:spPr>
            <a:xfrm>
              <a:off x="800100" y="1844035"/>
              <a:ext cx="1524000" cy="335413"/>
            </a:xfrm>
            <a:prstGeom prst="rect">
              <a:avLst/>
            </a:prstGeom>
            <a:noFill/>
          </p:spPr>
          <p:txBody>
            <a:bodyPr wrap="square" lIns="0" tIns="0" rIns="0" bIns="0" rtlCol="0">
              <a:spAutoFit/>
            </a:bodyPr>
            <a:lstStyle/>
            <a:p>
              <a:pPr algn="ctr">
                <a:lnSpc>
                  <a:spcPct val="120000"/>
                </a:lnSpc>
              </a:pPr>
              <a:r>
                <a:rPr lang="vi-VN" sz="2000" b="1" dirty="0"/>
                <a:t>ĐÁP ÁN</a:t>
              </a:r>
            </a:p>
          </p:txBody>
        </p:sp>
      </p:grpSp>
      <p:grpSp>
        <p:nvGrpSpPr>
          <p:cNvPr id="24" name="Group 23">
            <a:extLst>
              <a:ext uri="{FF2B5EF4-FFF2-40B4-BE49-F238E27FC236}">
                <a16:creationId xmlns:a16="http://schemas.microsoft.com/office/drawing/2014/main" id="{5BA7DFC6-6A40-4017-B800-C1394B233951}"/>
              </a:ext>
            </a:extLst>
          </p:cNvPr>
          <p:cNvGrpSpPr/>
          <p:nvPr/>
        </p:nvGrpSpPr>
        <p:grpSpPr>
          <a:xfrm>
            <a:off x="5371716" y="304800"/>
            <a:ext cx="6392232" cy="6256020"/>
            <a:chOff x="5596568" y="304800"/>
            <a:chExt cx="6392232" cy="6256020"/>
          </a:xfrm>
        </p:grpSpPr>
        <p:pic>
          <p:nvPicPr>
            <p:cNvPr id="25" name="Picture 2" descr="Life cycle of a butterfly Royalty Free Vector Image">
              <a:extLst>
                <a:ext uri="{FF2B5EF4-FFF2-40B4-BE49-F238E27FC236}">
                  <a16:creationId xmlns:a16="http://schemas.microsoft.com/office/drawing/2014/main" id="{A47422FE-6DDA-4B13-9E4E-DDB1C2BEFA2A}"/>
                </a:ext>
              </a:extLst>
            </p:cNvPr>
            <p:cNvPicPr>
              <a:picLocks noChangeAspect="1" noChangeArrowheads="1"/>
            </p:cNvPicPr>
            <p:nvPr/>
          </p:nvPicPr>
          <p:blipFill rotWithShape="1">
            <a:blip r:embed="rId7">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8E80132F-BFF9-49C9-A877-60CA6CDCF622}"/>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7" name="Rectangle 26">
              <a:extLst>
                <a:ext uri="{FF2B5EF4-FFF2-40B4-BE49-F238E27FC236}">
                  <a16:creationId xmlns:a16="http://schemas.microsoft.com/office/drawing/2014/main" id="{96244E9E-D920-4FA7-960A-005C4E9FF791}"/>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8" name="Rectangle 27">
              <a:extLst>
                <a:ext uri="{FF2B5EF4-FFF2-40B4-BE49-F238E27FC236}">
                  <a16:creationId xmlns:a16="http://schemas.microsoft.com/office/drawing/2014/main" id="{0E409DBA-F4DF-4637-A3FD-367EA2D284A8}"/>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9" name="Rectangle 28">
              <a:extLst>
                <a:ext uri="{FF2B5EF4-FFF2-40B4-BE49-F238E27FC236}">
                  <a16:creationId xmlns:a16="http://schemas.microsoft.com/office/drawing/2014/main" id="{A8477BBE-941C-48FA-8209-78CAABF8F4C2}"/>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0" name="Rectangle 29">
              <a:extLst>
                <a:ext uri="{FF2B5EF4-FFF2-40B4-BE49-F238E27FC236}">
                  <a16:creationId xmlns:a16="http://schemas.microsoft.com/office/drawing/2014/main" id="{12171553-226A-4E3A-A08C-3E35BA4B2DAF}"/>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31" name="TextBox 30">
              <a:extLst>
                <a:ext uri="{FF2B5EF4-FFF2-40B4-BE49-F238E27FC236}">
                  <a16:creationId xmlns:a16="http://schemas.microsoft.com/office/drawing/2014/main" id="{78A0EBC0-BDF2-4664-A6C4-5DCE72DBEDC3}"/>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2" name="TextBox 31">
              <a:extLst>
                <a:ext uri="{FF2B5EF4-FFF2-40B4-BE49-F238E27FC236}">
                  <a16:creationId xmlns:a16="http://schemas.microsoft.com/office/drawing/2014/main" id="{583028FB-7C2C-4AE7-BCC6-E893E01C6A54}"/>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3" name="TextBox 32">
              <a:extLst>
                <a:ext uri="{FF2B5EF4-FFF2-40B4-BE49-F238E27FC236}">
                  <a16:creationId xmlns:a16="http://schemas.microsoft.com/office/drawing/2014/main" id="{680E9EED-43C6-4416-AE4D-36381FC4F40D}"/>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34" name="TextBox 33">
              <a:extLst>
                <a:ext uri="{FF2B5EF4-FFF2-40B4-BE49-F238E27FC236}">
                  <a16:creationId xmlns:a16="http://schemas.microsoft.com/office/drawing/2014/main" id="{DC517BCE-34A4-4FFC-83E1-0FDBFD9407BE}"/>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grpSp>
        <p:nvGrpSpPr>
          <p:cNvPr id="22" name="Group 21">
            <a:extLst>
              <a:ext uri="{FF2B5EF4-FFF2-40B4-BE49-F238E27FC236}">
                <a16:creationId xmlns:a16="http://schemas.microsoft.com/office/drawing/2014/main" id="{7A128776-C5A9-1C88-A2B6-A408114EA77F}"/>
              </a:ext>
            </a:extLst>
          </p:cNvPr>
          <p:cNvGrpSpPr/>
          <p:nvPr/>
        </p:nvGrpSpPr>
        <p:grpSpPr>
          <a:xfrm>
            <a:off x="600733" y="3205583"/>
            <a:ext cx="4723036" cy="3402136"/>
            <a:chOff x="304800" y="3200400"/>
            <a:chExt cx="4723036" cy="3402136"/>
          </a:xfrm>
        </p:grpSpPr>
        <p:sp>
          <p:nvSpPr>
            <p:cNvPr id="23" name="TextBox 22">
              <a:extLst>
                <a:ext uri="{FF2B5EF4-FFF2-40B4-BE49-F238E27FC236}">
                  <a16:creationId xmlns:a16="http://schemas.microsoft.com/office/drawing/2014/main" id="{8D5447ED-1A18-4562-E0BC-5092D83F0BDE}"/>
                </a:ext>
              </a:extLst>
            </p:cNvPr>
            <p:cNvSpPr txBox="1"/>
            <p:nvPr/>
          </p:nvSpPr>
          <p:spPr>
            <a:xfrm>
              <a:off x="3287826" y="4716789"/>
              <a:ext cx="1740010" cy="369332"/>
            </a:xfrm>
            <a:prstGeom prst="rect">
              <a:avLst/>
            </a:prstGeom>
            <a:noFill/>
          </p:spPr>
          <p:txBody>
            <a:bodyPr wrap="square">
              <a:spAutoFit/>
            </a:bodyPr>
            <a:lstStyle/>
            <a:p>
              <a:pPr algn="ctr"/>
              <a:r>
                <a:rPr lang="vi-VN" b="1" i="1" dirty="0">
                  <a:solidFill>
                    <a:srgbClr val="333333"/>
                  </a:solidFill>
                  <a:effectLst/>
                  <a:latin typeface="+mj-lt"/>
                </a:rPr>
                <a:t>phá nhộng</a:t>
              </a:r>
              <a:endParaRPr lang="en-US" b="1" i="1" dirty="0">
                <a:latin typeface="+mj-lt"/>
              </a:endParaRPr>
            </a:p>
          </p:txBody>
        </p:sp>
        <p:sp>
          <p:nvSpPr>
            <p:cNvPr id="35" name="Rectangle 34">
              <a:extLst>
                <a:ext uri="{FF2B5EF4-FFF2-40B4-BE49-F238E27FC236}">
                  <a16:creationId xmlns:a16="http://schemas.microsoft.com/office/drawing/2014/main" id="{9D670A7F-113C-E05A-72DE-79F04A1831C8}"/>
                </a:ext>
              </a:extLst>
            </p:cNvPr>
            <p:cNvSpPr/>
            <p:nvPr/>
          </p:nvSpPr>
          <p:spPr>
            <a:xfrm>
              <a:off x="304800" y="3200400"/>
              <a:ext cx="2475236" cy="457250"/>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Con trưởng thành</a:t>
              </a:r>
              <a:endParaRPr lang="en-US" sz="2000" b="1" dirty="0"/>
            </a:p>
          </p:txBody>
        </p:sp>
        <p:sp>
          <p:nvSpPr>
            <p:cNvPr id="36" name="Rectangle 35">
              <a:extLst>
                <a:ext uri="{FF2B5EF4-FFF2-40B4-BE49-F238E27FC236}">
                  <a16:creationId xmlns:a16="http://schemas.microsoft.com/office/drawing/2014/main" id="{BBE578E5-4303-5CCA-0FA5-6B83684389E2}"/>
                </a:ext>
              </a:extLst>
            </p:cNvPr>
            <p:cNvSpPr/>
            <p:nvPr/>
          </p:nvSpPr>
          <p:spPr>
            <a:xfrm>
              <a:off x="304800" y="4179814"/>
              <a:ext cx="2475236" cy="457250"/>
            </a:xfrm>
            <a:prstGeom prst="rect">
              <a:avLst/>
            </a:pr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Trứng</a:t>
              </a:r>
              <a:endParaRPr lang="en-US" sz="2000" b="1" dirty="0"/>
            </a:p>
          </p:txBody>
        </p:sp>
        <p:sp>
          <p:nvSpPr>
            <p:cNvPr id="37" name="Rectangle 36">
              <a:extLst>
                <a:ext uri="{FF2B5EF4-FFF2-40B4-BE49-F238E27FC236}">
                  <a16:creationId xmlns:a16="http://schemas.microsoft.com/office/drawing/2014/main" id="{43C002D3-DECB-192D-97DB-7AAB22915721}"/>
                </a:ext>
              </a:extLst>
            </p:cNvPr>
            <p:cNvSpPr/>
            <p:nvPr/>
          </p:nvSpPr>
          <p:spPr>
            <a:xfrm>
              <a:off x="304800" y="5162550"/>
              <a:ext cx="2475236" cy="457250"/>
            </a:xfrm>
            <a:prstGeom prst="rect">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t>Ấu trùng</a:t>
              </a:r>
              <a:endParaRPr lang="en-US" sz="2000" b="1" dirty="0"/>
            </a:p>
          </p:txBody>
        </p:sp>
        <p:sp>
          <p:nvSpPr>
            <p:cNvPr id="38" name="Rectangle 37">
              <a:extLst>
                <a:ext uri="{FF2B5EF4-FFF2-40B4-BE49-F238E27FC236}">
                  <a16:creationId xmlns:a16="http://schemas.microsoft.com/office/drawing/2014/main" id="{77171472-151B-3DD6-D69E-BFD661E2BCBD}"/>
                </a:ext>
              </a:extLst>
            </p:cNvPr>
            <p:cNvSpPr/>
            <p:nvPr/>
          </p:nvSpPr>
          <p:spPr>
            <a:xfrm>
              <a:off x="304800" y="6145286"/>
              <a:ext cx="2475236" cy="45725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2000" b="1" dirty="0">
                  <a:solidFill>
                    <a:schemeClr val="tx1"/>
                  </a:solidFill>
                </a:rPr>
                <a:t>Nhộng</a:t>
              </a:r>
              <a:endParaRPr lang="en-US" sz="2000" b="1" dirty="0">
                <a:solidFill>
                  <a:schemeClr val="tx1"/>
                </a:solidFill>
              </a:endParaRPr>
            </a:p>
          </p:txBody>
        </p:sp>
        <p:cxnSp>
          <p:nvCxnSpPr>
            <p:cNvPr id="39" name="Straight Connector 38">
              <a:extLst>
                <a:ext uri="{FF2B5EF4-FFF2-40B4-BE49-F238E27FC236}">
                  <a16:creationId xmlns:a16="http://schemas.microsoft.com/office/drawing/2014/main" id="{39F6075B-E6B7-AAA6-37AD-E9E16BA12FD6}"/>
                </a:ext>
              </a:extLst>
            </p:cNvPr>
            <p:cNvCxnSpPr>
              <a:stCxn id="35" idx="2"/>
              <a:endCxn id="36" idx="0"/>
            </p:cNvCxnSpPr>
            <p:nvPr/>
          </p:nvCxnSpPr>
          <p:spPr>
            <a:xfrm>
              <a:off x="1542418" y="365765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C1FF5F46-9A38-455C-966C-E367473232EC}"/>
                </a:ext>
              </a:extLst>
            </p:cNvPr>
            <p:cNvCxnSpPr/>
            <p:nvPr/>
          </p:nvCxnSpPr>
          <p:spPr>
            <a:xfrm>
              <a:off x="1542418" y="4640386"/>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812604A8-FE3F-C4D1-8E0F-241FE3CC05CC}"/>
                </a:ext>
              </a:extLst>
            </p:cNvPr>
            <p:cNvCxnSpPr/>
            <p:nvPr/>
          </p:nvCxnSpPr>
          <p:spPr>
            <a:xfrm>
              <a:off x="1542418" y="5619800"/>
              <a:ext cx="0" cy="522164"/>
            </a:xfrm>
            <a:prstGeom prst="line">
              <a:avLst/>
            </a:prstGeom>
            <a:ln w="28575">
              <a:solidFill>
                <a:schemeClr val="tx1"/>
              </a:solidFill>
              <a:headEnd type="none" w="med" len="med"/>
              <a:tailEnd type="triangle" w="med" len="me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844C1F0-50B5-3894-FFE6-57DCE781A64C}"/>
                </a:ext>
              </a:extLst>
            </p:cNvPr>
            <p:cNvCxnSpPr>
              <a:stCxn id="38" idx="3"/>
            </p:cNvCxnSpPr>
            <p:nvPr/>
          </p:nvCxnSpPr>
          <p:spPr>
            <a:xfrm>
              <a:off x="2780036" y="6373911"/>
              <a:ext cx="634315" cy="0"/>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38025AF7-EFBD-A27C-C466-2BBFD90A548F}"/>
                </a:ext>
              </a:extLst>
            </p:cNvPr>
            <p:cNvCxnSpPr>
              <a:cxnSpLocks/>
            </p:cNvCxnSpPr>
            <p:nvPr/>
          </p:nvCxnSpPr>
          <p:spPr>
            <a:xfrm>
              <a:off x="3414351" y="3429000"/>
              <a:ext cx="0" cy="2944911"/>
            </a:xfrm>
            <a:prstGeom prst="line">
              <a:avLst/>
            </a:prstGeom>
            <a:ln w="28575">
              <a:solidFill>
                <a:schemeClr val="tx1"/>
              </a:solidFil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79787952-2C57-DFD2-536C-59E1072C8A6F}"/>
                </a:ext>
              </a:extLst>
            </p:cNvPr>
            <p:cNvCxnSpPr/>
            <p:nvPr/>
          </p:nvCxnSpPr>
          <p:spPr>
            <a:xfrm>
              <a:off x="2777153" y="3429000"/>
              <a:ext cx="634315" cy="0"/>
            </a:xfrm>
            <a:prstGeom prst="line">
              <a:avLst/>
            </a:prstGeom>
            <a:ln w="28575">
              <a:solidFill>
                <a:schemeClr val="tx1"/>
              </a:solidFill>
              <a:headEnd type="arrow" w="med" len="med"/>
              <a:tailEnd type="none" w="med" len="med"/>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00148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wipe(down)">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6CE733D5-EA7B-4B87-BA73-90FD03E1DFE9}"/>
              </a:ext>
            </a:extLst>
          </p:cNvPr>
          <p:cNvSpPr txBox="1"/>
          <p:nvPr/>
        </p:nvSpPr>
        <p:spPr>
          <a:xfrm>
            <a:off x="304800" y="1149629"/>
            <a:ext cx="4556572" cy="2350643"/>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2: </a:t>
            </a:r>
            <a:r>
              <a:rPr lang="vi-VN" sz="2400" dirty="0">
                <a:latin typeface="Arial" panose="020B0604020202020204" pitchFamily="34" charset="0"/>
                <a:cs typeface="Arial" panose="020B0604020202020204" pitchFamily="34" charset="0"/>
              </a:rPr>
              <a:t>Theo em, diệt muỗi ở giai đoạn nào cho hiệu quả nhất? Vì sao? Hãy đề xuất các biện pháp diệt muỗi và ngăn chặn sự phát triển của muỗi.</a:t>
            </a:r>
            <a:endParaRPr lang="vi-VN" sz="2400" dirty="0"/>
          </a:p>
        </p:txBody>
      </p:sp>
      <p:pic>
        <p:nvPicPr>
          <p:cNvPr id="4" name="Picture 2">
            <a:extLst>
              <a:ext uri="{FF2B5EF4-FFF2-40B4-BE49-F238E27FC236}">
                <a16:creationId xmlns:a16="http://schemas.microsoft.com/office/drawing/2014/main" id="{37B3AE7D-C828-4C3D-96D5-E6A1B1A41824}"/>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185601" y="399143"/>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0AFB4C57-6B17-47FD-A685-BC4A969E8C1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39956" y="399144"/>
            <a:ext cx="640080" cy="64008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a:extLst>
              <a:ext uri="{FF2B5EF4-FFF2-40B4-BE49-F238E27FC236}">
                <a16:creationId xmlns:a16="http://schemas.microsoft.com/office/drawing/2014/main" id="{8E8B327D-17CE-4F2D-9075-B3A32BC6034D}"/>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094311" y="399144"/>
            <a:ext cx="640080" cy="640080"/>
          </a:xfrm>
          <a:prstGeom prst="rect">
            <a:avLst/>
          </a:prstGeom>
          <a:noFill/>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60BABD7C-B0CD-4973-A7E9-1E979106A5C4}"/>
              </a:ext>
            </a:extLst>
          </p:cNvPr>
          <p:cNvGrpSpPr/>
          <p:nvPr/>
        </p:nvGrpSpPr>
        <p:grpSpPr>
          <a:xfrm>
            <a:off x="2178346" y="3625627"/>
            <a:ext cx="1524000" cy="463337"/>
            <a:chOff x="800100" y="1783116"/>
            <a:chExt cx="1524000" cy="463337"/>
          </a:xfrm>
        </p:grpSpPr>
        <p:sp>
          <p:nvSpPr>
            <p:cNvPr id="9" name="Rectangle 8">
              <a:extLst>
                <a:ext uri="{FF2B5EF4-FFF2-40B4-BE49-F238E27FC236}">
                  <a16:creationId xmlns:a16="http://schemas.microsoft.com/office/drawing/2014/main" id="{88D1B2A1-027C-4710-8CF0-ABE6419D03CE}"/>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0" name="TextBox 9">
              <a:extLst>
                <a:ext uri="{FF2B5EF4-FFF2-40B4-BE49-F238E27FC236}">
                  <a16:creationId xmlns:a16="http://schemas.microsoft.com/office/drawing/2014/main" id="{DD6EE024-F9AA-4EEB-AFC3-AA27A8BCD1DC}"/>
                </a:ext>
              </a:extLst>
            </p:cNvPr>
            <p:cNvSpPr txBox="1"/>
            <p:nvPr/>
          </p:nvSpPr>
          <p:spPr>
            <a:xfrm>
              <a:off x="800100" y="1844035"/>
              <a:ext cx="15240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pic>
        <p:nvPicPr>
          <p:cNvPr id="12" name="Picture 2">
            <a:extLst>
              <a:ext uri="{FF2B5EF4-FFF2-40B4-BE49-F238E27FC236}">
                <a16:creationId xmlns:a16="http://schemas.microsoft.com/office/drawing/2014/main" id="{A4773841-F498-4114-BA82-EE47D813A92B}"/>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96989" y="3887755"/>
            <a:ext cx="731520" cy="73152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BB26DEFB-754F-4354-B434-468BE634CB18}"/>
              </a:ext>
            </a:extLst>
          </p:cNvPr>
          <p:cNvGrpSpPr/>
          <p:nvPr/>
        </p:nvGrpSpPr>
        <p:grpSpPr>
          <a:xfrm>
            <a:off x="5194300" y="615643"/>
            <a:ext cx="6979557" cy="5537790"/>
            <a:chOff x="5194300" y="615643"/>
            <a:chExt cx="6979557" cy="5537790"/>
          </a:xfrm>
        </p:grpSpPr>
        <p:pic>
          <p:nvPicPr>
            <p:cNvPr id="14" name="Picture 2">
              <a:extLst>
                <a:ext uri="{FF2B5EF4-FFF2-40B4-BE49-F238E27FC236}">
                  <a16:creationId xmlns:a16="http://schemas.microsoft.com/office/drawing/2014/main" id="{7487B60F-CAAF-4CB0-AD33-DA49A5004AAD}"/>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15" name="Rectangle 14">
              <a:extLst>
                <a:ext uri="{FF2B5EF4-FFF2-40B4-BE49-F238E27FC236}">
                  <a16:creationId xmlns:a16="http://schemas.microsoft.com/office/drawing/2014/main" id="{0A2B2C34-4163-42A4-ADBC-9E9B0B622626}"/>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6" name="Rectangle 15">
              <a:extLst>
                <a:ext uri="{FF2B5EF4-FFF2-40B4-BE49-F238E27FC236}">
                  <a16:creationId xmlns:a16="http://schemas.microsoft.com/office/drawing/2014/main" id="{F1EE88C5-5D86-48AF-A17C-0DC5A3458006}"/>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7" name="Rectangle 16">
              <a:extLst>
                <a:ext uri="{FF2B5EF4-FFF2-40B4-BE49-F238E27FC236}">
                  <a16:creationId xmlns:a16="http://schemas.microsoft.com/office/drawing/2014/main" id="{E1E94445-79F6-4491-B2AC-B4A44B47C4E5}"/>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8" name="Rectangle 17">
              <a:extLst>
                <a:ext uri="{FF2B5EF4-FFF2-40B4-BE49-F238E27FC236}">
                  <a16:creationId xmlns:a16="http://schemas.microsoft.com/office/drawing/2014/main" id="{B2ACB5E6-463C-4FC6-B378-BA3ACB1CB308}"/>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9" name="Rectangle 18">
              <a:extLst>
                <a:ext uri="{FF2B5EF4-FFF2-40B4-BE49-F238E27FC236}">
                  <a16:creationId xmlns:a16="http://schemas.microsoft.com/office/drawing/2014/main" id="{9818EF9E-723D-462E-8D27-0A3048F062C4}"/>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0" name="TextBox 19">
              <a:extLst>
                <a:ext uri="{FF2B5EF4-FFF2-40B4-BE49-F238E27FC236}">
                  <a16:creationId xmlns:a16="http://schemas.microsoft.com/office/drawing/2014/main" id="{905F2A2B-0C49-4FE6-BD2D-EEEB381705FF}"/>
                </a:ext>
              </a:extLst>
            </p:cNvPr>
            <p:cNvSpPr txBox="1">
              <a:spLocks noChangeAspect="1"/>
            </p:cNvSpPr>
            <p:nvPr>
              <p:custDataLst>
                <p:tags r:id="rId1"/>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1" name="TextBox 20">
              <a:extLst>
                <a:ext uri="{FF2B5EF4-FFF2-40B4-BE49-F238E27FC236}">
                  <a16:creationId xmlns:a16="http://schemas.microsoft.com/office/drawing/2014/main" id="{B479E7E9-BDB1-4AA6-AC89-373E12AFC8DA}"/>
                </a:ext>
              </a:extLst>
            </p:cNvPr>
            <p:cNvSpPr txBox="1">
              <a:spLocks noChangeAspect="1"/>
            </p:cNvSpPr>
            <p:nvPr>
              <p:custDataLst>
                <p:tags r:id="rId2"/>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2" name="TextBox 21">
              <a:extLst>
                <a:ext uri="{FF2B5EF4-FFF2-40B4-BE49-F238E27FC236}">
                  <a16:creationId xmlns:a16="http://schemas.microsoft.com/office/drawing/2014/main" id="{24AF7DD0-ECCA-48FC-9DB0-2BA326D893A7}"/>
                </a:ext>
              </a:extLst>
            </p:cNvPr>
            <p:cNvSpPr txBox="1">
              <a:spLocks noChangeAspect="1"/>
            </p:cNvSpPr>
            <p:nvPr>
              <p:custDataLst>
                <p:tags r:id="rId3"/>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23" name="TextBox 22">
              <a:extLst>
                <a:ext uri="{FF2B5EF4-FFF2-40B4-BE49-F238E27FC236}">
                  <a16:creationId xmlns:a16="http://schemas.microsoft.com/office/drawing/2014/main" id="{CF106CA3-2A32-4B78-AA19-B7D19589FD88}"/>
                </a:ext>
              </a:extLst>
            </p:cNvPr>
            <p:cNvSpPr txBox="1">
              <a:spLocks noChangeAspect="1"/>
            </p:cNvSpPr>
            <p:nvPr>
              <p:custDataLst>
                <p:tags r:id="rId4"/>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sp>
        <p:nvSpPr>
          <p:cNvPr id="24" name="TextBox 23">
            <a:extLst>
              <a:ext uri="{FF2B5EF4-FFF2-40B4-BE49-F238E27FC236}">
                <a16:creationId xmlns:a16="http://schemas.microsoft.com/office/drawing/2014/main" id="{E947FE6A-15EF-09E0-5F15-BE144BE21179}"/>
              </a:ext>
            </a:extLst>
          </p:cNvPr>
          <p:cNvSpPr txBox="1"/>
          <p:nvPr/>
        </p:nvSpPr>
        <p:spPr>
          <a:xfrm>
            <a:off x="355088" y="4672736"/>
            <a:ext cx="4556572" cy="1870512"/>
          </a:xfrm>
          <a:prstGeom prst="rect">
            <a:avLst/>
          </a:prstGeom>
          <a:noFill/>
        </p:spPr>
        <p:txBody>
          <a:bodyPr wrap="square" lIns="0" tIns="0" rIns="0" bIns="0" rtlCol="0">
            <a:spAutoFit/>
          </a:bodyPr>
          <a:lstStyle>
            <a:defPPr>
              <a:defRPr lang="en-US"/>
            </a:defPPr>
            <a:lvl1pPr algn="just">
              <a:lnSpc>
                <a:spcPct val="130000"/>
              </a:lnSpc>
              <a:defRPr sz="2400" b="1">
                <a:solidFill>
                  <a:schemeClr val="accent6">
                    <a:lumMod val="50000"/>
                  </a:schemeClr>
                </a:solidFill>
                <a:latin typeface="Arial" panose="020B0604020202020204" pitchFamily="34" charset="0"/>
                <a:cs typeface="Arial" panose="020B0604020202020204" pitchFamily="34" charset="0"/>
              </a:defRPr>
            </a:lvl1pPr>
          </a:lstStyle>
          <a:p>
            <a:r>
              <a:rPr lang="vi-VN" b="0" dirty="0">
                <a:solidFill>
                  <a:schemeClr val="tx1"/>
                </a:solidFill>
              </a:rPr>
              <a:t>Theo em, diệt muỗi ở giai đoạn khi chúng </a:t>
            </a:r>
            <a:r>
              <a:rPr lang="vi-VN" dirty="0">
                <a:solidFill>
                  <a:srgbClr val="FF0000"/>
                </a:solidFill>
              </a:rPr>
              <a:t>đẻ trứng và thành ấu trùng</a:t>
            </a:r>
            <a:r>
              <a:rPr lang="vi-VN" dirty="0">
                <a:solidFill>
                  <a:schemeClr val="tx1"/>
                </a:solidFill>
              </a:rPr>
              <a:t> </a:t>
            </a:r>
            <a:r>
              <a:rPr lang="vi-VN" b="0" dirty="0">
                <a:solidFill>
                  <a:schemeClr val="tx1"/>
                </a:solidFill>
              </a:rPr>
              <a:t>vì đây là các giai đoạn dễ tác động nhất.</a:t>
            </a:r>
          </a:p>
        </p:txBody>
      </p:sp>
    </p:spTree>
    <p:extLst>
      <p:ext uri="{BB962C8B-B14F-4D97-AF65-F5344CB8AC3E}">
        <p14:creationId xmlns:p14="http://schemas.microsoft.com/office/powerpoint/2010/main" val="17248123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1000"/>
                                        <p:tgtEl>
                                          <p:spTgt spid="7"/>
                                        </p:tgtEl>
                                      </p:cBhvr>
                                    </p:animEffect>
                                    <p:anim calcmode="lin" valueType="num">
                                      <p:cBhvr>
                                        <p:cTn id="23" dur="1000" fill="hold"/>
                                        <p:tgtEl>
                                          <p:spTgt spid="7"/>
                                        </p:tgtEl>
                                        <p:attrNameLst>
                                          <p:attrName>ppt_x</p:attrName>
                                        </p:attrNameLst>
                                      </p:cBhvr>
                                      <p:tavLst>
                                        <p:tav tm="0">
                                          <p:val>
                                            <p:strVal val="#ppt_x"/>
                                          </p:val>
                                        </p:tav>
                                        <p:tav tm="100000">
                                          <p:val>
                                            <p:strVal val="#ppt_x"/>
                                          </p:val>
                                        </p:tav>
                                      </p:tavLst>
                                    </p:anim>
                                    <p:anim calcmode="lin" valueType="num">
                                      <p:cBhvr>
                                        <p:cTn id="2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2"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42" presetClass="entr" presetSubtype="0" fill="hold" nodeType="click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1000"/>
                                        <p:tgtEl>
                                          <p:spTgt spid="12"/>
                                        </p:tgtEl>
                                      </p:cBhvr>
                                    </p:animEffect>
                                    <p:anim calcmode="lin" valueType="num">
                                      <p:cBhvr>
                                        <p:cTn id="37" dur="1000" fill="hold"/>
                                        <p:tgtEl>
                                          <p:spTgt spid="12"/>
                                        </p:tgtEl>
                                        <p:attrNameLst>
                                          <p:attrName>ppt_x</p:attrName>
                                        </p:attrNameLst>
                                      </p:cBhvr>
                                      <p:tavLst>
                                        <p:tav tm="0">
                                          <p:val>
                                            <p:strVal val="#ppt_x"/>
                                          </p:val>
                                        </p:tav>
                                        <p:tav tm="100000">
                                          <p:val>
                                            <p:strVal val="#ppt_x"/>
                                          </p:val>
                                        </p:tav>
                                      </p:tavLst>
                                    </p:anim>
                                    <p:anim calcmode="lin" valueType="num">
                                      <p:cBhvr>
                                        <p:cTn id="38" dur="1000" fill="hold"/>
                                        <p:tgtEl>
                                          <p:spTgt spid="12"/>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24"/>
                                        </p:tgtEl>
                                        <p:attrNameLst>
                                          <p:attrName>style.visibility</p:attrName>
                                        </p:attrNameLst>
                                      </p:cBhvr>
                                      <p:to>
                                        <p:strVal val="visible"/>
                                      </p:to>
                                    </p:set>
                                    <p:animEffect transition="in" filter="fade">
                                      <p:cBhvr>
                                        <p:cTn id="41" dur="1000"/>
                                        <p:tgtEl>
                                          <p:spTgt spid="24"/>
                                        </p:tgtEl>
                                      </p:cBhvr>
                                    </p:animEffect>
                                    <p:anim calcmode="lin" valueType="num">
                                      <p:cBhvr>
                                        <p:cTn id="42" dur="1000" fill="hold"/>
                                        <p:tgtEl>
                                          <p:spTgt spid="24"/>
                                        </p:tgtEl>
                                        <p:attrNameLst>
                                          <p:attrName>ppt_x</p:attrName>
                                        </p:attrNameLst>
                                      </p:cBhvr>
                                      <p:tavLst>
                                        <p:tav tm="0">
                                          <p:val>
                                            <p:strVal val="#ppt_x"/>
                                          </p:val>
                                        </p:tav>
                                        <p:tav tm="100000">
                                          <p:val>
                                            <p:strVal val="#ppt_x"/>
                                          </p:val>
                                        </p:tav>
                                      </p:tavLst>
                                    </p:anim>
                                    <p:anim calcmode="lin" valueType="num">
                                      <p:cBhvr>
                                        <p:cTn id="43" dur="1000" fill="hold"/>
                                        <p:tgtEl>
                                          <p:spTgt spid="2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descr="Gợi ý 12 cách phòng chống muỗi hiệu quả để bảo vệ sức khỏe cho bạn">
            <a:extLst>
              <a:ext uri="{FF2B5EF4-FFF2-40B4-BE49-F238E27FC236}">
                <a16:creationId xmlns:a16="http://schemas.microsoft.com/office/drawing/2014/main" id="{E7E7CA5C-F03F-D713-2E6A-0B9B4095C646}"/>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9224" name="Picture 8" descr="Tự phòng bệnh sốt xuất huyết hiệu quả với các khuyến cáo của WHO">
            <a:extLst>
              <a:ext uri="{FF2B5EF4-FFF2-40B4-BE49-F238E27FC236}">
                <a16:creationId xmlns:a16="http://schemas.microsoft.com/office/drawing/2014/main" id="{64F62BB3-2D13-03B9-55FA-1F13BC4265A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69435" y="0"/>
            <a:ext cx="9892748" cy="6800871"/>
          </a:xfrm>
          <a:prstGeom prst="rect">
            <a:avLst/>
          </a:prstGeom>
          <a:noFill/>
          <a:extLst>
            <a:ext uri="{909E8E84-426E-40DD-AFC4-6F175D3DCCD1}">
              <a14:hiddenFill xmlns:a14="http://schemas.microsoft.com/office/drawing/2010/main">
                <a:solidFill>
                  <a:srgbClr val="FFFFFF"/>
                </a:solidFill>
              </a14:hiddenFill>
            </a:ext>
          </a:extLst>
        </p:spPr>
      </p:pic>
      <p:sp>
        <p:nvSpPr>
          <p:cNvPr id="25" name="TextBox 24">
            <a:extLst>
              <a:ext uri="{FF2B5EF4-FFF2-40B4-BE49-F238E27FC236}">
                <a16:creationId xmlns:a16="http://schemas.microsoft.com/office/drawing/2014/main" id="{7B412C30-AAE4-6E05-62F2-ED2AC57888AE}"/>
              </a:ext>
            </a:extLst>
          </p:cNvPr>
          <p:cNvSpPr txBox="1"/>
          <p:nvPr/>
        </p:nvSpPr>
        <p:spPr>
          <a:xfrm>
            <a:off x="381000" y="486873"/>
            <a:ext cx="2819400" cy="492443"/>
          </a:xfrm>
          <a:prstGeom prst="rect">
            <a:avLst/>
          </a:prstGeom>
          <a:noFill/>
        </p:spPr>
        <p:txBody>
          <a:bodyPr wrap="square" lIns="0" tIns="0" rIns="0" bIns="0" rtlCol="0">
            <a:spAutoFit/>
          </a:bodyPr>
          <a:lstStyle/>
          <a:p>
            <a:pPr algn="l"/>
            <a:r>
              <a:rPr lang="vi-VN" sz="3200" b="1" dirty="0"/>
              <a:t>BIỆN PHÁP</a:t>
            </a:r>
            <a:endParaRPr lang="en-US" sz="3200" b="1" dirty="0"/>
          </a:p>
        </p:txBody>
      </p:sp>
    </p:spTree>
    <p:extLst>
      <p:ext uri="{BB962C8B-B14F-4D97-AF65-F5344CB8AC3E}">
        <p14:creationId xmlns:p14="http://schemas.microsoft.com/office/powerpoint/2010/main" val="17136132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rgbClr val="FFFBD3"/>
        </a:solidFill>
        <a:effectLst/>
      </p:bgPr>
    </p:bg>
    <p:spTree>
      <p:nvGrpSpPr>
        <p:cNvPr id="1" name=""/>
        <p:cNvGrpSpPr/>
        <p:nvPr/>
      </p:nvGrpSpPr>
      <p:grpSpPr>
        <a:xfrm>
          <a:off x="0" y="0"/>
          <a:ext cx="0" cy="0"/>
          <a:chOff x="0" y="0"/>
          <a:chExt cx="0" cy="0"/>
        </a:xfrm>
      </p:grpSpPr>
      <p:pic>
        <p:nvPicPr>
          <p:cNvPr id="10244" name="Picture 4" descr="Diệt lăng quăng, diệt muỗi ngay chính ngôi nhà của bạn | Taimuihongsg.com">
            <a:extLst>
              <a:ext uri="{FF2B5EF4-FFF2-40B4-BE49-F238E27FC236}">
                <a16:creationId xmlns:a16="http://schemas.microsoft.com/office/drawing/2014/main" id="{F3F89DE4-AE5E-EDA2-0D89-282050C3E3F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71600" y="19878"/>
            <a:ext cx="9799637"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4759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8AFFF42-47EF-4592-881D-38D0142AF99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2605998"/>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2">
            <a:extLst>
              <a:ext uri="{FF2B5EF4-FFF2-40B4-BE49-F238E27FC236}">
                <a16:creationId xmlns:a16="http://schemas.microsoft.com/office/drawing/2014/main" id="{A87CEF22-48A1-402E-A4AF-050F0970E28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3635351"/>
            <a:ext cx="731520" cy="731520"/>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a:extLst>
              <a:ext uri="{FF2B5EF4-FFF2-40B4-BE49-F238E27FC236}">
                <a16:creationId xmlns:a16="http://schemas.microsoft.com/office/drawing/2014/main" id="{E946FDE4-5667-406F-8836-27AD96760D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4664704"/>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679D8B98-7BD3-471A-840B-104D3B3E3128}"/>
              </a:ext>
            </a:extLst>
          </p:cNvPr>
          <p:cNvSpPr txBox="1"/>
          <p:nvPr/>
        </p:nvSpPr>
        <p:spPr>
          <a:xfrm>
            <a:off x="1676400" y="2780969"/>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 dùng thiên địch</a:t>
            </a:r>
            <a:endParaRPr lang="vi-VN" sz="2200" dirty="0"/>
          </a:p>
        </p:txBody>
      </p:sp>
      <p:sp>
        <p:nvSpPr>
          <p:cNvPr id="8" name="TextBox 7">
            <a:extLst>
              <a:ext uri="{FF2B5EF4-FFF2-40B4-BE49-F238E27FC236}">
                <a16:creationId xmlns:a16="http://schemas.microsoft.com/office/drawing/2014/main" id="{A87FA7D3-5090-406F-9927-6B57E259330D}"/>
              </a:ext>
            </a:extLst>
          </p:cNvPr>
          <p:cNvSpPr txBox="1"/>
          <p:nvPr/>
        </p:nvSpPr>
        <p:spPr>
          <a:xfrm>
            <a:off x="1676400" y="3810322"/>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 dùng đèn đốt, bẫy bướm trên diện rộng</a:t>
            </a:r>
            <a:endParaRPr lang="vi-VN" sz="2200" dirty="0"/>
          </a:p>
        </p:txBody>
      </p:sp>
      <p:sp>
        <p:nvSpPr>
          <p:cNvPr id="9" name="TextBox 8">
            <a:extLst>
              <a:ext uri="{FF2B5EF4-FFF2-40B4-BE49-F238E27FC236}">
                <a16:creationId xmlns:a16="http://schemas.microsoft.com/office/drawing/2014/main" id="{B27E0894-58C9-49E3-BB44-79E487ECDFBD}"/>
              </a:ext>
            </a:extLst>
          </p:cNvPr>
          <p:cNvSpPr txBox="1"/>
          <p:nvPr/>
        </p:nvSpPr>
        <p:spPr>
          <a:xfrm>
            <a:off x="1676400" y="4839675"/>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a:t>
            </a:r>
            <a:endParaRPr lang="vi-VN" sz="2200" dirty="0"/>
          </a:p>
        </p:txBody>
      </p:sp>
      <p:sp>
        <p:nvSpPr>
          <p:cNvPr id="5" name="TextBox 4">
            <a:extLst>
              <a:ext uri="{FF2B5EF4-FFF2-40B4-BE49-F238E27FC236}">
                <a16:creationId xmlns:a16="http://schemas.microsoft.com/office/drawing/2014/main" id="{6CE733D5-EA7B-4B87-BA73-90FD03E1DFE9}"/>
              </a:ext>
            </a:extLst>
          </p:cNvPr>
          <p:cNvSpPr txBox="1"/>
          <p:nvPr/>
        </p:nvSpPr>
        <p:spPr>
          <a:xfrm>
            <a:off x="2209800" y="543990"/>
            <a:ext cx="8382000" cy="910249"/>
          </a:xfrm>
          <a:prstGeom prst="rect">
            <a:avLst/>
          </a:prstGeom>
          <a:noFill/>
        </p:spPr>
        <p:txBody>
          <a:bodyPr wrap="square" lIns="0" tIns="0" rIns="0" bIns="0" rtlCol="0">
            <a:spAutoFit/>
          </a:bodyPr>
          <a:lstStyle/>
          <a:p>
            <a:pPr algn="just">
              <a:lnSpc>
                <a:spcPct val="130000"/>
              </a:lnSpc>
            </a:pPr>
            <a:r>
              <a:rPr lang="vi-VN" sz="2400" b="1" dirty="0">
                <a:solidFill>
                  <a:schemeClr val="accent6">
                    <a:lumMod val="50000"/>
                  </a:schemeClr>
                </a:solidFill>
                <a:latin typeface="Arial" panose="020B0604020202020204" pitchFamily="34" charset="0"/>
                <a:cs typeface="Arial" panose="020B0604020202020204" pitchFamily="34" charset="0"/>
              </a:rPr>
              <a:t>Câu hỏi 3: </a:t>
            </a:r>
            <a:r>
              <a:rPr lang="vi-VN" sz="2400" b="1" dirty="0">
                <a:latin typeface="Arial" panose="020B0604020202020204" pitchFamily="34" charset="0"/>
                <a:cs typeface="Arial" panose="020B0604020202020204" pitchFamily="34" charset="0"/>
              </a:rPr>
              <a:t>Hãy đề xuất các biện pháp diệt bướm để bảo vệ mùa màng.</a:t>
            </a:r>
            <a:endParaRPr lang="vi-VN" sz="2400" b="1" dirty="0"/>
          </a:p>
        </p:txBody>
      </p:sp>
      <p:pic>
        <p:nvPicPr>
          <p:cNvPr id="10" name="Picture 2">
            <a:extLst>
              <a:ext uri="{FF2B5EF4-FFF2-40B4-BE49-F238E27FC236}">
                <a16:creationId xmlns:a16="http://schemas.microsoft.com/office/drawing/2014/main" id="{29C31BB2-47A9-4BE4-BE67-295E3E5139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9600" y="572830"/>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11" name="Group 10">
            <a:extLst>
              <a:ext uri="{FF2B5EF4-FFF2-40B4-BE49-F238E27FC236}">
                <a16:creationId xmlns:a16="http://schemas.microsoft.com/office/drawing/2014/main" id="{00620CA3-4296-4423-B5C5-03FEF74865E0}"/>
              </a:ext>
            </a:extLst>
          </p:cNvPr>
          <p:cNvGrpSpPr/>
          <p:nvPr/>
        </p:nvGrpSpPr>
        <p:grpSpPr>
          <a:xfrm>
            <a:off x="5304018" y="1629209"/>
            <a:ext cx="1553981" cy="687347"/>
            <a:chOff x="800100" y="1783116"/>
            <a:chExt cx="1447800" cy="463337"/>
          </a:xfrm>
        </p:grpSpPr>
        <p:sp>
          <p:nvSpPr>
            <p:cNvPr id="12" name="Rectangle 11">
              <a:extLst>
                <a:ext uri="{FF2B5EF4-FFF2-40B4-BE49-F238E27FC236}">
                  <a16:creationId xmlns:a16="http://schemas.microsoft.com/office/drawing/2014/main" id="{C16D2BFA-AE08-4CC0-8EE0-855382768D90}"/>
                </a:ext>
              </a:extLst>
            </p:cNvPr>
            <p:cNvSpPr/>
            <p:nvPr/>
          </p:nvSpPr>
          <p:spPr>
            <a:xfrm>
              <a:off x="876300" y="1783116"/>
              <a:ext cx="1371600" cy="457250"/>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sz="2000" dirty="0"/>
            </a:p>
          </p:txBody>
        </p:sp>
        <p:sp>
          <p:nvSpPr>
            <p:cNvPr id="13" name="TextBox 12">
              <a:extLst>
                <a:ext uri="{FF2B5EF4-FFF2-40B4-BE49-F238E27FC236}">
                  <a16:creationId xmlns:a16="http://schemas.microsoft.com/office/drawing/2014/main" id="{F48AA4A5-1BD8-46BE-B4DB-9BDDA908D5F7}"/>
                </a:ext>
              </a:extLst>
            </p:cNvPr>
            <p:cNvSpPr txBox="1"/>
            <p:nvPr/>
          </p:nvSpPr>
          <p:spPr>
            <a:xfrm>
              <a:off x="800100" y="1844035"/>
              <a:ext cx="1447800" cy="402418"/>
            </a:xfrm>
            <a:prstGeom prst="rect">
              <a:avLst/>
            </a:prstGeom>
            <a:noFill/>
          </p:spPr>
          <p:txBody>
            <a:bodyPr wrap="square" lIns="0" tIns="0" rIns="0" bIns="0" rtlCol="0">
              <a:spAutoFit/>
            </a:bodyPr>
            <a:lstStyle/>
            <a:p>
              <a:pPr algn="ctr">
                <a:lnSpc>
                  <a:spcPct val="120000"/>
                </a:lnSpc>
              </a:pPr>
              <a:r>
                <a:rPr lang="vi-VN" sz="2400" b="1" dirty="0"/>
                <a:t>ĐÁP ÁN</a:t>
              </a:r>
            </a:p>
          </p:txBody>
        </p:sp>
      </p:grpSp>
      <p:pic>
        <p:nvPicPr>
          <p:cNvPr id="14" name="Picture 2">
            <a:extLst>
              <a:ext uri="{FF2B5EF4-FFF2-40B4-BE49-F238E27FC236}">
                <a16:creationId xmlns:a16="http://schemas.microsoft.com/office/drawing/2014/main" id="{A5BADB66-9E3D-4466-8C69-A990CEEF9C4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09600" y="5694057"/>
            <a:ext cx="731520" cy="731520"/>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CD59C18F-C04D-48CC-A774-25B6DD769B8F}"/>
              </a:ext>
            </a:extLst>
          </p:cNvPr>
          <p:cNvSpPr txBox="1"/>
          <p:nvPr/>
        </p:nvSpPr>
        <p:spPr>
          <a:xfrm>
            <a:off x="1676400" y="5869028"/>
            <a:ext cx="7010400" cy="381579"/>
          </a:xfrm>
          <a:prstGeom prst="rect">
            <a:avLst/>
          </a:prstGeom>
          <a:noFill/>
        </p:spPr>
        <p:txBody>
          <a:bodyPr wrap="square" lIns="0" tIns="0" rIns="0" bIns="0" rtlCol="0">
            <a:spAutoFit/>
          </a:bodyPr>
          <a:lstStyle/>
          <a:p>
            <a:pPr>
              <a:lnSpc>
                <a:spcPct val="125000"/>
              </a:lnSpc>
            </a:pPr>
            <a:r>
              <a:rPr lang="vi-VN" sz="2200" dirty="0">
                <a:latin typeface="Arial" panose="020B0604020202020204" pitchFamily="34" charset="0"/>
                <a:cs typeface="Arial" panose="020B0604020202020204" pitchFamily="34" charset="0"/>
              </a:rPr>
              <a:t>Biện pháp:...............</a:t>
            </a:r>
            <a:endParaRPr lang="vi-VN" sz="2200" dirty="0"/>
          </a:p>
        </p:txBody>
      </p:sp>
      <p:pic>
        <p:nvPicPr>
          <p:cNvPr id="11266" name="Picture 2" descr="Nông dân Củ Chi tự làm bẫy đèn bắt bướm, nói không với thuốc trừ sâu — Sáng  kiến cộng đồng">
            <a:extLst>
              <a:ext uri="{FF2B5EF4-FFF2-40B4-BE49-F238E27FC236}">
                <a16:creationId xmlns:a16="http://schemas.microsoft.com/office/drawing/2014/main" id="{E72B8484-10C9-EE09-A843-D9839F6123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82000" y="1719581"/>
            <a:ext cx="3581400" cy="4775200"/>
          </a:xfrm>
          <a:prstGeom prst="roundRect">
            <a:avLst>
              <a:gd name="adj" fmla="val 11117"/>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4508397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fade">
                                      <p:cBhvr>
                                        <p:cTn id="14" dur="1000"/>
                                        <p:tgtEl>
                                          <p:spTgt spid="3"/>
                                        </p:tgtEl>
                                      </p:cBhvr>
                                    </p:animEffect>
                                    <p:anim calcmode="lin" valueType="num">
                                      <p:cBhvr>
                                        <p:cTn id="15" dur="1000" fill="hold"/>
                                        <p:tgtEl>
                                          <p:spTgt spid="3"/>
                                        </p:tgtEl>
                                        <p:attrNameLst>
                                          <p:attrName>ppt_x</p:attrName>
                                        </p:attrNameLst>
                                      </p:cBhvr>
                                      <p:tavLst>
                                        <p:tav tm="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1"/>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fade">
                                      <p:cBhvr>
                                        <p:cTn id="19" dur="1000"/>
                                        <p:tgtEl>
                                          <p:spTgt spid="4"/>
                                        </p:tgtEl>
                                      </p:cBhvr>
                                    </p:animEffect>
                                    <p:anim calcmode="lin" valueType="num">
                                      <p:cBhvr>
                                        <p:cTn id="20" dur="1000" fill="hold"/>
                                        <p:tgtEl>
                                          <p:spTgt spid="4"/>
                                        </p:tgtEl>
                                        <p:attrNameLst>
                                          <p:attrName>ppt_x</p:attrName>
                                        </p:attrNameLst>
                                      </p:cBhvr>
                                      <p:tavLst>
                                        <p:tav tm="0">
                                          <p:val>
                                            <p:strVal val="#ppt_x"/>
                                          </p:val>
                                        </p:tav>
                                        <p:tav tm="100000">
                                          <p:val>
                                            <p:strVal val="#ppt_x"/>
                                          </p:val>
                                        </p:tav>
                                      </p:tavLst>
                                    </p:anim>
                                    <p:anim calcmode="lin" valueType="num">
                                      <p:cBhvr>
                                        <p:cTn id="21" dur="1000" fill="hold"/>
                                        <p:tgtEl>
                                          <p:spTgt spid="4"/>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fade">
                                      <p:cBhvr>
                                        <p:cTn id="24" dur="1000"/>
                                        <p:tgtEl>
                                          <p:spTgt spid="6"/>
                                        </p:tgtEl>
                                      </p:cBhvr>
                                    </p:animEffect>
                                    <p:anim calcmode="lin" valueType="num">
                                      <p:cBhvr>
                                        <p:cTn id="25" dur="1000" fill="hold"/>
                                        <p:tgtEl>
                                          <p:spTgt spid="6"/>
                                        </p:tgtEl>
                                        <p:attrNameLst>
                                          <p:attrName>ppt_x</p:attrName>
                                        </p:attrNameLst>
                                      </p:cBhvr>
                                      <p:tavLst>
                                        <p:tav tm="0">
                                          <p:val>
                                            <p:strVal val="#ppt_x"/>
                                          </p:val>
                                        </p:tav>
                                        <p:tav tm="100000">
                                          <p:val>
                                            <p:strVal val="#ppt_x"/>
                                          </p:val>
                                        </p:tav>
                                      </p:tavLst>
                                    </p:anim>
                                    <p:anim calcmode="lin" valueType="num">
                                      <p:cBhvr>
                                        <p:cTn id="26" dur="1000" fill="hold"/>
                                        <p:tgtEl>
                                          <p:spTgt spid="6"/>
                                        </p:tgtEl>
                                        <p:attrNameLst>
                                          <p:attrName>ppt_y</p:attrName>
                                        </p:attrNameLst>
                                      </p:cBhvr>
                                      <p:tavLst>
                                        <p:tav tm="0">
                                          <p:val>
                                            <p:strVal val="#ppt_y+.1"/>
                                          </p:val>
                                        </p:tav>
                                        <p:tav tm="100000">
                                          <p:val>
                                            <p:strVal val="#ppt_y"/>
                                          </p:val>
                                        </p:tav>
                                      </p:tavLst>
                                    </p:anim>
                                  </p:childTnLst>
                                </p:cTn>
                              </p:par>
                              <p:par>
                                <p:cTn id="27" presetID="42" presetClass="entr" presetSubtype="0" fill="hold" grpId="0" nodeType="withEffect">
                                  <p:stCondLst>
                                    <p:cond delay="0"/>
                                  </p:stCondLst>
                                  <p:childTnLst>
                                    <p:set>
                                      <p:cBhvr>
                                        <p:cTn id="28" dur="1" fill="hold">
                                          <p:stCondLst>
                                            <p:cond delay="0"/>
                                          </p:stCondLst>
                                        </p:cTn>
                                        <p:tgtEl>
                                          <p:spTgt spid="7"/>
                                        </p:tgtEl>
                                        <p:attrNameLst>
                                          <p:attrName>style.visibility</p:attrName>
                                        </p:attrNameLst>
                                      </p:cBhvr>
                                      <p:to>
                                        <p:strVal val="visible"/>
                                      </p:to>
                                    </p:set>
                                    <p:animEffect transition="in" filter="fade">
                                      <p:cBhvr>
                                        <p:cTn id="29" dur="1000"/>
                                        <p:tgtEl>
                                          <p:spTgt spid="7"/>
                                        </p:tgtEl>
                                      </p:cBhvr>
                                    </p:animEffect>
                                    <p:anim calcmode="lin" valueType="num">
                                      <p:cBhvr>
                                        <p:cTn id="30" dur="1000" fill="hold"/>
                                        <p:tgtEl>
                                          <p:spTgt spid="7"/>
                                        </p:tgtEl>
                                        <p:attrNameLst>
                                          <p:attrName>ppt_x</p:attrName>
                                        </p:attrNameLst>
                                      </p:cBhvr>
                                      <p:tavLst>
                                        <p:tav tm="0">
                                          <p:val>
                                            <p:strVal val="#ppt_x"/>
                                          </p:val>
                                        </p:tav>
                                        <p:tav tm="100000">
                                          <p:val>
                                            <p:strVal val="#ppt_x"/>
                                          </p:val>
                                        </p:tav>
                                      </p:tavLst>
                                    </p:anim>
                                    <p:anim calcmode="lin" valueType="num">
                                      <p:cBhvr>
                                        <p:cTn id="31" dur="1000" fill="hold"/>
                                        <p:tgtEl>
                                          <p:spTgt spid="7"/>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8"/>
                                        </p:tgtEl>
                                        <p:attrNameLst>
                                          <p:attrName>style.visibility</p:attrName>
                                        </p:attrNameLst>
                                      </p:cBhvr>
                                      <p:to>
                                        <p:strVal val="visible"/>
                                      </p:to>
                                    </p:set>
                                    <p:animEffect transition="in" filter="fade">
                                      <p:cBhvr>
                                        <p:cTn id="34" dur="1000"/>
                                        <p:tgtEl>
                                          <p:spTgt spid="8"/>
                                        </p:tgtEl>
                                      </p:cBhvr>
                                    </p:animEffect>
                                    <p:anim calcmode="lin" valueType="num">
                                      <p:cBhvr>
                                        <p:cTn id="35" dur="1000" fill="hold"/>
                                        <p:tgtEl>
                                          <p:spTgt spid="8"/>
                                        </p:tgtEl>
                                        <p:attrNameLst>
                                          <p:attrName>ppt_x</p:attrName>
                                        </p:attrNameLst>
                                      </p:cBhvr>
                                      <p:tavLst>
                                        <p:tav tm="0">
                                          <p:val>
                                            <p:strVal val="#ppt_x"/>
                                          </p:val>
                                        </p:tav>
                                        <p:tav tm="100000">
                                          <p:val>
                                            <p:strVal val="#ppt_x"/>
                                          </p:val>
                                        </p:tav>
                                      </p:tavLst>
                                    </p:anim>
                                    <p:anim calcmode="lin" valueType="num">
                                      <p:cBhvr>
                                        <p:cTn id="36" dur="1000" fill="hold"/>
                                        <p:tgtEl>
                                          <p:spTgt spid="8"/>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9"/>
                                        </p:tgtEl>
                                        <p:attrNameLst>
                                          <p:attrName>style.visibility</p:attrName>
                                        </p:attrNameLst>
                                      </p:cBhvr>
                                      <p:to>
                                        <p:strVal val="visible"/>
                                      </p:to>
                                    </p:set>
                                    <p:animEffect transition="in" filter="fade">
                                      <p:cBhvr>
                                        <p:cTn id="39" dur="1000"/>
                                        <p:tgtEl>
                                          <p:spTgt spid="9"/>
                                        </p:tgtEl>
                                      </p:cBhvr>
                                    </p:animEffect>
                                    <p:anim calcmode="lin" valueType="num">
                                      <p:cBhvr>
                                        <p:cTn id="40" dur="1000" fill="hold"/>
                                        <p:tgtEl>
                                          <p:spTgt spid="9"/>
                                        </p:tgtEl>
                                        <p:attrNameLst>
                                          <p:attrName>ppt_x</p:attrName>
                                        </p:attrNameLst>
                                      </p:cBhvr>
                                      <p:tavLst>
                                        <p:tav tm="0">
                                          <p:val>
                                            <p:strVal val="#ppt_x"/>
                                          </p:val>
                                        </p:tav>
                                        <p:tav tm="100000">
                                          <p:val>
                                            <p:strVal val="#ppt_x"/>
                                          </p:val>
                                        </p:tav>
                                      </p:tavLst>
                                    </p:anim>
                                    <p:anim calcmode="lin" valueType="num">
                                      <p:cBhvr>
                                        <p:cTn id="41" dur="1000" fill="hold"/>
                                        <p:tgtEl>
                                          <p:spTgt spid="9"/>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4"/>
                                        </p:tgtEl>
                                        <p:attrNameLst>
                                          <p:attrName>style.visibility</p:attrName>
                                        </p:attrNameLst>
                                      </p:cBhvr>
                                      <p:to>
                                        <p:strVal val="visible"/>
                                      </p:to>
                                    </p:set>
                                    <p:animEffect transition="in" filter="fade">
                                      <p:cBhvr>
                                        <p:cTn id="44" dur="1000"/>
                                        <p:tgtEl>
                                          <p:spTgt spid="14"/>
                                        </p:tgtEl>
                                      </p:cBhvr>
                                    </p:animEffect>
                                    <p:anim calcmode="lin" valueType="num">
                                      <p:cBhvr>
                                        <p:cTn id="45" dur="1000" fill="hold"/>
                                        <p:tgtEl>
                                          <p:spTgt spid="14"/>
                                        </p:tgtEl>
                                        <p:attrNameLst>
                                          <p:attrName>ppt_x</p:attrName>
                                        </p:attrNameLst>
                                      </p:cBhvr>
                                      <p:tavLst>
                                        <p:tav tm="0">
                                          <p:val>
                                            <p:strVal val="#ppt_x"/>
                                          </p:val>
                                        </p:tav>
                                        <p:tav tm="100000">
                                          <p:val>
                                            <p:strVal val="#ppt_x"/>
                                          </p:val>
                                        </p:tav>
                                      </p:tavLst>
                                    </p:anim>
                                    <p:anim calcmode="lin" valueType="num">
                                      <p:cBhvr>
                                        <p:cTn id="46" dur="1000" fill="hold"/>
                                        <p:tgtEl>
                                          <p:spTgt spid="14"/>
                                        </p:tgtEl>
                                        <p:attrNameLst>
                                          <p:attrName>ppt_y</p:attrName>
                                        </p:attrNameLst>
                                      </p:cBhvr>
                                      <p:tavLst>
                                        <p:tav tm="0">
                                          <p:val>
                                            <p:strVal val="#ppt_y+.1"/>
                                          </p:val>
                                        </p:tav>
                                        <p:tav tm="100000">
                                          <p:val>
                                            <p:strVal val="#ppt_y"/>
                                          </p:val>
                                        </p:tav>
                                      </p:tavLst>
                                    </p:anim>
                                  </p:childTnLst>
                                </p:cTn>
                              </p:par>
                              <p:par>
                                <p:cTn id="47" presetID="42" presetClass="entr" presetSubtype="0" fill="hold" grpId="0" nodeType="withEffect">
                                  <p:stCondLst>
                                    <p:cond delay="0"/>
                                  </p:stCondLst>
                                  <p:childTnLst>
                                    <p:set>
                                      <p:cBhvr>
                                        <p:cTn id="48" dur="1" fill="hold">
                                          <p:stCondLst>
                                            <p:cond delay="0"/>
                                          </p:stCondLst>
                                        </p:cTn>
                                        <p:tgtEl>
                                          <p:spTgt spid="15"/>
                                        </p:tgtEl>
                                        <p:attrNameLst>
                                          <p:attrName>style.visibility</p:attrName>
                                        </p:attrNameLst>
                                      </p:cBhvr>
                                      <p:to>
                                        <p:strVal val="visible"/>
                                      </p:to>
                                    </p:set>
                                    <p:animEffect transition="in" filter="fade">
                                      <p:cBhvr>
                                        <p:cTn id="49" dur="1000"/>
                                        <p:tgtEl>
                                          <p:spTgt spid="15"/>
                                        </p:tgtEl>
                                      </p:cBhvr>
                                    </p:animEffect>
                                    <p:anim calcmode="lin" valueType="num">
                                      <p:cBhvr>
                                        <p:cTn id="50" dur="1000" fill="hold"/>
                                        <p:tgtEl>
                                          <p:spTgt spid="15"/>
                                        </p:tgtEl>
                                        <p:attrNameLst>
                                          <p:attrName>ppt_x</p:attrName>
                                        </p:attrNameLst>
                                      </p:cBhvr>
                                      <p:tavLst>
                                        <p:tav tm="0">
                                          <p:val>
                                            <p:strVal val="#ppt_x"/>
                                          </p:val>
                                        </p:tav>
                                        <p:tav tm="100000">
                                          <p:val>
                                            <p:strVal val="#ppt_x"/>
                                          </p:val>
                                        </p:tav>
                                      </p:tavLst>
                                    </p:anim>
                                    <p:anim calcmode="lin" valueType="num">
                                      <p:cBhvr>
                                        <p:cTn id="51" dur="1000" fill="hold"/>
                                        <p:tgtEl>
                                          <p:spTgt spid="15"/>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1266"/>
                                        </p:tgtEl>
                                        <p:attrNameLst>
                                          <p:attrName>style.visibility</p:attrName>
                                        </p:attrNameLst>
                                      </p:cBhvr>
                                      <p:to>
                                        <p:strVal val="visible"/>
                                      </p:to>
                                    </p:set>
                                    <p:animEffect transition="in" filter="fade">
                                      <p:cBhvr>
                                        <p:cTn id="54" dur="1000"/>
                                        <p:tgtEl>
                                          <p:spTgt spid="11266"/>
                                        </p:tgtEl>
                                      </p:cBhvr>
                                    </p:animEffect>
                                    <p:anim calcmode="lin" valueType="num">
                                      <p:cBhvr>
                                        <p:cTn id="55" dur="1000" fill="hold"/>
                                        <p:tgtEl>
                                          <p:spTgt spid="11266"/>
                                        </p:tgtEl>
                                        <p:attrNameLst>
                                          <p:attrName>ppt_x</p:attrName>
                                        </p:attrNameLst>
                                      </p:cBhvr>
                                      <p:tavLst>
                                        <p:tav tm="0">
                                          <p:val>
                                            <p:strVal val="#ppt_x"/>
                                          </p:val>
                                        </p:tav>
                                        <p:tav tm="100000">
                                          <p:val>
                                            <p:strVal val="#ppt_x"/>
                                          </p:val>
                                        </p:tav>
                                      </p:tavLst>
                                    </p:anim>
                                    <p:anim calcmode="lin" valueType="num">
                                      <p:cBhvr>
                                        <p:cTn id="56" dur="1000" fill="hold"/>
                                        <p:tgtEl>
                                          <p:spTgt spid="1126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descr="A fairly large collection of Location Art - Album on Imgur | Nature  desktop, Computer wallpaper desktop wallpapers, Hd nature wallpapers">
            <a:extLst>
              <a:ext uri="{FF2B5EF4-FFF2-40B4-BE49-F238E27FC236}">
                <a16:creationId xmlns:a16="http://schemas.microsoft.com/office/drawing/2014/main" id="{477E149A-D4B7-4121-BB4C-E6E915966D4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6EE9FEAD-18A0-49FC-943B-09BABE24359A}"/>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756D28AF-CBD2-4C2F-A614-A642674FB751}"/>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BE2603B6-4C74-4AB5-9B56-3DBD84670FC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076216" y="2976216"/>
            <a:ext cx="4039568"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BIẾT</a:t>
            </a:r>
          </a:p>
        </p:txBody>
      </p:sp>
      <p:pic>
        <p:nvPicPr>
          <p:cNvPr id="7" name="Picture 6">
            <a:extLst>
              <a:ext uri="{FF2B5EF4-FFF2-40B4-BE49-F238E27FC236}">
                <a16:creationId xmlns:a16="http://schemas.microsoft.com/office/drawing/2014/main" id="{96C9FA24-EF69-46E5-86DE-8CA7CB79AC5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BF134733-67D5-428F-AE07-09330856619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35343357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6A96A97-8499-41F1-A184-E4CB6875C49D}"/>
              </a:ext>
            </a:extLst>
          </p:cNvPr>
          <p:cNvSpPr txBox="1"/>
          <p:nvPr/>
        </p:nvSpPr>
        <p:spPr>
          <a:xfrm>
            <a:off x="1977570" y="381000"/>
            <a:ext cx="9314651"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Có thể nói, việc nghiên cứu và tạo ra các chế phẩm kích thích sinh trưởng là một thành tựu công nghệ sinh học của loài người, có ý nghĩa rất lớn đối với ngành công nghiệp.</a:t>
            </a:r>
            <a:endParaRPr lang="vi-VN" sz="2400" dirty="0"/>
          </a:p>
        </p:txBody>
      </p:sp>
      <p:sp>
        <p:nvSpPr>
          <p:cNvPr id="6" name="Rectangle 5">
            <a:extLst>
              <a:ext uri="{FF2B5EF4-FFF2-40B4-BE49-F238E27FC236}">
                <a16:creationId xmlns:a16="http://schemas.microsoft.com/office/drawing/2014/main" id="{D8B845ED-DC3A-40D0-BFF7-B975E3C2EBF4}"/>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1673A4C-F5E0-4CF1-B03A-352C6DCCB277}"/>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2">
            <a:extLst>
              <a:ext uri="{FF2B5EF4-FFF2-40B4-BE49-F238E27FC236}">
                <a16:creationId xmlns:a16="http://schemas.microsoft.com/office/drawing/2014/main" id="{7A8B94D7-941D-466B-9BF5-3D369A29529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78" y="5302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THUỐC KÍCH MẦM-KÍCH RỄ-KÍCH THÍCH SINH TRƯỞNG | Shopee Việt Nam">
            <a:extLst>
              <a:ext uri="{FF2B5EF4-FFF2-40B4-BE49-F238E27FC236}">
                <a16:creationId xmlns:a16="http://schemas.microsoft.com/office/drawing/2014/main" id="{399700E0-2E5E-46C3-AE21-237CA85D6352}"/>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3181" b="19411"/>
          <a:stretch/>
        </p:blipFill>
        <p:spPr bwMode="auto">
          <a:xfrm>
            <a:off x="6096000" y="1956381"/>
            <a:ext cx="6096000" cy="4718739"/>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4" descr="Thuốc Kích mầm, Kích rễ, Kích thích sinh trưởng Highplant | Shopee Việt Nam">
            <a:extLst>
              <a:ext uri="{FF2B5EF4-FFF2-40B4-BE49-F238E27FC236}">
                <a16:creationId xmlns:a16="http://schemas.microsoft.com/office/drawing/2014/main" id="{9831B923-2C36-4DED-8587-B822EA9F6863}"/>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2525" b="10067"/>
          <a:stretch/>
        </p:blipFill>
        <p:spPr bwMode="auto">
          <a:xfrm>
            <a:off x="0" y="1956381"/>
            <a:ext cx="6096000" cy="471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767464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3"/>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a:off x="203150" y="307282"/>
            <a:ext cx="965300" cy="1169416"/>
          </a:xfrm>
          <a:prstGeom prst="rect">
            <a:avLst/>
          </a:prstGeom>
        </p:spPr>
      </p:pic>
      <p:grpSp>
        <p:nvGrpSpPr>
          <p:cNvPr id="4" name="Group 4"/>
          <p:cNvGrpSpPr/>
          <p:nvPr/>
        </p:nvGrpSpPr>
        <p:grpSpPr>
          <a:xfrm>
            <a:off x="1330583" y="206775"/>
            <a:ext cx="10324542" cy="1269923"/>
            <a:chOff x="0" y="0"/>
            <a:chExt cx="5239555" cy="644468"/>
          </a:xfrm>
        </p:grpSpPr>
        <p:sp>
          <p:nvSpPr>
            <p:cNvPr id="5" name="Freeform 5"/>
            <p:cNvSpPr/>
            <p:nvPr/>
          </p:nvSpPr>
          <p:spPr>
            <a:xfrm>
              <a:off x="0" y="0"/>
              <a:ext cx="5239555" cy="644468"/>
            </a:xfrm>
            <a:custGeom>
              <a:avLst/>
              <a:gdLst/>
              <a:ahLst/>
              <a:cxnLst/>
              <a:rect l="l" t="t" r="r" b="b"/>
              <a:pathLst>
                <a:path w="5239555" h="644468">
                  <a:moveTo>
                    <a:pt x="0" y="0"/>
                  </a:moveTo>
                  <a:lnTo>
                    <a:pt x="5239555" y="0"/>
                  </a:lnTo>
                  <a:lnTo>
                    <a:pt x="5239555" y="644468"/>
                  </a:lnTo>
                  <a:lnTo>
                    <a:pt x="0" y="644468"/>
                  </a:lnTo>
                  <a:close/>
                </a:path>
              </a:pathLst>
            </a:custGeom>
            <a:solidFill>
              <a:srgbClr val="F19169"/>
            </a:solidFill>
          </p:spPr>
          <p:txBody>
            <a:bodyPr/>
            <a:lstStyle/>
            <a:p>
              <a:endParaRPr lang="en-VN"/>
            </a:p>
          </p:txBody>
        </p:sp>
      </p:grpSp>
      <p:pic>
        <p:nvPicPr>
          <p:cNvPr id="6" name="Picture 6"/>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370513" y="4780004"/>
            <a:ext cx="1269331" cy="1269331"/>
          </a:xfrm>
          <a:prstGeom prst="rect">
            <a:avLst/>
          </a:prstGeom>
        </p:spPr>
      </p:pic>
      <p:sp>
        <p:nvSpPr>
          <p:cNvPr id="8" name="TextBox 8"/>
          <p:cNvSpPr txBox="1"/>
          <p:nvPr/>
        </p:nvSpPr>
        <p:spPr>
          <a:xfrm>
            <a:off x="1625989" y="5156200"/>
            <a:ext cx="10566011" cy="520142"/>
          </a:xfrm>
          <a:prstGeom prst="rect">
            <a:avLst/>
          </a:prstGeom>
        </p:spPr>
        <p:txBody>
          <a:bodyPr wrap="square" lIns="0" tIns="0" rIns="0" bIns="0" rtlCol="0" anchor="t">
            <a:spAutoFit/>
          </a:bodyPr>
          <a:lstStyle/>
          <a:p>
            <a:pPr defTabSz="609630">
              <a:lnSpc>
                <a:spcPts val="4667"/>
              </a:lnSpc>
              <a:spcBef>
                <a:spcPct val="0"/>
              </a:spcBef>
            </a:pPr>
            <a:r>
              <a:rPr lang="vi-VN" sz="2333" b="1" dirty="0">
                <a:solidFill>
                  <a:srgbClr val="000000"/>
                </a:solidFill>
                <a:latin typeface="Arial" panose="020B0604020202020204" pitchFamily="34" charset="0"/>
                <a:cs typeface="Arial" panose="020B0604020202020204" pitchFamily="34" charset="0"/>
              </a:rPr>
              <a:t>Chúng ta hãy cùng nhau vào bài để có được câu trả lời nhé</a:t>
            </a:r>
          </a:p>
        </p:txBody>
      </p:sp>
      <p:sp>
        <p:nvSpPr>
          <p:cNvPr id="11" name="TextBox 11"/>
          <p:cNvSpPr txBox="1"/>
          <p:nvPr/>
        </p:nvSpPr>
        <p:spPr>
          <a:xfrm>
            <a:off x="1606606" y="370782"/>
            <a:ext cx="9894229" cy="822085"/>
          </a:xfrm>
          <a:prstGeom prst="rect">
            <a:avLst/>
          </a:prstGeom>
        </p:spPr>
        <p:txBody>
          <a:bodyPr wrap="square" lIns="0" tIns="0" rIns="0" bIns="0" rtlCol="0" anchor="t">
            <a:spAutoFit/>
          </a:bodyPr>
          <a:lstStyle/>
          <a:p>
            <a:pPr algn="just" defTabSz="609630">
              <a:lnSpc>
                <a:spcPct val="120000"/>
              </a:lnSpc>
              <a:spcBef>
                <a:spcPct val="0"/>
              </a:spcBef>
            </a:pPr>
            <a:r>
              <a:rPr lang="vi-VN" sz="2333" b="1" dirty="0">
                <a:solidFill>
                  <a:srgbClr val="000000"/>
                </a:solidFill>
                <a:latin typeface="Arial" panose="020B0604020202020204" pitchFamily="34" charset="0"/>
                <a:cs typeface="Arial" panose="020B0604020202020204" pitchFamily="34" charset="0"/>
              </a:rPr>
              <a:t>Các yếu tố trên ảnh hưởng ra sao? Ứng dụng của chúng vào thực tiễn như thế nào?</a:t>
            </a:r>
          </a:p>
        </p:txBody>
      </p:sp>
      <p:grpSp>
        <p:nvGrpSpPr>
          <p:cNvPr id="12" name="Group 12"/>
          <p:cNvGrpSpPr/>
          <p:nvPr/>
        </p:nvGrpSpPr>
        <p:grpSpPr>
          <a:xfrm>
            <a:off x="9101489" y="2014493"/>
            <a:ext cx="2404711" cy="2404711"/>
            <a:chOff x="0" y="0"/>
            <a:chExt cx="6350000" cy="6350000"/>
          </a:xfrm>
        </p:grpSpPr>
        <p:sp>
          <p:nvSpPr>
            <p:cNvPr id="13" name="Freeform 13"/>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DDC8"/>
            </a:solidFill>
          </p:spPr>
          <p:txBody>
            <a:bodyPr/>
            <a:lstStyle/>
            <a:p>
              <a:endParaRPr lang="en-VN"/>
            </a:p>
          </p:txBody>
        </p:sp>
      </p:grpSp>
      <p:pic>
        <p:nvPicPr>
          <p:cNvPr id="14" name="Picture 14"/>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9189706" y="2032885"/>
            <a:ext cx="2228276" cy="2228276"/>
          </a:xfrm>
          <a:prstGeom prst="rect">
            <a:avLst/>
          </a:prstGeom>
        </p:spPr>
      </p:pic>
      <p:pic>
        <p:nvPicPr>
          <p:cNvPr id="15" name="Picture 15"/>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a:stretch>
            <a:fillRect/>
          </a:stretch>
        </p:blipFill>
        <p:spPr>
          <a:xfrm>
            <a:off x="9803449" y="2678065"/>
            <a:ext cx="1000791" cy="1077567"/>
          </a:xfrm>
          <a:prstGeom prst="rect">
            <a:avLst/>
          </a:prstGeom>
        </p:spPr>
      </p:pic>
      <p:grpSp>
        <p:nvGrpSpPr>
          <p:cNvPr id="16" name="Group 16"/>
          <p:cNvGrpSpPr/>
          <p:nvPr/>
        </p:nvGrpSpPr>
        <p:grpSpPr>
          <a:xfrm>
            <a:off x="6351542" y="2180801"/>
            <a:ext cx="2145693" cy="2145693"/>
            <a:chOff x="0" y="0"/>
            <a:chExt cx="6350000" cy="6350000"/>
          </a:xfrm>
        </p:grpSpPr>
        <p:sp>
          <p:nvSpPr>
            <p:cNvPr id="17" name="Freeform 17"/>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DB899"/>
            </a:solidFill>
          </p:spPr>
          <p:txBody>
            <a:bodyPr/>
            <a:lstStyle/>
            <a:p>
              <a:endParaRPr lang="en-VN"/>
            </a:p>
          </p:txBody>
        </p:sp>
      </p:grpSp>
      <p:pic>
        <p:nvPicPr>
          <p:cNvPr id="18" name="Picture 18"/>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6741109" y="2558509"/>
            <a:ext cx="1366560" cy="1575698"/>
          </a:xfrm>
          <a:prstGeom prst="rect">
            <a:avLst/>
          </a:prstGeom>
        </p:spPr>
      </p:pic>
      <p:pic>
        <p:nvPicPr>
          <p:cNvPr id="19" name="Picture 19"/>
          <p:cNvPicPr>
            <a:picLocks noChangeAspect="1"/>
          </p:cNvPicPr>
          <p:nvPr/>
        </p:nvPicPr>
        <p:blipFill>
          <a:blip r:embed="rId12">
            <a:extLst>
              <a:ext uri="{28A0092B-C50C-407E-A947-70E740481C1C}">
                <a14:useLocalDpi xmlns:a14="http://schemas.microsoft.com/office/drawing/2010/main" val="0"/>
              </a:ext>
              <a:ext uri="{96DAC541-7B7A-43D3-8B79-37D633B846F1}">
                <asvg:svgBlip xmlns:asvg="http://schemas.microsoft.com/office/drawing/2016/SVG/main" r:embed="rId13"/>
              </a:ext>
            </a:extLst>
          </a:blip>
          <a:srcRect/>
          <a:stretch>
            <a:fillRect/>
          </a:stretch>
        </p:blipFill>
        <p:spPr>
          <a:xfrm>
            <a:off x="296380" y="2258089"/>
            <a:ext cx="2068405" cy="2068405"/>
          </a:xfrm>
          <a:prstGeom prst="rect">
            <a:avLst/>
          </a:prstGeom>
        </p:spPr>
      </p:pic>
      <p:pic>
        <p:nvPicPr>
          <p:cNvPr id="20" name="Picture 20"/>
          <p:cNvPicPr>
            <a:picLocks noChangeAspect="1"/>
          </p:cNvPicPr>
          <p:nvPr/>
        </p:nvPicPr>
        <p:blipFill>
          <a:blip r:embed="rId14">
            <a:extLst>
              <a:ext uri="{28A0092B-C50C-407E-A947-70E740481C1C}">
                <a14:useLocalDpi xmlns:a14="http://schemas.microsoft.com/office/drawing/2010/main" val="0"/>
              </a:ext>
              <a:ext uri="{96DAC541-7B7A-43D3-8B79-37D633B846F1}">
                <asvg:svgBlip xmlns:asvg="http://schemas.microsoft.com/office/drawing/2016/SVG/main" r:embed="rId15"/>
              </a:ext>
            </a:extLst>
          </a:blip>
          <a:srcRect/>
          <a:stretch>
            <a:fillRect/>
          </a:stretch>
        </p:blipFill>
        <p:spPr>
          <a:xfrm>
            <a:off x="3463744" y="2050095"/>
            <a:ext cx="2310940" cy="2293608"/>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1000"/>
                                        <p:tgtEl>
                                          <p:spTgt spid="4"/>
                                        </p:tgtEl>
                                      </p:cBhvr>
                                    </p:animEffect>
                                    <p:anim calcmode="lin" valueType="num">
                                      <p:cBhvr>
                                        <p:cTn id="18" dur="1000" fill="hold"/>
                                        <p:tgtEl>
                                          <p:spTgt spid="4"/>
                                        </p:tgtEl>
                                        <p:attrNameLst>
                                          <p:attrName>ppt_x</p:attrName>
                                        </p:attrNameLst>
                                      </p:cBhvr>
                                      <p:tavLst>
                                        <p:tav tm="0">
                                          <p:val>
                                            <p:strVal val="#ppt_x"/>
                                          </p:val>
                                        </p:tav>
                                        <p:tav tm="100000">
                                          <p:val>
                                            <p:strVal val="#ppt_x"/>
                                          </p:val>
                                        </p:tav>
                                      </p:tavLst>
                                    </p:anim>
                                    <p:anim calcmode="lin" valueType="num">
                                      <p:cBhvr>
                                        <p:cTn id="1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9"/>
                                        </p:tgtEl>
                                        <p:attrNameLst>
                                          <p:attrName>style.visibility</p:attrName>
                                        </p:attrNameLst>
                                      </p:cBhvr>
                                      <p:to>
                                        <p:strVal val="visible"/>
                                      </p:to>
                                    </p:set>
                                    <p:animEffect transition="in" filter="fade">
                                      <p:cBhvr>
                                        <p:cTn id="24" dur="1000"/>
                                        <p:tgtEl>
                                          <p:spTgt spid="19"/>
                                        </p:tgtEl>
                                      </p:cBhvr>
                                    </p:animEffect>
                                    <p:anim calcmode="lin" valueType="num">
                                      <p:cBhvr>
                                        <p:cTn id="25" dur="1000" fill="hold"/>
                                        <p:tgtEl>
                                          <p:spTgt spid="19"/>
                                        </p:tgtEl>
                                        <p:attrNameLst>
                                          <p:attrName>ppt_x</p:attrName>
                                        </p:attrNameLst>
                                      </p:cBhvr>
                                      <p:tavLst>
                                        <p:tav tm="0">
                                          <p:val>
                                            <p:strVal val="#ppt_x"/>
                                          </p:val>
                                        </p:tav>
                                        <p:tav tm="100000">
                                          <p:val>
                                            <p:strVal val="#ppt_x"/>
                                          </p:val>
                                        </p:tav>
                                      </p:tavLst>
                                    </p:anim>
                                    <p:anim calcmode="lin" valueType="num">
                                      <p:cBhvr>
                                        <p:cTn id="26" dur="1000" fill="hold"/>
                                        <p:tgtEl>
                                          <p:spTgt spid="19"/>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20"/>
                                        </p:tgtEl>
                                        <p:attrNameLst>
                                          <p:attrName>style.visibility</p:attrName>
                                        </p:attrNameLst>
                                      </p:cBhvr>
                                      <p:to>
                                        <p:strVal val="visible"/>
                                      </p:to>
                                    </p:set>
                                    <p:animEffect transition="in" filter="fade">
                                      <p:cBhvr>
                                        <p:cTn id="29" dur="1000"/>
                                        <p:tgtEl>
                                          <p:spTgt spid="20"/>
                                        </p:tgtEl>
                                      </p:cBhvr>
                                    </p:animEffect>
                                    <p:anim calcmode="lin" valueType="num">
                                      <p:cBhvr>
                                        <p:cTn id="30" dur="1000" fill="hold"/>
                                        <p:tgtEl>
                                          <p:spTgt spid="20"/>
                                        </p:tgtEl>
                                        <p:attrNameLst>
                                          <p:attrName>ppt_x</p:attrName>
                                        </p:attrNameLst>
                                      </p:cBhvr>
                                      <p:tavLst>
                                        <p:tav tm="0">
                                          <p:val>
                                            <p:strVal val="#ppt_x"/>
                                          </p:val>
                                        </p:tav>
                                        <p:tav tm="100000">
                                          <p:val>
                                            <p:strVal val="#ppt_x"/>
                                          </p:val>
                                        </p:tav>
                                      </p:tavLst>
                                    </p:anim>
                                    <p:anim calcmode="lin" valueType="num">
                                      <p:cBhvr>
                                        <p:cTn id="31" dur="1000" fill="hold"/>
                                        <p:tgtEl>
                                          <p:spTgt spid="20"/>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1000"/>
                                        <p:tgtEl>
                                          <p:spTgt spid="16"/>
                                        </p:tgtEl>
                                      </p:cBhvr>
                                    </p:animEffect>
                                    <p:anim calcmode="lin" valueType="num">
                                      <p:cBhvr>
                                        <p:cTn id="35" dur="1000" fill="hold"/>
                                        <p:tgtEl>
                                          <p:spTgt spid="16"/>
                                        </p:tgtEl>
                                        <p:attrNameLst>
                                          <p:attrName>ppt_x</p:attrName>
                                        </p:attrNameLst>
                                      </p:cBhvr>
                                      <p:tavLst>
                                        <p:tav tm="0">
                                          <p:val>
                                            <p:strVal val="#ppt_x"/>
                                          </p:val>
                                        </p:tav>
                                        <p:tav tm="100000">
                                          <p:val>
                                            <p:strVal val="#ppt_x"/>
                                          </p:val>
                                        </p:tav>
                                      </p:tavLst>
                                    </p:anim>
                                    <p:anim calcmode="lin" valueType="num">
                                      <p:cBhvr>
                                        <p:cTn id="36" dur="1000" fill="hold"/>
                                        <p:tgtEl>
                                          <p:spTgt spid="16"/>
                                        </p:tgtEl>
                                        <p:attrNameLst>
                                          <p:attrName>ppt_y</p:attrName>
                                        </p:attrNameLst>
                                      </p:cBhvr>
                                      <p:tavLst>
                                        <p:tav tm="0">
                                          <p:val>
                                            <p:strVal val="#ppt_y+.1"/>
                                          </p:val>
                                        </p:tav>
                                        <p:tav tm="100000">
                                          <p:val>
                                            <p:strVal val="#ppt_y"/>
                                          </p:val>
                                        </p:tav>
                                      </p:tavLst>
                                    </p:anim>
                                  </p:childTnLst>
                                </p:cTn>
                              </p:par>
                              <p:par>
                                <p:cTn id="37" presetID="42" presetClass="entr" presetSubtype="0" fill="hold" nodeType="withEffect">
                                  <p:stCondLst>
                                    <p:cond delay="0"/>
                                  </p:stCondLst>
                                  <p:childTnLst>
                                    <p:set>
                                      <p:cBhvr>
                                        <p:cTn id="38" dur="1" fill="hold">
                                          <p:stCondLst>
                                            <p:cond delay="0"/>
                                          </p:stCondLst>
                                        </p:cTn>
                                        <p:tgtEl>
                                          <p:spTgt spid="18"/>
                                        </p:tgtEl>
                                        <p:attrNameLst>
                                          <p:attrName>style.visibility</p:attrName>
                                        </p:attrNameLst>
                                      </p:cBhvr>
                                      <p:to>
                                        <p:strVal val="visible"/>
                                      </p:to>
                                    </p:set>
                                    <p:animEffect transition="in" filter="fade">
                                      <p:cBhvr>
                                        <p:cTn id="39" dur="1000"/>
                                        <p:tgtEl>
                                          <p:spTgt spid="18"/>
                                        </p:tgtEl>
                                      </p:cBhvr>
                                    </p:animEffect>
                                    <p:anim calcmode="lin" valueType="num">
                                      <p:cBhvr>
                                        <p:cTn id="40" dur="1000" fill="hold"/>
                                        <p:tgtEl>
                                          <p:spTgt spid="18"/>
                                        </p:tgtEl>
                                        <p:attrNameLst>
                                          <p:attrName>ppt_x</p:attrName>
                                        </p:attrNameLst>
                                      </p:cBhvr>
                                      <p:tavLst>
                                        <p:tav tm="0">
                                          <p:val>
                                            <p:strVal val="#ppt_x"/>
                                          </p:val>
                                        </p:tav>
                                        <p:tav tm="100000">
                                          <p:val>
                                            <p:strVal val="#ppt_x"/>
                                          </p:val>
                                        </p:tav>
                                      </p:tavLst>
                                    </p:anim>
                                    <p:anim calcmode="lin" valueType="num">
                                      <p:cBhvr>
                                        <p:cTn id="41" dur="1000" fill="hold"/>
                                        <p:tgtEl>
                                          <p:spTgt spid="18"/>
                                        </p:tgtEl>
                                        <p:attrNameLst>
                                          <p:attrName>ppt_y</p:attrName>
                                        </p:attrNameLst>
                                      </p:cBhvr>
                                      <p:tavLst>
                                        <p:tav tm="0">
                                          <p:val>
                                            <p:strVal val="#ppt_y+.1"/>
                                          </p:val>
                                        </p:tav>
                                        <p:tav tm="100000">
                                          <p:val>
                                            <p:strVal val="#ppt_y"/>
                                          </p:val>
                                        </p:tav>
                                      </p:tavLst>
                                    </p:anim>
                                  </p:childTnLst>
                                </p:cTn>
                              </p:par>
                              <p:par>
                                <p:cTn id="42" presetID="42" presetClass="entr" presetSubtype="0" fill="hold" nodeType="withEffect">
                                  <p:stCondLst>
                                    <p:cond delay="0"/>
                                  </p:stCondLst>
                                  <p:childTnLst>
                                    <p:set>
                                      <p:cBhvr>
                                        <p:cTn id="43" dur="1" fill="hold">
                                          <p:stCondLst>
                                            <p:cond delay="0"/>
                                          </p:stCondLst>
                                        </p:cTn>
                                        <p:tgtEl>
                                          <p:spTgt spid="15"/>
                                        </p:tgtEl>
                                        <p:attrNameLst>
                                          <p:attrName>style.visibility</p:attrName>
                                        </p:attrNameLst>
                                      </p:cBhvr>
                                      <p:to>
                                        <p:strVal val="visible"/>
                                      </p:to>
                                    </p:set>
                                    <p:animEffect transition="in" filter="fade">
                                      <p:cBhvr>
                                        <p:cTn id="44" dur="1000"/>
                                        <p:tgtEl>
                                          <p:spTgt spid="15"/>
                                        </p:tgtEl>
                                      </p:cBhvr>
                                    </p:animEffect>
                                    <p:anim calcmode="lin" valueType="num">
                                      <p:cBhvr>
                                        <p:cTn id="45" dur="1000" fill="hold"/>
                                        <p:tgtEl>
                                          <p:spTgt spid="15"/>
                                        </p:tgtEl>
                                        <p:attrNameLst>
                                          <p:attrName>ppt_x</p:attrName>
                                        </p:attrNameLst>
                                      </p:cBhvr>
                                      <p:tavLst>
                                        <p:tav tm="0">
                                          <p:val>
                                            <p:strVal val="#ppt_x"/>
                                          </p:val>
                                        </p:tav>
                                        <p:tav tm="100000">
                                          <p:val>
                                            <p:strVal val="#ppt_x"/>
                                          </p:val>
                                        </p:tav>
                                      </p:tavLst>
                                    </p:anim>
                                    <p:anim calcmode="lin" valueType="num">
                                      <p:cBhvr>
                                        <p:cTn id="46" dur="1000" fill="hold"/>
                                        <p:tgtEl>
                                          <p:spTgt spid="15"/>
                                        </p:tgtEl>
                                        <p:attrNameLst>
                                          <p:attrName>ppt_y</p:attrName>
                                        </p:attrNameLst>
                                      </p:cBhvr>
                                      <p:tavLst>
                                        <p:tav tm="0">
                                          <p:val>
                                            <p:strVal val="#ppt_y+.1"/>
                                          </p:val>
                                        </p:tav>
                                        <p:tav tm="100000">
                                          <p:val>
                                            <p:strVal val="#ppt_y"/>
                                          </p:val>
                                        </p:tav>
                                      </p:tavLst>
                                    </p:anim>
                                  </p:childTnLst>
                                </p:cTn>
                              </p:par>
                              <p:par>
                                <p:cTn id="47" presetID="42" presetClass="entr" presetSubtype="0" fill="hold"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1000"/>
                                        <p:tgtEl>
                                          <p:spTgt spid="14"/>
                                        </p:tgtEl>
                                      </p:cBhvr>
                                    </p:animEffect>
                                    <p:anim calcmode="lin" valueType="num">
                                      <p:cBhvr>
                                        <p:cTn id="50" dur="1000" fill="hold"/>
                                        <p:tgtEl>
                                          <p:spTgt spid="14"/>
                                        </p:tgtEl>
                                        <p:attrNameLst>
                                          <p:attrName>ppt_x</p:attrName>
                                        </p:attrNameLst>
                                      </p:cBhvr>
                                      <p:tavLst>
                                        <p:tav tm="0">
                                          <p:val>
                                            <p:strVal val="#ppt_x"/>
                                          </p:val>
                                        </p:tav>
                                        <p:tav tm="100000">
                                          <p:val>
                                            <p:strVal val="#ppt_x"/>
                                          </p:val>
                                        </p:tav>
                                      </p:tavLst>
                                    </p:anim>
                                    <p:anim calcmode="lin" valueType="num">
                                      <p:cBhvr>
                                        <p:cTn id="51" dur="1000" fill="hold"/>
                                        <p:tgtEl>
                                          <p:spTgt spid="14"/>
                                        </p:tgtEl>
                                        <p:attrNameLst>
                                          <p:attrName>ppt_y</p:attrName>
                                        </p:attrNameLst>
                                      </p:cBhvr>
                                      <p:tavLst>
                                        <p:tav tm="0">
                                          <p:val>
                                            <p:strVal val="#ppt_y+.1"/>
                                          </p:val>
                                        </p:tav>
                                        <p:tav tm="100000">
                                          <p:val>
                                            <p:strVal val="#ppt_y"/>
                                          </p:val>
                                        </p:tav>
                                      </p:tavLst>
                                    </p:anim>
                                  </p:childTnLst>
                                </p:cTn>
                              </p:par>
                              <p:par>
                                <p:cTn id="52" presetID="42" presetClass="entr" presetSubtype="0" fill="hold" nodeType="withEffect">
                                  <p:stCondLst>
                                    <p:cond delay="0"/>
                                  </p:stCondLst>
                                  <p:childTnLst>
                                    <p:set>
                                      <p:cBhvr>
                                        <p:cTn id="53" dur="1" fill="hold">
                                          <p:stCondLst>
                                            <p:cond delay="0"/>
                                          </p:stCondLst>
                                        </p:cTn>
                                        <p:tgtEl>
                                          <p:spTgt spid="12"/>
                                        </p:tgtEl>
                                        <p:attrNameLst>
                                          <p:attrName>style.visibility</p:attrName>
                                        </p:attrNameLst>
                                      </p:cBhvr>
                                      <p:to>
                                        <p:strVal val="visible"/>
                                      </p:to>
                                    </p:set>
                                    <p:animEffect transition="in" filter="fade">
                                      <p:cBhvr>
                                        <p:cTn id="54" dur="1000"/>
                                        <p:tgtEl>
                                          <p:spTgt spid="12"/>
                                        </p:tgtEl>
                                      </p:cBhvr>
                                    </p:animEffect>
                                    <p:anim calcmode="lin" valueType="num">
                                      <p:cBhvr>
                                        <p:cTn id="55" dur="1000" fill="hold"/>
                                        <p:tgtEl>
                                          <p:spTgt spid="12"/>
                                        </p:tgtEl>
                                        <p:attrNameLst>
                                          <p:attrName>ppt_x</p:attrName>
                                        </p:attrNameLst>
                                      </p:cBhvr>
                                      <p:tavLst>
                                        <p:tav tm="0">
                                          <p:val>
                                            <p:strVal val="#ppt_x"/>
                                          </p:val>
                                        </p:tav>
                                        <p:tav tm="100000">
                                          <p:val>
                                            <p:strVal val="#ppt_x"/>
                                          </p:val>
                                        </p:tav>
                                      </p:tavLst>
                                    </p:anim>
                                    <p:anim calcmode="lin" valueType="num">
                                      <p:cBhvr>
                                        <p:cTn id="56"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2" presetClass="entr" presetSubtype="0" fill="hold" nodeType="clickEffect">
                                  <p:stCondLst>
                                    <p:cond delay="0"/>
                                  </p:stCondLst>
                                  <p:childTnLst>
                                    <p:set>
                                      <p:cBhvr>
                                        <p:cTn id="60" dur="1" fill="hold">
                                          <p:stCondLst>
                                            <p:cond delay="0"/>
                                          </p:stCondLst>
                                        </p:cTn>
                                        <p:tgtEl>
                                          <p:spTgt spid="6"/>
                                        </p:tgtEl>
                                        <p:attrNameLst>
                                          <p:attrName>style.visibility</p:attrName>
                                        </p:attrNameLst>
                                      </p:cBhvr>
                                      <p:to>
                                        <p:strVal val="visible"/>
                                      </p:to>
                                    </p:set>
                                    <p:animEffect transition="in" filter="fade">
                                      <p:cBhvr>
                                        <p:cTn id="61" dur="1000"/>
                                        <p:tgtEl>
                                          <p:spTgt spid="6"/>
                                        </p:tgtEl>
                                      </p:cBhvr>
                                    </p:animEffect>
                                    <p:anim calcmode="lin" valueType="num">
                                      <p:cBhvr>
                                        <p:cTn id="62" dur="1000" fill="hold"/>
                                        <p:tgtEl>
                                          <p:spTgt spid="6"/>
                                        </p:tgtEl>
                                        <p:attrNameLst>
                                          <p:attrName>ppt_x</p:attrName>
                                        </p:attrNameLst>
                                      </p:cBhvr>
                                      <p:tavLst>
                                        <p:tav tm="0">
                                          <p:val>
                                            <p:strVal val="#ppt_x"/>
                                          </p:val>
                                        </p:tav>
                                        <p:tav tm="100000">
                                          <p:val>
                                            <p:strVal val="#ppt_x"/>
                                          </p:val>
                                        </p:tav>
                                      </p:tavLst>
                                    </p:anim>
                                    <p:anim calcmode="lin" valueType="num">
                                      <p:cBhvr>
                                        <p:cTn id="63" dur="1000" fill="hold"/>
                                        <p:tgtEl>
                                          <p:spTgt spid="6"/>
                                        </p:tgtEl>
                                        <p:attrNameLst>
                                          <p:attrName>ppt_y</p:attrName>
                                        </p:attrNameLst>
                                      </p:cBhvr>
                                      <p:tavLst>
                                        <p:tav tm="0">
                                          <p:val>
                                            <p:strVal val="#ppt_y+.1"/>
                                          </p:val>
                                        </p:tav>
                                        <p:tav tm="100000">
                                          <p:val>
                                            <p:strVal val="#ppt_y"/>
                                          </p:val>
                                        </p:tav>
                                      </p:tavLst>
                                    </p:anim>
                                  </p:childTnLst>
                                </p:cTn>
                              </p:par>
                              <p:par>
                                <p:cTn id="64" presetID="42"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1000"/>
                                        <p:tgtEl>
                                          <p:spTgt spid="8"/>
                                        </p:tgtEl>
                                      </p:cBhvr>
                                    </p:animEffect>
                                    <p:anim calcmode="lin" valueType="num">
                                      <p:cBhvr>
                                        <p:cTn id="67" dur="1000" fill="hold"/>
                                        <p:tgtEl>
                                          <p:spTgt spid="8"/>
                                        </p:tgtEl>
                                        <p:attrNameLst>
                                          <p:attrName>ppt_x</p:attrName>
                                        </p:attrNameLst>
                                      </p:cBhvr>
                                      <p:tavLst>
                                        <p:tav tm="0">
                                          <p:val>
                                            <p:strVal val="#ppt_x"/>
                                          </p:val>
                                        </p:tav>
                                        <p:tav tm="100000">
                                          <p:val>
                                            <p:strVal val="#ppt_x"/>
                                          </p:val>
                                        </p:tav>
                                      </p:tavLst>
                                    </p:anim>
                                    <p:anim calcmode="lin" valueType="num">
                                      <p:cBhvr>
                                        <p:cTn id="6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1"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C636DEB3-82F4-4D75-8410-5AC6BA6A65A1}"/>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7C3A3231-0C2A-4E7A-9CC7-27DDFDF73EB9}"/>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9713BA87-9B09-44B0-B3D8-513B82C1F694}"/>
              </a:ext>
            </a:extLst>
          </p:cNvPr>
          <p:cNvSpPr txBox="1"/>
          <p:nvPr/>
        </p:nvSpPr>
        <p:spPr>
          <a:xfrm>
            <a:off x="2057400" y="622545"/>
            <a:ext cx="9604829"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Chế phẩm kích thích sinh trưởng được sử dụng đúng thời điểm, đúng liều lượng, đúng đối tượng sẽ giúp tăng năng suất vật nuôi, cây trồng.</a:t>
            </a:r>
            <a:endParaRPr lang="vi-VN" sz="2400" dirty="0"/>
          </a:p>
        </p:txBody>
      </p:sp>
      <p:pic>
        <p:nvPicPr>
          <p:cNvPr id="6" name="Picture 2">
            <a:extLst>
              <a:ext uri="{FF2B5EF4-FFF2-40B4-BE49-F238E27FC236}">
                <a16:creationId xmlns:a16="http://schemas.microsoft.com/office/drawing/2014/main" id="{8F2C6EFA-329F-40D6-AD15-15F231C46E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778" y="47999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B9290C4E-E8C2-48B0-85DD-0EB02FB70592}"/>
              </a:ext>
            </a:extLst>
          </p:cNvPr>
          <p:cNvPicPr>
            <a:picLocks noChangeAspect="1"/>
          </p:cNvPicPr>
          <p:nvPr/>
        </p:nvPicPr>
        <p:blipFill rotWithShape="1">
          <a:blip r:embed="rId3" cstate="print">
            <a:extLst>
              <a:ext uri="{28A0092B-C50C-407E-A947-70E740481C1C}">
                <a14:useLocalDpi xmlns:a14="http://schemas.microsoft.com/office/drawing/2010/main"/>
              </a:ext>
            </a:extLst>
          </a:blip>
          <a:srcRect l="10235" r="6121"/>
          <a:stretch/>
        </p:blipFill>
        <p:spPr>
          <a:xfrm>
            <a:off x="-1249" y="1851954"/>
            <a:ext cx="6097249" cy="4823166"/>
          </a:xfrm>
          <a:prstGeom prst="rect">
            <a:avLst/>
          </a:prstGeom>
        </p:spPr>
      </p:pic>
      <p:pic>
        <p:nvPicPr>
          <p:cNvPr id="28674" name="Picture 2" descr="HD wallpaper: rice plant, rice farming, green, nature, africa, kampala,  east africa | Wallpaper Flare">
            <a:extLst>
              <a:ext uri="{FF2B5EF4-FFF2-40B4-BE49-F238E27FC236}">
                <a16:creationId xmlns:a16="http://schemas.microsoft.com/office/drawing/2014/main" id="{3A8FE692-6821-4A52-AC0E-D716A1BBF2D5}"/>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7838" r="7838"/>
          <a:stretch/>
        </p:blipFill>
        <p:spPr bwMode="auto">
          <a:xfrm>
            <a:off x="6094750" y="1851954"/>
            <a:ext cx="6097249" cy="4823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95054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9DB3FA75-8D16-46D5-A0FB-BA9DEA3D20BF}"/>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B4A764AA-4FAE-4A5A-B157-3744DD49330A}"/>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83EAF3AF-A508-407A-9373-246B72F10B5A}"/>
              </a:ext>
            </a:extLst>
          </p:cNvPr>
          <p:cNvSpPr txBox="1"/>
          <p:nvPr/>
        </p:nvSpPr>
        <p:spPr>
          <a:xfrm>
            <a:off x="381000" y="910650"/>
            <a:ext cx="4445002" cy="5036700"/>
          </a:xfrm>
          <a:prstGeom prst="rect">
            <a:avLst/>
          </a:prstGeom>
          <a:noFill/>
        </p:spPr>
        <p:txBody>
          <a:bodyPr wrap="square" lIns="0" tIns="0" rIns="0" bIns="0" rtlCol="0">
            <a:spAutoFit/>
          </a:bodyPr>
          <a:lstStyle/>
          <a:p>
            <a:pPr algn="just">
              <a:lnSpc>
                <a:spcPct val="125000"/>
              </a:lnSpc>
            </a:pPr>
            <a:r>
              <a:rPr lang="vi-VN" sz="2200">
                <a:latin typeface="Arial" panose="020B0604020202020204" pitchFamily="34" charset="0"/>
                <a:cs typeface="Arial" panose="020B0604020202020204" pitchFamily="34" charset="0"/>
              </a:rPr>
              <a:t>Tuy nhiên, việc sử dụng chất kích thích sinh trưởng sẽ ảnh hưởng không tốt đến người sử dụng nông sản nếu dùng quá liều lượng trên các loài được dùng làm lương thực, thực phẩm; không đảm bảo thời gian cách li tối thiểu hoặc sử dụng các chất kích thích sinh trưởng không có nguồn gốc rõ ràng và không nằm trong danh mục cho phép của </a:t>
            </a:r>
            <a:r>
              <a:rPr lang="vi-VN" sz="2200" b="1">
                <a:latin typeface="Arial" panose="020B0604020202020204" pitchFamily="34" charset="0"/>
                <a:cs typeface="Arial" panose="020B0604020202020204" pitchFamily="34" charset="0"/>
              </a:rPr>
              <a:t>Bộ Nông nghiệp và Phát triển Nông thôn</a:t>
            </a:r>
            <a:r>
              <a:rPr lang="vi-VN" sz="2200">
                <a:latin typeface="Arial" panose="020B0604020202020204" pitchFamily="34" charset="0"/>
                <a:cs typeface="Arial" panose="020B0604020202020204" pitchFamily="34" charset="0"/>
              </a:rPr>
              <a:t>.</a:t>
            </a:r>
            <a:endParaRPr lang="vi-VN" sz="2200"/>
          </a:p>
        </p:txBody>
      </p:sp>
      <p:pic>
        <p:nvPicPr>
          <p:cNvPr id="27652" name="Picture 4" descr="Thuốc bảo vệ thực vật là gì? Tác hại của việc sử dụng chúng? - Phân Bón Huy  Long">
            <a:extLst>
              <a:ext uri="{FF2B5EF4-FFF2-40B4-BE49-F238E27FC236}">
                <a16:creationId xmlns:a16="http://schemas.microsoft.com/office/drawing/2014/main" id="{413D7F26-831A-49FE-BBB2-1AFBC44D3294}"/>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4276" r="14276"/>
          <a:stretch/>
        </p:blipFill>
        <p:spPr bwMode="auto">
          <a:xfrm>
            <a:off x="5257800" y="182881"/>
            <a:ext cx="6934200" cy="64922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3407954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nature 4k pc full hd #4K #wallpaper #hdwallpaper #desktop | Desktop  background nature, Nature desktop, Hd nature wallpapers">
            <a:extLst>
              <a:ext uri="{FF2B5EF4-FFF2-40B4-BE49-F238E27FC236}">
                <a16:creationId xmlns:a16="http://schemas.microsoft.com/office/drawing/2014/main" id="{DC6EE069-0D09-44B5-91A1-2FF2630EEF8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DF36AEED-F9CC-4D1A-BA77-9354056A31CF}"/>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BCC58556-1C4C-4FD0-9ECC-827848D70939}"/>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02A6B826-A87E-49DC-9C46-9548F7D37E87}"/>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14688" y="2976216"/>
            <a:ext cx="3962624"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ĐÃ HỌC</a:t>
            </a:r>
          </a:p>
        </p:txBody>
      </p:sp>
      <p:pic>
        <p:nvPicPr>
          <p:cNvPr id="7" name="Picture 6">
            <a:extLst>
              <a:ext uri="{FF2B5EF4-FFF2-40B4-BE49-F238E27FC236}">
                <a16:creationId xmlns:a16="http://schemas.microsoft.com/office/drawing/2014/main" id="{90681FC2-39E1-456B-81A1-1266854850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D1E16EA3-6EF9-456C-924D-9EA63D7CD7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4029053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8702A-B6E0-4AE3-BE73-F1559492A5E2}"/>
              </a:ext>
            </a:extLst>
          </p:cNvPr>
          <p:cNvSpPr txBox="1"/>
          <p:nvPr/>
        </p:nvSpPr>
        <p:spPr>
          <a:xfrm>
            <a:off x="2133600" y="698136"/>
            <a:ext cx="8991600" cy="2724592"/>
          </a:xfrm>
          <a:prstGeom prst="rect">
            <a:avLst/>
          </a:prstGeom>
          <a:noFill/>
        </p:spPr>
        <p:txBody>
          <a:bodyPr wrap="square" lIns="0" tIns="0" rIns="0" bIns="0" rtlCol="0">
            <a:spAutoFit/>
          </a:bodyPr>
          <a:lstStyle/>
          <a:p>
            <a:pPr>
              <a:lnSpc>
                <a:spcPct val="125000"/>
              </a:lnSpc>
            </a:pPr>
            <a:r>
              <a:rPr lang="vi-VN" sz="2400" b="1" i="1" dirty="0">
                <a:latin typeface="Arial" panose="020B0604020202020204" pitchFamily="34" charset="0"/>
                <a:cs typeface="Arial" panose="020B0604020202020204" pitchFamily="34" charset="0"/>
              </a:rPr>
              <a:t>Các nhân tố chủ yếu ảnh hưởng đến quá trình sinh trưởng và phát triển ở sinh vật là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Nhiệt độ</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Ánh sáng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Nước </a:t>
            </a:r>
          </a:p>
          <a:p>
            <a:pPr marL="800100" lvl="1" indent="-342900">
              <a:lnSpc>
                <a:spcPct val="125000"/>
              </a:lnSpc>
              <a:buFont typeface="Courier New" panose="02070309020205020404" pitchFamily="49" charset="0"/>
              <a:buChar char="o"/>
            </a:pPr>
            <a:r>
              <a:rPr lang="vi-VN" sz="2400" i="1" dirty="0">
                <a:latin typeface="Arial" panose="020B0604020202020204" pitchFamily="34" charset="0"/>
                <a:cs typeface="Arial" panose="020B0604020202020204" pitchFamily="34" charset="0"/>
              </a:rPr>
              <a:t>Chất dinh dưỡng.....</a:t>
            </a:r>
            <a:endParaRPr lang="vi-VN" sz="2400" i="1" dirty="0"/>
          </a:p>
        </p:txBody>
      </p:sp>
      <p:sp>
        <p:nvSpPr>
          <p:cNvPr id="7" name="Rectangle 6">
            <a:extLst>
              <a:ext uri="{FF2B5EF4-FFF2-40B4-BE49-F238E27FC236}">
                <a16:creationId xmlns:a16="http://schemas.microsoft.com/office/drawing/2014/main" id="{362EDFE4-010A-4A50-9D3D-5AF6163035BA}"/>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3E26668E-EC4A-49B1-8D57-A334ED182BA2}"/>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a:extLst>
              <a:ext uri="{FF2B5EF4-FFF2-40B4-BE49-F238E27FC236}">
                <a16:creationId xmlns:a16="http://schemas.microsoft.com/office/drawing/2014/main" id="{40272EB1-4453-4CE3-B2F7-924BBDB80E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7207" y="530296"/>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307177D2-FC58-4F7B-98E8-BDD3FE4A9C5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288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a:extLst>
              <a:ext uri="{FF2B5EF4-FFF2-40B4-BE49-F238E27FC236}">
                <a16:creationId xmlns:a16="http://schemas.microsoft.com/office/drawing/2014/main" id="{93829540-EC7A-4801-8322-727A5F8B70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6992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6">
            <a:extLst>
              <a:ext uri="{FF2B5EF4-FFF2-40B4-BE49-F238E27FC236}">
                <a16:creationId xmlns:a16="http://schemas.microsoft.com/office/drawing/2014/main" id="{461642C9-1EB8-48EC-8F3B-DE97461C05B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5696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pic>
        <p:nvPicPr>
          <p:cNvPr id="32770" name="Picture 2">
            <a:extLst>
              <a:ext uri="{FF2B5EF4-FFF2-40B4-BE49-F238E27FC236}">
                <a16:creationId xmlns:a16="http://schemas.microsoft.com/office/drawing/2014/main" id="{B2D03C8B-EA13-4790-83C6-9807B95AC11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144000" y="3677324"/>
            <a:ext cx="2743200" cy="27432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379162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2244C4E-FFD9-4978-9660-8F54E8A0C78B}"/>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FDCEF1C7-7594-4B27-B2F9-29653ACEC7EF}"/>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CFB4A7F2-3C56-4821-B7C2-40033689D2E2}"/>
              </a:ext>
            </a:extLst>
          </p:cNvPr>
          <p:cNvSpPr txBox="1"/>
          <p:nvPr/>
        </p:nvSpPr>
        <p:spPr>
          <a:xfrm>
            <a:off x="1831298" y="555711"/>
            <a:ext cx="9827302" cy="1801262"/>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Con người có thể chủ động điều khiển quá trình sinh trưởng và phát triển của sinh vật nhằm nâng cao năng suất của vật nuôi và cây trồng bằng cách sử dụng chât kích thích hoặc ức chế nhân tạo; cải thiện chế độ dinh dưỡng, điều chỉnh chế độ chiếu sáng, tưới nước,...</a:t>
            </a:r>
            <a:endParaRPr lang="vi-VN" sz="2400" dirty="0"/>
          </a:p>
        </p:txBody>
      </p:sp>
      <p:pic>
        <p:nvPicPr>
          <p:cNvPr id="6" name="Picture 2">
            <a:extLst>
              <a:ext uri="{FF2B5EF4-FFF2-40B4-BE49-F238E27FC236}">
                <a16:creationId xmlns:a16="http://schemas.microsoft.com/office/drawing/2014/main" id="{02DEBC7B-9DBA-413E-BE5C-9587A92EFF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9904" y="914151"/>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1746" name="Picture 2" descr="Plant genomics paving the way to a sustainable future – Science &amp; research  news | Frontiers">
            <a:extLst>
              <a:ext uri="{FF2B5EF4-FFF2-40B4-BE49-F238E27FC236}">
                <a16:creationId xmlns:a16="http://schemas.microsoft.com/office/drawing/2014/main" id="{5274EABE-0A21-46C1-9421-95B4F6CEA9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79700"/>
            <a:ext cx="6096000" cy="4095420"/>
          </a:xfrm>
          <a:prstGeom prst="rect">
            <a:avLst/>
          </a:prstGeom>
          <a:noFill/>
          <a:extLst>
            <a:ext uri="{909E8E84-426E-40DD-AFC4-6F175D3DCCD1}">
              <a14:hiddenFill xmlns:a14="http://schemas.microsoft.com/office/drawing/2010/main">
                <a:solidFill>
                  <a:srgbClr val="FFFFFF"/>
                </a:solidFill>
              </a14:hiddenFill>
            </a:ext>
          </a:extLst>
        </p:spPr>
      </p:pic>
      <p:pic>
        <p:nvPicPr>
          <p:cNvPr id="31748" name="Picture 4" descr="HD wallpaper: person holding garden hose while watering plant, green leafed  plants photography during daytime | Wallpaper Flare">
            <a:extLst>
              <a:ext uri="{FF2B5EF4-FFF2-40B4-BE49-F238E27FC236}">
                <a16:creationId xmlns:a16="http://schemas.microsoft.com/office/drawing/2014/main" id="{1AB2A576-0A52-4047-A638-479AA21A459E}"/>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8126" r="8126"/>
          <a:stretch/>
        </p:blipFill>
        <p:spPr bwMode="auto">
          <a:xfrm>
            <a:off x="6095999" y="2579700"/>
            <a:ext cx="6096000" cy="40954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91173891"/>
      </p:ext>
    </p:extLst>
  </p:cSld>
  <p:clrMapOvr>
    <a:masterClrMapping/>
  </p:clrMapOvr>
  <p:transition spd="slow">
    <p:push dir="u"/>
  </p:transition>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884845D3-DCBF-4A3A-9579-E14CA6A517DF}"/>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1CB26F7F-664F-471B-A84C-5E98975D8166}"/>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480BEFC1-D518-4C9B-9BE8-A7D38F71774E}"/>
              </a:ext>
            </a:extLst>
          </p:cNvPr>
          <p:cNvSpPr txBox="1"/>
          <p:nvPr/>
        </p:nvSpPr>
        <p:spPr>
          <a:xfrm>
            <a:off x="2055229" y="623557"/>
            <a:ext cx="9673012" cy="877933"/>
          </a:xfrm>
          <a:prstGeom prst="rect">
            <a:avLst/>
          </a:prstGeom>
          <a:noFill/>
        </p:spPr>
        <p:txBody>
          <a:bodyPr wrap="square" lIns="0" tIns="0" rIns="0" bIns="0" rtlCol="0">
            <a:spAutoFit/>
          </a:bodyPr>
          <a:lstStyle/>
          <a:p>
            <a:pPr algn="just">
              <a:lnSpc>
                <a:spcPct val="125000"/>
              </a:lnSpc>
            </a:pPr>
            <a:r>
              <a:rPr lang="vi-VN" sz="2400" dirty="0">
                <a:latin typeface="Arial" panose="020B0604020202020204" pitchFamily="34" charset="0"/>
                <a:cs typeface="Arial" panose="020B0604020202020204" pitchFamily="34" charset="0"/>
              </a:rPr>
              <a:t>Dựa vào đặc điểm giai đoạn phát triển ở côn trùng, lựa chọn các biện pháp hiệu quả để phòng trừ các loài gây hại như muỗi, bướm,...</a:t>
            </a:r>
            <a:endParaRPr lang="vi-VN" sz="2400" dirty="0"/>
          </a:p>
        </p:txBody>
      </p:sp>
      <p:pic>
        <p:nvPicPr>
          <p:cNvPr id="6" name="Picture 2">
            <a:extLst>
              <a:ext uri="{FF2B5EF4-FFF2-40B4-BE49-F238E27FC236}">
                <a16:creationId xmlns:a16="http://schemas.microsoft.com/office/drawing/2014/main" id="{7578C773-43F5-49A5-8254-0FCD5A04BAD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27207" y="530296"/>
            <a:ext cx="914400" cy="9144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a:extLst>
              <a:ext uri="{FF2B5EF4-FFF2-40B4-BE49-F238E27FC236}">
                <a16:creationId xmlns:a16="http://schemas.microsoft.com/office/drawing/2014/main" id="{1839D31E-DA37-4580-80EC-458CCE3F245A}"/>
              </a:ext>
            </a:extLst>
          </p:cNvPr>
          <p:cNvGrpSpPr/>
          <p:nvPr/>
        </p:nvGrpSpPr>
        <p:grpSpPr>
          <a:xfrm>
            <a:off x="229155" y="1766646"/>
            <a:ext cx="6104740" cy="4843684"/>
            <a:chOff x="5194300" y="615643"/>
            <a:chExt cx="6979557" cy="5537790"/>
          </a:xfrm>
        </p:grpSpPr>
        <p:pic>
          <p:nvPicPr>
            <p:cNvPr id="8" name="Picture 2">
              <a:extLst>
                <a:ext uri="{FF2B5EF4-FFF2-40B4-BE49-F238E27FC236}">
                  <a16:creationId xmlns:a16="http://schemas.microsoft.com/office/drawing/2014/main" id="{C54A9EB0-8D31-47F1-BC12-2AF0520588E3}"/>
                </a:ext>
              </a:extLst>
            </p:cNvPr>
            <p:cNvPicPr>
              <a:picLocks noChangeAspect="1" noChangeArrowheads="1"/>
            </p:cNvPicPr>
            <p:nvPr/>
          </p:nvPicPr>
          <p:blipFill rotWithShape="1">
            <a:blip r:embed="rId11">
              <a:extLst>
                <a:ext uri="{28A0092B-C50C-407E-A947-70E740481C1C}">
                  <a14:useLocalDpi xmlns:a14="http://schemas.microsoft.com/office/drawing/2010/main" val="0"/>
                </a:ext>
              </a:extLst>
            </a:blip>
            <a:srcRect t="17486" b="9071"/>
            <a:stretch/>
          </p:blipFill>
          <p:spPr bwMode="auto">
            <a:xfrm>
              <a:off x="5194300" y="704567"/>
              <a:ext cx="6979557" cy="5448866"/>
            </a:xfrm>
            <a:prstGeom prst="rect">
              <a:avLst/>
            </a:prstGeom>
            <a:noFill/>
            <a:extLst>
              <a:ext uri="{909E8E84-426E-40DD-AFC4-6F175D3DCCD1}">
                <a14:hiddenFill xmlns:a14="http://schemas.microsoft.com/office/drawing/2010/main">
                  <a:solidFill>
                    <a:srgbClr val="FFFFFF"/>
                  </a:solidFill>
                </a14:hiddenFill>
              </a:ext>
            </a:extLst>
          </p:spPr>
        </p:pic>
        <p:sp>
          <p:nvSpPr>
            <p:cNvPr id="9" name="Rectangle 8">
              <a:extLst>
                <a:ext uri="{FF2B5EF4-FFF2-40B4-BE49-F238E27FC236}">
                  <a16:creationId xmlns:a16="http://schemas.microsoft.com/office/drawing/2014/main" id="{DA20340C-FEFB-4CC2-B606-00C4A24FEDFE}"/>
                </a:ext>
              </a:extLst>
            </p:cNvPr>
            <p:cNvSpPr/>
            <p:nvPr/>
          </p:nvSpPr>
          <p:spPr>
            <a:xfrm>
              <a:off x="5321300" y="990600"/>
              <a:ext cx="8382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0" name="Rectangle 9">
              <a:extLst>
                <a:ext uri="{FF2B5EF4-FFF2-40B4-BE49-F238E27FC236}">
                  <a16:creationId xmlns:a16="http://schemas.microsoft.com/office/drawing/2014/main" id="{C3DFAFD3-5C83-4703-88A5-A58D06B0188C}"/>
                </a:ext>
              </a:extLst>
            </p:cNvPr>
            <p:cNvSpPr/>
            <p:nvPr/>
          </p:nvSpPr>
          <p:spPr>
            <a:xfrm>
              <a:off x="10814050" y="867368"/>
              <a:ext cx="1117600" cy="56515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1" name="Rectangle 10">
              <a:extLst>
                <a:ext uri="{FF2B5EF4-FFF2-40B4-BE49-F238E27FC236}">
                  <a16:creationId xmlns:a16="http://schemas.microsoft.com/office/drawing/2014/main" id="{85C818D7-84A5-47D7-B0D8-B2EDA4863059}"/>
                </a:ext>
              </a:extLst>
            </p:cNvPr>
            <p:cNvSpPr/>
            <p:nvPr/>
          </p:nvSpPr>
          <p:spPr>
            <a:xfrm>
              <a:off x="11166475" y="4843463"/>
              <a:ext cx="687388" cy="37191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2" name="Rectangle 11">
              <a:extLst>
                <a:ext uri="{FF2B5EF4-FFF2-40B4-BE49-F238E27FC236}">
                  <a16:creationId xmlns:a16="http://schemas.microsoft.com/office/drawing/2014/main" id="{B9D1971B-6153-433E-AAED-405F262C1F8B}"/>
                </a:ext>
              </a:extLst>
            </p:cNvPr>
            <p:cNvSpPr/>
            <p:nvPr/>
          </p:nvSpPr>
          <p:spPr>
            <a:xfrm>
              <a:off x="11027569" y="5029200"/>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3" name="Rectangle 12">
              <a:extLst>
                <a:ext uri="{FF2B5EF4-FFF2-40B4-BE49-F238E27FC236}">
                  <a16:creationId xmlns:a16="http://schemas.microsoft.com/office/drawing/2014/main" id="{77E14EEC-91AF-4046-B40B-7E3EFDB264C4}"/>
                </a:ext>
              </a:extLst>
            </p:cNvPr>
            <p:cNvSpPr/>
            <p:nvPr/>
          </p:nvSpPr>
          <p:spPr>
            <a:xfrm>
              <a:off x="5860257" y="5548313"/>
              <a:ext cx="821531" cy="2667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14" name="TextBox 13">
              <a:extLst>
                <a:ext uri="{FF2B5EF4-FFF2-40B4-BE49-F238E27FC236}">
                  <a16:creationId xmlns:a16="http://schemas.microsoft.com/office/drawing/2014/main" id="{4F3D2153-56CA-4FE8-B34A-DC55337D9AC5}"/>
                </a:ext>
              </a:extLst>
            </p:cNvPr>
            <p:cNvSpPr txBox="1">
              <a:spLocks noChangeAspect="1"/>
            </p:cNvSpPr>
            <p:nvPr>
              <p:custDataLst>
                <p:tags r:id="rId5"/>
              </p:custDataLst>
            </p:nvPr>
          </p:nvSpPr>
          <p:spPr>
            <a:xfrm>
              <a:off x="5959785" y="615643"/>
              <a:ext cx="1984474" cy="246571"/>
            </a:xfrm>
            <a:custGeom>
              <a:avLst/>
              <a:gdLst/>
              <a:ahLst/>
              <a:cxnLst/>
              <a:rect l="l" t="t" r="r" b="b"/>
              <a:pathLst>
                <a:path w="1984474" h="246571">
                  <a:moveTo>
                    <a:pt x="1675358" y="141535"/>
                  </a:moveTo>
                  <a:cubicBezTo>
                    <a:pt x="1671340" y="142875"/>
                    <a:pt x="1664978" y="144475"/>
                    <a:pt x="1656271" y="146335"/>
                  </a:cubicBezTo>
                  <a:cubicBezTo>
                    <a:pt x="1647565" y="148195"/>
                    <a:pt x="1641872" y="150018"/>
                    <a:pt x="1639193" y="151804"/>
                  </a:cubicBezTo>
                  <a:cubicBezTo>
                    <a:pt x="1635100" y="154707"/>
                    <a:pt x="1633054" y="158390"/>
                    <a:pt x="1633054" y="162855"/>
                  </a:cubicBezTo>
                  <a:cubicBezTo>
                    <a:pt x="1633054" y="167245"/>
                    <a:pt x="1634691" y="171040"/>
                    <a:pt x="1637965" y="174240"/>
                  </a:cubicBezTo>
                  <a:cubicBezTo>
                    <a:pt x="1641240" y="177440"/>
                    <a:pt x="1645407" y="179040"/>
                    <a:pt x="1650467" y="179040"/>
                  </a:cubicBezTo>
                  <a:cubicBezTo>
                    <a:pt x="1656122" y="179040"/>
                    <a:pt x="1661517" y="177180"/>
                    <a:pt x="1666652" y="173459"/>
                  </a:cubicBezTo>
                  <a:cubicBezTo>
                    <a:pt x="1670447" y="170631"/>
                    <a:pt x="1672940" y="167171"/>
                    <a:pt x="1674131" y="163078"/>
                  </a:cubicBezTo>
                  <a:cubicBezTo>
                    <a:pt x="1674949" y="160399"/>
                    <a:pt x="1675358" y="155302"/>
                    <a:pt x="1675358" y="147786"/>
                  </a:cubicBezTo>
                  <a:close/>
                  <a:moveTo>
                    <a:pt x="959012" y="102803"/>
                  </a:moveTo>
                  <a:cubicBezTo>
                    <a:pt x="950528" y="102803"/>
                    <a:pt x="943645" y="105928"/>
                    <a:pt x="938362" y="112179"/>
                  </a:cubicBezTo>
                  <a:cubicBezTo>
                    <a:pt x="932781" y="118802"/>
                    <a:pt x="929990" y="127806"/>
                    <a:pt x="929990" y="139191"/>
                  </a:cubicBezTo>
                  <a:cubicBezTo>
                    <a:pt x="929990" y="150577"/>
                    <a:pt x="932781" y="159581"/>
                    <a:pt x="938362" y="166204"/>
                  </a:cubicBezTo>
                  <a:cubicBezTo>
                    <a:pt x="943645" y="172454"/>
                    <a:pt x="950528" y="175580"/>
                    <a:pt x="959012" y="175580"/>
                  </a:cubicBezTo>
                  <a:cubicBezTo>
                    <a:pt x="967495" y="175580"/>
                    <a:pt x="974341" y="172454"/>
                    <a:pt x="979550" y="166204"/>
                  </a:cubicBezTo>
                  <a:cubicBezTo>
                    <a:pt x="985131" y="159581"/>
                    <a:pt x="987921" y="150502"/>
                    <a:pt x="987921" y="138968"/>
                  </a:cubicBezTo>
                  <a:cubicBezTo>
                    <a:pt x="987921" y="127657"/>
                    <a:pt x="985131" y="118727"/>
                    <a:pt x="979550" y="112179"/>
                  </a:cubicBezTo>
                  <a:cubicBezTo>
                    <a:pt x="974341" y="105928"/>
                    <a:pt x="967495" y="102803"/>
                    <a:pt x="959012" y="102803"/>
                  </a:cubicBezTo>
                  <a:close/>
                  <a:moveTo>
                    <a:pt x="397037" y="102803"/>
                  </a:moveTo>
                  <a:cubicBezTo>
                    <a:pt x="388851" y="102803"/>
                    <a:pt x="381968" y="105928"/>
                    <a:pt x="376387" y="112179"/>
                  </a:cubicBezTo>
                  <a:cubicBezTo>
                    <a:pt x="370806" y="118430"/>
                    <a:pt x="368015" y="127434"/>
                    <a:pt x="368015" y="139191"/>
                  </a:cubicBezTo>
                  <a:cubicBezTo>
                    <a:pt x="368015" y="150949"/>
                    <a:pt x="370806" y="159953"/>
                    <a:pt x="376387" y="166204"/>
                  </a:cubicBezTo>
                  <a:cubicBezTo>
                    <a:pt x="381968" y="172454"/>
                    <a:pt x="388851" y="175580"/>
                    <a:pt x="397037" y="175580"/>
                  </a:cubicBezTo>
                  <a:cubicBezTo>
                    <a:pt x="405222" y="175580"/>
                    <a:pt x="412087" y="172454"/>
                    <a:pt x="417631" y="166204"/>
                  </a:cubicBezTo>
                  <a:cubicBezTo>
                    <a:pt x="423174" y="159953"/>
                    <a:pt x="425946" y="150874"/>
                    <a:pt x="425946" y="138968"/>
                  </a:cubicBezTo>
                  <a:cubicBezTo>
                    <a:pt x="425946" y="127359"/>
                    <a:pt x="423174" y="118430"/>
                    <a:pt x="417631" y="112179"/>
                  </a:cubicBezTo>
                  <a:cubicBezTo>
                    <a:pt x="412087" y="105928"/>
                    <a:pt x="405222" y="102803"/>
                    <a:pt x="397037" y="102803"/>
                  </a:cubicBezTo>
                  <a:close/>
                  <a:moveTo>
                    <a:pt x="1260909" y="101240"/>
                  </a:moveTo>
                  <a:cubicBezTo>
                    <a:pt x="1253394" y="101240"/>
                    <a:pt x="1247199" y="104161"/>
                    <a:pt x="1242324" y="110002"/>
                  </a:cubicBezTo>
                  <a:cubicBezTo>
                    <a:pt x="1237450" y="115844"/>
                    <a:pt x="1235013" y="124755"/>
                    <a:pt x="1235013" y="136736"/>
                  </a:cubicBezTo>
                  <a:cubicBezTo>
                    <a:pt x="1235013" y="149312"/>
                    <a:pt x="1237450" y="158520"/>
                    <a:pt x="1242324" y="164362"/>
                  </a:cubicBezTo>
                  <a:cubicBezTo>
                    <a:pt x="1247199" y="170203"/>
                    <a:pt x="1253207" y="173124"/>
                    <a:pt x="1260351" y="173124"/>
                  </a:cubicBezTo>
                  <a:cubicBezTo>
                    <a:pt x="1268016" y="173124"/>
                    <a:pt x="1274490" y="170129"/>
                    <a:pt x="1279773" y="164139"/>
                  </a:cubicBezTo>
                  <a:cubicBezTo>
                    <a:pt x="1285057" y="158148"/>
                    <a:pt x="1287698" y="149274"/>
                    <a:pt x="1287698" y="137517"/>
                  </a:cubicBezTo>
                  <a:cubicBezTo>
                    <a:pt x="1287698" y="125239"/>
                    <a:pt x="1285168" y="116123"/>
                    <a:pt x="1280108" y="110170"/>
                  </a:cubicBezTo>
                  <a:cubicBezTo>
                    <a:pt x="1275048" y="104217"/>
                    <a:pt x="1268648" y="101240"/>
                    <a:pt x="1260909" y="101240"/>
                  </a:cubicBezTo>
                  <a:close/>
                  <a:moveTo>
                    <a:pt x="742504" y="79920"/>
                  </a:moveTo>
                  <a:lnTo>
                    <a:pt x="773869" y="79920"/>
                  </a:lnTo>
                  <a:lnTo>
                    <a:pt x="773869" y="134392"/>
                  </a:lnTo>
                  <a:cubicBezTo>
                    <a:pt x="773869" y="150018"/>
                    <a:pt x="774465" y="160213"/>
                    <a:pt x="775655" y="164976"/>
                  </a:cubicBezTo>
                  <a:cubicBezTo>
                    <a:pt x="776474" y="168548"/>
                    <a:pt x="778557" y="171524"/>
                    <a:pt x="781906" y="173905"/>
                  </a:cubicBezTo>
                  <a:cubicBezTo>
                    <a:pt x="784957" y="176138"/>
                    <a:pt x="788827" y="177254"/>
                    <a:pt x="793515" y="177254"/>
                  </a:cubicBezTo>
                  <a:cubicBezTo>
                    <a:pt x="798798" y="177254"/>
                    <a:pt x="803579" y="175803"/>
                    <a:pt x="807858" y="172901"/>
                  </a:cubicBezTo>
                  <a:cubicBezTo>
                    <a:pt x="812137" y="169999"/>
                    <a:pt x="815058" y="166352"/>
                    <a:pt x="816620" y="161962"/>
                  </a:cubicBezTo>
                  <a:cubicBezTo>
                    <a:pt x="818183" y="157572"/>
                    <a:pt x="818964" y="146893"/>
                    <a:pt x="818964" y="129927"/>
                  </a:cubicBezTo>
                  <a:lnTo>
                    <a:pt x="818964" y="79920"/>
                  </a:lnTo>
                  <a:lnTo>
                    <a:pt x="850330" y="79920"/>
                  </a:lnTo>
                  <a:lnTo>
                    <a:pt x="850330" y="138187"/>
                  </a:lnTo>
                  <a:cubicBezTo>
                    <a:pt x="860673" y="136103"/>
                    <a:pt x="867929" y="132234"/>
                    <a:pt x="872096" y="126578"/>
                  </a:cubicBezTo>
                  <a:cubicBezTo>
                    <a:pt x="874626" y="123155"/>
                    <a:pt x="875965" y="118058"/>
                    <a:pt x="876114" y="111286"/>
                  </a:cubicBezTo>
                  <a:lnTo>
                    <a:pt x="860934" y="111286"/>
                  </a:lnTo>
                  <a:lnTo>
                    <a:pt x="860934" y="79920"/>
                  </a:lnTo>
                  <a:lnTo>
                    <a:pt x="892299" y="79920"/>
                  </a:lnTo>
                  <a:lnTo>
                    <a:pt x="892299" y="102356"/>
                  </a:lnTo>
                  <a:cubicBezTo>
                    <a:pt x="892299" y="111584"/>
                    <a:pt x="891499" y="118802"/>
                    <a:pt x="889899" y="124011"/>
                  </a:cubicBezTo>
                  <a:cubicBezTo>
                    <a:pt x="888300" y="129220"/>
                    <a:pt x="885342" y="133871"/>
                    <a:pt x="881026" y="137963"/>
                  </a:cubicBezTo>
                  <a:cubicBezTo>
                    <a:pt x="874403" y="144363"/>
                    <a:pt x="864171" y="148679"/>
                    <a:pt x="850330" y="150911"/>
                  </a:cubicBezTo>
                  <a:lnTo>
                    <a:pt x="850330" y="198462"/>
                  </a:lnTo>
                  <a:lnTo>
                    <a:pt x="821197" y="198462"/>
                  </a:lnTo>
                  <a:lnTo>
                    <a:pt x="821197" y="180714"/>
                  </a:lnTo>
                  <a:cubicBezTo>
                    <a:pt x="811895" y="194332"/>
                    <a:pt x="798798" y="201141"/>
                    <a:pt x="781906" y="201141"/>
                  </a:cubicBezTo>
                  <a:cubicBezTo>
                    <a:pt x="764419" y="201141"/>
                    <a:pt x="752699" y="194481"/>
                    <a:pt x="746745" y="181161"/>
                  </a:cubicBezTo>
                  <a:cubicBezTo>
                    <a:pt x="743918" y="174836"/>
                    <a:pt x="742504" y="166092"/>
                    <a:pt x="742504" y="154930"/>
                  </a:cubicBezTo>
                  <a:close/>
                  <a:moveTo>
                    <a:pt x="485999" y="79920"/>
                  </a:moveTo>
                  <a:lnTo>
                    <a:pt x="517364" y="79920"/>
                  </a:lnTo>
                  <a:lnTo>
                    <a:pt x="517364" y="198462"/>
                  </a:lnTo>
                  <a:lnTo>
                    <a:pt x="485999" y="198462"/>
                  </a:lnTo>
                  <a:close/>
                  <a:moveTo>
                    <a:pt x="199579" y="79920"/>
                  </a:moveTo>
                  <a:lnTo>
                    <a:pt x="230944" y="79920"/>
                  </a:lnTo>
                  <a:lnTo>
                    <a:pt x="230944" y="134392"/>
                  </a:lnTo>
                  <a:cubicBezTo>
                    <a:pt x="230944" y="151060"/>
                    <a:pt x="231521" y="161274"/>
                    <a:pt x="232675" y="165032"/>
                  </a:cubicBezTo>
                  <a:cubicBezTo>
                    <a:pt x="233828" y="168789"/>
                    <a:pt x="235930" y="171766"/>
                    <a:pt x="238981" y="173961"/>
                  </a:cubicBezTo>
                  <a:cubicBezTo>
                    <a:pt x="242032" y="176156"/>
                    <a:pt x="245902" y="177254"/>
                    <a:pt x="250590" y="177254"/>
                  </a:cubicBezTo>
                  <a:cubicBezTo>
                    <a:pt x="255947" y="177254"/>
                    <a:pt x="260747" y="175784"/>
                    <a:pt x="264989" y="172845"/>
                  </a:cubicBezTo>
                  <a:cubicBezTo>
                    <a:pt x="269230" y="169906"/>
                    <a:pt x="272133" y="166259"/>
                    <a:pt x="273695" y="161906"/>
                  </a:cubicBezTo>
                  <a:cubicBezTo>
                    <a:pt x="275258" y="157553"/>
                    <a:pt x="276039" y="146893"/>
                    <a:pt x="276039" y="129927"/>
                  </a:cubicBezTo>
                  <a:lnTo>
                    <a:pt x="276039" y="79920"/>
                  </a:lnTo>
                  <a:lnTo>
                    <a:pt x="307405" y="79920"/>
                  </a:lnTo>
                  <a:lnTo>
                    <a:pt x="307405" y="198462"/>
                  </a:lnTo>
                  <a:lnTo>
                    <a:pt x="278272" y="198462"/>
                  </a:lnTo>
                  <a:lnTo>
                    <a:pt x="278272" y="180714"/>
                  </a:lnTo>
                  <a:cubicBezTo>
                    <a:pt x="273956" y="187039"/>
                    <a:pt x="268282" y="192025"/>
                    <a:pt x="261249" y="195672"/>
                  </a:cubicBezTo>
                  <a:cubicBezTo>
                    <a:pt x="254217" y="199318"/>
                    <a:pt x="246795" y="201141"/>
                    <a:pt x="238981" y="201141"/>
                  </a:cubicBezTo>
                  <a:cubicBezTo>
                    <a:pt x="231019" y="201141"/>
                    <a:pt x="223875" y="199392"/>
                    <a:pt x="217550" y="195895"/>
                  </a:cubicBezTo>
                  <a:cubicBezTo>
                    <a:pt x="211225" y="192397"/>
                    <a:pt x="206648" y="187486"/>
                    <a:pt x="203820" y="181161"/>
                  </a:cubicBezTo>
                  <a:cubicBezTo>
                    <a:pt x="200993" y="174836"/>
                    <a:pt x="199579" y="166092"/>
                    <a:pt x="199579" y="154930"/>
                  </a:cubicBezTo>
                  <a:close/>
                  <a:moveTo>
                    <a:pt x="1801751" y="77242"/>
                  </a:moveTo>
                  <a:cubicBezTo>
                    <a:pt x="1808671" y="77242"/>
                    <a:pt x="1814996" y="78488"/>
                    <a:pt x="1820726" y="80981"/>
                  </a:cubicBezTo>
                  <a:cubicBezTo>
                    <a:pt x="1826456" y="83474"/>
                    <a:pt x="1830791" y="86655"/>
                    <a:pt x="1833730" y="90524"/>
                  </a:cubicBezTo>
                  <a:cubicBezTo>
                    <a:pt x="1836670" y="94394"/>
                    <a:pt x="1838716" y="98784"/>
                    <a:pt x="1839869" y="103696"/>
                  </a:cubicBezTo>
                  <a:cubicBezTo>
                    <a:pt x="1841023" y="108607"/>
                    <a:pt x="1841599" y="115639"/>
                    <a:pt x="1841599" y="124792"/>
                  </a:cubicBezTo>
                  <a:lnTo>
                    <a:pt x="1841599" y="198462"/>
                  </a:lnTo>
                  <a:lnTo>
                    <a:pt x="1810234" y="198462"/>
                  </a:lnTo>
                  <a:lnTo>
                    <a:pt x="1810234" y="137963"/>
                  </a:lnTo>
                  <a:cubicBezTo>
                    <a:pt x="1810234" y="125164"/>
                    <a:pt x="1809564" y="116886"/>
                    <a:pt x="1808225" y="113128"/>
                  </a:cubicBezTo>
                  <a:cubicBezTo>
                    <a:pt x="1806885" y="109370"/>
                    <a:pt x="1804709" y="106449"/>
                    <a:pt x="1801695" y="104365"/>
                  </a:cubicBezTo>
                  <a:cubicBezTo>
                    <a:pt x="1798681" y="102282"/>
                    <a:pt x="1795053" y="101240"/>
                    <a:pt x="1790812" y="101240"/>
                  </a:cubicBezTo>
                  <a:cubicBezTo>
                    <a:pt x="1785380" y="101240"/>
                    <a:pt x="1780506" y="102728"/>
                    <a:pt x="1776190" y="105705"/>
                  </a:cubicBezTo>
                  <a:cubicBezTo>
                    <a:pt x="1771873" y="108681"/>
                    <a:pt x="1768916" y="112625"/>
                    <a:pt x="1767316" y="117537"/>
                  </a:cubicBezTo>
                  <a:cubicBezTo>
                    <a:pt x="1765716" y="122448"/>
                    <a:pt x="1764916" y="131527"/>
                    <a:pt x="1764916" y="144772"/>
                  </a:cubicBezTo>
                  <a:lnTo>
                    <a:pt x="1764916" y="198462"/>
                  </a:lnTo>
                  <a:lnTo>
                    <a:pt x="1733550" y="198462"/>
                  </a:lnTo>
                  <a:lnTo>
                    <a:pt x="1733550" y="79920"/>
                  </a:lnTo>
                  <a:lnTo>
                    <a:pt x="1762683" y="79920"/>
                  </a:lnTo>
                  <a:lnTo>
                    <a:pt x="1762683" y="97333"/>
                  </a:lnTo>
                  <a:cubicBezTo>
                    <a:pt x="1773027" y="83939"/>
                    <a:pt x="1786049" y="77242"/>
                    <a:pt x="1801751" y="77242"/>
                  </a:cubicBezTo>
                  <a:close/>
                  <a:moveTo>
                    <a:pt x="1656271" y="77242"/>
                  </a:moveTo>
                  <a:cubicBezTo>
                    <a:pt x="1670261" y="77242"/>
                    <a:pt x="1680679" y="78897"/>
                    <a:pt x="1687525" y="82209"/>
                  </a:cubicBezTo>
                  <a:cubicBezTo>
                    <a:pt x="1694371" y="85520"/>
                    <a:pt x="1699190" y="89724"/>
                    <a:pt x="1701980" y="94822"/>
                  </a:cubicBezTo>
                  <a:cubicBezTo>
                    <a:pt x="1704771" y="99919"/>
                    <a:pt x="1706166" y="109277"/>
                    <a:pt x="1706166" y="122895"/>
                  </a:cubicBezTo>
                  <a:lnTo>
                    <a:pt x="1705831" y="159506"/>
                  </a:lnTo>
                  <a:cubicBezTo>
                    <a:pt x="1705831" y="169924"/>
                    <a:pt x="1706333" y="177607"/>
                    <a:pt x="1707338" y="182556"/>
                  </a:cubicBezTo>
                  <a:cubicBezTo>
                    <a:pt x="1708342" y="187505"/>
                    <a:pt x="1710221" y="192807"/>
                    <a:pt x="1712975" y="198462"/>
                  </a:cubicBezTo>
                  <a:lnTo>
                    <a:pt x="1681944" y="198462"/>
                  </a:lnTo>
                  <a:cubicBezTo>
                    <a:pt x="1681126" y="196378"/>
                    <a:pt x="1680121" y="193290"/>
                    <a:pt x="1678930" y="189197"/>
                  </a:cubicBezTo>
                  <a:cubicBezTo>
                    <a:pt x="1678409" y="187337"/>
                    <a:pt x="1678037" y="186109"/>
                    <a:pt x="1677814" y="185514"/>
                  </a:cubicBezTo>
                  <a:cubicBezTo>
                    <a:pt x="1672456" y="190723"/>
                    <a:pt x="1666726" y="194630"/>
                    <a:pt x="1660624" y="197234"/>
                  </a:cubicBezTo>
                  <a:cubicBezTo>
                    <a:pt x="1654523" y="199839"/>
                    <a:pt x="1648011" y="201141"/>
                    <a:pt x="1641091" y="201141"/>
                  </a:cubicBezTo>
                  <a:cubicBezTo>
                    <a:pt x="1628887" y="201141"/>
                    <a:pt x="1619269" y="197830"/>
                    <a:pt x="1612237" y="191207"/>
                  </a:cubicBezTo>
                  <a:cubicBezTo>
                    <a:pt x="1605205" y="184584"/>
                    <a:pt x="1601689" y="176212"/>
                    <a:pt x="1601689" y="166092"/>
                  </a:cubicBezTo>
                  <a:cubicBezTo>
                    <a:pt x="1601689" y="159395"/>
                    <a:pt x="1603288" y="153423"/>
                    <a:pt x="1606488" y="148177"/>
                  </a:cubicBezTo>
                  <a:cubicBezTo>
                    <a:pt x="1609688" y="142931"/>
                    <a:pt x="1614171" y="138912"/>
                    <a:pt x="1619939" y="136122"/>
                  </a:cubicBezTo>
                  <a:cubicBezTo>
                    <a:pt x="1625706" y="133331"/>
                    <a:pt x="1634021" y="130894"/>
                    <a:pt x="1644886" y="128810"/>
                  </a:cubicBezTo>
                  <a:cubicBezTo>
                    <a:pt x="1659545" y="126057"/>
                    <a:pt x="1669703" y="123490"/>
                    <a:pt x="1675358" y="121109"/>
                  </a:cubicBezTo>
                  <a:lnTo>
                    <a:pt x="1675358" y="117983"/>
                  </a:lnTo>
                  <a:cubicBezTo>
                    <a:pt x="1675358" y="111956"/>
                    <a:pt x="1673870" y="107658"/>
                    <a:pt x="1670894" y="105091"/>
                  </a:cubicBezTo>
                  <a:cubicBezTo>
                    <a:pt x="1667917" y="102524"/>
                    <a:pt x="1662299" y="101240"/>
                    <a:pt x="1654039" y="101240"/>
                  </a:cubicBezTo>
                  <a:cubicBezTo>
                    <a:pt x="1648458" y="101240"/>
                    <a:pt x="1644105" y="102338"/>
                    <a:pt x="1640979" y="104533"/>
                  </a:cubicBezTo>
                  <a:cubicBezTo>
                    <a:pt x="1637854" y="106728"/>
                    <a:pt x="1635324" y="110579"/>
                    <a:pt x="1633389" y="116086"/>
                  </a:cubicBezTo>
                  <a:lnTo>
                    <a:pt x="1604926" y="110951"/>
                  </a:lnTo>
                  <a:cubicBezTo>
                    <a:pt x="1608125" y="99491"/>
                    <a:pt x="1613632" y="91008"/>
                    <a:pt x="1621445" y="85501"/>
                  </a:cubicBezTo>
                  <a:cubicBezTo>
                    <a:pt x="1629259" y="79995"/>
                    <a:pt x="1640868" y="77242"/>
                    <a:pt x="1656271" y="77242"/>
                  </a:cubicBezTo>
                  <a:close/>
                  <a:moveTo>
                    <a:pt x="1252873" y="77242"/>
                  </a:moveTo>
                  <a:cubicBezTo>
                    <a:pt x="1267532" y="77242"/>
                    <a:pt x="1279624" y="83678"/>
                    <a:pt x="1289149" y="96552"/>
                  </a:cubicBezTo>
                  <a:lnTo>
                    <a:pt x="1289149" y="79920"/>
                  </a:lnTo>
                  <a:lnTo>
                    <a:pt x="1318506" y="79920"/>
                  </a:lnTo>
                  <a:lnTo>
                    <a:pt x="1318506" y="186295"/>
                  </a:lnTo>
                  <a:cubicBezTo>
                    <a:pt x="1318506" y="200285"/>
                    <a:pt x="1317352" y="210740"/>
                    <a:pt x="1315046" y="217661"/>
                  </a:cubicBezTo>
                  <a:cubicBezTo>
                    <a:pt x="1312739" y="224581"/>
                    <a:pt x="1309502" y="230014"/>
                    <a:pt x="1305335" y="233958"/>
                  </a:cubicBezTo>
                  <a:cubicBezTo>
                    <a:pt x="1301167" y="237901"/>
                    <a:pt x="1295605" y="240990"/>
                    <a:pt x="1288647" y="243222"/>
                  </a:cubicBezTo>
                  <a:cubicBezTo>
                    <a:pt x="1281689" y="245455"/>
                    <a:pt x="1272890" y="246571"/>
                    <a:pt x="1262249" y="246571"/>
                  </a:cubicBezTo>
                  <a:cubicBezTo>
                    <a:pt x="1242157" y="246571"/>
                    <a:pt x="1227907" y="243129"/>
                    <a:pt x="1219498" y="236246"/>
                  </a:cubicBezTo>
                  <a:cubicBezTo>
                    <a:pt x="1211089" y="229362"/>
                    <a:pt x="1206885" y="220637"/>
                    <a:pt x="1206885" y="210071"/>
                  </a:cubicBezTo>
                  <a:cubicBezTo>
                    <a:pt x="1206885" y="209029"/>
                    <a:pt x="1206922" y="207764"/>
                    <a:pt x="1206996" y="206276"/>
                  </a:cubicBezTo>
                  <a:lnTo>
                    <a:pt x="1242827" y="210629"/>
                  </a:lnTo>
                  <a:cubicBezTo>
                    <a:pt x="1243422" y="214796"/>
                    <a:pt x="1244799" y="217661"/>
                    <a:pt x="1246957" y="219224"/>
                  </a:cubicBezTo>
                  <a:cubicBezTo>
                    <a:pt x="1249933" y="221456"/>
                    <a:pt x="1254621" y="222572"/>
                    <a:pt x="1261021" y="222572"/>
                  </a:cubicBezTo>
                  <a:cubicBezTo>
                    <a:pt x="1269206" y="222572"/>
                    <a:pt x="1275346" y="221344"/>
                    <a:pt x="1279438" y="218889"/>
                  </a:cubicBezTo>
                  <a:cubicBezTo>
                    <a:pt x="1282192" y="217252"/>
                    <a:pt x="1284275" y="214610"/>
                    <a:pt x="1285689" y="210964"/>
                  </a:cubicBezTo>
                  <a:cubicBezTo>
                    <a:pt x="1286657" y="208359"/>
                    <a:pt x="1287140" y="203559"/>
                    <a:pt x="1287140" y="196564"/>
                  </a:cubicBezTo>
                  <a:lnTo>
                    <a:pt x="1287140" y="179263"/>
                  </a:lnTo>
                  <a:cubicBezTo>
                    <a:pt x="1277764" y="192062"/>
                    <a:pt x="1265932" y="198462"/>
                    <a:pt x="1251645" y="198462"/>
                  </a:cubicBezTo>
                  <a:cubicBezTo>
                    <a:pt x="1235720" y="198462"/>
                    <a:pt x="1223107" y="191728"/>
                    <a:pt x="1213805" y="178259"/>
                  </a:cubicBezTo>
                  <a:cubicBezTo>
                    <a:pt x="1206513" y="167617"/>
                    <a:pt x="1202866" y="154372"/>
                    <a:pt x="1202866" y="138522"/>
                  </a:cubicBezTo>
                  <a:cubicBezTo>
                    <a:pt x="1202866" y="118653"/>
                    <a:pt x="1207647" y="103472"/>
                    <a:pt x="1217210" y="92980"/>
                  </a:cubicBezTo>
                  <a:cubicBezTo>
                    <a:pt x="1226772" y="82488"/>
                    <a:pt x="1238660" y="77242"/>
                    <a:pt x="1252873" y="77242"/>
                  </a:cubicBezTo>
                  <a:close/>
                  <a:moveTo>
                    <a:pt x="1135001" y="77242"/>
                  </a:moveTo>
                  <a:cubicBezTo>
                    <a:pt x="1141921" y="77242"/>
                    <a:pt x="1148246" y="78488"/>
                    <a:pt x="1153976" y="80981"/>
                  </a:cubicBezTo>
                  <a:cubicBezTo>
                    <a:pt x="1159706" y="83474"/>
                    <a:pt x="1164041" y="86655"/>
                    <a:pt x="1166980" y="90524"/>
                  </a:cubicBezTo>
                  <a:cubicBezTo>
                    <a:pt x="1169920" y="94394"/>
                    <a:pt x="1171966" y="98784"/>
                    <a:pt x="1173119" y="103696"/>
                  </a:cubicBezTo>
                  <a:cubicBezTo>
                    <a:pt x="1174273" y="108607"/>
                    <a:pt x="1174849" y="115639"/>
                    <a:pt x="1174849" y="124792"/>
                  </a:cubicBezTo>
                  <a:lnTo>
                    <a:pt x="1174849" y="198462"/>
                  </a:lnTo>
                  <a:lnTo>
                    <a:pt x="1143484" y="198462"/>
                  </a:lnTo>
                  <a:lnTo>
                    <a:pt x="1143484" y="137963"/>
                  </a:lnTo>
                  <a:cubicBezTo>
                    <a:pt x="1143484" y="125164"/>
                    <a:pt x="1142814" y="116886"/>
                    <a:pt x="1141475" y="113128"/>
                  </a:cubicBezTo>
                  <a:cubicBezTo>
                    <a:pt x="1140135" y="109370"/>
                    <a:pt x="1137959" y="106449"/>
                    <a:pt x="1134945" y="104365"/>
                  </a:cubicBezTo>
                  <a:cubicBezTo>
                    <a:pt x="1131931" y="102282"/>
                    <a:pt x="1128303" y="101240"/>
                    <a:pt x="1124062" y="101240"/>
                  </a:cubicBezTo>
                  <a:cubicBezTo>
                    <a:pt x="1118630" y="101240"/>
                    <a:pt x="1113756" y="102728"/>
                    <a:pt x="1109440" y="105705"/>
                  </a:cubicBezTo>
                  <a:cubicBezTo>
                    <a:pt x="1105123" y="108681"/>
                    <a:pt x="1102166" y="112625"/>
                    <a:pt x="1100566" y="117537"/>
                  </a:cubicBezTo>
                  <a:cubicBezTo>
                    <a:pt x="1098966" y="122448"/>
                    <a:pt x="1098166" y="131527"/>
                    <a:pt x="1098166" y="144772"/>
                  </a:cubicBezTo>
                  <a:lnTo>
                    <a:pt x="1098166" y="198462"/>
                  </a:lnTo>
                  <a:lnTo>
                    <a:pt x="1066800" y="198462"/>
                  </a:lnTo>
                  <a:lnTo>
                    <a:pt x="1066800" y="79920"/>
                  </a:lnTo>
                  <a:lnTo>
                    <a:pt x="1095933" y="79920"/>
                  </a:lnTo>
                  <a:lnTo>
                    <a:pt x="1095933" y="97333"/>
                  </a:lnTo>
                  <a:cubicBezTo>
                    <a:pt x="1106277" y="83939"/>
                    <a:pt x="1119299" y="77242"/>
                    <a:pt x="1135001" y="77242"/>
                  </a:cubicBezTo>
                  <a:close/>
                  <a:moveTo>
                    <a:pt x="958900" y="77242"/>
                  </a:moveTo>
                  <a:cubicBezTo>
                    <a:pt x="976834" y="77242"/>
                    <a:pt x="991530" y="83046"/>
                    <a:pt x="1002990" y="94654"/>
                  </a:cubicBezTo>
                  <a:cubicBezTo>
                    <a:pt x="1013334" y="105221"/>
                    <a:pt x="1019026" y="118281"/>
                    <a:pt x="1020068" y="133833"/>
                  </a:cubicBezTo>
                  <a:cubicBezTo>
                    <a:pt x="1029742" y="129889"/>
                    <a:pt x="1034728" y="122374"/>
                    <a:pt x="1035025" y="111286"/>
                  </a:cubicBezTo>
                  <a:lnTo>
                    <a:pt x="1019845" y="111286"/>
                  </a:lnTo>
                  <a:lnTo>
                    <a:pt x="1019845" y="79920"/>
                  </a:lnTo>
                  <a:lnTo>
                    <a:pt x="1051210" y="79920"/>
                  </a:lnTo>
                  <a:lnTo>
                    <a:pt x="1051210" y="102356"/>
                  </a:lnTo>
                  <a:cubicBezTo>
                    <a:pt x="1051210" y="111584"/>
                    <a:pt x="1050411" y="118802"/>
                    <a:pt x="1048811" y="124011"/>
                  </a:cubicBezTo>
                  <a:cubicBezTo>
                    <a:pt x="1047211" y="129220"/>
                    <a:pt x="1044253" y="133871"/>
                    <a:pt x="1039937" y="137963"/>
                  </a:cubicBezTo>
                  <a:cubicBezTo>
                    <a:pt x="1034951" y="142800"/>
                    <a:pt x="1028142" y="146595"/>
                    <a:pt x="1019510" y="149349"/>
                  </a:cubicBezTo>
                  <a:cubicBezTo>
                    <a:pt x="1017650" y="162669"/>
                    <a:pt x="1012106" y="174017"/>
                    <a:pt x="1002879" y="183393"/>
                  </a:cubicBezTo>
                  <a:cubicBezTo>
                    <a:pt x="991270" y="195225"/>
                    <a:pt x="976685" y="201141"/>
                    <a:pt x="959123" y="201141"/>
                  </a:cubicBezTo>
                  <a:cubicBezTo>
                    <a:pt x="947887" y="201141"/>
                    <a:pt x="937543" y="198685"/>
                    <a:pt x="928093" y="193774"/>
                  </a:cubicBezTo>
                  <a:cubicBezTo>
                    <a:pt x="918047" y="188565"/>
                    <a:pt x="910494" y="181291"/>
                    <a:pt x="905433" y="171952"/>
                  </a:cubicBezTo>
                  <a:cubicBezTo>
                    <a:pt x="900373" y="162613"/>
                    <a:pt x="897843" y="151135"/>
                    <a:pt x="897843" y="137517"/>
                  </a:cubicBezTo>
                  <a:cubicBezTo>
                    <a:pt x="897843" y="126801"/>
                    <a:pt x="900410" y="116718"/>
                    <a:pt x="905545" y="107268"/>
                  </a:cubicBezTo>
                  <a:cubicBezTo>
                    <a:pt x="910903" y="97371"/>
                    <a:pt x="918233" y="89892"/>
                    <a:pt x="927534" y="84832"/>
                  </a:cubicBezTo>
                  <a:cubicBezTo>
                    <a:pt x="936836" y="79772"/>
                    <a:pt x="947291" y="77242"/>
                    <a:pt x="958900" y="77242"/>
                  </a:cubicBezTo>
                  <a:close/>
                  <a:moveTo>
                    <a:pt x="712254" y="77242"/>
                  </a:moveTo>
                  <a:cubicBezTo>
                    <a:pt x="719398" y="77242"/>
                    <a:pt x="726282" y="79214"/>
                    <a:pt x="732904" y="83157"/>
                  </a:cubicBezTo>
                  <a:lnTo>
                    <a:pt x="723193" y="110505"/>
                  </a:lnTo>
                  <a:cubicBezTo>
                    <a:pt x="717910" y="107082"/>
                    <a:pt x="712999" y="105370"/>
                    <a:pt x="708459" y="105370"/>
                  </a:cubicBezTo>
                  <a:cubicBezTo>
                    <a:pt x="704069" y="105370"/>
                    <a:pt x="700348" y="106579"/>
                    <a:pt x="697297" y="108998"/>
                  </a:cubicBezTo>
                  <a:cubicBezTo>
                    <a:pt x="694246" y="111416"/>
                    <a:pt x="691846" y="115788"/>
                    <a:pt x="690098" y="122113"/>
                  </a:cubicBezTo>
                  <a:cubicBezTo>
                    <a:pt x="688349" y="128438"/>
                    <a:pt x="687475" y="141684"/>
                    <a:pt x="687475" y="161850"/>
                  </a:cubicBezTo>
                  <a:lnTo>
                    <a:pt x="687475" y="198462"/>
                  </a:lnTo>
                  <a:lnTo>
                    <a:pt x="656109" y="198462"/>
                  </a:lnTo>
                  <a:lnTo>
                    <a:pt x="656109" y="79920"/>
                  </a:lnTo>
                  <a:lnTo>
                    <a:pt x="685242" y="79920"/>
                  </a:lnTo>
                  <a:lnTo>
                    <a:pt x="685242" y="96775"/>
                  </a:lnTo>
                  <a:cubicBezTo>
                    <a:pt x="690228" y="88813"/>
                    <a:pt x="694711" y="83567"/>
                    <a:pt x="698693" y="81037"/>
                  </a:cubicBezTo>
                  <a:cubicBezTo>
                    <a:pt x="702674" y="78507"/>
                    <a:pt x="707194" y="77242"/>
                    <a:pt x="712254" y="77242"/>
                  </a:cubicBezTo>
                  <a:close/>
                  <a:moveTo>
                    <a:pt x="396925" y="77242"/>
                  </a:moveTo>
                  <a:cubicBezTo>
                    <a:pt x="414859" y="77242"/>
                    <a:pt x="429556" y="83064"/>
                    <a:pt x="441015" y="94710"/>
                  </a:cubicBezTo>
                  <a:cubicBezTo>
                    <a:pt x="452475" y="106356"/>
                    <a:pt x="458205" y="121071"/>
                    <a:pt x="458205" y="138856"/>
                  </a:cubicBezTo>
                  <a:cubicBezTo>
                    <a:pt x="458205" y="156790"/>
                    <a:pt x="452419" y="171654"/>
                    <a:pt x="440848" y="183449"/>
                  </a:cubicBezTo>
                  <a:cubicBezTo>
                    <a:pt x="429276" y="195244"/>
                    <a:pt x="414710" y="201141"/>
                    <a:pt x="397148" y="201141"/>
                  </a:cubicBezTo>
                  <a:cubicBezTo>
                    <a:pt x="386284" y="201141"/>
                    <a:pt x="375922" y="198685"/>
                    <a:pt x="366062" y="193774"/>
                  </a:cubicBezTo>
                  <a:cubicBezTo>
                    <a:pt x="356202" y="188863"/>
                    <a:pt x="348705" y="181663"/>
                    <a:pt x="343570" y="172175"/>
                  </a:cubicBezTo>
                  <a:cubicBezTo>
                    <a:pt x="338435" y="162687"/>
                    <a:pt x="335868" y="151135"/>
                    <a:pt x="335868" y="137517"/>
                  </a:cubicBezTo>
                  <a:cubicBezTo>
                    <a:pt x="335868" y="127099"/>
                    <a:pt x="338435" y="117016"/>
                    <a:pt x="343570" y="107268"/>
                  </a:cubicBezTo>
                  <a:cubicBezTo>
                    <a:pt x="348705" y="97519"/>
                    <a:pt x="355979" y="90078"/>
                    <a:pt x="365392" y="84943"/>
                  </a:cubicBezTo>
                  <a:cubicBezTo>
                    <a:pt x="374805" y="79809"/>
                    <a:pt x="385316" y="77242"/>
                    <a:pt x="396925" y="77242"/>
                  </a:cubicBezTo>
                  <a:close/>
                  <a:moveTo>
                    <a:pt x="1423802" y="38063"/>
                  </a:moveTo>
                  <a:lnTo>
                    <a:pt x="1423802" y="79920"/>
                  </a:lnTo>
                  <a:lnTo>
                    <a:pt x="1445233" y="79920"/>
                  </a:lnTo>
                  <a:lnTo>
                    <a:pt x="1445233" y="104924"/>
                  </a:lnTo>
                  <a:lnTo>
                    <a:pt x="1423802" y="104924"/>
                  </a:lnTo>
                  <a:lnTo>
                    <a:pt x="1423802" y="152697"/>
                  </a:lnTo>
                  <a:cubicBezTo>
                    <a:pt x="1423802" y="162371"/>
                    <a:pt x="1424006" y="168008"/>
                    <a:pt x="1424416" y="169608"/>
                  </a:cubicBezTo>
                  <a:cubicBezTo>
                    <a:pt x="1424825" y="171208"/>
                    <a:pt x="1425755" y="172529"/>
                    <a:pt x="1427206" y="173571"/>
                  </a:cubicBezTo>
                  <a:cubicBezTo>
                    <a:pt x="1428657" y="174612"/>
                    <a:pt x="1430425" y="175133"/>
                    <a:pt x="1432508" y="175133"/>
                  </a:cubicBezTo>
                  <a:cubicBezTo>
                    <a:pt x="1435410" y="175133"/>
                    <a:pt x="1439615" y="174129"/>
                    <a:pt x="1445121" y="172119"/>
                  </a:cubicBezTo>
                  <a:lnTo>
                    <a:pt x="1447800" y="196453"/>
                  </a:lnTo>
                  <a:cubicBezTo>
                    <a:pt x="1440508" y="199578"/>
                    <a:pt x="1432248" y="201141"/>
                    <a:pt x="1423020" y="201141"/>
                  </a:cubicBezTo>
                  <a:cubicBezTo>
                    <a:pt x="1417365" y="201141"/>
                    <a:pt x="1412268" y="200192"/>
                    <a:pt x="1407728" y="198295"/>
                  </a:cubicBezTo>
                  <a:cubicBezTo>
                    <a:pt x="1403189" y="196397"/>
                    <a:pt x="1399859" y="193941"/>
                    <a:pt x="1397738" y="190928"/>
                  </a:cubicBezTo>
                  <a:cubicBezTo>
                    <a:pt x="1395617" y="187914"/>
                    <a:pt x="1394148" y="183840"/>
                    <a:pt x="1393329" y="178705"/>
                  </a:cubicBezTo>
                  <a:cubicBezTo>
                    <a:pt x="1392659" y="175059"/>
                    <a:pt x="1392325" y="167692"/>
                    <a:pt x="1392325" y="156604"/>
                  </a:cubicBezTo>
                  <a:lnTo>
                    <a:pt x="1392325" y="104924"/>
                  </a:lnTo>
                  <a:lnTo>
                    <a:pt x="1377925" y="104924"/>
                  </a:lnTo>
                  <a:lnTo>
                    <a:pt x="1377925" y="79920"/>
                  </a:lnTo>
                  <a:lnTo>
                    <a:pt x="1392325" y="79920"/>
                  </a:lnTo>
                  <a:lnTo>
                    <a:pt x="1392325" y="56368"/>
                  </a:lnTo>
                  <a:close/>
                  <a:moveTo>
                    <a:pt x="614177" y="38063"/>
                  </a:moveTo>
                  <a:lnTo>
                    <a:pt x="614177" y="79920"/>
                  </a:lnTo>
                  <a:lnTo>
                    <a:pt x="635608" y="79920"/>
                  </a:lnTo>
                  <a:lnTo>
                    <a:pt x="635608" y="104924"/>
                  </a:lnTo>
                  <a:lnTo>
                    <a:pt x="614177" y="104924"/>
                  </a:lnTo>
                  <a:lnTo>
                    <a:pt x="614177" y="152697"/>
                  </a:lnTo>
                  <a:cubicBezTo>
                    <a:pt x="614177" y="162371"/>
                    <a:pt x="614381" y="168008"/>
                    <a:pt x="614791" y="169608"/>
                  </a:cubicBezTo>
                  <a:cubicBezTo>
                    <a:pt x="615200" y="171208"/>
                    <a:pt x="616130" y="172529"/>
                    <a:pt x="617581" y="173571"/>
                  </a:cubicBezTo>
                  <a:cubicBezTo>
                    <a:pt x="619032" y="174612"/>
                    <a:pt x="620800" y="175133"/>
                    <a:pt x="622883" y="175133"/>
                  </a:cubicBezTo>
                  <a:cubicBezTo>
                    <a:pt x="625785" y="175133"/>
                    <a:pt x="629990" y="174129"/>
                    <a:pt x="635496" y="172119"/>
                  </a:cubicBezTo>
                  <a:lnTo>
                    <a:pt x="638175" y="196453"/>
                  </a:lnTo>
                  <a:cubicBezTo>
                    <a:pt x="630883" y="199578"/>
                    <a:pt x="622623" y="201141"/>
                    <a:pt x="613395" y="201141"/>
                  </a:cubicBezTo>
                  <a:cubicBezTo>
                    <a:pt x="607740" y="201141"/>
                    <a:pt x="602643" y="200192"/>
                    <a:pt x="598103" y="198295"/>
                  </a:cubicBezTo>
                  <a:cubicBezTo>
                    <a:pt x="593564" y="196397"/>
                    <a:pt x="590234" y="193941"/>
                    <a:pt x="588113" y="190928"/>
                  </a:cubicBezTo>
                  <a:cubicBezTo>
                    <a:pt x="585992" y="187914"/>
                    <a:pt x="584523" y="183840"/>
                    <a:pt x="583704" y="178705"/>
                  </a:cubicBezTo>
                  <a:cubicBezTo>
                    <a:pt x="583034" y="175059"/>
                    <a:pt x="582700" y="167692"/>
                    <a:pt x="582700" y="156604"/>
                  </a:cubicBezTo>
                  <a:lnTo>
                    <a:pt x="582700" y="104924"/>
                  </a:lnTo>
                  <a:lnTo>
                    <a:pt x="568301" y="104924"/>
                  </a:lnTo>
                  <a:lnTo>
                    <a:pt x="568301" y="79920"/>
                  </a:lnTo>
                  <a:lnTo>
                    <a:pt x="582700" y="79920"/>
                  </a:lnTo>
                  <a:lnTo>
                    <a:pt x="582700" y="56368"/>
                  </a:lnTo>
                  <a:close/>
                  <a:moveTo>
                    <a:pt x="1876537" y="34826"/>
                  </a:moveTo>
                  <a:lnTo>
                    <a:pt x="1907902" y="34826"/>
                  </a:lnTo>
                  <a:lnTo>
                    <a:pt x="1907902" y="94989"/>
                  </a:lnTo>
                  <a:cubicBezTo>
                    <a:pt x="1918023" y="83157"/>
                    <a:pt x="1930115" y="77242"/>
                    <a:pt x="1944179" y="77242"/>
                  </a:cubicBezTo>
                  <a:cubicBezTo>
                    <a:pt x="1951397" y="77242"/>
                    <a:pt x="1957909" y="78581"/>
                    <a:pt x="1963713" y="81260"/>
                  </a:cubicBezTo>
                  <a:cubicBezTo>
                    <a:pt x="1969517" y="83939"/>
                    <a:pt x="1973889" y="87362"/>
                    <a:pt x="1976828" y="91529"/>
                  </a:cubicBezTo>
                  <a:cubicBezTo>
                    <a:pt x="1979768" y="95696"/>
                    <a:pt x="1981777" y="100310"/>
                    <a:pt x="1982856" y="105370"/>
                  </a:cubicBezTo>
                  <a:cubicBezTo>
                    <a:pt x="1983935" y="110430"/>
                    <a:pt x="1984474" y="118281"/>
                    <a:pt x="1984474" y="128922"/>
                  </a:cubicBezTo>
                  <a:lnTo>
                    <a:pt x="1984474" y="198462"/>
                  </a:lnTo>
                  <a:lnTo>
                    <a:pt x="1953109" y="198462"/>
                  </a:lnTo>
                  <a:lnTo>
                    <a:pt x="1953109" y="135843"/>
                  </a:lnTo>
                  <a:cubicBezTo>
                    <a:pt x="1953109" y="123415"/>
                    <a:pt x="1952514" y="115528"/>
                    <a:pt x="1951323" y="112179"/>
                  </a:cubicBezTo>
                  <a:cubicBezTo>
                    <a:pt x="1950132" y="108830"/>
                    <a:pt x="1948030" y="106170"/>
                    <a:pt x="1945016" y="104198"/>
                  </a:cubicBezTo>
                  <a:cubicBezTo>
                    <a:pt x="1942003" y="102226"/>
                    <a:pt x="1938226" y="101240"/>
                    <a:pt x="1933687" y="101240"/>
                  </a:cubicBezTo>
                  <a:cubicBezTo>
                    <a:pt x="1928478" y="101240"/>
                    <a:pt x="1923827" y="102505"/>
                    <a:pt x="1919734" y="105035"/>
                  </a:cubicBezTo>
                  <a:cubicBezTo>
                    <a:pt x="1915641" y="107565"/>
                    <a:pt x="1912646" y="111379"/>
                    <a:pt x="1910749" y="116476"/>
                  </a:cubicBezTo>
                  <a:cubicBezTo>
                    <a:pt x="1908851" y="121574"/>
                    <a:pt x="1907902" y="129108"/>
                    <a:pt x="1907902" y="139080"/>
                  </a:cubicBezTo>
                  <a:lnTo>
                    <a:pt x="1907902" y="198462"/>
                  </a:lnTo>
                  <a:lnTo>
                    <a:pt x="1876537" y="198462"/>
                  </a:lnTo>
                  <a:close/>
                  <a:moveTo>
                    <a:pt x="1466962" y="34826"/>
                  </a:moveTo>
                  <a:lnTo>
                    <a:pt x="1498327" y="34826"/>
                  </a:lnTo>
                  <a:lnTo>
                    <a:pt x="1498327" y="94989"/>
                  </a:lnTo>
                  <a:cubicBezTo>
                    <a:pt x="1508448" y="83157"/>
                    <a:pt x="1520540" y="77242"/>
                    <a:pt x="1534604" y="77242"/>
                  </a:cubicBezTo>
                  <a:cubicBezTo>
                    <a:pt x="1541822" y="77242"/>
                    <a:pt x="1548334" y="78581"/>
                    <a:pt x="1554138" y="81260"/>
                  </a:cubicBezTo>
                  <a:cubicBezTo>
                    <a:pt x="1559942" y="83939"/>
                    <a:pt x="1564314" y="87362"/>
                    <a:pt x="1567253" y="91529"/>
                  </a:cubicBezTo>
                  <a:cubicBezTo>
                    <a:pt x="1570193" y="95696"/>
                    <a:pt x="1572202" y="100310"/>
                    <a:pt x="1573281" y="105370"/>
                  </a:cubicBezTo>
                  <a:cubicBezTo>
                    <a:pt x="1574360" y="110430"/>
                    <a:pt x="1574899" y="118281"/>
                    <a:pt x="1574899" y="128922"/>
                  </a:cubicBezTo>
                  <a:lnTo>
                    <a:pt x="1574899" y="198462"/>
                  </a:lnTo>
                  <a:lnTo>
                    <a:pt x="1543534" y="198462"/>
                  </a:lnTo>
                  <a:lnTo>
                    <a:pt x="1543534" y="135843"/>
                  </a:lnTo>
                  <a:cubicBezTo>
                    <a:pt x="1543534" y="123415"/>
                    <a:pt x="1542939" y="115528"/>
                    <a:pt x="1541748" y="112179"/>
                  </a:cubicBezTo>
                  <a:cubicBezTo>
                    <a:pt x="1540557" y="108830"/>
                    <a:pt x="1538455" y="106170"/>
                    <a:pt x="1535441" y="104198"/>
                  </a:cubicBezTo>
                  <a:cubicBezTo>
                    <a:pt x="1532428" y="102226"/>
                    <a:pt x="1528651" y="101240"/>
                    <a:pt x="1524112" y="101240"/>
                  </a:cubicBezTo>
                  <a:cubicBezTo>
                    <a:pt x="1518903" y="101240"/>
                    <a:pt x="1514252" y="102505"/>
                    <a:pt x="1510159" y="105035"/>
                  </a:cubicBezTo>
                  <a:cubicBezTo>
                    <a:pt x="1506066" y="107565"/>
                    <a:pt x="1503071" y="111379"/>
                    <a:pt x="1501174" y="116476"/>
                  </a:cubicBezTo>
                  <a:cubicBezTo>
                    <a:pt x="1499276" y="121574"/>
                    <a:pt x="1498327" y="129108"/>
                    <a:pt x="1498327" y="139080"/>
                  </a:cubicBezTo>
                  <a:lnTo>
                    <a:pt x="1498327" y="198462"/>
                  </a:lnTo>
                  <a:lnTo>
                    <a:pt x="1466962" y="198462"/>
                  </a:lnTo>
                  <a:close/>
                  <a:moveTo>
                    <a:pt x="485999" y="34826"/>
                  </a:moveTo>
                  <a:lnTo>
                    <a:pt x="517364" y="34826"/>
                  </a:lnTo>
                  <a:lnTo>
                    <a:pt x="517364" y="63847"/>
                  </a:lnTo>
                  <a:lnTo>
                    <a:pt x="485999" y="63847"/>
                  </a:lnTo>
                  <a:close/>
                  <a:moveTo>
                    <a:pt x="0" y="34826"/>
                  </a:moveTo>
                  <a:lnTo>
                    <a:pt x="49448" y="34826"/>
                  </a:lnTo>
                  <a:lnTo>
                    <a:pt x="79140" y="146447"/>
                  </a:lnTo>
                  <a:lnTo>
                    <a:pt x="108496" y="34826"/>
                  </a:lnTo>
                  <a:lnTo>
                    <a:pt x="158056" y="34826"/>
                  </a:lnTo>
                  <a:lnTo>
                    <a:pt x="158056" y="198462"/>
                  </a:lnTo>
                  <a:lnTo>
                    <a:pt x="127360" y="198462"/>
                  </a:lnTo>
                  <a:lnTo>
                    <a:pt x="127360" y="69651"/>
                  </a:lnTo>
                  <a:lnTo>
                    <a:pt x="94878" y="198462"/>
                  </a:lnTo>
                  <a:lnTo>
                    <a:pt x="63066" y="198462"/>
                  </a:lnTo>
                  <a:lnTo>
                    <a:pt x="30696" y="69651"/>
                  </a:lnTo>
                  <a:lnTo>
                    <a:pt x="30696" y="198462"/>
                  </a:lnTo>
                  <a:lnTo>
                    <a:pt x="0" y="198462"/>
                  </a:lnTo>
                  <a:close/>
                  <a:moveTo>
                    <a:pt x="1622562" y="32035"/>
                  </a:moveTo>
                  <a:lnTo>
                    <a:pt x="1657722" y="32035"/>
                  </a:lnTo>
                  <a:lnTo>
                    <a:pt x="1673126" y="65410"/>
                  </a:lnTo>
                  <a:lnTo>
                    <a:pt x="1653369" y="65410"/>
                  </a:lnTo>
                  <a:close/>
                  <a:moveTo>
                    <a:pt x="382637" y="32035"/>
                  </a:moveTo>
                  <a:lnTo>
                    <a:pt x="411659" y="32035"/>
                  </a:lnTo>
                  <a:lnTo>
                    <a:pt x="434764" y="64963"/>
                  </a:lnTo>
                  <a:lnTo>
                    <a:pt x="409538" y="64963"/>
                  </a:lnTo>
                  <a:lnTo>
                    <a:pt x="396590" y="48332"/>
                  </a:lnTo>
                  <a:lnTo>
                    <a:pt x="384535" y="64963"/>
                  </a:lnTo>
                  <a:lnTo>
                    <a:pt x="359197" y="64963"/>
                  </a:lnTo>
                  <a:close/>
                  <a:moveTo>
                    <a:pt x="953207" y="28128"/>
                  </a:moveTo>
                  <a:cubicBezTo>
                    <a:pt x="962360" y="28203"/>
                    <a:pt x="969839" y="29691"/>
                    <a:pt x="975643" y="32593"/>
                  </a:cubicBezTo>
                  <a:cubicBezTo>
                    <a:pt x="982043" y="35718"/>
                    <a:pt x="985317" y="40072"/>
                    <a:pt x="985466" y="45653"/>
                  </a:cubicBezTo>
                  <a:cubicBezTo>
                    <a:pt x="985763" y="53392"/>
                    <a:pt x="978992" y="58117"/>
                    <a:pt x="965151" y="59829"/>
                  </a:cubicBezTo>
                  <a:lnTo>
                    <a:pt x="965151" y="65410"/>
                  </a:lnTo>
                  <a:lnTo>
                    <a:pt x="952649" y="65410"/>
                  </a:lnTo>
                  <a:lnTo>
                    <a:pt x="952649" y="53131"/>
                  </a:lnTo>
                  <a:cubicBezTo>
                    <a:pt x="956891" y="52685"/>
                    <a:pt x="959607" y="52276"/>
                    <a:pt x="960797" y="51904"/>
                  </a:cubicBezTo>
                  <a:cubicBezTo>
                    <a:pt x="964741" y="50936"/>
                    <a:pt x="966751" y="49225"/>
                    <a:pt x="966825" y="46769"/>
                  </a:cubicBezTo>
                  <a:cubicBezTo>
                    <a:pt x="966899" y="45057"/>
                    <a:pt x="965858" y="43606"/>
                    <a:pt x="963700" y="42416"/>
                  </a:cubicBezTo>
                  <a:cubicBezTo>
                    <a:pt x="960574" y="40704"/>
                    <a:pt x="955626" y="39848"/>
                    <a:pt x="948854" y="39848"/>
                  </a:cubicBezTo>
                  <a:cubicBezTo>
                    <a:pt x="946547" y="39848"/>
                    <a:pt x="943050" y="39997"/>
                    <a:pt x="938362" y="40295"/>
                  </a:cubicBezTo>
                  <a:lnTo>
                    <a:pt x="937134" y="28910"/>
                  </a:lnTo>
                  <a:cubicBezTo>
                    <a:pt x="940036" y="28314"/>
                    <a:pt x="945394" y="28054"/>
                    <a:pt x="953207" y="28128"/>
                  </a:cubicBezTo>
                  <a:close/>
                  <a:moveTo>
                    <a:pt x="419138" y="0"/>
                  </a:moveTo>
                  <a:lnTo>
                    <a:pt x="433648" y="0"/>
                  </a:lnTo>
                  <a:cubicBezTo>
                    <a:pt x="433202" y="16966"/>
                    <a:pt x="425909" y="25449"/>
                    <a:pt x="411771" y="25449"/>
                  </a:cubicBezTo>
                  <a:cubicBezTo>
                    <a:pt x="407082" y="25449"/>
                    <a:pt x="400906" y="23366"/>
                    <a:pt x="393241" y="19199"/>
                  </a:cubicBezTo>
                  <a:cubicBezTo>
                    <a:pt x="388256" y="16520"/>
                    <a:pt x="384609" y="15180"/>
                    <a:pt x="382303" y="15180"/>
                  </a:cubicBezTo>
                  <a:cubicBezTo>
                    <a:pt x="376498" y="15180"/>
                    <a:pt x="373671" y="18715"/>
                    <a:pt x="373819" y="25784"/>
                  </a:cubicBezTo>
                  <a:lnTo>
                    <a:pt x="358974" y="25784"/>
                  </a:lnTo>
                  <a:cubicBezTo>
                    <a:pt x="358899" y="18194"/>
                    <a:pt x="360964" y="12055"/>
                    <a:pt x="365169" y="7367"/>
                  </a:cubicBezTo>
                  <a:cubicBezTo>
                    <a:pt x="369373" y="2679"/>
                    <a:pt x="374861" y="335"/>
                    <a:pt x="381633" y="335"/>
                  </a:cubicBezTo>
                  <a:cubicBezTo>
                    <a:pt x="386247" y="335"/>
                    <a:pt x="392535" y="2344"/>
                    <a:pt x="400497" y="6362"/>
                  </a:cubicBezTo>
                  <a:cubicBezTo>
                    <a:pt x="404887" y="8595"/>
                    <a:pt x="408385" y="9711"/>
                    <a:pt x="410989" y="9711"/>
                  </a:cubicBezTo>
                  <a:cubicBezTo>
                    <a:pt x="415528" y="9711"/>
                    <a:pt x="418245" y="6474"/>
                    <a:pt x="419138" y="0"/>
                  </a:cubicBez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5" name="TextBox 14">
              <a:extLst>
                <a:ext uri="{FF2B5EF4-FFF2-40B4-BE49-F238E27FC236}">
                  <a16:creationId xmlns:a16="http://schemas.microsoft.com/office/drawing/2014/main" id="{FD857C18-B128-4D82-B7F8-E822D8146FE7}"/>
                </a:ext>
              </a:extLst>
            </p:cNvPr>
            <p:cNvSpPr txBox="1">
              <a:spLocks noChangeAspect="1"/>
            </p:cNvSpPr>
            <p:nvPr>
              <p:custDataLst>
                <p:tags r:id="rId6"/>
              </p:custDataLst>
            </p:nvPr>
          </p:nvSpPr>
          <p:spPr>
            <a:xfrm>
              <a:off x="10611444" y="1123928"/>
              <a:ext cx="643980" cy="214536"/>
            </a:xfrm>
            <a:custGeom>
              <a:avLst/>
              <a:gdLst/>
              <a:ahLst/>
              <a:cxnLst/>
              <a:rect l="l" t="t" r="r" b="b"/>
              <a:pathLst>
                <a:path w="643980"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90" y="141089"/>
                    <a:pt x="599964" y="138094"/>
                    <a:pt x="605247" y="132104"/>
                  </a:cubicBezTo>
                  <a:cubicBezTo>
                    <a:pt x="610530" y="126113"/>
                    <a:pt x="613172" y="117239"/>
                    <a:pt x="613172" y="105482"/>
                  </a:cubicBezTo>
                  <a:cubicBezTo>
                    <a:pt x="613172" y="93204"/>
                    <a:pt x="610642" y="84088"/>
                    <a:pt x="605582" y="78135"/>
                  </a:cubicBezTo>
                  <a:cubicBezTo>
                    <a:pt x="600522" y="72182"/>
                    <a:pt x="594122" y="69205"/>
                    <a:pt x="586383" y="69205"/>
                  </a:cubicBezTo>
                  <a:close/>
                  <a:moveTo>
                    <a:pt x="229903" y="47885"/>
                  </a:moveTo>
                  <a:lnTo>
                    <a:pt x="261268" y="47885"/>
                  </a:lnTo>
                  <a:lnTo>
                    <a:pt x="261268" y="102357"/>
                  </a:lnTo>
                  <a:cubicBezTo>
                    <a:pt x="261268" y="117984"/>
                    <a:pt x="261863" y="128178"/>
                    <a:pt x="263054" y="132941"/>
                  </a:cubicBezTo>
                  <a:cubicBezTo>
                    <a:pt x="263873" y="136513"/>
                    <a:pt x="265956" y="139489"/>
                    <a:pt x="269305" y="141870"/>
                  </a:cubicBezTo>
                  <a:cubicBezTo>
                    <a:pt x="272356" y="144103"/>
                    <a:pt x="276225" y="145219"/>
                    <a:pt x="280913" y="145219"/>
                  </a:cubicBezTo>
                  <a:cubicBezTo>
                    <a:pt x="286197" y="145219"/>
                    <a:pt x="290978" y="143768"/>
                    <a:pt x="295257" y="140866"/>
                  </a:cubicBezTo>
                  <a:cubicBezTo>
                    <a:pt x="299536" y="137964"/>
                    <a:pt x="302456" y="134317"/>
                    <a:pt x="304019" y="129927"/>
                  </a:cubicBezTo>
                  <a:cubicBezTo>
                    <a:pt x="305582" y="125537"/>
                    <a:pt x="306363" y="114858"/>
                    <a:pt x="306363" y="97892"/>
                  </a:cubicBezTo>
                  <a:lnTo>
                    <a:pt x="306363" y="47885"/>
                  </a:lnTo>
                  <a:lnTo>
                    <a:pt x="337729" y="47885"/>
                  </a:lnTo>
                  <a:lnTo>
                    <a:pt x="337729" y="106152"/>
                  </a:lnTo>
                  <a:cubicBezTo>
                    <a:pt x="348072" y="104068"/>
                    <a:pt x="355327" y="100199"/>
                    <a:pt x="359495" y="94543"/>
                  </a:cubicBezTo>
                  <a:cubicBezTo>
                    <a:pt x="362025" y="91120"/>
                    <a:pt x="363364" y="86023"/>
                    <a:pt x="363513" y="79251"/>
                  </a:cubicBezTo>
                  <a:lnTo>
                    <a:pt x="348333" y="79251"/>
                  </a:lnTo>
                  <a:lnTo>
                    <a:pt x="348333" y="47885"/>
                  </a:lnTo>
                  <a:lnTo>
                    <a:pt x="379698" y="47885"/>
                  </a:lnTo>
                  <a:lnTo>
                    <a:pt x="379698" y="70321"/>
                  </a:lnTo>
                  <a:cubicBezTo>
                    <a:pt x="379698" y="79549"/>
                    <a:pt x="378898" y="86767"/>
                    <a:pt x="377298" y="91976"/>
                  </a:cubicBezTo>
                  <a:cubicBezTo>
                    <a:pt x="375698" y="97185"/>
                    <a:pt x="372740" y="101836"/>
                    <a:pt x="368424" y="105928"/>
                  </a:cubicBezTo>
                  <a:cubicBezTo>
                    <a:pt x="361802" y="112328"/>
                    <a:pt x="351570" y="116644"/>
                    <a:pt x="337729" y="118876"/>
                  </a:cubicBezTo>
                  <a:lnTo>
                    <a:pt x="337729" y="166427"/>
                  </a:lnTo>
                  <a:lnTo>
                    <a:pt x="308595" y="166427"/>
                  </a:lnTo>
                  <a:lnTo>
                    <a:pt x="308595" y="148679"/>
                  </a:lnTo>
                  <a:cubicBezTo>
                    <a:pt x="299294" y="162297"/>
                    <a:pt x="286197" y="169106"/>
                    <a:pt x="269305" y="169106"/>
                  </a:cubicBezTo>
                  <a:cubicBezTo>
                    <a:pt x="251818" y="169106"/>
                    <a:pt x="240097" y="162446"/>
                    <a:pt x="234144" y="149126"/>
                  </a:cubicBezTo>
                  <a:cubicBezTo>
                    <a:pt x="231316" y="142801"/>
                    <a:pt x="229903" y="134057"/>
                    <a:pt x="229903" y="122895"/>
                  </a:cubicBezTo>
                  <a:close/>
                  <a:moveTo>
                    <a:pt x="578346" y="45207"/>
                  </a:moveTo>
                  <a:cubicBezTo>
                    <a:pt x="593006" y="45207"/>
                    <a:pt x="605098" y="51643"/>
                    <a:pt x="614623" y="64517"/>
                  </a:cubicBezTo>
                  <a:lnTo>
                    <a:pt x="614623" y="47885"/>
                  </a:lnTo>
                  <a:lnTo>
                    <a:pt x="643980" y="47885"/>
                  </a:lnTo>
                  <a:lnTo>
                    <a:pt x="643980" y="154260"/>
                  </a:lnTo>
                  <a:cubicBezTo>
                    <a:pt x="643980" y="168250"/>
                    <a:pt x="642826" y="178705"/>
                    <a:pt x="640519" y="185626"/>
                  </a:cubicBezTo>
                  <a:cubicBezTo>
                    <a:pt x="638213" y="192546"/>
                    <a:pt x="634976" y="197979"/>
                    <a:pt x="630808" y="201923"/>
                  </a:cubicBezTo>
                  <a:cubicBezTo>
                    <a:pt x="626641" y="205867"/>
                    <a:pt x="621079" y="208955"/>
                    <a:pt x="614121" y="211187"/>
                  </a:cubicBezTo>
                  <a:cubicBezTo>
                    <a:pt x="607163" y="213420"/>
                    <a:pt x="598364" y="214536"/>
                    <a:pt x="587723" y="214536"/>
                  </a:cubicBezTo>
                  <a:cubicBezTo>
                    <a:pt x="567631" y="214536"/>
                    <a:pt x="553380" y="211094"/>
                    <a:pt x="544972" y="204211"/>
                  </a:cubicBezTo>
                  <a:cubicBezTo>
                    <a:pt x="536563" y="197328"/>
                    <a:pt x="532358" y="188602"/>
                    <a:pt x="532358" y="178036"/>
                  </a:cubicBezTo>
                  <a:cubicBezTo>
                    <a:pt x="532358" y="176994"/>
                    <a:pt x="532396" y="175729"/>
                    <a:pt x="532470" y="174241"/>
                  </a:cubicBezTo>
                  <a:lnTo>
                    <a:pt x="568300" y="178594"/>
                  </a:lnTo>
                  <a:cubicBezTo>
                    <a:pt x="568896" y="182761"/>
                    <a:pt x="570272" y="185626"/>
                    <a:pt x="572430" y="187189"/>
                  </a:cubicBezTo>
                  <a:cubicBezTo>
                    <a:pt x="575407" y="189421"/>
                    <a:pt x="580095" y="190537"/>
                    <a:pt x="586495" y="190537"/>
                  </a:cubicBezTo>
                  <a:cubicBezTo>
                    <a:pt x="594680" y="190537"/>
                    <a:pt x="600820" y="189309"/>
                    <a:pt x="604912" y="186854"/>
                  </a:cubicBezTo>
                  <a:cubicBezTo>
                    <a:pt x="607666" y="185217"/>
                    <a:pt x="609749" y="182575"/>
                    <a:pt x="611163" y="178929"/>
                  </a:cubicBezTo>
                  <a:cubicBezTo>
                    <a:pt x="612130" y="176324"/>
                    <a:pt x="612614" y="171524"/>
                    <a:pt x="612614" y="164530"/>
                  </a:cubicBezTo>
                  <a:lnTo>
                    <a:pt x="612614" y="147228"/>
                  </a:lnTo>
                  <a:cubicBezTo>
                    <a:pt x="603238" y="160027"/>
                    <a:pt x="591406" y="166427"/>
                    <a:pt x="577119" y="166427"/>
                  </a:cubicBezTo>
                  <a:cubicBezTo>
                    <a:pt x="561194" y="166427"/>
                    <a:pt x="548581" y="159693"/>
                    <a:pt x="539279" y="146224"/>
                  </a:cubicBezTo>
                  <a:cubicBezTo>
                    <a:pt x="531986" y="135582"/>
                    <a:pt x="528340" y="122337"/>
                    <a:pt x="528340" y="106487"/>
                  </a:cubicBezTo>
                  <a:cubicBezTo>
                    <a:pt x="528340" y="86618"/>
                    <a:pt x="533121" y="71438"/>
                    <a:pt x="542684" y="60945"/>
                  </a:cubicBezTo>
                  <a:cubicBezTo>
                    <a:pt x="552246" y="50453"/>
                    <a:pt x="564133" y="45207"/>
                    <a:pt x="578346" y="45207"/>
                  </a:cubicBezTo>
                  <a:close/>
                  <a:moveTo>
                    <a:pt x="460475" y="45207"/>
                  </a:moveTo>
                  <a:cubicBezTo>
                    <a:pt x="467395" y="45207"/>
                    <a:pt x="473720" y="46453"/>
                    <a:pt x="479450" y="48946"/>
                  </a:cubicBezTo>
                  <a:cubicBezTo>
                    <a:pt x="485180" y="51439"/>
                    <a:pt x="489515" y="54620"/>
                    <a:pt x="492454" y="58489"/>
                  </a:cubicBezTo>
                  <a:cubicBezTo>
                    <a:pt x="495393" y="62359"/>
                    <a:pt x="497440" y="66749"/>
                    <a:pt x="498593" y="71661"/>
                  </a:cubicBezTo>
                  <a:cubicBezTo>
                    <a:pt x="499747" y="76572"/>
                    <a:pt x="500323" y="83604"/>
                    <a:pt x="500323" y="92757"/>
                  </a:cubicBezTo>
                  <a:lnTo>
                    <a:pt x="500323" y="166427"/>
                  </a:lnTo>
                  <a:lnTo>
                    <a:pt x="468958" y="166427"/>
                  </a:lnTo>
                  <a:lnTo>
                    <a:pt x="468958" y="105928"/>
                  </a:lnTo>
                  <a:cubicBezTo>
                    <a:pt x="468958" y="93129"/>
                    <a:pt x="468288" y="84851"/>
                    <a:pt x="466949" y="81093"/>
                  </a:cubicBezTo>
                  <a:cubicBezTo>
                    <a:pt x="465609" y="77335"/>
                    <a:pt x="463432" y="74414"/>
                    <a:pt x="460419" y="72330"/>
                  </a:cubicBezTo>
                  <a:cubicBezTo>
                    <a:pt x="457405" y="70247"/>
                    <a:pt x="453777" y="69205"/>
                    <a:pt x="449536" y="69205"/>
                  </a:cubicBezTo>
                  <a:cubicBezTo>
                    <a:pt x="444103" y="69205"/>
                    <a:pt x="439229" y="70693"/>
                    <a:pt x="434913" y="73670"/>
                  </a:cubicBezTo>
                  <a:cubicBezTo>
                    <a:pt x="430597" y="76647"/>
                    <a:pt x="427639" y="80590"/>
                    <a:pt x="426039" y="85502"/>
                  </a:cubicBezTo>
                  <a:cubicBezTo>
                    <a:pt x="424440" y="90413"/>
                    <a:pt x="423640" y="99492"/>
                    <a:pt x="423640" y="112737"/>
                  </a:cubicBezTo>
                  <a:lnTo>
                    <a:pt x="423640" y="166427"/>
                  </a:lnTo>
                  <a:lnTo>
                    <a:pt x="392274" y="166427"/>
                  </a:lnTo>
                  <a:lnTo>
                    <a:pt x="392274" y="47885"/>
                  </a:lnTo>
                  <a:lnTo>
                    <a:pt x="421407" y="47885"/>
                  </a:lnTo>
                  <a:lnTo>
                    <a:pt x="421407" y="65298"/>
                  </a:lnTo>
                  <a:cubicBezTo>
                    <a:pt x="431751" y="51904"/>
                    <a:pt x="444773" y="45207"/>
                    <a:pt x="460475" y="45207"/>
                  </a:cubicBezTo>
                  <a:close/>
                  <a:moveTo>
                    <a:pt x="199653" y="45207"/>
                  </a:moveTo>
                  <a:cubicBezTo>
                    <a:pt x="206797" y="45207"/>
                    <a:pt x="213680" y="47179"/>
                    <a:pt x="220303" y="51122"/>
                  </a:cubicBezTo>
                  <a:lnTo>
                    <a:pt x="210592" y="78470"/>
                  </a:lnTo>
                  <a:cubicBezTo>
                    <a:pt x="205309" y="75047"/>
                    <a:pt x="200397" y="73335"/>
                    <a:pt x="195858" y="73335"/>
                  </a:cubicBezTo>
                  <a:cubicBezTo>
                    <a:pt x="191468" y="73335"/>
                    <a:pt x="187747" y="74544"/>
                    <a:pt x="184696" y="76963"/>
                  </a:cubicBezTo>
                  <a:cubicBezTo>
                    <a:pt x="181645" y="79381"/>
                    <a:pt x="179245" y="83753"/>
                    <a:pt x="177496" y="90078"/>
                  </a:cubicBezTo>
                  <a:cubicBezTo>
                    <a:pt x="175748" y="96403"/>
                    <a:pt x="174873" y="109649"/>
                    <a:pt x="174873" y="129815"/>
                  </a:cubicBezTo>
                  <a:lnTo>
                    <a:pt x="174873" y="166427"/>
                  </a:lnTo>
                  <a:lnTo>
                    <a:pt x="143508" y="166427"/>
                  </a:lnTo>
                  <a:lnTo>
                    <a:pt x="143508" y="47885"/>
                  </a:lnTo>
                  <a:lnTo>
                    <a:pt x="172641" y="47885"/>
                  </a:lnTo>
                  <a:lnTo>
                    <a:pt x="172641" y="64740"/>
                  </a:lnTo>
                  <a:cubicBezTo>
                    <a:pt x="177627" y="56778"/>
                    <a:pt x="182110" y="51532"/>
                    <a:pt x="186091" y="49002"/>
                  </a:cubicBezTo>
                  <a:cubicBezTo>
                    <a:pt x="190072" y="46472"/>
                    <a:pt x="194593" y="45207"/>
                    <a:pt x="199653" y="45207"/>
                  </a:cubicBezTo>
                  <a:close/>
                  <a:moveTo>
                    <a:pt x="0" y="2791"/>
                  </a:moveTo>
                  <a:lnTo>
                    <a:pt x="130039" y="2791"/>
                  </a:lnTo>
                  <a:lnTo>
                    <a:pt x="130039" y="30473"/>
                  </a:lnTo>
                  <a:lnTo>
                    <a:pt x="81595" y="30473"/>
                  </a:lnTo>
                  <a:lnTo>
                    <a:pt x="81595" y="166427"/>
                  </a:lnTo>
                  <a:lnTo>
                    <a:pt x="48556" y="166427"/>
                  </a:lnTo>
                  <a:lnTo>
                    <a:pt x="48556" y="30473"/>
                  </a:lnTo>
                  <a:lnTo>
                    <a:pt x="0" y="30473"/>
                  </a:lnTo>
                  <a:close/>
                  <a:moveTo>
                    <a:pt x="283369" y="0"/>
                  </a:moveTo>
                  <a:lnTo>
                    <a:pt x="318530" y="0"/>
                  </a:lnTo>
                  <a:lnTo>
                    <a:pt x="287834"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6" name="TextBox 15">
              <a:extLst>
                <a:ext uri="{FF2B5EF4-FFF2-40B4-BE49-F238E27FC236}">
                  <a16:creationId xmlns:a16="http://schemas.microsoft.com/office/drawing/2014/main" id="{432C59DA-2273-494F-AA30-33FA0108234D}"/>
                </a:ext>
              </a:extLst>
            </p:cNvPr>
            <p:cNvSpPr txBox="1">
              <a:spLocks noChangeAspect="1"/>
            </p:cNvSpPr>
            <p:nvPr>
              <p:custDataLst>
                <p:tags r:id="rId7"/>
              </p:custDataLst>
            </p:nvPr>
          </p:nvSpPr>
          <p:spPr>
            <a:xfrm>
              <a:off x="9793775" y="5731394"/>
              <a:ext cx="925116" cy="253826"/>
            </a:xfrm>
            <a:custGeom>
              <a:avLst/>
              <a:gdLst/>
              <a:ahLst/>
              <a:cxnLst/>
              <a:rect l="l" t="t" r="r" b="b"/>
              <a:pathLst>
                <a:path w="925116" h="253826">
                  <a:moveTo>
                    <a:pt x="867519" y="108495"/>
                  </a:moveTo>
                  <a:cubicBezTo>
                    <a:pt x="860003" y="108495"/>
                    <a:pt x="853808" y="111416"/>
                    <a:pt x="848934" y="117258"/>
                  </a:cubicBezTo>
                  <a:cubicBezTo>
                    <a:pt x="844060" y="123099"/>
                    <a:pt x="841623" y="132010"/>
                    <a:pt x="841623" y="143991"/>
                  </a:cubicBezTo>
                  <a:cubicBezTo>
                    <a:pt x="841623" y="156567"/>
                    <a:pt x="844060" y="165775"/>
                    <a:pt x="848934" y="171617"/>
                  </a:cubicBezTo>
                  <a:cubicBezTo>
                    <a:pt x="853808" y="177459"/>
                    <a:pt x="859817" y="180379"/>
                    <a:pt x="866961" y="180379"/>
                  </a:cubicBezTo>
                  <a:cubicBezTo>
                    <a:pt x="874626" y="180379"/>
                    <a:pt x="881100" y="177384"/>
                    <a:pt x="886383" y="171394"/>
                  </a:cubicBezTo>
                  <a:cubicBezTo>
                    <a:pt x="891667" y="165403"/>
                    <a:pt x="894308" y="156530"/>
                    <a:pt x="894308" y="144772"/>
                  </a:cubicBezTo>
                  <a:cubicBezTo>
                    <a:pt x="894308" y="132494"/>
                    <a:pt x="891778" y="123378"/>
                    <a:pt x="886718" y="117425"/>
                  </a:cubicBezTo>
                  <a:cubicBezTo>
                    <a:pt x="881658" y="111472"/>
                    <a:pt x="875258" y="108495"/>
                    <a:pt x="867519" y="108495"/>
                  </a:cubicBezTo>
                  <a:close/>
                  <a:moveTo>
                    <a:pt x="530089" y="87176"/>
                  </a:moveTo>
                  <a:lnTo>
                    <a:pt x="561454" y="87176"/>
                  </a:lnTo>
                  <a:lnTo>
                    <a:pt x="561454" y="141647"/>
                  </a:lnTo>
                  <a:cubicBezTo>
                    <a:pt x="561454" y="158315"/>
                    <a:pt x="562031" y="168529"/>
                    <a:pt x="563184" y="172287"/>
                  </a:cubicBezTo>
                  <a:cubicBezTo>
                    <a:pt x="564338" y="176045"/>
                    <a:pt x="566440" y="179021"/>
                    <a:pt x="569491" y="181216"/>
                  </a:cubicBezTo>
                  <a:cubicBezTo>
                    <a:pt x="572542" y="183412"/>
                    <a:pt x="576411" y="184509"/>
                    <a:pt x="581099" y="184509"/>
                  </a:cubicBezTo>
                  <a:cubicBezTo>
                    <a:pt x="586457" y="184509"/>
                    <a:pt x="591257" y="183040"/>
                    <a:pt x="595499" y="180100"/>
                  </a:cubicBezTo>
                  <a:cubicBezTo>
                    <a:pt x="599740" y="177161"/>
                    <a:pt x="602642" y="173515"/>
                    <a:pt x="604205" y="169161"/>
                  </a:cubicBezTo>
                  <a:cubicBezTo>
                    <a:pt x="605768" y="164808"/>
                    <a:pt x="606549" y="154148"/>
                    <a:pt x="606549" y="137182"/>
                  </a:cubicBezTo>
                  <a:lnTo>
                    <a:pt x="606549" y="87176"/>
                  </a:lnTo>
                  <a:lnTo>
                    <a:pt x="637915" y="87176"/>
                  </a:lnTo>
                  <a:lnTo>
                    <a:pt x="637915" y="205717"/>
                  </a:lnTo>
                  <a:lnTo>
                    <a:pt x="608781" y="205717"/>
                  </a:lnTo>
                  <a:lnTo>
                    <a:pt x="608781" y="187969"/>
                  </a:lnTo>
                  <a:cubicBezTo>
                    <a:pt x="604465" y="194295"/>
                    <a:pt x="598791" y="199280"/>
                    <a:pt x="591759" y="202927"/>
                  </a:cubicBezTo>
                  <a:cubicBezTo>
                    <a:pt x="584727" y="206573"/>
                    <a:pt x="577304" y="208396"/>
                    <a:pt x="569491" y="208396"/>
                  </a:cubicBezTo>
                  <a:cubicBezTo>
                    <a:pt x="561529" y="208396"/>
                    <a:pt x="554385" y="206647"/>
                    <a:pt x="548060" y="203150"/>
                  </a:cubicBezTo>
                  <a:cubicBezTo>
                    <a:pt x="541734" y="199652"/>
                    <a:pt x="537158" y="194741"/>
                    <a:pt x="534330" y="188416"/>
                  </a:cubicBezTo>
                  <a:cubicBezTo>
                    <a:pt x="531502" y="182091"/>
                    <a:pt x="530089" y="173347"/>
                    <a:pt x="530089" y="162185"/>
                  </a:cubicBezTo>
                  <a:close/>
                  <a:moveTo>
                    <a:pt x="177664" y="87176"/>
                  </a:moveTo>
                  <a:lnTo>
                    <a:pt x="209029" y="87176"/>
                  </a:lnTo>
                  <a:lnTo>
                    <a:pt x="209029" y="141647"/>
                  </a:lnTo>
                  <a:cubicBezTo>
                    <a:pt x="209029" y="158315"/>
                    <a:pt x="209606" y="168529"/>
                    <a:pt x="210759" y="172287"/>
                  </a:cubicBezTo>
                  <a:cubicBezTo>
                    <a:pt x="211913" y="176045"/>
                    <a:pt x="214015" y="179021"/>
                    <a:pt x="217066" y="181216"/>
                  </a:cubicBezTo>
                  <a:cubicBezTo>
                    <a:pt x="220117" y="183412"/>
                    <a:pt x="223986" y="184509"/>
                    <a:pt x="228674" y="184509"/>
                  </a:cubicBezTo>
                  <a:cubicBezTo>
                    <a:pt x="234032" y="184509"/>
                    <a:pt x="238832" y="183040"/>
                    <a:pt x="243074" y="180100"/>
                  </a:cubicBezTo>
                  <a:cubicBezTo>
                    <a:pt x="247315" y="177161"/>
                    <a:pt x="250217" y="173515"/>
                    <a:pt x="251780" y="169161"/>
                  </a:cubicBezTo>
                  <a:cubicBezTo>
                    <a:pt x="253343" y="164808"/>
                    <a:pt x="254124" y="154148"/>
                    <a:pt x="254124" y="137182"/>
                  </a:cubicBezTo>
                  <a:lnTo>
                    <a:pt x="254124" y="87176"/>
                  </a:lnTo>
                  <a:lnTo>
                    <a:pt x="285490" y="87176"/>
                  </a:lnTo>
                  <a:lnTo>
                    <a:pt x="285490" y="205717"/>
                  </a:lnTo>
                  <a:lnTo>
                    <a:pt x="256356" y="205717"/>
                  </a:lnTo>
                  <a:lnTo>
                    <a:pt x="256356" y="187969"/>
                  </a:lnTo>
                  <a:cubicBezTo>
                    <a:pt x="252040" y="194295"/>
                    <a:pt x="246366" y="199280"/>
                    <a:pt x="239334" y="202927"/>
                  </a:cubicBezTo>
                  <a:cubicBezTo>
                    <a:pt x="232302" y="206573"/>
                    <a:pt x="224879" y="208396"/>
                    <a:pt x="217066" y="208396"/>
                  </a:cubicBezTo>
                  <a:cubicBezTo>
                    <a:pt x="209104" y="208396"/>
                    <a:pt x="201960" y="206647"/>
                    <a:pt x="195635" y="203150"/>
                  </a:cubicBezTo>
                  <a:cubicBezTo>
                    <a:pt x="189309" y="199652"/>
                    <a:pt x="184733" y="194741"/>
                    <a:pt x="181905" y="188416"/>
                  </a:cubicBezTo>
                  <a:cubicBezTo>
                    <a:pt x="179077" y="182091"/>
                    <a:pt x="177664" y="173347"/>
                    <a:pt x="177664" y="162185"/>
                  </a:cubicBezTo>
                  <a:close/>
                  <a:moveTo>
                    <a:pt x="859482" y="84497"/>
                  </a:moveTo>
                  <a:cubicBezTo>
                    <a:pt x="874142" y="84497"/>
                    <a:pt x="886234" y="90934"/>
                    <a:pt x="895759" y="103807"/>
                  </a:cubicBezTo>
                  <a:lnTo>
                    <a:pt x="895759" y="87176"/>
                  </a:lnTo>
                  <a:lnTo>
                    <a:pt x="925116" y="87176"/>
                  </a:lnTo>
                  <a:lnTo>
                    <a:pt x="925116" y="193551"/>
                  </a:lnTo>
                  <a:cubicBezTo>
                    <a:pt x="925116" y="207540"/>
                    <a:pt x="923962" y="217996"/>
                    <a:pt x="921655" y="224916"/>
                  </a:cubicBezTo>
                  <a:cubicBezTo>
                    <a:pt x="919349" y="231837"/>
                    <a:pt x="916111" y="237269"/>
                    <a:pt x="911944" y="241213"/>
                  </a:cubicBezTo>
                  <a:cubicBezTo>
                    <a:pt x="907777" y="245157"/>
                    <a:pt x="902215" y="248245"/>
                    <a:pt x="895257" y="250477"/>
                  </a:cubicBezTo>
                  <a:cubicBezTo>
                    <a:pt x="888299" y="252710"/>
                    <a:pt x="879500" y="253826"/>
                    <a:pt x="868859" y="253826"/>
                  </a:cubicBezTo>
                  <a:cubicBezTo>
                    <a:pt x="848767" y="253826"/>
                    <a:pt x="834517" y="250384"/>
                    <a:pt x="826108" y="243501"/>
                  </a:cubicBezTo>
                  <a:cubicBezTo>
                    <a:pt x="817699" y="236618"/>
                    <a:pt x="813495" y="227893"/>
                    <a:pt x="813495" y="217326"/>
                  </a:cubicBezTo>
                  <a:cubicBezTo>
                    <a:pt x="813495" y="216284"/>
                    <a:pt x="813532" y="215019"/>
                    <a:pt x="813606" y="213531"/>
                  </a:cubicBezTo>
                  <a:lnTo>
                    <a:pt x="849437" y="217884"/>
                  </a:lnTo>
                  <a:cubicBezTo>
                    <a:pt x="850032" y="222051"/>
                    <a:pt x="851409" y="224916"/>
                    <a:pt x="853567" y="226479"/>
                  </a:cubicBezTo>
                  <a:cubicBezTo>
                    <a:pt x="856543" y="228711"/>
                    <a:pt x="861231" y="229827"/>
                    <a:pt x="867631" y="229827"/>
                  </a:cubicBezTo>
                  <a:cubicBezTo>
                    <a:pt x="875816" y="229827"/>
                    <a:pt x="881955" y="228600"/>
                    <a:pt x="886048" y="226144"/>
                  </a:cubicBezTo>
                  <a:cubicBezTo>
                    <a:pt x="888802" y="224507"/>
                    <a:pt x="890885" y="221865"/>
                    <a:pt x="892299" y="218219"/>
                  </a:cubicBezTo>
                  <a:cubicBezTo>
                    <a:pt x="893266" y="215614"/>
                    <a:pt x="893750" y="210815"/>
                    <a:pt x="893750" y="203820"/>
                  </a:cubicBezTo>
                  <a:lnTo>
                    <a:pt x="893750" y="186518"/>
                  </a:lnTo>
                  <a:cubicBezTo>
                    <a:pt x="884374" y="199318"/>
                    <a:pt x="872542" y="205717"/>
                    <a:pt x="858255" y="205717"/>
                  </a:cubicBezTo>
                  <a:cubicBezTo>
                    <a:pt x="842330" y="205717"/>
                    <a:pt x="829717" y="198983"/>
                    <a:pt x="820415" y="185514"/>
                  </a:cubicBezTo>
                  <a:cubicBezTo>
                    <a:pt x="813122" y="174873"/>
                    <a:pt x="809476" y="161627"/>
                    <a:pt x="809476" y="145777"/>
                  </a:cubicBezTo>
                  <a:cubicBezTo>
                    <a:pt x="809476" y="125908"/>
                    <a:pt x="814257" y="110728"/>
                    <a:pt x="823819" y="100235"/>
                  </a:cubicBezTo>
                  <a:cubicBezTo>
                    <a:pt x="833382" y="89743"/>
                    <a:pt x="845269" y="84497"/>
                    <a:pt x="859482" y="84497"/>
                  </a:cubicBezTo>
                  <a:close/>
                  <a:moveTo>
                    <a:pt x="741611" y="84497"/>
                  </a:moveTo>
                  <a:cubicBezTo>
                    <a:pt x="748531" y="84497"/>
                    <a:pt x="754856" y="85743"/>
                    <a:pt x="760586" y="88236"/>
                  </a:cubicBezTo>
                  <a:cubicBezTo>
                    <a:pt x="766316" y="90729"/>
                    <a:pt x="770651" y="93910"/>
                    <a:pt x="773590" y="97780"/>
                  </a:cubicBezTo>
                  <a:cubicBezTo>
                    <a:pt x="776529" y="101649"/>
                    <a:pt x="778576" y="106040"/>
                    <a:pt x="779729" y="110951"/>
                  </a:cubicBezTo>
                  <a:cubicBezTo>
                    <a:pt x="780883" y="115862"/>
                    <a:pt x="781459" y="122894"/>
                    <a:pt x="781459" y="132047"/>
                  </a:cubicBezTo>
                  <a:lnTo>
                    <a:pt x="781459" y="205717"/>
                  </a:lnTo>
                  <a:lnTo>
                    <a:pt x="750094" y="205717"/>
                  </a:lnTo>
                  <a:lnTo>
                    <a:pt x="750094" y="145219"/>
                  </a:lnTo>
                  <a:cubicBezTo>
                    <a:pt x="750094" y="132419"/>
                    <a:pt x="749424" y="124141"/>
                    <a:pt x="748085" y="120383"/>
                  </a:cubicBezTo>
                  <a:cubicBezTo>
                    <a:pt x="746745" y="116625"/>
                    <a:pt x="744569" y="113704"/>
                    <a:pt x="741555" y="111621"/>
                  </a:cubicBezTo>
                  <a:cubicBezTo>
                    <a:pt x="738541" y="109537"/>
                    <a:pt x="734913" y="108495"/>
                    <a:pt x="730672" y="108495"/>
                  </a:cubicBezTo>
                  <a:cubicBezTo>
                    <a:pt x="725239" y="108495"/>
                    <a:pt x="720365" y="109984"/>
                    <a:pt x="716049" y="112960"/>
                  </a:cubicBezTo>
                  <a:cubicBezTo>
                    <a:pt x="711733" y="115937"/>
                    <a:pt x="708775" y="119881"/>
                    <a:pt x="707175" y="124792"/>
                  </a:cubicBezTo>
                  <a:cubicBezTo>
                    <a:pt x="705576" y="129703"/>
                    <a:pt x="704776" y="138782"/>
                    <a:pt x="704776" y="152027"/>
                  </a:cubicBezTo>
                  <a:lnTo>
                    <a:pt x="704776" y="205717"/>
                  </a:lnTo>
                  <a:lnTo>
                    <a:pt x="673410" y="205717"/>
                  </a:lnTo>
                  <a:lnTo>
                    <a:pt x="673410" y="87176"/>
                  </a:lnTo>
                  <a:lnTo>
                    <a:pt x="702543" y="87176"/>
                  </a:lnTo>
                  <a:lnTo>
                    <a:pt x="702543" y="104589"/>
                  </a:lnTo>
                  <a:cubicBezTo>
                    <a:pt x="712887" y="91194"/>
                    <a:pt x="725909" y="84497"/>
                    <a:pt x="741611" y="84497"/>
                  </a:cubicBezTo>
                  <a:close/>
                  <a:moveTo>
                    <a:pt x="499839" y="84497"/>
                  </a:moveTo>
                  <a:cubicBezTo>
                    <a:pt x="506983" y="84497"/>
                    <a:pt x="513866" y="86469"/>
                    <a:pt x="520489" y="90413"/>
                  </a:cubicBezTo>
                  <a:lnTo>
                    <a:pt x="510778" y="117760"/>
                  </a:lnTo>
                  <a:cubicBezTo>
                    <a:pt x="505495" y="114337"/>
                    <a:pt x="500583" y="112625"/>
                    <a:pt x="496044" y="112625"/>
                  </a:cubicBezTo>
                  <a:cubicBezTo>
                    <a:pt x="491654" y="112625"/>
                    <a:pt x="487933" y="113834"/>
                    <a:pt x="484882" y="116253"/>
                  </a:cubicBezTo>
                  <a:cubicBezTo>
                    <a:pt x="481831" y="118671"/>
                    <a:pt x="479431" y="123043"/>
                    <a:pt x="477682" y="129368"/>
                  </a:cubicBezTo>
                  <a:cubicBezTo>
                    <a:pt x="475934" y="135694"/>
                    <a:pt x="475059" y="148939"/>
                    <a:pt x="475059" y="169106"/>
                  </a:cubicBezTo>
                  <a:lnTo>
                    <a:pt x="475059" y="205717"/>
                  </a:lnTo>
                  <a:lnTo>
                    <a:pt x="443694" y="205717"/>
                  </a:lnTo>
                  <a:lnTo>
                    <a:pt x="443694" y="87176"/>
                  </a:lnTo>
                  <a:lnTo>
                    <a:pt x="472827" y="87176"/>
                  </a:lnTo>
                  <a:lnTo>
                    <a:pt x="472827" y="104030"/>
                  </a:lnTo>
                  <a:cubicBezTo>
                    <a:pt x="477813" y="96068"/>
                    <a:pt x="482296" y="90822"/>
                    <a:pt x="486277" y="88292"/>
                  </a:cubicBezTo>
                  <a:cubicBezTo>
                    <a:pt x="490258" y="85762"/>
                    <a:pt x="494779" y="84497"/>
                    <a:pt x="499839" y="84497"/>
                  </a:cubicBezTo>
                  <a:close/>
                  <a:moveTo>
                    <a:pt x="80814" y="80255"/>
                  </a:moveTo>
                  <a:lnTo>
                    <a:pt x="58713" y="140977"/>
                  </a:lnTo>
                  <a:lnTo>
                    <a:pt x="103361" y="140977"/>
                  </a:lnTo>
                  <a:close/>
                  <a:moveTo>
                    <a:pt x="401762" y="45318"/>
                  </a:moveTo>
                  <a:lnTo>
                    <a:pt x="401762" y="87176"/>
                  </a:lnTo>
                  <a:lnTo>
                    <a:pt x="423193" y="87176"/>
                  </a:lnTo>
                  <a:lnTo>
                    <a:pt x="423193" y="112179"/>
                  </a:lnTo>
                  <a:lnTo>
                    <a:pt x="401762" y="112179"/>
                  </a:lnTo>
                  <a:lnTo>
                    <a:pt x="401762" y="159953"/>
                  </a:lnTo>
                  <a:cubicBezTo>
                    <a:pt x="401762" y="169626"/>
                    <a:pt x="401966" y="175263"/>
                    <a:pt x="402375" y="176863"/>
                  </a:cubicBezTo>
                  <a:cubicBezTo>
                    <a:pt x="402785" y="178463"/>
                    <a:pt x="403715" y="179784"/>
                    <a:pt x="405166" y="180826"/>
                  </a:cubicBezTo>
                  <a:cubicBezTo>
                    <a:pt x="406617" y="181868"/>
                    <a:pt x="408384" y="182388"/>
                    <a:pt x="410468" y="182388"/>
                  </a:cubicBezTo>
                  <a:cubicBezTo>
                    <a:pt x="413370" y="182388"/>
                    <a:pt x="417575" y="181384"/>
                    <a:pt x="423081" y="179375"/>
                  </a:cubicBezTo>
                  <a:lnTo>
                    <a:pt x="425760" y="203708"/>
                  </a:lnTo>
                  <a:cubicBezTo>
                    <a:pt x="418467" y="206833"/>
                    <a:pt x="410208" y="208396"/>
                    <a:pt x="400980" y="208396"/>
                  </a:cubicBezTo>
                  <a:cubicBezTo>
                    <a:pt x="395325" y="208396"/>
                    <a:pt x="390227" y="207447"/>
                    <a:pt x="385688" y="205550"/>
                  </a:cubicBezTo>
                  <a:cubicBezTo>
                    <a:pt x="381149" y="203652"/>
                    <a:pt x="377819" y="201197"/>
                    <a:pt x="375698" y="198183"/>
                  </a:cubicBezTo>
                  <a:cubicBezTo>
                    <a:pt x="373577" y="195169"/>
                    <a:pt x="372108" y="191095"/>
                    <a:pt x="371289" y="185960"/>
                  </a:cubicBezTo>
                  <a:cubicBezTo>
                    <a:pt x="370619" y="182314"/>
                    <a:pt x="370284" y="174947"/>
                    <a:pt x="370284" y="163859"/>
                  </a:cubicBezTo>
                  <a:lnTo>
                    <a:pt x="370284" y="112179"/>
                  </a:lnTo>
                  <a:lnTo>
                    <a:pt x="355885" y="112179"/>
                  </a:lnTo>
                  <a:lnTo>
                    <a:pt x="355885" y="87176"/>
                  </a:lnTo>
                  <a:lnTo>
                    <a:pt x="370284" y="87176"/>
                  </a:lnTo>
                  <a:lnTo>
                    <a:pt x="370284" y="63624"/>
                  </a:lnTo>
                  <a:close/>
                  <a:moveTo>
                    <a:pt x="63736" y="42081"/>
                  </a:moveTo>
                  <a:lnTo>
                    <a:pt x="98673" y="42081"/>
                  </a:lnTo>
                  <a:lnTo>
                    <a:pt x="164195" y="205717"/>
                  </a:lnTo>
                  <a:lnTo>
                    <a:pt x="128253" y="205717"/>
                  </a:lnTo>
                  <a:lnTo>
                    <a:pt x="113965" y="168547"/>
                  </a:lnTo>
                  <a:lnTo>
                    <a:pt x="48555" y="168547"/>
                  </a:lnTo>
                  <a:lnTo>
                    <a:pt x="35049" y="205717"/>
                  </a:lnTo>
                  <a:lnTo>
                    <a:pt x="0" y="205717"/>
                  </a:lnTo>
                  <a:close/>
                  <a:moveTo>
                    <a:pt x="549287" y="39290"/>
                  </a:moveTo>
                  <a:lnTo>
                    <a:pt x="584448" y="39290"/>
                  </a:lnTo>
                  <a:lnTo>
                    <a:pt x="599852" y="72665"/>
                  </a:lnTo>
                  <a:lnTo>
                    <a:pt x="580095" y="72665"/>
                  </a:lnTo>
                  <a:close/>
                  <a:moveTo>
                    <a:pt x="70768" y="21989"/>
                  </a:moveTo>
                  <a:lnTo>
                    <a:pt x="90636" y="21989"/>
                  </a:lnTo>
                  <a:lnTo>
                    <a:pt x="114970" y="36500"/>
                  </a:lnTo>
                  <a:lnTo>
                    <a:pt x="92980" y="36500"/>
                  </a:lnTo>
                  <a:lnTo>
                    <a:pt x="80702" y="28240"/>
                  </a:lnTo>
                  <a:lnTo>
                    <a:pt x="68424" y="36500"/>
                  </a:lnTo>
                  <a:lnTo>
                    <a:pt x="46434" y="36500"/>
                  </a:lnTo>
                  <a:close/>
                  <a:moveTo>
                    <a:pt x="80702" y="0"/>
                  </a:moveTo>
                  <a:lnTo>
                    <a:pt x="115863" y="0"/>
                  </a:lnTo>
                  <a:lnTo>
                    <a:pt x="87064" y="18194"/>
                  </a:lnTo>
                  <a:lnTo>
                    <a:pt x="67196" y="18194"/>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sp>
          <p:nvSpPr>
            <p:cNvPr id="17" name="TextBox 16">
              <a:extLst>
                <a:ext uri="{FF2B5EF4-FFF2-40B4-BE49-F238E27FC236}">
                  <a16:creationId xmlns:a16="http://schemas.microsoft.com/office/drawing/2014/main" id="{173E7750-027C-4523-9413-5B72EEC1CEDE}"/>
                </a:ext>
              </a:extLst>
            </p:cNvPr>
            <p:cNvSpPr txBox="1">
              <a:spLocks noChangeAspect="1"/>
            </p:cNvSpPr>
            <p:nvPr>
              <p:custDataLst>
                <p:tags r:id="rId8"/>
              </p:custDataLst>
            </p:nvPr>
          </p:nvSpPr>
          <p:spPr>
            <a:xfrm>
              <a:off x="5932014" y="5601774"/>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2" y="127918"/>
                    <a:pt x="387064" y="118839"/>
                    <a:pt x="387064" y="106933"/>
                  </a:cubicBezTo>
                  <a:cubicBezTo>
                    <a:pt x="387064" y="95325"/>
                    <a:pt x="384292" y="86395"/>
                    <a:pt x="378749" y="80144"/>
                  </a:cubicBezTo>
                  <a:cubicBezTo>
                    <a:pt x="373205" y="73893"/>
                    <a:pt x="366340" y="70768"/>
                    <a:pt x="358155" y="70768"/>
                  </a:cubicBezTo>
                  <a:close/>
                  <a:moveTo>
                    <a:pt x="641002" y="69205"/>
                  </a:moveTo>
                  <a:cubicBezTo>
                    <a:pt x="633487" y="69205"/>
                    <a:pt x="627292" y="72126"/>
                    <a:pt x="622417" y="77968"/>
                  </a:cubicBezTo>
                  <a:cubicBezTo>
                    <a:pt x="617543" y="83809"/>
                    <a:pt x="615106" y="92720"/>
                    <a:pt x="615106" y="104701"/>
                  </a:cubicBezTo>
                  <a:cubicBezTo>
                    <a:pt x="615106" y="117277"/>
                    <a:pt x="617543" y="126485"/>
                    <a:pt x="622417" y="132327"/>
                  </a:cubicBezTo>
                  <a:cubicBezTo>
                    <a:pt x="627292" y="138169"/>
                    <a:pt x="633301" y="141089"/>
                    <a:pt x="640444" y="141089"/>
                  </a:cubicBezTo>
                  <a:cubicBezTo>
                    <a:pt x="648109" y="141089"/>
                    <a:pt x="654583" y="138094"/>
                    <a:pt x="659866" y="132104"/>
                  </a:cubicBezTo>
                  <a:cubicBezTo>
                    <a:pt x="665150" y="126113"/>
                    <a:pt x="667791" y="117240"/>
                    <a:pt x="667791" y="105482"/>
                  </a:cubicBezTo>
                  <a:cubicBezTo>
                    <a:pt x="667791" y="93204"/>
                    <a:pt x="665261" y="84088"/>
                    <a:pt x="660201" y="78135"/>
                  </a:cubicBezTo>
                  <a:cubicBezTo>
                    <a:pt x="655141" y="72182"/>
                    <a:pt x="648741" y="69205"/>
                    <a:pt x="641002" y="69205"/>
                  </a:cubicBezTo>
                  <a:close/>
                  <a:moveTo>
                    <a:pt x="632966" y="45207"/>
                  </a:moveTo>
                  <a:cubicBezTo>
                    <a:pt x="647625" y="45207"/>
                    <a:pt x="659717" y="51644"/>
                    <a:pt x="669242" y="64517"/>
                  </a:cubicBezTo>
                  <a:lnTo>
                    <a:pt x="669242" y="47886"/>
                  </a:lnTo>
                  <a:lnTo>
                    <a:pt x="698599" y="47886"/>
                  </a:lnTo>
                  <a:lnTo>
                    <a:pt x="698599" y="154261"/>
                  </a:lnTo>
                  <a:cubicBezTo>
                    <a:pt x="698599" y="168250"/>
                    <a:pt x="697445" y="178706"/>
                    <a:pt x="695139" y="185626"/>
                  </a:cubicBezTo>
                  <a:cubicBezTo>
                    <a:pt x="692832" y="192547"/>
                    <a:pt x="689595" y="197979"/>
                    <a:pt x="685428" y="201923"/>
                  </a:cubicBezTo>
                  <a:cubicBezTo>
                    <a:pt x="681260" y="205867"/>
                    <a:pt x="675698" y="208955"/>
                    <a:pt x="668740" y="211187"/>
                  </a:cubicBezTo>
                  <a:cubicBezTo>
                    <a:pt x="661782"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89" y="174241"/>
                  </a:cubicBezTo>
                  <a:lnTo>
                    <a:pt x="622920" y="178594"/>
                  </a:lnTo>
                  <a:cubicBezTo>
                    <a:pt x="623515" y="182761"/>
                    <a:pt x="624892" y="185626"/>
                    <a:pt x="627050" y="187189"/>
                  </a:cubicBezTo>
                  <a:cubicBezTo>
                    <a:pt x="630026" y="189421"/>
                    <a:pt x="634714" y="190537"/>
                    <a:pt x="641114" y="190537"/>
                  </a:cubicBezTo>
                  <a:cubicBezTo>
                    <a:pt x="649300" y="190537"/>
                    <a:pt x="655439" y="189310"/>
                    <a:pt x="659531" y="186854"/>
                  </a:cubicBezTo>
                  <a:cubicBezTo>
                    <a:pt x="662285" y="185217"/>
                    <a:pt x="664368" y="182575"/>
                    <a:pt x="665782" y="178929"/>
                  </a:cubicBezTo>
                  <a:cubicBezTo>
                    <a:pt x="666750" y="176324"/>
                    <a:pt x="667233" y="171525"/>
                    <a:pt x="667233" y="164530"/>
                  </a:cubicBezTo>
                  <a:lnTo>
                    <a:pt x="667233" y="147228"/>
                  </a:lnTo>
                  <a:cubicBezTo>
                    <a:pt x="657857" y="160028"/>
                    <a:pt x="646025" y="166427"/>
                    <a:pt x="631738" y="166427"/>
                  </a:cubicBezTo>
                  <a:cubicBezTo>
                    <a:pt x="615813" y="166427"/>
                    <a:pt x="603200" y="159693"/>
                    <a:pt x="593898" y="146224"/>
                  </a:cubicBezTo>
                  <a:cubicBezTo>
                    <a:pt x="586606" y="135583"/>
                    <a:pt x="582959" y="122337"/>
                    <a:pt x="582959" y="106487"/>
                  </a:cubicBezTo>
                  <a:cubicBezTo>
                    <a:pt x="582959" y="86618"/>
                    <a:pt x="587740" y="71438"/>
                    <a:pt x="597303" y="60945"/>
                  </a:cubicBezTo>
                  <a:cubicBezTo>
                    <a:pt x="606865" y="50453"/>
                    <a:pt x="618753" y="45207"/>
                    <a:pt x="632966" y="45207"/>
                  </a:cubicBezTo>
                  <a:close/>
                  <a:moveTo>
                    <a:pt x="515094" y="45207"/>
                  </a:moveTo>
                  <a:cubicBezTo>
                    <a:pt x="522014" y="45207"/>
                    <a:pt x="528339" y="46453"/>
                    <a:pt x="534069" y="48946"/>
                  </a:cubicBezTo>
                  <a:cubicBezTo>
                    <a:pt x="539799" y="51439"/>
                    <a:pt x="544134" y="54620"/>
                    <a:pt x="547073" y="58490"/>
                  </a:cubicBezTo>
                  <a:cubicBezTo>
                    <a:pt x="550013" y="62359"/>
                    <a:pt x="552059" y="66750"/>
                    <a:pt x="553212" y="71661"/>
                  </a:cubicBezTo>
                  <a:cubicBezTo>
                    <a:pt x="554366" y="76572"/>
                    <a:pt x="554942" y="83604"/>
                    <a:pt x="554942" y="92757"/>
                  </a:cubicBezTo>
                  <a:lnTo>
                    <a:pt x="554942" y="166427"/>
                  </a:lnTo>
                  <a:lnTo>
                    <a:pt x="523577" y="166427"/>
                  </a:lnTo>
                  <a:lnTo>
                    <a:pt x="523577" y="105929"/>
                  </a:lnTo>
                  <a:cubicBezTo>
                    <a:pt x="523577" y="93129"/>
                    <a:pt x="522907" y="84851"/>
                    <a:pt x="521568" y="81093"/>
                  </a:cubicBezTo>
                  <a:cubicBezTo>
                    <a:pt x="520228" y="77335"/>
                    <a:pt x="518052" y="74414"/>
                    <a:pt x="515038" y="72331"/>
                  </a:cubicBezTo>
                  <a:cubicBezTo>
                    <a:pt x="512024" y="70247"/>
                    <a:pt x="508396"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3" y="166427"/>
                  </a:lnTo>
                  <a:lnTo>
                    <a:pt x="446893" y="47886"/>
                  </a:lnTo>
                  <a:lnTo>
                    <a:pt x="476026" y="47886"/>
                  </a:lnTo>
                  <a:lnTo>
                    <a:pt x="476026" y="65299"/>
                  </a:lnTo>
                  <a:cubicBezTo>
                    <a:pt x="486370" y="51904"/>
                    <a:pt x="499392" y="45207"/>
                    <a:pt x="515094" y="45207"/>
                  </a:cubicBezTo>
                  <a:close/>
                  <a:moveTo>
                    <a:pt x="358043" y="45207"/>
                  </a:moveTo>
                  <a:cubicBezTo>
                    <a:pt x="375977" y="45207"/>
                    <a:pt x="390673" y="51030"/>
                    <a:pt x="402133" y="62675"/>
                  </a:cubicBezTo>
                  <a:cubicBezTo>
                    <a:pt x="413593" y="74321"/>
                    <a:pt x="419323" y="89037"/>
                    <a:pt x="419323" y="106822"/>
                  </a:cubicBezTo>
                  <a:cubicBezTo>
                    <a:pt x="419323" y="124755"/>
                    <a:pt x="413537" y="139620"/>
                    <a:pt x="401966" y="151414"/>
                  </a:cubicBezTo>
                  <a:cubicBezTo>
                    <a:pt x="390394" y="163209"/>
                    <a:pt x="375828" y="169106"/>
                    <a:pt x="358266" y="169106"/>
                  </a:cubicBezTo>
                  <a:cubicBezTo>
                    <a:pt x="347402" y="169106"/>
                    <a:pt x="337040" y="166650"/>
                    <a:pt x="327180" y="161739"/>
                  </a:cubicBezTo>
                  <a:cubicBezTo>
                    <a:pt x="317320" y="156828"/>
                    <a:pt x="309823" y="149628"/>
                    <a:pt x="304688" y="140140"/>
                  </a:cubicBezTo>
                  <a:cubicBezTo>
                    <a:pt x="299553" y="130653"/>
                    <a:pt x="296986" y="119100"/>
                    <a:pt x="296986" y="105482"/>
                  </a:cubicBezTo>
                  <a:cubicBezTo>
                    <a:pt x="296986" y="95064"/>
                    <a:pt x="299553" y="84981"/>
                    <a:pt x="304688" y="75233"/>
                  </a:cubicBezTo>
                  <a:cubicBezTo>
                    <a:pt x="309823" y="65485"/>
                    <a:pt x="317097" y="58043"/>
                    <a:pt x="326510" y="52909"/>
                  </a:cubicBezTo>
                  <a:cubicBezTo>
                    <a:pt x="335923" y="47774"/>
                    <a:pt x="346434" y="45207"/>
                    <a:pt x="358043" y="45207"/>
                  </a:cubicBezTo>
                  <a:close/>
                  <a:moveTo>
                    <a:pt x="161255" y="2791"/>
                  </a:moveTo>
                  <a:lnTo>
                    <a:pt x="192620" y="2791"/>
                  </a:lnTo>
                  <a:lnTo>
                    <a:pt x="192620" y="62955"/>
                  </a:lnTo>
                  <a:cubicBezTo>
                    <a:pt x="202741" y="51123"/>
                    <a:pt x="214833" y="45207"/>
                    <a:pt x="228897" y="45207"/>
                  </a:cubicBezTo>
                  <a:cubicBezTo>
                    <a:pt x="236115" y="45207"/>
                    <a:pt x="242627" y="46546"/>
                    <a:pt x="248431" y="49225"/>
                  </a:cubicBezTo>
                  <a:cubicBezTo>
                    <a:pt x="254235" y="51904"/>
                    <a:pt x="258607" y="55327"/>
                    <a:pt x="261546"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0" y="76796"/>
                    <a:pt x="232748" y="74135"/>
                    <a:pt x="229734" y="72163"/>
                  </a:cubicBezTo>
                  <a:cubicBezTo>
                    <a:pt x="226721" y="70191"/>
                    <a:pt x="222944" y="69205"/>
                    <a:pt x="218405" y="69205"/>
                  </a:cubicBezTo>
                  <a:cubicBezTo>
                    <a:pt x="213196" y="69205"/>
                    <a:pt x="208545" y="70470"/>
                    <a:pt x="204452" y="73000"/>
                  </a:cubicBezTo>
                  <a:cubicBezTo>
                    <a:pt x="200360" y="75530"/>
                    <a:pt x="197364" y="79344"/>
                    <a:pt x="195467" y="84442"/>
                  </a:cubicBezTo>
                  <a:cubicBezTo>
                    <a:pt x="193569" y="89539"/>
                    <a:pt x="192620" y="97073"/>
                    <a:pt x="192620" y="107045"/>
                  </a:cubicBezTo>
                  <a:lnTo>
                    <a:pt x="192620"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5" y="59717"/>
                  </a:lnTo>
                  <a:lnTo>
                    <a:pt x="30695" y="166427"/>
                  </a:lnTo>
                  <a:lnTo>
                    <a:pt x="0" y="166427"/>
                  </a:lnTo>
                  <a:close/>
                  <a:moveTo>
                    <a:pt x="343755" y="0"/>
                  </a:moveTo>
                  <a:lnTo>
                    <a:pt x="372777" y="0"/>
                  </a:lnTo>
                  <a:lnTo>
                    <a:pt x="395882"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vi-VN" b="1" spc="-30" dirty="0">
                <a:solidFill>
                  <a:schemeClr val="tx2">
                    <a:lumMod val="50000"/>
                  </a:schemeClr>
                </a:solidFill>
              </a:endParaRPr>
            </a:p>
          </p:txBody>
        </p:sp>
      </p:grpSp>
      <p:grpSp>
        <p:nvGrpSpPr>
          <p:cNvPr id="18" name="Group 17">
            <a:extLst>
              <a:ext uri="{FF2B5EF4-FFF2-40B4-BE49-F238E27FC236}">
                <a16:creationId xmlns:a16="http://schemas.microsoft.com/office/drawing/2014/main" id="{8BA08507-D567-4F02-B867-3348550C00A2}"/>
              </a:ext>
            </a:extLst>
          </p:cNvPr>
          <p:cNvGrpSpPr/>
          <p:nvPr/>
        </p:nvGrpSpPr>
        <p:grpSpPr>
          <a:xfrm>
            <a:off x="6614258" y="1538514"/>
            <a:ext cx="5210386" cy="5099358"/>
            <a:chOff x="5596568" y="304800"/>
            <a:chExt cx="6392232" cy="6256020"/>
          </a:xfrm>
        </p:grpSpPr>
        <p:pic>
          <p:nvPicPr>
            <p:cNvPr id="19" name="Picture 2" descr="Life cycle of a butterfly Royalty Free Vector Image">
              <a:extLst>
                <a:ext uri="{FF2B5EF4-FFF2-40B4-BE49-F238E27FC236}">
                  <a16:creationId xmlns:a16="http://schemas.microsoft.com/office/drawing/2014/main" id="{894C1CA1-7E54-4177-BDAC-CC1409E2B464}"/>
                </a:ext>
              </a:extLst>
            </p:cNvPr>
            <p:cNvPicPr>
              <a:picLocks noChangeAspect="1" noChangeArrowheads="1"/>
            </p:cNvPicPr>
            <p:nvPr/>
          </p:nvPicPr>
          <p:blipFill rotWithShape="1">
            <a:blip r:embed="rId12">
              <a:extLst>
                <a:ext uri="{28A0092B-C50C-407E-A947-70E740481C1C}">
                  <a14:useLocalDpi xmlns:a14="http://schemas.microsoft.com/office/drawing/2010/main" val="0"/>
                </a:ext>
              </a:extLst>
            </a:blip>
            <a:srcRect b="8889"/>
            <a:stretch/>
          </p:blipFill>
          <p:spPr bwMode="auto">
            <a:xfrm>
              <a:off x="5638800" y="304800"/>
              <a:ext cx="6350000" cy="6248400"/>
            </a:xfrm>
            <a:prstGeom prst="rect">
              <a:avLst/>
            </a:prstGeom>
            <a:noFill/>
            <a:extLst>
              <a:ext uri="{909E8E84-426E-40DD-AFC4-6F175D3DCCD1}">
                <a14:hiddenFill xmlns:a14="http://schemas.microsoft.com/office/drawing/2010/main">
                  <a:solidFill>
                    <a:srgbClr val="FFFFFF"/>
                  </a:solidFill>
                </a14:hiddenFill>
              </a:ext>
            </a:extLst>
          </p:spPr>
        </p:pic>
        <p:sp>
          <p:nvSpPr>
            <p:cNvPr id="20" name="Rectangle 19">
              <a:extLst>
                <a:ext uri="{FF2B5EF4-FFF2-40B4-BE49-F238E27FC236}">
                  <a16:creationId xmlns:a16="http://schemas.microsoft.com/office/drawing/2014/main" id="{6D8E861A-3169-488A-9523-2196D9C59CEC}"/>
                </a:ext>
              </a:extLst>
            </p:cNvPr>
            <p:cNvSpPr/>
            <p:nvPr/>
          </p:nvSpPr>
          <p:spPr>
            <a:xfrm>
              <a:off x="5707380" y="40157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1" name="Rectangle 20">
              <a:extLst>
                <a:ext uri="{FF2B5EF4-FFF2-40B4-BE49-F238E27FC236}">
                  <a16:creationId xmlns:a16="http://schemas.microsoft.com/office/drawing/2014/main" id="{1D674778-578F-45E9-A94A-892D635F33F8}"/>
                </a:ext>
              </a:extLst>
            </p:cNvPr>
            <p:cNvSpPr/>
            <p:nvPr/>
          </p:nvSpPr>
          <p:spPr>
            <a:xfrm>
              <a:off x="8206740" y="1805940"/>
              <a:ext cx="15240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2" name="Rectangle 21">
              <a:extLst>
                <a:ext uri="{FF2B5EF4-FFF2-40B4-BE49-F238E27FC236}">
                  <a16:creationId xmlns:a16="http://schemas.microsoft.com/office/drawing/2014/main" id="{A87E05F3-74CE-4E33-9DA1-52B6CC79E032}"/>
                </a:ext>
              </a:extLst>
            </p:cNvPr>
            <p:cNvSpPr/>
            <p:nvPr/>
          </p:nvSpPr>
          <p:spPr>
            <a:xfrm>
              <a:off x="10165080" y="4091940"/>
              <a:ext cx="170688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3" name="Rectangle 22">
              <a:extLst>
                <a:ext uri="{FF2B5EF4-FFF2-40B4-BE49-F238E27FC236}">
                  <a16:creationId xmlns:a16="http://schemas.microsoft.com/office/drawing/2014/main" id="{B3A6DD7F-7B26-4587-B723-200D9EB227EB}"/>
                </a:ext>
              </a:extLst>
            </p:cNvPr>
            <p:cNvSpPr/>
            <p:nvPr/>
          </p:nvSpPr>
          <p:spPr>
            <a:xfrm>
              <a:off x="9098280" y="6027420"/>
              <a:ext cx="1104900" cy="533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4" name="Rectangle 23">
              <a:extLst>
                <a:ext uri="{FF2B5EF4-FFF2-40B4-BE49-F238E27FC236}">
                  <a16:creationId xmlns:a16="http://schemas.microsoft.com/office/drawing/2014/main" id="{65056B79-837B-4343-9781-15FC141CDA77}"/>
                </a:ext>
              </a:extLst>
            </p:cNvPr>
            <p:cNvSpPr/>
            <p:nvPr/>
          </p:nvSpPr>
          <p:spPr>
            <a:xfrm>
              <a:off x="7376160" y="2895600"/>
              <a:ext cx="2506980" cy="1082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25" name="TextBox 24">
              <a:extLst>
                <a:ext uri="{FF2B5EF4-FFF2-40B4-BE49-F238E27FC236}">
                  <a16:creationId xmlns:a16="http://schemas.microsoft.com/office/drawing/2014/main" id="{53CB1251-9B09-4BA3-B896-9ACA0745B034}"/>
                </a:ext>
              </a:extLst>
            </p:cNvPr>
            <p:cNvSpPr txBox="1">
              <a:spLocks noChangeAspect="1"/>
            </p:cNvSpPr>
            <p:nvPr>
              <p:custDataLst>
                <p:tags r:id="rId1"/>
              </p:custDataLst>
            </p:nvPr>
          </p:nvSpPr>
          <p:spPr>
            <a:xfrm>
              <a:off x="5596568" y="4067615"/>
              <a:ext cx="1444748" cy="490761"/>
            </a:xfrm>
            <a:custGeom>
              <a:avLst/>
              <a:gdLst/>
              <a:ahLst/>
              <a:cxnLst/>
              <a:rect l="l" t="t" r="r" b="b"/>
              <a:pathLst>
                <a:path w="1444748" h="490761">
                  <a:moveTo>
                    <a:pt x="1135632" y="385725"/>
                  </a:moveTo>
                  <a:cubicBezTo>
                    <a:pt x="1131614" y="387065"/>
                    <a:pt x="1125252" y="388665"/>
                    <a:pt x="1116545" y="390525"/>
                  </a:cubicBezTo>
                  <a:cubicBezTo>
                    <a:pt x="1107839" y="392386"/>
                    <a:pt x="1102146" y="394209"/>
                    <a:pt x="1099467" y="395995"/>
                  </a:cubicBezTo>
                  <a:cubicBezTo>
                    <a:pt x="1095374" y="398897"/>
                    <a:pt x="1093328" y="402580"/>
                    <a:pt x="1093328" y="407045"/>
                  </a:cubicBezTo>
                  <a:cubicBezTo>
                    <a:pt x="1093328" y="411436"/>
                    <a:pt x="1094965" y="415231"/>
                    <a:pt x="1098239" y="418430"/>
                  </a:cubicBezTo>
                  <a:cubicBezTo>
                    <a:pt x="1101514" y="421630"/>
                    <a:pt x="1105681" y="423230"/>
                    <a:pt x="1110741" y="423230"/>
                  </a:cubicBezTo>
                  <a:cubicBezTo>
                    <a:pt x="1116396" y="423230"/>
                    <a:pt x="1121791" y="421370"/>
                    <a:pt x="1126926" y="417649"/>
                  </a:cubicBezTo>
                  <a:cubicBezTo>
                    <a:pt x="1130721" y="414821"/>
                    <a:pt x="1133214" y="411361"/>
                    <a:pt x="1134405" y="407268"/>
                  </a:cubicBezTo>
                  <a:cubicBezTo>
                    <a:pt x="1135223" y="404589"/>
                    <a:pt x="1135632" y="399492"/>
                    <a:pt x="1135632" y="391976"/>
                  </a:cubicBezTo>
                  <a:close/>
                  <a:moveTo>
                    <a:pt x="390711" y="346993"/>
                  </a:moveTo>
                  <a:cubicBezTo>
                    <a:pt x="382227" y="346993"/>
                    <a:pt x="375344" y="350118"/>
                    <a:pt x="370061" y="356369"/>
                  </a:cubicBezTo>
                  <a:cubicBezTo>
                    <a:pt x="364480" y="362992"/>
                    <a:pt x="361689" y="371996"/>
                    <a:pt x="361689" y="383381"/>
                  </a:cubicBezTo>
                  <a:cubicBezTo>
                    <a:pt x="361689" y="394767"/>
                    <a:pt x="364480" y="403771"/>
                    <a:pt x="370061" y="410394"/>
                  </a:cubicBezTo>
                  <a:cubicBezTo>
                    <a:pt x="375344" y="416645"/>
                    <a:pt x="382227" y="419770"/>
                    <a:pt x="390711" y="419770"/>
                  </a:cubicBezTo>
                  <a:cubicBezTo>
                    <a:pt x="399194" y="419770"/>
                    <a:pt x="406040" y="416645"/>
                    <a:pt x="411249" y="410394"/>
                  </a:cubicBezTo>
                  <a:cubicBezTo>
                    <a:pt x="416830" y="403771"/>
                    <a:pt x="419620" y="394692"/>
                    <a:pt x="419620" y="383158"/>
                  </a:cubicBezTo>
                  <a:cubicBezTo>
                    <a:pt x="419620" y="371847"/>
                    <a:pt x="416830" y="362918"/>
                    <a:pt x="411249" y="356369"/>
                  </a:cubicBezTo>
                  <a:cubicBezTo>
                    <a:pt x="406040" y="350118"/>
                    <a:pt x="399194" y="346993"/>
                    <a:pt x="390711" y="346993"/>
                  </a:cubicBezTo>
                  <a:close/>
                  <a:moveTo>
                    <a:pt x="692608" y="345430"/>
                  </a:moveTo>
                  <a:cubicBezTo>
                    <a:pt x="685093" y="345430"/>
                    <a:pt x="678898" y="348351"/>
                    <a:pt x="674023" y="354193"/>
                  </a:cubicBezTo>
                  <a:cubicBezTo>
                    <a:pt x="669149" y="360034"/>
                    <a:pt x="666712" y="368945"/>
                    <a:pt x="666712" y="380926"/>
                  </a:cubicBezTo>
                  <a:cubicBezTo>
                    <a:pt x="666712" y="393502"/>
                    <a:pt x="669149" y="402710"/>
                    <a:pt x="674023" y="408552"/>
                  </a:cubicBezTo>
                  <a:cubicBezTo>
                    <a:pt x="678898" y="414393"/>
                    <a:pt x="684907" y="417314"/>
                    <a:pt x="692050" y="417314"/>
                  </a:cubicBezTo>
                  <a:cubicBezTo>
                    <a:pt x="699715" y="417314"/>
                    <a:pt x="706189" y="414319"/>
                    <a:pt x="711472" y="408329"/>
                  </a:cubicBezTo>
                  <a:cubicBezTo>
                    <a:pt x="716756" y="402338"/>
                    <a:pt x="719397" y="393465"/>
                    <a:pt x="719397" y="381707"/>
                  </a:cubicBezTo>
                  <a:cubicBezTo>
                    <a:pt x="719397" y="369429"/>
                    <a:pt x="716867" y="360313"/>
                    <a:pt x="711807" y="354360"/>
                  </a:cubicBezTo>
                  <a:cubicBezTo>
                    <a:pt x="706747" y="348407"/>
                    <a:pt x="700347" y="345430"/>
                    <a:pt x="692608" y="345430"/>
                  </a:cubicBezTo>
                  <a:close/>
                  <a:moveTo>
                    <a:pt x="174203" y="324111"/>
                  </a:moveTo>
                  <a:lnTo>
                    <a:pt x="205568" y="324111"/>
                  </a:lnTo>
                  <a:lnTo>
                    <a:pt x="205568" y="378582"/>
                  </a:lnTo>
                  <a:cubicBezTo>
                    <a:pt x="205568" y="394209"/>
                    <a:pt x="206164" y="404403"/>
                    <a:pt x="207354" y="409166"/>
                  </a:cubicBezTo>
                  <a:cubicBezTo>
                    <a:pt x="208173" y="412738"/>
                    <a:pt x="210256" y="415714"/>
                    <a:pt x="213605" y="418096"/>
                  </a:cubicBezTo>
                  <a:cubicBezTo>
                    <a:pt x="216656" y="420328"/>
                    <a:pt x="220526" y="421444"/>
                    <a:pt x="225214" y="421444"/>
                  </a:cubicBezTo>
                  <a:cubicBezTo>
                    <a:pt x="230497" y="421444"/>
                    <a:pt x="235278" y="419993"/>
                    <a:pt x="239557" y="417091"/>
                  </a:cubicBezTo>
                  <a:cubicBezTo>
                    <a:pt x="243836" y="414189"/>
                    <a:pt x="246757" y="410543"/>
                    <a:pt x="248319" y="406152"/>
                  </a:cubicBezTo>
                  <a:cubicBezTo>
                    <a:pt x="249882" y="401762"/>
                    <a:pt x="250663" y="391083"/>
                    <a:pt x="250663" y="374117"/>
                  </a:cubicBezTo>
                  <a:lnTo>
                    <a:pt x="250663" y="324111"/>
                  </a:lnTo>
                  <a:lnTo>
                    <a:pt x="282029" y="324111"/>
                  </a:lnTo>
                  <a:lnTo>
                    <a:pt x="282029" y="382377"/>
                  </a:lnTo>
                  <a:cubicBezTo>
                    <a:pt x="292372" y="380293"/>
                    <a:pt x="299628" y="376424"/>
                    <a:pt x="303795" y="370768"/>
                  </a:cubicBezTo>
                  <a:cubicBezTo>
                    <a:pt x="306325" y="367345"/>
                    <a:pt x="307664" y="362248"/>
                    <a:pt x="307813" y="355476"/>
                  </a:cubicBezTo>
                  <a:lnTo>
                    <a:pt x="292633" y="355476"/>
                  </a:lnTo>
                  <a:lnTo>
                    <a:pt x="292633" y="324111"/>
                  </a:lnTo>
                  <a:lnTo>
                    <a:pt x="323998" y="324111"/>
                  </a:lnTo>
                  <a:lnTo>
                    <a:pt x="323998" y="346546"/>
                  </a:lnTo>
                  <a:cubicBezTo>
                    <a:pt x="323998" y="355774"/>
                    <a:pt x="323198" y="362992"/>
                    <a:pt x="321598" y="368201"/>
                  </a:cubicBezTo>
                  <a:cubicBezTo>
                    <a:pt x="319999" y="373410"/>
                    <a:pt x="317041" y="378061"/>
                    <a:pt x="312725" y="382154"/>
                  </a:cubicBezTo>
                  <a:cubicBezTo>
                    <a:pt x="306102" y="388553"/>
                    <a:pt x="295870" y="392869"/>
                    <a:pt x="282029" y="395102"/>
                  </a:cubicBezTo>
                  <a:lnTo>
                    <a:pt x="282029" y="442652"/>
                  </a:lnTo>
                  <a:lnTo>
                    <a:pt x="252896" y="442652"/>
                  </a:lnTo>
                  <a:lnTo>
                    <a:pt x="252896" y="424904"/>
                  </a:lnTo>
                  <a:cubicBezTo>
                    <a:pt x="243594" y="438522"/>
                    <a:pt x="230497" y="445331"/>
                    <a:pt x="213605" y="445331"/>
                  </a:cubicBezTo>
                  <a:cubicBezTo>
                    <a:pt x="196118" y="445331"/>
                    <a:pt x="184398" y="438671"/>
                    <a:pt x="178444" y="425351"/>
                  </a:cubicBezTo>
                  <a:cubicBezTo>
                    <a:pt x="175617" y="419026"/>
                    <a:pt x="174203" y="410282"/>
                    <a:pt x="174203" y="399120"/>
                  </a:cubicBezTo>
                  <a:close/>
                  <a:moveTo>
                    <a:pt x="1262025" y="321432"/>
                  </a:moveTo>
                  <a:cubicBezTo>
                    <a:pt x="1268945" y="321432"/>
                    <a:pt x="1275270" y="322678"/>
                    <a:pt x="1281000" y="325171"/>
                  </a:cubicBezTo>
                  <a:cubicBezTo>
                    <a:pt x="1286730" y="327664"/>
                    <a:pt x="1291065" y="330845"/>
                    <a:pt x="1294004" y="334715"/>
                  </a:cubicBezTo>
                  <a:cubicBezTo>
                    <a:pt x="1296943" y="338584"/>
                    <a:pt x="1298990" y="342975"/>
                    <a:pt x="1300143" y="347886"/>
                  </a:cubicBezTo>
                  <a:cubicBezTo>
                    <a:pt x="1301297" y="352797"/>
                    <a:pt x="1301873" y="359829"/>
                    <a:pt x="1301873" y="368982"/>
                  </a:cubicBezTo>
                  <a:lnTo>
                    <a:pt x="1301873" y="442652"/>
                  </a:lnTo>
                  <a:lnTo>
                    <a:pt x="1270508" y="442652"/>
                  </a:lnTo>
                  <a:lnTo>
                    <a:pt x="1270508" y="382154"/>
                  </a:lnTo>
                  <a:cubicBezTo>
                    <a:pt x="1270508" y="369354"/>
                    <a:pt x="1269838" y="361076"/>
                    <a:pt x="1268499" y="357318"/>
                  </a:cubicBezTo>
                  <a:cubicBezTo>
                    <a:pt x="1267159" y="353560"/>
                    <a:pt x="1264983" y="350639"/>
                    <a:pt x="1261969" y="348556"/>
                  </a:cubicBezTo>
                  <a:cubicBezTo>
                    <a:pt x="1258955" y="346472"/>
                    <a:pt x="1255327" y="345430"/>
                    <a:pt x="1251086" y="345430"/>
                  </a:cubicBezTo>
                  <a:cubicBezTo>
                    <a:pt x="1245654" y="345430"/>
                    <a:pt x="1240779" y="346919"/>
                    <a:pt x="1236463" y="349895"/>
                  </a:cubicBezTo>
                  <a:cubicBezTo>
                    <a:pt x="1232147" y="352872"/>
                    <a:pt x="1229189" y="356816"/>
                    <a:pt x="1227590" y="361727"/>
                  </a:cubicBezTo>
                  <a:cubicBezTo>
                    <a:pt x="1225990" y="366638"/>
                    <a:pt x="1225190" y="375717"/>
                    <a:pt x="1225190" y="388962"/>
                  </a:cubicBezTo>
                  <a:lnTo>
                    <a:pt x="1225190" y="442652"/>
                  </a:lnTo>
                  <a:lnTo>
                    <a:pt x="1193824" y="442652"/>
                  </a:lnTo>
                  <a:lnTo>
                    <a:pt x="1193824" y="324111"/>
                  </a:lnTo>
                  <a:lnTo>
                    <a:pt x="1222957" y="324111"/>
                  </a:lnTo>
                  <a:lnTo>
                    <a:pt x="1222957" y="341524"/>
                  </a:lnTo>
                  <a:cubicBezTo>
                    <a:pt x="1233301" y="328129"/>
                    <a:pt x="1246323" y="321432"/>
                    <a:pt x="1262025" y="321432"/>
                  </a:cubicBezTo>
                  <a:close/>
                  <a:moveTo>
                    <a:pt x="1116545" y="321432"/>
                  </a:moveTo>
                  <a:cubicBezTo>
                    <a:pt x="1130535" y="321432"/>
                    <a:pt x="1140953" y="323087"/>
                    <a:pt x="1147799" y="326399"/>
                  </a:cubicBezTo>
                  <a:cubicBezTo>
                    <a:pt x="1154645" y="329710"/>
                    <a:pt x="1159464" y="333915"/>
                    <a:pt x="1162254" y="339012"/>
                  </a:cubicBezTo>
                  <a:cubicBezTo>
                    <a:pt x="1165045" y="344109"/>
                    <a:pt x="1166440" y="353467"/>
                    <a:pt x="1166440" y="367085"/>
                  </a:cubicBezTo>
                  <a:lnTo>
                    <a:pt x="1166105" y="403696"/>
                  </a:lnTo>
                  <a:cubicBezTo>
                    <a:pt x="1166105" y="414114"/>
                    <a:pt x="1166607" y="421798"/>
                    <a:pt x="1167612" y="426746"/>
                  </a:cubicBezTo>
                  <a:cubicBezTo>
                    <a:pt x="1168616" y="431695"/>
                    <a:pt x="1170495" y="436997"/>
                    <a:pt x="1173249" y="442652"/>
                  </a:cubicBezTo>
                  <a:lnTo>
                    <a:pt x="1142218" y="442652"/>
                  </a:lnTo>
                  <a:cubicBezTo>
                    <a:pt x="1141400" y="440569"/>
                    <a:pt x="1140395" y="437480"/>
                    <a:pt x="1139204" y="433388"/>
                  </a:cubicBezTo>
                  <a:cubicBezTo>
                    <a:pt x="1138683" y="431527"/>
                    <a:pt x="1138311" y="430299"/>
                    <a:pt x="1138088" y="429704"/>
                  </a:cubicBezTo>
                  <a:cubicBezTo>
                    <a:pt x="1132730" y="434913"/>
                    <a:pt x="1127000" y="438820"/>
                    <a:pt x="1120898" y="441424"/>
                  </a:cubicBezTo>
                  <a:cubicBezTo>
                    <a:pt x="1114797" y="444029"/>
                    <a:pt x="1108285" y="445331"/>
                    <a:pt x="1101365" y="445331"/>
                  </a:cubicBezTo>
                  <a:cubicBezTo>
                    <a:pt x="1089161" y="445331"/>
                    <a:pt x="1079543" y="442020"/>
                    <a:pt x="1072511" y="435397"/>
                  </a:cubicBezTo>
                  <a:cubicBezTo>
                    <a:pt x="1065479" y="428774"/>
                    <a:pt x="1061963" y="420402"/>
                    <a:pt x="1061963" y="410282"/>
                  </a:cubicBezTo>
                  <a:cubicBezTo>
                    <a:pt x="1061963" y="403585"/>
                    <a:pt x="1063562" y="397613"/>
                    <a:pt x="1066762" y="392367"/>
                  </a:cubicBezTo>
                  <a:cubicBezTo>
                    <a:pt x="1069962" y="387121"/>
                    <a:pt x="1074446" y="383102"/>
                    <a:pt x="1080213" y="380312"/>
                  </a:cubicBezTo>
                  <a:cubicBezTo>
                    <a:pt x="1085980" y="377521"/>
                    <a:pt x="1094295" y="375084"/>
                    <a:pt x="1105160" y="373001"/>
                  </a:cubicBezTo>
                  <a:cubicBezTo>
                    <a:pt x="1119819" y="370247"/>
                    <a:pt x="1129977" y="367680"/>
                    <a:pt x="1135632" y="365299"/>
                  </a:cubicBezTo>
                  <a:lnTo>
                    <a:pt x="1135632" y="362173"/>
                  </a:lnTo>
                  <a:cubicBezTo>
                    <a:pt x="1135632" y="356146"/>
                    <a:pt x="1134144" y="351848"/>
                    <a:pt x="1131168" y="349281"/>
                  </a:cubicBezTo>
                  <a:cubicBezTo>
                    <a:pt x="1128191" y="346714"/>
                    <a:pt x="1122573" y="345430"/>
                    <a:pt x="1114313" y="345430"/>
                  </a:cubicBezTo>
                  <a:cubicBezTo>
                    <a:pt x="1108732" y="345430"/>
                    <a:pt x="1104379" y="346528"/>
                    <a:pt x="1101253" y="348723"/>
                  </a:cubicBezTo>
                  <a:cubicBezTo>
                    <a:pt x="1098128" y="350918"/>
                    <a:pt x="1095598" y="354769"/>
                    <a:pt x="1093663" y="360276"/>
                  </a:cubicBezTo>
                  <a:lnTo>
                    <a:pt x="1065200" y="355141"/>
                  </a:lnTo>
                  <a:cubicBezTo>
                    <a:pt x="1068399" y="343682"/>
                    <a:pt x="1073906" y="335198"/>
                    <a:pt x="1081719" y="329692"/>
                  </a:cubicBezTo>
                  <a:cubicBezTo>
                    <a:pt x="1089533" y="324185"/>
                    <a:pt x="1101142" y="321432"/>
                    <a:pt x="1116545" y="321432"/>
                  </a:cubicBezTo>
                  <a:close/>
                  <a:moveTo>
                    <a:pt x="684572" y="321432"/>
                  </a:moveTo>
                  <a:cubicBezTo>
                    <a:pt x="699231" y="321432"/>
                    <a:pt x="711324" y="327869"/>
                    <a:pt x="720849" y="340742"/>
                  </a:cubicBezTo>
                  <a:lnTo>
                    <a:pt x="720849" y="324111"/>
                  </a:lnTo>
                  <a:lnTo>
                    <a:pt x="750205" y="324111"/>
                  </a:lnTo>
                  <a:lnTo>
                    <a:pt x="750205" y="430486"/>
                  </a:lnTo>
                  <a:cubicBezTo>
                    <a:pt x="750205" y="444475"/>
                    <a:pt x="749051" y="454931"/>
                    <a:pt x="746745" y="461851"/>
                  </a:cubicBezTo>
                  <a:cubicBezTo>
                    <a:pt x="744438" y="468772"/>
                    <a:pt x="741201" y="474204"/>
                    <a:pt x="737034" y="478148"/>
                  </a:cubicBezTo>
                  <a:cubicBezTo>
                    <a:pt x="732866" y="482092"/>
                    <a:pt x="727304" y="485180"/>
                    <a:pt x="720346" y="487412"/>
                  </a:cubicBezTo>
                  <a:cubicBezTo>
                    <a:pt x="713389" y="489645"/>
                    <a:pt x="704589" y="490761"/>
                    <a:pt x="693948" y="490761"/>
                  </a:cubicBezTo>
                  <a:cubicBezTo>
                    <a:pt x="673856" y="490761"/>
                    <a:pt x="659606" y="487319"/>
                    <a:pt x="651197" y="480436"/>
                  </a:cubicBezTo>
                  <a:cubicBezTo>
                    <a:pt x="642788" y="473553"/>
                    <a:pt x="638584" y="464828"/>
                    <a:pt x="638584" y="454261"/>
                  </a:cubicBezTo>
                  <a:cubicBezTo>
                    <a:pt x="638584" y="453219"/>
                    <a:pt x="638621" y="451954"/>
                    <a:pt x="638695" y="450466"/>
                  </a:cubicBezTo>
                  <a:lnTo>
                    <a:pt x="674526" y="454819"/>
                  </a:lnTo>
                  <a:cubicBezTo>
                    <a:pt x="675121" y="458986"/>
                    <a:pt x="676498" y="461851"/>
                    <a:pt x="678656" y="463414"/>
                  </a:cubicBezTo>
                  <a:cubicBezTo>
                    <a:pt x="681632" y="465646"/>
                    <a:pt x="686320" y="466762"/>
                    <a:pt x="692720" y="466762"/>
                  </a:cubicBezTo>
                  <a:cubicBezTo>
                    <a:pt x="700906" y="466762"/>
                    <a:pt x="707045" y="465535"/>
                    <a:pt x="711137" y="463079"/>
                  </a:cubicBezTo>
                  <a:cubicBezTo>
                    <a:pt x="713891" y="461442"/>
                    <a:pt x="715974" y="458800"/>
                    <a:pt x="717388" y="455154"/>
                  </a:cubicBezTo>
                  <a:cubicBezTo>
                    <a:pt x="718356" y="452549"/>
                    <a:pt x="718839" y="447750"/>
                    <a:pt x="718839" y="440755"/>
                  </a:cubicBezTo>
                  <a:lnTo>
                    <a:pt x="718839" y="423453"/>
                  </a:lnTo>
                  <a:cubicBezTo>
                    <a:pt x="709463" y="436253"/>
                    <a:pt x="697631" y="442652"/>
                    <a:pt x="683344" y="442652"/>
                  </a:cubicBezTo>
                  <a:cubicBezTo>
                    <a:pt x="667419" y="442652"/>
                    <a:pt x="654806" y="435918"/>
                    <a:pt x="645504" y="422449"/>
                  </a:cubicBezTo>
                  <a:cubicBezTo>
                    <a:pt x="638212" y="411808"/>
                    <a:pt x="634565" y="398562"/>
                    <a:pt x="634565" y="382712"/>
                  </a:cubicBezTo>
                  <a:cubicBezTo>
                    <a:pt x="634565" y="362843"/>
                    <a:pt x="639347" y="347663"/>
                    <a:pt x="648909" y="337170"/>
                  </a:cubicBezTo>
                  <a:cubicBezTo>
                    <a:pt x="658471" y="326678"/>
                    <a:pt x="670359" y="321432"/>
                    <a:pt x="684572" y="321432"/>
                  </a:cubicBezTo>
                  <a:close/>
                  <a:moveTo>
                    <a:pt x="566700" y="321432"/>
                  </a:moveTo>
                  <a:cubicBezTo>
                    <a:pt x="573620" y="321432"/>
                    <a:pt x="579946" y="322678"/>
                    <a:pt x="585675" y="325171"/>
                  </a:cubicBezTo>
                  <a:cubicBezTo>
                    <a:pt x="591405" y="327664"/>
                    <a:pt x="595740" y="330845"/>
                    <a:pt x="598679" y="334715"/>
                  </a:cubicBezTo>
                  <a:cubicBezTo>
                    <a:pt x="601619" y="338584"/>
                    <a:pt x="603665" y="342975"/>
                    <a:pt x="604818" y="347886"/>
                  </a:cubicBezTo>
                  <a:cubicBezTo>
                    <a:pt x="605972" y="352797"/>
                    <a:pt x="606549" y="359829"/>
                    <a:pt x="606549" y="368982"/>
                  </a:cubicBezTo>
                  <a:lnTo>
                    <a:pt x="606549" y="442652"/>
                  </a:lnTo>
                  <a:lnTo>
                    <a:pt x="575183" y="442652"/>
                  </a:lnTo>
                  <a:lnTo>
                    <a:pt x="575183" y="382154"/>
                  </a:lnTo>
                  <a:cubicBezTo>
                    <a:pt x="575183" y="369354"/>
                    <a:pt x="574513" y="361076"/>
                    <a:pt x="573174" y="357318"/>
                  </a:cubicBezTo>
                  <a:cubicBezTo>
                    <a:pt x="571834" y="353560"/>
                    <a:pt x="569658" y="350639"/>
                    <a:pt x="566644" y="348556"/>
                  </a:cubicBezTo>
                  <a:cubicBezTo>
                    <a:pt x="563630" y="346472"/>
                    <a:pt x="560003" y="345430"/>
                    <a:pt x="555761" y="345430"/>
                  </a:cubicBezTo>
                  <a:cubicBezTo>
                    <a:pt x="550329" y="345430"/>
                    <a:pt x="545455" y="346919"/>
                    <a:pt x="541139" y="349895"/>
                  </a:cubicBezTo>
                  <a:cubicBezTo>
                    <a:pt x="536823" y="352872"/>
                    <a:pt x="533865" y="356816"/>
                    <a:pt x="532265" y="361727"/>
                  </a:cubicBezTo>
                  <a:cubicBezTo>
                    <a:pt x="530665" y="366638"/>
                    <a:pt x="529865" y="375717"/>
                    <a:pt x="529865" y="388962"/>
                  </a:cubicBezTo>
                  <a:lnTo>
                    <a:pt x="529865" y="442652"/>
                  </a:lnTo>
                  <a:lnTo>
                    <a:pt x="498499" y="442652"/>
                  </a:lnTo>
                  <a:lnTo>
                    <a:pt x="498499" y="324111"/>
                  </a:lnTo>
                  <a:lnTo>
                    <a:pt x="527632" y="324111"/>
                  </a:lnTo>
                  <a:lnTo>
                    <a:pt x="527632" y="341524"/>
                  </a:lnTo>
                  <a:cubicBezTo>
                    <a:pt x="537976" y="328129"/>
                    <a:pt x="550998" y="321432"/>
                    <a:pt x="566700" y="321432"/>
                  </a:cubicBezTo>
                  <a:close/>
                  <a:moveTo>
                    <a:pt x="390599" y="321432"/>
                  </a:moveTo>
                  <a:cubicBezTo>
                    <a:pt x="408533" y="321432"/>
                    <a:pt x="423230" y="327236"/>
                    <a:pt x="434689" y="338845"/>
                  </a:cubicBezTo>
                  <a:cubicBezTo>
                    <a:pt x="445033" y="349411"/>
                    <a:pt x="450726" y="362471"/>
                    <a:pt x="451767" y="378024"/>
                  </a:cubicBezTo>
                  <a:cubicBezTo>
                    <a:pt x="461441" y="374080"/>
                    <a:pt x="466427" y="366564"/>
                    <a:pt x="466725" y="355476"/>
                  </a:cubicBezTo>
                  <a:lnTo>
                    <a:pt x="451544" y="355476"/>
                  </a:lnTo>
                  <a:lnTo>
                    <a:pt x="451544" y="324111"/>
                  </a:lnTo>
                  <a:lnTo>
                    <a:pt x="482910" y="324111"/>
                  </a:lnTo>
                  <a:lnTo>
                    <a:pt x="482910" y="346546"/>
                  </a:lnTo>
                  <a:cubicBezTo>
                    <a:pt x="482910" y="355774"/>
                    <a:pt x="482110" y="362992"/>
                    <a:pt x="480510" y="368201"/>
                  </a:cubicBezTo>
                  <a:cubicBezTo>
                    <a:pt x="478910" y="373410"/>
                    <a:pt x="475952" y="378061"/>
                    <a:pt x="471636" y="382154"/>
                  </a:cubicBezTo>
                  <a:cubicBezTo>
                    <a:pt x="466650" y="386991"/>
                    <a:pt x="459841" y="390786"/>
                    <a:pt x="451209" y="393539"/>
                  </a:cubicBezTo>
                  <a:cubicBezTo>
                    <a:pt x="449349" y="406859"/>
                    <a:pt x="443805" y="418207"/>
                    <a:pt x="434578" y="427583"/>
                  </a:cubicBezTo>
                  <a:cubicBezTo>
                    <a:pt x="422969" y="439415"/>
                    <a:pt x="408384" y="445331"/>
                    <a:pt x="390822" y="445331"/>
                  </a:cubicBezTo>
                  <a:cubicBezTo>
                    <a:pt x="379586" y="445331"/>
                    <a:pt x="369242" y="442875"/>
                    <a:pt x="359791" y="437964"/>
                  </a:cubicBezTo>
                  <a:cubicBezTo>
                    <a:pt x="349746" y="432755"/>
                    <a:pt x="342193" y="425481"/>
                    <a:pt x="337132" y="416142"/>
                  </a:cubicBezTo>
                  <a:cubicBezTo>
                    <a:pt x="332072" y="406803"/>
                    <a:pt x="329542" y="395325"/>
                    <a:pt x="329542" y="381707"/>
                  </a:cubicBezTo>
                  <a:cubicBezTo>
                    <a:pt x="329542" y="370991"/>
                    <a:pt x="332109" y="360908"/>
                    <a:pt x="337244" y="351458"/>
                  </a:cubicBezTo>
                  <a:cubicBezTo>
                    <a:pt x="342602" y="341561"/>
                    <a:pt x="349932" y="334082"/>
                    <a:pt x="359233" y="329022"/>
                  </a:cubicBezTo>
                  <a:cubicBezTo>
                    <a:pt x="368535" y="323962"/>
                    <a:pt x="378990" y="321432"/>
                    <a:pt x="390599" y="321432"/>
                  </a:cubicBezTo>
                  <a:close/>
                  <a:moveTo>
                    <a:pt x="143954" y="321432"/>
                  </a:moveTo>
                  <a:cubicBezTo>
                    <a:pt x="151097" y="321432"/>
                    <a:pt x="157981" y="323404"/>
                    <a:pt x="164603" y="327348"/>
                  </a:cubicBezTo>
                  <a:lnTo>
                    <a:pt x="154892" y="354695"/>
                  </a:lnTo>
                  <a:cubicBezTo>
                    <a:pt x="149609" y="351272"/>
                    <a:pt x="144698" y="349560"/>
                    <a:pt x="140158" y="349560"/>
                  </a:cubicBezTo>
                  <a:cubicBezTo>
                    <a:pt x="135768" y="349560"/>
                    <a:pt x="132047" y="350769"/>
                    <a:pt x="128996" y="353188"/>
                  </a:cubicBezTo>
                  <a:cubicBezTo>
                    <a:pt x="125945" y="355606"/>
                    <a:pt x="123545" y="359978"/>
                    <a:pt x="121797" y="366303"/>
                  </a:cubicBezTo>
                  <a:cubicBezTo>
                    <a:pt x="120048" y="372629"/>
                    <a:pt x="119174" y="385874"/>
                    <a:pt x="119174" y="406041"/>
                  </a:cubicBezTo>
                  <a:lnTo>
                    <a:pt x="119174" y="442652"/>
                  </a:lnTo>
                  <a:lnTo>
                    <a:pt x="87808" y="442652"/>
                  </a:lnTo>
                  <a:lnTo>
                    <a:pt x="87808" y="324111"/>
                  </a:lnTo>
                  <a:lnTo>
                    <a:pt x="116941" y="324111"/>
                  </a:lnTo>
                  <a:lnTo>
                    <a:pt x="116941" y="340965"/>
                  </a:lnTo>
                  <a:cubicBezTo>
                    <a:pt x="121927" y="333003"/>
                    <a:pt x="126410" y="327757"/>
                    <a:pt x="130392" y="325227"/>
                  </a:cubicBezTo>
                  <a:cubicBezTo>
                    <a:pt x="134373" y="322697"/>
                    <a:pt x="138893" y="321432"/>
                    <a:pt x="143954" y="321432"/>
                  </a:cubicBezTo>
                  <a:close/>
                  <a:moveTo>
                    <a:pt x="884076" y="282253"/>
                  </a:moveTo>
                  <a:lnTo>
                    <a:pt x="884076" y="324111"/>
                  </a:lnTo>
                  <a:lnTo>
                    <a:pt x="905507" y="324111"/>
                  </a:lnTo>
                  <a:lnTo>
                    <a:pt x="905507" y="349114"/>
                  </a:lnTo>
                  <a:lnTo>
                    <a:pt x="884076" y="349114"/>
                  </a:lnTo>
                  <a:lnTo>
                    <a:pt x="884076" y="396888"/>
                  </a:lnTo>
                  <a:cubicBezTo>
                    <a:pt x="884076" y="406561"/>
                    <a:pt x="884280" y="412198"/>
                    <a:pt x="884690" y="413798"/>
                  </a:cubicBezTo>
                  <a:cubicBezTo>
                    <a:pt x="885099" y="415398"/>
                    <a:pt x="886029" y="416719"/>
                    <a:pt x="887480" y="417761"/>
                  </a:cubicBezTo>
                  <a:cubicBezTo>
                    <a:pt x="888931" y="418803"/>
                    <a:pt x="890699" y="419323"/>
                    <a:pt x="892782" y="419323"/>
                  </a:cubicBezTo>
                  <a:cubicBezTo>
                    <a:pt x="895684" y="419323"/>
                    <a:pt x="899889" y="418319"/>
                    <a:pt x="905395" y="416310"/>
                  </a:cubicBezTo>
                  <a:lnTo>
                    <a:pt x="908074" y="440643"/>
                  </a:lnTo>
                  <a:cubicBezTo>
                    <a:pt x="900782" y="443768"/>
                    <a:pt x="892522" y="445331"/>
                    <a:pt x="883294" y="445331"/>
                  </a:cubicBezTo>
                  <a:cubicBezTo>
                    <a:pt x="877639" y="445331"/>
                    <a:pt x="872542" y="444382"/>
                    <a:pt x="868002" y="442485"/>
                  </a:cubicBezTo>
                  <a:cubicBezTo>
                    <a:pt x="863463" y="440587"/>
                    <a:pt x="860133" y="438132"/>
                    <a:pt x="858012" y="435118"/>
                  </a:cubicBezTo>
                  <a:cubicBezTo>
                    <a:pt x="855891" y="432104"/>
                    <a:pt x="854422" y="428030"/>
                    <a:pt x="853603" y="422895"/>
                  </a:cubicBezTo>
                  <a:cubicBezTo>
                    <a:pt x="852933" y="419249"/>
                    <a:pt x="852599" y="411882"/>
                    <a:pt x="852599" y="400794"/>
                  </a:cubicBezTo>
                  <a:lnTo>
                    <a:pt x="852599" y="349114"/>
                  </a:lnTo>
                  <a:lnTo>
                    <a:pt x="838199" y="349114"/>
                  </a:lnTo>
                  <a:lnTo>
                    <a:pt x="838199" y="324111"/>
                  </a:lnTo>
                  <a:lnTo>
                    <a:pt x="852599" y="324111"/>
                  </a:lnTo>
                  <a:lnTo>
                    <a:pt x="852599" y="300559"/>
                  </a:lnTo>
                  <a:close/>
                  <a:moveTo>
                    <a:pt x="45876" y="282253"/>
                  </a:moveTo>
                  <a:lnTo>
                    <a:pt x="45876" y="324111"/>
                  </a:lnTo>
                  <a:lnTo>
                    <a:pt x="67307" y="324111"/>
                  </a:lnTo>
                  <a:lnTo>
                    <a:pt x="67307" y="349114"/>
                  </a:lnTo>
                  <a:lnTo>
                    <a:pt x="45876" y="349114"/>
                  </a:lnTo>
                  <a:lnTo>
                    <a:pt x="45876" y="396888"/>
                  </a:lnTo>
                  <a:cubicBezTo>
                    <a:pt x="45876" y="406561"/>
                    <a:pt x="46080" y="412198"/>
                    <a:pt x="46490" y="413798"/>
                  </a:cubicBezTo>
                  <a:cubicBezTo>
                    <a:pt x="46899" y="415398"/>
                    <a:pt x="47829" y="416719"/>
                    <a:pt x="49280" y="417761"/>
                  </a:cubicBezTo>
                  <a:cubicBezTo>
                    <a:pt x="50731" y="418803"/>
                    <a:pt x="52499" y="419323"/>
                    <a:pt x="54582" y="419323"/>
                  </a:cubicBezTo>
                  <a:cubicBezTo>
                    <a:pt x="57484" y="419323"/>
                    <a:pt x="61689" y="418319"/>
                    <a:pt x="67195" y="416310"/>
                  </a:cubicBezTo>
                  <a:lnTo>
                    <a:pt x="69874" y="440643"/>
                  </a:lnTo>
                  <a:cubicBezTo>
                    <a:pt x="62582" y="443768"/>
                    <a:pt x="54322" y="445331"/>
                    <a:pt x="45094" y="445331"/>
                  </a:cubicBezTo>
                  <a:cubicBezTo>
                    <a:pt x="39439" y="445331"/>
                    <a:pt x="34342" y="444382"/>
                    <a:pt x="29802" y="442485"/>
                  </a:cubicBezTo>
                  <a:cubicBezTo>
                    <a:pt x="25263" y="440587"/>
                    <a:pt x="21933" y="438132"/>
                    <a:pt x="19812" y="435118"/>
                  </a:cubicBezTo>
                  <a:cubicBezTo>
                    <a:pt x="17691" y="432104"/>
                    <a:pt x="16222" y="428030"/>
                    <a:pt x="15403" y="422895"/>
                  </a:cubicBezTo>
                  <a:cubicBezTo>
                    <a:pt x="14734" y="419249"/>
                    <a:pt x="14399" y="411882"/>
                    <a:pt x="14399" y="400794"/>
                  </a:cubicBezTo>
                  <a:lnTo>
                    <a:pt x="14399" y="349114"/>
                  </a:lnTo>
                  <a:lnTo>
                    <a:pt x="0" y="349114"/>
                  </a:lnTo>
                  <a:lnTo>
                    <a:pt x="0" y="324111"/>
                  </a:lnTo>
                  <a:lnTo>
                    <a:pt x="14399" y="324111"/>
                  </a:lnTo>
                  <a:lnTo>
                    <a:pt x="14399" y="300559"/>
                  </a:lnTo>
                  <a:close/>
                  <a:moveTo>
                    <a:pt x="1336811" y="279016"/>
                  </a:moveTo>
                  <a:lnTo>
                    <a:pt x="1368176" y="279016"/>
                  </a:lnTo>
                  <a:lnTo>
                    <a:pt x="1368176" y="339179"/>
                  </a:lnTo>
                  <a:cubicBezTo>
                    <a:pt x="1378297" y="327348"/>
                    <a:pt x="1390389" y="321432"/>
                    <a:pt x="1404453" y="321432"/>
                  </a:cubicBezTo>
                  <a:cubicBezTo>
                    <a:pt x="1411671" y="321432"/>
                    <a:pt x="1418183" y="322771"/>
                    <a:pt x="1423987" y="325450"/>
                  </a:cubicBezTo>
                  <a:cubicBezTo>
                    <a:pt x="1429791" y="328129"/>
                    <a:pt x="1434163" y="331552"/>
                    <a:pt x="1437102" y="335719"/>
                  </a:cubicBezTo>
                  <a:cubicBezTo>
                    <a:pt x="1440042" y="339886"/>
                    <a:pt x="1442051" y="344500"/>
                    <a:pt x="1443130" y="349560"/>
                  </a:cubicBezTo>
                  <a:cubicBezTo>
                    <a:pt x="1444209" y="354620"/>
                    <a:pt x="1444748" y="362471"/>
                    <a:pt x="1444748" y="373112"/>
                  </a:cubicBezTo>
                  <a:lnTo>
                    <a:pt x="1444748" y="442652"/>
                  </a:lnTo>
                  <a:lnTo>
                    <a:pt x="1413383" y="442652"/>
                  </a:lnTo>
                  <a:lnTo>
                    <a:pt x="1413383" y="380033"/>
                  </a:lnTo>
                  <a:cubicBezTo>
                    <a:pt x="1413383" y="367606"/>
                    <a:pt x="1412788" y="359718"/>
                    <a:pt x="1411597" y="356369"/>
                  </a:cubicBezTo>
                  <a:cubicBezTo>
                    <a:pt x="1410406" y="353020"/>
                    <a:pt x="1408304" y="350360"/>
                    <a:pt x="1405290" y="348388"/>
                  </a:cubicBezTo>
                  <a:cubicBezTo>
                    <a:pt x="1402277" y="346416"/>
                    <a:pt x="1398500" y="345430"/>
                    <a:pt x="1393961" y="345430"/>
                  </a:cubicBezTo>
                  <a:cubicBezTo>
                    <a:pt x="1388752" y="345430"/>
                    <a:pt x="1384101" y="346695"/>
                    <a:pt x="1380008" y="349225"/>
                  </a:cubicBezTo>
                  <a:cubicBezTo>
                    <a:pt x="1375915" y="351755"/>
                    <a:pt x="1372920" y="355569"/>
                    <a:pt x="1371023" y="360667"/>
                  </a:cubicBezTo>
                  <a:cubicBezTo>
                    <a:pt x="1369125" y="365764"/>
                    <a:pt x="1368176" y="373298"/>
                    <a:pt x="1368176" y="383270"/>
                  </a:cubicBezTo>
                  <a:lnTo>
                    <a:pt x="1368176" y="442652"/>
                  </a:lnTo>
                  <a:lnTo>
                    <a:pt x="1336811" y="442652"/>
                  </a:lnTo>
                  <a:close/>
                  <a:moveTo>
                    <a:pt x="927236" y="279016"/>
                  </a:moveTo>
                  <a:lnTo>
                    <a:pt x="958601" y="279016"/>
                  </a:lnTo>
                  <a:lnTo>
                    <a:pt x="958601" y="339179"/>
                  </a:lnTo>
                  <a:cubicBezTo>
                    <a:pt x="968722" y="327348"/>
                    <a:pt x="980814" y="321432"/>
                    <a:pt x="994878" y="321432"/>
                  </a:cubicBezTo>
                  <a:cubicBezTo>
                    <a:pt x="1002096" y="321432"/>
                    <a:pt x="1008608" y="322771"/>
                    <a:pt x="1014412" y="325450"/>
                  </a:cubicBezTo>
                  <a:cubicBezTo>
                    <a:pt x="1020216" y="328129"/>
                    <a:pt x="1024588" y="331552"/>
                    <a:pt x="1027527" y="335719"/>
                  </a:cubicBezTo>
                  <a:cubicBezTo>
                    <a:pt x="1030467" y="339886"/>
                    <a:pt x="1032476" y="344500"/>
                    <a:pt x="1033555" y="349560"/>
                  </a:cubicBezTo>
                  <a:cubicBezTo>
                    <a:pt x="1034634" y="354620"/>
                    <a:pt x="1035174" y="362471"/>
                    <a:pt x="1035174" y="373112"/>
                  </a:cubicBezTo>
                  <a:lnTo>
                    <a:pt x="1035174" y="442652"/>
                  </a:lnTo>
                  <a:lnTo>
                    <a:pt x="1003808" y="442652"/>
                  </a:lnTo>
                  <a:lnTo>
                    <a:pt x="1003808" y="380033"/>
                  </a:lnTo>
                  <a:cubicBezTo>
                    <a:pt x="1003808" y="367606"/>
                    <a:pt x="1003213" y="359718"/>
                    <a:pt x="1002022" y="356369"/>
                  </a:cubicBezTo>
                  <a:cubicBezTo>
                    <a:pt x="1000831" y="353020"/>
                    <a:pt x="998729" y="350360"/>
                    <a:pt x="995715" y="348388"/>
                  </a:cubicBezTo>
                  <a:cubicBezTo>
                    <a:pt x="992702" y="346416"/>
                    <a:pt x="988925" y="345430"/>
                    <a:pt x="984386" y="345430"/>
                  </a:cubicBezTo>
                  <a:cubicBezTo>
                    <a:pt x="979177" y="345430"/>
                    <a:pt x="974526" y="346695"/>
                    <a:pt x="970433" y="349225"/>
                  </a:cubicBezTo>
                  <a:cubicBezTo>
                    <a:pt x="966341" y="351755"/>
                    <a:pt x="963345" y="355569"/>
                    <a:pt x="961448" y="360667"/>
                  </a:cubicBezTo>
                  <a:cubicBezTo>
                    <a:pt x="959550" y="365764"/>
                    <a:pt x="958601" y="373298"/>
                    <a:pt x="958601" y="383270"/>
                  </a:cubicBezTo>
                  <a:lnTo>
                    <a:pt x="958601" y="442652"/>
                  </a:lnTo>
                  <a:lnTo>
                    <a:pt x="927236" y="442652"/>
                  </a:lnTo>
                  <a:close/>
                  <a:moveTo>
                    <a:pt x="1082836" y="276225"/>
                  </a:moveTo>
                  <a:lnTo>
                    <a:pt x="1117996" y="276225"/>
                  </a:lnTo>
                  <a:lnTo>
                    <a:pt x="1133400" y="309600"/>
                  </a:lnTo>
                  <a:lnTo>
                    <a:pt x="1113643" y="309600"/>
                  </a:lnTo>
                  <a:close/>
                  <a:moveTo>
                    <a:pt x="384906" y="272318"/>
                  </a:moveTo>
                  <a:cubicBezTo>
                    <a:pt x="394059" y="272393"/>
                    <a:pt x="401538" y="273881"/>
                    <a:pt x="407342" y="276783"/>
                  </a:cubicBezTo>
                  <a:cubicBezTo>
                    <a:pt x="413742" y="279909"/>
                    <a:pt x="417016" y="284262"/>
                    <a:pt x="417165" y="289843"/>
                  </a:cubicBezTo>
                  <a:cubicBezTo>
                    <a:pt x="417462" y="297582"/>
                    <a:pt x="410691" y="302307"/>
                    <a:pt x="396850" y="304019"/>
                  </a:cubicBezTo>
                  <a:lnTo>
                    <a:pt x="396850" y="309600"/>
                  </a:lnTo>
                  <a:lnTo>
                    <a:pt x="384348" y="309600"/>
                  </a:lnTo>
                  <a:lnTo>
                    <a:pt x="384348" y="297322"/>
                  </a:lnTo>
                  <a:cubicBezTo>
                    <a:pt x="388590" y="296875"/>
                    <a:pt x="391306" y="296466"/>
                    <a:pt x="392497" y="296094"/>
                  </a:cubicBezTo>
                  <a:cubicBezTo>
                    <a:pt x="396440" y="295126"/>
                    <a:pt x="398450" y="293415"/>
                    <a:pt x="398524" y="290959"/>
                  </a:cubicBezTo>
                  <a:cubicBezTo>
                    <a:pt x="398598" y="289248"/>
                    <a:pt x="397557" y="287797"/>
                    <a:pt x="395399" y="286606"/>
                  </a:cubicBezTo>
                  <a:cubicBezTo>
                    <a:pt x="392273" y="284894"/>
                    <a:pt x="387325" y="284039"/>
                    <a:pt x="380553" y="284039"/>
                  </a:cubicBezTo>
                  <a:cubicBezTo>
                    <a:pt x="378246" y="284039"/>
                    <a:pt x="374749" y="284187"/>
                    <a:pt x="370061" y="284485"/>
                  </a:cubicBezTo>
                  <a:lnTo>
                    <a:pt x="368833" y="273100"/>
                  </a:lnTo>
                  <a:cubicBezTo>
                    <a:pt x="371735" y="272504"/>
                    <a:pt x="377093" y="272244"/>
                    <a:pt x="384906" y="272318"/>
                  </a:cubicBezTo>
                  <a:close/>
                  <a:moveTo>
                    <a:pt x="436847" y="95101"/>
                  </a:moveTo>
                  <a:lnTo>
                    <a:pt x="436847" y="138857"/>
                  </a:lnTo>
                  <a:lnTo>
                    <a:pt x="467431" y="138857"/>
                  </a:lnTo>
                  <a:cubicBezTo>
                    <a:pt x="479338" y="138857"/>
                    <a:pt x="486891" y="138522"/>
                    <a:pt x="490091" y="137852"/>
                  </a:cubicBezTo>
                  <a:cubicBezTo>
                    <a:pt x="495002" y="136959"/>
                    <a:pt x="499002" y="134783"/>
                    <a:pt x="502090" y="131322"/>
                  </a:cubicBezTo>
                  <a:cubicBezTo>
                    <a:pt x="505178" y="127862"/>
                    <a:pt x="506722" y="123230"/>
                    <a:pt x="506722" y="117425"/>
                  </a:cubicBezTo>
                  <a:cubicBezTo>
                    <a:pt x="506722" y="112514"/>
                    <a:pt x="505531" y="108347"/>
                    <a:pt x="503150" y="104924"/>
                  </a:cubicBezTo>
                  <a:cubicBezTo>
                    <a:pt x="500769" y="101501"/>
                    <a:pt x="497327" y="99008"/>
                    <a:pt x="492825" y="97445"/>
                  </a:cubicBezTo>
                  <a:cubicBezTo>
                    <a:pt x="488323" y="95883"/>
                    <a:pt x="478556" y="95101"/>
                    <a:pt x="463525" y="95101"/>
                  </a:cubicBezTo>
                  <a:close/>
                  <a:moveTo>
                    <a:pt x="781236" y="70768"/>
                  </a:moveTo>
                  <a:cubicBezTo>
                    <a:pt x="772752" y="70768"/>
                    <a:pt x="765869" y="73893"/>
                    <a:pt x="760586" y="80144"/>
                  </a:cubicBezTo>
                  <a:cubicBezTo>
                    <a:pt x="755005" y="86767"/>
                    <a:pt x="752214" y="95771"/>
                    <a:pt x="752214" y="107156"/>
                  </a:cubicBezTo>
                  <a:cubicBezTo>
                    <a:pt x="752214" y="118542"/>
                    <a:pt x="755005" y="127546"/>
                    <a:pt x="760586" y="134169"/>
                  </a:cubicBezTo>
                  <a:cubicBezTo>
                    <a:pt x="765869" y="140420"/>
                    <a:pt x="772752" y="143545"/>
                    <a:pt x="781236" y="143545"/>
                  </a:cubicBezTo>
                  <a:cubicBezTo>
                    <a:pt x="789719" y="143545"/>
                    <a:pt x="796565" y="140420"/>
                    <a:pt x="801774" y="134169"/>
                  </a:cubicBezTo>
                  <a:cubicBezTo>
                    <a:pt x="807355" y="127546"/>
                    <a:pt x="810145" y="118467"/>
                    <a:pt x="810145" y="106933"/>
                  </a:cubicBezTo>
                  <a:cubicBezTo>
                    <a:pt x="810145" y="95622"/>
                    <a:pt x="807355" y="86692"/>
                    <a:pt x="801774" y="80144"/>
                  </a:cubicBezTo>
                  <a:cubicBezTo>
                    <a:pt x="796565" y="73893"/>
                    <a:pt x="789719" y="70768"/>
                    <a:pt x="781236" y="70768"/>
                  </a:cubicBezTo>
                  <a:close/>
                  <a:moveTo>
                    <a:pt x="564728" y="47886"/>
                  </a:moveTo>
                  <a:lnTo>
                    <a:pt x="596093" y="47886"/>
                  </a:lnTo>
                  <a:lnTo>
                    <a:pt x="596093" y="102357"/>
                  </a:lnTo>
                  <a:cubicBezTo>
                    <a:pt x="596093" y="117984"/>
                    <a:pt x="596689" y="128178"/>
                    <a:pt x="597879" y="132941"/>
                  </a:cubicBezTo>
                  <a:cubicBezTo>
                    <a:pt x="598698" y="136513"/>
                    <a:pt x="600781" y="139489"/>
                    <a:pt x="604130" y="141871"/>
                  </a:cubicBezTo>
                  <a:cubicBezTo>
                    <a:pt x="607181" y="144103"/>
                    <a:pt x="611051" y="145219"/>
                    <a:pt x="615739" y="145219"/>
                  </a:cubicBezTo>
                  <a:cubicBezTo>
                    <a:pt x="621022" y="145219"/>
                    <a:pt x="625803" y="143768"/>
                    <a:pt x="630082" y="140866"/>
                  </a:cubicBezTo>
                  <a:cubicBezTo>
                    <a:pt x="634361" y="137964"/>
                    <a:pt x="637282" y="134318"/>
                    <a:pt x="638844" y="129927"/>
                  </a:cubicBezTo>
                  <a:cubicBezTo>
                    <a:pt x="640407" y="125537"/>
                    <a:pt x="641188" y="114858"/>
                    <a:pt x="641188" y="97892"/>
                  </a:cubicBezTo>
                  <a:lnTo>
                    <a:pt x="641188" y="47886"/>
                  </a:lnTo>
                  <a:lnTo>
                    <a:pt x="672554" y="47886"/>
                  </a:lnTo>
                  <a:lnTo>
                    <a:pt x="672554" y="106152"/>
                  </a:lnTo>
                  <a:cubicBezTo>
                    <a:pt x="682897" y="104068"/>
                    <a:pt x="690153" y="100199"/>
                    <a:pt x="694320" y="94543"/>
                  </a:cubicBezTo>
                  <a:cubicBezTo>
                    <a:pt x="696850" y="91120"/>
                    <a:pt x="698189" y="86023"/>
                    <a:pt x="698338" y="79251"/>
                  </a:cubicBezTo>
                  <a:lnTo>
                    <a:pt x="683158" y="79251"/>
                  </a:lnTo>
                  <a:lnTo>
                    <a:pt x="683158" y="47886"/>
                  </a:lnTo>
                  <a:lnTo>
                    <a:pt x="714523" y="47886"/>
                  </a:lnTo>
                  <a:lnTo>
                    <a:pt x="714523" y="70321"/>
                  </a:lnTo>
                  <a:cubicBezTo>
                    <a:pt x="714523" y="79549"/>
                    <a:pt x="713723" y="86767"/>
                    <a:pt x="712123" y="91976"/>
                  </a:cubicBezTo>
                  <a:cubicBezTo>
                    <a:pt x="710524" y="97185"/>
                    <a:pt x="707566" y="101836"/>
                    <a:pt x="703250" y="105929"/>
                  </a:cubicBezTo>
                  <a:cubicBezTo>
                    <a:pt x="696627" y="112328"/>
                    <a:pt x="686395" y="116644"/>
                    <a:pt x="672554" y="118877"/>
                  </a:cubicBezTo>
                  <a:lnTo>
                    <a:pt x="672554" y="166427"/>
                  </a:lnTo>
                  <a:lnTo>
                    <a:pt x="643421" y="166427"/>
                  </a:lnTo>
                  <a:lnTo>
                    <a:pt x="643421" y="148679"/>
                  </a:lnTo>
                  <a:cubicBezTo>
                    <a:pt x="634119" y="162297"/>
                    <a:pt x="621022" y="169106"/>
                    <a:pt x="604130" y="169106"/>
                  </a:cubicBezTo>
                  <a:cubicBezTo>
                    <a:pt x="586643" y="169106"/>
                    <a:pt x="574923" y="162446"/>
                    <a:pt x="568969" y="149126"/>
                  </a:cubicBezTo>
                  <a:cubicBezTo>
                    <a:pt x="566142" y="142801"/>
                    <a:pt x="564728" y="134057"/>
                    <a:pt x="564728" y="122895"/>
                  </a:cubicBezTo>
                  <a:close/>
                  <a:moveTo>
                    <a:pt x="952760" y="45207"/>
                  </a:moveTo>
                  <a:cubicBezTo>
                    <a:pt x="960350" y="45207"/>
                    <a:pt x="966936" y="46769"/>
                    <a:pt x="972517" y="49895"/>
                  </a:cubicBezTo>
                  <a:cubicBezTo>
                    <a:pt x="978098" y="53020"/>
                    <a:pt x="982674" y="57745"/>
                    <a:pt x="986246" y="64071"/>
                  </a:cubicBezTo>
                  <a:cubicBezTo>
                    <a:pt x="991455" y="57745"/>
                    <a:pt x="997074" y="53020"/>
                    <a:pt x="1003101" y="49895"/>
                  </a:cubicBezTo>
                  <a:cubicBezTo>
                    <a:pt x="1009129" y="46769"/>
                    <a:pt x="1015565" y="45207"/>
                    <a:pt x="1022411" y="45207"/>
                  </a:cubicBezTo>
                  <a:cubicBezTo>
                    <a:pt x="1031118" y="45207"/>
                    <a:pt x="1038485" y="46974"/>
                    <a:pt x="1044512" y="50509"/>
                  </a:cubicBezTo>
                  <a:cubicBezTo>
                    <a:pt x="1050540" y="54043"/>
                    <a:pt x="1055042" y="59234"/>
                    <a:pt x="1058019" y="66080"/>
                  </a:cubicBezTo>
                  <a:cubicBezTo>
                    <a:pt x="1060177" y="71140"/>
                    <a:pt x="1061256" y="79325"/>
                    <a:pt x="1061256" y="90636"/>
                  </a:cubicBezTo>
                  <a:lnTo>
                    <a:pt x="1061256" y="166427"/>
                  </a:lnTo>
                  <a:lnTo>
                    <a:pt x="1029890" y="166427"/>
                  </a:lnTo>
                  <a:lnTo>
                    <a:pt x="1029890" y="98673"/>
                  </a:lnTo>
                  <a:cubicBezTo>
                    <a:pt x="1029890" y="86916"/>
                    <a:pt x="1028811" y="79325"/>
                    <a:pt x="1026653" y="75902"/>
                  </a:cubicBezTo>
                  <a:cubicBezTo>
                    <a:pt x="1023751" y="71438"/>
                    <a:pt x="1019286" y="69205"/>
                    <a:pt x="1013259" y="69205"/>
                  </a:cubicBezTo>
                  <a:cubicBezTo>
                    <a:pt x="1008868" y="69205"/>
                    <a:pt x="1004738" y="70545"/>
                    <a:pt x="1000869" y="73224"/>
                  </a:cubicBezTo>
                  <a:cubicBezTo>
                    <a:pt x="996999" y="75902"/>
                    <a:pt x="994209" y="79828"/>
                    <a:pt x="992497" y="85000"/>
                  </a:cubicBezTo>
                  <a:cubicBezTo>
                    <a:pt x="990786" y="90171"/>
                    <a:pt x="989930" y="98338"/>
                    <a:pt x="989930" y="109500"/>
                  </a:cubicBezTo>
                  <a:lnTo>
                    <a:pt x="989930" y="166427"/>
                  </a:lnTo>
                  <a:lnTo>
                    <a:pt x="958564" y="166427"/>
                  </a:lnTo>
                  <a:lnTo>
                    <a:pt x="958564" y="101464"/>
                  </a:lnTo>
                  <a:cubicBezTo>
                    <a:pt x="958564" y="89929"/>
                    <a:pt x="958006" y="82488"/>
                    <a:pt x="956890" y="79139"/>
                  </a:cubicBezTo>
                  <a:cubicBezTo>
                    <a:pt x="955774" y="75791"/>
                    <a:pt x="954044" y="73298"/>
                    <a:pt x="951700" y="71661"/>
                  </a:cubicBezTo>
                  <a:cubicBezTo>
                    <a:pt x="949355" y="70024"/>
                    <a:pt x="946174" y="69205"/>
                    <a:pt x="942156" y="69205"/>
                  </a:cubicBezTo>
                  <a:cubicBezTo>
                    <a:pt x="937319" y="69205"/>
                    <a:pt x="932966" y="70507"/>
                    <a:pt x="929096" y="73112"/>
                  </a:cubicBezTo>
                  <a:cubicBezTo>
                    <a:pt x="925227" y="75716"/>
                    <a:pt x="922455" y="79474"/>
                    <a:pt x="920780" y="84386"/>
                  </a:cubicBezTo>
                  <a:cubicBezTo>
                    <a:pt x="919106" y="89297"/>
                    <a:pt x="918269" y="97445"/>
                    <a:pt x="918269" y="108831"/>
                  </a:cubicBezTo>
                  <a:lnTo>
                    <a:pt x="918269" y="166427"/>
                  </a:lnTo>
                  <a:lnTo>
                    <a:pt x="886903" y="166427"/>
                  </a:lnTo>
                  <a:lnTo>
                    <a:pt x="886903" y="47886"/>
                  </a:lnTo>
                  <a:lnTo>
                    <a:pt x="915813" y="47886"/>
                  </a:lnTo>
                  <a:lnTo>
                    <a:pt x="915813" y="64071"/>
                  </a:lnTo>
                  <a:cubicBezTo>
                    <a:pt x="926157" y="51495"/>
                    <a:pt x="938472" y="45207"/>
                    <a:pt x="952760" y="45207"/>
                  </a:cubicBezTo>
                  <a:close/>
                  <a:moveTo>
                    <a:pt x="781124" y="45207"/>
                  </a:moveTo>
                  <a:cubicBezTo>
                    <a:pt x="799058" y="45207"/>
                    <a:pt x="813754" y="51011"/>
                    <a:pt x="825214" y="62620"/>
                  </a:cubicBezTo>
                  <a:cubicBezTo>
                    <a:pt x="835558" y="73186"/>
                    <a:pt x="841250" y="86246"/>
                    <a:pt x="842292" y="101799"/>
                  </a:cubicBezTo>
                  <a:cubicBezTo>
                    <a:pt x="851966" y="97855"/>
                    <a:pt x="856952" y="90339"/>
                    <a:pt x="857249" y="79251"/>
                  </a:cubicBezTo>
                  <a:lnTo>
                    <a:pt x="842069" y="79251"/>
                  </a:lnTo>
                  <a:lnTo>
                    <a:pt x="842069" y="47886"/>
                  </a:lnTo>
                  <a:lnTo>
                    <a:pt x="873435" y="47886"/>
                  </a:lnTo>
                  <a:lnTo>
                    <a:pt x="873435" y="70321"/>
                  </a:lnTo>
                  <a:cubicBezTo>
                    <a:pt x="873435" y="79549"/>
                    <a:pt x="872635" y="86767"/>
                    <a:pt x="871035" y="91976"/>
                  </a:cubicBezTo>
                  <a:cubicBezTo>
                    <a:pt x="869435" y="97185"/>
                    <a:pt x="866477" y="101836"/>
                    <a:pt x="862161" y="105929"/>
                  </a:cubicBezTo>
                  <a:cubicBezTo>
                    <a:pt x="857175" y="110765"/>
                    <a:pt x="850366" y="114561"/>
                    <a:pt x="841734" y="117314"/>
                  </a:cubicBezTo>
                  <a:cubicBezTo>
                    <a:pt x="839874" y="130634"/>
                    <a:pt x="834330" y="141982"/>
                    <a:pt x="825103" y="151358"/>
                  </a:cubicBezTo>
                  <a:cubicBezTo>
                    <a:pt x="813494" y="163190"/>
                    <a:pt x="798909" y="169106"/>
                    <a:pt x="781347" y="169106"/>
                  </a:cubicBezTo>
                  <a:cubicBezTo>
                    <a:pt x="770111" y="169106"/>
                    <a:pt x="759767" y="166650"/>
                    <a:pt x="750316" y="161739"/>
                  </a:cubicBezTo>
                  <a:cubicBezTo>
                    <a:pt x="740271" y="156530"/>
                    <a:pt x="732718" y="149256"/>
                    <a:pt x="727657" y="139917"/>
                  </a:cubicBezTo>
                  <a:cubicBezTo>
                    <a:pt x="722597" y="130578"/>
                    <a:pt x="720067" y="119100"/>
                    <a:pt x="720067" y="105482"/>
                  </a:cubicBezTo>
                  <a:cubicBezTo>
                    <a:pt x="720067" y="94766"/>
                    <a:pt x="722634" y="84683"/>
                    <a:pt x="727769" y="75233"/>
                  </a:cubicBezTo>
                  <a:cubicBezTo>
                    <a:pt x="733127" y="65336"/>
                    <a:pt x="740457" y="57857"/>
                    <a:pt x="749758" y="52797"/>
                  </a:cubicBezTo>
                  <a:cubicBezTo>
                    <a:pt x="759060" y="47737"/>
                    <a:pt x="769515" y="45207"/>
                    <a:pt x="781124" y="45207"/>
                  </a:cubicBezTo>
                  <a:close/>
                  <a:moveTo>
                    <a:pt x="436847" y="30026"/>
                  </a:moveTo>
                  <a:lnTo>
                    <a:pt x="436847" y="67866"/>
                  </a:lnTo>
                  <a:lnTo>
                    <a:pt x="458502" y="67866"/>
                  </a:lnTo>
                  <a:cubicBezTo>
                    <a:pt x="471375" y="67866"/>
                    <a:pt x="479375" y="67680"/>
                    <a:pt x="482500" y="67308"/>
                  </a:cubicBezTo>
                  <a:cubicBezTo>
                    <a:pt x="488156" y="66638"/>
                    <a:pt x="492602" y="64685"/>
                    <a:pt x="495839" y="61447"/>
                  </a:cubicBezTo>
                  <a:cubicBezTo>
                    <a:pt x="499076" y="58210"/>
                    <a:pt x="500695" y="53950"/>
                    <a:pt x="500695" y="48667"/>
                  </a:cubicBezTo>
                  <a:cubicBezTo>
                    <a:pt x="500695" y="43607"/>
                    <a:pt x="499299" y="39495"/>
                    <a:pt x="496509" y="36333"/>
                  </a:cubicBezTo>
                  <a:cubicBezTo>
                    <a:pt x="493718" y="33170"/>
                    <a:pt x="489570" y="31254"/>
                    <a:pt x="484063" y="30584"/>
                  </a:cubicBezTo>
                  <a:cubicBezTo>
                    <a:pt x="480789" y="30212"/>
                    <a:pt x="471375" y="30026"/>
                    <a:pt x="455823" y="30026"/>
                  </a:cubicBezTo>
                  <a:close/>
                  <a:moveTo>
                    <a:pt x="403807" y="2791"/>
                  </a:moveTo>
                  <a:lnTo>
                    <a:pt x="469217" y="2791"/>
                  </a:lnTo>
                  <a:cubicBezTo>
                    <a:pt x="482165" y="2791"/>
                    <a:pt x="491821" y="3330"/>
                    <a:pt x="498183" y="4409"/>
                  </a:cubicBezTo>
                  <a:cubicBezTo>
                    <a:pt x="504545" y="5488"/>
                    <a:pt x="510238" y="7739"/>
                    <a:pt x="515261" y="11162"/>
                  </a:cubicBezTo>
                  <a:cubicBezTo>
                    <a:pt x="520284" y="14585"/>
                    <a:pt x="524470" y="19143"/>
                    <a:pt x="527818" y="24836"/>
                  </a:cubicBezTo>
                  <a:cubicBezTo>
                    <a:pt x="531167" y="30528"/>
                    <a:pt x="532841" y="36909"/>
                    <a:pt x="532841" y="43979"/>
                  </a:cubicBezTo>
                  <a:cubicBezTo>
                    <a:pt x="532841" y="51643"/>
                    <a:pt x="530776" y="58676"/>
                    <a:pt x="526646" y="65075"/>
                  </a:cubicBezTo>
                  <a:cubicBezTo>
                    <a:pt x="522516" y="71475"/>
                    <a:pt x="516917" y="76274"/>
                    <a:pt x="509847" y="79474"/>
                  </a:cubicBezTo>
                  <a:cubicBezTo>
                    <a:pt x="519819" y="82376"/>
                    <a:pt x="527484" y="87325"/>
                    <a:pt x="532841" y="94320"/>
                  </a:cubicBezTo>
                  <a:cubicBezTo>
                    <a:pt x="538199" y="101315"/>
                    <a:pt x="540878" y="109538"/>
                    <a:pt x="540878" y="118988"/>
                  </a:cubicBezTo>
                  <a:cubicBezTo>
                    <a:pt x="540878" y="126430"/>
                    <a:pt x="539148" y="133666"/>
                    <a:pt x="535688" y="140699"/>
                  </a:cubicBezTo>
                  <a:cubicBezTo>
                    <a:pt x="532227" y="147731"/>
                    <a:pt x="527502" y="153349"/>
                    <a:pt x="521512" y="157553"/>
                  </a:cubicBezTo>
                  <a:cubicBezTo>
                    <a:pt x="515522" y="161758"/>
                    <a:pt x="508136" y="164344"/>
                    <a:pt x="499355" y="165311"/>
                  </a:cubicBezTo>
                  <a:cubicBezTo>
                    <a:pt x="493848" y="165906"/>
                    <a:pt x="480566" y="166278"/>
                    <a:pt x="459506" y="166427"/>
                  </a:cubicBezTo>
                  <a:lnTo>
                    <a:pt x="403807" y="166427"/>
                  </a:lnTo>
                  <a:close/>
                  <a:moveTo>
                    <a:pt x="780789" y="0"/>
                  </a:moveTo>
                  <a:lnTo>
                    <a:pt x="815950" y="0"/>
                  </a:lnTo>
                  <a:lnTo>
                    <a:pt x="785254" y="33375"/>
                  </a:lnTo>
                  <a:lnTo>
                    <a:pt x="76538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6" name="TextBox 25">
              <a:extLst>
                <a:ext uri="{FF2B5EF4-FFF2-40B4-BE49-F238E27FC236}">
                  <a16:creationId xmlns:a16="http://schemas.microsoft.com/office/drawing/2014/main" id="{C69A9C4F-BEC8-4BAF-BAE9-D72E79A35399}"/>
                </a:ext>
              </a:extLst>
            </p:cNvPr>
            <p:cNvSpPr txBox="1">
              <a:spLocks noChangeAspect="1"/>
            </p:cNvSpPr>
            <p:nvPr>
              <p:custDataLst>
                <p:tags r:id="rId2"/>
              </p:custDataLst>
            </p:nvPr>
          </p:nvSpPr>
          <p:spPr>
            <a:xfrm>
              <a:off x="10527183" y="4177548"/>
              <a:ext cx="944165" cy="253827"/>
            </a:xfrm>
            <a:custGeom>
              <a:avLst/>
              <a:gdLst/>
              <a:ahLst/>
              <a:cxnLst/>
              <a:rect l="l" t="t" r="r" b="b"/>
              <a:pathLst>
                <a:path w="944165" h="253827">
                  <a:moveTo>
                    <a:pt x="886569" y="108496"/>
                  </a:moveTo>
                  <a:cubicBezTo>
                    <a:pt x="879053" y="108496"/>
                    <a:pt x="872858" y="111417"/>
                    <a:pt x="867984" y="117259"/>
                  </a:cubicBezTo>
                  <a:cubicBezTo>
                    <a:pt x="863110" y="123100"/>
                    <a:pt x="860673" y="132011"/>
                    <a:pt x="860673" y="143992"/>
                  </a:cubicBezTo>
                  <a:cubicBezTo>
                    <a:pt x="860673" y="156568"/>
                    <a:pt x="863110" y="165776"/>
                    <a:pt x="867984" y="171618"/>
                  </a:cubicBezTo>
                  <a:cubicBezTo>
                    <a:pt x="872858" y="177460"/>
                    <a:pt x="878867" y="180380"/>
                    <a:pt x="886011" y="180380"/>
                  </a:cubicBezTo>
                  <a:cubicBezTo>
                    <a:pt x="893675" y="180380"/>
                    <a:pt x="900149" y="177385"/>
                    <a:pt x="905433" y="171395"/>
                  </a:cubicBezTo>
                  <a:cubicBezTo>
                    <a:pt x="910716" y="165404"/>
                    <a:pt x="913358" y="156531"/>
                    <a:pt x="913358" y="144773"/>
                  </a:cubicBezTo>
                  <a:cubicBezTo>
                    <a:pt x="913358" y="132495"/>
                    <a:pt x="910828" y="123379"/>
                    <a:pt x="905767" y="117426"/>
                  </a:cubicBezTo>
                  <a:cubicBezTo>
                    <a:pt x="900707" y="111473"/>
                    <a:pt x="894308" y="108496"/>
                    <a:pt x="886569" y="108496"/>
                  </a:cubicBezTo>
                  <a:close/>
                  <a:moveTo>
                    <a:pt x="549138" y="87177"/>
                  </a:moveTo>
                  <a:lnTo>
                    <a:pt x="580504" y="87177"/>
                  </a:lnTo>
                  <a:lnTo>
                    <a:pt x="580504" y="141648"/>
                  </a:lnTo>
                  <a:cubicBezTo>
                    <a:pt x="580504" y="158316"/>
                    <a:pt x="581080" y="168530"/>
                    <a:pt x="582234" y="172288"/>
                  </a:cubicBezTo>
                  <a:cubicBezTo>
                    <a:pt x="583387" y="176046"/>
                    <a:pt x="585489" y="179022"/>
                    <a:pt x="588540" y="181217"/>
                  </a:cubicBezTo>
                  <a:cubicBezTo>
                    <a:pt x="591591" y="183413"/>
                    <a:pt x="595461" y="184510"/>
                    <a:pt x="600149" y="184510"/>
                  </a:cubicBezTo>
                  <a:cubicBezTo>
                    <a:pt x="605507" y="184510"/>
                    <a:pt x="610306" y="183041"/>
                    <a:pt x="614548" y="180101"/>
                  </a:cubicBezTo>
                  <a:cubicBezTo>
                    <a:pt x="618790" y="177162"/>
                    <a:pt x="621692" y="173516"/>
                    <a:pt x="623255" y="169162"/>
                  </a:cubicBezTo>
                  <a:cubicBezTo>
                    <a:pt x="624817" y="164809"/>
                    <a:pt x="625599" y="154149"/>
                    <a:pt x="625599" y="137183"/>
                  </a:cubicBezTo>
                  <a:lnTo>
                    <a:pt x="625599" y="87177"/>
                  </a:lnTo>
                  <a:lnTo>
                    <a:pt x="656964" y="87177"/>
                  </a:lnTo>
                  <a:lnTo>
                    <a:pt x="656964" y="205718"/>
                  </a:lnTo>
                  <a:lnTo>
                    <a:pt x="627831" y="205718"/>
                  </a:lnTo>
                  <a:lnTo>
                    <a:pt x="627831" y="187970"/>
                  </a:lnTo>
                  <a:cubicBezTo>
                    <a:pt x="623515" y="194296"/>
                    <a:pt x="617841" y="199281"/>
                    <a:pt x="610809" y="202928"/>
                  </a:cubicBezTo>
                  <a:cubicBezTo>
                    <a:pt x="603777" y="206574"/>
                    <a:pt x="596354" y="208397"/>
                    <a:pt x="588540" y="208397"/>
                  </a:cubicBezTo>
                  <a:cubicBezTo>
                    <a:pt x="580578" y="208397"/>
                    <a:pt x="573434" y="206648"/>
                    <a:pt x="567109" y="203151"/>
                  </a:cubicBezTo>
                  <a:cubicBezTo>
                    <a:pt x="560784" y="199653"/>
                    <a:pt x="556207" y="194742"/>
                    <a:pt x="553380" y="188417"/>
                  </a:cubicBezTo>
                  <a:cubicBezTo>
                    <a:pt x="550552" y="182092"/>
                    <a:pt x="549138" y="173348"/>
                    <a:pt x="549138" y="162186"/>
                  </a:cubicBezTo>
                  <a:close/>
                  <a:moveTo>
                    <a:pt x="177663" y="87177"/>
                  </a:moveTo>
                  <a:lnTo>
                    <a:pt x="209029" y="87177"/>
                  </a:lnTo>
                  <a:lnTo>
                    <a:pt x="209029" y="141648"/>
                  </a:lnTo>
                  <a:cubicBezTo>
                    <a:pt x="209029" y="158316"/>
                    <a:pt x="209605" y="168530"/>
                    <a:pt x="210759" y="172288"/>
                  </a:cubicBezTo>
                  <a:cubicBezTo>
                    <a:pt x="211912" y="176046"/>
                    <a:pt x="214014" y="179022"/>
                    <a:pt x="217065" y="181217"/>
                  </a:cubicBezTo>
                  <a:cubicBezTo>
                    <a:pt x="220116" y="183413"/>
                    <a:pt x="223986" y="184510"/>
                    <a:pt x="228674" y="184510"/>
                  </a:cubicBezTo>
                  <a:cubicBezTo>
                    <a:pt x="234032" y="184510"/>
                    <a:pt x="238831" y="183041"/>
                    <a:pt x="243073" y="180101"/>
                  </a:cubicBezTo>
                  <a:cubicBezTo>
                    <a:pt x="247315" y="177162"/>
                    <a:pt x="250217" y="173516"/>
                    <a:pt x="251779" y="169162"/>
                  </a:cubicBezTo>
                  <a:cubicBezTo>
                    <a:pt x="253342" y="164809"/>
                    <a:pt x="254124" y="154149"/>
                    <a:pt x="254124" y="137183"/>
                  </a:cubicBezTo>
                  <a:lnTo>
                    <a:pt x="254124" y="87177"/>
                  </a:lnTo>
                  <a:lnTo>
                    <a:pt x="285489" y="87177"/>
                  </a:lnTo>
                  <a:lnTo>
                    <a:pt x="285489" y="205718"/>
                  </a:lnTo>
                  <a:lnTo>
                    <a:pt x="256356" y="205718"/>
                  </a:lnTo>
                  <a:lnTo>
                    <a:pt x="256356" y="187970"/>
                  </a:lnTo>
                  <a:cubicBezTo>
                    <a:pt x="252040" y="194296"/>
                    <a:pt x="246366" y="199281"/>
                    <a:pt x="239334" y="202928"/>
                  </a:cubicBezTo>
                  <a:cubicBezTo>
                    <a:pt x="232302" y="206574"/>
                    <a:pt x="224879" y="208397"/>
                    <a:pt x="217065" y="208397"/>
                  </a:cubicBezTo>
                  <a:cubicBezTo>
                    <a:pt x="209103" y="208397"/>
                    <a:pt x="201959" y="206648"/>
                    <a:pt x="195634" y="203151"/>
                  </a:cubicBezTo>
                  <a:cubicBezTo>
                    <a:pt x="189309" y="199653"/>
                    <a:pt x="184732" y="194742"/>
                    <a:pt x="181905" y="188417"/>
                  </a:cubicBezTo>
                  <a:cubicBezTo>
                    <a:pt x="179077" y="182092"/>
                    <a:pt x="177663" y="173348"/>
                    <a:pt x="177663" y="162186"/>
                  </a:cubicBezTo>
                  <a:close/>
                  <a:moveTo>
                    <a:pt x="878532" y="84498"/>
                  </a:moveTo>
                  <a:cubicBezTo>
                    <a:pt x="893191" y="84498"/>
                    <a:pt x="905284" y="90935"/>
                    <a:pt x="914809" y="103808"/>
                  </a:cubicBezTo>
                  <a:lnTo>
                    <a:pt x="914809" y="87177"/>
                  </a:lnTo>
                  <a:lnTo>
                    <a:pt x="944165" y="87177"/>
                  </a:lnTo>
                  <a:lnTo>
                    <a:pt x="944165" y="193552"/>
                  </a:lnTo>
                  <a:cubicBezTo>
                    <a:pt x="944165" y="207541"/>
                    <a:pt x="943012" y="217997"/>
                    <a:pt x="940705" y="224917"/>
                  </a:cubicBezTo>
                  <a:cubicBezTo>
                    <a:pt x="938398" y="231838"/>
                    <a:pt x="935161" y="237270"/>
                    <a:pt x="930994" y="241214"/>
                  </a:cubicBezTo>
                  <a:cubicBezTo>
                    <a:pt x="926827" y="245158"/>
                    <a:pt x="921264" y="248246"/>
                    <a:pt x="914307" y="250478"/>
                  </a:cubicBezTo>
                  <a:cubicBezTo>
                    <a:pt x="907349" y="252711"/>
                    <a:pt x="898549" y="253827"/>
                    <a:pt x="887908" y="253827"/>
                  </a:cubicBezTo>
                  <a:cubicBezTo>
                    <a:pt x="867816" y="253827"/>
                    <a:pt x="853566" y="250385"/>
                    <a:pt x="845157" y="243502"/>
                  </a:cubicBezTo>
                  <a:cubicBezTo>
                    <a:pt x="836748" y="236619"/>
                    <a:pt x="832544" y="227894"/>
                    <a:pt x="832544" y="217327"/>
                  </a:cubicBezTo>
                  <a:cubicBezTo>
                    <a:pt x="832544" y="216285"/>
                    <a:pt x="832581" y="215020"/>
                    <a:pt x="832656" y="213532"/>
                  </a:cubicBezTo>
                  <a:lnTo>
                    <a:pt x="868486" y="217885"/>
                  </a:lnTo>
                  <a:cubicBezTo>
                    <a:pt x="869081" y="222052"/>
                    <a:pt x="870458" y="224917"/>
                    <a:pt x="872616" y="226480"/>
                  </a:cubicBezTo>
                  <a:cubicBezTo>
                    <a:pt x="875593" y="228712"/>
                    <a:pt x="880281" y="229828"/>
                    <a:pt x="886680" y="229828"/>
                  </a:cubicBezTo>
                  <a:cubicBezTo>
                    <a:pt x="894866" y="229828"/>
                    <a:pt x="901005" y="228601"/>
                    <a:pt x="905098" y="226145"/>
                  </a:cubicBezTo>
                  <a:cubicBezTo>
                    <a:pt x="907851" y="224508"/>
                    <a:pt x="909935" y="221866"/>
                    <a:pt x="911349" y="218220"/>
                  </a:cubicBezTo>
                  <a:cubicBezTo>
                    <a:pt x="912316" y="215615"/>
                    <a:pt x="912800" y="210816"/>
                    <a:pt x="912800" y="203821"/>
                  </a:cubicBezTo>
                  <a:lnTo>
                    <a:pt x="912800" y="186519"/>
                  </a:lnTo>
                  <a:cubicBezTo>
                    <a:pt x="903423" y="199319"/>
                    <a:pt x="891592" y="205718"/>
                    <a:pt x="877304" y="205718"/>
                  </a:cubicBezTo>
                  <a:cubicBezTo>
                    <a:pt x="861379" y="205718"/>
                    <a:pt x="848766" y="198984"/>
                    <a:pt x="839465" y="185515"/>
                  </a:cubicBezTo>
                  <a:cubicBezTo>
                    <a:pt x="832172" y="174874"/>
                    <a:pt x="828526" y="161628"/>
                    <a:pt x="828526" y="145778"/>
                  </a:cubicBezTo>
                  <a:cubicBezTo>
                    <a:pt x="828526" y="125909"/>
                    <a:pt x="833307" y="110729"/>
                    <a:pt x="842869" y="100236"/>
                  </a:cubicBezTo>
                  <a:cubicBezTo>
                    <a:pt x="852431" y="89744"/>
                    <a:pt x="864319" y="84498"/>
                    <a:pt x="878532" y="84498"/>
                  </a:cubicBezTo>
                  <a:close/>
                  <a:moveTo>
                    <a:pt x="760660" y="84498"/>
                  </a:moveTo>
                  <a:cubicBezTo>
                    <a:pt x="767581" y="84498"/>
                    <a:pt x="773906" y="85744"/>
                    <a:pt x="779636" y="88237"/>
                  </a:cubicBezTo>
                  <a:cubicBezTo>
                    <a:pt x="785365" y="90730"/>
                    <a:pt x="789700" y="93911"/>
                    <a:pt x="792639" y="97781"/>
                  </a:cubicBezTo>
                  <a:cubicBezTo>
                    <a:pt x="795579" y="101650"/>
                    <a:pt x="797625" y="106041"/>
                    <a:pt x="798779" y="110952"/>
                  </a:cubicBezTo>
                  <a:cubicBezTo>
                    <a:pt x="799932" y="115863"/>
                    <a:pt x="800509" y="122895"/>
                    <a:pt x="800509" y="132048"/>
                  </a:cubicBezTo>
                  <a:lnTo>
                    <a:pt x="800509" y="205718"/>
                  </a:lnTo>
                  <a:lnTo>
                    <a:pt x="769143" y="205718"/>
                  </a:lnTo>
                  <a:lnTo>
                    <a:pt x="769143" y="145220"/>
                  </a:lnTo>
                  <a:cubicBezTo>
                    <a:pt x="769143" y="132420"/>
                    <a:pt x="768473" y="124142"/>
                    <a:pt x="767134" y="120384"/>
                  </a:cubicBezTo>
                  <a:cubicBezTo>
                    <a:pt x="765795" y="116626"/>
                    <a:pt x="763618" y="113705"/>
                    <a:pt x="760604" y="111622"/>
                  </a:cubicBezTo>
                  <a:cubicBezTo>
                    <a:pt x="757590" y="109538"/>
                    <a:pt x="753963" y="108496"/>
                    <a:pt x="749721" y="108496"/>
                  </a:cubicBezTo>
                  <a:cubicBezTo>
                    <a:pt x="744289" y="108496"/>
                    <a:pt x="739415" y="109985"/>
                    <a:pt x="735099" y="112961"/>
                  </a:cubicBezTo>
                  <a:cubicBezTo>
                    <a:pt x="730783" y="115938"/>
                    <a:pt x="727825" y="119882"/>
                    <a:pt x="726225" y="124793"/>
                  </a:cubicBezTo>
                  <a:cubicBezTo>
                    <a:pt x="724625" y="129704"/>
                    <a:pt x="723825" y="138783"/>
                    <a:pt x="723825" y="152028"/>
                  </a:cubicBezTo>
                  <a:lnTo>
                    <a:pt x="723825" y="205718"/>
                  </a:lnTo>
                  <a:lnTo>
                    <a:pt x="692460" y="205718"/>
                  </a:lnTo>
                  <a:lnTo>
                    <a:pt x="692460" y="87177"/>
                  </a:lnTo>
                  <a:lnTo>
                    <a:pt x="721593" y="87177"/>
                  </a:lnTo>
                  <a:lnTo>
                    <a:pt x="721593" y="104590"/>
                  </a:lnTo>
                  <a:cubicBezTo>
                    <a:pt x="731936" y="91195"/>
                    <a:pt x="744959" y="84498"/>
                    <a:pt x="760660" y="84498"/>
                  </a:cubicBezTo>
                  <a:close/>
                  <a:moveTo>
                    <a:pt x="518889" y="84498"/>
                  </a:moveTo>
                  <a:cubicBezTo>
                    <a:pt x="526033" y="84498"/>
                    <a:pt x="532916" y="86470"/>
                    <a:pt x="539539" y="90414"/>
                  </a:cubicBezTo>
                  <a:lnTo>
                    <a:pt x="529828" y="117761"/>
                  </a:lnTo>
                  <a:cubicBezTo>
                    <a:pt x="524544" y="114338"/>
                    <a:pt x="519633" y="112626"/>
                    <a:pt x="515094" y="112626"/>
                  </a:cubicBezTo>
                  <a:cubicBezTo>
                    <a:pt x="510703" y="112626"/>
                    <a:pt x="506983" y="113835"/>
                    <a:pt x="503932" y="116254"/>
                  </a:cubicBezTo>
                  <a:cubicBezTo>
                    <a:pt x="500881" y="118672"/>
                    <a:pt x="498481" y="123044"/>
                    <a:pt x="496732" y="129369"/>
                  </a:cubicBezTo>
                  <a:cubicBezTo>
                    <a:pt x="494983" y="135695"/>
                    <a:pt x="494109" y="148940"/>
                    <a:pt x="494109" y="169107"/>
                  </a:cubicBezTo>
                  <a:lnTo>
                    <a:pt x="494109" y="205718"/>
                  </a:lnTo>
                  <a:lnTo>
                    <a:pt x="462743" y="205718"/>
                  </a:lnTo>
                  <a:lnTo>
                    <a:pt x="462743" y="87177"/>
                  </a:lnTo>
                  <a:lnTo>
                    <a:pt x="491876" y="87177"/>
                  </a:lnTo>
                  <a:lnTo>
                    <a:pt x="491876" y="104031"/>
                  </a:lnTo>
                  <a:cubicBezTo>
                    <a:pt x="496862" y="96069"/>
                    <a:pt x="501346" y="90823"/>
                    <a:pt x="505327" y="88293"/>
                  </a:cubicBezTo>
                  <a:cubicBezTo>
                    <a:pt x="509308" y="85763"/>
                    <a:pt x="513829" y="84498"/>
                    <a:pt x="518889" y="84498"/>
                  </a:cubicBezTo>
                  <a:close/>
                  <a:moveTo>
                    <a:pt x="80813" y="80256"/>
                  </a:moveTo>
                  <a:lnTo>
                    <a:pt x="58712" y="140978"/>
                  </a:lnTo>
                  <a:lnTo>
                    <a:pt x="103361" y="140978"/>
                  </a:lnTo>
                  <a:close/>
                  <a:moveTo>
                    <a:pt x="420811" y="45319"/>
                  </a:moveTo>
                  <a:lnTo>
                    <a:pt x="420811" y="87177"/>
                  </a:lnTo>
                  <a:lnTo>
                    <a:pt x="442242" y="87177"/>
                  </a:lnTo>
                  <a:lnTo>
                    <a:pt x="442242" y="112180"/>
                  </a:lnTo>
                  <a:lnTo>
                    <a:pt x="420811" y="112180"/>
                  </a:lnTo>
                  <a:lnTo>
                    <a:pt x="420811" y="159954"/>
                  </a:lnTo>
                  <a:cubicBezTo>
                    <a:pt x="420811" y="169627"/>
                    <a:pt x="421016" y="175264"/>
                    <a:pt x="421425" y="176864"/>
                  </a:cubicBezTo>
                  <a:cubicBezTo>
                    <a:pt x="421834" y="178464"/>
                    <a:pt x="422764" y="179785"/>
                    <a:pt x="424215" y="180827"/>
                  </a:cubicBezTo>
                  <a:cubicBezTo>
                    <a:pt x="425667" y="181869"/>
                    <a:pt x="427434" y="182389"/>
                    <a:pt x="429517" y="182389"/>
                  </a:cubicBezTo>
                  <a:cubicBezTo>
                    <a:pt x="432420" y="182389"/>
                    <a:pt x="436624" y="181385"/>
                    <a:pt x="442131" y="179376"/>
                  </a:cubicBezTo>
                  <a:lnTo>
                    <a:pt x="444810" y="203709"/>
                  </a:lnTo>
                  <a:cubicBezTo>
                    <a:pt x="437517" y="206834"/>
                    <a:pt x="429257" y="208397"/>
                    <a:pt x="420030" y="208397"/>
                  </a:cubicBezTo>
                  <a:cubicBezTo>
                    <a:pt x="414374" y="208397"/>
                    <a:pt x="409277" y="207448"/>
                    <a:pt x="404738" y="205551"/>
                  </a:cubicBezTo>
                  <a:cubicBezTo>
                    <a:pt x="400198" y="203653"/>
                    <a:pt x="396868" y="201198"/>
                    <a:pt x="394747" y="198184"/>
                  </a:cubicBezTo>
                  <a:cubicBezTo>
                    <a:pt x="392627" y="195170"/>
                    <a:pt x="391157" y="191096"/>
                    <a:pt x="390339" y="185961"/>
                  </a:cubicBezTo>
                  <a:cubicBezTo>
                    <a:pt x="389669" y="182315"/>
                    <a:pt x="389334" y="174948"/>
                    <a:pt x="389334" y="163860"/>
                  </a:cubicBezTo>
                  <a:lnTo>
                    <a:pt x="389334" y="112180"/>
                  </a:lnTo>
                  <a:lnTo>
                    <a:pt x="374935" y="112180"/>
                  </a:lnTo>
                  <a:lnTo>
                    <a:pt x="374935" y="87177"/>
                  </a:lnTo>
                  <a:lnTo>
                    <a:pt x="389334" y="87177"/>
                  </a:lnTo>
                  <a:lnTo>
                    <a:pt x="389334" y="63625"/>
                  </a:lnTo>
                  <a:close/>
                  <a:moveTo>
                    <a:pt x="63735" y="42082"/>
                  </a:moveTo>
                  <a:lnTo>
                    <a:pt x="98673" y="42082"/>
                  </a:lnTo>
                  <a:lnTo>
                    <a:pt x="164194" y="205718"/>
                  </a:lnTo>
                  <a:lnTo>
                    <a:pt x="128252" y="205718"/>
                  </a:lnTo>
                  <a:lnTo>
                    <a:pt x="113965" y="168548"/>
                  </a:lnTo>
                  <a:lnTo>
                    <a:pt x="48555" y="168548"/>
                  </a:lnTo>
                  <a:lnTo>
                    <a:pt x="35049" y="205718"/>
                  </a:lnTo>
                  <a:lnTo>
                    <a:pt x="0" y="205718"/>
                  </a:lnTo>
                  <a:close/>
                  <a:moveTo>
                    <a:pt x="568337" y="39291"/>
                  </a:moveTo>
                  <a:lnTo>
                    <a:pt x="603498" y="39291"/>
                  </a:lnTo>
                  <a:lnTo>
                    <a:pt x="618901" y="72666"/>
                  </a:lnTo>
                  <a:lnTo>
                    <a:pt x="599144" y="72666"/>
                  </a:lnTo>
                  <a:close/>
                  <a:moveTo>
                    <a:pt x="70767" y="21990"/>
                  </a:moveTo>
                  <a:lnTo>
                    <a:pt x="90636" y="21990"/>
                  </a:lnTo>
                  <a:lnTo>
                    <a:pt x="114969" y="36501"/>
                  </a:lnTo>
                  <a:lnTo>
                    <a:pt x="92980" y="36501"/>
                  </a:lnTo>
                  <a:lnTo>
                    <a:pt x="80702" y="28241"/>
                  </a:lnTo>
                  <a:lnTo>
                    <a:pt x="68423" y="36501"/>
                  </a:lnTo>
                  <a:lnTo>
                    <a:pt x="46434" y="36501"/>
                  </a:lnTo>
                  <a:close/>
                  <a:moveTo>
                    <a:pt x="80702" y="0"/>
                  </a:moveTo>
                  <a:lnTo>
                    <a:pt x="115862" y="0"/>
                  </a:lnTo>
                  <a:lnTo>
                    <a:pt x="87064" y="18195"/>
                  </a:lnTo>
                  <a:lnTo>
                    <a:pt x="67195" y="1819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7" name="TextBox 26">
              <a:extLst>
                <a:ext uri="{FF2B5EF4-FFF2-40B4-BE49-F238E27FC236}">
                  <a16:creationId xmlns:a16="http://schemas.microsoft.com/office/drawing/2014/main" id="{D2BACA1E-055F-4F91-A20A-552A2C3A1006}"/>
                </a:ext>
              </a:extLst>
            </p:cNvPr>
            <p:cNvSpPr txBox="1">
              <a:spLocks noChangeAspect="1"/>
            </p:cNvSpPr>
            <p:nvPr>
              <p:custDataLst>
                <p:tags r:id="rId3"/>
              </p:custDataLst>
            </p:nvPr>
          </p:nvSpPr>
          <p:spPr>
            <a:xfrm>
              <a:off x="9231023" y="6040698"/>
              <a:ext cx="698599" cy="214536"/>
            </a:xfrm>
            <a:custGeom>
              <a:avLst/>
              <a:gdLst/>
              <a:ahLst/>
              <a:cxnLst/>
              <a:rect l="l" t="t" r="r" b="b"/>
              <a:pathLst>
                <a:path w="698599" h="214536">
                  <a:moveTo>
                    <a:pt x="341188" y="179822"/>
                  </a:moveTo>
                  <a:lnTo>
                    <a:pt x="372554" y="179822"/>
                  </a:lnTo>
                  <a:lnTo>
                    <a:pt x="372554" y="211187"/>
                  </a:lnTo>
                  <a:lnTo>
                    <a:pt x="341188" y="211187"/>
                  </a:lnTo>
                  <a:close/>
                  <a:moveTo>
                    <a:pt x="358155" y="70768"/>
                  </a:moveTo>
                  <a:cubicBezTo>
                    <a:pt x="349969" y="70768"/>
                    <a:pt x="343086" y="73893"/>
                    <a:pt x="337505" y="80144"/>
                  </a:cubicBezTo>
                  <a:cubicBezTo>
                    <a:pt x="331924" y="86395"/>
                    <a:pt x="329133" y="95399"/>
                    <a:pt x="329133" y="107156"/>
                  </a:cubicBezTo>
                  <a:cubicBezTo>
                    <a:pt x="329133" y="118914"/>
                    <a:pt x="331924" y="127918"/>
                    <a:pt x="337505" y="134169"/>
                  </a:cubicBezTo>
                  <a:cubicBezTo>
                    <a:pt x="343086" y="140420"/>
                    <a:pt x="349969" y="143545"/>
                    <a:pt x="358155" y="143545"/>
                  </a:cubicBezTo>
                  <a:cubicBezTo>
                    <a:pt x="366340" y="143545"/>
                    <a:pt x="373205" y="140420"/>
                    <a:pt x="378749" y="134169"/>
                  </a:cubicBezTo>
                  <a:cubicBezTo>
                    <a:pt x="384293" y="127918"/>
                    <a:pt x="387065" y="118839"/>
                    <a:pt x="387065" y="106933"/>
                  </a:cubicBezTo>
                  <a:cubicBezTo>
                    <a:pt x="387065" y="95325"/>
                    <a:pt x="384293" y="86395"/>
                    <a:pt x="378749" y="80144"/>
                  </a:cubicBezTo>
                  <a:cubicBezTo>
                    <a:pt x="373205" y="73893"/>
                    <a:pt x="366340" y="70768"/>
                    <a:pt x="358155" y="70768"/>
                  </a:cubicBezTo>
                  <a:close/>
                  <a:moveTo>
                    <a:pt x="641003" y="69205"/>
                  </a:moveTo>
                  <a:cubicBezTo>
                    <a:pt x="633487" y="69205"/>
                    <a:pt x="627292" y="72126"/>
                    <a:pt x="622418" y="77968"/>
                  </a:cubicBezTo>
                  <a:cubicBezTo>
                    <a:pt x="617544" y="83809"/>
                    <a:pt x="615107" y="92720"/>
                    <a:pt x="615107" y="104701"/>
                  </a:cubicBezTo>
                  <a:cubicBezTo>
                    <a:pt x="615107" y="117277"/>
                    <a:pt x="617544" y="126485"/>
                    <a:pt x="622418" y="132327"/>
                  </a:cubicBezTo>
                  <a:cubicBezTo>
                    <a:pt x="627292" y="138169"/>
                    <a:pt x="633301" y="141089"/>
                    <a:pt x="640445" y="141089"/>
                  </a:cubicBezTo>
                  <a:cubicBezTo>
                    <a:pt x="648109" y="141089"/>
                    <a:pt x="654583" y="138094"/>
                    <a:pt x="659867" y="132104"/>
                  </a:cubicBezTo>
                  <a:cubicBezTo>
                    <a:pt x="665150" y="126113"/>
                    <a:pt x="667792" y="117240"/>
                    <a:pt x="667792" y="105482"/>
                  </a:cubicBezTo>
                  <a:cubicBezTo>
                    <a:pt x="667792" y="93204"/>
                    <a:pt x="665262" y="84088"/>
                    <a:pt x="660201" y="78135"/>
                  </a:cubicBezTo>
                  <a:cubicBezTo>
                    <a:pt x="655141" y="72182"/>
                    <a:pt x="648742" y="69205"/>
                    <a:pt x="641003" y="69205"/>
                  </a:cubicBezTo>
                  <a:close/>
                  <a:moveTo>
                    <a:pt x="632966" y="45207"/>
                  </a:moveTo>
                  <a:cubicBezTo>
                    <a:pt x="647625" y="45207"/>
                    <a:pt x="659718" y="51644"/>
                    <a:pt x="669243" y="64517"/>
                  </a:cubicBezTo>
                  <a:lnTo>
                    <a:pt x="669243" y="47886"/>
                  </a:lnTo>
                  <a:lnTo>
                    <a:pt x="698599" y="47886"/>
                  </a:lnTo>
                  <a:lnTo>
                    <a:pt x="698599" y="154261"/>
                  </a:lnTo>
                  <a:cubicBezTo>
                    <a:pt x="698599" y="168250"/>
                    <a:pt x="697446" y="178706"/>
                    <a:pt x="695139" y="185626"/>
                  </a:cubicBezTo>
                  <a:cubicBezTo>
                    <a:pt x="692832" y="192547"/>
                    <a:pt x="689595" y="197979"/>
                    <a:pt x="685428" y="201923"/>
                  </a:cubicBezTo>
                  <a:cubicBezTo>
                    <a:pt x="681261" y="205867"/>
                    <a:pt x="675698" y="208955"/>
                    <a:pt x="668741" y="211187"/>
                  </a:cubicBezTo>
                  <a:cubicBezTo>
                    <a:pt x="661783" y="213420"/>
                    <a:pt x="652983" y="214536"/>
                    <a:pt x="642342" y="214536"/>
                  </a:cubicBezTo>
                  <a:cubicBezTo>
                    <a:pt x="622250" y="214536"/>
                    <a:pt x="608000" y="211094"/>
                    <a:pt x="599591" y="204211"/>
                  </a:cubicBezTo>
                  <a:cubicBezTo>
                    <a:pt x="591182" y="197328"/>
                    <a:pt x="586978" y="188603"/>
                    <a:pt x="586978" y="178036"/>
                  </a:cubicBezTo>
                  <a:cubicBezTo>
                    <a:pt x="586978" y="176994"/>
                    <a:pt x="587015" y="175729"/>
                    <a:pt x="587090" y="174241"/>
                  </a:cubicBezTo>
                  <a:lnTo>
                    <a:pt x="622920" y="178594"/>
                  </a:lnTo>
                  <a:cubicBezTo>
                    <a:pt x="623515" y="182761"/>
                    <a:pt x="624892" y="185626"/>
                    <a:pt x="627050" y="187189"/>
                  </a:cubicBezTo>
                  <a:cubicBezTo>
                    <a:pt x="630027" y="189421"/>
                    <a:pt x="634715" y="190537"/>
                    <a:pt x="641114" y="190537"/>
                  </a:cubicBezTo>
                  <a:cubicBezTo>
                    <a:pt x="649300" y="190537"/>
                    <a:pt x="655439" y="189310"/>
                    <a:pt x="659532" y="186854"/>
                  </a:cubicBezTo>
                  <a:cubicBezTo>
                    <a:pt x="662285" y="185217"/>
                    <a:pt x="664369" y="182575"/>
                    <a:pt x="665783" y="178929"/>
                  </a:cubicBezTo>
                  <a:cubicBezTo>
                    <a:pt x="666750" y="176324"/>
                    <a:pt x="667234" y="171525"/>
                    <a:pt x="667234" y="164530"/>
                  </a:cubicBezTo>
                  <a:lnTo>
                    <a:pt x="667234" y="147228"/>
                  </a:lnTo>
                  <a:cubicBezTo>
                    <a:pt x="657857" y="160028"/>
                    <a:pt x="646026" y="166427"/>
                    <a:pt x="631738" y="166427"/>
                  </a:cubicBezTo>
                  <a:cubicBezTo>
                    <a:pt x="615813" y="166427"/>
                    <a:pt x="603200" y="159693"/>
                    <a:pt x="593899" y="146224"/>
                  </a:cubicBezTo>
                  <a:cubicBezTo>
                    <a:pt x="586606" y="135583"/>
                    <a:pt x="582960" y="122337"/>
                    <a:pt x="582960" y="106487"/>
                  </a:cubicBezTo>
                  <a:cubicBezTo>
                    <a:pt x="582960" y="86618"/>
                    <a:pt x="587741" y="71438"/>
                    <a:pt x="597303" y="60945"/>
                  </a:cubicBezTo>
                  <a:cubicBezTo>
                    <a:pt x="606865" y="50453"/>
                    <a:pt x="618753" y="45207"/>
                    <a:pt x="632966" y="45207"/>
                  </a:cubicBezTo>
                  <a:close/>
                  <a:moveTo>
                    <a:pt x="515094" y="45207"/>
                  </a:moveTo>
                  <a:cubicBezTo>
                    <a:pt x="522015" y="45207"/>
                    <a:pt x="528340" y="46453"/>
                    <a:pt x="534070" y="48946"/>
                  </a:cubicBezTo>
                  <a:cubicBezTo>
                    <a:pt x="539799" y="51439"/>
                    <a:pt x="544134" y="54620"/>
                    <a:pt x="547073" y="58490"/>
                  </a:cubicBezTo>
                  <a:cubicBezTo>
                    <a:pt x="550013" y="62359"/>
                    <a:pt x="552059" y="66750"/>
                    <a:pt x="553213" y="71661"/>
                  </a:cubicBezTo>
                  <a:cubicBezTo>
                    <a:pt x="554366" y="76572"/>
                    <a:pt x="554943" y="83604"/>
                    <a:pt x="554943" y="92757"/>
                  </a:cubicBezTo>
                  <a:lnTo>
                    <a:pt x="554943" y="166427"/>
                  </a:lnTo>
                  <a:lnTo>
                    <a:pt x="523577" y="166427"/>
                  </a:lnTo>
                  <a:lnTo>
                    <a:pt x="523577" y="105929"/>
                  </a:lnTo>
                  <a:cubicBezTo>
                    <a:pt x="523577" y="93129"/>
                    <a:pt x="522907" y="84851"/>
                    <a:pt x="521568" y="81093"/>
                  </a:cubicBezTo>
                  <a:cubicBezTo>
                    <a:pt x="520229" y="77335"/>
                    <a:pt x="518052" y="74414"/>
                    <a:pt x="515038" y="72331"/>
                  </a:cubicBezTo>
                  <a:cubicBezTo>
                    <a:pt x="512024" y="70247"/>
                    <a:pt x="508397" y="69205"/>
                    <a:pt x="504155" y="69205"/>
                  </a:cubicBezTo>
                  <a:cubicBezTo>
                    <a:pt x="498723" y="69205"/>
                    <a:pt x="493849" y="70694"/>
                    <a:pt x="489533" y="73670"/>
                  </a:cubicBezTo>
                  <a:cubicBezTo>
                    <a:pt x="485217" y="76647"/>
                    <a:pt x="482259" y="80591"/>
                    <a:pt x="480659" y="85502"/>
                  </a:cubicBezTo>
                  <a:cubicBezTo>
                    <a:pt x="479059" y="90413"/>
                    <a:pt x="478259" y="99492"/>
                    <a:pt x="478259" y="112737"/>
                  </a:cubicBezTo>
                  <a:lnTo>
                    <a:pt x="478259" y="166427"/>
                  </a:lnTo>
                  <a:lnTo>
                    <a:pt x="446894" y="166427"/>
                  </a:lnTo>
                  <a:lnTo>
                    <a:pt x="446894" y="47886"/>
                  </a:lnTo>
                  <a:lnTo>
                    <a:pt x="476027" y="47886"/>
                  </a:lnTo>
                  <a:lnTo>
                    <a:pt x="476027" y="65299"/>
                  </a:lnTo>
                  <a:cubicBezTo>
                    <a:pt x="486370" y="51904"/>
                    <a:pt x="499393" y="45207"/>
                    <a:pt x="515094" y="45207"/>
                  </a:cubicBezTo>
                  <a:close/>
                  <a:moveTo>
                    <a:pt x="358043" y="45207"/>
                  </a:moveTo>
                  <a:cubicBezTo>
                    <a:pt x="375977" y="45207"/>
                    <a:pt x="390674" y="51030"/>
                    <a:pt x="402133" y="62675"/>
                  </a:cubicBezTo>
                  <a:cubicBezTo>
                    <a:pt x="413593" y="74321"/>
                    <a:pt x="419323" y="89037"/>
                    <a:pt x="419323" y="106822"/>
                  </a:cubicBezTo>
                  <a:cubicBezTo>
                    <a:pt x="419323" y="124755"/>
                    <a:pt x="413537" y="139620"/>
                    <a:pt x="401966" y="151414"/>
                  </a:cubicBezTo>
                  <a:cubicBezTo>
                    <a:pt x="390395" y="163209"/>
                    <a:pt x="375828" y="169106"/>
                    <a:pt x="358266" y="169106"/>
                  </a:cubicBezTo>
                  <a:cubicBezTo>
                    <a:pt x="347402" y="169106"/>
                    <a:pt x="337040" y="166650"/>
                    <a:pt x="327180" y="161739"/>
                  </a:cubicBezTo>
                  <a:cubicBezTo>
                    <a:pt x="317320" y="156828"/>
                    <a:pt x="309823" y="149628"/>
                    <a:pt x="304688" y="140140"/>
                  </a:cubicBezTo>
                  <a:cubicBezTo>
                    <a:pt x="299554" y="130653"/>
                    <a:pt x="296986" y="119100"/>
                    <a:pt x="296986" y="105482"/>
                  </a:cubicBezTo>
                  <a:cubicBezTo>
                    <a:pt x="296986" y="95064"/>
                    <a:pt x="299554" y="84981"/>
                    <a:pt x="304688" y="75233"/>
                  </a:cubicBezTo>
                  <a:cubicBezTo>
                    <a:pt x="309823" y="65485"/>
                    <a:pt x="317097" y="58043"/>
                    <a:pt x="326510" y="52909"/>
                  </a:cubicBezTo>
                  <a:cubicBezTo>
                    <a:pt x="335924" y="47774"/>
                    <a:pt x="346435" y="45207"/>
                    <a:pt x="358043" y="45207"/>
                  </a:cubicBezTo>
                  <a:close/>
                  <a:moveTo>
                    <a:pt x="161255" y="2791"/>
                  </a:moveTo>
                  <a:lnTo>
                    <a:pt x="192621" y="2791"/>
                  </a:lnTo>
                  <a:lnTo>
                    <a:pt x="192621" y="62955"/>
                  </a:lnTo>
                  <a:cubicBezTo>
                    <a:pt x="202741" y="51123"/>
                    <a:pt x="214833" y="45207"/>
                    <a:pt x="228898" y="45207"/>
                  </a:cubicBezTo>
                  <a:cubicBezTo>
                    <a:pt x="236116" y="45207"/>
                    <a:pt x="242627" y="46546"/>
                    <a:pt x="248431" y="49225"/>
                  </a:cubicBezTo>
                  <a:cubicBezTo>
                    <a:pt x="254236" y="51904"/>
                    <a:pt x="258607" y="55327"/>
                    <a:pt x="261547" y="59494"/>
                  </a:cubicBezTo>
                  <a:cubicBezTo>
                    <a:pt x="264486" y="63661"/>
                    <a:pt x="266495" y="68275"/>
                    <a:pt x="267574" y="73335"/>
                  </a:cubicBezTo>
                  <a:cubicBezTo>
                    <a:pt x="268653" y="78395"/>
                    <a:pt x="269193" y="86246"/>
                    <a:pt x="269193" y="96887"/>
                  </a:cubicBezTo>
                  <a:lnTo>
                    <a:pt x="269193" y="166427"/>
                  </a:lnTo>
                  <a:lnTo>
                    <a:pt x="237827" y="166427"/>
                  </a:lnTo>
                  <a:lnTo>
                    <a:pt x="237827" y="103808"/>
                  </a:lnTo>
                  <a:cubicBezTo>
                    <a:pt x="237827" y="91381"/>
                    <a:pt x="237232" y="83493"/>
                    <a:pt x="236041" y="80144"/>
                  </a:cubicBezTo>
                  <a:cubicBezTo>
                    <a:pt x="234851" y="76796"/>
                    <a:pt x="232749" y="74135"/>
                    <a:pt x="229735" y="72163"/>
                  </a:cubicBezTo>
                  <a:cubicBezTo>
                    <a:pt x="226721" y="70191"/>
                    <a:pt x="222944" y="69205"/>
                    <a:pt x="218405" y="69205"/>
                  </a:cubicBezTo>
                  <a:cubicBezTo>
                    <a:pt x="213196" y="69205"/>
                    <a:pt x="208545" y="70470"/>
                    <a:pt x="204453" y="73000"/>
                  </a:cubicBezTo>
                  <a:cubicBezTo>
                    <a:pt x="200360" y="75530"/>
                    <a:pt x="197365" y="79344"/>
                    <a:pt x="195467" y="84442"/>
                  </a:cubicBezTo>
                  <a:cubicBezTo>
                    <a:pt x="193569" y="89539"/>
                    <a:pt x="192621" y="97073"/>
                    <a:pt x="192621" y="107045"/>
                  </a:cubicBezTo>
                  <a:lnTo>
                    <a:pt x="192621" y="166427"/>
                  </a:lnTo>
                  <a:lnTo>
                    <a:pt x="161255" y="166427"/>
                  </a:lnTo>
                  <a:close/>
                  <a:moveTo>
                    <a:pt x="0" y="2791"/>
                  </a:moveTo>
                  <a:lnTo>
                    <a:pt x="32147" y="2791"/>
                  </a:lnTo>
                  <a:lnTo>
                    <a:pt x="99119" y="112068"/>
                  </a:lnTo>
                  <a:lnTo>
                    <a:pt x="99119" y="2791"/>
                  </a:lnTo>
                  <a:lnTo>
                    <a:pt x="129815" y="2791"/>
                  </a:lnTo>
                  <a:lnTo>
                    <a:pt x="129815" y="166427"/>
                  </a:lnTo>
                  <a:lnTo>
                    <a:pt x="96664" y="166427"/>
                  </a:lnTo>
                  <a:lnTo>
                    <a:pt x="30696" y="59717"/>
                  </a:lnTo>
                  <a:lnTo>
                    <a:pt x="30696" y="166427"/>
                  </a:lnTo>
                  <a:lnTo>
                    <a:pt x="0" y="166427"/>
                  </a:lnTo>
                  <a:close/>
                  <a:moveTo>
                    <a:pt x="343756" y="0"/>
                  </a:moveTo>
                  <a:lnTo>
                    <a:pt x="372777" y="0"/>
                  </a:lnTo>
                  <a:lnTo>
                    <a:pt x="395883" y="32928"/>
                  </a:lnTo>
                  <a:lnTo>
                    <a:pt x="370656" y="32928"/>
                  </a:lnTo>
                  <a:lnTo>
                    <a:pt x="357708" y="16297"/>
                  </a:lnTo>
                  <a:lnTo>
                    <a:pt x="345653" y="32928"/>
                  </a:lnTo>
                  <a:lnTo>
                    <a:pt x="320315" y="32928"/>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sp>
          <p:nvSpPr>
            <p:cNvPr id="28" name="TextBox 27">
              <a:extLst>
                <a:ext uri="{FF2B5EF4-FFF2-40B4-BE49-F238E27FC236}">
                  <a16:creationId xmlns:a16="http://schemas.microsoft.com/office/drawing/2014/main" id="{DB801456-83E9-43D6-9044-F956FB8ADB8C}"/>
                </a:ext>
              </a:extLst>
            </p:cNvPr>
            <p:cNvSpPr txBox="1">
              <a:spLocks noChangeAspect="1"/>
            </p:cNvSpPr>
            <p:nvPr>
              <p:custDataLst>
                <p:tags r:id="rId4"/>
              </p:custDataLst>
            </p:nvPr>
          </p:nvSpPr>
          <p:spPr>
            <a:xfrm>
              <a:off x="8306852" y="1805248"/>
              <a:ext cx="643979" cy="214536"/>
            </a:xfrm>
            <a:custGeom>
              <a:avLst/>
              <a:gdLst/>
              <a:ahLst/>
              <a:cxnLst/>
              <a:rect l="l" t="t" r="r" b="b"/>
              <a:pathLst>
                <a:path w="643979" h="214536">
                  <a:moveTo>
                    <a:pt x="586383" y="69205"/>
                  </a:moveTo>
                  <a:cubicBezTo>
                    <a:pt x="578867" y="69205"/>
                    <a:pt x="572672" y="72126"/>
                    <a:pt x="567798" y="77967"/>
                  </a:cubicBezTo>
                  <a:cubicBezTo>
                    <a:pt x="562924" y="83809"/>
                    <a:pt x="560487" y="92720"/>
                    <a:pt x="560487" y="104701"/>
                  </a:cubicBezTo>
                  <a:cubicBezTo>
                    <a:pt x="560487" y="117277"/>
                    <a:pt x="562924" y="126485"/>
                    <a:pt x="567798" y="132327"/>
                  </a:cubicBezTo>
                  <a:cubicBezTo>
                    <a:pt x="572672" y="138168"/>
                    <a:pt x="578681" y="141089"/>
                    <a:pt x="585825" y="141089"/>
                  </a:cubicBezTo>
                  <a:cubicBezTo>
                    <a:pt x="593489" y="141089"/>
                    <a:pt x="599963" y="138094"/>
                    <a:pt x="605247" y="132104"/>
                  </a:cubicBezTo>
                  <a:cubicBezTo>
                    <a:pt x="610530" y="126113"/>
                    <a:pt x="613172" y="117239"/>
                    <a:pt x="613172" y="105482"/>
                  </a:cubicBezTo>
                  <a:cubicBezTo>
                    <a:pt x="613172" y="93204"/>
                    <a:pt x="610642" y="84088"/>
                    <a:pt x="605581" y="78135"/>
                  </a:cubicBezTo>
                  <a:cubicBezTo>
                    <a:pt x="600521" y="72182"/>
                    <a:pt x="594122" y="69205"/>
                    <a:pt x="586383" y="69205"/>
                  </a:cubicBezTo>
                  <a:close/>
                  <a:moveTo>
                    <a:pt x="229902" y="47885"/>
                  </a:moveTo>
                  <a:lnTo>
                    <a:pt x="261268" y="47885"/>
                  </a:lnTo>
                  <a:lnTo>
                    <a:pt x="261268" y="102357"/>
                  </a:lnTo>
                  <a:cubicBezTo>
                    <a:pt x="261268" y="117984"/>
                    <a:pt x="261863" y="128178"/>
                    <a:pt x="263054" y="132941"/>
                  </a:cubicBezTo>
                  <a:cubicBezTo>
                    <a:pt x="263872" y="136513"/>
                    <a:pt x="265956" y="139489"/>
                    <a:pt x="269304" y="141870"/>
                  </a:cubicBezTo>
                  <a:cubicBezTo>
                    <a:pt x="272355" y="144103"/>
                    <a:pt x="276225" y="145219"/>
                    <a:pt x="280913" y="145219"/>
                  </a:cubicBezTo>
                  <a:cubicBezTo>
                    <a:pt x="286196" y="145219"/>
                    <a:pt x="290977" y="143768"/>
                    <a:pt x="295256" y="140866"/>
                  </a:cubicBezTo>
                  <a:cubicBezTo>
                    <a:pt x="299535" y="137964"/>
                    <a:pt x="302456" y="134317"/>
                    <a:pt x="304019" y="129927"/>
                  </a:cubicBezTo>
                  <a:cubicBezTo>
                    <a:pt x="305581" y="125537"/>
                    <a:pt x="306363" y="114858"/>
                    <a:pt x="306363" y="97892"/>
                  </a:cubicBezTo>
                  <a:lnTo>
                    <a:pt x="306363" y="47885"/>
                  </a:lnTo>
                  <a:lnTo>
                    <a:pt x="337728" y="47885"/>
                  </a:lnTo>
                  <a:lnTo>
                    <a:pt x="337728" y="106152"/>
                  </a:lnTo>
                  <a:cubicBezTo>
                    <a:pt x="348072" y="104068"/>
                    <a:pt x="355327" y="100199"/>
                    <a:pt x="359494" y="94543"/>
                  </a:cubicBezTo>
                  <a:cubicBezTo>
                    <a:pt x="362024" y="91120"/>
                    <a:pt x="363364" y="86023"/>
                    <a:pt x="363513" y="79251"/>
                  </a:cubicBezTo>
                  <a:lnTo>
                    <a:pt x="348332" y="79251"/>
                  </a:lnTo>
                  <a:lnTo>
                    <a:pt x="348332" y="47885"/>
                  </a:lnTo>
                  <a:lnTo>
                    <a:pt x="379698" y="47885"/>
                  </a:lnTo>
                  <a:lnTo>
                    <a:pt x="379698" y="70321"/>
                  </a:lnTo>
                  <a:cubicBezTo>
                    <a:pt x="379698" y="79549"/>
                    <a:pt x="378898" y="86767"/>
                    <a:pt x="377298" y="91976"/>
                  </a:cubicBezTo>
                  <a:cubicBezTo>
                    <a:pt x="375698" y="97185"/>
                    <a:pt x="372740" y="101836"/>
                    <a:pt x="368424" y="105928"/>
                  </a:cubicBezTo>
                  <a:cubicBezTo>
                    <a:pt x="361801" y="112328"/>
                    <a:pt x="351569" y="116644"/>
                    <a:pt x="337728" y="118876"/>
                  </a:cubicBezTo>
                  <a:lnTo>
                    <a:pt x="337728" y="166427"/>
                  </a:lnTo>
                  <a:lnTo>
                    <a:pt x="308595" y="166427"/>
                  </a:lnTo>
                  <a:lnTo>
                    <a:pt x="308595" y="148679"/>
                  </a:lnTo>
                  <a:cubicBezTo>
                    <a:pt x="299293" y="162297"/>
                    <a:pt x="286196" y="169106"/>
                    <a:pt x="269304" y="169106"/>
                  </a:cubicBezTo>
                  <a:cubicBezTo>
                    <a:pt x="251817" y="169106"/>
                    <a:pt x="240097" y="162446"/>
                    <a:pt x="234144" y="149126"/>
                  </a:cubicBezTo>
                  <a:cubicBezTo>
                    <a:pt x="231316" y="142801"/>
                    <a:pt x="229902" y="134057"/>
                    <a:pt x="229902" y="122895"/>
                  </a:cubicBezTo>
                  <a:close/>
                  <a:moveTo>
                    <a:pt x="578346" y="45207"/>
                  </a:moveTo>
                  <a:cubicBezTo>
                    <a:pt x="593005" y="45207"/>
                    <a:pt x="605098" y="51643"/>
                    <a:pt x="614623" y="64517"/>
                  </a:cubicBezTo>
                  <a:lnTo>
                    <a:pt x="614623" y="47885"/>
                  </a:lnTo>
                  <a:lnTo>
                    <a:pt x="643979" y="47885"/>
                  </a:lnTo>
                  <a:lnTo>
                    <a:pt x="643979" y="154260"/>
                  </a:lnTo>
                  <a:cubicBezTo>
                    <a:pt x="643979" y="168250"/>
                    <a:pt x="642826" y="178705"/>
                    <a:pt x="640519" y="185626"/>
                  </a:cubicBezTo>
                  <a:cubicBezTo>
                    <a:pt x="638212" y="192546"/>
                    <a:pt x="634975" y="197979"/>
                    <a:pt x="630808" y="201923"/>
                  </a:cubicBezTo>
                  <a:cubicBezTo>
                    <a:pt x="626641" y="205867"/>
                    <a:pt x="621078" y="208955"/>
                    <a:pt x="614121" y="211187"/>
                  </a:cubicBezTo>
                  <a:cubicBezTo>
                    <a:pt x="607163" y="213420"/>
                    <a:pt x="598363" y="214536"/>
                    <a:pt x="587722" y="214536"/>
                  </a:cubicBezTo>
                  <a:cubicBezTo>
                    <a:pt x="567630" y="214536"/>
                    <a:pt x="553380" y="211094"/>
                    <a:pt x="544971" y="204211"/>
                  </a:cubicBezTo>
                  <a:cubicBezTo>
                    <a:pt x="536562" y="197328"/>
                    <a:pt x="532358" y="188602"/>
                    <a:pt x="532358" y="178036"/>
                  </a:cubicBezTo>
                  <a:cubicBezTo>
                    <a:pt x="532358" y="176994"/>
                    <a:pt x="532395" y="175729"/>
                    <a:pt x="532470" y="174241"/>
                  </a:cubicBezTo>
                  <a:lnTo>
                    <a:pt x="568300" y="178594"/>
                  </a:lnTo>
                  <a:cubicBezTo>
                    <a:pt x="568895" y="182761"/>
                    <a:pt x="570272" y="185626"/>
                    <a:pt x="572430" y="187189"/>
                  </a:cubicBezTo>
                  <a:cubicBezTo>
                    <a:pt x="575407" y="189421"/>
                    <a:pt x="580095" y="190537"/>
                    <a:pt x="586494" y="190537"/>
                  </a:cubicBezTo>
                  <a:cubicBezTo>
                    <a:pt x="594680" y="190537"/>
                    <a:pt x="600819" y="189309"/>
                    <a:pt x="604912" y="186854"/>
                  </a:cubicBezTo>
                  <a:cubicBezTo>
                    <a:pt x="607665" y="185217"/>
                    <a:pt x="609749" y="182575"/>
                    <a:pt x="611163" y="178929"/>
                  </a:cubicBezTo>
                  <a:cubicBezTo>
                    <a:pt x="612130" y="176324"/>
                    <a:pt x="612614" y="171524"/>
                    <a:pt x="612614" y="164530"/>
                  </a:cubicBezTo>
                  <a:lnTo>
                    <a:pt x="612614" y="147228"/>
                  </a:lnTo>
                  <a:cubicBezTo>
                    <a:pt x="603237" y="160027"/>
                    <a:pt x="591406" y="166427"/>
                    <a:pt x="577118" y="166427"/>
                  </a:cubicBezTo>
                  <a:cubicBezTo>
                    <a:pt x="561193" y="166427"/>
                    <a:pt x="548580" y="159693"/>
                    <a:pt x="539279" y="146224"/>
                  </a:cubicBezTo>
                  <a:cubicBezTo>
                    <a:pt x="531986" y="135582"/>
                    <a:pt x="528340" y="122337"/>
                    <a:pt x="528340" y="106487"/>
                  </a:cubicBezTo>
                  <a:cubicBezTo>
                    <a:pt x="528340" y="86618"/>
                    <a:pt x="533121" y="71438"/>
                    <a:pt x="542683" y="60945"/>
                  </a:cubicBezTo>
                  <a:cubicBezTo>
                    <a:pt x="552245" y="50453"/>
                    <a:pt x="564133" y="45207"/>
                    <a:pt x="578346" y="45207"/>
                  </a:cubicBezTo>
                  <a:close/>
                  <a:moveTo>
                    <a:pt x="460474" y="45207"/>
                  </a:moveTo>
                  <a:cubicBezTo>
                    <a:pt x="467395" y="45207"/>
                    <a:pt x="473720" y="46453"/>
                    <a:pt x="479450" y="48946"/>
                  </a:cubicBezTo>
                  <a:cubicBezTo>
                    <a:pt x="485180" y="51439"/>
                    <a:pt x="489514" y="54620"/>
                    <a:pt x="492453" y="58489"/>
                  </a:cubicBezTo>
                  <a:cubicBezTo>
                    <a:pt x="495393" y="62359"/>
                    <a:pt x="497439" y="66749"/>
                    <a:pt x="498593" y="71661"/>
                  </a:cubicBezTo>
                  <a:cubicBezTo>
                    <a:pt x="499746" y="76572"/>
                    <a:pt x="500323" y="83604"/>
                    <a:pt x="500323" y="92757"/>
                  </a:cubicBezTo>
                  <a:lnTo>
                    <a:pt x="500323" y="166427"/>
                  </a:lnTo>
                  <a:lnTo>
                    <a:pt x="468957" y="166427"/>
                  </a:lnTo>
                  <a:lnTo>
                    <a:pt x="468957" y="105928"/>
                  </a:lnTo>
                  <a:cubicBezTo>
                    <a:pt x="468957" y="93129"/>
                    <a:pt x="468288" y="84851"/>
                    <a:pt x="466948" y="81093"/>
                  </a:cubicBezTo>
                  <a:cubicBezTo>
                    <a:pt x="465609" y="77335"/>
                    <a:pt x="463432" y="74414"/>
                    <a:pt x="460418" y="72330"/>
                  </a:cubicBezTo>
                  <a:cubicBezTo>
                    <a:pt x="457404" y="70247"/>
                    <a:pt x="453777" y="69205"/>
                    <a:pt x="449535" y="69205"/>
                  </a:cubicBezTo>
                  <a:cubicBezTo>
                    <a:pt x="444103" y="69205"/>
                    <a:pt x="439229" y="70693"/>
                    <a:pt x="434913" y="73670"/>
                  </a:cubicBezTo>
                  <a:cubicBezTo>
                    <a:pt x="430597" y="76647"/>
                    <a:pt x="427639" y="80590"/>
                    <a:pt x="426039" y="85502"/>
                  </a:cubicBezTo>
                  <a:cubicBezTo>
                    <a:pt x="424439" y="90413"/>
                    <a:pt x="423639" y="99492"/>
                    <a:pt x="423639" y="112737"/>
                  </a:cubicBezTo>
                  <a:lnTo>
                    <a:pt x="423639" y="166427"/>
                  </a:lnTo>
                  <a:lnTo>
                    <a:pt x="392274" y="166427"/>
                  </a:lnTo>
                  <a:lnTo>
                    <a:pt x="392274" y="47885"/>
                  </a:lnTo>
                  <a:lnTo>
                    <a:pt x="421407" y="47885"/>
                  </a:lnTo>
                  <a:lnTo>
                    <a:pt x="421407" y="65298"/>
                  </a:lnTo>
                  <a:cubicBezTo>
                    <a:pt x="431750" y="51904"/>
                    <a:pt x="444773" y="45207"/>
                    <a:pt x="460474" y="45207"/>
                  </a:cubicBezTo>
                  <a:close/>
                  <a:moveTo>
                    <a:pt x="199653" y="45207"/>
                  </a:moveTo>
                  <a:cubicBezTo>
                    <a:pt x="206797" y="45207"/>
                    <a:pt x="213680" y="47179"/>
                    <a:pt x="220303" y="51122"/>
                  </a:cubicBezTo>
                  <a:lnTo>
                    <a:pt x="210592" y="78470"/>
                  </a:lnTo>
                  <a:cubicBezTo>
                    <a:pt x="205308" y="75047"/>
                    <a:pt x="200397" y="73335"/>
                    <a:pt x="195858" y="73335"/>
                  </a:cubicBezTo>
                  <a:cubicBezTo>
                    <a:pt x="191467" y="73335"/>
                    <a:pt x="187747" y="74544"/>
                    <a:pt x="184696" y="76963"/>
                  </a:cubicBezTo>
                  <a:cubicBezTo>
                    <a:pt x="181645" y="79381"/>
                    <a:pt x="179245" y="83753"/>
                    <a:pt x="177496" y="90078"/>
                  </a:cubicBezTo>
                  <a:cubicBezTo>
                    <a:pt x="175747" y="96403"/>
                    <a:pt x="174873" y="109649"/>
                    <a:pt x="174873" y="129815"/>
                  </a:cubicBezTo>
                  <a:lnTo>
                    <a:pt x="174873" y="166427"/>
                  </a:lnTo>
                  <a:lnTo>
                    <a:pt x="143507" y="166427"/>
                  </a:lnTo>
                  <a:lnTo>
                    <a:pt x="143507" y="47885"/>
                  </a:lnTo>
                  <a:lnTo>
                    <a:pt x="172640" y="47885"/>
                  </a:lnTo>
                  <a:lnTo>
                    <a:pt x="172640" y="64740"/>
                  </a:lnTo>
                  <a:cubicBezTo>
                    <a:pt x="177626" y="56778"/>
                    <a:pt x="182110" y="51532"/>
                    <a:pt x="186091" y="49002"/>
                  </a:cubicBezTo>
                  <a:cubicBezTo>
                    <a:pt x="190072" y="46472"/>
                    <a:pt x="194593" y="45207"/>
                    <a:pt x="199653" y="45207"/>
                  </a:cubicBezTo>
                  <a:close/>
                  <a:moveTo>
                    <a:pt x="0" y="2791"/>
                  </a:moveTo>
                  <a:lnTo>
                    <a:pt x="130038" y="2791"/>
                  </a:lnTo>
                  <a:lnTo>
                    <a:pt x="130038" y="30473"/>
                  </a:lnTo>
                  <a:lnTo>
                    <a:pt x="81595" y="30473"/>
                  </a:lnTo>
                  <a:lnTo>
                    <a:pt x="81595" y="166427"/>
                  </a:lnTo>
                  <a:lnTo>
                    <a:pt x="48555" y="166427"/>
                  </a:lnTo>
                  <a:lnTo>
                    <a:pt x="48555" y="30473"/>
                  </a:lnTo>
                  <a:lnTo>
                    <a:pt x="0" y="30473"/>
                  </a:lnTo>
                  <a:close/>
                  <a:moveTo>
                    <a:pt x="283369" y="0"/>
                  </a:moveTo>
                  <a:lnTo>
                    <a:pt x="318529" y="0"/>
                  </a:lnTo>
                  <a:lnTo>
                    <a:pt x="287833" y="33375"/>
                  </a:lnTo>
                  <a:lnTo>
                    <a:pt x="267965" y="33375"/>
                  </a:lnTo>
                  <a:close/>
                </a:path>
              </a:pathLst>
            </a:custGeom>
            <a:solidFill>
              <a:schemeClr val="tx2">
                <a:lumMod val="50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ctr"/>
              <a:endParaRPr lang="vi-VN" b="1" dirty="0">
                <a:solidFill>
                  <a:schemeClr val="tx2">
                    <a:lumMod val="50000"/>
                  </a:schemeClr>
                </a:solidFill>
              </a:endParaRPr>
            </a:p>
          </p:txBody>
        </p:sp>
      </p:grpSp>
    </p:spTree>
    <p:extLst>
      <p:ext uri="{BB962C8B-B14F-4D97-AF65-F5344CB8AC3E}">
        <p14:creationId xmlns:p14="http://schemas.microsoft.com/office/powerpoint/2010/main" val="1309430362"/>
      </p:ext>
    </p:extLst>
  </p:cSld>
  <p:clrMapOvr>
    <a:masterClrMapping/>
  </p:clrMapOvr>
  <p:transition spd="slow">
    <p:push dir="u"/>
  </p:transition>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Ultra High Resolution Nature Wallpapers - Top Free Ultra High Resolution  Nature Backgrounds - WallpaperAccess">
            <a:extLst>
              <a:ext uri="{FF2B5EF4-FFF2-40B4-BE49-F238E27FC236}">
                <a16:creationId xmlns:a16="http://schemas.microsoft.com/office/drawing/2014/main" id="{2E3CB794-D7D4-423D-90A9-7B754C22F79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5000" b="5000"/>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2">
            <a:extLst>
              <a:ext uri="{FF2B5EF4-FFF2-40B4-BE49-F238E27FC236}">
                <a16:creationId xmlns:a16="http://schemas.microsoft.com/office/drawing/2014/main" id="{511D6DF4-4F61-4E15-A806-65C3FE7FADE5}"/>
              </a:ext>
            </a:extLst>
          </p:cNvPr>
          <p:cNvSpPr/>
          <p:nvPr/>
        </p:nvSpPr>
        <p:spPr>
          <a:xfrm>
            <a:off x="0" y="203454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9D02010D-40B5-49A4-B211-AF4FE5888046}"/>
              </a:ext>
            </a:extLst>
          </p:cNvPr>
          <p:cNvSpPr/>
          <p:nvPr/>
        </p:nvSpPr>
        <p:spPr>
          <a:xfrm>
            <a:off x="0" y="48234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F7B8B83E-500F-4E60-8AB8-BCA1D1DD60FB}"/>
              </a:ext>
            </a:extLst>
          </p:cNvPr>
          <p:cNvSpPr/>
          <p:nvPr/>
        </p:nvSpPr>
        <p:spPr>
          <a:xfrm>
            <a:off x="0" y="185166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4BFD46FE-6498-42C9-8D26-E2EB59CD4C65}"/>
              </a:ext>
            </a:extLst>
          </p:cNvPr>
          <p:cNvSpPr txBox="1"/>
          <p:nvPr/>
        </p:nvSpPr>
        <p:spPr>
          <a:xfrm>
            <a:off x="4172397" y="2976216"/>
            <a:ext cx="384720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EM CÓ THỂ</a:t>
            </a:r>
          </a:p>
        </p:txBody>
      </p:sp>
      <p:pic>
        <p:nvPicPr>
          <p:cNvPr id="7" name="Picture 6">
            <a:extLst>
              <a:ext uri="{FF2B5EF4-FFF2-40B4-BE49-F238E27FC236}">
                <a16:creationId xmlns:a16="http://schemas.microsoft.com/office/drawing/2014/main" id="{62C872BA-F199-4CF7-92B5-6AC3E2F326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19200" y="2251528"/>
            <a:ext cx="2209800" cy="2209800"/>
          </a:xfrm>
          <a:prstGeom prst="rect">
            <a:avLst/>
          </a:prstGeom>
        </p:spPr>
      </p:pic>
      <p:pic>
        <p:nvPicPr>
          <p:cNvPr id="8" name="Picture 7">
            <a:extLst>
              <a:ext uri="{FF2B5EF4-FFF2-40B4-BE49-F238E27FC236}">
                <a16:creationId xmlns:a16="http://schemas.microsoft.com/office/drawing/2014/main" id="{0A549101-1D42-4524-B7B4-512D31B5E32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8763000" y="2251528"/>
            <a:ext cx="2209800" cy="2209800"/>
          </a:xfrm>
          <a:prstGeom prst="rect">
            <a:avLst/>
          </a:prstGeom>
        </p:spPr>
      </p:pic>
    </p:spTree>
    <p:extLst>
      <p:ext uri="{BB962C8B-B14F-4D97-AF65-F5344CB8AC3E}">
        <p14:creationId xmlns:p14="http://schemas.microsoft.com/office/powerpoint/2010/main" val="19252606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968702A-B6E0-4AE3-BE73-F1559492A5E2}"/>
              </a:ext>
            </a:extLst>
          </p:cNvPr>
          <p:cNvSpPr txBox="1"/>
          <p:nvPr/>
        </p:nvSpPr>
        <p:spPr>
          <a:xfrm>
            <a:off x="1638924" y="482600"/>
            <a:ext cx="9753600" cy="1339597"/>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kiến thức về sinh trưởng và phát triển, đề xuất các giải pháp về dinh dưỡng giúp tăng trưởng chiều cao ở người, giải pháp thúc đẩy sự sinh trưởng và phát triển của vật nuôi và cây trồng. </a:t>
            </a:r>
            <a:endParaRPr lang="vi-VN" sz="2400" dirty="0"/>
          </a:p>
        </p:txBody>
      </p:sp>
      <p:sp>
        <p:nvSpPr>
          <p:cNvPr id="6" name="Rectangle 5">
            <a:extLst>
              <a:ext uri="{FF2B5EF4-FFF2-40B4-BE49-F238E27FC236}">
                <a16:creationId xmlns:a16="http://schemas.microsoft.com/office/drawing/2014/main" id="{5A516454-BF0A-4CA4-8EA3-9E404CC4848D}"/>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7" name="Rectangle 6">
            <a:extLst>
              <a:ext uri="{FF2B5EF4-FFF2-40B4-BE49-F238E27FC236}">
                <a16:creationId xmlns:a16="http://schemas.microsoft.com/office/drawing/2014/main" id="{5C703B60-31ED-4593-8718-F5DF1365A875}"/>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pic>
        <p:nvPicPr>
          <p:cNvPr id="8" name="Picture 2">
            <a:extLst>
              <a:ext uri="{FF2B5EF4-FFF2-40B4-BE49-F238E27FC236}">
                <a16:creationId xmlns:a16="http://schemas.microsoft.com/office/drawing/2014/main" id="{A29C8489-B764-49E5-A6B4-A569230B6BD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2124" y="6393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34818" name="Picture 2" descr="Opposite adjectives tall and short Royalty Free Vector Image">
            <a:extLst>
              <a:ext uri="{FF2B5EF4-FFF2-40B4-BE49-F238E27FC236}">
                <a16:creationId xmlns:a16="http://schemas.microsoft.com/office/drawing/2014/main" id="{ACD0CDC0-5CA6-4366-9940-2909BA193118}"/>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222" b="7523"/>
          <a:stretch/>
        </p:blipFill>
        <p:spPr bwMode="auto">
          <a:xfrm>
            <a:off x="124548" y="2010284"/>
            <a:ext cx="3138374" cy="448851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8" descr="Round stages dog growth set from puppy Royalty Free Vector">
            <a:extLst>
              <a:ext uri="{FF2B5EF4-FFF2-40B4-BE49-F238E27FC236}">
                <a16:creationId xmlns:a16="http://schemas.microsoft.com/office/drawing/2014/main" id="{90AFB242-7364-4709-BA8D-6C0A9EAE4A72}"/>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b="10556"/>
          <a:stretch/>
        </p:blipFill>
        <p:spPr bwMode="auto">
          <a:xfrm>
            <a:off x="7635776" y="2349855"/>
            <a:ext cx="4431676" cy="421777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Set of with phases plant growth Royalty Free Vector Image">
            <a:extLst>
              <a:ext uri="{FF2B5EF4-FFF2-40B4-BE49-F238E27FC236}">
                <a16:creationId xmlns:a16="http://schemas.microsoft.com/office/drawing/2014/main" id="{BBDFBE3E-D703-40C9-B01A-3F95B358AD44}"/>
              </a:ext>
            </a:extLst>
          </p:cNvPr>
          <p:cNvPicPr>
            <a:picLocks noChangeAspect="1" noChangeArrowheads="1"/>
          </p:cNvPicPr>
          <p:nvPr/>
        </p:nvPicPr>
        <p:blipFill rotWithShape="1">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b="8519"/>
          <a:stretch/>
        </p:blipFill>
        <p:spPr bwMode="auto">
          <a:xfrm>
            <a:off x="3372598" y="2514600"/>
            <a:ext cx="4138988" cy="4089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63791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A08F2A71-64FB-447B-893C-08694DC748BC}"/>
              </a:ext>
            </a:extLst>
          </p:cNvPr>
          <p:cNvSpPr/>
          <p:nvPr/>
        </p:nvSpPr>
        <p:spPr>
          <a:xfrm>
            <a:off x="0" y="66751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dirty="0"/>
          </a:p>
        </p:txBody>
      </p:sp>
      <p:sp>
        <p:nvSpPr>
          <p:cNvPr id="4" name="Rectangle 3">
            <a:extLst>
              <a:ext uri="{FF2B5EF4-FFF2-40B4-BE49-F238E27FC236}">
                <a16:creationId xmlns:a16="http://schemas.microsoft.com/office/drawing/2014/main" id="{5FE6F082-FED1-4053-86D5-A3E6B883C542}"/>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B3926156-FC18-464A-8D8D-1621BA7A7E45}"/>
              </a:ext>
            </a:extLst>
          </p:cNvPr>
          <p:cNvSpPr txBox="1"/>
          <p:nvPr/>
        </p:nvSpPr>
        <p:spPr>
          <a:xfrm>
            <a:off x="1905000" y="639382"/>
            <a:ext cx="9408827" cy="877933"/>
          </a:xfrm>
          <a:prstGeom prst="rect">
            <a:avLst/>
          </a:prstGeom>
          <a:noFill/>
        </p:spPr>
        <p:txBody>
          <a:bodyPr wrap="square" lIns="0" tIns="0" rIns="0" bIns="0" rtlCol="0">
            <a:spAutoFit/>
          </a:bodyPr>
          <a:lstStyle/>
          <a:p>
            <a:pPr>
              <a:lnSpc>
                <a:spcPct val="125000"/>
              </a:lnSpc>
            </a:pPr>
            <a:r>
              <a:rPr lang="vi-VN" sz="2400" dirty="0">
                <a:latin typeface="Arial" panose="020B0604020202020204" pitchFamily="34" charset="0"/>
                <a:cs typeface="Arial" panose="020B0604020202020204" pitchFamily="34" charset="0"/>
              </a:rPr>
              <a:t>Vận dụng được những hiểu biết về vòng đời của các côn trùng gây hại như muỗi, bướm,... để phòng trừ các sinh vật này.</a:t>
            </a:r>
            <a:endParaRPr lang="vi-VN" sz="2400" dirty="0"/>
          </a:p>
        </p:txBody>
      </p:sp>
      <p:pic>
        <p:nvPicPr>
          <p:cNvPr id="6" name="Picture 2">
            <a:extLst>
              <a:ext uri="{FF2B5EF4-FFF2-40B4-BE49-F238E27FC236}">
                <a16:creationId xmlns:a16="http://schemas.microsoft.com/office/drawing/2014/main" id="{10D49EFA-899D-4E6C-BF59-E205D8942E4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6976" y="639382"/>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2" descr="Các loại thuốc phun diệt côn trùng có thời gian hiệu lực trong bao lâu? –  Công Ty Diệt Mối Việt Nam Thăng Long">
            <a:extLst>
              <a:ext uri="{FF2B5EF4-FFF2-40B4-BE49-F238E27FC236}">
                <a16:creationId xmlns:a16="http://schemas.microsoft.com/office/drawing/2014/main" id="{061F3D70-7E75-45D8-A327-CD0A055810C1}"/>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t="14501" b="16195"/>
          <a:stretch/>
        </p:blipFill>
        <p:spPr bwMode="auto">
          <a:xfrm>
            <a:off x="0" y="1924599"/>
            <a:ext cx="12192000" cy="4750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193103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Yosemite 4k (#547943) - HD Wallpaper &amp; Backgrounds Download">
            <a:extLst>
              <a:ext uri="{FF2B5EF4-FFF2-40B4-BE49-F238E27FC236}">
                <a16:creationId xmlns:a16="http://schemas.microsoft.com/office/drawing/2014/main" id="{9D055878-5629-42F4-8BC3-8158EE23E26B}"/>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1087" r="1087" b="2174"/>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215D71E2-E841-4055-BB99-871579EA2033}"/>
              </a:ext>
            </a:extLst>
          </p:cNvPr>
          <p:cNvSpPr/>
          <p:nvPr/>
        </p:nvSpPr>
        <p:spPr>
          <a:xfrm>
            <a:off x="0" y="1866900"/>
            <a:ext cx="12192000" cy="31242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DC68A851-F638-4808-886E-822B15578FEE}"/>
              </a:ext>
            </a:extLst>
          </p:cNvPr>
          <p:cNvSpPr txBox="1"/>
          <p:nvPr/>
        </p:nvSpPr>
        <p:spPr>
          <a:xfrm>
            <a:off x="2248793" y="2477618"/>
            <a:ext cx="7694414" cy="1902765"/>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CẢM ƠN CÁC EM</a:t>
            </a:r>
          </a:p>
          <a:p>
            <a:pPr algn="ctr">
              <a:lnSpc>
                <a:spcPct val="120000"/>
              </a:lnSpc>
            </a:pPr>
            <a:r>
              <a:rPr lang="en-US" sz="5400" b="1">
                <a:solidFill>
                  <a:schemeClr val="accent6">
                    <a:lumMod val="50000"/>
                  </a:schemeClr>
                </a:solidFill>
              </a:rPr>
              <a:t>ĐÃ CHÚ Ý LẮNG NGHE</a:t>
            </a:r>
          </a:p>
        </p:txBody>
      </p:sp>
      <p:sp>
        <p:nvSpPr>
          <p:cNvPr id="9" name="Rectangle 8">
            <a:extLst>
              <a:ext uri="{FF2B5EF4-FFF2-40B4-BE49-F238E27FC236}">
                <a16:creationId xmlns:a16="http://schemas.microsoft.com/office/drawing/2014/main" id="{0B14F20E-070C-447F-BF35-F2588E63AD2F}"/>
              </a:ext>
            </a:extLst>
          </p:cNvPr>
          <p:cNvSpPr/>
          <p:nvPr/>
        </p:nvSpPr>
        <p:spPr>
          <a:xfrm>
            <a:off x="0" y="49911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0C0A8B74-DD59-450D-BFE8-657FD8FB9FC8}"/>
              </a:ext>
            </a:extLst>
          </p:cNvPr>
          <p:cNvSpPr/>
          <p:nvPr/>
        </p:nvSpPr>
        <p:spPr>
          <a:xfrm>
            <a:off x="0" y="168402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33315308"/>
      </p:ext>
    </p:extLst>
  </p:cSld>
  <p:clrMapOvr>
    <a:masterClrMapping/>
  </p:clrMapOvr>
  <mc:AlternateContent xmlns:mc="http://schemas.openxmlformats.org/markup-compatibility/2006" xmlns:p14="http://schemas.microsoft.com/office/powerpoint/2010/main">
    <mc:Choice Requires="p14">
      <p:transition spd="slow" p14:dur="1250">
        <p:split orient="vert"/>
      </p:transition>
    </mc:Choice>
    <mc:Fallback xmlns="">
      <p:transition spd="slow">
        <p:split orient="vert"/>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EFE146E9-69F5-4143-9FA6-9C6697A53A0B}"/>
              </a:ext>
            </a:extLst>
          </p:cNvPr>
          <p:cNvSpPr/>
          <p:nvPr/>
        </p:nvSpPr>
        <p:spPr>
          <a:xfrm>
            <a:off x="0" y="182880"/>
            <a:ext cx="12192000" cy="2788920"/>
          </a:xfrm>
          <a:prstGeom prst="rect">
            <a:avLst/>
          </a:prstGeom>
          <a:solidFill>
            <a:schemeClr val="bg1">
              <a:alpha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6A695A91-663B-4053-BC26-51936E3E902A}"/>
              </a:ext>
            </a:extLst>
          </p:cNvPr>
          <p:cNvSpPr/>
          <p:nvPr/>
        </p:nvSpPr>
        <p:spPr>
          <a:xfrm>
            <a:off x="0" y="297180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A595AEC0-1596-4E98-8BDD-19129BF8FF7D}"/>
              </a:ext>
            </a:extLst>
          </p:cNvPr>
          <p:cNvSpPr/>
          <p:nvPr/>
        </p:nvSpPr>
        <p:spPr>
          <a:xfrm>
            <a:off x="0" y="0"/>
            <a:ext cx="12192000" cy="182880"/>
          </a:xfrm>
          <a:prstGeom prst="rect">
            <a:avLst/>
          </a:prstGeom>
          <a:solidFill>
            <a:schemeClr val="bg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13019682-F49F-449C-9251-8B5D16A5ABE6}"/>
              </a:ext>
            </a:extLst>
          </p:cNvPr>
          <p:cNvSpPr txBox="1"/>
          <p:nvPr/>
        </p:nvSpPr>
        <p:spPr>
          <a:xfrm>
            <a:off x="661830" y="1351157"/>
            <a:ext cx="10868361" cy="1409425"/>
          </a:xfrm>
          <a:prstGeom prst="rect">
            <a:avLst/>
          </a:prstGeom>
          <a:noFill/>
        </p:spPr>
        <p:txBody>
          <a:bodyPr wrap="none" lIns="0" tIns="0" rIns="0" bIns="0" rtlCol="0">
            <a:spAutoFit/>
          </a:bodyPr>
          <a:lstStyle/>
          <a:p>
            <a:pPr algn="ctr">
              <a:lnSpc>
                <a:spcPct val="120000"/>
              </a:lnSpc>
            </a:pPr>
            <a:r>
              <a:rPr lang="en-US" sz="4000" b="1" dirty="0"/>
              <a:t>CÁC NHÂN TỐ CHỦ YẾU ẢNH HƯỞNG ĐẾN</a:t>
            </a:r>
          </a:p>
          <a:p>
            <a:pPr algn="ctr">
              <a:lnSpc>
                <a:spcPct val="120000"/>
              </a:lnSpc>
            </a:pPr>
            <a:r>
              <a:rPr lang="en-US" sz="4000" b="1" dirty="0"/>
              <a:t>SINH TRƯỞNG VÀ PHÁT TRIỂN Ở SINH VẬT</a:t>
            </a:r>
          </a:p>
        </p:txBody>
      </p:sp>
      <p:sp>
        <p:nvSpPr>
          <p:cNvPr id="4" name="TextBox 3">
            <a:extLst>
              <a:ext uri="{FF2B5EF4-FFF2-40B4-BE49-F238E27FC236}">
                <a16:creationId xmlns:a16="http://schemas.microsoft.com/office/drawing/2014/main" id="{4BFD46FE-6498-42C9-8D26-E2EB59CD4C65}"/>
              </a:ext>
            </a:extLst>
          </p:cNvPr>
          <p:cNvSpPr txBox="1"/>
          <p:nvPr/>
        </p:nvSpPr>
        <p:spPr>
          <a:xfrm>
            <a:off x="4730242" y="365760"/>
            <a:ext cx="2731517" cy="905569"/>
          </a:xfrm>
          <a:prstGeom prst="rect">
            <a:avLst/>
          </a:prstGeom>
          <a:noFill/>
        </p:spPr>
        <p:txBody>
          <a:bodyPr wrap="none" lIns="0" tIns="0" rIns="0" bIns="0" rtlCol="0">
            <a:spAutoFit/>
          </a:bodyPr>
          <a:lstStyle/>
          <a:p>
            <a:pPr algn="ctr">
              <a:lnSpc>
                <a:spcPct val="120000"/>
              </a:lnSpc>
            </a:pPr>
            <a:r>
              <a:rPr lang="en-US" sz="5400" b="1">
                <a:solidFill>
                  <a:schemeClr val="accent6">
                    <a:lumMod val="50000"/>
                  </a:schemeClr>
                </a:solidFill>
              </a:rPr>
              <a:t>PHẦN 1.</a:t>
            </a:r>
          </a:p>
        </p:txBody>
      </p:sp>
      <p:pic>
        <p:nvPicPr>
          <p:cNvPr id="2050" name="Picture 2" descr="Cute Farm Desktop Wallpapers - Top Free Cute Farm Desktop Backgrounds -  WallpaperAccess">
            <a:extLst>
              <a:ext uri="{FF2B5EF4-FFF2-40B4-BE49-F238E27FC236}">
                <a16:creationId xmlns:a16="http://schemas.microsoft.com/office/drawing/2014/main" id="{147972FF-5529-4654-8222-AA69D16E51E2}"/>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t="22356" b="29044"/>
          <a:stretch/>
        </p:blipFill>
        <p:spPr bwMode="auto">
          <a:xfrm>
            <a:off x="0" y="3154680"/>
            <a:ext cx="12191999" cy="37033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00143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D8AB93CF-B888-4AFC-B67F-8A5ABC6B3445}"/>
              </a:ext>
            </a:extLst>
          </p:cNvPr>
          <p:cNvSpPr txBox="1"/>
          <p:nvPr/>
        </p:nvSpPr>
        <p:spPr>
          <a:xfrm>
            <a:off x="1905000" y="599038"/>
            <a:ext cx="9753600" cy="1801262"/>
          </a:xfrm>
          <a:prstGeom prst="rect">
            <a:avLst/>
          </a:prstGeom>
          <a:noFill/>
        </p:spPr>
        <p:txBody>
          <a:bodyPr wrap="square" lIns="0" tIns="0" rIns="0" bIns="0" rtlCol="0">
            <a:spAutoFit/>
          </a:bodyPr>
          <a:lstStyle/>
          <a:p>
            <a:pPr algn="just">
              <a:lnSpc>
                <a:spcPct val="125000"/>
              </a:lnSpc>
            </a:pPr>
            <a:r>
              <a:rPr lang="vi-VN" sz="2400" b="1" dirty="0">
                <a:latin typeface="Arial" panose="020B0604020202020204" pitchFamily="34" charset="0"/>
                <a:cs typeface="Arial" panose="020B0604020202020204" pitchFamily="34" charset="0"/>
              </a:rPr>
              <a:t>Sự sinh trưởng và phát triển </a:t>
            </a:r>
            <a:r>
              <a:rPr lang="vi-VN" sz="2400" dirty="0">
                <a:latin typeface="Arial" panose="020B0604020202020204" pitchFamily="34" charset="0"/>
                <a:cs typeface="Arial" panose="020B0604020202020204" pitchFamily="34" charset="0"/>
              </a:rPr>
              <a:t>ở sinh vật chịu sự tác động của các nhân tố như </a:t>
            </a:r>
            <a:r>
              <a:rPr lang="vi-VN" sz="2400" b="1" dirty="0">
                <a:solidFill>
                  <a:srgbClr val="FF0000"/>
                </a:solidFill>
                <a:latin typeface="Arial" panose="020B0604020202020204" pitchFamily="34" charset="0"/>
                <a:cs typeface="Arial" panose="020B0604020202020204" pitchFamily="34" charset="0"/>
              </a:rPr>
              <a:t>nhiệt độ, ánh sáng, nước, chất dinh dưỡng </a:t>
            </a:r>
            <a:r>
              <a:rPr lang="vi-VN" sz="2400" dirty="0">
                <a:latin typeface="Arial" panose="020B0604020202020204" pitchFamily="34" charset="0"/>
                <a:cs typeface="Arial" panose="020B0604020202020204" pitchFamily="34" charset="0"/>
              </a:rPr>
              <a:t>và một số chất có tác dụng kích thích hoặc ức chế sinh trưởng, phát triển do cơ thể tiết ra (hormone).</a:t>
            </a:r>
            <a:endParaRPr lang="vi-VN" sz="2400" dirty="0"/>
          </a:p>
        </p:txBody>
      </p:sp>
      <p:pic>
        <p:nvPicPr>
          <p:cNvPr id="3074" name="Picture 2">
            <a:extLst>
              <a:ext uri="{FF2B5EF4-FFF2-40B4-BE49-F238E27FC236}">
                <a16:creationId xmlns:a16="http://schemas.microsoft.com/office/drawing/2014/main" id="{F7E3D993-BA0D-4A7E-A445-DBE6DD87C4E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1000" y="748514"/>
            <a:ext cx="1295400" cy="12954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a:extLst>
              <a:ext uri="{FF2B5EF4-FFF2-40B4-BE49-F238E27FC236}">
                <a16:creationId xmlns:a16="http://schemas.microsoft.com/office/drawing/2014/main" id="{D1D4EE77-636B-4939-B923-2BE595CA55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773B4E34-FEB8-4800-8E43-E954938259F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4196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0DC96475-7CDC-4204-8B98-26171FD4398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305800" y="2756686"/>
            <a:ext cx="3352800" cy="335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92801460"/>
      </p:ext>
    </p:extLst>
  </p:cSld>
  <p:clrMapOvr>
    <a:masterClrMapping/>
  </p:clrMapOvr>
  <p:transition spd="slow">
    <p:randomBar dir="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6E760227-8EBA-4A13-A471-632F863F4A7C}"/>
              </a:ext>
            </a:extLst>
          </p:cNvPr>
          <p:cNvSpPr/>
          <p:nvPr/>
        </p:nvSpPr>
        <p:spPr>
          <a:xfrm>
            <a:off x="0" y="-1"/>
            <a:ext cx="3581400" cy="1178835"/>
          </a:xfrm>
          <a:prstGeom prst="rect">
            <a:avLst/>
          </a:prstGeom>
          <a:solidFill>
            <a:schemeClr val="accent4">
              <a:lumMod val="40000"/>
              <a:lumOff val="6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7FAD65BE-7764-4CE9-9A70-F33F905FB221}"/>
              </a:ext>
            </a:extLst>
          </p:cNvPr>
          <p:cNvSpPr txBox="1"/>
          <p:nvPr/>
        </p:nvSpPr>
        <p:spPr>
          <a:xfrm>
            <a:off x="1981200" y="1467740"/>
            <a:ext cx="9829800" cy="1024319"/>
          </a:xfrm>
          <a:prstGeom prst="rect">
            <a:avLst/>
          </a:prstGeom>
          <a:noFill/>
        </p:spPr>
        <p:txBody>
          <a:bodyPr wrap="square" lIns="0" tIns="0" rIns="0" bIns="0" rtlCol="0">
            <a:spAutoFit/>
          </a:bodyPr>
          <a:lstStyle/>
          <a:p>
            <a:pPr>
              <a:lnSpc>
                <a:spcPct val="125000"/>
              </a:lnSpc>
            </a:pPr>
            <a:r>
              <a:rPr lang="vi-VN" sz="2800" dirty="0">
                <a:latin typeface="Arial" panose="020B0604020202020204" pitchFamily="34" charset="0"/>
                <a:cs typeface="Arial" panose="020B0604020202020204" pitchFamily="34" charset="0"/>
              </a:rPr>
              <a:t>Mỗi loài sinh vật sinh trưởng và phát triển tốt trong điều kiện nhiệt độ môi trường thích hợp.</a:t>
            </a:r>
            <a:endParaRPr lang="vi-VN" sz="2800" dirty="0"/>
          </a:p>
        </p:txBody>
      </p:sp>
      <p:sp>
        <p:nvSpPr>
          <p:cNvPr id="5" name="TextBox 4">
            <a:extLst>
              <a:ext uri="{FF2B5EF4-FFF2-40B4-BE49-F238E27FC236}">
                <a16:creationId xmlns:a16="http://schemas.microsoft.com/office/drawing/2014/main" id="{F1F7AB3B-C512-4BEB-A7BC-21BBFB6FDBAB}"/>
              </a:ext>
            </a:extLst>
          </p:cNvPr>
          <p:cNvSpPr txBox="1"/>
          <p:nvPr/>
        </p:nvSpPr>
        <p:spPr>
          <a:xfrm>
            <a:off x="1243012" y="354640"/>
            <a:ext cx="2033588" cy="469552"/>
          </a:xfrm>
          <a:prstGeom prst="rect">
            <a:avLst/>
          </a:prstGeom>
          <a:noFill/>
        </p:spPr>
        <p:txBody>
          <a:bodyPr wrap="square" lIns="0" tIns="0" rIns="0" bIns="0" rtlCol="0">
            <a:spAutoFit/>
          </a:bodyPr>
          <a:lstStyle/>
          <a:p>
            <a:pPr>
              <a:lnSpc>
                <a:spcPct val="120000"/>
              </a:lnSpc>
            </a:pPr>
            <a:r>
              <a:rPr lang="vi-VN" sz="2800" b="1" dirty="0">
                <a:solidFill>
                  <a:schemeClr val="accent6">
                    <a:lumMod val="50000"/>
                  </a:schemeClr>
                </a:solidFill>
              </a:rPr>
              <a:t>1. Nhiệt độ</a:t>
            </a:r>
          </a:p>
        </p:txBody>
      </p:sp>
      <p:pic>
        <p:nvPicPr>
          <p:cNvPr id="4098" name="Picture 2">
            <a:extLst>
              <a:ext uri="{FF2B5EF4-FFF2-40B4-BE49-F238E27FC236}">
                <a16:creationId xmlns:a16="http://schemas.microsoft.com/office/drawing/2014/main" id="{5DD30EE0-4D43-4C2C-B0A4-DB4B96FE673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 y="177936"/>
            <a:ext cx="822960" cy="822960"/>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a:extLst>
              <a:ext uri="{FF2B5EF4-FFF2-40B4-BE49-F238E27FC236}">
                <a16:creationId xmlns:a16="http://schemas.microsoft.com/office/drawing/2014/main" id="{998E9695-8413-43BF-97D5-E3F9FD76F7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85812" y="1451357"/>
            <a:ext cx="914400" cy="914400"/>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Animals Wallpapers on WallpaperDog">
            <a:extLst>
              <a:ext uri="{FF2B5EF4-FFF2-40B4-BE49-F238E27FC236}">
                <a16:creationId xmlns:a16="http://schemas.microsoft.com/office/drawing/2014/main" id="{A49B82B7-5D16-4769-99DE-51E3FE0EE524}"/>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5249" b="31631"/>
          <a:stretch/>
        </p:blipFill>
        <p:spPr bwMode="auto">
          <a:xfrm>
            <a:off x="0" y="2810258"/>
            <a:ext cx="12192000" cy="40477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38474228"/>
      </p:ext>
    </p:extLst>
  </p:cSld>
  <p:clrMapOvr>
    <a:masterClrMapping/>
  </p:clrMapOvr>
  <p:transition>
    <p:fade/>
  </p:transition>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10.xml><?xml version="1.0" encoding="utf-8"?>
<p:tagLst xmlns:a="http://schemas.openxmlformats.org/drawingml/2006/main" xmlns:r="http://schemas.openxmlformats.org/officeDocument/2006/relationships" xmlns:p="http://schemas.openxmlformats.org/presentationml/2006/main">
  <p:tag name="TAG" val="1"/>
</p:tagLst>
</file>

<file path=ppt/tags/tag11.xml><?xml version="1.0" encoding="utf-8"?>
<p:tagLst xmlns:a="http://schemas.openxmlformats.org/drawingml/2006/main" xmlns:r="http://schemas.openxmlformats.org/officeDocument/2006/relationships" xmlns:p="http://schemas.openxmlformats.org/presentationml/2006/main">
  <p:tag name="TAG" val="1"/>
</p:tagLst>
</file>

<file path=ppt/tags/tag12.xml><?xml version="1.0" encoding="utf-8"?>
<p:tagLst xmlns:a="http://schemas.openxmlformats.org/drawingml/2006/main" xmlns:r="http://schemas.openxmlformats.org/officeDocument/2006/relationships" xmlns:p="http://schemas.openxmlformats.org/presentationml/2006/main">
  <p:tag name="TAG" val="1"/>
</p:tagLst>
</file>

<file path=ppt/tags/tag13.xml><?xml version="1.0" encoding="utf-8"?>
<p:tagLst xmlns:a="http://schemas.openxmlformats.org/drawingml/2006/main" xmlns:r="http://schemas.openxmlformats.org/officeDocument/2006/relationships" xmlns:p="http://schemas.openxmlformats.org/presentationml/2006/main">
  <p:tag name="TAG" val="1"/>
</p:tagLst>
</file>

<file path=ppt/tags/tag14.xml><?xml version="1.0" encoding="utf-8"?>
<p:tagLst xmlns:a="http://schemas.openxmlformats.org/drawingml/2006/main" xmlns:r="http://schemas.openxmlformats.org/officeDocument/2006/relationships" xmlns:p="http://schemas.openxmlformats.org/presentationml/2006/main">
  <p:tag name="TAG" val="1"/>
</p:tagLst>
</file>

<file path=ppt/tags/tag15.xml><?xml version="1.0" encoding="utf-8"?>
<p:tagLst xmlns:a="http://schemas.openxmlformats.org/drawingml/2006/main" xmlns:r="http://schemas.openxmlformats.org/officeDocument/2006/relationships" xmlns:p="http://schemas.openxmlformats.org/presentationml/2006/main">
  <p:tag name="TAG" val="1"/>
</p:tagLst>
</file>

<file path=ppt/tags/tag16.xml><?xml version="1.0" encoding="utf-8"?>
<p:tagLst xmlns:a="http://schemas.openxmlformats.org/drawingml/2006/main" xmlns:r="http://schemas.openxmlformats.org/officeDocument/2006/relationships" xmlns:p="http://schemas.openxmlformats.org/presentationml/2006/main">
  <p:tag name="TAG" val="1"/>
</p:tagLst>
</file>

<file path=ppt/tags/tag17.xml><?xml version="1.0" encoding="utf-8"?>
<p:tagLst xmlns:a="http://schemas.openxmlformats.org/drawingml/2006/main" xmlns:r="http://schemas.openxmlformats.org/officeDocument/2006/relationships" xmlns:p="http://schemas.openxmlformats.org/presentationml/2006/main">
  <p:tag name="TAG" val="1"/>
</p:tagLst>
</file>

<file path=ppt/tags/tag18.xml><?xml version="1.0" encoding="utf-8"?>
<p:tagLst xmlns:a="http://schemas.openxmlformats.org/drawingml/2006/main" xmlns:r="http://schemas.openxmlformats.org/officeDocument/2006/relationships" xmlns:p="http://schemas.openxmlformats.org/presentationml/2006/main">
  <p:tag name="TAG" val="1"/>
</p:tagLst>
</file>

<file path=ppt/tags/tag19.xml><?xml version="1.0" encoding="utf-8"?>
<p:tagLst xmlns:a="http://schemas.openxmlformats.org/drawingml/2006/main" xmlns:r="http://schemas.openxmlformats.org/officeDocument/2006/relationships" xmlns:p="http://schemas.openxmlformats.org/presentationml/2006/main">
  <p:tag name="TAG" val="1"/>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20.xml><?xml version="1.0" encoding="utf-8"?>
<p:tagLst xmlns:a="http://schemas.openxmlformats.org/drawingml/2006/main" xmlns:r="http://schemas.openxmlformats.org/officeDocument/2006/relationships" xmlns:p="http://schemas.openxmlformats.org/presentationml/2006/main">
  <p:tag name="TAG" val="1"/>
</p:tagLst>
</file>

<file path=ppt/tags/tag21.xml><?xml version="1.0" encoding="utf-8"?>
<p:tagLst xmlns:a="http://schemas.openxmlformats.org/drawingml/2006/main" xmlns:r="http://schemas.openxmlformats.org/officeDocument/2006/relationships" xmlns:p="http://schemas.openxmlformats.org/presentationml/2006/main">
  <p:tag name="TAG" val="1"/>
</p:tagLst>
</file>

<file path=ppt/tags/tag22.xml><?xml version="1.0" encoding="utf-8"?>
<p:tagLst xmlns:a="http://schemas.openxmlformats.org/drawingml/2006/main" xmlns:r="http://schemas.openxmlformats.org/officeDocument/2006/relationships" xmlns:p="http://schemas.openxmlformats.org/presentationml/2006/main">
  <p:tag name="TAG" val="1"/>
</p:tagLst>
</file>

<file path=ppt/tags/tag23.xml><?xml version="1.0" encoding="utf-8"?>
<p:tagLst xmlns:a="http://schemas.openxmlformats.org/drawingml/2006/main" xmlns:r="http://schemas.openxmlformats.org/officeDocument/2006/relationships" xmlns:p="http://schemas.openxmlformats.org/presentationml/2006/main">
  <p:tag name="TAG" val="1"/>
</p:tagLst>
</file>

<file path=ppt/tags/tag24.xml><?xml version="1.0" encoding="utf-8"?>
<p:tagLst xmlns:a="http://schemas.openxmlformats.org/drawingml/2006/main" xmlns:r="http://schemas.openxmlformats.org/officeDocument/2006/relationships" xmlns:p="http://schemas.openxmlformats.org/presentationml/2006/main">
  <p:tag name="TAG" val="1"/>
</p:tagLst>
</file>

<file path=ppt/tags/tag25.xml><?xml version="1.0" encoding="utf-8"?>
<p:tagLst xmlns:a="http://schemas.openxmlformats.org/drawingml/2006/main" xmlns:r="http://schemas.openxmlformats.org/officeDocument/2006/relationships" xmlns:p="http://schemas.openxmlformats.org/presentationml/2006/main">
  <p:tag name="TAG" val="1"/>
</p:tagLst>
</file>

<file path=ppt/tags/tag26.xml><?xml version="1.0" encoding="utf-8"?>
<p:tagLst xmlns:a="http://schemas.openxmlformats.org/drawingml/2006/main" xmlns:r="http://schemas.openxmlformats.org/officeDocument/2006/relationships" xmlns:p="http://schemas.openxmlformats.org/presentationml/2006/main">
  <p:tag name="TAG" val="1"/>
</p:tagLst>
</file>

<file path=ppt/tags/tag27.xml><?xml version="1.0" encoding="utf-8"?>
<p:tagLst xmlns:a="http://schemas.openxmlformats.org/drawingml/2006/main" xmlns:r="http://schemas.openxmlformats.org/officeDocument/2006/relationships" xmlns:p="http://schemas.openxmlformats.org/presentationml/2006/main">
  <p:tag name="TAG" val="1"/>
</p:tagLst>
</file>

<file path=ppt/tags/tag28.xml><?xml version="1.0" encoding="utf-8"?>
<p:tagLst xmlns:a="http://schemas.openxmlformats.org/drawingml/2006/main" xmlns:r="http://schemas.openxmlformats.org/officeDocument/2006/relationships" xmlns:p="http://schemas.openxmlformats.org/presentationml/2006/main">
  <p:tag name="TAG" val="1"/>
</p:tagLst>
</file>

<file path=ppt/tags/tag29.xml><?xml version="1.0" encoding="utf-8"?>
<p:tagLst xmlns:a="http://schemas.openxmlformats.org/drawingml/2006/main" xmlns:r="http://schemas.openxmlformats.org/officeDocument/2006/relationships" xmlns:p="http://schemas.openxmlformats.org/presentationml/2006/main">
  <p:tag name="TAG" val="1"/>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ags/tag30.xml><?xml version="1.0" encoding="utf-8"?>
<p:tagLst xmlns:a="http://schemas.openxmlformats.org/drawingml/2006/main" xmlns:r="http://schemas.openxmlformats.org/officeDocument/2006/relationships" xmlns:p="http://schemas.openxmlformats.org/presentationml/2006/main">
  <p:tag name="TAG" val="1"/>
</p:tagLst>
</file>

<file path=ppt/tags/tag31.xml><?xml version="1.0" encoding="utf-8"?>
<p:tagLst xmlns:a="http://schemas.openxmlformats.org/drawingml/2006/main" xmlns:r="http://schemas.openxmlformats.org/officeDocument/2006/relationships" xmlns:p="http://schemas.openxmlformats.org/presentationml/2006/main">
  <p:tag name="TAG" val="1"/>
</p:tagLst>
</file>

<file path=ppt/tags/tag32.xml><?xml version="1.0" encoding="utf-8"?>
<p:tagLst xmlns:a="http://schemas.openxmlformats.org/drawingml/2006/main" xmlns:r="http://schemas.openxmlformats.org/officeDocument/2006/relationships" xmlns:p="http://schemas.openxmlformats.org/presentationml/2006/main">
  <p:tag name="TAG" val="1"/>
</p:tagLst>
</file>

<file path=ppt/tags/tag33.xml><?xml version="1.0" encoding="utf-8"?>
<p:tagLst xmlns:a="http://schemas.openxmlformats.org/drawingml/2006/main" xmlns:r="http://schemas.openxmlformats.org/officeDocument/2006/relationships" xmlns:p="http://schemas.openxmlformats.org/presentationml/2006/main">
  <p:tag name="TAG" val="1"/>
</p:tagLst>
</file>

<file path=ppt/tags/tag34.xml><?xml version="1.0" encoding="utf-8"?>
<p:tagLst xmlns:a="http://schemas.openxmlformats.org/drawingml/2006/main" xmlns:r="http://schemas.openxmlformats.org/officeDocument/2006/relationships" xmlns:p="http://schemas.openxmlformats.org/presentationml/2006/main">
  <p:tag name="TAG" val="1"/>
</p:tagLst>
</file>

<file path=ppt/tags/tag35.xml><?xml version="1.0" encoding="utf-8"?>
<p:tagLst xmlns:a="http://schemas.openxmlformats.org/drawingml/2006/main" xmlns:r="http://schemas.openxmlformats.org/officeDocument/2006/relationships" xmlns:p="http://schemas.openxmlformats.org/presentationml/2006/main">
  <p:tag name="TAG" val="1"/>
</p:tagLst>
</file>

<file path=ppt/tags/tag36.xml><?xml version="1.0" encoding="utf-8"?>
<p:tagLst xmlns:a="http://schemas.openxmlformats.org/drawingml/2006/main" xmlns:r="http://schemas.openxmlformats.org/officeDocument/2006/relationships" xmlns:p="http://schemas.openxmlformats.org/presentationml/2006/main">
  <p:tag name="TAG" val="1"/>
</p:tagLst>
</file>

<file path=ppt/tags/tag37.xml><?xml version="1.0" encoding="utf-8"?>
<p:tagLst xmlns:a="http://schemas.openxmlformats.org/drawingml/2006/main" xmlns:r="http://schemas.openxmlformats.org/officeDocument/2006/relationships" xmlns:p="http://schemas.openxmlformats.org/presentationml/2006/main">
  <p:tag name="TAG" val="1"/>
</p:tagLst>
</file>

<file path=ppt/tags/tag38.xml><?xml version="1.0" encoding="utf-8"?>
<p:tagLst xmlns:a="http://schemas.openxmlformats.org/drawingml/2006/main" xmlns:r="http://schemas.openxmlformats.org/officeDocument/2006/relationships" xmlns:p="http://schemas.openxmlformats.org/presentationml/2006/main">
  <p:tag name="TAG" val="1"/>
</p:tagLst>
</file>

<file path=ppt/tags/tag39.xml><?xml version="1.0" encoding="utf-8"?>
<p:tagLst xmlns:a="http://schemas.openxmlformats.org/drawingml/2006/main" xmlns:r="http://schemas.openxmlformats.org/officeDocument/2006/relationships" xmlns:p="http://schemas.openxmlformats.org/presentationml/2006/main">
  <p:tag name="TAG" val="1"/>
</p:tagLst>
</file>

<file path=ppt/tags/tag4.xml><?xml version="1.0" encoding="utf-8"?>
<p:tagLst xmlns:a="http://schemas.openxmlformats.org/drawingml/2006/main" xmlns:r="http://schemas.openxmlformats.org/officeDocument/2006/relationships" xmlns:p="http://schemas.openxmlformats.org/presentationml/2006/main">
  <p:tag name="TAG" val="1"/>
</p:tagLst>
</file>

<file path=ppt/tags/tag5.xml><?xml version="1.0" encoding="utf-8"?>
<p:tagLst xmlns:a="http://schemas.openxmlformats.org/drawingml/2006/main" xmlns:r="http://schemas.openxmlformats.org/officeDocument/2006/relationships" xmlns:p="http://schemas.openxmlformats.org/presentationml/2006/main">
  <p:tag name="TAG" val="1"/>
</p:tagLst>
</file>

<file path=ppt/tags/tag6.xml><?xml version="1.0" encoding="utf-8"?>
<p:tagLst xmlns:a="http://schemas.openxmlformats.org/drawingml/2006/main" xmlns:r="http://schemas.openxmlformats.org/officeDocument/2006/relationships" xmlns:p="http://schemas.openxmlformats.org/presentationml/2006/main">
  <p:tag name="TAG" val="1"/>
</p:tagLst>
</file>

<file path=ppt/tags/tag7.xml><?xml version="1.0" encoding="utf-8"?>
<p:tagLst xmlns:a="http://schemas.openxmlformats.org/drawingml/2006/main" xmlns:r="http://schemas.openxmlformats.org/officeDocument/2006/relationships" xmlns:p="http://schemas.openxmlformats.org/presentationml/2006/main">
  <p:tag name="TAG" val="1"/>
</p:tagLst>
</file>

<file path=ppt/tags/tag8.xml><?xml version="1.0" encoding="utf-8"?>
<p:tagLst xmlns:a="http://schemas.openxmlformats.org/drawingml/2006/main" xmlns:r="http://schemas.openxmlformats.org/officeDocument/2006/relationships" xmlns:p="http://schemas.openxmlformats.org/presentationml/2006/main">
  <p:tag name="TAG" val="1"/>
</p:tagLst>
</file>

<file path=ppt/tags/tag9.xml><?xml version="1.0" encoding="utf-8"?>
<p:tagLst xmlns:a="http://schemas.openxmlformats.org/drawingml/2006/main" xmlns:r="http://schemas.openxmlformats.org/officeDocument/2006/relationships" xmlns:p="http://schemas.openxmlformats.org/presentationml/2006/main">
  <p:tag name="TAG" val="1"/>
</p:tagLst>
</file>

<file path=ppt/theme/theme1.xml><?xml version="1.0" encoding="utf-8"?>
<a:theme xmlns:a="http://schemas.openxmlformats.org/drawingml/2006/main" name="Office Theme">
  <a:themeElements>
    <a:clrScheme name="9Slide - 2020">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CE54"/>
      </a:accent4>
      <a:accent5>
        <a:srgbClr val="FC6E51"/>
      </a:accent5>
      <a:accent6>
        <a:srgbClr val="ED5565"/>
      </a:accent6>
      <a:hlink>
        <a:srgbClr val="5D9CEC"/>
      </a:hlink>
      <a:folHlink>
        <a:srgbClr val="AC92EC"/>
      </a:folHlink>
    </a:clrScheme>
    <a:fontScheme name="Custom 24">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5FE59CE5-262E-4B1E-9EB4-5EF565F5C6C4}" vid="{9AE44F3F-0D44-4F67-9257-CD9E5A75964B}"/>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981</TotalTime>
  <Words>3183</Words>
  <Application>Microsoft Macintosh PowerPoint</Application>
  <PresentationFormat>Widescreen</PresentationFormat>
  <Paragraphs>227</Paragraphs>
  <Slides>69</Slides>
  <Notes>0</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69</vt:i4>
      </vt:variant>
    </vt:vector>
  </HeadingPairs>
  <TitlesOfParts>
    <vt:vector size="75" baseType="lpstr">
      <vt:lpstr>#9Slide02 Noi dung dai</vt:lpstr>
      <vt:lpstr>Arial</vt:lpstr>
      <vt:lpstr>Courier New</vt:lpstr>
      <vt:lpstr>Wingdings</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84963</dc:creator>
  <cp:keywords>9Slide</cp:keywords>
  <dc:description>9Slide.vn</dc:description>
  <cp:lastModifiedBy>Phương Thảo</cp:lastModifiedBy>
  <cp:revision>50</cp:revision>
  <dcterms:created xsi:type="dcterms:W3CDTF">2022-04-30T02:12:51Z</dcterms:created>
  <dcterms:modified xsi:type="dcterms:W3CDTF">2024-04-12T04:07:52Z</dcterms:modified>
  <cp:category>9Slide.vn</cp:category>
  <cp:contentStatus>9Slide</cp:contentStatus>
</cp:coreProperties>
</file>