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57" r:id="rId3"/>
    <p:sldId id="415" r:id="rId4"/>
    <p:sldId id="6453" r:id="rId5"/>
    <p:sldId id="6449" r:id="rId6"/>
    <p:sldId id="6480" r:id="rId7"/>
    <p:sldId id="6481" r:id="rId8"/>
    <p:sldId id="6455" r:id="rId9"/>
    <p:sldId id="6448" r:id="rId10"/>
    <p:sldId id="6409" r:id="rId11"/>
    <p:sldId id="6452" r:id="rId12"/>
    <p:sldId id="6482" r:id="rId13"/>
    <p:sldId id="6484" r:id="rId14"/>
    <p:sldId id="6483" r:id="rId15"/>
    <p:sldId id="6454" r:id="rId16"/>
    <p:sldId id="64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8" autoAdjust="0"/>
    <p:restoredTop sz="84982" autoAdjust="0"/>
  </p:normalViewPr>
  <p:slideViewPr>
    <p:cSldViewPr showGuides="1">
      <p:cViewPr varScale="1">
        <p:scale>
          <a:sx n="56" d="100"/>
          <a:sy n="56" d="100"/>
        </p:scale>
        <p:origin x="9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FA072-A2E0-46FB-9C4B-54C5549DD53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24DD45-C6E9-453F-B6AE-29634277367C}" type="pres">
      <dgm:prSet presAssocID="{471FA072-A2E0-46FB-9C4B-54C5549DD5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0BD47A65-4093-4143-887E-77CDD154AF03}" type="presOf" srcId="{471FA072-A2E0-46FB-9C4B-54C5549DD53C}" destId="{A624DD45-C6E9-453F-B6AE-29634277367C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6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8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22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6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200+ 4K Ultra HD Earth/Nature Wallpapers | Background Images">
            <a:extLst>
              <a:ext uri="{FF2B5EF4-FFF2-40B4-BE49-F238E27FC236}">
                <a16:creationId xmlns:a16="http://schemas.microsoft.com/office/drawing/2014/main" id="{908B84D0-1D97-4249-8F03-E145B4A4A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9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37779" y="1546860"/>
            <a:ext cx="12216644" cy="3764280"/>
            <a:chOff x="0" y="0"/>
            <a:chExt cx="12192000" cy="37642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9F073-C173-B823-F5D3-828599A0A042}"/>
                </a:ext>
              </a:extLst>
            </p:cNvPr>
            <p:cNvSpPr txBox="1"/>
            <p:nvPr/>
          </p:nvSpPr>
          <p:spPr>
            <a:xfrm>
              <a:off x="50811" y="1389734"/>
              <a:ext cx="12141189" cy="1559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Arialle Bold"/>
                </a:rPr>
                <a:t>ĐIỀU KIỆN TỰ NHIÊN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Arialle Bold"/>
                </a:rPr>
                <a:t>TÀI NGUYÊN THIÊN NHIÊN THÀNH PHỐ HÀ NỘI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3657600" y="441260"/>
              <a:ext cx="4876800" cy="804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chemeClr val="tx2"/>
                  </a:solidFill>
                </a:rPr>
                <a:t>CHỦ ĐỀ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353176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503457" y="1304883"/>
              <a:ext cx="2457215" cy="1981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/>
                <a:t>- </a:t>
              </a:r>
              <a:r>
                <a:rPr lang="en-US" sz="2400" b="1" i="1" dirty="0" err="1"/>
                <a:t>Nhóm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đất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phu</a:t>
              </a:r>
              <a:r>
                <a:rPr lang="en-US" sz="2400" b="1" i="1" dirty="0"/>
                <a:t>̀ </a:t>
              </a:r>
              <a:r>
                <a:rPr lang="en-US" sz="2400" b="1" i="1" dirty="0" err="1"/>
                <a:t>sa</a:t>
              </a:r>
              <a:r>
                <a:rPr lang="en-US" sz="2400" b="1" i="1" dirty="0"/>
                <a:t> </a:t>
              </a:r>
              <a:r>
                <a:rPr lang="en-US" sz="2400" dirty="0" err="1"/>
                <a:t>chiếm</a:t>
              </a:r>
              <a:r>
                <a:rPr lang="en-US" sz="2400" dirty="0"/>
                <a:t> </a:t>
              </a:r>
              <a:r>
                <a:rPr lang="en-US" sz="2400" dirty="0" err="1"/>
                <a:t>diện</a:t>
              </a:r>
              <a:r>
                <a:rPr lang="en-US" sz="2400" dirty="0"/>
                <a:t> </a:t>
              </a:r>
              <a:r>
                <a:rPr lang="en-US" sz="2400" dirty="0" err="1"/>
                <a:t>tích</a:t>
              </a:r>
              <a:r>
                <a:rPr lang="en-US" sz="2400" dirty="0"/>
                <a:t> </a:t>
              </a:r>
              <a:r>
                <a:rPr lang="en-US" sz="2400" dirty="0" err="1"/>
                <a:t>lớn</a:t>
              </a:r>
              <a:r>
                <a:rPr lang="en-US" sz="2400" dirty="0"/>
                <a:t> </a:t>
              </a:r>
              <a:r>
                <a:rPr lang="en-US" sz="2400" dirty="0" err="1"/>
                <a:t>nhất</a:t>
              </a:r>
              <a:r>
                <a:rPr lang="en-US" sz="2400" dirty="0"/>
                <a:t> do </a:t>
              </a:r>
              <a:r>
                <a:rPr lang="en-US" sz="2400" dirty="0" err="1"/>
                <a:t>sông</a:t>
              </a:r>
              <a:r>
                <a:rPr lang="en-US" sz="2400" dirty="0"/>
                <a:t> </a:t>
              </a:r>
              <a:r>
                <a:rPr lang="en-US" sz="2400" dirty="0" err="1"/>
                <a:t>Hồng</a:t>
              </a:r>
              <a:r>
                <a:rPr lang="en-US" sz="2400" dirty="0"/>
                <a:t> </a:t>
              </a:r>
              <a:r>
                <a:rPr lang="en-US" sz="2400" dirty="0" err="1"/>
                <a:t>bồi</a:t>
              </a:r>
              <a:r>
                <a:rPr lang="en-US" sz="2400" dirty="0"/>
                <a:t> </a:t>
              </a:r>
              <a:r>
                <a:rPr lang="en-US" sz="2400" dirty="0" err="1"/>
                <a:t>đắp</a:t>
              </a:r>
              <a:r>
                <a:rPr lang="en-US" sz="2400" dirty="0"/>
                <a:t>, </a:t>
              </a:r>
              <a:r>
                <a:rPr lang="en-US" sz="2400" dirty="0" err="1"/>
                <a:t>phân</a:t>
              </a:r>
              <a:r>
                <a:rPr lang="en-US" sz="2400" dirty="0"/>
                <a:t> </a:t>
              </a:r>
              <a:r>
                <a:rPr lang="en-US" sz="2400" dirty="0" err="1"/>
                <a:t>bô</a:t>
              </a:r>
              <a:r>
                <a:rPr lang="en-US" sz="2400" dirty="0"/>
                <a:t>́ </a:t>
              </a:r>
              <a:r>
                <a:rPr lang="en-US" sz="2400" dirty="0" err="1"/>
                <a:t>chu</a:t>
              </a:r>
              <a:r>
                <a:rPr lang="en-US" sz="2400" dirty="0"/>
                <a:t>̉ </a:t>
              </a:r>
              <a:r>
                <a:rPr lang="en-US" sz="2400" dirty="0" err="1"/>
                <a:t>yếu</a:t>
              </a:r>
              <a:r>
                <a:rPr lang="en-US" sz="2400" dirty="0"/>
                <a:t> ở </a:t>
              </a:r>
              <a:r>
                <a:rPr lang="en-US" sz="2400" dirty="0" err="1"/>
                <a:t>vùng</a:t>
              </a:r>
              <a:r>
                <a:rPr lang="en-US" sz="2400" dirty="0"/>
                <a:t> </a:t>
              </a:r>
              <a:r>
                <a:rPr lang="en-US" sz="2400" dirty="0" err="1"/>
                <a:t>đồng</a:t>
              </a:r>
              <a:r>
                <a:rPr lang="en-US" sz="2400" dirty="0"/>
                <a:t> </a:t>
              </a:r>
              <a:r>
                <a:rPr lang="en-US" sz="2400" dirty="0" err="1"/>
                <a:t>bằng</a:t>
              </a:r>
              <a:r>
                <a:rPr lang="en-US" sz="2400" dirty="0"/>
                <a:t> </a:t>
              </a:r>
              <a:r>
                <a:rPr lang="en-US" sz="2400" dirty="0" err="1"/>
                <a:t>va</a:t>
              </a:r>
              <a:r>
                <a:rPr lang="en-US" sz="2400" dirty="0"/>
                <a:t>̀ </a:t>
              </a:r>
              <a:r>
                <a:rPr lang="en-US" sz="2400" dirty="0" err="1"/>
                <a:t>đồng</a:t>
              </a:r>
              <a:r>
                <a:rPr lang="en-US" sz="2400" dirty="0"/>
                <a:t> </a:t>
              </a:r>
              <a:r>
                <a:rPr lang="en-US" sz="2400" dirty="0" err="1"/>
                <a:t>bằng</a:t>
              </a:r>
              <a:r>
                <a:rPr lang="en-US" sz="2400" dirty="0"/>
                <a:t> </a:t>
              </a:r>
              <a:r>
                <a:rPr lang="en-US" sz="2400" dirty="0" err="1"/>
                <a:t>ven</a:t>
              </a:r>
              <a:r>
                <a:rPr lang="en-US" sz="2400" dirty="0"/>
                <a:t> gò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b="1" dirty="0"/>
                <a:t>=&gt; </a:t>
              </a:r>
              <a:r>
                <a:rPr lang="en-US" sz="2400" dirty="0" err="1"/>
                <a:t>Đây</a:t>
              </a:r>
              <a:r>
                <a:rPr lang="en-US" sz="2400" dirty="0"/>
                <a:t> là </a:t>
              </a:r>
              <a:r>
                <a:rPr lang="en-US" sz="2400" dirty="0" err="1"/>
                <a:t>nhóm</a:t>
              </a:r>
              <a:r>
                <a:rPr lang="en-US" sz="2400" dirty="0"/>
                <a:t> </a:t>
              </a:r>
              <a:r>
                <a:rPr lang="en-US" sz="2400" dirty="0" err="1"/>
                <a:t>đất</a:t>
              </a:r>
              <a:r>
                <a:rPr lang="en-US" sz="2400" dirty="0"/>
                <a:t> </a:t>
              </a:r>
              <a:r>
                <a:rPr lang="en-US" sz="2400" dirty="0" err="1"/>
                <a:t>tốt</a:t>
              </a:r>
              <a:r>
                <a:rPr lang="en-US" sz="2400" dirty="0"/>
                <a:t>, </a:t>
              </a:r>
              <a:r>
                <a:rPr lang="en-US" sz="2400" dirty="0" err="1"/>
                <a:t>màu</a:t>
              </a:r>
              <a:r>
                <a:rPr lang="en-US" sz="2400" dirty="0"/>
                <a:t> </a:t>
              </a:r>
              <a:r>
                <a:rPr lang="en-US" sz="2400" dirty="0" err="1"/>
                <a:t>mơ</a:t>
              </a:r>
              <a:r>
                <a:rPr lang="en-US" sz="2400" dirty="0"/>
                <a:t>̃, có </a:t>
              </a:r>
              <a:r>
                <a:rPr lang="en-US" sz="2400" dirty="0" err="1"/>
                <a:t>đặc</a:t>
              </a:r>
              <a:r>
                <a:rPr lang="en-US" sz="2400" dirty="0"/>
                <a:t> </a:t>
              </a:r>
              <a:r>
                <a:rPr lang="en-US" sz="2400" dirty="0" err="1"/>
                <a:t>tính</a:t>
              </a:r>
              <a:r>
                <a:rPr lang="en-US" sz="2400" dirty="0"/>
                <a:t> </a:t>
              </a:r>
              <a:r>
                <a:rPr lang="en-US" sz="2400" dirty="0" err="1"/>
                <a:t>ít</a:t>
              </a:r>
              <a:r>
                <a:rPr lang="en-US" sz="2400" dirty="0"/>
                <a:t> </a:t>
              </a:r>
              <a:r>
                <a:rPr lang="en-US" sz="2400" dirty="0" err="1"/>
                <a:t>chua</a:t>
              </a:r>
              <a:r>
                <a:rPr lang="en-US" sz="2400" dirty="0"/>
                <a:t> </a:t>
              </a:r>
              <a:r>
                <a:rPr lang="en-US" sz="2400" dirty="0" err="1"/>
                <a:t>đến</a:t>
              </a:r>
              <a:r>
                <a:rPr lang="en-US" sz="2400" dirty="0"/>
                <a:t> </a:t>
              </a:r>
              <a:r>
                <a:rPr lang="en-US" sz="2400" dirty="0" err="1"/>
                <a:t>trung</a:t>
              </a:r>
              <a:r>
                <a:rPr lang="en-US" sz="2400" dirty="0"/>
                <a:t> </a:t>
              </a:r>
              <a:r>
                <a:rPr lang="en-US" sz="2400" dirty="0" err="1"/>
                <a:t>tính</a:t>
              </a:r>
              <a:r>
                <a:rPr lang="en-US" sz="2400" dirty="0"/>
                <a:t>, </a:t>
              </a:r>
              <a:r>
                <a:rPr lang="en-US" sz="2400" dirty="0" err="1"/>
                <a:t>thích</a:t>
              </a:r>
              <a:r>
                <a:rPr lang="en-US" sz="2400" dirty="0"/>
                <a:t> </a:t>
              </a:r>
              <a:r>
                <a:rPr lang="en-US" sz="2400" dirty="0" err="1"/>
                <a:t>hợp</a:t>
              </a:r>
              <a:r>
                <a:rPr lang="en-US" sz="2400" dirty="0"/>
                <a:t> </a:t>
              </a:r>
              <a:r>
                <a:rPr lang="en-US" sz="2400" dirty="0" err="1"/>
                <a:t>với</a:t>
              </a:r>
              <a:r>
                <a:rPr lang="en-US" sz="2400" dirty="0"/>
                <a:t> </a:t>
              </a:r>
              <a:r>
                <a:rPr lang="en-US" sz="2400" dirty="0" err="1"/>
                <a:t>nhiều</a:t>
              </a:r>
              <a:r>
                <a:rPr lang="en-US" sz="2400" dirty="0"/>
                <a:t> </a:t>
              </a:r>
              <a:r>
                <a:rPr lang="en-US" sz="2400" dirty="0" err="1"/>
                <a:t>loại</a:t>
              </a:r>
              <a:r>
                <a:rPr lang="en-US" sz="2400" dirty="0"/>
                <a:t> </a:t>
              </a:r>
              <a:r>
                <a:rPr lang="en-US" sz="2400" dirty="0" err="1"/>
                <a:t>cây</a:t>
              </a:r>
              <a:r>
                <a:rPr lang="en-US" sz="2400" dirty="0"/>
                <a:t> </a:t>
              </a:r>
              <a:r>
                <a:rPr lang="en-US" sz="2400" dirty="0" err="1"/>
                <a:t>trồng</a:t>
              </a:r>
              <a:r>
                <a:rPr lang="en-US" sz="2400" dirty="0"/>
                <a:t>,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2465625"/>
            <a:ext cx="5904516" cy="4223497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79949" y="2259141"/>
              <a:ext cx="2500566" cy="20774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/>
                <a:t>- </a:t>
              </a:r>
              <a:r>
                <a:rPr lang="en-US" sz="2400" b="1" i="1" dirty="0" err="1"/>
                <a:t>Nhóm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đất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feralit</a:t>
              </a:r>
              <a:r>
                <a:rPr lang="en-US" sz="2400" b="1" i="1" dirty="0"/>
                <a:t> </a:t>
              </a:r>
              <a:r>
                <a:rPr lang="en-US" sz="2400" b="1" dirty="0"/>
                <a:t>(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đo</a:t>
              </a:r>
              <a:r>
                <a:rPr lang="en-US" sz="2400" b="1" dirty="0"/>
                <a:t>̉ </a:t>
              </a:r>
              <a:r>
                <a:rPr lang="en-US" sz="2400" b="1" dirty="0" err="1"/>
                <a:t>vàng</a:t>
              </a:r>
              <a:r>
                <a:rPr lang="en-US" sz="2400" b="1" dirty="0"/>
                <a:t>) </a:t>
              </a:r>
              <a:r>
                <a:rPr lang="en-US" sz="2400" dirty="0" err="1"/>
                <a:t>phân</a:t>
              </a:r>
              <a:r>
                <a:rPr lang="en-US" sz="2400" dirty="0"/>
                <a:t> </a:t>
              </a:r>
              <a:r>
                <a:rPr lang="en-US" sz="2400" dirty="0" err="1"/>
                <a:t>bô</a:t>
              </a:r>
              <a:r>
                <a:rPr lang="en-US" sz="2400" dirty="0"/>
                <a:t>́ </a:t>
              </a:r>
              <a:r>
                <a:rPr lang="en-US" sz="2400" dirty="0" err="1"/>
                <a:t>chu</a:t>
              </a:r>
              <a:r>
                <a:rPr lang="en-US" sz="2400" dirty="0"/>
                <a:t>̉ </a:t>
              </a:r>
              <a:r>
                <a:rPr lang="en-US" sz="2400" dirty="0" err="1"/>
                <a:t>yếu</a:t>
              </a:r>
              <a:r>
                <a:rPr lang="en-US" sz="2400" dirty="0"/>
                <a:t> ở </a:t>
              </a:r>
              <a:r>
                <a:rPr lang="en-US" sz="2400" dirty="0" err="1"/>
                <a:t>vùng</a:t>
              </a:r>
              <a:r>
                <a:rPr lang="en-US" sz="2400" dirty="0"/>
                <a:t> </a:t>
              </a:r>
              <a:r>
                <a:rPr lang="en-US" sz="2400" dirty="0" err="1"/>
                <a:t>đồi</a:t>
              </a:r>
              <a:r>
                <a:rPr lang="en-US" sz="2400" dirty="0"/>
                <a:t> </a:t>
              </a:r>
              <a:r>
                <a:rPr lang="en-US" sz="2400" dirty="0" err="1"/>
                <a:t>núi</a:t>
              </a:r>
              <a:r>
                <a:rPr lang="en-US" sz="2400" dirty="0"/>
                <a:t> </a:t>
              </a:r>
              <a:r>
                <a:rPr lang="en-US" sz="2400" dirty="0" err="1"/>
                <a:t>thấp</a:t>
              </a:r>
              <a:r>
                <a:rPr lang="en-US" sz="2400" dirty="0"/>
                <a:t> </a:t>
              </a:r>
              <a:r>
                <a:rPr lang="en-US" sz="2400" dirty="0" err="1"/>
                <a:t>phía</a:t>
              </a:r>
              <a:r>
                <a:rPr lang="en-US" sz="2400" dirty="0"/>
                <a:t> </a:t>
              </a:r>
              <a:r>
                <a:rPr lang="en-US" sz="2400" dirty="0" err="1"/>
                <a:t>tây</a:t>
              </a:r>
              <a:r>
                <a:rPr lang="en-US" sz="2400" dirty="0"/>
                <a:t> </a:t>
              </a:r>
              <a:r>
                <a:rPr lang="en-US" sz="2400" dirty="0" err="1"/>
                <a:t>thành</a:t>
              </a:r>
              <a:r>
                <a:rPr lang="en-US" sz="2400" dirty="0"/>
                <a:t> </a:t>
              </a:r>
              <a:r>
                <a:rPr lang="en-US" sz="2400" dirty="0" err="1"/>
                <a:t>phô</a:t>
              </a:r>
              <a:r>
                <a:rPr lang="en-US" sz="2400" dirty="0"/>
                <a:t>́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b="1" dirty="0"/>
                <a:t>-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cát</a:t>
              </a:r>
              <a:r>
                <a:rPr lang="en-US" sz="2400" b="1" dirty="0"/>
                <a:t>,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xám</a:t>
              </a:r>
              <a:r>
                <a:rPr lang="en-US" sz="2400" b="1" dirty="0"/>
                <a:t> </a:t>
              </a:r>
              <a:r>
                <a:rPr lang="en-US" sz="2400" b="1" dirty="0" err="1"/>
                <a:t>bạc</a:t>
              </a:r>
              <a:r>
                <a:rPr lang="en-US" sz="2400" b="1" dirty="0"/>
                <a:t> </a:t>
              </a:r>
              <a:r>
                <a:rPr lang="en-US" sz="2400" b="1" dirty="0" err="1"/>
                <a:t>màu</a:t>
              </a:r>
              <a:r>
                <a:rPr lang="en-US" sz="2400" b="1" dirty="0"/>
                <a:t>,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mùn</a:t>
              </a:r>
              <a:r>
                <a:rPr lang="en-US" sz="2400" b="1" dirty="0"/>
                <a:t> </a:t>
              </a:r>
              <a:r>
                <a:rPr lang="en-US" sz="2400" b="1" dirty="0" err="1"/>
                <a:t>vàng</a:t>
              </a:r>
              <a:r>
                <a:rPr lang="en-US" sz="2400" b="1" dirty="0"/>
                <a:t> </a:t>
              </a:r>
              <a:r>
                <a:rPr lang="en-US" sz="2400" b="1" dirty="0" err="1"/>
                <a:t>đo</a:t>
              </a:r>
              <a:r>
                <a:rPr lang="en-US" sz="2400" b="1" dirty="0"/>
                <a:t>̉ </a:t>
              </a:r>
              <a:r>
                <a:rPr lang="en-US" sz="2400" dirty="0" err="1"/>
                <a:t>trên</a:t>
              </a:r>
              <a:r>
                <a:rPr lang="en-US" sz="2400" dirty="0"/>
                <a:t> </a:t>
              </a:r>
              <a:r>
                <a:rPr lang="en-US" sz="2400" dirty="0" err="1"/>
                <a:t>núi</a:t>
              </a:r>
              <a:r>
                <a:rPr lang="en-US" sz="2400" dirty="0"/>
                <a:t>,... </a:t>
              </a:r>
              <a:endParaRPr lang="en-US" sz="36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15542" y="168876"/>
            <a:ext cx="9502949" cy="8092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le Bold"/>
              </a:rPr>
              <a:t>2. </a:t>
            </a:r>
            <a:r>
              <a:rPr lang="en-US" sz="4000" b="1" dirty="0" err="1">
                <a:latin typeface="Arialle Bold"/>
              </a:rPr>
              <a:t>Đất</a:t>
            </a:r>
            <a:endParaRPr lang="en-US" sz="4000" spc="-180" dirty="0"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8072222" y="518048"/>
            <a:ext cx="2009477" cy="20204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9850275" y="153593"/>
            <a:ext cx="2459172" cy="16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505062"/>
              </p:ext>
            </p:extLst>
          </p:nvPr>
        </p:nvGraphicFramePr>
        <p:xfrm>
          <a:off x="143339" y="164638"/>
          <a:ext cx="11809312" cy="6501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207568" y="1905000"/>
            <a:ext cx="7776863" cy="3232382"/>
            <a:chOff x="3942525" y="2002900"/>
            <a:chExt cx="4693695" cy="87020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2002900"/>
              <a:ext cx="4693695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2028387"/>
              <a:ext cx="4642721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6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6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169227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err="1">
                <a:solidFill>
                  <a:srgbClr val="C00000"/>
                </a:solidFill>
              </a:rPr>
              <a:t>Nhận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xét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vê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nhiệt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đọ</a:t>
            </a:r>
            <a:r>
              <a:rPr lang="en-US" sz="3600" dirty="0">
                <a:solidFill>
                  <a:srgbClr val="C00000"/>
                </a:solidFill>
              </a:rPr>
              <a:t>̂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lượng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mưa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các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khu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vực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tại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trạm</a:t>
            </a:r>
            <a:r>
              <a:rPr lang="en-US" sz="3600" dirty="0">
                <a:solidFill>
                  <a:srgbClr val="C00000"/>
                </a:solidFill>
              </a:rPr>
              <a:t> Ba vì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trạm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Láng</a:t>
            </a:r>
            <a:r>
              <a:rPr lang="en-US" sz="36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39"/>
            <a:ext cx="6248400" cy="2535461"/>
          </a:xfrm>
          <a:prstGeom prst="rect">
            <a:avLst/>
          </a:prstGeom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90" y="3299984"/>
            <a:ext cx="7315200" cy="35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259008"/>
              </p:ext>
            </p:extLst>
          </p:nvPr>
        </p:nvGraphicFramePr>
        <p:xfrm>
          <a:off x="228600" y="228601"/>
          <a:ext cx="11963400" cy="64007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62496989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463295565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487577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09657184"/>
                    </a:ext>
                  </a:extLst>
                </a:gridCol>
              </a:tblGrid>
              <a:tr h="70113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Trạm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>
                          <a:effectLst/>
                        </a:rPr>
                        <a:t>Ba Vì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Láng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23246"/>
                  </a:ext>
                </a:extLst>
              </a:tr>
              <a:tr h="9300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Nhiệt độ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Tháng cao nhất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6,7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95633"/>
                  </a:ext>
                </a:extLst>
              </a:tr>
              <a:tr h="93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Tháng thấp nhất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78891"/>
                  </a:ext>
                </a:extLst>
              </a:tr>
              <a:tr h="19197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b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Lượng mưa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Những tháng trên 100mm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5, 6, 7, 8, 9, 10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5, 6, 7, 8, 9, 10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40312"/>
                  </a:ext>
                </a:extLst>
              </a:tr>
              <a:tr h="1919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Những</a:t>
                      </a:r>
                      <a:r>
                        <a:rPr lang="en-US" sz="3200" dirty="0">
                          <a:effectLst/>
                        </a:rPr>
                        <a:t> t</a:t>
                      </a:r>
                      <a:r>
                        <a:rPr lang="vi-VN" sz="3200" dirty="0">
                          <a:effectLst/>
                        </a:rPr>
                        <a:t>háng dưới 100mm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11,12,1,2,3,4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11,12,1,2,3,4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72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1430000" cy="1325563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 err="1">
                <a:solidFill>
                  <a:srgbClr val="C00000"/>
                </a:solidFill>
              </a:rPr>
              <a:t>Nêu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đặc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điểm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nổi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bật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ảnh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hưởng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khi</a:t>
            </a:r>
            <a:r>
              <a:rPr lang="en-US" sz="3600" dirty="0">
                <a:solidFill>
                  <a:srgbClr val="C00000"/>
                </a:solidFill>
              </a:rPr>
              <a:t>́ </a:t>
            </a:r>
            <a:r>
              <a:rPr lang="en-US" sz="3600" dirty="0" err="1">
                <a:solidFill>
                  <a:srgbClr val="C00000"/>
                </a:solidFill>
              </a:rPr>
              <a:t>hậu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đến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sư</a:t>
            </a:r>
            <a:r>
              <a:rPr lang="en-US" sz="3600" dirty="0">
                <a:solidFill>
                  <a:srgbClr val="C00000"/>
                </a:solidFill>
              </a:rPr>
              <a:t>̣ </a:t>
            </a:r>
            <a:r>
              <a:rPr lang="en-US" sz="3600" dirty="0" err="1">
                <a:solidFill>
                  <a:srgbClr val="C00000"/>
                </a:solidFill>
              </a:rPr>
              <a:t>phát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triển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kinh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tê</a:t>
            </a:r>
            <a:r>
              <a:rPr lang="en-US" sz="3600" dirty="0">
                <a:solidFill>
                  <a:srgbClr val="C00000"/>
                </a:solidFill>
              </a:rPr>
              <a:t>́ - </a:t>
            </a:r>
            <a:r>
              <a:rPr lang="en-US" sz="3600" dirty="0" err="1">
                <a:solidFill>
                  <a:srgbClr val="C00000"/>
                </a:solidFill>
              </a:rPr>
              <a:t>xa</a:t>
            </a:r>
            <a:r>
              <a:rPr lang="en-US" sz="3600" dirty="0">
                <a:solidFill>
                  <a:srgbClr val="C00000"/>
                </a:solidFill>
              </a:rPr>
              <a:t>̃ </a:t>
            </a:r>
            <a:r>
              <a:rPr lang="en-US" sz="3600" dirty="0" err="1">
                <a:solidFill>
                  <a:srgbClr val="C00000"/>
                </a:solidFill>
              </a:rPr>
              <a:t>hội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Hà </a:t>
            </a:r>
            <a:r>
              <a:rPr lang="en-US" sz="3600" dirty="0" err="1">
                <a:solidFill>
                  <a:srgbClr val="C00000"/>
                </a:solidFill>
              </a:rPr>
              <a:t>Nội</a:t>
            </a:r>
            <a:r>
              <a:rPr lang="en-US" sz="36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chemeClr val="accent1">
              <a:lumMod val="50000"/>
              <a:alpha val="76863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230712"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19" y="1447800"/>
            <a:ext cx="11716211" cy="500983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Khi</a:t>
            </a:r>
            <a:r>
              <a:rPr lang="en-US" sz="2400" dirty="0"/>
              <a:t>́ </a:t>
            </a:r>
            <a:r>
              <a:rPr lang="en-US" sz="2400" dirty="0" err="1"/>
              <a:t>hậu</a:t>
            </a:r>
            <a:r>
              <a:rPr lang="en-US" sz="2400" dirty="0"/>
              <a:t>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đới</a:t>
            </a:r>
            <a:r>
              <a:rPr lang="en-US" sz="2400" dirty="0"/>
              <a:t> </a:t>
            </a:r>
            <a:r>
              <a:rPr lang="en-US" sz="2400" dirty="0" err="1"/>
              <a:t>ẩm</a:t>
            </a:r>
            <a:r>
              <a:rPr lang="en-US" sz="2400" dirty="0"/>
              <a:t> </a:t>
            </a:r>
            <a:r>
              <a:rPr lang="en-US" sz="2400" dirty="0" err="1"/>
              <a:t>gio</a:t>
            </a:r>
            <a:r>
              <a:rPr lang="en-US" sz="2400" dirty="0"/>
              <a:t>́ </a:t>
            </a:r>
            <a:r>
              <a:rPr lang="en-US" sz="2400" dirty="0" err="1"/>
              <a:t>mùa</a:t>
            </a:r>
            <a:r>
              <a:rPr lang="en-US" sz="2400" dirty="0"/>
              <a:t>, có </a:t>
            </a:r>
            <a:r>
              <a:rPr lang="en-US" sz="2400" dirty="0" err="1"/>
              <a:t>sư</a:t>
            </a:r>
            <a:r>
              <a:rPr lang="en-US" sz="2400" dirty="0"/>
              <a:t>̣ </a:t>
            </a:r>
            <a:r>
              <a:rPr lang="en-US" sz="2400" dirty="0" err="1"/>
              <a:t>phân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́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dạng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vực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đọ</a:t>
            </a:r>
            <a:r>
              <a:rPr lang="en-US" sz="2400" dirty="0"/>
              <a:t>̂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khá </a:t>
            </a:r>
            <a:r>
              <a:rPr lang="en-US" sz="2400" dirty="0" err="1"/>
              <a:t>cao</a:t>
            </a:r>
            <a:r>
              <a:rPr lang="en-US" sz="2400" dirty="0"/>
              <a:t>, có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đọ</a:t>
            </a:r>
            <a:r>
              <a:rPr lang="en-US" sz="2400" dirty="0"/>
              <a:t>̂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23 - 24 </a:t>
            </a:r>
            <a:r>
              <a:rPr lang="en-US" sz="2400" dirty="0" err="1"/>
              <a:t>độ</a:t>
            </a:r>
            <a:r>
              <a:rPr lang="en-US" sz="2400" dirty="0"/>
              <a:t> C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L</a:t>
            </a:r>
            <a:r>
              <a:rPr lang="en-US" sz="2400" dirty="0" err="1"/>
              <a:t>ượng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khá </a:t>
            </a:r>
            <a:r>
              <a:rPr lang="en-US" sz="2400" dirty="0" err="1"/>
              <a:t>lớn</a:t>
            </a:r>
            <a:r>
              <a:rPr lang="en-US" sz="2400" dirty="0"/>
              <a:t>, </a:t>
            </a:r>
            <a:r>
              <a:rPr lang="en-US" sz="2400" dirty="0" err="1"/>
              <a:t>đại</a:t>
            </a:r>
            <a:r>
              <a:rPr lang="en-US" sz="2400" dirty="0"/>
              <a:t> </a:t>
            </a:r>
            <a:r>
              <a:rPr lang="en-US" sz="2400" dirty="0" err="1"/>
              <a:t>bọ</a:t>
            </a:r>
            <a:r>
              <a:rPr lang="en-US" sz="2400" dirty="0"/>
              <a:t>̂ </a:t>
            </a:r>
            <a:r>
              <a:rPr lang="en-US" sz="2400" dirty="0" err="1"/>
              <a:t>phận</a:t>
            </a:r>
            <a:r>
              <a:rPr lang="en-US" sz="2400" dirty="0"/>
              <a:t> </a:t>
            </a:r>
            <a:r>
              <a:rPr lang="en-US" sz="2400" dirty="0" err="1"/>
              <a:t>lãnh</a:t>
            </a:r>
            <a:r>
              <a:rPr lang="en-US" sz="2400" dirty="0"/>
              <a:t> </a:t>
            </a:r>
            <a:r>
              <a:rPr lang="en-US" sz="2400" dirty="0" err="1"/>
              <a:t>thô</a:t>
            </a:r>
            <a:r>
              <a:rPr lang="en-US" sz="2400" dirty="0"/>
              <a:t>̉ có </a:t>
            </a:r>
            <a:r>
              <a:rPr lang="en-US" sz="2400" dirty="0" err="1"/>
              <a:t>lượng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1500 - 1700 mm;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Đ</a:t>
            </a:r>
            <a:r>
              <a:rPr lang="en-US" sz="2400" dirty="0"/>
              <a:t>ộ </a:t>
            </a:r>
            <a:r>
              <a:rPr lang="en-US" sz="2400" dirty="0" err="1"/>
              <a:t>ẩm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83 - 85 %.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Khi</a:t>
            </a:r>
            <a:r>
              <a:rPr lang="en-US" sz="2400" dirty="0"/>
              <a:t>́ </a:t>
            </a:r>
            <a:r>
              <a:rPr lang="en-US" sz="2400" dirty="0" err="1"/>
              <a:t>hậu</a:t>
            </a:r>
            <a:r>
              <a:rPr lang="en-US" sz="2400" dirty="0"/>
              <a:t> </a:t>
            </a:r>
            <a:r>
              <a:rPr lang="en-US" sz="2400" dirty="0" err="1"/>
              <a:t>của</a:t>
            </a:r>
            <a:r>
              <a:rPr lang="en-US" sz="2400" dirty="0"/>
              <a:t> Hà </a:t>
            </a:r>
            <a:r>
              <a:rPr lang="en-US" sz="2400" dirty="0" err="1"/>
              <a:t>Nội</a:t>
            </a:r>
            <a:r>
              <a:rPr lang="en-US" sz="2400" dirty="0"/>
              <a:t> có </a:t>
            </a:r>
            <a:r>
              <a:rPr lang="en-US" sz="2400" dirty="0" err="1"/>
              <a:t>sư</a:t>
            </a:r>
            <a:r>
              <a:rPr lang="en-US" sz="2400" dirty="0"/>
              <a:t>̣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đổi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khác</a:t>
            </a:r>
            <a:r>
              <a:rPr lang="en-US" sz="2400" dirty="0"/>
              <a:t> </a:t>
            </a:r>
            <a:r>
              <a:rPr lang="en-US" sz="2400" dirty="0" err="1"/>
              <a:t>biệt</a:t>
            </a:r>
            <a:r>
              <a:rPr lang="en-US" sz="2400" dirty="0"/>
              <a:t> </a:t>
            </a:r>
            <a:r>
              <a:rPr lang="en-US" sz="2400" dirty="0" err="1"/>
              <a:t>giữa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+ </a:t>
            </a:r>
            <a:r>
              <a:rPr lang="en-US" sz="2400" dirty="0" err="1"/>
              <a:t>Mùa</a:t>
            </a:r>
            <a:r>
              <a:rPr lang="en-US" sz="2400" dirty="0"/>
              <a:t> hè </a:t>
            </a:r>
            <a:r>
              <a:rPr lang="en-US" sz="2400" dirty="0" err="1"/>
              <a:t>tư</a:t>
            </a:r>
            <a:r>
              <a:rPr lang="en-US" sz="2400" dirty="0"/>
              <a:t>̀ </a:t>
            </a:r>
            <a:r>
              <a:rPr lang="en-US" sz="2400" dirty="0" err="1"/>
              <a:t>tháng</a:t>
            </a:r>
            <a:r>
              <a:rPr lang="en-US" sz="2400" dirty="0"/>
              <a:t> 5 </a:t>
            </a:r>
            <a:r>
              <a:rPr lang="en-US" sz="2400" dirty="0" err="1"/>
              <a:t>đến</a:t>
            </a:r>
            <a:r>
              <a:rPr lang="en-US" sz="2400" dirty="0"/>
              <a:t> </a:t>
            </a:r>
            <a:r>
              <a:rPr lang="en-US" sz="2400" dirty="0" err="1"/>
              <a:t>tháng</a:t>
            </a:r>
            <a:r>
              <a:rPr lang="en-US" sz="2400" dirty="0"/>
              <a:t> 10, </a:t>
            </a:r>
            <a:r>
              <a:rPr lang="en-US" sz="2400" dirty="0" err="1"/>
              <a:t>nóng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nhiều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+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đông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̀ </a:t>
            </a:r>
            <a:r>
              <a:rPr lang="en-US" sz="2400" dirty="0" err="1"/>
              <a:t>tháng</a:t>
            </a:r>
            <a:r>
              <a:rPr lang="en-US" sz="2400" dirty="0"/>
              <a:t> 11 </a:t>
            </a:r>
            <a:r>
              <a:rPr lang="en-US" sz="2400" dirty="0" err="1"/>
              <a:t>đến</a:t>
            </a:r>
            <a:r>
              <a:rPr lang="en-US" sz="2400" dirty="0"/>
              <a:t> </a:t>
            </a:r>
            <a:r>
              <a:rPr lang="en-US" sz="2400" dirty="0" err="1"/>
              <a:t>tháng</a:t>
            </a:r>
            <a:r>
              <a:rPr lang="en-US" sz="2400" dirty="0"/>
              <a:t> 4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, </a:t>
            </a:r>
            <a:r>
              <a:rPr lang="en-US" sz="2400" dirty="0" err="1"/>
              <a:t>thời</a:t>
            </a:r>
            <a:r>
              <a:rPr lang="en-US" sz="2400" dirty="0"/>
              <a:t> </a:t>
            </a:r>
            <a:r>
              <a:rPr lang="en-US" sz="2400" dirty="0" err="1"/>
              <a:t>tiết</a:t>
            </a:r>
            <a:r>
              <a:rPr lang="en-US" sz="2400" dirty="0"/>
              <a:t> </a:t>
            </a:r>
            <a:r>
              <a:rPr lang="en-US" sz="2400" dirty="0" err="1"/>
              <a:t>lạnh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ít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b="1" dirty="0"/>
              <a:t>=&gt; </a:t>
            </a:r>
            <a:r>
              <a:rPr lang="en-US" sz="2400" b="1" dirty="0" err="1"/>
              <a:t>Điều</a:t>
            </a:r>
            <a:r>
              <a:rPr lang="en-US" sz="2400" b="1" dirty="0"/>
              <a:t> </a:t>
            </a:r>
            <a:r>
              <a:rPr lang="en-US" sz="2400" b="1" dirty="0" err="1"/>
              <a:t>kiện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́ </a:t>
            </a:r>
            <a:r>
              <a:rPr lang="en-US" sz="2400" b="1" dirty="0" err="1"/>
              <a:t>hậu</a:t>
            </a:r>
            <a:r>
              <a:rPr lang="en-US" sz="2400" b="1" dirty="0"/>
              <a:t> Hà </a:t>
            </a:r>
            <a:r>
              <a:rPr lang="en-US" sz="2400" b="1" dirty="0" err="1"/>
              <a:t>Nội</a:t>
            </a:r>
            <a:r>
              <a:rPr lang="en-US" sz="2400" b="1" dirty="0"/>
              <a:t> </a:t>
            </a:r>
            <a:r>
              <a:rPr lang="en-US" sz="2400" b="1" dirty="0" err="1"/>
              <a:t>phu</a:t>
            </a:r>
            <a:r>
              <a:rPr lang="en-US" sz="2400" b="1" dirty="0"/>
              <a:t>̀ </a:t>
            </a:r>
            <a:r>
              <a:rPr lang="en-US" sz="2400" b="1" dirty="0" err="1"/>
              <a:t>hợp</a:t>
            </a:r>
            <a:r>
              <a:rPr lang="en-US" sz="2400" b="1" dirty="0"/>
              <a:t> </a:t>
            </a:r>
            <a:r>
              <a:rPr lang="en-US" sz="2400" b="1" dirty="0" err="1"/>
              <a:t>phát</a:t>
            </a:r>
            <a:r>
              <a:rPr lang="en-US" sz="2400" b="1" dirty="0"/>
              <a:t> </a:t>
            </a:r>
            <a:r>
              <a:rPr lang="en-US" sz="2400" b="1" dirty="0" err="1"/>
              <a:t>triển</a:t>
            </a:r>
            <a:r>
              <a:rPr lang="en-US" sz="2400" b="1" dirty="0"/>
              <a:t> </a:t>
            </a:r>
            <a:r>
              <a:rPr lang="en-US" sz="2400" b="1" dirty="0" err="1"/>
              <a:t>cây</a:t>
            </a:r>
            <a:r>
              <a:rPr lang="en-US" sz="2400" b="1" dirty="0"/>
              <a:t> </a:t>
            </a:r>
            <a:r>
              <a:rPr lang="en-US" sz="2400" b="1" dirty="0" err="1"/>
              <a:t>trồng</a:t>
            </a:r>
            <a:r>
              <a:rPr lang="en-US" sz="2400" b="1" dirty="0"/>
              <a:t> </a:t>
            </a:r>
            <a:r>
              <a:rPr lang="en-US" sz="2400" b="1" dirty="0" err="1"/>
              <a:t>đa</a:t>
            </a:r>
            <a:r>
              <a:rPr lang="en-US" sz="2400" b="1" dirty="0"/>
              <a:t> </a:t>
            </a:r>
            <a:r>
              <a:rPr lang="en-US" sz="2400" b="1" dirty="0" err="1"/>
              <a:t>dạng</a:t>
            </a:r>
            <a:r>
              <a:rPr 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221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chemeClr val="accent1">
              <a:lumMod val="50000"/>
              <a:alpha val="76863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1" indent="-378875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5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20" y="1316766"/>
            <a:ext cx="11716211" cy="367158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- </a:t>
            </a:r>
            <a:r>
              <a:rPr lang="en-US" sz="4000" dirty="0" err="1"/>
              <a:t>Tuy</a:t>
            </a:r>
            <a:r>
              <a:rPr lang="en-US" sz="4000" dirty="0"/>
              <a:t> </a:t>
            </a:r>
            <a:r>
              <a:rPr lang="en-US" sz="4000" dirty="0" err="1"/>
              <a:t>nhiên</a:t>
            </a:r>
            <a:r>
              <a:rPr lang="en-US" sz="4000" dirty="0"/>
              <a:t>, Hà </a:t>
            </a:r>
            <a:r>
              <a:rPr lang="en-US" sz="4000" dirty="0" err="1"/>
              <a:t>Nội</a:t>
            </a:r>
            <a:r>
              <a:rPr lang="en-US" sz="4000" dirty="0"/>
              <a:t> </a:t>
            </a:r>
            <a:r>
              <a:rPr lang="en-US" sz="4000" dirty="0" err="1"/>
              <a:t>cũng</a:t>
            </a:r>
            <a:r>
              <a:rPr lang="en-US" sz="4000" dirty="0"/>
              <a:t> có </a:t>
            </a:r>
            <a:r>
              <a:rPr lang="en-US" sz="4000" dirty="0" err="1"/>
              <a:t>những</a:t>
            </a:r>
            <a:r>
              <a:rPr lang="en-US" sz="4000" dirty="0"/>
              <a:t> </a:t>
            </a:r>
            <a:r>
              <a:rPr lang="en-US" sz="4000" dirty="0" err="1"/>
              <a:t>hiện</a:t>
            </a:r>
            <a:r>
              <a:rPr lang="en-US" sz="4000" dirty="0"/>
              <a:t> </a:t>
            </a:r>
            <a:r>
              <a:rPr lang="en-US" sz="4000" dirty="0" err="1"/>
              <a:t>tượng</a:t>
            </a:r>
            <a:r>
              <a:rPr lang="en-US" sz="4000" dirty="0"/>
              <a:t> </a:t>
            </a:r>
            <a:r>
              <a:rPr lang="en-US" sz="4000" dirty="0" err="1"/>
              <a:t>thời</a:t>
            </a:r>
            <a:r>
              <a:rPr lang="en-US" sz="4000" dirty="0"/>
              <a:t> </a:t>
            </a:r>
            <a:r>
              <a:rPr lang="en-US" sz="4000" dirty="0" err="1"/>
              <a:t>tiết</a:t>
            </a:r>
            <a:r>
              <a:rPr lang="en-US" sz="4000" dirty="0"/>
              <a:t> </a:t>
            </a:r>
            <a:r>
              <a:rPr lang="en-US" sz="4000" dirty="0" err="1"/>
              <a:t>bất</a:t>
            </a:r>
            <a:r>
              <a:rPr lang="en-US" sz="4000" dirty="0"/>
              <a:t> </a:t>
            </a:r>
            <a:r>
              <a:rPr lang="en-US" sz="4000" dirty="0" err="1"/>
              <a:t>thường</a:t>
            </a:r>
            <a:r>
              <a:rPr lang="en-US" sz="4000" dirty="0"/>
              <a:t> </a:t>
            </a:r>
            <a:r>
              <a:rPr lang="en-US" sz="4000" dirty="0" err="1"/>
              <a:t>nhu</a:t>
            </a:r>
            <a:r>
              <a:rPr lang="en-US" sz="4000" dirty="0"/>
              <a:t>̛ quá </a:t>
            </a:r>
            <a:r>
              <a:rPr lang="en-US" sz="4000" dirty="0" err="1"/>
              <a:t>nóng</a:t>
            </a:r>
            <a:r>
              <a:rPr lang="en-US" sz="4000" dirty="0"/>
              <a:t> </a:t>
            </a:r>
            <a:r>
              <a:rPr lang="en-US" sz="4000" dirty="0" err="1"/>
              <a:t>hoặc</a:t>
            </a:r>
            <a:r>
              <a:rPr lang="en-US" sz="4000" dirty="0"/>
              <a:t> quá </a:t>
            </a:r>
            <a:r>
              <a:rPr lang="en-US" sz="4000" dirty="0" err="1"/>
              <a:t>lạnh</a:t>
            </a:r>
            <a:r>
              <a:rPr lang="en-US" sz="4000" dirty="0"/>
              <a:t>, </a:t>
            </a:r>
            <a:r>
              <a:rPr lang="en-US" sz="4000" dirty="0" err="1"/>
              <a:t>sương</a:t>
            </a:r>
            <a:r>
              <a:rPr lang="en-US" sz="4000" dirty="0"/>
              <a:t> </a:t>
            </a:r>
            <a:r>
              <a:rPr lang="en-US" sz="4000" dirty="0" err="1"/>
              <a:t>muối</a:t>
            </a:r>
            <a:r>
              <a:rPr lang="en-US" sz="4000" dirty="0"/>
              <a:t>, </a:t>
            </a:r>
            <a:r>
              <a:rPr lang="en-US" sz="4000" dirty="0" err="1"/>
              <a:t>dông</a:t>
            </a:r>
            <a:r>
              <a:rPr lang="en-US" sz="4000" dirty="0"/>
              <a:t> </a:t>
            </a:r>
            <a:r>
              <a:rPr lang="en-US" sz="4000" dirty="0" err="1"/>
              <a:t>lốc</a:t>
            </a:r>
            <a:r>
              <a:rPr lang="en-US" sz="4000" dirty="0"/>
              <a:t>, </a:t>
            </a:r>
            <a:r>
              <a:rPr lang="en-US" sz="4000" dirty="0" err="1"/>
              <a:t>mưa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́, </a:t>
            </a:r>
            <a:r>
              <a:rPr lang="en-US" sz="4000" dirty="0" err="1"/>
              <a:t>bão</a:t>
            </a:r>
            <a:r>
              <a:rPr lang="en-US" sz="4000" dirty="0"/>
              <a:t>, </a:t>
            </a:r>
            <a:r>
              <a:rPr lang="en-US" sz="4000" dirty="0" err="1"/>
              <a:t>áp</a:t>
            </a:r>
            <a:r>
              <a:rPr lang="en-US" sz="4000" dirty="0"/>
              <a:t> </a:t>
            </a:r>
            <a:r>
              <a:rPr lang="en-US" sz="4000" dirty="0" err="1"/>
              <a:t>thấp</a:t>
            </a:r>
            <a:r>
              <a:rPr lang="en-US" sz="4000" dirty="0"/>
              <a:t> </a:t>
            </a:r>
            <a:r>
              <a:rPr lang="en-US" sz="4000" dirty="0" err="1"/>
              <a:t>nhiệt</a:t>
            </a:r>
            <a:r>
              <a:rPr lang="en-US" sz="4000" dirty="0"/>
              <a:t> </a:t>
            </a:r>
            <a:r>
              <a:rPr lang="en-US" sz="4000" dirty="0" err="1"/>
              <a:t>đới</a:t>
            </a:r>
            <a:r>
              <a:rPr lang="en-US" sz="4000" dirty="0"/>
              <a:t>,... </a:t>
            </a:r>
            <a:r>
              <a:rPr lang="en-US" sz="4000" dirty="0" err="1"/>
              <a:t>ảnh</a:t>
            </a:r>
            <a:r>
              <a:rPr lang="en-US" sz="4000" dirty="0"/>
              <a:t> </a:t>
            </a:r>
            <a:r>
              <a:rPr lang="en-US" sz="4000" dirty="0" err="1"/>
              <a:t>hưởng</a:t>
            </a:r>
            <a:r>
              <a:rPr lang="en-US" sz="4000" dirty="0"/>
              <a:t>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hoạt</a:t>
            </a:r>
            <a:r>
              <a:rPr lang="en-US" sz="4000" dirty="0"/>
              <a:t> </a:t>
            </a:r>
            <a:r>
              <a:rPr lang="en-US" sz="4000" dirty="0" err="1"/>
              <a:t>va</a:t>
            </a:r>
            <a:r>
              <a:rPr lang="en-US" sz="4000" dirty="0"/>
              <a:t>̀ </a:t>
            </a:r>
            <a:r>
              <a:rPr lang="en-US" sz="4000" dirty="0" err="1"/>
              <a:t>sản</a:t>
            </a:r>
            <a:r>
              <a:rPr lang="en-US" sz="4000" dirty="0"/>
              <a:t> </a:t>
            </a:r>
            <a:r>
              <a:rPr lang="en-US" sz="4000" dirty="0" err="1"/>
              <a:t>xuất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098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Are Plant Growth Promoting Bacteria?">
            <a:extLst>
              <a:ext uri="{FF2B5EF4-FFF2-40B4-BE49-F238E27FC236}">
                <a16:creationId xmlns:a16="http://schemas.microsoft.com/office/drawing/2014/main" id="{D8D63C7B-9DF2-4CB8-971B-BAA4909E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856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B43BD94-EC9B-392E-0AF3-5653CC6867C7}"/>
              </a:ext>
            </a:extLst>
          </p:cNvPr>
          <p:cNvGrpSpPr/>
          <p:nvPr/>
        </p:nvGrpSpPr>
        <p:grpSpPr>
          <a:xfrm>
            <a:off x="-12290" y="1546860"/>
            <a:ext cx="12192000" cy="3764280"/>
            <a:chOff x="0" y="0"/>
            <a:chExt cx="12192000" cy="37642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6828D4-CEF3-DA78-0FCE-5BDC2CBC2CD3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43A93-7CC2-5200-190E-C20A8A9828D4}"/>
                </a:ext>
              </a:extLst>
            </p:cNvPr>
            <p:cNvSpPr txBox="1"/>
            <p:nvPr/>
          </p:nvSpPr>
          <p:spPr>
            <a:xfrm>
              <a:off x="24580" y="1572614"/>
              <a:ext cx="12167419" cy="1559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le Bold"/>
                </a:rPr>
                <a:t>ĐIỀU KIỆN TỰ NHIÊN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le Bold"/>
                </a:rPr>
                <a:t>TÀI NGUYÊN THIÊN NHIÊN THÀNH PHỐ HÀ NỘI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A45EC4-C8CD-C2E7-4196-F86AD4B0F5ED}"/>
                </a:ext>
              </a:extLst>
            </p:cNvPr>
            <p:cNvSpPr txBox="1"/>
            <p:nvPr/>
          </p:nvSpPr>
          <p:spPr>
            <a:xfrm>
              <a:off x="4299840" y="402482"/>
              <a:ext cx="3592330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solidFill>
                    <a:schemeClr val="accent6">
                      <a:lumMod val="50000"/>
                    </a:schemeClr>
                  </a:solidFill>
                </a:rPr>
                <a:t>CHỦ ĐỀ 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83774E-F6B6-AE9E-5B0A-1355D1E86DE6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4257B7-EE86-04CE-2093-F204DB452A7B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4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120992" y="2289370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3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267" b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 dung</a:t>
              </a:r>
              <a:endParaRPr lang="zh-CN" altLang="en-US" sz="4267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1951" y="1371600"/>
            <a:ext cx="674688" cy="48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387513"/>
            <a:ext cx="328157" cy="48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288954" y="1204943"/>
            <a:ext cx="7907685" cy="721775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87989" y="120900"/>
              <a:ext cx="4407735" cy="407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Địa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hình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295372" y="2142497"/>
            <a:ext cx="7901267" cy="753103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93476" y="72588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Đất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49726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228584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4: ĐIỀU KIỆN TỰ NHIÊN VÀ TÀI NGUYÊN THIÊN NHIÊN TP HÀ NỘI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组合 86"/>
          <p:cNvGrpSpPr>
            <a:grpSpLocks/>
          </p:cNvGrpSpPr>
          <p:nvPr/>
        </p:nvGrpSpPr>
        <p:grpSpPr bwMode="auto">
          <a:xfrm>
            <a:off x="3288954" y="3048000"/>
            <a:ext cx="7901267" cy="806772"/>
            <a:chOff x="0" y="0"/>
            <a:chExt cx="5467144" cy="668621"/>
          </a:xfrm>
        </p:grpSpPr>
        <p:grpSp>
          <p:nvGrpSpPr>
            <p:cNvPr id="62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64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文本框 82"/>
            <p:cNvSpPr txBox="1">
              <a:spLocks noChangeArrowheads="1"/>
            </p:cNvSpPr>
            <p:nvPr/>
          </p:nvSpPr>
          <p:spPr bwMode="auto">
            <a:xfrm>
              <a:off x="166394" y="100855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Khí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hậu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组合 86"/>
          <p:cNvGrpSpPr>
            <a:grpSpLocks/>
          </p:cNvGrpSpPr>
          <p:nvPr/>
        </p:nvGrpSpPr>
        <p:grpSpPr bwMode="auto">
          <a:xfrm>
            <a:off x="3308208" y="3962400"/>
            <a:ext cx="7901267" cy="828906"/>
            <a:chOff x="0" y="0"/>
            <a:chExt cx="5467144" cy="668621"/>
          </a:xfrm>
        </p:grpSpPr>
        <p:grpSp>
          <p:nvGrpSpPr>
            <p:cNvPr id="68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70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4.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Thuỷ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văn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组合 86"/>
          <p:cNvGrpSpPr>
            <a:grpSpLocks/>
          </p:cNvGrpSpPr>
          <p:nvPr/>
        </p:nvGrpSpPr>
        <p:grpSpPr bwMode="auto">
          <a:xfrm>
            <a:off x="3288953" y="4968294"/>
            <a:ext cx="7901267" cy="822906"/>
            <a:chOff x="0" y="0"/>
            <a:chExt cx="5467144" cy="668621"/>
          </a:xfrm>
        </p:grpSpPr>
        <p:grpSp>
          <p:nvGrpSpPr>
            <p:cNvPr id="87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9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52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5.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vật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组合 86"/>
          <p:cNvGrpSpPr>
            <a:grpSpLocks/>
          </p:cNvGrpSpPr>
          <p:nvPr/>
        </p:nvGrpSpPr>
        <p:grpSpPr bwMode="auto">
          <a:xfrm>
            <a:off x="3308208" y="5943600"/>
            <a:ext cx="7901267" cy="822906"/>
            <a:chOff x="0" y="0"/>
            <a:chExt cx="5467144" cy="668621"/>
          </a:xfrm>
        </p:grpSpPr>
        <p:grpSp>
          <p:nvGrpSpPr>
            <p:cNvPr id="93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95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4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52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6.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Khoáng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sản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5574" y="2438400"/>
            <a:ext cx="7680852" cy="2560306"/>
            <a:chOff x="3942525" y="0"/>
            <a:chExt cx="4680955" cy="870205"/>
          </a:xfrm>
          <a:solidFill>
            <a:schemeClr val="accent5">
              <a:lumMod val="5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0"/>
              <a:ext cx="4680955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25487"/>
              <a:ext cx="4629981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6308" y="1008756"/>
            <a:ext cx="103086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Địa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458047" y="1822120"/>
            <a:ext cx="10945216" cy="44443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núi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̀ gò 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phân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ở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phía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tây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phía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bắc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thuộc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loại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núi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thấp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chiếm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diện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thấp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gò 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̃;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phát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triển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lâm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nghiệp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chăn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du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lịch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xây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nghiệp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bằng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chiếm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diện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lớn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́. 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đắp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triệu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năm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trước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được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dụng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lúa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màu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chăn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sản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4857" y="235790"/>
            <a:ext cx="1993468" cy="16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4267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90800"/>
            <a:ext cx="701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33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530" y="1905000"/>
            <a:ext cx="8448939" cy="2772139"/>
            <a:chOff x="3942525" y="1002164"/>
            <a:chExt cx="4700012" cy="87020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1002164"/>
              <a:ext cx="4700012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1027651"/>
              <a:ext cx="4649038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8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9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42205" y="-205227"/>
            <a:ext cx="2907887" cy="2451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10711" y="1250176"/>
            <a:ext cx="103086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2. </a:t>
            </a:r>
            <a:r>
              <a:rPr lang="en-US" sz="4800" b="1" dirty="0" err="1">
                <a:solidFill>
                  <a:srgbClr val="FF0000"/>
                </a:solidFill>
              </a:rPr>
              <a:t>Đất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2416569"/>
            <a:ext cx="10945216" cy="26559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+</a:t>
            </a:r>
            <a:r>
              <a:rPr lang="en-US" sz="4000" dirty="0"/>
              <a:t> </a:t>
            </a:r>
            <a:r>
              <a:rPr lang="en-US" sz="4000" dirty="0" err="1"/>
              <a:t>Kê</a:t>
            </a:r>
            <a:r>
              <a:rPr lang="en-US" sz="4000" dirty="0"/>
              <a:t>̉ </a:t>
            </a:r>
            <a:r>
              <a:rPr lang="en-US" sz="4000" dirty="0" err="1"/>
              <a:t>tên</a:t>
            </a:r>
            <a:r>
              <a:rPr lang="en-US" sz="4000" dirty="0"/>
              <a:t> </a:t>
            </a:r>
            <a:r>
              <a:rPr lang="en-US" sz="4000" dirty="0" err="1"/>
              <a:t>các</a:t>
            </a:r>
            <a:r>
              <a:rPr lang="en-US" sz="4000" dirty="0"/>
              <a:t> </a:t>
            </a:r>
            <a:r>
              <a:rPr lang="en-US" sz="4000" dirty="0" err="1"/>
              <a:t>loại</a:t>
            </a:r>
            <a:r>
              <a:rPr lang="en-US" sz="4000" dirty="0"/>
              <a:t> </a:t>
            </a:r>
            <a:r>
              <a:rPr lang="en-US" sz="4000" dirty="0" err="1"/>
              <a:t>đất</a:t>
            </a:r>
            <a:r>
              <a:rPr lang="en-US" sz="4000" dirty="0"/>
              <a:t> </a:t>
            </a:r>
            <a:r>
              <a:rPr lang="en-US" sz="4000" dirty="0" err="1"/>
              <a:t>chính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Hà </a:t>
            </a:r>
            <a:r>
              <a:rPr lang="en-US" sz="4000" dirty="0" err="1"/>
              <a:t>Nội</a:t>
            </a:r>
            <a:r>
              <a:rPr lang="en-US" sz="40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4000" dirty="0"/>
              <a:t>+</a:t>
            </a:r>
            <a:r>
              <a:rPr lang="en-US" sz="4000" dirty="0"/>
              <a:t> </a:t>
            </a:r>
            <a:r>
              <a:rPr lang="en-US" sz="4000" dirty="0" err="1"/>
              <a:t>Nêu</a:t>
            </a:r>
            <a:r>
              <a:rPr lang="en-US" sz="4000" dirty="0"/>
              <a:t> </a:t>
            </a:r>
            <a:r>
              <a:rPr lang="en-US" sz="4000" dirty="0" err="1"/>
              <a:t>đặc</a:t>
            </a:r>
            <a:r>
              <a:rPr lang="en-US" sz="4000" dirty="0"/>
              <a:t> </a:t>
            </a:r>
            <a:r>
              <a:rPr lang="en-US" sz="4000" dirty="0" err="1"/>
              <a:t>điểm</a:t>
            </a:r>
            <a:r>
              <a:rPr lang="en-US" sz="4000" dirty="0"/>
              <a:t> </a:t>
            </a:r>
            <a:r>
              <a:rPr lang="en-US" sz="4000" dirty="0" err="1"/>
              <a:t>nổi</a:t>
            </a:r>
            <a:r>
              <a:rPr lang="en-US" sz="4000" dirty="0"/>
              <a:t> </a:t>
            </a:r>
            <a:r>
              <a:rPr lang="en-US" sz="4000" dirty="0" err="1"/>
              <a:t>bật</a:t>
            </a:r>
            <a:r>
              <a:rPr lang="en-US" sz="4000" dirty="0"/>
              <a:t> </a:t>
            </a:r>
            <a:r>
              <a:rPr lang="en-US" sz="4000" dirty="0" err="1"/>
              <a:t>va</a:t>
            </a:r>
            <a:r>
              <a:rPr lang="en-US" sz="4000" dirty="0"/>
              <a:t>̀ </a:t>
            </a:r>
            <a:r>
              <a:rPr lang="en-US" sz="4000" dirty="0" err="1"/>
              <a:t>ảnh</a:t>
            </a:r>
            <a:r>
              <a:rPr lang="en-US" sz="4000" dirty="0"/>
              <a:t> </a:t>
            </a:r>
            <a:r>
              <a:rPr lang="en-US" sz="4000" dirty="0" err="1"/>
              <a:t>hưởng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</a:t>
            </a:r>
            <a:r>
              <a:rPr lang="en-US" sz="4000" dirty="0" err="1"/>
              <a:t>đất</a:t>
            </a:r>
            <a:r>
              <a:rPr lang="en-US" sz="4000" dirty="0"/>
              <a:t>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sư</a:t>
            </a:r>
            <a:r>
              <a:rPr lang="en-US" sz="4000" dirty="0"/>
              <a:t>̣ </a:t>
            </a:r>
            <a:r>
              <a:rPr lang="en-US" sz="4000" dirty="0" err="1"/>
              <a:t>phát</a:t>
            </a:r>
            <a:r>
              <a:rPr lang="en-US" sz="4000" dirty="0"/>
              <a:t> </a:t>
            </a:r>
            <a:r>
              <a:rPr lang="en-US" sz="4000" dirty="0" err="1"/>
              <a:t>triển</a:t>
            </a:r>
            <a:r>
              <a:rPr lang="en-US" sz="4000" dirty="0"/>
              <a:t> </a:t>
            </a:r>
            <a:r>
              <a:rPr lang="en-US" sz="4000" dirty="0" err="1"/>
              <a:t>kinh</a:t>
            </a:r>
            <a:r>
              <a:rPr lang="en-US" sz="4000" dirty="0"/>
              <a:t> </a:t>
            </a:r>
            <a:r>
              <a:rPr lang="en-US" sz="4000" dirty="0" err="1"/>
              <a:t>tê</a:t>
            </a:r>
            <a:r>
              <a:rPr lang="en-US" sz="4000" dirty="0"/>
              <a:t>́ - </a:t>
            </a:r>
            <a:r>
              <a:rPr lang="en-US" sz="4000" dirty="0" err="1"/>
              <a:t>xa</a:t>
            </a:r>
            <a:r>
              <a:rPr lang="en-US" sz="4000" dirty="0"/>
              <a:t>̃ </a:t>
            </a:r>
            <a:r>
              <a:rPr lang="en-US" sz="4000" dirty="0" err="1"/>
              <a:t>hội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Hà </a:t>
            </a:r>
            <a:r>
              <a:rPr lang="en-US" sz="4000" dirty="0" err="1"/>
              <a:t>Nội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3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6916</TotalTime>
  <Words>819</Words>
  <Application>Microsoft Office PowerPoint</Application>
  <PresentationFormat>Widescreen</PresentationFormat>
  <Paragraphs>63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#9Slide02 Noi dung dai</vt:lpstr>
      <vt:lpstr>Arial</vt:lpstr>
      <vt:lpstr>Arialle Bold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Nhận xét về nhiệt độ và lượng mưa của các khu vực tại trạm Ba vì và trạm Láng. </vt:lpstr>
      <vt:lpstr>PowerPoint Presentation</vt:lpstr>
      <vt:lpstr>Nêu đặc điểm nổi bật và ảnh hưởng của khí hậu đến sự phát triển kinh tế - xã hội của Hà Nội. 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Lê Vân</cp:lastModifiedBy>
  <cp:revision>105</cp:revision>
  <dcterms:created xsi:type="dcterms:W3CDTF">2022-04-30T02:10:34Z</dcterms:created>
  <dcterms:modified xsi:type="dcterms:W3CDTF">2024-05-21T07:33:18Z</dcterms:modified>
  <cp:category>9Slide.vn</cp:category>
  <cp:contentStatus>9Slide</cp:contentStatus>
</cp:coreProperties>
</file>