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63" r:id="rId2"/>
    <p:sldId id="256" r:id="rId3"/>
    <p:sldId id="302" r:id="rId4"/>
    <p:sldId id="332" r:id="rId5"/>
    <p:sldId id="360" r:id="rId6"/>
    <p:sldId id="344" r:id="rId7"/>
    <p:sldId id="359" r:id="rId8"/>
    <p:sldId id="358" r:id="rId9"/>
    <p:sldId id="346" r:id="rId10"/>
    <p:sldId id="349" r:id="rId11"/>
    <p:sldId id="361" r:id="rId12"/>
    <p:sldId id="357" r:id="rId13"/>
    <p:sldId id="362" r:id="rId14"/>
    <p:sldId id="314" r:id="rId15"/>
    <p:sldId id="33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7192A9"/>
    <a:srgbClr val="EF4B66"/>
    <a:srgbClr val="D8E5E5"/>
    <a:srgbClr val="FBCDCD"/>
    <a:srgbClr val="F37D91"/>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106" d="100"/>
          <a:sy n="106" d="100"/>
        </p:scale>
        <p:origin x="9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54858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31330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39127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9705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82069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2227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89133" y="112159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41918" y="100029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991739" y="1096682"/>
            <a:ext cx="10713954"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again </a:t>
            </a:r>
            <a:r>
              <a:rPr lang="en-US" sz="2600" b="1">
                <a:effectLst>
                  <a:glow rad="88900">
                    <a:schemeClr val="bg1"/>
                  </a:glow>
                </a:effectLst>
                <a:cs typeface="Arial" panose="020B0604020202020204" pitchFamily="34" charset="0"/>
              </a:rPr>
              <a:t>and </a:t>
            </a:r>
            <a:r>
              <a:rPr lang="en-US" sz="2600" b="1" smtClean="0">
                <a:effectLst>
                  <a:glow rad="88900">
                    <a:schemeClr val="bg1"/>
                  </a:glow>
                </a:effectLst>
                <a:cs typeface="Arial" panose="020B0604020202020204" pitchFamily="34" charset="0"/>
              </a:rPr>
              <a:t>tick T </a:t>
            </a:r>
            <a:r>
              <a:rPr lang="en-US" sz="2600" b="1" dirty="0">
                <a:effectLst>
                  <a:glow rad="88900">
                    <a:schemeClr val="bg1"/>
                  </a:glow>
                </a:effectLst>
                <a:cs typeface="Arial" panose="020B0604020202020204" pitchFamily="34" charset="0"/>
              </a:rPr>
              <a:t>(True) </a:t>
            </a:r>
            <a:r>
              <a:rPr lang="en-US" sz="2600" b="1">
                <a:effectLst>
                  <a:glow rad="88900">
                    <a:schemeClr val="bg1"/>
                  </a:glow>
                </a:effectLst>
                <a:cs typeface="Arial" panose="020B0604020202020204" pitchFamily="34" charset="0"/>
              </a:rPr>
              <a:t>or </a:t>
            </a:r>
            <a:r>
              <a:rPr lang="en-US" sz="2600" b="1" smtClean="0">
                <a:effectLst>
                  <a:glow rad="88900">
                    <a:schemeClr val="bg1"/>
                  </a:glow>
                </a:effectLst>
                <a:cs typeface="Arial" panose="020B0604020202020204" pitchFamily="34" charset="0"/>
              </a:rPr>
              <a:t>F (</a:t>
            </a:r>
            <a:r>
              <a:rPr lang="en-US" sz="2600" b="1">
                <a:effectLst>
                  <a:glow rad="88900">
                    <a:schemeClr val="bg1"/>
                  </a:glow>
                </a:effectLst>
                <a:cs typeface="Arial" panose="020B0604020202020204" pitchFamily="34" charset="0"/>
              </a:rPr>
              <a:t>False</a:t>
            </a:r>
            <a:r>
              <a:rPr lang="en-US" sz="2600" b="1" smtClean="0">
                <a:effectLst>
                  <a:glow rad="88900">
                    <a:schemeClr val="bg1"/>
                  </a:glow>
                </a:effectLst>
                <a:cs typeface="Arial" panose="020B0604020202020204" pitchFamily="34" charset="0"/>
              </a:rPr>
              <a:t>).</a:t>
            </a:r>
            <a:endParaRPr lang="en-US" sz="2600" b="1" dirty="0">
              <a:effectLst>
                <a:glow rad="88900">
                  <a:schemeClr val="bg1"/>
                </a:glow>
              </a:effectLst>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8827267"/>
              </p:ext>
            </p:extLst>
          </p:nvPr>
        </p:nvGraphicFramePr>
        <p:xfrm>
          <a:off x="366865" y="1649104"/>
          <a:ext cx="11388450" cy="5089536"/>
        </p:xfrm>
        <a:graphic>
          <a:graphicData uri="http://schemas.openxmlformats.org/drawingml/2006/table">
            <a:tbl>
              <a:tblPr firstRow="1" bandRow="1">
                <a:tableStyleId>{5C22544A-7EE6-4342-B048-85BDC9FD1C3A}</a:tableStyleId>
              </a:tblPr>
              <a:tblGrid>
                <a:gridCol w="9651483">
                  <a:extLst>
                    <a:ext uri="{9D8B030D-6E8A-4147-A177-3AD203B41FA5}">
                      <a16:colId xmlns:a16="http://schemas.microsoft.com/office/drawing/2014/main" val="1792272189"/>
                    </a:ext>
                  </a:extLst>
                </a:gridCol>
                <a:gridCol w="840152">
                  <a:extLst>
                    <a:ext uri="{9D8B030D-6E8A-4147-A177-3AD203B41FA5}">
                      <a16:colId xmlns:a16="http://schemas.microsoft.com/office/drawing/2014/main" val="537183415"/>
                    </a:ext>
                  </a:extLst>
                </a:gridCol>
                <a:gridCol w="896815">
                  <a:extLst>
                    <a:ext uri="{9D8B030D-6E8A-4147-A177-3AD203B41FA5}">
                      <a16:colId xmlns:a16="http://schemas.microsoft.com/office/drawing/2014/main" val="1006868580"/>
                    </a:ext>
                  </a:extLst>
                </a:gridCol>
              </a:tblGrid>
              <a:tr h="434673">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735451376"/>
                  </a:ext>
                </a:extLst>
              </a:tr>
              <a:tr h="812592">
                <a:tc>
                  <a:txBody>
                    <a:bodyPr/>
                    <a:lstStyle/>
                    <a:p>
                      <a:r>
                        <a:rPr lang="en-US" sz="3200" b="1" dirty="0" smtClean="0">
                          <a:solidFill>
                            <a:srgbClr val="F26649"/>
                          </a:solidFill>
                        </a:rPr>
                        <a:t>1</a:t>
                      </a:r>
                      <a:r>
                        <a:rPr lang="en-US" sz="3200" b="1" smtClean="0">
                          <a:solidFill>
                            <a:srgbClr val="F26649"/>
                          </a:solidFill>
                        </a:rPr>
                        <a:t>. </a:t>
                      </a:r>
                      <a:r>
                        <a:rPr lang="en-US" sz="3200" smtClean="0"/>
                        <a:t>Elias</a:t>
                      </a:r>
                      <a:r>
                        <a:rPr lang="en-US" sz="3200" baseline="0" smtClean="0"/>
                        <a:t> </a:t>
                      </a:r>
                      <a:r>
                        <a:rPr lang="en-US" sz="3200" baseline="0" dirty="0" smtClean="0"/>
                        <a:t>can do a Gangnam style dance.</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944692797"/>
                  </a:ext>
                </a:extLst>
              </a:tr>
              <a:tr h="812592">
                <a:tc>
                  <a:txBody>
                    <a:bodyPr/>
                    <a:lstStyle/>
                    <a:p>
                      <a:r>
                        <a:rPr lang="en-US" sz="3200" b="1" dirty="0" smtClean="0">
                          <a:solidFill>
                            <a:srgbClr val="F26649"/>
                          </a:solidFill>
                        </a:rPr>
                        <a:t>2. </a:t>
                      </a:r>
                      <a:r>
                        <a:rPr lang="en-US" sz="3200" dirty="0" smtClean="0"/>
                        <a:t>Students can practise English with the robot in real time.</a:t>
                      </a:r>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80023116"/>
                  </a:ext>
                </a:extLst>
              </a:tr>
              <a:tr h="812592">
                <a:tc>
                  <a:txBody>
                    <a:bodyPr/>
                    <a:lstStyle/>
                    <a:p>
                      <a:r>
                        <a:rPr lang="en-US" sz="3200" b="1" dirty="0" smtClean="0">
                          <a:solidFill>
                            <a:srgbClr val="F26649"/>
                          </a:solidFill>
                        </a:rPr>
                        <a:t>3. </a:t>
                      </a:r>
                      <a:r>
                        <a:rPr lang="en-US" sz="3200" dirty="0" smtClean="0"/>
                        <a:t>The </a:t>
                      </a:r>
                      <a:r>
                        <a:rPr lang="en-US" sz="3200" smtClean="0"/>
                        <a:t>robot feels </a:t>
                      </a:r>
                      <a:r>
                        <a:rPr lang="en-US" sz="3200" dirty="0" smtClean="0"/>
                        <a:t>tired</a:t>
                      </a:r>
                      <a:r>
                        <a:rPr lang="en-US" sz="3200" baseline="0" dirty="0" smtClean="0"/>
                        <a:t> when it repeats words.</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92959223"/>
                  </a:ext>
                </a:extLst>
              </a:tr>
              <a:tr h="812592">
                <a:tc>
                  <a:txBody>
                    <a:bodyPr/>
                    <a:lstStyle/>
                    <a:p>
                      <a:r>
                        <a:rPr lang="en-US" sz="3200" b="1" dirty="0" smtClean="0">
                          <a:solidFill>
                            <a:srgbClr val="F26649"/>
                          </a:solidFill>
                        </a:rPr>
                        <a:t>4. </a:t>
                      </a:r>
                      <a:r>
                        <a:rPr lang="en-US" sz="3200" dirty="0" smtClean="0"/>
                        <a:t>The robot asks questions that are too difficult for students to answer.</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589015143"/>
                  </a:ext>
                </a:extLst>
              </a:tr>
              <a:tr h="812592">
                <a:tc>
                  <a:txBody>
                    <a:bodyPr/>
                    <a:lstStyle/>
                    <a:p>
                      <a:r>
                        <a:rPr lang="en-US" sz="3200" b="1" dirty="0" smtClean="0">
                          <a:solidFill>
                            <a:srgbClr val="F26649"/>
                          </a:solidFill>
                        </a:rPr>
                        <a:t>5. </a:t>
                      </a:r>
                      <a:r>
                        <a:rPr lang="en-US" sz="3200" dirty="0" smtClean="0"/>
                        <a:t>Robots can teach students how to behave correctly.</a:t>
                      </a:r>
                      <a:endParaRPr lang="en-US" sz="32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700755154"/>
                  </a:ext>
                </a:extLst>
              </a:tr>
            </a:tbl>
          </a:graphicData>
        </a:graphic>
      </p:graphicFrame>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2278505"/>
            <a:ext cx="545006" cy="54500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3179855"/>
            <a:ext cx="545006" cy="54500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4172277"/>
            <a:ext cx="545006" cy="54500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5095028"/>
            <a:ext cx="545006" cy="54500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6017779"/>
            <a:ext cx="545006" cy="545006"/>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70383"/>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78805" y="1065938"/>
            <a:ext cx="110306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if you agree or disagree that robots will soon replace teachers at schools. Write the reasons in the table</a:t>
            </a:r>
            <a:r>
              <a:rPr lang="en-US" sz="2400" b="1" dirty="0" smtClean="0">
                <a:effectLst>
                  <a:glow rad="88900">
                    <a:schemeClr val="bg1"/>
                  </a:glow>
                </a:effectLst>
                <a:cs typeface="Arial" panose="020B0604020202020204" pitchFamily="34" charset="0"/>
              </a:rPr>
              <a:t>.</a:t>
            </a:r>
            <a:endParaRPr lang="en-US" sz="2400" b="1" dirty="0">
              <a:effectLst>
                <a:glow rad="88900">
                  <a:schemeClr val="bg1"/>
                </a:glow>
              </a:effectLst>
              <a:cs typeface="Arial" panose="020B0604020202020204" pitchFamily="34" charset="0"/>
            </a:endParaRPr>
          </a:p>
        </p:txBody>
      </p:sp>
      <p:sp>
        <p:nvSpPr>
          <p:cNvPr id="15" name="TextBox 14"/>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85055191"/>
              </p:ext>
            </p:extLst>
          </p:nvPr>
        </p:nvGraphicFramePr>
        <p:xfrm>
          <a:off x="403192" y="1978595"/>
          <a:ext cx="11430002" cy="4450080"/>
        </p:xfrm>
        <a:graphic>
          <a:graphicData uri="http://schemas.openxmlformats.org/drawingml/2006/table">
            <a:tbl>
              <a:tblPr firstRow="1" bandRow="1">
                <a:tableStyleId>{5C22544A-7EE6-4342-B048-85BDC9FD1C3A}</a:tableStyleId>
              </a:tblPr>
              <a:tblGrid>
                <a:gridCol w="5469435">
                  <a:extLst>
                    <a:ext uri="{9D8B030D-6E8A-4147-A177-3AD203B41FA5}">
                      <a16:colId xmlns:a16="http://schemas.microsoft.com/office/drawing/2014/main" val="1175153946"/>
                    </a:ext>
                  </a:extLst>
                </a:gridCol>
                <a:gridCol w="5960567">
                  <a:extLst>
                    <a:ext uri="{9D8B030D-6E8A-4147-A177-3AD203B41FA5}">
                      <a16:colId xmlns:a16="http://schemas.microsoft.com/office/drawing/2014/main" val="3240095960"/>
                    </a:ext>
                  </a:extLst>
                </a:gridCol>
              </a:tblGrid>
              <a:tr h="318971">
                <a:tc>
                  <a:txBody>
                    <a:bodyPr/>
                    <a:lstStyle/>
                    <a:p>
                      <a:pPr algn="ctr"/>
                      <a:r>
                        <a:rPr lang="en-US" sz="2800" dirty="0" smtClean="0">
                          <a:solidFill>
                            <a:schemeClr val="tx1"/>
                          </a:solidFill>
                        </a:rPr>
                        <a:t>Agree</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Disagree</a:t>
                      </a:r>
                      <a:endParaRPr lang="en-US" sz="2800" dirty="0">
                        <a:solidFill>
                          <a:schemeClr val="tx1"/>
                        </a:solidFill>
                      </a:endParaRPr>
                    </a:p>
                  </a:txBody>
                  <a:tcPr>
                    <a:solidFill>
                      <a:srgbClr val="FBCDCD"/>
                    </a:solidFill>
                  </a:tcPr>
                </a:tc>
                <a:extLst>
                  <a:ext uri="{0D108BD9-81ED-4DB2-BD59-A6C34878D82A}">
                    <a16:rowId xmlns:a16="http://schemas.microsoft.com/office/drawing/2014/main" val="1982949016"/>
                  </a:ext>
                </a:extLst>
              </a:tr>
              <a:tr h="3698521">
                <a:tc>
                  <a:txBody>
                    <a:bodyPr/>
                    <a:lstStyle/>
                    <a:p>
                      <a:pPr marL="0" indent="0">
                        <a:lnSpc>
                          <a:spcPct val="100000"/>
                        </a:lnSpc>
                        <a:buFontTx/>
                        <a:buNone/>
                      </a:pPr>
                      <a:r>
                        <a:rPr lang="en-US" sz="2800" baseline="0" smtClean="0"/>
                        <a:t>1. Robots </a:t>
                      </a:r>
                      <a:r>
                        <a:rPr lang="en-US" sz="2800" baseline="0" dirty="0" smtClean="0"/>
                        <a:t>can better remember things than </a:t>
                      </a:r>
                      <a:r>
                        <a:rPr lang="en-US" sz="2800" baseline="0" smtClean="0"/>
                        <a:t>teachers.</a:t>
                      </a:r>
                    </a:p>
                    <a:p>
                      <a:pPr marL="0" indent="0">
                        <a:lnSpc>
                          <a:spcPct val="100000"/>
                        </a:lnSpc>
                        <a:buFontTx/>
                        <a:buNone/>
                      </a:pPr>
                      <a:r>
                        <a:rPr lang="en-US" sz="2800" baseline="0" smtClean="0"/>
                        <a:t>2. </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endParaRPr lang="en-US" sz="2800" baseline="0" dirty="0" smtClean="0"/>
                    </a:p>
                    <a:p>
                      <a:pPr marL="0" indent="0">
                        <a:lnSpc>
                          <a:spcPct val="100000"/>
                        </a:lnSpc>
                        <a:buFontTx/>
                        <a:buNone/>
                      </a:pPr>
                      <a:r>
                        <a:rPr lang="en-US" sz="2800" baseline="0" smtClean="0"/>
                        <a:t>       </a:t>
                      </a:r>
                      <a:endParaRPr lang="en-US" sz="2800" baseline="0" dirty="0" smtClean="0"/>
                    </a:p>
                  </a:txBody>
                  <a:tcPr>
                    <a:solidFill>
                      <a:srgbClr val="D8E5E5"/>
                    </a:solidFill>
                  </a:tcPr>
                </a:tc>
                <a:tc>
                  <a:txBody>
                    <a:bodyPr/>
                    <a:lstStyle/>
                    <a:p>
                      <a:pPr marL="0" indent="0">
                        <a:lnSpc>
                          <a:spcPct val="100000"/>
                        </a:lnSpc>
                        <a:buFontTx/>
                        <a:buNone/>
                      </a:pPr>
                      <a:r>
                        <a:rPr lang="en-US" sz="2800" baseline="0" smtClean="0"/>
                        <a:t>1. Robots </a:t>
                      </a:r>
                      <a:r>
                        <a:rPr lang="en-US" sz="2800" baseline="0" dirty="0" smtClean="0"/>
                        <a:t>can’t understand students’ </a:t>
                      </a:r>
                      <a:r>
                        <a:rPr lang="en-US" sz="2800" baseline="0" smtClean="0"/>
                        <a:t>emotions.</a:t>
                      </a:r>
                    </a:p>
                    <a:p>
                      <a:pPr marL="0" indent="0">
                        <a:lnSpc>
                          <a:spcPct val="100000"/>
                        </a:lnSpc>
                        <a:buFontTx/>
                        <a:buNone/>
                      </a:pPr>
                      <a:r>
                        <a:rPr lang="en-US" sz="2800" baseline="0" smtClean="0"/>
                        <a:t>2.</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r>
                        <a:rPr lang="en-US" sz="2800" baseline="0" smtClean="0"/>
                        <a:t>5.</a:t>
                      </a:r>
                    </a:p>
                    <a:p>
                      <a:pPr marL="0" indent="0">
                        <a:lnSpc>
                          <a:spcPct val="100000"/>
                        </a:lnSpc>
                        <a:buFontTx/>
                        <a:buNone/>
                      </a:pPr>
                      <a:endParaRPr lang="en-US" sz="2800" baseline="0" dirty="0" smtClean="0"/>
                    </a:p>
                  </a:txBody>
                  <a:tcPr>
                    <a:solidFill>
                      <a:srgbClr val="D8E5E5"/>
                    </a:solidFill>
                  </a:tcPr>
                </a:tc>
                <a:extLst>
                  <a:ext uri="{0D108BD9-81ED-4DB2-BD59-A6C34878D82A}">
                    <a16:rowId xmlns:a16="http://schemas.microsoft.com/office/drawing/2014/main" val="1019672076"/>
                  </a:ext>
                </a:extLst>
              </a:tr>
            </a:tbl>
          </a:graphicData>
        </a:graphic>
      </p:graphicFrame>
      <p:sp>
        <p:nvSpPr>
          <p:cNvPr id="22" name="TextBox 21"/>
          <p:cNvSpPr txBox="1"/>
          <p:nvPr/>
        </p:nvSpPr>
        <p:spPr>
          <a:xfrm>
            <a:off x="759586" y="3351251"/>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talk for a longer time and not feel tired.</a:t>
            </a:r>
          </a:p>
        </p:txBody>
      </p:sp>
      <p:sp>
        <p:nvSpPr>
          <p:cNvPr id="27" name="TextBox 26"/>
          <p:cNvSpPr txBox="1"/>
          <p:nvPr/>
        </p:nvSpPr>
        <p:spPr>
          <a:xfrm>
            <a:off x="759586" y="4191033"/>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still interact well with students.</a:t>
            </a:r>
          </a:p>
        </p:txBody>
      </p:sp>
      <p:sp>
        <p:nvSpPr>
          <p:cNvPr id="28" name="TextBox 27"/>
          <p:cNvSpPr txBox="1"/>
          <p:nvPr/>
        </p:nvSpPr>
        <p:spPr>
          <a:xfrm>
            <a:off x="759586" y="5038269"/>
            <a:ext cx="5402570" cy="1384995"/>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store more data and information and tell them to students.</a:t>
            </a:r>
          </a:p>
        </p:txBody>
      </p:sp>
      <p:sp>
        <p:nvSpPr>
          <p:cNvPr id="29" name="TextBox 28"/>
          <p:cNvSpPr txBox="1"/>
          <p:nvPr/>
        </p:nvSpPr>
        <p:spPr>
          <a:xfrm>
            <a:off x="6478499" y="3350484"/>
            <a:ext cx="5250439" cy="954107"/>
          </a:xfrm>
          <a:prstGeom prst="rect">
            <a:avLst/>
          </a:prstGeom>
          <a:noFill/>
        </p:spPr>
        <p:txBody>
          <a:bodyPr wrap="square" rtlCol="0">
            <a:spAutoFit/>
          </a:bodyPr>
          <a:lstStyle/>
          <a:p>
            <a:r>
              <a:rPr lang="en-US" sz="2800" dirty="0" smtClean="0">
                <a:solidFill>
                  <a:srgbClr val="7030A0"/>
                </a:solidFill>
              </a:rPr>
              <a:t>Robots can’t teach students how to behave well.</a:t>
            </a:r>
            <a:endParaRPr lang="en-US" sz="2800" dirty="0">
              <a:solidFill>
                <a:srgbClr val="7030A0"/>
              </a:solidFill>
            </a:endParaRPr>
          </a:p>
        </p:txBody>
      </p:sp>
      <p:sp>
        <p:nvSpPr>
          <p:cNvPr id="30" name="TextBox 29"/>
          <p:cNvSpPr txBox="1"/>
          <p:nvPr/>
        </p:nvSpPr>
        <p:spPr>
          <a:xfrm>
            <a:off x="6478499" y="4188135"/>
            <a:ext cx="5353709" cy="954107"/>
          </a:xfrm>
          <a:prstGeom prst="rect">
            <a:avLst/>
          </a:prstGeom>
          <a:noFill/>
        </p:spPr>
        <p:txBody>
          <a:bodyPr wrap="square" rtlCol="0">
            <a:spAutoFit/>
          </a:bodyPr>
          <a:lstStyle/>
          <a:p>
            <a:r>
              <a:rPr lang="en-US" sz="2800" dirty="0" smtClean="0">
                <a:solidFill>
                  <a:srgbClr val="7030A0"/>
                </a:solidFill>
              </a:rPr>
              <a:t>Robots can’t help solve problems among students.</a:t>
            </a:r>
            <a:endParaRPr lang="en-US" sz="2800" dirty="0">
              <a:solidFill>
                <a:srgbClr val="7030A0"/>
              </a:solidFill>
            </a:endParaRPr>
          </a:p>
        </p:txBody>
      </p:sp>
      <p:sp>
        <p:nvSpPr>
          <p:cNvPr id="31" name="TextBox 30"/>
          <p:cNvSpPr txBox="1"/>
          <p:nvPr/>
        </p:nvSpPr>
        <p:spPr>
          <a:xfrm>
            <a:off x="6478500" y="5029477"/>
            <a:ext cx="5250438" cy="523220"/>
          </a:xfrm>
          <a:prstGeom prst="rect">
            <a:avLst/>
          </a:prstGeom>
          <a:noFill/>
        </p:spPr>
        <p:txBody>
          <a:bodyPr wrap="square" rtlCol="0">
            <a:spAutoFit/>
          </a:bodyPr>
          <a:lstStyle/>
          <a:p>
            <a:r>
              <a:rPr lang="en-US" sz="2800" dirty="0" smtClean="0">
                <a:solidFill>
                  <a:srgbClr val="7030A0"/>
                </a:solidFill>
              </a:rPr>
              <a:t>Robots can’t motivate students.</a:t>
            </a:r>
            <a:endParaRPr lang="en-US" sz="2800" dirty="0">
              <a:solidFill>
                <a:srgbClr val="7030A0"/>
              </a:solidFill>
            </a:endParaRPr>
          </a:p>
        </p:txBody>
      </p:sp>
      <p:sp>
        <p:nvSpPr>
          <p:cNvPr id="33" name="TextBox 32"/>
          <p:cNvSpPr txBox="1"/>
          <p:nvPr/>
        </p:nvSpPr>
        <p:spPr>
          <a:xfrm>
            <a:off x="6478499" y="5483214"/>
            <a:ext cx="5353709" cy="954107"/>
          </a:xfrm>
          <a:prstGeom prst="rect">
            <a:avLst/>
          </a:prstGeom>
          <a:noFill/>
        </p:spPr>
        <p:txBody>
          <a:bodyPr wrap="square" rtlCol="0">
            <a:spAutoFit/>
          </a:bodyPr>
          <a:lstStyle/>
          <a:p>
            <a:r>
              <a:rPr lang="en-US" sz="2800" dirty="0" smtClean="0">
                <a:solidFill>
                  <a:srgbClr val="7030A0"/>
                </a:solidFill>
              </a:rPr>
              <a:t>Robots don’t have emotional connections with students.</a:t>
            </a:r>
            <a:endParaRPr lang="en-US" sz="2800" dirty="0">
              <a:solidFill>
                <a:srgbClr val="7030A0"/>
              </a:solidFill>
            </a:endParaRPr>
          </a:p>
        </p:txBody>
      </p:sp>
    </p:spTree>
    <p:extLst>
      <p:ext uri="{BB962C8B-B14F-4D97-AF65-F5344CB8AC3E}">
        <p14:creationId xmlns:p14="http://schemas.microsoft.com/office/powerpoint/2010/main" val="12886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90" y="2125118"/>
            <a:ext cx="10546537" cy="3473249"/>
          </a:xfrm>
          <a:prstGeom prst="rect">
            <a:avLst/>
          </a:prstGeom>
        </p:spPr>
      </p:pic>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354105" y="2116152"/>
            <a:ext cx="11302179" cy="4339650"/>
          </a:xfrm>
          <a:prstGeom prst="rect">
            <a:avLst/>
          </a:prstGeom>
        </p:spPr>
        <p:txBody>
          <a:bodyPr wrap="square">
            <a:spAutoFit/>
          </a:bodyPr>
          <a:lstStyle/>
          <a:p>
            <a:r>
              <a:rPr lang="en-US" sz="2400" b="1" i="1">
                <a:solidFill>
                  <a:srgbClr val="00B0F0"/>
                </a:solidFill>
              </a:rPr>
              <a:t>Suggested answer:</a:t>
            </a:r>
            <a:endParaRPr lang="en-US" sz="2400">
              <a:solidFill>
                <a:srgbClr val="00B0F0"/>
              </a:solidFill>
            </a:endParaRPr>
          </a:p>
          <a:p>
            <a:r>
              <a:rPr lang="en-US" sz="2800">
                <a:solidFill>
                  <a:srgbClr val="000000"/>
                </a:solidFill>
              </a:rPr>
              <a:t>I disagree that robots will soon replace teachers at school. First, although robots can store much information to provide to students, they cannot teach students how to behave in the right ways in different situations. Second, a robot can only teach what is programmed, but cannot help students deal with problems, especially troubles among students’ relationships. Third, a robot can speak, walk, do simple actions, but they cannot interact with students in the way human teachers do. Robots do not have emotions and feelings, so I believe they cannot help students to deal with problems related to feelings and emotions</a:t>
            </a:r>
            <a:r>
              <a:rPr lang="en-US" sz="2800" smtClean="0">
                <a:solidFill>
                  <a:srgbClr val="000000"/>
                </a:solidFill>
              </a:rPr>
              <a:t>.</a:t>
            </a:r>
            <a:endParaRPr lang="en-GB" sz="2800"/>
          </a:p>
        </p:txBody>
      </p:sp>
    </p:spTree>
    <p:extLst>
      <p:ext uri="{BB962C8B-B14F-4D97-AF65-F5344CB8AC3E}">
        <p14:creationId xmlns:p14="http://schemas.microsoft.com/office/powerpoint/2010/main" val="28764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301053"/>
            <a:ext cx="10815315"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1947932"/>
            <a:ext cx="10150012" cy="3785652"/>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smtClean="0"/>
              <a:t>What a robot teacher can do and what it </a:t>
            </a:r>
            <a:r>
              <a:rPr lang="en-US" sz="3200" smtClean="0"/>
              <a:t>can’t </a:t>
            </a:r>
            <a:r>
              <a:rPr lang="en-US" sz="3200" smtClean="0"/>
              <a:t>do</a:t>
            </a:r>
            <a:endParaRPr lang="en-US" sz="3200" dirty="0"/>
          </a:p>
          <a:p>
            <a:pPr marL="457200" indent="-457200">
              <a:lnSpc>
                <a:spcPct val="150000"/>
              </a:lnSpc>
              <a:buFont typeface="Wingdings" panose="05000000000000000000" pitchFamily="2" charset="2"/>
              <a:buChar char="ü"/>
            </a:pPr>
            <a:r>
              <a:rPr lang="en-US" sz="3200" dirty="0" smtClean="0"/>
              <a:t>The reasons robot teachers can or can’t replace teachers </a:t>
            </a:r>
            <a:r>
              <a:rPr lang="en-US" sz="3200" smtClean="0"/>
              <a:t>at </a:t>
            </a:r>
            <a:r>
              <a:rPr lang="en-US" sz="3200" smtClean="0"/>
              <a:t>school</a:t>
            </a:r>
            <a:endParaRPr lang="en-US" sz="3200" dirty="0" smtClean="0"/>
          </a:p>
          <a:p>
            <a:pPr marL="457200" indent="-457200">
              <a:lnSpc>
                <a:spcPct val="150000"/>
              </a:lnSpc>
              <a:buFont typeface="Wingdings" panose="05000000000000000000" pitchFamily="2" charset="2"/>
              <a:buChar char="ü"/>
            </a:pPr>
            <a:r>
              <a:rPr lang="en-US" sz="3200" dirty="0" smtClean="0"/>
              <a:t>How to write a paragraph </a:t>
            </a:r>
            <a:r>
              <a:rPr lang="en-US" sz="3200" smtClean="0"/>
              <a:t>expressing </a:t>
            </a:r>
            <a:r>
              <a:rPr lang="en-US" sz="3200" smtClean="0"/>
              <a:t>opinions</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153" y="457981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70357"/>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576198" y="2289003"/>
            <a:ext cx="8899126" cy="2585323"/>
          </a:xfrm>
          <a:prstGeom prst="rect">
            <a:avLst/>
          </a:prstGeom>
          <a:noFill/>
        </p:spPr>
        <p:txBody>
          <a:bodyPr wrap="square" rtlCol="0">
            <a:spAutoFit/>
          </a:bodyPr>
          <a:lstStyle/>
          <a:p>
            <a:pPr marL="457200" indent="-457200">
              <a:lnSpc>
                <a:spcPct val="150000"/>
              </a:lnSpc>
              <a:buFontTx/>
              <a:buChar char="-"/>
            </a:pPr>
            <a:r>
              <a:rPr lang="en-US" sz="3600" dirty="0" smtClean="0"/>
              <a:t>Learn the new words </a:t>
            </a:r>
            <a:r>
              <a:rPr lang="en-US" sz="3600" smtClean="0"/>
              <a:t>by </a:t>
            </a:r>
            <a:r>
              <a:rPr lang="en-US" sz="3600" smtClean="0"/>
              <a:t>heart</a:t>
            </a:r>
            <a:endParaRPr lang="en-US" sz="3600" dirty="0" smtClean="0"/>
          </a:p>
          <a:p>
            <a:pPr marL="457200" indent="-457200">
              <a:lnSpc>
                <a:spcPct val="150000"/>
              </a:lnSpc>
              <a:buFontTx/>
              <a:buChar char="-"/>
            </a:pPr>
            <a:r>
              <a:rPr lang="en-US" sz="3600" smtClean="0"/>
              <a:t>Rewrite </a:t>
            </a:r>
            <a:r>
              <a:rPr lang="en-US" sz="3600" dirty="0" smtClean="0"/>
              <a:t>the </a:t>
            </a:r>
            <a:r>
              <a:rPr lang="en-US" sz="3600" smtClean="0"/>
              <a:t>paragraph in the </a:t>
            </a:r>
            <a:r>
              <a:rPr lang="en-US" sz="3600" smtClean="0"/>
              <a:t>notebook</a:t>
            </a:r>
            <a:endParaRPr lang="en-US" sz="3600" dirty="0" smtClean="0"/>
          </a:p>
          <a:p>
            <a:pPr marL="457200" indent="-457200">
              <a:lnSpc>
                <a:spcPct val="150000"/>
              </a:lnSpc>
              <a:buFontTx/>
              <a:buChar char="-"/>
            </a:pPr>
            <a:r>
              <a:rPr lang="en-US" sz="3600" smtClean="0"/>
              <a:t>Do the exercises </a:t>
            </a:r>
            <a:r>
              <a:rPr lang="en-US" sz="3600" smtClean="0"/>
              <a:t>in the 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573" y="3337685"/>
            <a:ext cx="3303686" cy="3303686"/>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11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4548638"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59020" y="1607584"/>
            <a:ext cx="1025326" cy="986147"/>
          </a:xfrm>
          <a:prstGeom prst="rect">
            <a:avLst/>
          </a:prstGeom>
        </p:spPr>
      </p:pic>
      <p:sp>
        <p:nvSpPr>
          <p:cNvPr id="36" name="TextBox 35"/>
          <p:cNvSpPr txBox="1"/>
          <p:nvPr/>
        </p:nvSpPr>
        <p:spPr>
          <a:xfrm>
            <a:off x="4453724" y="1829044"/>
            <a:ext cx="3495483" cy="584775"/>
          </a:xfrm>
          <a:prstGeom prst="rect">
            <a:avLst/>
          </a:prstGeom>
          <a:noFill/>
        </p:spPr>
        <p:txBody>
          <a:bodyPr wrap="square" rtlCol="0">
            <a:spAutoFit/>
          </a:bodyPr>
          <a:lstStyle/>
          <a:p>
            <a:r>
              <a:rPr lang="en-US" sz="3200" b="1" dirty="0">
                <a:solidFill>
                  <a:schemeClr val="bg1"/>
                </a:solidFill>
              </a:rPr>
              <a:t>LESSON 6</a:t>
            </a:r>
            <a:r>
              <a:rPr lang="en-US" sz="3200" b="1" smtClean="0">
                <a:solidFill>
                  <a:schemeClr val="bg1"/>
                </a:solidFill>
              </a:rPr>
              <a:t>: SKILLS </a:t>
            </a:r>
            <a:r>
              <a:rPr lang="en-US" sz="3200" b="1" dirty="0" smtClean="0">
                <a:solidFill>
                  <a:schemeClr val="bg1"/>
                </a:solidFill>
              </a:rPr>
              <a:t>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smtClean="0">
                <a:solidFill>
                  <a:schemeClr val="bg1"/>
                </a:solidFill>
                <a:latin typeface="Myriad Pro" pitchFamily="34" charset="0"/>
              </a:rPr>
              <a:t>SCIENCE AND TECHNOLOGY</a:t>
            </a:r>
            <a:endParaRPr lang="en-US" sz="4000" b="1" dirty="0">
              <a:solidFill>
                <a:schemeClr val="bg1"/>
              </a:solidFill>
              <a:latin typeface="Myriad Pro" pitchFamily="34" charset="0"/>
            </a:endParaRPr>
          </a:p>
        </p:txBody>
      </p:sp>
      <p:sp>
        <p:nvSpPr>
          <p:cNvPr id="17" name="TextBox 16"/>
          <p:cNvSpPr txBox="1"/>
          <p:nvPr/>
        </p:nvSpPr>
        <p:spPr>
          <a:xfrm>
            <a:off x="2199745" y="109060"/>
            <a:ext cx="857897"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3059124" y="2434289"/>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sp>
        <p:nvSpPr>
          <p:cNvPr id="18" name="Rounded Rectangle 17"/>
          <p:cNvSpPr/>
          <p:nvPr/>
        </p:nvSpPr>
        <p:spPr>
          <a:xfrm>
            <a:off x="669161" y="392726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cxnSp>
        <p:nvCxnSpPr>
          <p:cNvPr id="24" name="Curved Connector 23"/>
          <p:cNvCxnSpPr>
            <a:stCxn id="16" idx="3"/>
            <a:endCxn id="17" idx="0"/>
          </p:cNvCxnSpPr>
          <p:nvPr/>
        </p:nvCxnSpPr>
        <p:spPr>
          <a:xfrm>
            <a:off x="2505075" y="1409153"/>
            <a:ext cx="1472006" cy="102513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743093"/>
            <a:ext cx="1472006" cy="1184174"/>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78695" y="424290"/>
            <a:ext cx="3596799" cy="523220"/>
          </a:xfrm>
          <a:prstGeom prst="rect">
            <a:avLst/>
          </a:prstGeom>
          <a:noFill/>
        </p:spPr>
        <p:txBody>
          <a:bodyPr wrap="square" rtlCol="0">
            <a:spAutoFit/>
          </a:bodyPr>
          <a:lstStyle/>
          <a:p>
            <a:r>
              <a:rPr lang="en-US" sz="2800" b="1">
                <a:solidFill>
                  <a:schemeClr val="bg1"/>
                </a:solidFill>
              </a:rPr>
              <a:t>LESSON 6: </a:t>
            </a:r>
            <a:r>
              <a:rPr lang="en-US" sz="2800" b="1" smtClean="0">
                <a:solidFill>
                  <a:schemeClr val="bg1"/>
                </a:solidFill>
              </a:rPr>
              <a:t>SKILLS </a:t>
            </a:r>
            <a:r>
              <a:rPr lang="en-US" sz="2800" b="1">
                <a:solidFill>
                  <a:schemeClr val="bg1"/>
                </a:solidFill>
              </a:rPr>
              <a:t>2</a:t>
            </a:r>
          </a:p>
        </p:txBody>
      </p:sp>
      <p:sp>
        <p:nvSpPr>
          <p:cNvPr id="27" name="Rounded Rectangle 26"/>
          <p:cNvSpPr/>
          <p:nvPr/>
        </p:nvSpPr>
        <p:spPr>
          <a:xfrm>
            <a:off x="3059124" y="5211213"/>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505075" y="4227991"/>
            <a:ext cx="1472006" cy="98322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32" name="Rectangle 31"/>
          <p:cNvSpPr/>
          <p:nvPr/>
        </p:nvSpPr>
        <p:spPr>
          <a:xfrm>
            <a:off x="5884197" y="1245189"/>
            <a:ext cx="5848320" cy="503886"/>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Name the pictures</a:t>
            </a:r>
            <a:endParaRPr lang="en-GB" dirty="0">
              <a:solidFill>
                <a:schemeClr val="tx1"/>
              </a:solidFill>
            </a:endParaRPr>
          </a:p>
        </p:txBody>
      </p:sp>
      <p:sp>
        <p:nvSpPr>
          <p:cNvPr id="34" name="Rectangle 33"/>
          <p:cNvSpPr/>
          <p:nvPr/>
        </p:nvSpPr>
        <p:spPr>
          <a:xfrm>
            <a:off x="5884197" y="1988647"/>
            <a:ext cx="5848320" cy="1406319"/>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Tick the </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things that you think a robot teacher can do.</a:t>
            </a:r>
          </a:p>
          <a:p>
            <a:pPr marR="0">
              <a:spcBef>
                <a:spcPts val="0"/>
              </a:spcBef>
              <a:spcAft>
                <a:spcPts val="0"/>
              </a:spcAft>
            </a:pP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Task 2: Listen to the conversation and fill in each blank with ONE word.</a:t>
            </a:r>
          </a:p>
          <a:p>
            <a:pPr marR="0">
              <a:spcBef>
                <a:spcPts val="0"/>
              </a:spcBef>
              <a:spcAft>
                <a:spcPts val="0"/>
              </a:spcAft>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Listen again and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tick T </a:t>
            </a: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(True)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or F (False).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884197" y="3650686"/>
            <a:ext cx="5848320" cy="1313654"/>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dirty="0" smtClean="0">
                <a:solidFill>
                  <a:schemeClr val="tx1"/>
                </a:solidFill>
                <a:latin typeface="Calibri" panose="020F0502020204030204" pitchFamily="34" charset="0"/>
                <a:cs typeface="Calibri" panose="020F0502020204030204" pitchFamily="34" charset="0"/>
              </a:rPr>
              <a:t>Task 4</a:t>
            </a:r>
            <a:r>
              <a:rPr lang="en-US" smtClean="0">
                <a:solidFill>
                  <a:schemeClr val="tx1"/>
                </a:solidFill>
                <a:latin typeface="Calibri" panose="020F0502020204030204" pitchFamily="34" charset="0"/>
                <a:cs typeface="Calibri" panose="020F0502020204030204" pitchFamily="34" charset="0"/>
              </a:rPr>
              <a:t>: </a:t>
            </a:r>
            <a:r>
              <a:rPr lang="en-US" smtClean="0">
                <a:solidFill>
                  <a:schemeClr val="tx1"/>
                </a:solidFill>
                <a:latin typeface="Calibri" panose="020F0502020204030204" pitchFamily="34" charset="0"/>
                <a:cs typeface="Calibri" panose="020F0502020204030204" pitchFamily="34" charset="0"/>
              </a:rPr>
              <a:t>Discuss </a:t>
            </a:r>
            <a:r>
              <a:rPr lang="en-US" dirty="0" smtClean="0">
                <a:solidFill>
                  <a:schemeClr val="tx1"/>
                </a:solidFill>
                <a:latin typeface="Calibri" panose="020F0502020204030204" pitchFamily="34" charset="0"/>
                <a:cs typeface="Calibri" panose="020F0502020204030204" pitchFamily="34" charset="0"/>
              </a:rPr>
              <a:t>if you agree or disagree that robots will soon replace teachers at schools. Write </a:t>
            </a:r>
            <a:r>
              <a:rPr lang="en-US" smtClean="0">
                <a:solidFill>
                  <a:schemeClr val="tx1"/>
                </a:solidFill>
                <a:latin typeface="Calibri" panose="020F0502020204030204" pitchFamily="34" charset="0"/>
                <a:cs typeface="Calibri" panose="020F0502020204030204" pitchFamily="34" charset="0"/>
              </a:rPr>
              <a:t>the </a:t>
            </a:r>
            <a:r>
              <a:rPr lang="en-US" smtClean="0">
                <a:solidFill>
                  <a:schemeClr val="tx1"/>
                </a:solidFill>
                <a:latin typeface="Calibri" panose="020F0502020204030204" pitchFamily="34" charset="0"/>
                <a:cs typeface="Calibri" panose="020F0502020204030204" pitchFamily="34" charset="0"/>
              </a:rPr>
              <a:t>reasons.</a:t>
            </a:r>
          </a:p>
          <a:p>
            <a:pPr marR="0">
              <a:spcBef>
                <a:spcPts val="0"/>
              </a:spcBef>
              <a:spcAft>
                <a:spcPts val="0"/>
              </a:spcAft>
            </a:pPr>
            <a:r>
              <a:rPr lang="en-US" smtClean="0">
                <a:solidFill>
                  <a:schemeClr val="tx1"/>
                </a:solidFill>
                <a:latin typeface="Calibri" panose="020F0502020204030204" pitchFamily="34" charset="0"/>
                <a:cs typeface="Calibri" panose="020F0502020204030204" pitchFamily="34" charset="0"/>
              </a:rPr>
              <a:t>Task </a:t>
            </a:r>
            <a:r>
              <a:rPr lang="en-US" dirty="0" smtClean="0">
                <a:solidFill>
                  <a:schemeClr val="tx1"/>
                </a:solidFill>
                <a:latin typeface="Calibri" panose="020F0502020204030204" pitchFamily="34" charset="0"/>
                <a:cs typeface="Calibri" panose="020F0502020204030204" pitchFamily="34" charset="0"/>
              </a:rPr>
              <a:t>5</a:t>
            </a:r>
            <a:r>
              <a:rPr lang="en-US" smtClean="0">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W</a:t>
            </a:r>
            <a:r>
              <a:rPr lang="en-US" smtClean="0">
                <a:solidFill>
                  <a:schemeClr val="tx1"/>
                </a:solidFill>
                <a:latin typeface="Calibri" panose="020F0502020204030204" pitchFamily="34" charset="0"/>
                <a:cs typeface="Calibri" panose="020F0502020204030204" pitchFamily="34" charset="0"/>
              </a:rPr>
              <a:t>rite </a:t>
            </a:r>
            <a:r>
              <a:rPr lang="en-US" dirty="0" smtClean="0">
                <a:solidFill>
                  <a:schemeClr val="tx1"/>
                </a:solidFill>
                <a:latin typeface="Calibri" panose="020F0502020204030204" pitchFamily="34" charset="0"/>
                <a:cs typeface="Calibri" panose="020F0502020204030204" pitchFamily="34" charset="0"/>
              </a:rPr>
              <a:t>a paragraph (80-100 words) to express your opinion</a:t>
            </a:r>
            <a:r>
              <a:rPr lang="en-US" smtClean="0">
                <a:solidFill>
                  <a:schemeClr val="tx1"/>
                </a:solidFill>
                <a:latin typeface="Calibri" panose="020F0502020204030204" pitchFamily="34" charset="0"/>
                <a:cs typeface="Calibri" panose="020F0502020204030204" pitchFamily="34" charset="0"/>
              </a:rPr>
              <a:t>. </a:t>
            </a:r>
            <a:endParaRPr lang="en-US" b="1" dirty="0" smtClean="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5884197" y="5235388"/>
            <a:ext cx="5845428" cy="555805"/>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smtClean="0">
                <a:solidFill>
                  <a:schemeClr val="tx1"/>
                </a:solidFill>
              </a:rPr>
              <a:t>Homework</a:t>
            </a:r>
            <a:endParaRPr lang="en-GB"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1" name="Picture 10"/>
          <p:cNvPicPr>
            <a:picLocks noChangeAspect="1"/>
          </p:cNvPicPr>
          <p:nvPr/>
        </p:nvPicPr>
        <p:blipFill>
          <a:blip r:embed="rId5"/>
          <a:stretch>
            <a:fillRect/>
          </a:stretch>
        </p:blipFill>
        <p:spPr>
          <a:xfrm>
            <a:off x="0" y="998856"/>
            <a:ext cx="3403600" cy="2975369"/>
          </a:xfrm>
          <a:prstGeom prst="rect">
            <a:avLst/>
          </a:prstGeom>
        </p:spPr>
      </p:pic>
      <p:pic>
        <p:nvPicPr>
          <p:cNvPr id="12" name="Picture 11"/>
          <p:cNvPicPr>
            <a:picLocks noChangeAspect="1"/>
          </p:cNvPicPr>
          <p:nvPr/>
        </p:nvPicPr>
        <p:blipFill>
          <a:blip r:embed="rId6"/>
          <a:stretch>
            <a:fillRect/>
          </a:stretch>
        </p:blipFill>
        <p:spPr>
          <a:xfrm>
            <a:off x="8976049" y="998856"/>
            <a:ext cx="3174676" cy="2901340"/>
          </a:xfrm>
          <a:prstGeom prst="rect">
            <a:avLst/>
          </a:prstGeom>
        </p:spPr>
      </p:pic>
      <p:pic>
        <p:nvPicPr>
          <p:cNvPr id="13" name="Picture 12"/>
          <p:cNvPicPr>
            <a:picLocks noChangeAspect="1"/>
          </p:cNvPicPr>
          <p:nvPr/>
        </p:nvPicPr>
        <p:blipFill>
          <a:blip r:embed="rId7"/>
          <a:stretch>
            <a:fillRect/>
          </a:stretch>
        </p:blipFill>
        <p:spPr>
          <a:xfrm>
            <a:off x="0" y="3974225"/>
            <a:ext cx="4133461" cy="2919333"/>
          </a:xfrm>
          <a:prstGeom prst="rect">
            <a:avLst/>
          </a:prstGeom>
        </p:spPr>
      </p:pic>
      <p:pic>
        <p:nvPicPr>
          <p:cNvPr id="14" name="Picture 13"/>
          <p:cNvPicPr>
            <a:picLocks noChangeAspect="1"/>
          </p:cNvPicPr>
          <p:nvPr/>
        </p:nvPicPr>
        <p:blipFill>
          <a:blip r:embed="rId8"/>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77913" y="4019330"/>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17" name="30 Seconds Timer - Đồng hồ đếm ngược 3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767943" y="5762546"/>
            <a:ext cx="2192694" cy="1004919"/>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vol="80000">
                <p:cTn id="7" fill="hold" display="0">
                  <p:stCondLst>
                    <p:cond delay="indefinite"/>
                  </p:stCondLst>
                </p:cTn>
                <p:tgtEl>
                  <p:spTgt spid="1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1" name="Picture 10"/>
          <p:cNvPicPr>
            <a:picLocks noChangeAspect="1"/>
          </p:cNvPicPr>
          <p:nvPr/>
        </p:nvPicPr>
        <p:blipFill>
          <a:blip r:embed="rId3"/>
          <a:stretch>
            <a:fillRect/>
          </a:stretch>
        </p:blipFill>
        <p:spPr>
          <a:xfrm>
            <a:off x="0" y="998856"/>
            <a:ext cx="3403600" cy="2975369"/>
          </a:xfrm>
          <a:prstGeom prst="rect">
            <a:avLst/>
          </a:prstGeom>
        </p:spPr>
      </p:pic>
      <p:pic>
        <p:nvPicPr>
          <p:cNvPr id="12" name="Picture 11"/>
          <p:cNvPicPr>
            <a:picLocks noChangeAspect="1"/>
          </p:cNvPicPr>
          <p:nvPr/>
        </p:nvPicPr>
        <p:blipFill>
          <a:blip r:embed="rId4"/>
          <a:stretch>
            <a:fillRect/>
          </a:stretch>
        </p:blipFill>
        <p:spPr>
          <a:xfrm>
            <a:off x="8976049" y="998856"/>
            <a:ext cx="3174676" cy="2901340"/>
          </a:xfrm>
          <a:prstGeom prst="rect">
            <a:avLst/>
          </a:prstGeom>
        </p:spPr>
      </p:pic>
      <p:pic>
        <p:nvPicPr>
          <p:cNvPr id="13" name="Picture 12"/>
          <p:cNvPicPr>
            <a:picLocks noChangeAspect="1"/>
          </p:cNvPicPr>
          <p:nvPr/>
        </p:nvPicPr>
        <p:blipFill>
          <a:blip r:embed="rId5"/>
          <a:stretch>
            <a:fillRect/>
          </a:stretch>
        </p:blipFill>
        <p:spPr>
          <a:xfrm>
            <a:off x="0" y="3974225"/>
            <a:ext cx="4133461" cy="2919333"/>
          </a:xfrm>
          <a:prstGeom prst="rect">
            <a:avLst/>
          </a:prstGeom>
        </p:spPr>
      </p:pic>
      <p:pic>
        <p:nvPicPr>
          <p:cNvPr id="14" name="Picture 13"/>
          <p:cNvPicPr>
            <a:picLocks noChangeAspect="1"/>
          </p:cNvPicPr>
          <p:nvPr/>
        </p:nvPicPr>
        <p:blipFill>
          <a:blip r:embed="rId6"/>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31260" y="4737787"/>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Rounded Rectangle 1"/>
          <p:cNvSpPr/>
          <p:nvPr/>
        </p:nvSpPr>
        <p:spPr>
          <a:xfrm>
            <a:off x="0" y="3974459"/>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ROBOT</a:t>
            </a:r>
            <a:endParaRPr lang="en-US" b="1" dirty="0"/>
          </a:p>
        </p:txBody>
      </p:sp>
      <p:sp>
        <p:nvSpPr>
          <p:cNvPr id="18" name="Rounded Rectangle 17"/>
          <p:cNvSpPr/>
          <p:nvPr/>
        </p:nvSpPr>
        <p:spPr>
          <a:xfrm>
            <a:off x="6692296" y="997981"/>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SPACE ROBOT</a:t>
            </a:r>
            <a:endParaRPr lang="en-US" b="1" dirty="0"/>
          </a:p>
        </p:txBody>
      </p:sp>
      <p:sp>
        <p:nvSpPr>
          <p:cNvPr id="19" name="Rounded Rectangle 18"/>
          <p:cNvSpPr/>
          <p:nvPr/>
        </p:nvSpPr>
        <p:spPr>
          <a:xfrm>
            <a:off x="11028785" y="997981"/>
            <a:ext cx="1142578"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WORKER ROBOT</a:t>
            </a:r>
            <a:endParaRPr lang="en-US" b="1" dirty="0"/>
          </a:p>
        </p:txBody>
      </p:sp>
      <p:sp>
        <p:nvSpPr>
          <p:cNvPr id="20" name="Rounded Rectangle 19"/>
          <p:cNvSpPr/>
          <p:nvPr/>
        </p:nvSpPr>
        <p:spPr>
          <a:xfrm>
            <a:off x="1602936" y="977875"/>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DOCTOR ROBOT</a:t>
            </a:r>
            <a:endParaRPr lang="en-US" b="1" dirty="0"/>
          </a:p>
        </p:txBody>
      </p:sp>
      <p:sp>
        <p:nvSpPr>
          <p:cNvPr id="21" name="Rounded Rectangle 20"/>
          <p:cNvSpPr/>
          <p:nvPr/>
        </p:nvSpPr>
        <p:spPr>
          <a:xfrm>
            <a:off x="8515163" y="3968270"/>
            <a:ext cx="2056421" cy="4713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TEACHER ROBOT</a:t>
            </a:r>
            <a:endParaRPr lang="en-US" b="1" dirty="0"/>
          </a:p>
        </p:txBody>
      </p:sp>
      <p:sp>
        <p:nvSpPr>
          <p:cNvPr id="22" name="Rounded Rectangle 21"/>
          <p:cNvSpPr/>
          <p:nvPr/>
        </p:nvSpPr>
        <p:spPr>
          <a:xfrm>
            <a:off x="8515163" y="3970950"/>
            <a:ext cx="2056421" cy="4713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EF4B66"/>
                </a:solidFill>
              </a:rPr>
              <a:t>TEACHER ROBOT</a:t>
            </a:r>
            <a:endParaRPr lang="en-US" b="1" dirty="0">
              <a:solidFill>
                <a:srgbClr val="EF4B66"/>
              </a:solidFill>
            </a:endParaRPr>
          </a:p>
        </p:txBody>
      </p:sp>
      <p:sp>
        <p:nvSpPr>
          <p:cNvPr id="23" name="Rectangle 22"/>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536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6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6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81189" y="1029084"/>
            <a:ext cx="70948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i</a:t>
            </a:r>
            <a:r>
              <a:rPr lang="en-US" sz="8000" b="1" dirty="0" smtClean="0">
                <a:solidFill>
                  <a:srgbClr val="AD4F0F"/>
                </a:solidFill>
              </a:rPr>
              <a:t>nteract with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908717" y="4559880"/>
            <a:ext cx="4050892" cy="830997"/>
          </a:xfrm>
          <a:prstGeom prst="rect">
            <a:avLst/>
          </a:prstGeom>
        </p:spPr>
        <p:txBody>
          <a:bodyPr wrap="square">
            <a:spAutoFit/>
          </a:bodyPr>
          <a:lstStyle/>
          <a:p>
            <a:pPr lvl="0" algn="ctr"/>
            <a:r>
              <a:rPr lang="en-US" sz="4800" smtClean="0"/>
              <a:t>tương </a:t>
            </a:r>
            <a:r>
              <a:rPr lang="en-US" sz="4800" dirty="0" err="1" smtClean="0"/>
              <a:t>tác</a:t>
            </a:r>
            <a:r>
              <a:rPr lang="en-US" sz="4800" dirty="0" smtClean="0"/>
              <a:t> </a:t>
            </a:r>
            <a:r>
              <a:rPr lang="en-US" sz="4800" dirty="0" err="1" smtClean="0"/>
              <a:t>với</a:t>
            </a:r>
            <a:endParaRPr lang="en-US" sz="4800" dirty="0"/>
          </a:p>
        </p:txBody>
      </p:sp>
      <p:sp>
        <p:nvSpPr>
          <p:cNvPr id="2" name="Rectangle 1"/>
          <p:cNvSpPr/>
          <p:nvPr/>
        </p:nvSpPr>
        <p:spPr>
          <a:xfrm>
            <a:off x="830906" y="3097468"/>
            <a:ext cx="4451155" cy="830997"/>
          </a:xfrm>
          <a:prstGeom prst="rect">
            <a:avLst/>
          </a:prstGeom>
        </p:spPr>
        <p:txBody>
          <a:bodyPr wrap="none">
            <a:spAutoFit/>
          </a:bodyPr>
          <a:lstStyle/>
          <a:p>
            <a:pPr algn="ctr"/>
            <a:r>
              <a:rPr lang="en-US" sz="4800" b="1" dirty="0">
                <a:solidFill>
                  <a:schemeClr val="accent5">
                    <a:lumMod val="50000"/>
                  </a:schemeClr>
                </a:solidFill>
              </a:rPr>
              <a:t>/ˌ</a:t>
            </a:r>
            <a:r>
              <a:rPr lang="en-US" sz="4800" b="1" dirty="0" err="1">
                <a:solidFill>
                  <a:schemeClr val="accent5">
                    <a:lumMod val="50000"/>
                  </a:schemeClr>
                </a:solidFill>
              </a:rPr>
              <a:t>ɪntərˈ</a:t>
            </a:r>
            <a:r>
              <a:rPr lang="en-US" sz="4800" b="1" dirty="0" err="1" smtClean="0">
                <a:solidFill>
                  <a:schemeClr val="accent5">
                    <a:lumMod val="50000"/>
                  </a:schemeClr>
                </a:solidFill>
              </a:rPr>
              <a:t>ækt</a:t>
            </a:r>
            <a:r>
              <a:rPr lang="en-US" sz="4800" b="1" dirty="0">
                <a:solidFill>
                  <a:schemeClr val="accent5">
                    <a:lumMod val="50000"/>
                  </a:schemeClr>
                </a:solidFill>
              </a:rPr>
              <a:t> </a:t>
            </a:r>
            <a:r>
              <a:rPr lang="en-US" sz="4800" b="1" dirty="0" err="1" smtClean="0">
                <a:solidFill>
                  <a:schemeClr val="accent5">
                    <a:lumMod val="50000"/>
                  </a:schemeClr>
                </a:solidFill>
              </a:rPr>
              <a:t>wɪð</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335868" y="2393257"/>
            <a:ext cx="6854227" cy="4333246"/>
          </a:xfrm>
          <a:prstGeom prst="rect">
            <a:avLst/>
          </a:prstGeom>
        </p:spPr>
      </p:pic>
      <p:pic>
        <p:nvPicPr>
          <p:cNvPr id="5" name="interact wi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3228" y="3169128"/>
            <a:ext cx="687678" cy="68767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52"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84084" y="979648"/>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a:t>
            </a:r>
            <a:r>
              <a:rPr lang="en-US" sz="8000" b="1" dirty="0" smtClean="0">
                <a:solidFill>
                  <a:srgbClr val="AD4F0F"/>
                </a:solidFill>
              </a:rPr>
              <a:t>motional</a:t>
            </a:r>
            <a:r>
              <a:rPr lang="en-US" sz="4000" b="1" dirty="0" smtClean="0">
                <a:solidFill>
                  <a:srgbClr val="AD4F0F"/>
                </a:solidFill>
              </a:rPr>
              <a:t>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487067" y="4319349"/>
            <a:ext cx="4721117" cy="1569660"/>
          </a:xfrm>
          <a:prstGeom prst="rect">
            <a:avLst/>
          </a:prstGeom>
        </p:spPr>
        <p:txBody>
          <a:bodyPr wrap="square">
            <a:spAutoFit/>
          </a:bodyPr>
          <a:lstStyle/>
          <a:p>
            <a:pPr lvl="0" algn="ctr"/>
            <a:r>
              <a:rPr lang="en-US" sz="4800" smtClean="0"/>
              <a:t>thuộc tình cảm, dễ cảm động</a:t>
            </a:r>
            <a:endParaRPr lang="en-US" sz="4800" dirty="0"/>
          </a:p>
        </p:txBody>
      </p:sp>
      <p:sp>
        <p:nvSpPr>
          <p:cNvPr id="2" name="Rectangle 1"/>
          <p:cNvSpPr/>
          <p:nvPr/>
        </p:nvSpPr>
        <p:spPr>
          <a:xfrm>
            <a:off x="982019" y="3013673"/>
            <a:ext cx="3731212" cy="830997"/>
          </a:xfrm>
          <a:prstGeom prst="rect">
            <a:avLst/>
          </a:prstGeom>
        </p:spPr>
        <p:txBody>
          <a:bodyPr wrap="square">
            <a:spAutoFit/>
          </a:bodyPr>
          <a:lstStyle/>
          <a:p>
            <a:pPr algn="ctr"/>
            <a:r>
              <a:rPr lang="en-US" sz="4800" b="1" smtClean="0">
                <a:solidFill>
                  <a:schemeClr val="accent5">
                    <a:lumMod val="50000"/>
                  </a:schemeClr>
                </a:solidFill>
              </a:rPr>
              <a:t>/ɪˌməʊʃənl/</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532582" y="2242384"/>
            <a:ext cx="6237903" cy="4136001"/>
          </a:xfrm>
          <a:prstGeom prst="rect">
            <a:avLst/>
          </a:prstGeom>
        </p:spPr>
      </p:pic>
      <p:pic>
        <p:nvPicPr>
          <p:cNvPr id="5" name="emotion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736" y="3104253"/>
            <a:ext cx="663221" cy="663221"/>
          </a:xfrm>
          <a:prstGeom prst="rect">
            <a:avLst/>
          </a:prstGeom>
        </p:spPr>
      </p:pic>
    </p:spTree>
    <p:extLst>
      <p:ext uri="{BB962C8B-B14F-4D97-AF65-F5344CB8AC3E}">
        <p14:creationId xmlns:p14="http://schemas.microsoft.com/office/powerpoint/2010/main" val="19914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76870" y="2248817"/>
            <a:ext cx="6615130" cy="4573743"/>
          </a:xfrm>
          <a:prstGeom prst="rect">
            <a:avLst/>
          </a:prstGeom>
        </p:spPr>
      </p:pic>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89971" y="120194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342756" y="109930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792577" y="1181335"/>
            <a:ext cx="11399423"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Tick the </a:t>
            </a:r>
            <a:r>
              <a:rPr lang="en-US" sz="2800" b="1" dirty="0" smtClean="0">
                <a:effectLst>
                  <a:glow rad="88900">
                    <a:schemeClr val="bg1"/>
                  </a:glow>
                </a:effectLst>
                <a:cs typeface="Arial" panose="020B0604020202020204" pitchFamily="34" charset="0"/>
              </a:rPr>
              <a:t>things that you think a robot teacher can do.</a:t>
            </a:r>
            <a:endParaRPr lang="en-US" sz="2800" b="1" dirty="0">
              <a:effectLst>
                <a:glow rad="88900">
                  <a:schemeClr val="bg1"/>
                </a:glow>
              </a:effectLst>
              <a:cs typeface="Arial" panose="020B0604020202020204" pitchFamily="34" charset="0"/>
            </a:endParaRPr>
          </a:p>
        </p:txBody>
      </p:sp>
      <p:sp>
        <p:nvSpPr>
          <p:cNvPr id="20" name="TextBox 19"/>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r="25676"/>
          <a:stretch/>
        </p:blipFill>
        <p:spPr>
          <a:xfrm>
            <a:off x="178410" y="2117481"/>
            <a:ext cx="6239975" cy="3017733"/>
          </a:xfrm>
          <a:prstGeom prst="rect">
            <a:avLst/>
          </a:prstGeom>
        </p:spPr>
      </p:pic>
      <p:pic>
        <p:nvPicPr>
          <p:cNvPr id="22" name="Picture 21"/>
          <p:cNvPicPr>
            <a:picLocks noChangeAspect="1"/>
          </p:cNvPicPr>
          <p:nvPr/>
        </p:nvPicPr>
        <p:blipFill rotWithShape="1">
          <a:blip r:embed="rId4"/>
          <a:srcRect l="88728" r="3608" b="10397"/>
          <a:stretch/>
        </p:blipFill>
        <p:spPr>
          <a:xfrm>
            <a:off x="6418385" y="2248817"/>
            <a:ext cx="618909" cy="26010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2283293"/>
            <a:ext cx="545006" cy="54500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3021594"/>
            <a:ext cx="545006" cy="545006"/>
          </a:xfrm>
          <a:prstGeom prst="rect">
            <a:avLst/>
          </a:prstGeom>
        </p:spPr>
      </p:pic>
      <p:sp>
        <p:nvSpPr>
          <p:cNvPr id="7" name="Rectangle 6"/>
          <p:cNvSpPr/>
          <p:nvPr/>
        </p:nvSpPr>
        <p:spPr>
          <a:xfrm>
            <a:off x="161193" y="4967152"/>
            <a:ext cx="6096000" cy="1200329"/>
          </a:xfrm>
          <a:prstGeom prst="rect">
            <a:avLst/>
          </a:prstGeom>
        </p:spPr>
        <p:txBody>
          <a:bodyPr>
            <a:spAutoFit/>
          </a:bodyPr>
          <a:lstStyle/>
          <a:p>
            <a:r>
              <a:rPr lang="en-US" sz="3600">
                <a:solidFill>
                  <a:schemeClr val="accent6">
                    <a:lumMod val="50000"/>
                  </a:schemeClr>
                </a:solidFill>
              </a:rPr>
              <a:t>A robot teacher can dance, sing, and play with students, … </a:t>
            </a:r>
            <a:endParaRPr lang="en-GB" sz="3600">
              <a:solidFill>
                <a:schemeClr val="accent6">
                  <a:lumMod val="50000"/>
                </a:schemeClr>
              </a:solidFill>
            </a:endParaRPr>
          </a:p>
        </p:txBody>
      </p:sp>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4" y="-24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94721"/>
            <a:ext cx="11399423"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to the conversation and fill in each blank with ONE word.</a:t>
            </a:r>
          </a:p>
        </p:txBody>
      </p:sp>
      <p:graphicFrame>
        <p:nvGraphicFramePr>
          <p:cNvPr id="4" name="Table 3"/>
          <p:cNvGraphicFramePr>
            <a:graphicFrameLocks noGrp="1"/>
          </p:cNvGraphicFramePr>
          <p:nvPr>
            <p:extLst>
              <p:ext uri="{D42A27DB-BD31-4B8C-83A1-F6EECF244321}">
                <p14:modId xmlns:p14="http://schemas.microsoft.com/office/powerpoint/2010/main" val="3013781073"/>
              </p:ext>
            </p:extLst>
          </p:nvPr>
        </p:nvGraphicFramePr>
        <p:xfrm>
          <a:off x="224113" y="2226824"/>
          <a:ext cx="11884163" cy="4262312"/>
        </p:xfrm>
        <a:graphic>
          <a:graphicData uri="http://schemas.openxmlformats.org/drawingml/2006/table">
            <a:tbl>
              <a:tblPr firstRow="1" bandRow="1">
                <a:tableStyleId>{5C22544A-7EE6-4342-B048-85BDC9FD1C3A}</a:tableStyleId>
              </a:tblPr>
              <a:tblGrid>
                <a:gridCol w="5422287">
                  <a:extLst>
                    <a:ext uri="{9D8B030D-6E8A-4147-A177-3AD203B41FA5}">
                      <a16:colId xmlns:a16="http://schemas.microsoft.com/office/drawing/2014/main" val="1175153946"/>
                    </a:ext>
                  </a:extLst>
                </a:gridCol>
                <a:gridCol w="6461876">
                  <a:extLst>
                    <a:ext uri="{9D8B030D-6E8A-4147-A177-3AD203B41FA5}">
                      <a16:colId xmlns:a16="http://schemas.microsoft.com/office/drawing/2014/main" val="3240095960"/>
                    </a:ext>
                  </a:extLst>
                </a:gridCol>
              </a:tblGrid>
              <a:tr h="492578">
                <a:tc>
                  <a:txBody>
                    <a:bodyPr/>
                    <a:lstStyle/>
                    <a:p>
                      <a:pPr algn="ctr"/>
                      <a:r>
                        <a:rPr lang="en-US" sz="2800" dirty="0" smtClean="0">
                          <a:solidFill>
                            <a:schemeClr val="tx1"/>
                          </a:solidFill>
                        </a:rPr>
                        <a:t>Things</a:t>
                      </a:r>
                      <a:r>
                        <a:rPr lang="en-US" sz="2800" baseline="0" dirty="0" smtClean="0">
                          <a:solidFill>
                            <a:schemeClr val="tx1"/>
                          </a:solidFill>
                        </a:rPr>
                        <a:t> a robot teacher can do</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Things a robot teacher can’t do</a:t>
                      </a:r>
                      <a:endParaRPr lang="en-US" sz="2800" dirty="0">
                        <a:solidFill>
                          <a:schemeClr val="tx1"/>
                        </a:solidFill>
                      </a:endParaRPr>
                    </a:p>
                  </a:txBody>
                  <a:tcPr>
                    <a:solidFill>
                      <a:srgbClr val="FBCDCD"/>
                    </a:solidFill>
                  </a:tcPr>
                </a:tc>
                <a:extLst>
                  <a:ext uri="{0D108BD9-81ED-4DB2-BD59-A6C34878D82A}">
                    <a16:rowId xmlns:a16="http://schemas.microsoft.com/office/drawing/2014/main" val="1982949016"/>
                  </a:ext>
                </a:extLst>
              </a:tr>
              <a:tr h="3744152">
                <a:tc>
                  <a:txBody>
                    <a:bodyPr/>
                    <a:lstStyle/>
                    <a:p>
                      <a:pPr marL="0" indent="0">
                        <a:lnSpc>
                          <a:spcPct val="150000"/>
                        </a:lnSpc>
                        <a:buFontTx/>
                        <a:buNone/>
                      </a:pPr>
                      <a:r>
                        <a:rPr lang="en-US" sz="3200" smtClean="0"/>
                        <a:t>- </a:t>
                      </a:r>
                      <a:r>
                        <a:rPr lang="en-US" sz="3200" smtClean="0"/>
                        <a:t>speak </a:t>
                      </a:r>
                      <a:r>
                        <a:rPr lang="en-US" sz="3200" dirty="0" smtClean="0"/>
                        <a:t>many (</a:t>
                      </a:r>
                      <a:r>
                        <a:rPr lang="en-US" sz="3200" smtClean="0"/>
                        <a:t>1) _________</a:t>
                      </a:r>
                      <a:endParaRPr lang="en-US" sz="3200" dirty="0" smtClean="0"/>
                    </a:p>
                    <a:p>
                      <a:pPr marL="0" indent="0">
                        <a:lnSpc>
                          <a:spcPct val="150000"/>
                        </a:lnSpc>
                        <a:buFontTx/>
                        <a:buNone/>
                      </a:pPr>
                      <a:r>
                        <a:rPr lang="en-US" sz="3200" smtClean="0"/>
                        <a:t>-</a:t>
                      </a:r>
                      <a:r>
                        <a:rPr lang="en-US" sz="3200" baseline="0" smtClean="0"/>
                        <a:t> t</a:t>
                      </a:r>
                      <a:r>
                        <a:rPr lang="en-US" sz="3200" smtClean="0"/>
                        <a:t>each </a:t>
                      </a:r>
                      <a:r>
                        <a:rPr lang="en-US" sz="3200" smtClean="0"/>
                        <a:t>languages</a:t>
                      </a:r>
                      <a:r>
                        <a:rPr lang="en-US" sz="3200" dirty="0" smtClean="0"/>
                        <a:t>, (</a:t>
                      </a:r>
                      <a:r>
                        <a:rPr lang="en-US" sz="3200" smtClean="0"/>
                        <a:t>2) ______ </a:t>
                      </a:r>
                      <a:r>
                        <a:rPr lang="en-US" sz="3200" dirty="0" smtClean="0"/>
                        <a:t>and many subjects.</a:t>
                      </a:r>
                    </a:p>
                    <a:p>
                      <a:pPr marL="0" indent="0">
                        <a:lnSpc>
                          <a:spcPct val="150000"/>
                        </a:lnSpc>
                        <a:buFontTx/>
                        <a:buNone/>
                      </a:pPr>
                      <a:r>
                        <a:rPr lang="en-US" sz="3200" smtClean="0"/>
                        <a:t>- (</a:t>
                      </a:r>
                      <a:r>
                        <a:rPr lang="en-US" sz="3200" dirty="0" smtClean="0"/>
                        <a:t>3</a:t>
                      </a:r>
                      <a:r>
                        <a:rPr lang="en-US" sz="3200" smtClean="0"/>
                        <a:t>) ________ </a:t>
                      </a:r>
                      <a:r>
                        <a:rPr lang="en-US" sz="3200" dirty="0" smtClean="0"/>
                        <a:t>with students</a:t>
                      </a:r>
                      <a:endParaRPr lang="en-US" sz="3200" dirty="0"/>
                    </a:p>
                  </a:txBody>
                  <a:tcPr/>
                </a:tc>
                <a:tc>
                  <a:txBody>
                    <a:bodyPr/>
                    <a:lstStyle/>
                    <a:p>
                      <a:pPr marL="0" indent="0">
                        <a:lnSpc>
                          <a:spcPct val="150000"/>
                        </a:lnSpc>
                        <a:buFontTx/>
                        <a:buNone/>
                      </a:pPr>
                      <a:r>
                        <a:rPr lang="en-US" sz="3200" smtClean="0"/>
                        <a:t>- </a:t>
                      </a:r>
                      <a:r>
                        <a:rPr lang="en-US" sz="3200" smtClean="0"/>
                        <a:t>teach </a:t>
                      </a:r>
                      <a:r>
                        <a:rPr lang="en-US" sz="3200" dirty="0" smtClean="0"/>
                        <a:t>students</a:t>
                      </a:r>
                      <a:r>
                        <a:rPr lang="en-US" sz="3200" baseline="0" dirty="0" smtClean="0"/>
                        <a:t> how to (</a:t>
                      </a:r>
                      <a:r>
                        <a:rPr lang="en-US" sz="3200" baseline="0" smtClean="0"/>
                        <a:t>4) ________</a:t>
                      </a:r>
                      <a:endParaRPr lang="en-US" sz="3200" baseline="0" dirty="0" smtClean="0"/>
                    </a:p>
                    <a:p>
                      <a:pPr marL="0" indent="0">
                        <a:lnSpc>
                          <a:spcPct val="150000"/>
                        </a:lnSpc>
                        <a:buFontTx/>
                        <a:buNone/>
                      </a:pPr>
                      <a:r>
                        <a:rPr lang="en-US" sz="3200" baseline="0" smtClean="0"/>
                        <a:t>- </a:t>
                      </a:r>
                      <a:r>
                        <a:rPr lang="en-US" sz="3200" baseline="0" smtClean="0"/>
                        <a:t>have </a:t>
                      </a:r>
                      <a:r>
                        <a:rPr lang="en-US" sz="3200" baseline="0" dirty="0" smtClean="0"/>
                        <a:t>emotional connections </a:t>
                      </a:r>
                      <a:r>
                        <a:rPr lang="en-US" sz="3200" baseline="0" smtClean="0"/>
                        <a:t>with </a:t>
                      </a:r>
                      <a:r>
                        <a:rPr lang="en-US" sz="3200" baseline="0" smtClean="0"/>
                        <a:t>students</a:t>
                      </a:r>
                      <a:endParaRPr lang="en-US" sz="3200" baseline="0" dirty="0" smtClean="0"/>
                    </a:p>
                    <a:p>
                      <a:pPr marL="0" indent="0">
                        <a:lnSpc>
                          <a:spcPct val="150000"/>
                        </a:lnSpc>
                        <a:buFontTx/>
                        <a:buNone/>
                      </a:pPr>
                      <a:r>
                        <a:rPr lang="en-US" sz="3200" baseline="0" smtClean="0"/>
                        <a:t>- </a:t>
                      </a:r>
                      <a:r>
                        <a:rPr lang="en-US" sz="3200" baseline="0" smtClean="0"/>
                        <a:t>solve </a:t>
                      </a:r>
                      <a:r>
                        <a:rPr lang="en-US" sz="3200" baseline="0" dirty="0" smtClean="0"/>
                        <a:t>(</a:t>
                      </a:r>
                      <a:r>
                        <a:rPr lang="en-US" sz="3200" baseline="0" smtClean="0"/>
                        <a:t>5) _________ between </a:t>
                      </a:r>
                      <a:r>
                        <a:rPr lang="en-US" sz="3200" baseline="0" smtClean="0"/>
                        <a:t>students</a:t>
                      </a:r>
                      <a:endParaRPr lang="en-US" sz="3200" dirty="0"/>
                    </a:p>
                  </a:txBody>
                  <a:tcPr/>
                </a:tc>
                <a:extLst>
                  <a:ext uri="{0D108BD9-81ED-4DB2-BD59-A6C34878D82A}">
                    <a16:rowId xmlns:a16="http://schemas.microsoft.com/office/drawing/2014/main" val="1019672076"/>
                  </a:ext>
                </a:extLst>
              </a:tr>
            </a:tbl>
          </a:graphicData>
        </a:graphic>
      </p:graphicFrame>
      <p:sp>
        <p:nvSpPr>
          <p:cNvPr id="12" name="Google Shape;1881;p31"/>
          <p:cNvSpPr txBox="1">
            <a:spLocks/>
          </p:cNvSpPr>
          <p:nvPr/>
        </p:nvSpPr>
        <p:spPr>
          <a:xfrm>
            <a:off x="3126432" y="2818134"/>
            <a:ext cx="1901582"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languages</a:t>
            </a:r>
            <a:endParaRPr lang="en-US" sz="3200" b="1" dirty="0">
              <a:solidFill>
                <a:srgbClr val="7030A0"/>
              </a:solidFill>
              <a:cs typeface="Calibri" panose="020F0502020204030204" pitchFamily="34" charset="0"/>
            </a:endParaRPr>
          </a:p>
        </p:txBody>
      </p:sp>
      <p:sp>
        <p:nvSpPr>
          <p:cNvPr id="20" name="Google Shape;1881;p31"/>
          <p:cNvSpPr txBox="1">
            <a:spLocks/>
          </p:cNvSpPr>
          <p:nvPr/>
        </p:nvSpPr>
        <p:spPr>
          <a:xfrm>
            <a:off x="3807940" y="3554618"/>
            <a:ext cx="123908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err="1" smtClean="0">
                <a:solidFill>
                  <a:srgbClr val="7030A0"/>
                </a:solidFill>
              </a:rPr>
              <a:t>maths</a:t>
            </a:r>
            <a:endParaRPr lang="en-US" sz="3200" b="1" dirty="0">
              <a:solidFill>
                <a:srgbClr val="7030A0"/>
              </a:solidFill>
              <a:cs typeface="Calibri" panose="020F0502020204030204" pitchFamily="34" charset="0"/>
            </a:endParaRPr>
          </a:p>
        </p:txBody>
      </p:sp>
      <p:sp>
        <p:nvSpPr>
          <p:cNvPr id="22" name="Google Shape;1881;p31"/>
          <p:cNvSpPr txBox="1">
            <a:spLocks/>
          </p:cNvSpPr>
          <p:nvPr/>
        </p:nvSpPr>
        <p:spPr>
          <a:xfrm>
            <a:off x="1078805" y="4995812"/>
            <a:ext cx="1639357"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interact</a:t>
            </a:r>
            <a:endParaRPr lang="en-US" sz="3200" b="1" dirty="0">
              <a:solidFill>
                <a:srgbClr val="7030A0"/>
              </a:solidFill>
              <a:cs typeface="Calibri" panose="020F0502020204030204" pitchFamily="34" charset="0"/>
            </a:endParaRPr>
          </a:p>
        </p:txBody>
      </p:sp>
      <p:sp>
        <p:nvSpPr>
          <p:cNvPr id="24" name="Google Shape;1881;p31"/>
          <p:cNvSpPr txBox="1">
            <a:spLocks/>
          </p:cNvSpPr>
          <p:nvPr/>
        </p:nvSpPr>
        <p:spPr>
          <a:xfrm>
            <a:off x="10406712" y="2818133"/>
            <a:ext cx="155805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behave</a:t>
            </a:r>
            <a:endParaRPr lang="en-US" sz="3200" b="1" dirty="0">
              <a:solidFill>
                <a:srgbClr val="7030A0"/>
              </a:solidFill>
              <a:cs typeface="Calibri" panose="020F0502020204030204" pitchFamily="34" charset="0"/>
            </a:endParaRPr>
          </a:p>
        </p:txBody>
      </p:sp>
      <p:sp>
        <p:nvSpPr>
          <p:cNvPr id="26" name="Google Shape;1881;p31"/>
          <p:cNvSpPr txBox="1">
            <a:spLocks/>
          </p:cNvSpPr>
          <p:nvPr/>
        </p:nvSpPr>
        <p:spPr>
          <a:xfrm>
            <a:off x="7463118" y="4995812"/>
            <a:ext cx="183328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problems</a:t>
            </a:r>
            <a:endParaRPr lang="en-US" sz="3200" b="1" dirty="0">
              <a:solidFill>
                <a:srgbClr val="7030A0"/>
              </a:solidFill>
              <a:cs typeface="Calibri" panose="020F0502020204030204" pitchFamily="34" charset="0"/>
            </a:endParaRPr>
          </a:p>
        </p:txBody>
      </p:sp>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Track 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4375" y="1453722"/>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02452"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2" grpId="0"/>
      <p:bldP spid="20" grpId="0"/>
      <p:bldP spid="22" grpId="0"/>
      <p:bldP spid="24" grpId="0"/>
      <p:bldP spid="2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5039</TotalTime>
  <Words>728</Words>
  <Application>Microsoft Office PowerPoint</Application>
  <PresentationFormat>Widescreen</PresentationFormat>
  <Paragraphs>134</Paragraphs>
  <Slides>16</Slides>
  <Notes>12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Gothic Std B</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320</cp:revision>
  <dcterms:created xsi:type="dcterms:W3CDTF">2020-12-09T02:04:09Z</dcterms:created>
  <dcterms:modified xsi:type="dcterms:W3CDTF">2023-09-19T10:38:49Z</dcterms:modified>
</cp:coreProperties>
</file>