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346" r:id="rId2"/>
    <p:sldId id="256" r:id="rId3"/>
    <p:sldId id="302" r:id="rId4"/>
    <p:sldId id="332" r:id="rId5"/>
    <p:sldId id="339" r:id="rId6"/>
    <p:sldId id="335" r:id="rId7"/>
    <p:sldId id="340" r:id="rId8"/>
    <p:sldId id="345" r:id="rId9"/>
    <p:sldId id="344" r:id="rId10"/>
    <p:sldId id="342" r:id="rId11"/>
    <p:sldId id="314" r:id="rId12"/>
    <p:sldId id="330"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5E5"/>
    <a:srgbClr val="F26649"/>
    <a:srgbClr val="7192A9"/>
    <a:srgbClr val="FBCDCD"/>
    <a:srgbClr val="EF4B66"/>
    <a:srgbClr val="E0702A"/>
    <a:srgbClr val="F37D91"/>
    <a:srgbClr val="F7A5A5"/>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106" d="100"/>
          <a:sy n="106" d="100"/>
        </p:scale>
        <p:origin x="90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Video</a:t>
            </a:r>
            <a:r>
              <a:rPr lang="en-GB" baseline="0" smtClean="0"/>
              <a:t> link: https://www.youtube.com/watch?v=ZnkREbyBs7I</a:t>
            </a:r>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88024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77902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66644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45181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99210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71580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4349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9/19/2023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030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232376" y="114542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308801" y="102520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9" name="TextBox 38"/>
          <p:cNvSpPr txBox="1"/>
          <p:nvPr/>
        </p:nvSpPr>
        <p:spPr>
          <a:xfrm>
            <a:off x="777400" y="1139090"/>
            <a:ext cx="11399423" cy="492443"/>
          </a:xfrm>
          <a:prstGeom prst="rect">
            <a:avLst/>
          </a:prstGeom>
          <a:noFill/>
          <a:effectLst/>
        </p:spPr>
        <p:txBody>
          <a:bodyPr wrap="square" rtlCol="0">
            <a:spAutoFit/>
          </a:bodyPr>
          <a:lstStyle/>
          <a:p>
            <a:r>
              <a:rPr lang="en-US" sz="2600" b="1" dirty="0">
                <a:effectLst>
                  <a:glow rad="88900">
                    <a:schemeClr val="bg1"/>
                  </a:glow>
                </a:effectLst>
                <a:cs typeface="Arial" panose="020B0604020202020204" pitchFamily="34" charset="0"/>
              </a:rPr>
              <a:t>Report the answers of one of your group members to the class.</a:t>
            </a:r>
          </a:p>
        </p:txBody>
      </p:sp>
      <p:sp>
        <p:nvSpPr>
          <p:cNvPr id="17" name="Content Placeholder 2"/>
          <p:cNvSpPr>
            <a:spLocks noGrp="1"/>
          </p:cNvSpPr>
          <p:nvPr>
            <p:ph idx="1"/>
          </p:nvPr>
        </p:nvSpPr>
        <p:spPr>
          <a:xfrm>
            <a:off x="607578" y="1793296"/>
            <a:ext cx="7546950" cy="3263611"/>
          </a:xfrm>
        </p:spPr>
        <p:txBody>
          <a:bodyPr>
            <a:normAutofit/>
          </a:bodyPr>
          <a:lstStyle/>
          <a:p>
            <a:pPr algn="just">
              <a:lnSpc>
                <a:spcPct val="100000"/>
              </a:lnSpc>
            </a:pPr>
            <a:r>
              <a:rPr lang="en-US" sz="3200" b="1" i="1" dirty="0" smtClean="0"/>
              <a:t>You can conclude: </a:t>
            </a:r>
          </a:p>
          <a:p>
            <a:pPr algn="just">
              <a:lnSpc>
                <a:spcPct val="100000"/>
              </a:lnSpc>
              <a:buFontTx/>
              <a:buChar char="-"/>
            </a:pPr>
            <a:r>
              <a:rPr lang="en-US" sz="3200" dirty="0" smtClean="0"/>
              <a:t>The name of the </a:t>
            </a:r>
            <a:r>
              <a:rPr lang="en-US" sz="3200" dirty="0" smtClean="0">
                <a:effectLst>
                  <a:glow rad="88900">
                    <a:schemeClr val="bg1"/>
                  </a:glow>
                </a:effectLst>
                <a:cs typeface="Arial" panose="020B0604020202020204" pitchFamily="34" charset="0"/>
              </a:rPr>
              <a:t>platform </a:t>
            </a:r>
            <a:r>
              <a:rPr lang="en-US" sz="3200" dirty="0">
                <a:effectLst>
                  <a:glow rad="88900">
                    <a:schemeClr val="bg1"/>
                  </a:glow>
                </a:effectLst>
                <a:cs typeface="Arial" panose="020B0604020202020204" pitchFamily="34" charset="0"/>
              </a:rPr>
              <a:t>you use for your online classes or one you know about. </a:t>
            </a:r>
            <a:endParaRPr lang="en-US" sz="3200" dirty="0" smtClean="0">
              <a:effectLst>
                <a:glow rad="88900">
                  <a:schemeClr val="bg1"/>
                </a:glow>
              </a:effectLst>
              <a:cs typeface="Arial" panose="020B0604020202020204" pitchFamily="34" charset="0"/>
            </a:endParaRPr>
          </a:p>
          <a:p>
            <a:pPr algn="just">
              <a:lnSpc>
                <a:spcPct val="100000"/>
              </a:lnSpc>
              <a:buFontTx/>
              <a:buChar char="-"/>
            </a:pPr>
            <a:r>
              <a:rPr lang="en-US" sz="3200" dirty="0" smtClean="0"/>
              <a:t>Its benefits</a:t>
            </a:r>
          </a:p>
          <a:p>
            <a:pPr algn="just">
              <a:lnSpc>
                <a:spcPct val="100000"/>
              </a:lnSpc>
              <a:buFontTx/>
              <a:buChar char="-"/>
            </a:pPr>
            <a:r>
              <a:rPr lang="en-US" sz="3200" dirty="0" smtClean="0"/>
              <a:t>Its problems</a:t>
            </a:r>
          </a:p>
          <a:p>
            <a:pPr marL="0" indent="0">
              <a:buNone/>
            </a:pPr>
            <a:endParaRPr lang="en-US" sz="3200" dirty="0"/>
          </a:p>
        </p:txBody>
      </p:sp>
      <p:sp>
        <p:nvSpPr>
          <p:cNvPr id="4" name="Rounded Rectangle 3"/>
          <p:cNvSpPr/>
          <p:nvPr/>
        </p:nvSpPr>
        <p:spPr>
          <a:xfrm>
            <a:off x="4201512" y="3391445"/>
            <a:ext cx="7906033" cy="3415894"/>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Example:</a:t>
            </a:r>
          </a:p>
          <a:p>
            <a:r>
              <a:rPr lang="en-US" sz="3200" i="1" smtClean="0">
                <a:solidFill>
                  <a:schemeClr val="tx1"/>
                </a:solidFill>
              </a:rPr>
              <a:t>Lan </a:t>
            </a:r>
            <a:r>
              <a:rPr lang="en-US" sz="3200" i="1" dirty="0" smtClean="0">
                <a:solidFill>
                  <a:schemeClr val="tx1"/>
                </a:solidFill>
              </a:rPr>
              <a:t>said that her extra class used Microsoft Teams. She said that she and her classmates found it difficult to use. However, it is convenient to have online classes on Microsoft Teams when the weather is bad.</a:t>
            </a:r>
            <a:endParaRPr lang="en-US" sz="3200" i="1" dirty="0">
              <a:solidFill>
                <a:schemeClr val="tx1"/>
              </a:solidFill>
            </a:endParaRPr>
          </a:p>
        </p:txBody>
      </p:sp>
      <p:sp>
        <p:nvSpPr>
          <p:cNvPr id="13" name="TextBox 12"/>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6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300718"/>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576198" y="2512891"/>
            <a:ext cx="9770226" cy="2585323"/>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smtClean="0"/>
              <a:t>Giving and responding to </a:t>
            </a:r>
            <a:r>
              <a:rPr lang="en-US" sz="3600" smtClean="0"/>
              <a:t>good </a:t>
            </a:r>
            <a:r>
              <a:rPr lang="en-US" sz="3600" smtClean="0"/>
              <a:t>news</a:t>
            </a:r>
            <a:endParaRPr lang="en-US" sz="3600" dirty="0"/>
          </a:p>
          <a:p>
            <a:pPr marL="457200" indent="-457200">
              <a:lnSpc>
                <a:spcPct val="150000"/>
              </a:lnSpc>
              <a:buFont typeface="Wingdings" panose="05000000000000000000" pitchFamily="2" charset="2"/>
              <a:buChar char="ü"/>
            </a:pPr>
            <a:r>
              <a:rPr lang="en-US" sz="3600" dirty="0" smtClean="0"/>
              <a:t>Some benefits and problems of </a:t>
            </a:r>
            <a:r>
              <a:rPr lang="en-US" sz="3600" smtClean="0"/>
              <a:t>online </a:t>
            </a:r>
            <a:r>
              <a:rPr lang="en-US" sz="3600" smtClean="0"/>
              <a:t>learning</a:t>
            </a:r>
            <a:endParaRPr lang="en-US" sz="36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smtClean="0">
                <a:effectLst>
                  <a:glow rad="88900">
                    <a:schemeClr val="bg1"/>
                  </a:glow>
                </a:effectLst>
                <a:latin typeface="Arial" panose="020B0604020202020204" pitchFamily="34" charset="0"/>
                <a:cs typeface="Arial" panose="020B0604020202020204" pitchFamily="34" charset="0"/>
              </a:rPr>
              <a:t>Homework</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636603" y="2149978"/>
            <a:ext cx="8102951" cy="2585323"/>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600" dirty="0" smtClean="0"/>
              <a:t>Learn the ways of giving </a:t>
            </a:r>
            <a:r>
              <a:rPr lang="en-US" sz="3600" dirty="0"/>
              <a:t>and responding to </a:t>
            </a:r>
            <a:r>
              <a:rPr lang="en-US" sz="3600"/>
              <a:t>good </a:t>
            </a:r>
            <a:r>
              <a:rPr lang="en-US" sz="3600" smtClean="0"/>
              <a:t>news</a:t>
            </a:r>
            <a:endParaRPr lang="en-US" sz="3600" dirty="0" smtClean="0"/>
          </a:p>
          <a:p>
            <a:pPr marL="457200" indent="-457200">
              <a:lnSpc>
                <a:spcPct val="150000"/>
              </a:lnSpc>
              <a:buFont typeface="Wingdings" panose="05000000000000000000" pitchFamily="2" charset="2"/>
              <a:buChar char="ü"/>
            </a:pPr>
            <a:r>
              <a:rPr lang="en-US" sz="3600" smtClean="0"/>
              <a:t>Do </a:t>
            </a:r>
            <a:r>
              <a:rPr lang="en-US" sz="3600" smtClean="0"/>
              <a:t>the exercises </a:t>
            </a:r>
            <a:r>
              <a:rPr lang="en-US" sz="3600" smtClean="0"/>
              <a:t>in the </a:t>
            </a:r>
            <a:r>
              <a:rPr lang="en-US" sz="3600" smtClean="0"/>
              <a:t>workbook</a:t>
            </a:r>
            <a:endParaRPr lang="en-US" sz="3600" dirty="0"/>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072365" y="3583179"/>
            <a:ext cx="4249429" cy="2965261"/>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smtClean="0">
                <a:latin typeface="Calibri" panose="020F0502020204030204" pitchFamily="34" charset="0"/>
              </a:rPr>
              <a:t>facebook.com/tienganhglobalsuccess.vn/</a:t>
            </a:r>
            <a:endParaRPr lang="en-GB"/>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158451" cy="707886"/>
          </a:xfrm>
          <a:prstGeom prst="rect">
            <a:avLst/>
          </a:prstGeom>
          <a:noFill/>
        </p:spPr>
        <p:txBody>
          <a:bodyPr wrap="square" rtlCol="0">
            <a:spAutoFit/>
          </a:bodyPr>
          <a:lstStyle/>
          <a:p>
            <a:r>
              <a:rPr lang="en-US" sz="4000" b="1" dirty="0" smtClean="0">
                <a:solidFill>
                  <a:schemeClr val="bg1"/>
                </a:solidFill>
                <a:latin typeface="Myriad Pro" pitchFamily="34" charset="0"/>
              </a:rPr>
              <a:t>SCIENCE AND TECHNOLOGY</a:t>
            </a:r>
            <a:endParaRPr lang="en-US" sz="4000" b="1" dirty="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17330" y="100268"/>
            <a:ext cx="811294"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11</a:t>
            </a:r>
            <a:endParaRPr lang="en-US" sz="4000" b="1" dirty="0">
              <a:solidFill>
                <a:schemeClr val="bg1"/>
              </a:solidFill>
              <a:latin typeface="Myriad Pro" pitchFamily="34" charset="0"/>
            </a:endParaRPr>
          </a:p>
        </p:txBody>
      </p:sp>
      <p:sp>
        <p:nvSpPr>
          <p:cNvPr id="16" name="Rounded Rectangle 15"/>
          <p:cNvSpPr/>
          <p:nvPr/>
        </p:nvSpPr>
        <p:spPr>
          <a:xfrm>
            <a:off x="3478738" y="1976301"/>
            <a:ext cx="5392699"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 name="Picture 17"/>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881643" y="1807905"/>
            <a:ext cx="964452" cy="916490"/>
          </a:xfrm>
          <a:prstGeom prst="rect">
            <a:avLst/>
          </a:prstGeom>
        </p:spPr>
      </p:pic>
      <p:sp>
        <p:nvSpPr>
          <p:cNvPr id="19" name="TextBox 18"/>
          <p:cNvSpPr txBox="1"/>
          <p:nvPr/>
        </p:nvSpPr>
        <p:spPr>
          <a:xfrm>
            <a:off x="3942809" y="2027511"/>
            <a:ext cx="4588954" cy="523220"/>
          </a:xfrm>
          <a:prstGeom prst="rect">
            <a:avLst/>
          </a:prstGeom>
          <a:noFill/>
        </p:spPr>
        <p:txBody>
          <a:bodyPr wrap="square" rtlCol="0">
            <a:spAutoFit/>
          </a:bodyPr>
          <a:lstStyle/>
          <a:p>
            <a:r>
              <a:rPr lang="en-US" sz="2800" b="1" dirty="0">
                <a:solidFill>
                  <a:schemeClr val="bg1"/>
                </a:solidFill>
              </a:rPr>
              <a:t>LESSON 4: COMMUNICATION</a:t>
            </a:r>
          </a:p>
        </p:txBody>
      </p:sp>
      <p:pic>
        <p:nvPicPr>
          <p:cNvPr id="2" name="Picture 1"/>
          <p:cNvPicPr>
            <a:picLocks noChangeAspect="1"/>
          </p:cNvPicPr>
          <p:nvPr/>
        </p:nvPicPr>
        <p:blipFill rotWithShape="1">
          <a:blip r:embed="rId4"/>
          <a:srcRect l="2083"/>
          <a:stretch/>
        </p:blipFill>
        <p:spPr>
          <a:xfrm>
            <a:off x="3196785" y="2770338"/>
            <a:ext cx="5635870" cy="3856498"/>
          </a:xfrm>
          <a:prstGeom prst="rect">
            <a:avLst/>
          </a:prstGeom>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4348368"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3113818" y="2480422"/>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EVERYDAY ENGLISH</a:t>
            </a:r>
            <a:endParaRPr lang="en-GB" b="1" dirty="0">
              <a:solidFill>
                <a:schemeClr val="tx1"/>
              </a:solidFill>
            </a:endParaRPr>
          </a:p>
        </p:txBody>
      </p:sp>
      <p:sp>
        <p:nvSpPr>
          <p:cNvPr id="18" name="Rounded Rectangle 17"/>
          <p:cNvSpPr/>
          <p:nvPr/>
        </p:nvSpPr>
        <p:spPr>
          <a:xfrm>
            <a:off x="669161" y="4114442"/>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ONLINE LEARNING</a:t>
            </a:r>
            <a:endParaRPr lang="en-GB" b="1" dirty="0">
              <a:solidFill>
                <a:schemeClr val="tx1"/>
              </a:solidFill>
            </a:endParaRPr>
          </a:p>
        </p:txBody>
      </p:sp>
      <p:cxnSp>
        <p:nvCxnSpPr>
          <p:cNvPr id="24" name="Curved Connector 23"/>
          <p:cNvCxnSpPr>
            <a:stCxn id="16" idx="3"/>
            <a:endCxn id="17" idx="0"/>
          </p:cNvCxnSpPr>
          <p:nvPr/>
        </p:nvCxnSpPr>
        <p:spPr>
          <a:xfrm>
            <a:off x="2505075" y="1409153"/>
            <a:ext cx="1526700" cy="107126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789226"/>
            <a:ext cx="1526700" cy="1325216"/>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27" idx="0"/>
          </p:cNvCxnSpPr>
          <p:nvPr/>
        </p:nvCxnSpPr>
        <p:spPr>
          <a:xfrm>
            <a:off x="2505075" y="4415166"/>
            <a:ext cx="1611583" cy="109812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857572" y="461963"/>
            <a:ext cx="4084204" cy="461665"/>
          </a:xfrm>
          <a:prstGeom prst="rect">
            <a:avLst/>
          </a:prstGeom>
          <a:noFill/>
        </p:spPr>
        <p:txBody>
          <a:bodyPr wrap="square" rtlCol="0">
            <a:spAutoFit/>
          </a:bodyPr>
          <a:lstStyle/>
          <a:p>
            <a:r>
              <a:rPr lang="en-US" sz="2400" b="1">
                <a:solidFill>
                  <a:schemeClr val="bg1"/>
                </a:solidFill>
              </a:rPr>
              <a:t>LESSON 4: COMMUNICATION</a:t>
            </a:r>
          </a:p>
        </p:txBody>
      </p:sp>
      <p:sp>
        <p:nvSpPr>
          <p:cNvPr id="27" name="Rounded Rectangle 26"/>
          <p:cNvSpPr/>
          <p:nvPr/>
        </p:nvSpPr>
        <p:spPr>
          <a:xfrm>
            <a:off x="3198701" y="5513291"/>
            <a:ext cx="1835914" cy="60415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pic>
        <p:nvPicPr>
          <p:cNvPr id="30" name="Picture 29"/>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823035" y="231820"/>
            <a:ext cx="964452" cy="916490"/>
          </a:xfrm>
          <a:prstGeom prst="rect">
            <a:avLst/>
          </a:prstGeom>
        </p:spPr>
      </p:pic>
      <p:sp>
        <p:nvSpPr>
          <p:cNvPr id="32" name="Rectangle 31"/>
          <p:cNvSpPr/>
          <p:nvPr/>
        </p:nvSpPr>
        <p:spPr>
          <a:xfrm>
            <a:off x="5580310" y="1372680"/>
            <a:ext cx="6044992" cy="563058"/>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mtClean="0">
                <a:solidFill>
                  <a:schemeClr val="tx1"/>
                </a:solidFill>
              </a:rPr>
              <a:t>Video </a:t>
            </a:r>
            <a:r>
              <a:rPr lang="en-GB" smtClean="0">
                <a:solidFill>
                  <a:schemeClr val="tx1"/>
                </a:solidFill>
              </a:rPr>
              <a:t>watching</a:t>
            </a:r>
            <a:endParaRPr lang="en-GB" dirty="0">
              <a:solidFill>
                <a:schemeClr val="tx1"/>
              </a:solidFill>
            </a:endParaRPr>
          </a:p>
        </p:txBody>
      </p:sp>
      <p:sp>
        <p:nvSpPr>
          <p:cNvPr id="34" name="Rectangle 33"/>
          <p:cNvSpPr/>
          <p:nvPr/>
        </p:nvSpPr>
        <p:spPr>
          <a:xfrm>
            <a:off x="5580310" y="2209575"/>
            <a:ext cx="6044992" cy="1159302"/>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Listen and read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the conversation. Pay attention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to the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highlighted sentences.</a:t>
            </a:r>
            <a:endPar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Task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2: Give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news and respond to the news in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situations</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4"/>
          <p:cNvSpPr/>
          <p:nvPr/>
        </p:nvSpPr>
        <p:spPr>
          <a:xfrm>
            <a:off x="5580310" y="3611535"/>
            <a:ext cx="6026417" cy="1607263"/>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3</a:t>
            </a:r>
            <a:r>
              <a:rPr lang="vi-VN" smtClean="0">
                <a:solidFill>
                  <a:schemeClr val="tx1"/>
                </a:solidFill>
                <a:latin typeface="Calibri" panose="020F0502020204030204" pitchFamily="34" charset="0"/>
                <a:cs typeface="Calibri" panose="020F0502020204030204" pitchFamily="34" charset="0"/>
              </a:rPr>
              <a:t>:</a:t>
            </a:r>
            <a:r>
              <a:rPr lang="en-US" smtClean="0">
                <a:solidFill>
                  <a:schemeClr val="tx1"/>
                </a:solidFill>
                <a:latin typeface="Calibri" panose="020F0502020204030204" pitchFamily="34" charset="0"/>
                <a:cs typeface="Calibri" panose="020F0502020204030204" pitchFamily="34" charset="0"/>
              </a:rPr>
              <a:t> </a:t>
            </a:r>
            <a:r>
              <a:rPr lang="en-US" smtClean="0">
                <a:solidFill>
                  <a:schemeClr val="tx1"/>
                </a:solidFill>
                <a:latin typeface="Calibri" panose="020F0502020204030204" pitchFamily="34" charset="0"/>
                <a:cs typeface="Calibri" panose="020F0502020204030204" pitchFamily="34" charset="0"/>
              </a:rPr>
              <a:t>Read </a:t>
            </a:r>
            <a:r>
              <a:rPr lang="en-US" dirty="0" smtClean="0">
                <a:solidFill>
                  <a:schemeClr val="tx1"/>
                </a:solidFill>
                <a:latin typeface="Calibri" panose="020F0502020204030204" pitchFamily="34" charset="0"/>
                <a:cs typeface="Calibri" panose="020F0502020204030204" pitchFamily="34" charset="0"/>
              </a:rPr>
              <a:t>the posts from some students about online learning and complete the table.</a:t>
            </a:r>
            <a:endParaRPr lang="en-US" dirty="0" smtClean="0">
              <a:solidFill>
                <a:schemeClr val="tx1"/>
              </a:solidFill>
            </a:endParaRPr>
          </a:p>
          <a:p>
            <a:pPr marR="0">
              <a:spcBef>
                <a:spcPts val="0"/>
              </a:spcBef>
              <a:spcAft>
                <a:spcPts val="0"/>
              </a:spcAft>
            </a:pPr>
            <a:r>
              <a:rPr lang="en-US" dirty="0" smtClean="0">
                <a:solidFill>
                  <a:schemeClr val="tx1"/>
                </a:solidFill>
                <a:latin typeface="Calibri" panose="020F0502020204030204" pitchFamily="34" charset="0"/>
                <a:cs typeface="Calibri" panose="020F0502020204030204" pitchFamily="34" charset="0"/>
              </a:rPr>
              <a:t>Task 4</a:t>
            </a:r>
            <a:r>
              <a:rPr lang="en-US" smtClean="0">
                <a:solidFill>
                  <a:schemeClr val="tx1"/>
                </a:solidFill>
                <a:latin typeface="Calibri" panose="020F0502020204030204" pitchFamily="34" charset="0"/>
                <a:cs typeface="Calibri" panose="020F0502020204030204" pitchFamily="34" charset="0"/>
              </a:rPr>
              <a:t>: </a:t>
            </a:r>
            <a:r>
              <a:rPr lang="en-US" smtClean="0">
                <a:solidFill>
                  <a:schemeClr val="tx1"/>
                </a:solidFill>
                <a:latin typeface="Calibri" panose="020F0502020204030204" pitchFamily="34" charset="0"/>
                <a:cs typeface="Calibri" panose="020F0502020204030204" pitchFamily="34" charset="0"/>
              </a:rPr>
              <a:t>Talk </a:t>
            </a:r>
            <a:r>
              <a:rPr lang="en-US" dirty="0" smtClean="0">
                <a:solidFill>
                  <a:schemeClr val="tx1"/>
                </a:solidFill>
                <a:latin typeface="Calibri" panose="020F0502020204030204" pitchFamily="34" charset="0"/>
                <a:cs typeface="Calibri" panose="020F0502020204030204" pitchFamily="34" charset="0"/>
              </a:rPr>
              <a:t>about a platform you use for your online classes or one you know </a:t>
            </a:r>
            <a:r>
              <a:rPr lang="en-US" smtClean="0">
                <a:solidFill>
                  <a:schemeClr val="tx1"/>
                </a:solidFill>
                <a:latin typeface="Calibri" panose="020F0502020204030204" pitchFamily="34" charset="0"/>
                <a:cs typeface="Calibri" panose="020F0502020204030204" pitchFamily="34" charset="0"/>
              </a:rPr>
              <a:t>about</a:t>
            </a:r>
            <a:r>
              <a:rPr lang="en-US" smtClean="0">
                <a:solidFill>
                  <a:schemeClr val="tx1"/>
                </a:solidFill>
                <a:latin typeface="Calibri" panose="020F0502020204030204" pitchFamily="34" charset="0"/>
                <a:cs typeface="Calibri" panose="020F0502020204030204" pitchFamily="34" charset="0"/>
              </a:rPr>
              <a:t>.</a:t>
            </a:r>
          </a:p>
          <a:p>
            <a:pPr marR="0">
              <a:spcBef>
                <a:spcPts val="0"/>
              </a:spcBef>
              <a:spcAft>
                <a:spcPts val="0"/>
              </a:spcAft>
            </a:pPr>
            <a:r>
              <a:rPr lang="en-US" smtClean="0">
                <a:solidFill>
                  <a:schemeClr val="tx1"/>
                </a:solidFill>
                <a:latin typeface="Calibri" panose="020F0502020204030204" pitchFamily="34" charset="0"/>
                <a:cs typeface="Calibri" panose="020F0502020204030204" pitchFamily="34" charset="0"/>
              </a:rPr>
              <a:t>Task </a:t>
            </a:r>
            <a:r>
              <a:rPr lang="en-US" dirty="0" smtClean="0">
                <a:solidFill>
                  <a:schemeClr val="tx1"/>
                </a:solidFill>
                <a:latin typeface="Calibri" panose="020F0502020204030204" pitchFamily="34" charset="0"/>
                <a:cs typeface="Calibri" panose="020F0502020204030204" pitchFamily="34" charset="0"/>
              </a:rPr>
              <a:t>5: Report the </a:t>
            </a:r>
            <a:r>
              <a:rPr lang="en-US" smtClean="0">
                <a:solidFill>
                  <a:schemeClr val="tx1"/>
                </a:solidFill>
                <a:latin typeface="Calibri" panose="020F0502020204030204" pitchFamily="34" charset="0"/>
                <a:cs typeface="Calibri" panose="020F0502020204030204" pitchFamily="34" charset="0"/>
              </a:rPr>
              <a:t>answers </a:t>
            </a:r>
            <a:r>
              <a:rPr lang="en-US" smtClean="0">
                <a:solidFill>
                  <a:schemeClr val="tx1"/>
                </a:solidFill>
                <a:latin typeface="Calibri" panose="020F0502020204030204" pitchFamily="34" charset="0"/>
                <a:cs typeface="Calibri" panose="020F0502020204030204" pitchFamily="34" charset="0"/>
              </a:rPr>
              <a:t>to </a:t>
            </a:r>
            <a:r>
              <a:rPr lang="en-US" dirty="0" smtClean="0">
                <a:solidFill>
                  <a:schemeClr val="tx1"/>
                </a:solidFill>
                <a:latin typeface="Calibri" panose="020F0502020204030204" pitchFamily="34" charset="0"/>
                <a:cs typeface="Calibri" panose="020F0502020204030204" pitchFamily="34" charset="0"/>
              </a:rPr>
              <a:t>the class.</a:t>
            </a:r>
            <a:endParaRPr lang="en-US" b="1" dirty="0" smtClean="0">
              <a:solidFill>
                <a:schemeClr val="tx1"/>
              </a:solidFill>
              <a:latin typeface="Calibri" panose="020F0502020204030204" pitchFamily="34" charset="0"/>
              <a:cs typeface="Calibri" panose="020F0502020204030204" pitchFamily="34" charset="0"/>
            </a:endParaRPr>
          </a:p>
        </p:txBody>
      </p:sp>
      <p:sp>
        <p:nvSpPr>
          <p:cNvPr id="36" name="Rectangle 35"/>
          <p:cNvSpPr/>
          <p:nvPr/>
        </p:nvSpPr>
        <p:spPr>
          <a:xfrm>
            <a:off x="5598885" y="5492353"/>
            <a:ext cx="6026417" cy="570041"/>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Wrap-up</a:t>
            </a:r>
          </a:p>
          <a:p>
            <a:r>
              <a:rPr lang="en-US" smtClean="0">
                <a:solidFill>
                  <a:schemeClr val="tx1"/>
                </a:solidFill>
              </a:rPr>
              <a:t>Homework</a:t>
            </a:r>
            <a:endParaRPr lang="en-GB" dirty="0">
              <a:solidFill>
                <a:schemeClr val="tx1"/>
              </a:solidFill>
            </a:endParaRP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ponding to Good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4" name="Group 3"/>
          <p:cNvGrpSpPr/>
          <p:nvPr/>
        </p:nvGrpSpPr>
        <p:grpSpPr>
          <a:xfrm>
            <a:off x="0" y="1905"/>
            <a:ext cx="12192000" cy="1083309"/>
            <a:chOff x="0" y="-3"/>
            <a:chExt cx="12192000" cy="1083309"/>
          </a:xfrm>
        </p:grpSpPr>
        <p:sp>
          <p:nvSpPr>
            <p:cNvPr id="5" name="Round Single Corner Rectangle 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5" name="Rectangle 14"/>
          <p:cNvSpPr/>
          <p:nvPr/>
        </p:nvSpPr>
        <p:spPr>
          <a:xfrm>
            <a:off x="3784922" y="7452"/>
            <a:ext cx="5906387" cy="923330"/>
          </a:xfrm>
          <a:prstGeom prst="rect">
            <a:avLst/>
          </a:prstGeom>
          <a:noFill/>
        </p:spPr>
        <p:txBody>
          <a:bodyPr wrap="square" lIns="91440" tIns="45720" rIns="91440" bIns="45720">
            <a:spAutoFit/>
          </a:bodyPr>
          <a:lstStyle/>
          <a:p>
            <a:pPr algn="ctr"/>
            <a:r>
              <a:rPr lang="en-US" sz="5400" b="1" smtClean="0">
                <a:ln w="6600">
                  <a:solidFill>
                    <a:schemeClr val="accent2"/>
                  </a:solidFill>
                  <a:prstDash val="solid"/>
                </a:ln>
                <a:solidFill>
                  <a:srgbClr val="FFFFFF"/>
                </a:solidFill>
                <a:effectLst>
                  <a:outerShdw dist="38100" dir="2700000" algn="tl" rotWithShape="0">
                    <a:schemeClr val="accent2"/>
                  </a:outerShdw>
                </a:effectLst>
              </a:rPr>
              <a:t>VIDEO </a:t>
            </a:r>
            <a:r>
              <a:rPr lang="en-US" sz="5400" b="1" dirty="0" smtClean="0">
                <a:ln w="6600">
                  <a:solidFill>
                    <a:schemeClr val="accent2"/>
                  </a:solidFill>
                  <a:prstDash val="solid"/>
                </a:ln>
                <a:solidFill>
                  <a:srgbClr val="FFFFFF"/>
                </a:solidFill>
                <a:effectLst>
                  <a:outerShdw dist="38100" dir="2700000" algn="tl" rotWithShape="0">
                    <a:schemeClr val="accent2"/>
                  </a:outerShdw>
                </a:effectLst>
              </a:rPr>
              <a:t>WATCHING </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Content Placeholder 2"/>
          <p:cNvSpPr>
            <a:spLocks noGrp="1"/>
          </p:cNvSpPr>
          <p:nvPr>
            <p:ph idx="1"/>
          </p:nvPr>
        </p:nvSpPr>
        <p:spPr>
          <a:xfrm>
            <a:off x="1657038" y="854765"/>
            <a:ext cx="7055058" cy="1159336"/>
          </a:xfrm>
        </p:spPr>
        <p:txBody>
          <a:bodyPr>
            <a:normAutofit lnSpcReduction="10000"/>
          </a:bodyPr>
          <a:lstStyle/>
          <a:p>
            <a:pPr marL="0" indent="0" algn="ctr">
              <a:lnSpc>
                <a:spcPct val="170000"/>
              </a:lnSpc>
              <a:buNone/>
            </a:pPr>
            <a:r>
              <a:rPr lang="en-US" sz="4200" b="1" dirty="0" smtClean="0"/>
              <a:t>What is </a:t>
            </a:r>
            <a:r>
              <a:rPr lang="en-US" sz="4200" b="1" smtClean="0"/>
              <a:t>the </a:t>
            </a:r>
            <a:r>
              <a:rPr lang="en-US" sz="4200" b="1" smtClean="0"/>
              <a:t>video</a:t>
            </a:r>
            <a:r>
              <a:rPr lang="en-US" sz="4200" b="1" smtClean="0"/>
              <a:t> </a:t>
            </a:r>
            <a:r>
              <a:rPr lang="en-US" sz="4200" b="1" dirty="0" smtClean="0"/>
              <a:t>about?</a:t>
            </a:r>
          </a:p>
          <a:p>
            <a:pPr marL="0" indent="0">
              <a:buNone/>
            </a:pPr>
            <a:endParaRPr lang="en-US" dirty="0">
              <a:solidFill>
                <a:schemeClr val="bg1"/>
              </a:solidFill>
            </a:endParaRPr>
          </a:p>
        </p:txBody>
      </p:sp>
      <p:sp>
        <p:nvSpPr>
          <p:cNvPr id="2" name="Rectangle 1"/>
          <p:cNvSpPr/>
          <p:nvPr/>
        </p:nvSpPr>
        <p:spPr>
          <a:xfrm>
            <a:off x="0" y="5934670"/>
            <a:ext cx="12192000" cy="923330"/>
          </a:xfrm>
          <a:prstGeom prst="rect">
            <a:avLst/>
          </a:prstGeom>
          <a:solidFill>
            <a:srgbClr val="F26649"/>
          </a:solidFill>
        </p:spPr>
        <p:txBody>
          <a:bodyPr wrap="square" lIns="91440" tIns="45720" rIns="91440" bIns="45720">
            <a:spAutoFit/>
          </a:bodyPr>
          <a:lstStyle/>
          <a:p>
            <a:pPr algn="ctr"/>
            <a:r>
              <a:rPr lang="en-US" sz="5400" b="1" dirty="0" smtClean="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rPr>
              <a:t>Giving and responding to good news</a:t>
            </a:r>
            <a:endParaRPr lang="en-US" sz="5400" b="1" cap="none" spc="0" dirty="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644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9" grpId="0"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957" y="1941152"/>
            <a:ext cx="5417408" cy="4509861"/>
          </a:xfrm>
          <a:noFill/>
          <a:ln>
            <a:solidFill>
              <a:schemeClr val="bg1"/>
            </a:solidFill>
          </a:ln>
        </p:spPr>
        <p:txBody>
          <a:bodyPr>
            <a:noAutofit/>
          </a:bodyPr>
          <a:lstStyle/>
          <a:p>
            <a:pPr marL="0" indent="0">
              <a:lnSpc>
                <a:spcPct val="100000"/>
              </a:lnSpc>
              <a:buNone/>
            </a:pPr>
            <a:r>
              <a:rPr lang="en-US" sz="3000" b="1" i="1" dirty="0"/>
              <a:t>Nick:</a:t>
            </a:r>
            <a:r>
              <a:rPr lang="en-US" sz="3000" i="1" dirty="0"/>
              <a:t> </a:t>
            </a:r>
            <a:r>
              <a:rPr lang="en-US" sz="3000" dirty="0" smtClean="0">
                <a:solidFill>
                  <a:srgbClr val="EF4B66"/>
                </a:solidFill>
              </a:rPr>
              <a:t>Great </a:t>
            </a:r>
            <a:r>
              <a:rPr lang="en-US" sz="3000" dirty="0">
                <a:solidFill>
                  <a:srgbClr val="EF4B66"/>
                </a:solidFill>
              </a:rPr>
              <a:t>news for us. </a:t>
            </a:r>
            <a:r>
              <a:rPr lang="en-US" sz="3000" dirty="0"/>
              <a:t>We’ll have school clouds so we won’t have to carry lots </a:t>
            </a:r>
            <a:r>
              <a:rPr lang="en-US" sz="3000" dirty="0" smtClean="0"/>
              <a:t>of books </a:t>
            </a:r>
            <a:r>
              <a:rPr lang="en-US" sz="3000" dirty="0"/>
              <a:t>to school.</a:t>
            </a:r>
          </a:p>
          <a:p>
            <a:pPr marL="0" indent="0">
              <a:lnSpc>
                <a:spcPct val="100000"/>
              </a:lnSpc>
              <a:buNone/>
            </a:pPr>
            <a:r>
              <a:rPr lang="en-US" sz="3000" b="1" i="1" dirty="0" err="1" smtClean="0"/>
              <a:t>Mi</a:t>
            </a:r>
            <a:r>
              <a:rPr lang="en-US" sz="3000" b="1" i="1" dirty="0" smtClean="0"/>
              <a:t>:</a:t>
            </a:r>
            <a:r>
              <a:rPr lang="en-US" sz="3000" i="1" dirty="0"/>
              <a:t> </a:t>
            </a:r>
            <a:r>
              <a:rPr lang="en-US" sz="3000" dirty="0" smtClean="0">
                <a:solidFill>
                  <a:srgbClr val="EF4B66"/>
                </a:solidFill>
              </a:rPr>
              <a:t>Great</a:t>
            </a:r>
            <a:r>
              <a:rPr lang="en-US" sz="3000" dirty="0">
                <a:solidFill>
                  <a:srgbClr val="EF4B66"/>
                </a:solidFill>
              </a:rPr>
              <a:t>!</a:t>
            </a:r>
          </a:p>
          <a:p>
            <a:pPr marL="0" indent="0">
              <a:lnSpc>
                <a:spcPct val="100000"/>
              </a:lnSpc>
              <a:buNone/>
            </a:pPr>
            <a:r>
              <a:rPr lang="en-US" sz="3000" b="1" i="1" dirty="0"/>
              <a:t>Nick</a:t>
            </a:r>
            <a:r>
              <a:rPr lang="en-US" sz="3000" b="1" i="1" dirty="0" smtClean="0"/>
              <a:t>: </a:t>
            </a:r>
            <a:r>
              <a:rPr lang="en-US" sz="3000" dirty="0" smtClean="0"/>
              <a:t>And </a:t>
            </a:r>
            <a:r>
              <a:rPr lang="en-US" sz="3000" dirty="0"/>
              <a:t>my dad promised to give me a </a:t>
            </a:r>
            <a:r>
              <a:rPr lang="en-US" sz="3000"/>
              <a:t>new </a:t>
            </a:r>
            <a:r>
              <a:rPr lang="en-US" sz="3000" smtClean="0"/>
              <a:t>iP</a:t>
            </a:r>
            <a:r>
              <a:rPr lang="en-US" sz="3000" smtClean="0"/>
              <a:t>ad </a:t>
            </a:r>
            <a:r>
              <a:rPr lang="en-US" sz="3000" dirty="0"/>
              <a:t>to read books from the school clouds.</a:t>
            </a:r>
          </a:p>
          <a:p>
            <a:pPr marL="0" indent="0">
              <a:lnSpc>
                <a:spcPct val="100000"/>
              </a:lnSpc>
              <a:buNone/>
            </a:pPr>
            <a:r>
              <a:rPr lang="en-US" sz="3000" b="1" i="1" dirty="0" err="1" smtClean="0"/>
              <a:t>Mi</a:t>
            </a:r>
            <a:r>
              <a:rPr lang="en-US" sz="3000" b="1" i="1" dirty="0" smtClean="0"/>
              <a:t>: </a:t>
            </a:r>
            <a:r>
              <a:rPr lang="en-US" sz="3000" smtClean="0">
                <a:solidFill>
                  <a:srgbClr val="EF4B66"/>
                </a:solidFill>
              </a:rPr>
              <a:t>Congratulations!</a:t>
            </a:r>
            <a:endParaRPr lang="en-US" sz="3000" dirty="0">
              <a:solidFill>
                <a:srgbClr val="EF4B66"/>
              </a:solidFill>
            </a:endParaRPr>
          </a:p>
        </p:txBody>
      </p:sp>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4043" y="118785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6828" y="1085214"/>
            <a:ext cx="397035"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p:cNvSpPr txBox="1"/>
          <p:nvPr/>
        </p:nvSpPr>
        <p:spPr>
          <a:xfrm>
            <a:off x="448709" y="209441"/>
            <a:ext cx="5445627"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6" name="TextBox 15"/>
          <p:cNvSpPr txBox="1"/>
          <p:nvPr/>
        </p:nvSpPr>
        <p:spPr>
          <a:xfrm>
            <a:off x="1129434" y="1210422"/>
            <a:ext cx="11399423" cy="461665"/>
          </a:xfrm>
          <a:prstGeom prst="rect">
            <a:avLst/>
          </a:prstGeom>
          <a:noFill/>
          <a:effectLst/>
        </p:spPr>
        <p:txBody>
          <a:bodyPr wrap="square" rtlCol="0">
            <a:spAutoFit/>
          </a:bodyPr>
          <a:lstStyle/>
          <a:p>
            <a:r>
              <a:rPr lang="en-US" sz="2400" b="1" dirty="0" smtClean="0">
                <a:effectLst>
                  <a:glow rad="88900">
                    <a:schemeClr val="bg1"/>
                  </a:glow>
                </a:effectLst>
                <a:cs typeface="Arial" panose="020B0604020202020204" pitchFamily="34" charset="0"/>
              </a:rPr>
              <a:t>Listen and read </a:t>
            </a:r>
            <a:r>
              <a:rPr lang="en-US" sz="2400" b="1" smtClean="0">
                <a:effectLst>
                  <a:glow rad="88900">
                    <a:schemeClr val="bg1"/>
                  </a:glow>
                </a:effectLst>
                <a:cs typeface="Arial" panose="020B0604020202020204" pitchFamily="34" charset="0"/>
              </a:rPr>
              <a:t>the conversation. Pay attention </a:t>
            </a:r>
            <a:r>
              <a:rPr lang="en-US" sz="2400" b="1" dirty="0" smtClean="0">
                <a:effectLst>
                  <a:glow rad="88900">
                    <a:schemeClr val="bg1"/>
                  </a:glow>
                </a:effectLst>
                <a:cs typeface="Arial" panose="020B0604020202020204" pitchFamily="34" charset="0"/>
              </a:rPr>
              <a:t>to the </a:t>
            </a:r>
            <a:r>
              <a:rPr lang="en-US" sz="2400" b="1" smtClean="0">
                <a:effectLst>
                  <a:glow rad="88900">
                    <a:schemeClr val="bg1"/>
                  </a:glow>
                </a:effectLst>
                <a:cs typeface="Arial" panose="020B0604020202020204" pitchFamily="34" charset="0"/>
              </a:rPr>
              <a:t>highlighted sentences.</a:t>
            </a:r>
            <a:endParaRPr lang="en-US" sz="2400" b="1" dirty="0">
              <a:effectLst>
                <a:glow rad="88900">
                  <a:schemeClr val="bg1"/>
                </a:glow>
              </a:effectLst>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36067185"/>
              </p:ext>
            </p:extLst>
          </p:nvPr>
        </p:nvGraphicFramePr>
        <p:xfrm>
          <a:off x="5605365" y="2203742"/>
          <a:ext cx="6162002" cy="3596640"/>
        </p:xfrm>
        <a:graphic>
          <a:graphicData uri="http://schemas.openxmlformats.org/drawingml/2006/table">
            <a:tbl>
              <a:tblPr firstRow="1" bandRow="1">
                <a:tableStyleId>{5C22544A-7EE6-4342-B048-85BDC9FD1C3A}</a:tableStyleId>
              </a:tblPr>
              <a:tblGrid>
                <a:gridCol w="2724210">
                  <a:extLst>
                    <a:ext uri="{9D8B030D-6E8A-4147-A177-3AD203B41FA5}">
                      <a16:colId xmlns:a16="http://schemas.microsoft.com/office/drawing/2014/main" val="1702826962"/>
                    </a:ext>
                  </a:extLst>
                </a:gridCol>
                <a:gridCol w="3437792">
                  <a:extLst>
                    <a:ext uri="{9D8B030D-6E8A-4147-A177-3AD203B41FA5}">
                      <a16:colId xmlns:a16="http://schemas.microsoft.com/office/drawing/2014/main" val="690903817"/>
                    </a:ext>
                  </a:extLst>
                </a:gridCol>
              </a:tblGrid>
              <a:tr h="523309">
                <a:tc>
                  <a:txBody>
                    <a:bodyPr/>
                    <a:lstStyle/>
                    <a:p>
                      <a:pPr algn="ctr"/>
                      <a:r>
                        <a:rPr lang="en-US" sz="2800" dirty="0" smtClean="0">
                          <a:solidFill>
                            <a:schemeClr val="tx1"/>
                          </a:solidFill>
                        </a:rPr>
                        <a:t>Giving good</a:t>
                      </a:r>
                      <a:r>
                        <a:rPr lang="en-US" sz="2800" baseline="0" dirty="0" smtClean="0">
                          <a:solidFill>
                            <a:schemeClr val="tx1"/>
                          </a:solidFill>
                        </a:rPr>
                        <a:t> news</a:t>
                      </a:r>
                      <a:endParaRPr lang="en-US" sz="2800" dirty="0">
                        <a:solidFill>
                          <a:schemeClr val="tx1"/>
                        </a:solidFill>
                      </a:endParaRPr>
                    </a:p>
                  </a:txBody>
                  <a:tcPr>
                    <a:solidFill>
                      <a:srgbClr val="FBCDCD"/>
                    </a:solidFill>
                  </a:tcPr>
                </a:tc>
                <a:tc>
                  <a:txBody>
                    <a:bodyPr/>
                    <a:lstStyle/>
                    <a:p>
                      <a:pPr algn="ctr"/>
                      <a:r>
                        <a:rPr lang="en-US" sz="2800" dirty="0" smtClean="0">
                          <a:solidFill>
                            <a:schemeClr val="tx1"/>
                          </a:solidFill>
                        </a:rPr>
                        <a:t>Responding</a:t>
                      </a:r>
                      <a:r>
                        <a:rPr lang="en-US" sz="2800" baseline="0" dirty="0" smtClean="0">
                          <a:solidFill>
                            <a:schemeClr val="tx1"/>
                          </a:solidFill>
                        </a:rPr>
                        <a:t> to good news</a:t>
                      </a:r>
                      <a:endParaRPr lang="en-US" sz="2800" dirty="0">
                        <a:solidFill>
                          <a:schemeClr val="tx1"/>
                        </a:solidFill>
                      </a:endParaRPr>
                    </a:p>
                  </a:txBody>
                  <a:tcPr>
                    <a:solidFill>
                      <a:srgbClr val="FBCDCD"/>
                    </a:solidFill>
                  </a:tcPr>
                </a:tc>
                <a:extLst>
                  <a:ext uri="{0D108BD9-81ED-4DB2-BD59-A6C34878D82A}">
                    <a16:rowId xmlns:a16="http://schemas.microsoft.com/office/drawing/2014/main" val="3356117564"/>
                  </a:ext>
                </a:extLst>
              </a:tr>
              <a:tr h="2179095">
                <a:tc>
                  <a:txBody>
                    <a:bodyPr/>
                    <a:lstStyle/>
                    <a:p>
                      <a:r>
                        <a:rPr lang="en-US" sz="2800" dirty="0" smtClean="0">
                          <a:solidFill>
                            <a:srgbClr val="FF0000"/>
                          </a:solidFill>
                        </a:rPr>
                        <a:t>-</a:t>
                      </a:r>
                      <a:r>
                        <a:rPr lang="en-US" sz="2800" dirty="0" smtClean="0">
                          <a:solidFill>
                            <a:schemeClr val="tx1"/>
                          </a:solidFill>
                        </a:rPr>
                        <a:t> </a:t>
                      </a:r>
                      <a:r>
                        <a:rPr lang="en-US" sz="2800" i="1" dirty="0" smtClean="0">
                          <a:solidFill>
                            <a:srgbClr val="FF0000"/>
                          </a:solidFill>
                        </a:rPr>
                        <a:t>Great news</a:t>
                      </a:r>
                      <a:r>
                        <a:rPr lang="en-US" sz="2800" i="1" baseline="0" dirty="0" smtClean="0">
                          <a:solidFill>
                            <a:srgbClr val="FF0000"/>
                          </a:solidFill>
                        </a:rPr>
                        <a:t> for us.</a:t>
                      </a:r>
                    </a:p>
                    <a:p>
                      <a:r>
                        <a:rPr lang="en-US" sz="2800" dirty="0" smtClean="0">
                          <a:solidFill>
                            <a:schemeClr val="tx1"/>
                          </a:solidFill>
                        </a:rPr>
                        <a:t>- (Tell the news)</a:t>
                      </a:r>
                      <a:endParaRPr lang="en-US" sz="2800" dirty="0">
                        <a:solidFill>
                          <a:schemeClr val="tx1"/>
                        </a:solidFill>
                      </a:endParaRPr>
                    </a:p>
                  </a:txBody>
                  <a:tcPr>
                    <a:solidFill>
                      <a:schemeClr val="accent4">
                        <a:lumMod val="20000"/>
                        <a:lumOff val="80000"/>
                      </a:schemeClr>
                    </a:solidFill>
                  </a:tcPr>
                </a:tc>
                <a:tc>
                  <a:txBody>
                    <a:bodyPr/>
                    <a:lstStyle/>
                    <a:p>
                      <a:pPr marL="342900" indent="-342900">
                        <a:buFontTx/>
                        <a:buChar char="-"/>
                      </a:pPr>
                      <a:r>
                        <a:rPr lang="en-US" sz="2800" i="1" dirty="0" smtClean="0">
                          <a:solidFill>
                            <a:srgbClr val="FF0000"/>
                          </a:solidFill>
                        </a:rPr>
                        <a:t>Great!</a:t>
                      </a:r>
                      <a:r>
                        <a:rPr lang="en-US" sz="2800" dirty="0" smtClean="0">
                          <a:solidFill>
                            <a:schemeClr val="tx1"/>
                          </a:solidFill>
                        </a:rPr>
                        <a:t>:</a:t>
                      </a:r>
                      <a:r>
                        <a:rPr lang="en-US" sz="2800" baseline="0" dirty="0" smtClean="0">
                          <a:solidFill>
                            <a:schemeClr val="tx1"/>
                          </a:solidFill>
                        </a:rPr>
                        <a:t> if good news is general and good for every one.</a:t>
                      </a:r>
                    </a:p>
                    <a:p>
                      <a:pPr marL="342900" indent="-342900">
                        <a:buFontTx/>
                        <a:buChar char="-"/>
                      </a:pPr>
                      <a:r>
                        <a:rPr lang="en-US" sz="2800" i="1" baseline="0" dirty="0" smtClean="0">
                          <a:solidFill>
                            <a:srgbClr val="FF0000"/>
                          </a:solidFill>
                        </a:rPr>
                        <a:t>Congratulations!</a:t>
                      </a:r>
                      <a:r>
                        <a:rPr lang="en-US" sz="2800" baseline="0" dirty="0" smtClean="0">
                          <a:solidFill>
                            <a:schemeClr val="tx1"/>
                          </a:solidFill>
                        </a:rPr>
                        <a:t>: if the news is good for the speaker only</a:t>
                      </a:r>
                      <a:endParaRPr lang="en-US" sz="28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826818491"/>
                  </a:ext>
                </a:extLst>
              </a:tr>
            </a:tbl>
          </a:graphicData>
        </a:graphic>
      </p:graphicFrame>
      <p:pic>
        <p:nvPicPr>
          <p:cNvPr id="2" name="Track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1134357"/>
            <a:ext cx="609600" cy="609600"/>
          </a:xfrm>
          <a:prstGeom prst="rect">
            <a:avLst/>
          </a:prstGeom>
        </p:spPr>
      </p:pic>
    </p:spTree>
    <p:extLst>
      <p:ext uri="{BB962C8B-B14F-4D97-AF65-F5344CB8AC3E}">
        <p14:creationId xmlns:p14="http://schemas.microsoft.com/office/powerpoint/2010/main" val="38660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50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27391" y="1529983"/>
            <a:ext cx="3514423" cy="3514423"/>
          </a:xfrm>
          <a:prstGeom prst="rect">
            <a:avLst/>
          </a:prstGeom>
        </p:spPr>
      </p:pic>
      <p:sp>
        <p:nvSpPr>
          <p:cNvPr id="6" name="Content Placeholder 5"/>
          <p:cNvSpPr>
            <a:spLocks noGrp="1"/>
          </p:cNvSpPr>
          <p:nvPr>
            <p:ph idx="1"/>
          </p:nvPr>
        </p:nvSpPr>
        <p:spPr>
          <a:xfrm>
            <a:off x="984841" y="1938588"/>
            <a:ext cx="6742550" cy="1483790"/>
          </a:xfrm>
        </p:spPr>
        <p:txBody>
          <a:bodyPr>
            <a:noAutofit/>
          </a:bodyPr>
          <a:lstStyle/>
          <a:p>
            <a:pPr marL="0" indent="0">
              <a:lnSpc>
                <a:spcPct val="170000"/>
              </a:lnSpc>
              <a:buNone/>
            </a:pPr>
            <a:r>
              <a:rPr lang="en-US" sz="3200" b="1" smtClean="0">
                <a:solidFill>
                  <a:srgbClr val="F26649"/>
                </a:solidFill>
              </a:rPr>
              <a:t>1. </a:t>
            </a:r>
            <a:r>
              <a:rPr lang="en-US" sz="3200" smtClean="0"/>
              <a:t>You </a:t>
            </a:r>
            <a:r>
              <a:rPr lang="en-US" sz="3200" dirty="0" smtClean="0"/>
              <a:t>tell your classmate about the new vending machine at your </a:t>
            </a:r>
            <a:r>
              <a:rPr lang="en-US" sz="3200" smtClean="0"/>
              <a:t>school.</a:t>
            </a:r>
            <a:endParaRPr lang="en-US" sz="3200" dirty="0" smtClean="0"/>
          </a:p>
        </p:txBody>
      </p:sp>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2650" y="126059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5435" y="113928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128041" y="1299151"/>
            <a:ext cx="10113773" cy="461665"/>
          </a:xfrm>
          <a:prstGeom prst="rect">
            <a:avLst/>
          </a:prstGeom>
          <a:noFill/>
          <a:effectLst/>
        </p:spPr>
        <p:txBody>
          <a:bodyPr wrap="square" rtlCol="0">
            <a:spAutoFit/>
          </a:bodyPr>
          <a:lstStyle/>
          <a:p>
            <a:r>
              <a:rPr lang="en-US" sz="2400" b="1" dirty="0"/>
              <a:t>Work in pairs. Give news and respond to the news in the following situations.</a:t>
            </a:r>
          </a:p>
        </p:txBody>
      </p:sp>
      <p:pic>
        <p:nvPicPr>
          <p:cNvPr id="3" name="Picture 2"/>
          <p:cNvPicPr>
            <a:picLocks noChangeAspect="1"/>
          </p:cNvPicPr>
          <p:nvPr/>
        </p:nvPicPr>
        <p:blipFill>
          <a:blip r:embed="rId4"/>
          <a:stretch>
            <a:fillRect/>
          </a:stretch>
        </p:blipFill>
        <p:spPr>
          <a:xfrm>
            <a:off x="8186715" y="4849054"/>
            <a:ext cx="2724539" cy="1808412"/>
          </a:xfrm>
          <a:prstGeom prst="rect">
            <a:avLst/>
          </a:prstGeom>
        </p:spPr>
      </p:pic>
      <p:sp>
        <p:nvSpPr>
          <p:cNvPr id="14" name="TextBox 13"/>
          <p:cNvSpPr txBox="1"/>
          <p:nvPr/>
        </p:nvSpPr>
        <p:spPr>
          <a:xfrm>
            <a:off x="448709" y="209441"/>
            <a:ext cx="5445627"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6" name="Content Placeholder 5"/>
          <p:cNvSpPr txBox="1">
            <a:spLocks/>
          </p:cNvSpPr>
          <p:nvPr/>
        </p:nvSpPr>
        <p:spPr>
          <a:xfrm>
            <a:off x="984842" y="4062610"/>
            <a:ext cx="6504252" cy="15321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US" sz="3200" b="1" smtClean="0">
                <a:solidFill>
                  <a:srgbClr val="F26649"/>
                </a:solidFill>
              </a:rPr>
              <a:t>2. </a:t>
            </a:r>
            <a:r>
              <a:rPr lang="en-US" sz="3200" smtClean="0"/>
              <a:t>You tell your classmate about a new laptop that your dad gave you on your birthday.</a:t>
            </a:r>
            <a:endParaRPr lang="en-US" sz="3200" dirty="0"/>
          </a:p>
        </p:txBody>
      </p:sp>
    </p:spTree>
    <p:extLst>
      <p:ext uri="{BB962C8B-B14F-4D97-AF65-F5344CB8AC3E}">
        <p14:creationId xmlns:p14="http://schemas.microsoft.com/office/powerpoint/2010/main" val="3258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1000"/>
                                        <p:tgtEl>
                                          <p:spTgt spid="16">
                                            <p:txEl>
                                              <p:pRg st="0" end="0"/>
                                            </p:txEl>
                                          </p:spTgt>
                                        </p:tgtEl>
                                      </p:cBhvr>
                                    </p:animEffect>
                                    <p:anim calcmode="lin" valueType="num">
                                      <p:cBhvr>
                                        <p:cTn id="2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23635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113371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9" name="TextBox 38"/>
          <p:cNvSpPr txBox="1"/>
          <p:nvPr/>
        </p:nvSpPr>
        <p:spPr>
          <a:xfrm>
            <a:off x="1131589" y="1165911"/>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online learning and complete the table.</a:t>
            </a:r>
          </a:p>
        </p:txBody>
      </p:sp>
      <p:pic>
        <p:nvPicPr>
          <p:cNvPr id="2" name="Picture 1"/>
          <p:cNvPicPr>
            <a:picLocks noChangeAspect="1"/>
          </p:cNvPicPr>
          <p:nvPr/>
        </p:nvPicPr>
        <p:blipFill>
          <a:blip r:embed="rId3"/>
          <a:stretch>
            <a:fillRect/>
          </a:stretch>
        </p:blipFill>
        <p:spPr>
          <a:xfrm>
            <a:off x="254316" y="2098983"/>
            <a:ext cx="5407930" cy="2332400"/>
          </a:xfrm>
          <a:prstGeom prst="rect">
            <a:avLst/>
          </a:prstGeom>
        </p:spPr>
      </p:pic>
      <p:pic>
        <p:nvPicPr>
          <p:cNvPr id="3" name="Picture 2"/>
          <p:cNvPicPr>
            <a:picLocks noChangeAspect="1"/>
          </p:cNvPicPr>
          <p:nvPr/>
        </p:nvPicPr>
        <p:blipFill>
          <a:blip r:embed="rId4"/>
          <a:stretch>
            <a:fillRect/>
          </a:stretch>
        </p:blipFill>
        <p:spPr>
          <a:xfrm>
            <a:off x="6016503" y="2044282"/>
            <a:ext cx="5862510" cy="2360299"/>
          </a:xfrm>
          <a:prstGeom prst="rect">
            <a:avLst/>
          </a:prstGeom>
        </p:spPr>
      </p:pic>
      <p:pic>
        <p:nvPicPr>
          <p:cNvPr id="4" name="Picture 3"/>
          <p:cNvPicPr>
            <a:picLocks noChangeAspect="1"/>
          </p:cNvPicPr>
          <p:nvPr/>
        </p:nvPicPr>
        <p:blipFill>
          <a:blip r:embed="rId5"/>
          <a:stretch>
            <a:fillRect/>
          </a:stretch>
        </p:blipFill>
        <p:spPr>
          <a:xfrm>
            <a:off x="254316" y="4568634"/>
            <a:ext cx="5407930" cy="1893708"/>
          </a:xfrm>
          <a:prstGeom prst="rect">
            <a:avLst/>
          </a:prstGeom>
        </p:spPr>
      </p:pic>
      <p:pic>
        <p:nvPicPr>
          <p:cNvPr id="6" name="Picture 5"/>
          <p:cNvPicPr>
            <a:picLocks noChangeAspect="1"/>
          </p:cNvPicPr>
          <p:nvPr/>
        </p:nvPicPr>
        <p:blipFill>
          <a:blip r:embed="rId6"/>
          <a:stretch>
            <a:fillRect/>
          </a:stretch>
        </p:blipFill>
        <p:spPr>
          <a:xfrm>
            <a:off x="6016502" y="4568634"/>
            <a:ext cx="5862510" cy="1893708"/>
          </a:xfrm>
          <a:prstGeom prst="rect">
            <a:avLst/>
          </a:prstGeom>
        </p:spPr>
      </p:pic>
    </p:spTree>
    <p:extLst>
      <p:ext uri="{BB962C8B-B14F-4D97-AF65-F5344CB8AC3E}">
        <p14:creationId xmlns:p14="http://schemas.microsoft.com/office/powerpoint/2010/main" val="19880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09830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9566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9" name="TextBox 38"/>
          <p:cNvSpPr txBox="1"/>
          <p:nvPr/>
        </p:nvSpPr>
        <p:spPr>
          <a:xfrm>
            <a:off x="1131589" y="1027860"/>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online learning and complete the table.</a:t>
            </a:r>
          </a:p>
        </p:txBody>
      </p:sp>
      <p:graphicFrame>
        <p:nvGraphicFramePr>
          <p:cNvPr id="14" name="Table 13"/>
          <p:cNvGraphicFramePr>
            <a:graphicFrameLocks noGrp="1"/>
          </p:cNvGraphicFramePr>
          <p:nvPr>
            <p:extLst>
              <p:ext uri="{D42A27DB-BD31-4B8C-83A1-F6EECF244321}">
                <p14:modId xmlns:p14="http://schemas.microsoft.com/office/powerpoint/2010/main" val="666252737"/>
              </p:ext>
            </p:extLst>
          </p:nvPr>
        </p:nvGraphicFramePr>
        <p:xfrm>
          <a:off x="373000" y="1986908"/>
          <a:ext cx="11548646" cy="4570958"/>
        </p:xfrm>
        <a:graphic>
          <a:graphicData uri="http://schemas.openxmlformats.org/drawingml/2006/table">
            <a:tbl>
              <a:tblPr firstRow="1" bandRow="1">
                <a:tableStyleId>{5C22544A-7EE6-4342-B048-85BDC9FD1C3A}</a:tableStyleId>
              </a:tblPr>
              <a:tblGrid>
                <a:gridCol w="4752192">
                  <a:extLst>
                    <a:ext uri="{9D8B030D-6E8A-4147-A177-3AD203B41FA5}">
                      <a16:colId xmlns:a16="http://schemas.microsoft.com/office/drawing/2014/main" val="1702826962"/>
                    </a:ext>
                  </a:extLst>
                </a:gridCol>
                <a:gridCol w="6796454">
                  <a:extLst>
                    <a:ext uri="{9D8B030D-6E8A-4147-A177-3AD203B41FA5}">
                      <a16:colId xmlns:a16="http://schemas.microsoft.com/office/drawing/2014/main" val="690903817"/>
                    </a:ext>
                  </a:extLst>
                </a:gridCol>
              </a:tblGrid>
              <a:tr h="488005">
                <a:tc>
                  <a:txBody>
                    <a:bodyPr/>
                    <a:lstStyle/>
                    <a:p>
                      <a:pPr algn="ctr"/>
                      <a:r>
                        <a:rPr lang="en-US" sz="2800" dirty="0" smtClean="0">
                          <a:solidFill>
                            <a:schemeClr val="tx1"/>
                          </a:solidFill>
                        </a:rPr>
                        <a:t>Benefits</a:t>
                      </a:r>
                      <a:endParaRPr lang="en-US" sz="2800" dirty="0">
                        <a:solidFill>
                          <a:schemeClr val="tx1"/>
                        </a:solidFill>
                      </a:endParaRPr>
                    </a:p>
                  </a:txBody>
                  <a:tcPr>
                    <a:solidFill>
                      <a:srgbClr val="FBCDCD"/>
                    </a:solidFill>
                  </a:tcPr>
                </a:tc>
                <a:tc>
                  <a:txBody>
                    <a:bodyPr/>
                    <a:lstStyle/>
                    <a:p>
                      <a:pPr algn="ctr"/>
                      <a:r>
                        <a:rPr lang="en-US" sz="2800" dirty="0" smtClean="0">
                          <a:solidFill>
                            <a:schemeClr val="tx1"/>
                          </a:solidFill>
                        </a:rPr>
                        <a:t>Problems</a:t>
                      </a:r>
                      <a:endParaRPr lang="en-US" sz="2800" dirty="0">
                        <a:solidFill>
                          <a:schemeClr val="tx1"/>
                        </a:solidFill>
                      </a:endParaRPr>
                    </a:p>
                  </a:txBody>
                  <a:tcPr>
                    <a:solidFill>
                      <a:srgbClr val="FBCDCD"/>
                    </a:solidFill>
                  </a:tcPr>
                </a:tc>
                <a:extLst>
                  <a:ext uri="{0D108BD9-81ED-4DB2-BD59-A6C34878D82A}">
                    <a16:rowId xmlns:a16="http://schemas.microsoft.com/office/drawing/2014/main" val="3356117564"/>
                  </a:ext>
                </a:extLst>
              </a:tr>
              <a:tr h="4052798">
                <a:tc>
                  <a:txBody>
                    <a:bodyPr/>
                    <a:lstStyle/>
                    <a:p>
                      <a:pPr marL="0" indent="0">
                        <a:buNone/>
                      </a:pPr>
                      <a:r>
                        <a:rPr lang="en-US" sz="3200" smtClean="0">
                          <a:solidFill>
                            <a:schemeClr val="tx1"/>
                          </a:solidFill>
                        </a:rPr>
                        <a:t>1. It’s convenient.</a:t>
                      </a:r>
                    </a:p>
                    <a:p>
                      <a:pPr marL="0" indent="0">
                        <a:buNone/>
                      </a:pPr>
                      <a:r>
                        <a:rPr lang="en-US" sz="3200" smtClean="0">
                          <a:solidFill>
                            <a:schemeClr val="tx1"/>
                          </a:solidFill>
                        </a:rPr>
                        <a:t>2. </a:t>
                      </a:r>
                    </a:p>
                    <a:p>
                      <a:pPr marL="0" indent="0">
                        <a:buNone/>
                      </a:pPr>
                      <a:endParaRPr lang="en-US" sz="3200" smtClean="0">
                        <a:solidFill>
                          <a:schemeClr val="tx1"/>
                        </a:solidFill>
                      </a:endParaRPr>
                    </a:p>
                    <a:p>
                      <a:pPr marL="0" indent="0">
                        <a:buNone/>
                      </a:pPr>
                      <a:r>
                        <a:rPr lang="en-US" sz="3200" smtClean="0">
                          <a:solidFill>
                            <a:schemeClr val="tx1"/>
                          </a:solidFill>
                        </a:rPr>
                        <a:t>3. </a:t>
                      </a:r>
                    </a:p>
                    <a:p>
                      <a:pPr marL="0" indent="0">
                        <a:buNone/>
                      </a:pPr>
                      <a:endParaRPr lang="en-US" sz="3200" smtClean="0">
                        <a:solidFill>
                          <a:schemeClr val="tx1"/>
                        </a:solidFill>
                      </a:endParaRPr>
                    </a:p>
                    <a:p>
                      <a:pPr marL="0" indent="0">
                        <a:buNone/>
                      </a:pPr>
                      <a:r>
                        <a:rPr lang="en-US" sz="3200" smtClean="0">
                          <a:solidFill>
                            <a:schemeClr val="tx1"/>
                          </a:solidFill>
                        </a:rPr>
                        <a:t>4. </a:t>
                      </a:r>
                    </a:p>
                    <a:p>
                      <a:pPr marL="0" indent="0">
                        <a:buNone/>
                      </a:pPr>
                      <a:endParaRPr lang="en-US" sz="3200" dirty="0">
                        <a:solidFill>
                          <a:schemeClr val="tx1"/>
                        </a:solidFill>
                      </a:endParaRPr>
                    </a:p>
                  </a:txBody>
                  <a:tcPr>
                    <a:solidFill>
                      <a:schemeClr val="bg1">
                        <a:lumMod val="85000"/>
                      </a:schemeClr>
                    </a:solidFill>
                  </a:tcPr>
                </a:tc>
                <a:tc>
                  <a:txBody>
                    <a:bodyPr/>
                    <a:lstStyle/>
                    <a:p>
                      <a:pPr marL="0" indent="0">
                        <a:buFontTx/>
                        <a:buNone/>
                      </a:pPr>
                      <a:r>
                        <a:rPr lang="en-US" sz="3200" baseline="0" smtClean="0">
                          <a:solidFill>
                            <a:schemeClr val="tx1"/>
                          </a:solidFill>
                        </a:rPr>
                        <a:t>1. Some </a:t>
                      </a:r>
                      <a:r>
                        <a:rPr lang="en-US" sz="3200" baseline="0" dirty="0" smtClean="0">
                          <a:solidFill>
                            <a:schemeClr val="tx1"/>
                          </a:solidFill>
                        </a:rPr>
                        <a:t>students don’t have computers or smart </a:t>
                      </a:r>
                      <a:r>
                        <a:rPr lang="en-US" sz="3200" baseline="0" smtClean="0">
                          <a:solidFill>
                            <a:schemeClr val="tx1"/>
                          </a:solidFill>
                        </a:rPr>
                        <a:t>phones.</a:t>
                      </a:r>
                    </a:p>
                    <a:p>
                      <a:pPr marL="0" indent="0">
                        <a:buFontTx/>
                        <a:buNone/>
                      </a:pPr>
                      <a:r>
                        <a:rPr lang="en-US" sz="3200" baseline="0" smtClean="0">
                          <a:solidFill>
                            <a:schemeClr val="tx1"/>
                          </a:solidFill>
                        </a:rPr>
                        <a:t>2. </a:t>
                      </a:r>
                    </a:p>
                    <a:p>
                      <a:pPr marL="0" indent="0">
                        <a:buFontTx/>
                        <a:buNone/>
                      </a:pPr>
                      <a:r>
                        <a:rPr lang="en-US" sz="3200" baseline="0" smtClean="0">
                          <a:solidFill>
                            <a:schemeClr val="tx1"/>
                          </a:solidFill>
                        </a:rPr>
                        <a:t>3. </a:t>
                      </a:r>
                    </a:p>
                    <a:p>
                      <a:pPr marL="0" indent="0">
                        <a:buFontTx/>
                        <a:buNone/>
                      </a:pPr>
                      <a:endParaRPr lang="en-US" sz="3200" baseline="0" smtClean="0">
                        <a:solidFill>
                          <a:schemeClr val="tx1"/>
                        </a:solidFill>
                      </a:endParaRPr>
                    </a:p>
                    <a:p>
                      <a:pPr marL="0" indent="0">
                        <a:buFontTx/>
                        <a:buNone/>
                      </a:pPr>
                      <a:r>
                        <a:rPr lang="en-US" sz="3200" baseline="0" smtClean="0">
                          <a:solidFill>
                            <a:schemeClr val="tx1"/>
                          </a:solidFill>
                        </a:rPr>
                        <a:t>4. </a:t>
                      </a:r>
                    </a:p>
                    <a:p>
                      <a:pPr marL="0" indent="0">
                        <a:buFontTx/>
                        <a:buNone/>
                      </a:pPr>
                      <a:r>
                        <a:rPr lang="en-US" sz="3200" baseline="0" smtClean="0">
                          <a:solidFill>
                            <a:schemeClr val="tx1"/>
                          </a:solidFill>
                        </a:rPr>
                        <a:t>5. </a:t>
                      </a:r>
                      <a:endParaRPr lang="en-US" sz="3200" baseline="0" dirty="0" smtClean="0">
                        <a:solidFill>
                          <a:schemeClr val="tx1"/>
                        </a:solidFill>
                      </a:endParaRPr>
                    </a:p>
                    <a:p>
                      <a:pPr marL="0" indent="0">
                        <a:buFontTx/>
                        <a:buNone/>
                      </a:pPr>
                      <a:r>
                        <a:rPr lang="en-US" sz="3200" baseline="0" smtClean="0">
                          <a:solidFill>
                            <a:schemeClr val="tx1"/>
                          </a:solidFill>
                        </a:rPr>
                        <a:t>       </a:t>
                      </a:r>
                      <a:endParaRPr lang="en-US" sz="3200" dirty="0">
                        <a:solidFill>
                          <a:schemeClr val="tx1"/>
                        </a:solidFill>
                      </a:endParaRPr>
                    </a:p>
                  </a:txBody>
                  <a:tcPr>
                    <a:solidFill>
                      <a:schemeClr val="bg1">
                        <a:lumMod val="85000"/>
                      </a:schemeClr>
                    </a:solidFill>
                  </a:tcPr>
                </a:tc>
                <a:extLst>
                  <a:ext uri="{0D108BD9-81ED-4DB2-BD59-A6C34878D82A}">
                    <a16:rowId xmlns:a16="http://schemas.microsoft.com/office/drawing/2014/main" val="2826818491"/>
                  </a:ext>
                </a:extLst>
              </a:tr>
            </a:tbl>
          </a:graphicData>
        </a:graphic>
      </p:graphicFrame>
      <p:sp>
        <p:nvSpPr>
          <p:cNvPr id="15" name="TextBox 14"/>
          <p:cNvSpPr txBox="1"/>
          <p:nvPr/>
        </p:nvSpPr>
        <p:spPr>
          <a:xfrm>
            <a:off x="778465" y="3013942"/>
            <a:ext cx="4247748" cy="1077218"/>
          </a:xfrm>
          <a:prstGeom prst="rect">
            <a:avLst/>
          </a:prstGeom>
          <a:noFill/>
        </p:spPr>
        <p:txBody>
          <a:bodyPr wrap="square" rtlCol="0">
            <a:spAutoFit/>
          </a:bodyPr>
          <a:lstStyle/>
          <a:p>
            <a:r>
              <a:rPr lang="en-US" sz="3200" dirty="0" smtClean="0">
                <a:solidFill>
                  <a:srgbClr val="7030A0"/>
                </a:solidFill>
              </a:rPr>
              <a:t>Students don’t have to get up early.</a:t>
            </a:r>
            <a:endParaRPr lang="en-US" sz="3200" dirty="0">
              <a:solidFill>
                <a:srgbClr val="7030A0"/>
              </a:solidFill>
            </a:endParaRPr>
          </a:p>
        </p:txBody>
      </p:sp>
      <p:sp>
        <p:nvSpPr>
          <p:cNvPr id="16" name="TextBox 15"/>
          <p:cNvSpPr txBox="1"/>
          <p:nvPr/>
        </p:nvSpPr>
        <p:spPr>
          <a:xfrm>
            <a:off x="778468" y="4002079"/>
            <a:ext cx="4477601" cy="1077218"/>
          </a:xfrm>
          <a:prstGeom prst="rect">
            <a:avLst/>
          </a:prstGeom>
          <a:noFill/>
        </p:spPr>
        <p:txBody>
          <a:bodyPr wrap="square" rtlCol="0">
            <a:spAutoFit/>
          </a:bodyPr>
          <a:lstStyle/>
          <a:p>
            <a:r>
              <a:rPr lang="en-US" sz="3200" dirty="0" smtClean="0">
                <a:solidFill>
                  <a:srgbClr val="7030A0"/>
                </a:solidFill>
              </a:rPr>
              <a:t>It helps students become more independent.</a:t>
            </a:r>
          </a:p>
        </p:txBody>
      </p:sp>
      <p:sp>
        <p:nvSpPr>
          <p:cNvPr id="17" name="TextBox 16"/>
          <p:cNvSpPr txBox="1"/>
          <p:nvPr/>
        </p:nvSpPr>
        <p:spPr>
          <a:xfrm>
            <a:off x="774022" y="4960970"/>
            <a:ext cx="3693700" cy="1077218"/>
          </a:xfrm>
          <a:prstGeom prst="rect">
            <a:avLst/>
          </a:prstGeom>
          <a:noFill/>
        </p:spPr>
        <p:txBody>
          <a:bodyPr wrap="square" rtlCol="0">
            <a:spAutoFit/>
          </a:bodyPr>
          <a:lstStyle/>
          <a:p>
            <a:r>
              <a:rPr lang="en-US" sz="3200" dirty="0" smtClean="0">
                <a:solidFill>
                  <a:srgbClr val="7030A0"/>
                </a:solidFill>
              </a:rPr>
              <a:t>It helps students avoid traffic jams.</a:t>
            </a:r>
            <a:endParaRPr lang="en-US" sz="3200" dirty="0">
              <a:solidFill>
                <a:srgbClr val="7030A0"/>
              </a:solidFill>
            </a:endParaRPr>
          </a:p>
        </p:txBody>
      </p:sp>
      <p:sp>
        <p:nvSpPr>
          <p:cNvPr id="18" name="TextBox 17"/>
          <p:cNvSpPr txBox="1"/>
          <p:nvPr/>
        </p:nvSpPr>
        <p:spPr>
          <a:xfrm>
            <a:off x="5478882" y="5450493"/>
            <a:ext cx="5554742" cy="1077218"/>
          </a:xfrm>
          <a:prstGeom prst="rect">
            <a:avLst/>
          </a:prstGeom>
          <a:noFill/>
        </p:spPr>
        <p:txBody>
          <a:bodyPr wrap="square" rtlCol="0">
            <a:spAutoFit/>
          </a:bodyPr>
          <a:lstStyle/>
          <a:p>
            <a:r>
              <a:rPr lang="en-US" sz="3200" dirty="0" smtClean="0">
                <a:solidFill>
                  <a:srgbClr val="7030A0"/>
                </a:solidFill>
              </a:rPr>
              <a:t>Some students get tired eyes and can’t concentrate well</a:t>
            </a:r>
            <a:endParaRPr lang="en-US" sz="3200" dirty="0">
              <a:solidFill>
                <a:srgbClr val="7030A0"/>
              </a:solidFill>
            </a:endParaRPr>
          </a:p>
        </p:txBody>
      </p:sp>
      <p:sp>
        <p:nvSpPr>
          <p:cNvPr id="19" name="TextBox 18"/>
          <p:cNvSpPr txBox="1"/>
          <p:nvPr/>
        </p:nvSpPr>
        <p:spPr>
          <a:xfrm>
            <a:off x="5485928" y="3485484"/>
            <a:ext cx="5586211" cy="584775"/>
          </a:xfrm>
          <a:prstGeom prst="rect">
            <a:avLst/>
          </a:prstGeom>
          <a:noFill/>
        </p:spPr>
        <p:txBody>
          <a:bodyPr wrap="square" rtlCol="0">
            <a:spAutoFit/>
          </a:bodyPr>
          <a:lstStyle/>
          <a:p>
            <a:r>
              <a:rPr lang="en-US" sz="3200" dirty="0" smtClean="0">
                <a:solidFill>
                  <a:srgbClr val="7030A0"/>
                </a:solidFill>
              </a:rPr>
              <a:t>The Internet connection is poor.</a:t>
            </a:r>
            <a:endParaRPr lang="en-US" sz="3200" dirty="0">
              <a:solidFill>
                <a:srgbClr val="7030A0"/>
              </a:solidFill>
            </a:endParaRPr>
          </a:p>
        </p:txBody>
      </p:sp>
      <p:sp>
        <p:nvSpPr>
          <p:cNvPr id="20" name="TextBox 19"/>
          <p:cNvSpPr txBox="1"/>
          <p:nvPr/>
        </p:nvSpPr>
        <p:spPr>
          <a:xfrm>
            <a:off x="5508073" y="3990930"/>
            <a:ext cx="6599472" cy="1077218"/>
          </a:xfrm>
          <a:prstGeom prst="rect">
            <a:avLst/>
          </a:prstGeom>
          <a:noFill/>
        </p:spPr>
        <p:txBody>
          <a:bodyPr wrap="square" rtlCol="0">
            <a:spAutoFit/>
          </a:bodyPr>
          <a:lstStyle/>
          <a:p>
            <a:r>
              <a:rPr lang="en-US" sz="3200" dirty="0" smtClean="0">
                <a:solidFill>
                  <a:srgbClr val="7030A0"/>
                </a:solidFill>
              </a:rPr>
              <a:t>It makes some students feel more stressed when learning online.</a:t>
            </a:r>
            <a:endParaRPr lang="en-US" sz="3200" dirty="0">
              <a:solidFill>
                <a:srgbClr val="7030A0"/>
              </a:solidFill>
            </a:endParaRPr>
          </a:p>
        </p:txBody>
      </p:sp>
      <p:sp>
        <p:nvSpPr>
          <p:cNvPr id="22" name="TextBox 21"/>
          <p:cNvSpPr txBox="1"/>
          <p:nvPr/>
        </p:nvSpPr>
        <p:spPr>
          <a:xfrm>
            <a:off x="5485928" y="4955324"/>
            <a:ext cx="6369616" cy="584775"/>
          </a:xfrm>
          <a:prstGeom prst="rect">
            <a:avLst/>
          </a:prstGeom>
          <a:noFill/>
        </p:spPr>
        <p:txBody>
          <a:bodyPr wrap="square" rtlCol="0">
            <a:spAutoFit/>
          </a:bodyPr>
          <a:lstStyle/>
          <a:p>
            <a:r>
              <a:rPr lang="en-US" sz="3200">
                <a:solidFill>
                  <a:srgbClr val="7030A0"/>
                </a:solidFill>
              </a:rPr>
              <a:t>Students can’t meet their classmates.</a:t>
            </a:r>
            <a:endParaRPr lang="en-US" sz="3200" dirty="0">
              <a:solidFill>
                <a:srgbClr val="7030A0"/>
              </a:solidFill>
            </a:endParaRPr>
          </a:p>
        </p:txBody>
      </p:sp>
    </p:spTree>
    <p:extLst>
      <p:ext uri="{BB962C8B-B14F-4D97-AF65-F5344CB8AC3E}">
        <p14:creationId xmlns:p14="http://schemas.microsoft.com/office/powerpoint/2010/main" val="2138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1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9" name="TextBox 38"/>
          <p:cNvSpPr txBox="1"/>
          <p:nvPr/>
        </p:nvSpPr>
        <p:spPr>
          <a:xfrm>
            <a:off x="1126428" y="1029085"/>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Talk about a platform you use for your online classes or one you know about. What are the benefits and problems of using it?</a:t>
            </a:r>
          </a:p>
        </p:txBody>
      </p:sp>
      <p:pic>
        <p:nvPicPr>
          <p:cNvPr id="3" name="Picture 2"/>
          <p:cNvPicPr>
            <a:picLocks noChangeAspect="1"/>
          </p:cNvPicPr>
          <p:nvPr/>
        </p:nvPicPr>
        <p:blipFill>
          <a:blip r:embed="rId3"/>
          <a:stretch>
            <a:fillRect/>
          </a:stretch>
        </p:blipFill>
        <p:spPr>
          <a:xfrm>
            <a:off x="576198" y="2118049"/>
            <a:ext cx="2239347" cy="2239347"/>
          </a:xfrm>
          <a:prstGeom prst="rect">
            <a:avLst/>
          </a:prstGeom>
        </p:spPr>
      </p:pic>
      <p:pic>
        <p:nvPicPr>
          <p:cNvPr id="4" name="Picture 3"/>
          <p:cNvPicPr>
            <a:picLocks noChangeAspect="1"/>
          </p:cNvPicPr>
          <p:nvPr/>
        </p:nvPicPr>
        <p:blipFill>
          <a:blip r:embed="rId4"/>
          <a:stretch>
            <a:fillRect/>
          </a:stretch>
        </p:blipFill>
        <p:spPr>
          <a:xfrm>
            <a:off x="3125755" y="1950098"/>
            <a:ext cx="3368351" cy="2526263"/>
          </a:xfrm>
          <a:prstGeom prst="rect">
            <a:avLst/>
          </a:prstGeom>
        </p:spPr>
      </p:pic>
      <p:pic>
        <p:nvPicPr>
          <p:cNvPr id="5" name="Picture 4"/>
          <p:cNvPicPr>
            <a:picLocks noChangeAspect="1"/>
          </p:cNvPicPr>
          <p:nvPr/>
        </p:nvPicPr>
        <p:blipFill>
          <a:blip r:embed="rId5"/>
          <a:stretch>
            <a:fillRect/>
          </a:stretch>
        </p:blipFill>
        <p:spPr>
          <a:xfrm>
            <a:off x="6571943" y="1780540"/>
            <a:ext cx="4714875" cy="2657475"/>
          </a:xfrm>
          <a:prstGeom prst="rect">
            <a:avLst/>
          </a:prstGeom>
        </p:spPr>
      </p:pic>
      <p:pic>
        <p:nvPicPr>
          <p:cNvPr id="6" name="Picture 5"/>
          <p:cNvPicPr>
            <a:picLocks noChangeAspect="1"/>
          </p:cNvPicPr>
          <p:nvPr/>
        </p:nvPicPr>
        <p:blipFill>
          <a:blip r:embed="rId6"/>
          <a:stretch>
            <a:fillRect/>
          </a:stretch>
        </p:blipFill>
        <p:spPr>
          <a:xfrm>
            <a:off x="1332113" y="4302287"/>
            <a:ext cx="4673082" cy="2453368"/>
          </a:xfrm>
          <a:prstGeom prst="rect">
            <a:avLst/>
          </a:prstGeom>
        </p:spPr>
      </p:pic>
      <p:pic>
        <p:nvPicPr>
          <p:cNvPr id="8" name="Picture 7"/>
          <p:cNvPicPr>
            <a:picLocks noChangeAspect="1"/>
          </p:cNvPicPr>
          <p:nvPr/>
        </p:nvPicPr>
        <p:blipFill>
          <a:blip r:embed="rId7"/>
          <a:stretch>
            <a:fillRect/>
          </a:stretch>
        </p:blipFill>
        <p:spPr>
          <a:xfrm>
            <a:off x="6895323" y="3662265"/>
            <a:ext cx="4204996" cy="3153747"/>
          </a:xfrm>
          <a:prstGeom prst="rect">
            <a:avLst/>
          </a:prstGeom>
        </p:spPr>
      </p:pic>
      <p:sp>
        <p:nvSpPr>
          <p:cNvPr id="17" name="TextBox 16"/>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537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4646</TotalTime>
  <Words>589</Words>
  <Application>Microsoft Office PowerPoint</Application>
  <PresentationFormat>Widescreen</PresentationFormat>
  <Paragraphs>103</Paragraphs>
  <Slides>13</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Adobe Gothic Std B</vt:lpstr>
      <vt:lpstr>Arial</vt:lpstr>
      <vt:lpstr>Calibri</vt:lpstr>
      <vt:lpstr>Calibri Light</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Giang Do</cp:lastModifiedBy>
  <cp:revision>269</cp:revision>
  <dcterms:created xsi:type="dcterms:W3CDTF">2020-12-09T02:04:09Z</dcterms:created>
  <dcterms:modified xsi:type="dcterms:W3CDTF">2023-09-19T08:43:06Z</dcterms:modified>
</cp:coreProperties>
</file>