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6290" r:id="rId2"/>
    <p:sldId id="6327" r:id="rId3"/>
    <p:sldId id="6293" r:id="rId4"/>
    <p:sldId id="6292" r:id="rId5"/>
    <p:sldId id="6266" r:id="rId6"/>
    <p:sldId id="6296" r:id="rId7"/>
    <p:sldId id="6294" r:id="rId8"/>
    <p:sldId id="6295" r:id="rId9"/>
    <p:sldId id="6326" r:id="rId10"/>
    <p:sldId id="6328" r:id="rId11"/>
    <p:sldId id="6331" r:id="rId12"/>
    <p:sldId id="6333" r:id="rId13"/>
    <p:sldId id="6335" r:id="rId14"/>
    <p:sldId id="6338" r:id="rId15"/>
    <p:sldId id="6341" r:id="rId16"/>
    <p:sldId id="6339" r:id="rId17"/>
    <p:sldId id="6342" r:id="rId18"/>
    <p:sldId id="6330" r:id="rId19"/>
    <p:sldId id="6348" r:id="rId20"/>
    <p:sldId id="6312" r:id="rId21"/>
    <p:sldId id="6340" r:id="rId22"/>
    <p:sldId id="6343" r:id="rId23"/>
    <p:sldId id="6344" r:id="rId24"/>
    <p:sldId id="6369" r:id="rId25"/>
    <p:sldId id="6373" r:id="rId26"/>
    <p:sldId id="6371" r:id="rId27"/>
    <p:sldId id="6374" r:id="rId28"/>
    <p:sldId id="6376" r:id="rId29"/>
    <p:sldId id="6365" r:id="rId30"/>
    <p:sldId id="6370" r:id="rId31"/>
    <p:sldId id="6345" r:id="rId32"/>
    <p:sldId id="6380" r:id="rId33"/>
    <p:sldId id="63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99"/>
    <a:srgbClr val="02A39B"/>
    <a:srgbClr val="EAFB9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62" d="100"/>
          <a:sy n="62" d="100"/>
        </p:scale>
        <p:origin x="808" y="28"/>
      </p:cViewPr>
      <p:guideLst/>
    </p:cSldViewPr>
  </p:slideViewPr>
  <p:notesTextViewPr>
    <p:cViewPr>
      <p:scale>
        <a:sx n="1" d="1"/>
        <a:sy n="1" d="1"/>
      </p:scale>
      <p:origin x="0" y="0"/>
    </p:cViewPr>
  </p:notesTextViewPr>
  <p:sorterViewPr>
    <p:cViewPr>
      <p:scale>
        <a:sx n="70" d="100"/>
        <a:sy n="70" d="100"/>
      </p:scale>
      <p:origin x="0" y="-78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842C-D5F8-44B2-9C21-8391A55A5610}"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3574F-584E-4757-AC80-A20A605503E0}" type="slidenum">
              <a:rPr lang="en-US" smtClean="0"/>
              <a:t>‹#›</a:t>
            </a:fld>
            <a:endParaRPr lang="en-US"/>
          </a:p>
        </p:txBody>
      </p:sp>
    </p:spTree>
    <p:extLst>
      <p:ext uri="{BB962C8B-B14F-4D97-AF65-F5344CB8AC3E}">
        <p14:creationId xmlns:p14="http://schemas.microsoft.com/office/powerpoint/2010/main" val="37284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a:t>
            </a:fld>
            <a:endParaRPr lang="en-US"/>
          </a:p>
        </p:txBody>
      </p:sp>
    </p:spTree>
    <p:extLst>
      <p:ext uri="{BB962C8B-B14F-4D97-AF65-F5344CB8AC3E}">
        <p14:creationId xmlns:p14="http://schemas.microsoft.com/office/powerpoint/2010/main" val="78489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10</a:t>
            </a:fld>
            <a:endParaRPr lang="en-US"/>
          </a:p>
        </p:txBody>
      </p:sp>
    </p:spTree>
    <p:extLst>
      <p:ext uri="{BB962C8B-B14F-4D97-AF65-F5344CB8AC3E}">
        <p14:creationId xmlns:p14="http://schemas.microsoft.com/office/powerpoint/2010/main" val="321577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11</a:t>
            </a:fld>
            <a:endParaRPr lang="en-US"/>
          </a:p>
        </p:txBody>
      </p:sp>
    </p:spTree>
    <p:extLst>
      <p:ext uri="{BB962C8B-B14F-4D97-AF65-F5344CB8AC3E}">
        <p14:creationId xmlns:p14="http://schemas.microsoft.com/office/powerpoint/2010/main" val="1939936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12</a:t>
            </a:fld>
            <a:endParaRPr lang="en-US"/>
          </a:p>
        </p:txBody>
      </p:sp>
    </p:spTree>
    <p:extLst>
      <p:ext uri="{BB962C8B-B14F-4D97-AF65-F5344CB8AC3E}">
        <p14:creationId xmlns:p14="http://schemas.microsoft.com/office/powerpoint/2010/main" val="457968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b="0" i="0">
                <a:solidFill>
                  <a:srgbClr val="0000FF"/>
                </a:solidFill>
                <a:effectLst/>
                <a:latin typeface="#9Slide05 Fourth" panose="00000500000000000000" pitchFamily="2" charset="0"/>
                <a:cs typeface="Arial" panose="020B0604020202020204" pitchFamily="34" charset="0"/>
              </a:rPr>
              <a:t>Các hoạt động kinh tế biển góp phần quan trọng cung cấp thực phẩm, năng lượng và nguyên liệu cho sản xuất trong nước và xuất khẩu, góp phần phát triển kinh tế và nâng cao chất lượng cuộc sống người dân</a:t>
            </a:r>
            <a:r>
              <a:rPr lang="vi-VN" sz="1200" b="1" i="1">
                <a:solidFill>
                  <a:srgbClr val="0000FF"/>
                </a:solidFill>
                <a:effectLst/>
                <a:latin typeface="#9Slide05 Fourth" panose="00000500000000000000" pitchFamily="2" charset="0"/>
                <a:cs typeface="Arial" panose="020B0604020202020204" pitchFamily="34" charset="0"/>
              </a:rPr>
              <a:t>.</a:t>
            </a:r>
            <a:endParaRPr lang="vi-VN" sz="1200" b="0" i="0">
              <a:solidFill>
                <a:srgbClr val="0000FF"/>
              </a:solidFill>
              <a:effectLst/>
              <a:latin typeface="#9Slide05 Fourth" panose="00000500000000000000" pitchFamily="2" charset="0"/>
              <a:cs typeface="Arial" panose="020B0604020202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https://dttc.sggp.org.vn/viet-nam-kho-bau-du-tru-sinh-quyen-the-gioi-post91304.html</a:t>
            </a:r>
            <a:endParaRPr lang="vi-VN" sz="1200">
              <a:solidFill>
                <a:srgbClr val="7030A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14</a:t>
            </a:fld>
            <a:endParaRPr lang="en-US"/>
          </a:p>
        </p:txBody>
      </p:sp>
    </p:spTree>
    <p:extLst>
      <p:ext uri="{BB962C8B-B14F-4D97-AF65-F5344CB8AC3E}">
        <p14:creationId xmlns:p14="http://schemas.microsoft.com/office/powerpoint/2010/main" val="75332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15</a:t>
            </a:fld>
            <a:endParaRPr lang="en-US"/>
          </a:p>
        </p:txBody>
      </p:sp>
    </p:spTree>
    <p:extLst>
      <p:ext uri="{BB962C8B-B14F-4D97-AF65-F5344CB8AC3E}">
        <p14:creationId xmlns:p14="http://schemas.microsoft.com/office/powerpoint/2010/main" val="3626558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16</a:t>
            </a:fld>
            <a:endParaRPr lang="en-US"/>
          </a:p>
        </p:txBody>
      </p:sp>
    </p:spTree>
    <p:extLst>
      <p:ext uri="{BB962C8B-B14F-4D97-AF65-F5344CB8AC3E}">
        <p14:creationId xmlns:p14="http://schemas.microsoft.com/office/powerpoint/2010/main" val="110462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17</a:t>
            </a:fld>
            <a:endParaRPr lang="en-US"/>
          </a:p>
        </p:txBody>
      </p:sp>
    </p:spTree>
    <p:extLst>
      <p:ext uri="{BB962C8B-B14F-4D97-AF65-F5344CB8AC3E}">
        <p14:creationId xmlns:p14="http://schemas.microsoft.com/office/powerpoint/2010/main" val="261228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18</a:t>
            </a:fld>
            <a:endParaRPr lang="en-US"/>
          </a:p>
        </p:txBody>
      </p:sp>
    </p:spTree>
    <p:extLst>
      <p:ext uri="{BB962C8B-B14F-4D97-AF65-F5344CB8AC3E}">
        <p14:creationId xmlns:p14="http://schemas.microsoft.com/office/powerpoint/2010/main" val="188393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0" i="0">
                <a:solidFill>
                  <a:srgbClr val="333333"/>
                </a:solidFill>
                <a:effectLst/>
                <a:latin typeface="Roboto" panose="02000000000000000000" pitchFamily="2" charset="0"/>
              </a:rPr>
              <a:t>Trên cơ sở Công ước của Liên hợp quốc về Luật Biển 1982, 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19</a:t>
            </a:fld>
            <a:endParaRPr lang="en-US"/>
          </a:p>
        </p:txBody>
      </p:sp>
    </p:spTree>
    <p:extLst>
      <p:ext uri="{BB962C8B-B14F-4D97-AF65-F5344CB8AC3E}">
        <p14:creationId xmlns:p14="http://schemas.microsoft.com/office/powerpoint/2010/main" val="2404558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0" i="0">
                <a:solidFill>
                  <a:srgbClr val="333333"/>
                </a:solidFill>
                <a:effectLst/>
                <a:latin typeface="Roboto" panose="02000000000000000000" pitchFamily="2" charset="0"/>
              </a:rPr>
              <a:t>Trên cơ sở Công ước của Liên hợp quốc về Luật Biển 1982, 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20</a:t>
            </a:fld>
            <a:endParaRPr lang="en-US"/>
          </a:p>
        </p:txBody>
      </p:sp>
    </p:spTree>
    <p:extLst>
      <p:ext uri="{BB962C8B-B14F-4D97-AF65-F5344CB8AC3E}">
        <p14:creationId xmlns:p14="http://schemas.microsoft.com/office/powerpoint/2010/main" val="139308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a:t>
            </a:fld>
            <a:endParaRPr lang="en-US"/>
          </a:p>
        </p:txBody>
      </p:sp>
    </p:spTree>
    <p:extLst>
      <p:ext uri="{BB962C8B-B14F-4D97-AF65-F5344CB8AC3E}">
        <p14:creationId xmlns:p14="http://schemas.microsoft.com/office/powerpoint/2010/main" val="19315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21</a:t>
            </a:fld>
            <a:endParaRPr lang="en-US"/>
          </a:p>
        </p:txBody>
      </p:sp>
    </p:spTree>
    <p:extLst>
      <p:ext uri="{BB962C8B-B14F-4D97-AF65-F5344CB8AC3E}">
        <p14:creationId xmlns:p14="http://schemas.microsoft.com/office/powerpoint/2010/main" val="191447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22</a:t>
            </a:fld>
            <a:endParaRPr lang="en-US"/>
          </a:p>
        </p:txBody>
      </p:sp>
    </p:spTree>
    <p:extLst>
      <p:ext uri="{BB962C8B-B14F-4D97-AF65-F5344CB8AC3E}">
        <p14:creationId xmlns:p14="http://schemas.microsoft.com/office/powerpoint/2010/main" val="1128605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23</a:t>
            </a:fld>
            <a:endParaRPr lang="en-US"/>
          </a:p>
        </p:txBody>
      </p:sp>
    </p:spTree>
    <p:extLst>
      <p:ext uri="{BB962C8B-B14F-4D97-AF65-F5344CB8AC3E}">
        <p14:creationId xmlns:p14="http://schemas.microsoft.com/office/powerpoint/2010/main" val="1081567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FF"/>
                </a:solidFill>
                <a:effectLst/>
                <a:latin typeface="#9Slide05 Fourth" panose="00000500000000000000" pitchFamily="2" charset="0"/>
              </a:rPr>
              <a:t>- Các bằng chứng khảo cổ học cho thấy cư dân Việt cổ đã có những hoạt động đánh bắt hải sản cũng như giao lưu kinh tế, văn hoá giữa các vùng và trong khu vực</a:t>
            </a:r>
            <a:r>
              <a:rPr lang="en-US" sz="1200" b="0" i="0">
                <a:effectLst/>
                <a:latin typeface="#9Slide05 Fourth" panose="00000500000000000000" pitchFamily="2" charset="0"/>
              </a:rPr>
              <a:t>.</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24</a:t>
            </a:fld>
            <a:endParaRPr lang="en-US"/>
          </a:p>
        </p:txBody>
      </p:sp>
    </p:spTree>
    <p:extLst>
      <p:ext uri="{BB962C8B-B14F-4D97-AF65-F5344CB8AC3E}">
        <p14:creationId xmlns:p14="http://schemas.microsoft.com/office/powerpoint/2010/main" val="318513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25</a:t>
            </a:fld>
            <a:endParaRPr lang="en-US"/>
          </a:p>
        </p:txBody>
      </p:sp>
    </p:spTree>
    <p:extLst>
      <p:ext uri="{BB962C8B-B14F-4D97-AF65-F5344CB8AC3E}">
        <p14:creationId xmlns:p14="http://schemas.microsoft.com/office/powerpoint/2010/main" val="4053571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b="0" i="0">
                <a:solidFill>
                  <a:srgbClr val="0000FF"/>
                </a:solidFill>
                <a:effectLst/>
                <a:latin typeface="Arial" panose="020B0604020202020204" pitchFamily="34" charset="0"/>
                <a:cs typeface="Arial" panose="020B0604020202020204" pitchFamily="34" charset="0"/>
              </a:rPr>
              <a:t>- Cư dân ven biển tiếp tục khai thác biển, lập nghiệp</a:t>
            </a:r>
          </a:p>
          <a:p>
            <a:pPr algn="just"/>
            <a:r>
              <a:rPr lang="vi-VN" sz="1200" b="0" i="0">
                <a:solidFill>
                  <a:srgbClr val="0000FF"/>
                </a:solidFill>
                <a:effectLst/>
                <a:latin typeface="Arial" panose="020B0604020202020204" pitchFamily="34" charset="0"/>
                <a:cs typeface="Arial" panose="020B0604020202020204" pitchFamily="34" charset="0"/>
              </a:rPr>
              <a:t>- Nhiều cuộc đấu tranh chống ngoại xâm của người Việt gắn liền với Biển (ví dụ: 3 trận chiến tại cửa biển Bạch Đằng,…)</a:t>
            </a:r>
          </a:p>
          <a:p>
            <a:pPr algn="just"/>
            <a:r>
              <a:rPr lang="vi-VN" sz="1200" b="0" i="0">
                <a:solidFill>
                  <a:srgbClr val="0000FF"/>
                </a:solidFill>
                <a:effectLst/>
                <a:latin typeface="Arial" panose="020B0604020202020204" pitchFamily="34" charset="0"/>
                <a:cs typeface="Arial" panose="020B0604020202020204" pitchFamily="34" charset="0"/>
              </a:rPr>
              <a:t>- Hoạt động ngoại thương diễn ra sôi nổi tại các hải cảng, như: Vân Đồn, Hội Thống, Hội Triều, Đại Chiêm, Tân Châu…</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26</a:t>
            </a:fld>
            <a:endParaRPr lang="en-US"/>
          </a:p>
        </p:txBody>
      </p:sp>
    </p:spTree>
    <p:extLst>
      <p:ext uri="{BB962C8B-B14F-4D97-AF65-F5344CB8AC3E}">
        <p14:creationId xmlns:p14="http://schemas.microsoft.com/office/powerpoint/2010/main" val="1954413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27</a:t>
            </a:fld>
            <a:endParaRPr lang="en-US"/>
          </a:p>
        </p:txBody>
      </p:sp>
    </p:spTree>
    <p:extLst>
      <p:ext uri="{BB962C8B-B14F-4D97-AF65-F5344CB8AC3E}">
        <p14:creationId xmlns:p14="http://schemas.microsoft.com/office/powerpoint/2010/main" val="2369249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28</a:t>
            </a:fld>
            <a:endParaRPr lang="en-US"/>
          </a:p>
        </p:txBody>
      </p:sp>
    </p:spTree>
    <p:extLst>
      <p:ext uri="{BB962C8B-B14F-4D97-AF65-F5344CB8AC3E}">
        <p14:creationId xmlns:p14="http://schemas.microsoft.com/office/powerpoint/2010/main" val="4261624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30</a:t>
            </a:fld>
            <a:endParaRPr lang="en-US"/>
          </a:p>
        </p:txBody>
      </p:sp>
    </p:spTree>
    <p:extLst>
      <p:ext uri="{BB962C8B-B14F-4D97-AF65-F5344CB8AC3E}">
        <p14:creationId xmlns:p14="http://schemas.microsoft.com/office/powerpoint/2010/main" val="985528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31</a:t>
            </a:fld>
            <a:endParaRPr lang="en-US"/>
          </a:p>
        </p:txBody>
      </p:sp>
    </p:spTree>
    <p:extLst>
      <p:ext uri="{BB962C8B-B14F-4D97-AF65-F5344CB8AC3E}">
        <p14:creationId xmlns:p14="http://schemas.microsoft.com/office/powerpoint/2010/main" val="337809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3</a:t>
            </a:fld>
            <a:endParaRPr lang="en-US"/>
          </a:p>
        </p:txBody>
      </p:sp>
    </p:spTree>
    <p:extLst>
      <p:ext uri="{BB962C8B-B14F-4D97-AF65-F5344CB8AC3E}">
        <p14:creationId xmlns:p14="http://schemas.microsoft.com/office/powerpoint/2010/main" val="2029547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D0C16505-B7F2-4D70-990E-7C12C22DB25A}" type="slidenum">
              <a:rPr lang="en-US" smtClean="0"/>
              <a:t>32</a:t>
            </a:fld>
            <a:endParaRPr lang="en-US"/>
          </a:p>
        </p:txBody>
      </p:sp>
    </p:spTree>
    <p:extLst>
      <p:ext uri="{BB962C8B-B14F-4D97-AF65-F5344CB8AC3E}">
        <p14:creationId xmlns:p14="http://schemas.microsoft.com/office/powerpoint/2010/main" val="295749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4</a:t>
            </a:fld>
            <a:endParaRPr lang="en-US"/>
          </a:p>
        </p:txBody>
      </p:sp>
    </p:spTree>
    <p:extLst>
      <p:ext uri="{BB962C8B-B14F-4D97-AF65-F5344CB8AC3E}">
        <p14:creationId xmlns:p14="http://schemas.microsoft.com/office/powerpoint/2010/main" val="329814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5</a:t>
            </a:fld>
            <a:endParaRPr lang="en-US"/>
          </a:p>
        </p:txBody>
      </p:sp>
    </p:spTree>
    <p:extLst>
      <p:ext uri="{BB962C8B-B14F-4D97-AF65-F5344CB8AC3E}">
        <p14:creationId xmlns:p14="http://schemas.microsoft.com/office/powerpoint/2010/main" val="16001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hs đọc tên huyện đảo, 1 hs xác định trên bd</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6</a:t>
            </a:fld>
            <a:endParaRPr lang="en-US"/>
          </a:p>
        </p:txBody>
      </p:sp>
    </p:spTree>
    <p:extLst>
      <p:ext uri="{BB962C8B-B14F-4D97-AF65-F5344CB8AC3E}">
        <p14:creationId xmlns:p14="http://schemas.microsoft.com/office/powerpoint/2010/main" val="44943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7</a:t>
            </a:fld>
            <a:endParaRPr lang="en-US"/>
          </a:p>
        </p:txBody>
      </p:sp>
    </p:spTree>
    <p:extLst>
      <p:ext uri="{BB962C8B-B14F-4D97-AF65-F5344CB8AC3E}">
        <p14:creationId xmlns:p14="http://schemas.microsoft.com/office/powerpoint/2010/main" val="182702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8</a:t>
            </a:fld>
            <a:endParaRPr lang="en-US"/>
          </a:p>
        </p:txBody>
      </p:sp>
    </p:spTree>
    <p:extLst>
      <p:ext uri="{BB962C8B-B14F-4D97-AF65-F5344CB8AC3E}">
        <p14:creationId xmlns:p14="http://schemas.microsoft.com/office/powerpoint/2010/main" val="322580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9</a:t>
            </a:fld>
            <a:endParaRPr lang="en-US"/>
          </a:p>
        </p:txBody>
      </p:sp>
    </p:spTree>
    <p:extLst>
      <p:ext uri="{BB962C8B-B14F-4D97-AF65-F5344CB8AC3E}">
        <p14:creationId xmlns:p14="http://schemas.microsoft.com/office/powerpoint/2010/main" val="2139606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4371-A5E0-A465-0A9D-F2C63F180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9DB36-D4A5-D7EE-542A-E4356509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AA1C-87C6-CE92-4987-7180A5E6AE2A}"/>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FFE4535E-CFA5-3BFF-A313-F25843A88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9E13-2BF3-B4DA-6311-615D0D324C3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4582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CE3A-AA0A-4989-D00C-5EC9B647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FFC0A-5F2C-A690-E37A-E90B2D4E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4FD-D145-1C99-0923-9E7054C843B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A266F0D4-EDED-B5F7-94DA-730B547B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5477-DDC1-2300-7DDE-01844CB9C6B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89581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61569-4A50-ABE2-85D5-F8D0A589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3325-B164-7E95-63F5-1B5B9A127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1F34-AD73-5000-D1A9-DA30599DC714}"/>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DEF708A-1EDE-A2D4-2EF0-BE89EE283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9904-BEE4-876E-D04E-CEE7B37A8AF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60390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238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C7976D97-86FD-7EE8-C401-28B7AC810F51}"/>
              </a:ext>
            </a:extLst>
          </p:cNvPr>
          <p:cNvSpPr txBox="1"/>
          <p:nvPr userDrawn="1"/>
        </p:nvSpPr>
        <p:spPr>
          <a:xfrm>
            <a:off x="914400" y="6858000"/>
            <a:ext cx="110013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0000FF"/>
                </a:solidFill>
                <a:latin typeface="#9Slide05 Fourth" panose="00000500000000000000" pitchFamily="2" charset="0"/>
                <a:cs typeface="#9Slide03 Arima Madurai ExtraLi" panose="00000300000000000000" pitchFamily="2" charset="0"/>
              </a:rPr>
              <a:t>Kho giáo án PPT Địa lí -Lê Chinh- 0982.276.629</a:t>
            </a:r>
          </a:p>
          <a:p>
            <a:r>
              <a:rPr lang="en-US" sz="3200">
                <a:solidFill>
                  <a:srgbClr val="0000FF"/>
                </a:solidFill>
                <a:latin typeface="#9Slide05 Fourth" panose="00000500000000000000" pitchFamily="2" charset="0"/>
              </a:rPr>
              <a:t>Hãy liên hệ chính chủ để được hỗ trợ và đồng hành suốt năm học ạ!</a:t>
            </a:r>
          </a:p>
        </p:txBody>
      </p:sp>
    </p:spTree>
    <p:extLst>
      <p:ext uri="{BB962C8B-B14F-4D97-AF65-F5344CB8AC3E}">
        <p14:creationId xmlns:p14="http://schemas.microsoft.com/office/powerpoint/2010/main" val="2144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731-24AB-886C-BD51-50067BF0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A080A-2B65-A769-0077-21E3F72E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919C-A5A1-D50E-217B-A70C9F10979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E79F11C8-4A0B-CD1C-D910-4C9C6DA6D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64C1-8B1E-0CDD-A870-93F6C7A5CF42}"/>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73897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9352-B8B3-55D7-D75E-88A2FAF36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C6C5-BF00-0959-3F0C-BB09CC1A6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D9BC1-D5AC-5F8D-A014-5A4CE4237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A0AE9-6B6D-B7BF-D6D3-B1B17EF0C01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13AF1BD-1B2E-CD77-BD89-1793828DF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386F-38C7-0A87-5BD3-9F0577B70707}"/>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6182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2583-1D60-3252-AD3B-452931AA5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D6829-3A5C-3B57-E2D9-CA6328B7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AF2E-D23E-3472-F60A-38300077A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BB0A9-8298-B43E-0F72-9692BD92F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13159-5990-C03C-35FF-5C833B1029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3E9FE-A108-84C1-C273-CFFD9BAD5E7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8" name="Footer Placeholder 7">
            <a:extLst>
              <a:ext uri="{FF2B5EF4-FFF2-40B4-BE49-F238E27FC236}">
                <a16:creationId xmlns:a16="http://schemas.microsoft.com/office/drawing/2014/main" id="{B9D946C9-0DF1-CECA-5BB1-7D997ED50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79B95-AECE-8FB4-3BF4-96600017A1AA}"/>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9178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FF2-4C65-6265-21F6-2DB8F4CF7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FE469-DDDA-7549-E5B4-E15C8954EEF3}"/>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4" name="Footer Placeholder 3">
            <a:extLst>
              <a:ext uri="{FF2B5EF4-FFF2-40B4-BE49-F238E27FC236}">
                <a16:creationId xmlns:a16="http://schemas.microsoft.com/office/drawing/2014/main" id="{4536E7EB-4B18-03B4-FAFE-E9B80479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8BE28-48B6-BAFB-ADD8-1D726CD2D3BF}"/>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428983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DBC44-6CF4-1BB4-57E4-52F4218351E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3" name="Footer Placeholder 2">
            <a:extLst>
              <a:ext uri="{FF2B5EF4-FFF2-40B4-BE49-F238E27FC236}">
                <a16:creationId xmlns:a16="http://schemas.microsoft.com/office/drawing/2014/main" id="{8B2142BB-F502-DD34-6783-D91DF82A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00B137-7147-031A-9971-8BE7F777E15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17709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19D4-0ABB-F9EC-E93D-C13D046B6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2E054-D07C-E273-7B14-E2D0A603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6A474-41F2-6215-73B7-92076144E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2A54-287C-0654-8BB6-867D0F3D1F6B}"/>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FC916069-C172-D3A1-AD41-A50BCE07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52392-E743-324B-1BB9-9E1BA455A0B5}"/>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3429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9CA3-277E-077C-ADBA-79B17E5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C63D8-1424-8A57-619E-1CACDD120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75660-EB66-C26C-FAD6-776311907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717E1-90AA-ABF8-0DB0-88CCE984E66D}"/>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ED96ED7-0882-3195-4C76-A181463AA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4AF5-17D1-7956-0EB8-624729E2053C}"/>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5736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70B-FEB4-255F-14EA-519EA84AA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B532-9010-E7F5-539B-169F05426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F964-E22F-1EE2-99C8-68B0C08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B9C48952-63F2-50E0-B124-DEAC828F3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9BB7B-E561-0702-BA9E-58C8DFE7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B4BC0-9024-4691-A623-9C54F10C2B91}" type="slidenum">
              <a:rPr lang="en-US" smtClean="0"/>
              <a:t>‹#›</a:t>
            </a:fld>
            <a:endParaRPr lang="en-US"/>
          </a:p>
        </p:txBody>
      </p:sp>
    </p:spTree>
    <p:extLst>
      <p:ext uri="{BB962C8B-B14F-4D97-AF65-F5344CB8AC3E}">
        <p14:creationId xmlns:p14="http://schemas.microsoft.com/office/powerpoint/2010/main" val="27270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1.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1.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175A65-42BE-4FDF-8AD0-5AC1CB9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water, boat, mountain, nature&#10;&#10;Description automatically generated">
            <a:extLst>
              <a:ext uri="{FF2B5EF4-FFF2-40B4-BE49-F238E27FC236}">
                <a16:creationId xmlns:a16="http://schemas.microsoft.com/office/drawing/2014/main" id="{E09CA1EA-8029-D769-4C01-58F13F580BB9}"/>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27"/>
          <a:stretch/>
        </p:blipFill>
        <p:spPr>
          <a:xfrm>
            <a:off x="20" y="-3"/>
            <a:ext cx="12188762" cy="6858000"/>
          </a:xfrm>
          <a:prstGeom prst="rect">
            <a:avLst/>
          </a:prstGeom>
        </p:spPr>
      </p:pic>
      <p:pic>
        <p:nvPicPr>
          <p:cNvPr id="13" name="Picture 12" descr="A group of people holding a flag&#10;&#10;Description automatically generated with medium confidence">
            <a:extLst>
              <a:ext uri="{FF2B5EF4-FFF2-40B4-BE49-F238E27FC236}">
                <a16:creationId xmlns:a16="http://schemas.microsoft.com/office/drawing/2014/main" id="{5E5B9867-5FD7-64BA-BB65-B11FBC27D7D8}"/>
              </a:ext>
            </a:extLst>
          </p:cNvPr>
          <p:cNvPicPr>
            <a:picLocks noChangeAspect="1"/>
          </p:cNvPicPr>
          <p:nvPr/>
        </p:nvPicPr>
        <p:blipFill rotWithShape="1">
          <a:blip r:embed="rId4">
            <a:extLst>
              <a:ext uri="{28A0092B-C50C-407E-A947-70E740481C1C}">
                <a14:useLocalDpi xmlns:a14="http://schemas.microsoft.com/office/drawing/2010/main" val="0"/>
              </a:ext>
            </a:extLst>
          </a:blip>
          <a:srcRect r="17526"/>
          <a:stretch/>
        </p:blipFill>
        <p:spPr>
          <a:xfrm>
            <a:off x="4406845" y="6"/>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8" name="Picture 7" descr="A person holding a microphone and a flag&#10;&#10;Description automatically generated with low confidence">
            <a:extLst>
              <a:ext uri="{FF2B5EF4-FFF2-40B4-BE49-F238E27FC236}">
                <a16:creationId xmlns:a16="http://schemas.microsoft.com/office/drawing/2014/main" id="{6D01082C-F88A-EFB8-A90C-A2AC1007B9B8}"/>
              </a:ext>
            </a:extLst>
          </p:cNvPr>
          <p:cNvPicPr>
            <a:picLocks noChangeAspect="1"/>
          </p:cNvPicPr>
          <p:nvPr/>
        </p:nvPicPr>
        <p:blipFill rotWithShape="1">
          <a:blip r:embed="rId5"/>
          <a:srcRect l="6534" r="29534"/>
          <a:stretch/>
        </p:blipFill>
        <p:spPr>
          <a:xfrm>
            <a:off x="20" y="277469"/>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11" name="Picture 10" descr="A group of boats in a body of water&#10;&#10;Description automatically generated with low confidence">
            <a:extLst>
              <a:ext uri="{FF2B5EF4-FFF2-40B4-BE49-F238E27FC236}">
                <a16:creationId xmlns:a16="http://schemas.microsoft.com/office/drawing/2014/main" id="{B1121BDB-43BD-89C4-9AF3-B8946974380A}"/>
              </a:ext>
            </a:extLst>
          </p:cNvPr>
          <p:cNvPicPr>
            <a:picLocks noChangeAspect="1"/>
          </p:cNvPicPr>
          <p:nvPr/>
        </p:nvPicPr>
        <p:blipFill rotWithShape="1">
          <a:blip r:embed="rId6">
            <a:extLst>
              <a:ext uri="{28A0092B-C50C-407E-A947-70E740481C1C}">
                <a14:useLocalDpi xmlns:a14="http://schemas.microsoft.com/office/drawing/2010/main" val="0"/>
              </a:ext>
            </a:extLst>
          </a:blip>
          <a:srcRect l="25044" r="20927" b="2"/>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6" name="TextBox 5">
            <a:extLst>
              <a:ext uri="{FF2B5EF4-FFF2-40B4-BE49-F238E27FC236}">
                <a16:creationId xmlns:a16="http://schemas.microsoft.com/office/drawing/2014/main" id="{86C67C12-4BC2-ACE2-E6B6-21999D0B46C5}"/>
              </a:ext>
            </a:extLst>
          </p:cNvPr>
          <p:cNvSpPr txBox="1"/>
          <p:nvPr/>
        </p:nvSpPr>
        <p:spPr>
          <a:xfrm>
            <a:off x="4127330" y="4346514"/>
            <a:ext cx="7379725" cy="2405217"/>
          </a:xfrm>
          <a:prstGeom prst="rect">
            <a:avLst/>
          </a:prstGeom>
          <a:solidFill>
            <a:schemeClr val="accent1">
              <a:alpha val="74000"/>
            </a:schemeClr>
          </a:solidFill>
        </p:spPr>
        <p:txBody>
          <a:bodyPr vert="horz" lIns="91440" tIns="45720" rIns="91440" bIns="45720" rtlCol="0" anchor="b">
            <a:noAutofit/>
          </a:bodyPr>
          <a:lstStyle/>
          <a:p>
            <a:pPr algn="ctr">
              <a:lnSpc>
                <a:spcPct val="90000"/>
              </a:lnSpc>
              <a:spcBef>
                <a:spcPct val="0"/>
              </a:spcBef>
              <a:spcAft>
                <a:spcPts val="600"/>
              </a:spcAft>
            </a:pPr>
            <a:r>
              <a:rPr lang="en-US" sz="4000" kern="1200">
                <a:solidFill>
                  <a:schemeClr val="tx1"/>
                </a:solidFill>
                <a:effectLst>
                  <a:outerShdw blurRad="38100" dist="38100" dir="2700000" algn="tl">
                    <a:srgbClr val="000000">
                      <a:alpha val="43137"/>
                    </a:srgbClr>
                  </a:outerShdw>
                </a:effectLst>
                <a:latin typeface="#9Slide03 AllRoundGothic" panose="020B0703020202020104" pitchFamily="34" charset="0"/>
                <a:ea typeface="+mj-ea"/>
                <a:cs typeface="+mj-cs"/>
              </a:rPr>
              <a:t>CHỦ ĐỀ 2. </a:t>
            </a:r>
          </a:p>
          <a:p>
            <a:pPr algn="ctr">
              <a:lnSpc>
                <a:spcPct val="90000"/>
              </a:lnSpc>
              <a:spcBef>
                <a:spcPct val="0"/>
              </a:spcBef>
              <a:spcAft>
                <a:spcPts val="600"/>
              </a:spcAft>
            </a:pPr>
            <a:r>
              <a:rPr lang="en-US" sz="4000" b="0" i="0">
                <a:effectLst/>
                <a:latin typeface="#9Slide03 AllRoundGothic" panose="020B0703020202020104" pitchFamily="34" charset="0"/>
                <a:cs typeface="Arial" panose="020B0604020202020204" pitchFamily="34" charset="0"/>
              </a:rPr>
              <a:t>BẢO VỆ CHỦ QUYỀN, CÁC QUYỀN VÀ LỢI ÍCH HỢP PHÁP CỦA VIỆT NAM Ở BIỂN ĐÔNG</a:t>
            </a:r>
            <a:endParaRPr lang="en-US" sz="4000" kern="1200">
              <a:effectLst>
                <a:outerShdw blurRad="38100" dist="38100" dir="2700000" algn="tl">
                  <a:srgbClr val="000000">
                    <a:alpha val="43137"/>
                  </a:srgbClr>
                </a:outerShdw>
              </a:effectLst>
              <a:latin typeface="#9Slide03 AllRoundGothic" panose="020B0703020202020104" pitchFamily="34" charset="0"/>
              <a:ea typeface="+mj-ea"/>
              <a:cs typeface="+mj-cs"/>
            </a:endParaRPr>
          </a:p>
        </p:txBody>
      </p:sp>
      <p:sp>
        <p:nvSpPr>
          <p:cNvPr id="9" name="AutoShape 4" descr="Bảo vệ chủ quyền biển, đảo trong xây dựng khu vực phòng thủ tỉnh Bà  Rịa-Vũng Tàu">
            <a:extLst>
              <a:ext uri="{FF2B5EF4-FFF2-40B4-BE49-F238E27FC236}">
                <a16:creationId xmlns:a16="http://schemas.microsoft.com/office/drawing/2014/main" id="{24BBFD40-0485-48B8-5155-AF12390510D8}"/>
              </a:ext>
            </a:extLst>
          </p:cNvPr>
          <p:cNvSpPr>
            <a:spLocks noChangeAspect="1" noChangeArrowheads="1"/>
          </p:cNvSpPr>
          <p:nvPr/>
        </p:nvSpPr>
        <p:spPr bwMode="auto">
          <a:xfrm>
            <a:off x="554290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2183021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74;p24">
            <a:extLst>
              <a:ext uri="{FF2B5EF4-FFF2-40B4-BE49-F238E27FC236}">
                <a16:creationId xmlns:a16="http://schemas.microsoft.com/office/drawing/2014/main" id="{416005B6-06D1-C9F2-1206-7B158328DD53}"/>
              </a:ext>
            </a:extLst>
          </p:cNvPr>
          <p:cNvGrpSpPr/>
          <p:nvPr/>
        </p:nvGrpSpPr>
        <p:grpSpPr>
          <a:xfrm>
            <a:off x="0" y="0"/>
            <a:ext cx="8944449" cy="1075234"/>
            <a:chOff x="1197563" y="1543520"/>
            <a:chExt cx="8518668" cy="1075234"/>
          </a:xfrm>
        </p:grpSpPr>
        <p:sp>
          <p:nvSpPr>
            <p:cNvPr id="3" name="Google Shape;475;p24">
              <a:extLst>
                <a:ext uri="{FF2B5EF4-FFF2-40B4-BE49-F238E27FC236}">
                  <a16:creationId xmlns:a16="http://schemas.microsoft.com/office/drawing/2014/main" id="{171516A7-7181-D530-49DB-A1BA7E71EC4F}"/>
                </a:ext>
              </a:extLst>
            </p:cNvPr>
            <p:cNvSpPr/>
            <p:nvPr/>
          </p:nvSpPr>
          <p:spPr>
            <a:xfrm>
              <a:off x="1254450" y="1624675"/>
              <a:ext cx="833710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6;p24">
              <a:extLst>
                <a:ext uri="{FF2B5EF4-FFF2-40B4-BE49-F238E27FC236}">
                  <a16:creationId xmlns:a16="http://schemas.microsoft.com/office/drawing/2014/main" id="{8AD29C9E-9FA7-C22B-D241-F7A260B6C370}"/>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7;p24">
              <a:extLst>
                <a:ext uri="{FF2B5EF4-FFF2-40B4-BE49-F238E27FC236}">
                  <a16:creationId xmlns:a16="http://schemas.microsoft.com/office/drawing/2014/main" id="{2818164B-6626-A23E-0B8E-49D183A27C16}"/>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3</a:t>
              </a:r>
              <a:endParaRPr sz="3000">
                <a:solidFill>
                  <a:srgbClr val="0000FF"/>
                </a:solidFill>
                <a:latin typeface="#9Slide03 AllRoundGothic" panose="020B0703020202020104" pitchFamily="34" charset="0"/>
              </a:endParaRPr>
            </a:p>
          </p:txBody>
        </p:sp>
        <p:sp>
          <p:nvSpPr>
            <p:cNvPr id="7" name="Google Shape;478;p24">
              <a:extLst>
                <a:ext uri="{FF2B5EF4-FFF2-40B4-BE49-F238E27FC236}">
                  <a16:creationId xmlns:a16="http://schemas.microsoft.com/office/drawing/2014/main" id="{9574A8DE-85D0-3D48-BA0D-042C3029942A}"/>
                </a:ext>
              </a:extLst>
            </p:cNvPr>
            <p:cNvSpPr/>
            <p:nvPr/>
          </p:nvSpPr>
          <p:spPr>
            <a:xfrm>
              <a:off x="1197563" y="1543520"/>
              <a:ext cx="8518668" cy="1075234"/>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1;p24">
              <a:extLst>
                <a:ext uri="{FF2B5EF4-FFF2-40B4-BE49-F238E27FC236}">
                  <a16:creationId xmlns:a16="http://schemas.microsoft.com/office/drawing/2014/main" id="{1B692F71-A3C3-5677-7AC9-A8EF37054E4C}"/>
                </a:ext>
              </a:extLst>
            </p:cNvPr>
            <p:cNvSpPr txBox="1"/>
            <p:nvPr/>
          </p:nvSpPr>
          <p:spPr>
            <a:xfrm>
              <a:off x="2068575" y="2030734"/>
              <a:ext cx="7131802" cy="23345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Những thuận lợi và khó khăn đối với phát triển kinh tế và bảo vệ chủ quyền biển đảo</a:t>
              </a:r>
              <a:endParaRPr lang="en-US" sz="2400">
                <a:solidFill>
                  <a:srgbClr val="0000FF"/>
                </a:solidFill>
                <a:latin typeface="Fira Sans Extra Condensed Medium"/>
                <a:ea typeface="Fira Sans Extra Condensed Medium"/>
                <a:cs typeface="Fira Sans Extra Condensed Medium"/>
                <a:sym typeface="Fira Sans Extra Condensed Medium"/>
              </a:endParaRPr>
            </a:p>
          </p:txBody>
        </p:sp>
      </p:grpSp>
      <p:sp>
        <p:nvSpPr>
          <p:cNvPr id="10" name="TextBox 9">
            <a:extLst>
              <a:ext uri="{FF2B5EF4-FFF2-40B4-BE49-F238E27FC236}">
                <a16:creationId xmlns:a16="http://schemas.microsoft.com/office/drawing/2014/main" id="{C02C60F0-44E6-32E4-CB44-CDDCB7EE6A56}"/>
              </a:ext>
            </a:extLst>
          </p:cNvPr>
          <p:cNvSpPr txBox="1"/>
          <p:nvPr/>
        </p:nvSpPr>
        <p:spPr>
          <a:xfrm>
            <a:off x="285658" y="2445187"/>
            <a:ext cx="7304926" cy="2554545"/>
          </a:xfrm>
          <a:prstGeom prst="rect">
            <a:avLst/>
          </a:prstGeom>
          <a:noFill/>
          <a:ln>
            <a:solidFill>
              <a:schemeClr val="accent1"/>
            </a:solidFill>
            <a:prstDash val="sysDash"/>
          </a:ln>
        </p:spPr>
        <p:txBody>
          <a:bodyPr wrap="square">
            <a:spAutoFit/>
          </a:bodyPr>
          <a:lstStyle/>
          <a:p>
            <a:r>
              <a:rPr lang="vi-VN" sz="3200" b="1" i="1">
                <a:solidFill>
                  <a:srgbClr val="FF0000"/>
                </a:solidFill>
                <a:latin typeface="#9Slide05 Fourth Medium" panose="00000600000000000000" pitchFamily="2" charset="0"/>
              </a:rPr>
              <a:t> </a:t>
            </a:r>
            <a:r>
              <a:rPr lang="vi-VN" sz="3200">
                <a:solidFill>
                  <a:srgbClr val="FF0066"/>
                </a:solidFill>
                <a:latin typeface="#9Slide05 Fourth Medium" panose="00000600000000000000" pitchFamily="2" charset="0"/>
              </a:rPr>
              <a:t>Dựa hình 2.2 và thông tin trong bài, em hãy:</a:t>
            </a:r>
          </a:p>
          <a:p>
            <a:r>
              <a:rPr lang="en-US" sz="3200" b="1">
                <a:solidFill>
                  <a:srgbClr val="FF0066"/>
                </a:solidFill>
                <a:latin typeface="#9Slide05 Fourth Medium" panose="00000600000000000000" pitchFamily="2" charset="0"/>
              </a:rPr>
              <a:t>-</a:t>
            </a:r>
            <a:r>
              <a:rPr lang="vi-VN" sz="3200">
                <a:solidFill>
                  <a:srgbClr val="FF0066"/>
                </a:solidFill>
                <a:latin typeface="#9Slide05 Fourth Medium" panose="00000600000000000000" pitchFamily="2" charset="0"/>
              </a:rPr>
              <a:t>Kể tên một số hoạt động khai thác tài nguyên vùng biển, đảo nước ta.</a:t>
            </a:r>
          </a:p>
          <a:p>
            <a:r>
              <a:rPr lang="en-US" sz="3200" b="1">
                <a:solidFill>
                  <a:srgbClr val="FF0066"/>
                </a:solidFill>
                <a:latin typeface="#9Slide05 Fourth Medium" panose="00000600000000000000" pitchFamily="2" charset="0"/>
              </a:rPr>
              <a:t>-</a:t>
            </a:r>
            <a:r>
              <a:rPr lang="vi-VN" sz="3200">
                <a:solidFill>
                  <a:srgbClr val="FF0066"/>
                </a:solidFill>
                <a:latin typeface="#9Slide05 Fourth Medium" panose="00000600000000000000" pitchFamily="2" charset="0"/>
              </a:rPr>
              <a:t>Phân tích những thuận lợi, khó khăn đối với phát triển kinh tế ở vùng biển Việt Nam.</a:t>
            </a:r>
          </a:p>
        </p:txBody>
      </p:sp>
      <p:pic>
        <p:nvPicPr>
          <p:cNvPr id="12" name="Picture 11">
            <a:extLst>
              <a:ext uri="{FF2B5EF4-FFF2-40B4-BE49-F238E27FC236}">
                <a16:creationId xmlns:a16="http://schemas.microsoft.com/office/drawing/2014/main" id="{53613236-258F-E91C-BE82-FBE93D7A42E3}"/>
              </a:ext>
            </a:extLst>
          </p:cNvPr>
          <p:cNvPicPr>
            <a:picLocks noChangeAspect="1"/>
          </p:cNvPicPr>
          <p:nvPr/>
        </p:nvPicPr>
        <p:blipFill>
          <a:blip r:embed="rId5"/>
          <a:stretch>
            <a:fillRect/>
          </a:stretch>
        </p:blipFill>
        <p:spPr>
          <a:xfrm>
            <a:off x="7765359" y="2456919"/>
            <a:ext cx="4482516" cy="3665672"/>
          </a:xfrm>
          <a:prstGeom prst="rect">
            <a:avLst/>
          </a:prstGeom>
        </p:spPr>
      </p:pic>
      <p:sp>
        <p:nvSpPr>
          <p:cNvPr id="4" name="TextBox 3">
            <a:extLst>
              <a:ext uri="{FF2B5EF4-FFF2-40B4-BE49-F238E27FC236}">
                <a16:creationId xmlns:a16="http://schemas.microsoft.com/office/drawing/2014/main" id="{9360AE40-C06D-BCF8-4A46-F424BDB6D836}"/>
              </a:ext>
            </a:extLst>
          </p:cNvPr>
          <p:cNvSpPr txBox="1"/>
          <p:nvPr/>
        </p:nvSpPr>
        <p:spPr>
          <a:xfrm>
            <a:off x="587098" y="1582622"/>
            <a:ext cx="6512454" cy="707886"/>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a:solidFill>
                  <a:srgbClr val="00B050"/>
                </a:solidFill>
                <a:latin typeface="#9Slide07 Crocante" panose="02000000000000000000" pitchFamily="2" charset="0"/>
              </a:rPr>
              <a:t>chúng ta là chuyên gia</a:t>
            </a:r>
            <a:endParaRPr lang="en-US" sz="4000" b="1" dirty="0">
              <a:solidFill>
                <a:srgbClr val="00B050"/>
              </a:solidFill>
              <a:latin typeface="#9Slide07 Crocante" panose="02000000000000000000" pitchFamily="2" charset="0"/>
            </a:endParaRPr>
          </a:p>
        </p:txBody>
      </p:sp>
      <p:sp>
        <p:nvSpPr>
          <p:cNvPr id="11" name="Rectangle 10">
            <a:extLst>
              <a:ext uri="{FF2B5EF4-FFF2-40B4-BE49-F238E27FC236}">
                <a16:creationId xmlns:a16="http://schemas.microsoft.com/office/drawing/2014/main" id="{E18B79A9-D9A1-1637-A2A7-993BEB16A164}"/>
              </a:ext>
            </a:extLst>
          </p:cNvPr>
          <p:cNvSpPr/>
          <p:nvPr/>
        </p:nvSpPr>
        <p:spPr>
          <a:xfrm>
            <a:off x="741210" y="6380085"/>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pic>
        <p:nvPicPr>
          <p:cNvPr id="13" name="3 Minute Timer (Nho)">
            <a:hlinkClick r:id="" action="ppaction://media"/>
            <a:extLst>
              <a:ext uri="{FF2B5EF4-FFF2-40B4-BE49-F238E27FC236}">
                <a16:creationId xmlns:a16="http://schemas.microsoft.com/office/drawing/2014/main" id="{02976F12-0F1E-976A-4C9A-5FE6DF8EA8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3226" y="5112750"/>
            <a:ext cx="1992741" cy="1256935"/>
          </a:xfrm>
          <a:prstGeom prst="rect">
            <a:avLst/>
          </a:prstGeom>
        </p:spPr>
      </p:pic>
      <p:sp>
        <p:nvSpPr>
          <p:cNvPr id="15" name="Rectangle 14">
            <a:extLst>
              <a:ext uri="{FF2B5EF4-FFF2-40B4-BE49-F238E27FC236}">
                <a16:creationId xmlns:a16="http://schemas.microsoft.com/office/drawing/2014/main" id="{05F14FB7-1D47-3248-3C08-06B8EE43C2E9}"/>
              </a:ext>
            </a:extLst>
          </p:cNvPr>
          <p:cNvSpPr/>
          <p:nvPr/>
        </p:nvSpPr>
        <p:spPr>
          <a:xfrm>
            <a:off x="4410759" y="643139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A638557A-2DB7-3027-9924-003F8439C625}"/>
              </a:ext>
            </a:extLst>
          </p:cNvPr>
          <p:cNvPicPr>
            <a:picLocks noChangeAspect="1"/>
          </p:cNvPicPr>
          <p:nvPr/>
        </p:nvPicPr>
        <p:blipFill>
          <a:blip r:embed="rId7"/>
          <a:stretch>
            <a:fillRect/>
          </a:stretch>
        </p:blipFill>
        <p:spPr>
          <a:xfrm>
            <a:off x="1044225" y="5112750"/>
            <a:ext cx="1757100" cy="1095697"/>
          </a:xfrm>
          <a:prstGeom prst="rect">
            <a:avLst/>
          </a:prstGeom>
        </p:spPr>
      </p:pic>
    </p:spTree>
    <p:extLst>
      <p:ext uri="{BB962C8B-B14F-4D97-AF65-F5344CB8AC3E}">
        <p14:creationId xmlns:p14="http://schemas.microsoft.com/office/powerpoint/2010/main" val="1177068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10" grpId="0" animBg="1"/>
      <p:bldP spid="4" grpId="0" animBg="1"/>
      <p:bldP spid="1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E02E56-467E-A4C8-E71D-BC507EFF8958}"/>
              </a:ext>
            </a:extLst>
          </p:cNvPr>
          <p:cNvSpPr txBox="1"/>
          <p:nvPr/>
        </p:nvSpPr>
        <p:spPr>
          <a:xfrm>
            <a:off x="554806" y="1806967"/>
            <a:ext cx="5270642" cy="1200329"/>
          </a:xfrm>
          <a:prstGeom prst="rect">
            <a:avLst/>
          </a:prstGeom>
          <a:noFill/>
        </p:spPr>
        <p:txBody>
          <a:bodyPr wrap="square">
            <a:spAutoFit/>
          </a:bodyPr>
          <a:lstStyle/>
          <a:p>
            <a:pPr algn="ctr">
              <a:buFont typeface="Arial" panose="020B0604020202020204" pitchFamily="34" charset="0"/>
              <a:buChar char="•"/>
            </a:pPr>
            <a:r>
              <a:rPr lang="en-US" sz="3600" b="1" i="0">
                <a:solidFill>
                  <a:srgbClr val="0000FF"/>
                </a:solidFill>
                <a:effectLst/>
                <a:latin typeface="#9Slide05 Fourth Light" panose="00000400000000000000" pitchFamily="2" charset="0"/>
              </a:rPr>
              <a:t>Hàng hải: vận tải biển và dịch vụ cảng biển</a:t>
            </a:r>
          </a:p>
        </p:txBody>
      </p:sp>
      <p:pic>
        <p:nvPicPr>
          <p:cNvPr id="9" name="Picture 8">
            <a:extLst>
              <a:ext uri="{FF2B5EF4-FFF2-40B4-BE49-F238E27FC236}">
                <a16:creationId xmlns:a16="http://schemas.microsoft.com/office/drawing/2014/main" id="{CD3ACBEE-55EB-D652-159F-E317CF1402BA}"/>
              </a:ext>
            </a:extLst>
          </p:cNvPr>
          <p:cNvPicPr>
            <a:picLocks noChangeAspect="1"/>
          </p:cNvPicPr>
          <p:nvPr/>
        </p:nvPicPr>
        <p:blipFill rotWithShape="1">
          <a:blip r:embed="rId3"/>
          <a:srcRect l="50753" r="2265" b="57198"/>
          <a:stretch/>
        </p:blipFill>
        <p:spPr>
          <a:xfrm>
            <a:off x="6096000" y="-43665"/>
            <a:ext cx="5667911" cy="3701265"/>
          </a:xfrm>
          <a:prstGeom prst="rect">
            <a:avLst/>
          </a:prstGeom>
        </p:spPr>
      </p:pic>
      <p:pic>
        <p:nvPicPr>
          <p:cNvPr id="1026" name="Picture 2" descr="Cảng biển đang đóng vai trò đầu tàu kéo vận tải biển, dịch vụ logistics |  baotintuc.vn">
            <a:extLst>
              <a:ext uri="{FF2B5EF4-FFF2-40B4-BE49-F238E27FC236}">
                <a16:creationId xmlns:a16="http://schemas.microsoft.com/office/drawing/2014/main" id="{75B9A351-105E-BE5A-8E73-DB3D6951B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548" y="3537892"/>
            <a:ext cx="5493250" cy="3209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633C165-11AD-42AA-0AAB-F3F6A73A662C}"/>
              </a:ext>
            </a:extLst>
          </p:cNvPr>
          <p:cNvPicPr>
            <a:picLocks noChangeAspect="1"/>
          </p:cNvPicPr>
          <p:nvPr/>
        </p:nvPicPr>
        <p:blipFill>
          <a:blip r:embed="rId5"/>
          <a:stretch>
            <a:fillRect/>
          </a:stretch>
        </p:blipFill>
        <p:spPr>
          <a:xfrm>
            <a:off x="215757" y="3537892"/>
            <a:ext cx="5779427" cy="3178685"/>
          </a:xfrm>
          <a:prstGeom prst="rect">
            <a:avLst/>
          </a:prstGeom>
        </p:spPr>
      </p:pic>
    </p:spTree>
    <p:extLst>
      <p:ext uri="{BB962C8B-B14F-4D97-AF65-F5344CB8AC3E}">
        <p14:creationId xmlns:p14="http://schemas.microsoft.com/office/powerpoint/2010/main" val="212482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6C9ECD1F-1B32-4E48-9736-A1BC9A323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1" name="Rectangle 309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Ngành công nghiệp khai thác Titan: Bị “bó” bởi công nghệ và các loại phí |  Vimico">
            <a:extLst>
              <a:ext uri="{FF2B5EF4-FFF2-40B4-BE49-F238E27FC236}">
                <a16:creationId xmlns:a16="http://schemas.microsoft.com/office/drawing/2014/main" id="{16A73DC5-13C6-5A30-615D-1A676B978A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08" b="6319"/>
          <a:stretch/>
        </p:blipFill>
        <p:spPr bwMode="auto">
          <a:xfrm>
            <a:off x="4054251" y="883463"/>
            <a:ext cx="3721608" cy="25420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à Rịa – Vũng Tàu: Quản lý và khai thác hiệu quả tài nguyên biển">
            <a:extLst>
              <a:ext uri="{FF2B5EF4-FFF2-40B4-BE49-F238E27FC236}">
                <a16:creationId xmlns:a16="http://schemas.microsoft.com/office/drawing/2014/main" id="{20D13A91-1FE9-627F-4AB9-805C27C236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29" r="6039" b="-3"/>
          <a:stretch/>
        </p:blipFill>
        <p:spPr bwMode="auto">
          <a:xfrm>
            <a:off x="4054251" y="3548348"/>
            <a:ext cx="3721608" cy="25420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ảo vệ môi trường biển Việt Nam trong hoạt động khai thác dầu khí và các">
            <a:extLst>
              <a:ext uri="{FF2B5EF4-FFF2-40B4-BE49-F238E27FC236}">
                <a16:creationId xmlns:a16="http://schemas.microsoft.com/office/drawing/2014/main" id="{162CAD0B-3E4F-8B6F-8D58-3CE534A25B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40" b="1"/>
          <a:stretch/>
        </p:blipFill>
        <p:spPr bwMode="auto">
          <a:xfrm>
            <a:off x="7916372" y="3548347"/>
            <a:ext cx="3719192" cy="25420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C467E4F-C03D-265F-9518-DECB76AF04A6}"/>
              </a:ext>
            </a:extLst>
          </p:cNvPr>
          <p:cNvSpPr txBox="1"/>
          <p:nvPr/>
        </p:nvSpPr>
        <p:spPr>
          <a:xfrm>
            <a:off x="-82323" y="2907793"/>
            <a:ext cx="3470471" cy="1569660"/>
          </a:xfrm>
          <a:prstGeom prst="rect">
            <a:avLst/>
          </a:prstGeom>
          <a:noFill/>
        </p:spPr>
        <p:txBody>
          <a:bodyPr wrap="square">
            <a:spAutoFit/>
          </a:bodyPr>
          <a:lstStyle/>
          <a:p>
            <a:pPr algn="ctr">
              <a:buFont typeface="Arial" panose="020B0604020202020204" pitchFamily="34" charset="0"/>
              <a:buChar char="•"/>
            </a:pPr>
            <a:r>
              <a:rPr lang="en-US" sz="3200" b="1" i="0">
                <a:solidFill>
                  <a:srgbClr val="0000FF"/>
                </a:solidFill>
                <a:effectLst/>
                <a:latin typeface="#9Slide05 Fourth Light" panose="00000400000000000000" pitchFamily="2" charset="0"/>
              </a:rPr>
              <a:t>Khai thác dầu khí và tài nguyên khoáng sản biển khác.</a:t>
            </a:r>
          </a:p>
        </p:txBody>
      </p:sp>
      <p:pic>
        <p:nvPicPr>
          <p:cNvPr id="3082" name="Picture 10" descr="Vơ vét titan: Tàn phá làng ven biển - Tuổi Trẻ Online">
            <a:extLst>
              <a:ext uri="{FF2B5EF4-FFF2-40B4-BE49-F238E27FC236}">
                <a16:creationId xmlns:a16="http://schemas.microsoft.com/office/drawing/2014/main" id="{3EEC6F59-72E5-4247-096E-8B9EEB654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252" y="901593"/>
            <a:ext cx="3719192" cy="252390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Đừng ảo tưởng về trữ lượng mà khai thác titan bừa bãi - Tuổi Trẻ Online">
            <a:extLst>
              <a:ext uri="{FF2B5EF4-FFF2-40B4-BE49-F238E27FC236}">
                <a16:creationId xmlns:a16="http://schemas.microsoft.com/office/drawing/2014/main" id="{ECA9BE38-64E8-9C06-C878-D670D21ED2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0288" y="901593"/>
            <a:ext cx="3719192" cy="252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73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Trải nghiệm du lịch biển Đà Nẵng, HAPPY DAY HOTEL &amp; SPA">
            <a:extLst>
              <a:ext uri="{FF2B5EF4-FFF2-40B4-BE49-F238E27FC236}">
                <a16:creationId xmlns:a16="http://schemas.microsoft.com/office/drawing/2014/main" id="{18DF0350-E84F-5CE6-7B08-7D1C0BC26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26" r="21908" b="-3"/>
          <a:stretch/>
        </p:blipFill>
        <p:spPr bwMode="auto">
          <a:xfrm>
            <a:off x="-1" y="5"/>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à Rịa-Vũng Tàu phát triển du lịch biển đảo">
            <a:extLst>
              <a:ext uri="{FF2B5EF4-FFF2-40B4-BE49-F238E27FC236}">
                <a16:creationId xmlns:a16="http://schemas.microsoft.com/office/drawing/2014/main" id="{EE42719C-21AD-8E9F-17D6-DC72C4B763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280" b="-3"/>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Thúc đẩy các giải pháp phát triển du lịch biển đảo Việt Nam">
            <a:extLst>
              <a:ext uri="{FF2B5EF4-FFF2-40B4-BE49-F238E27FC236}">
                <a16:creationId xmlns:a16="http://schemas.microsoft.com/office/drawing/2014/main" id="{722CF96C-AA0C-C2ED-1E4E-5D71984FBA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61" r="841" b="3"/>
          <a:stretch/>
        </p:blipFill>
        <p:spPr bwMode="auto">
          <a:xfrm>
            <a:off x="8263267" y="10"/>
            <a:ext cx="3928733" cy="393759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6F63F11-8367-6020-F51D-941AB35C5AE3}"/>
              </a:ext>
            </a:extLst>
          </p:cNvPr>
          <p:cNvSpPr txBox="1"/>
          <p:nvPr/>
        </p:nvSpPr>
        <p:spPr>
          <a:xfrm>
            <a:off x="1695236" y="4464872"/>
            <a:ext cx="6148861" cy="160838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200">
                <a:solidFill>
                  <a:srgbClr val="0000FF"/>
                </a:solidFill>
                <a:latin typeface="#9Slide05 Fourth Medium" panose="00000600000000000000" pitchFamily="2" charset="0"/>
              </a:rPr>
              <a:t>Dịch vụ, du lịch biển</a:t>
            </a:r>
          </a:p>
        </p:txBody>
      </p:sp>
      <p:pic>
        <p:nvPicPr>
          <p:cNvPr id="7" name="Picture 6" descr="Các tour du lịch hè giảm giá sâu, du khách nhiều lựa chọn - Hànộimới">
            <a:extLst>
              <a:ext uri="{FF2B5EF4-FFF2-40B4-BE49-F238E27FC236}">
                <a16:creationId xmlns:a16="http://schemas.microsoft.com/office/drawing/2014/main" id="{681EAC35-6ECA-428E-81CF-43A4E70858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22" r="1" b="1"/>
          <a:stretch/>
        </p:blipFill>
        <p:spPr bwMode="auto">
          <a:xfrm>
            <a:off x="8269224" y="4160171"/>
            <a:ext cx="3922776" cy="214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66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1928BF0-D9E2-C860-A893-C5DEDDED202D}"/>
              </a:ext>
            </a:extLst>
          </p:cNvPr>
          <p:cNvSpPr txBox="1"/>
          <p:nvPr/>
        </p:nvSpPr>
        <p:spPr>
          <a:xfrm>
            <a:off x="71919" y="0"/>
            <a:ext cx="4500082" cy="1815882"/>
          </a:xfrm>
          <a:prstGeom prst="rect">
            <a:avLst/>
          </a:prstGeom>
          <a:noFill/>
          <a:ln>
            <a:solidFill>
              <a:schemeClr val="accent1"/>
            </a:solidFill>
            <a:prstDash val="sysDash"/>
          </a:ln>
        </p:spPr>
        <p:txBody>
          <a:bodyPr wrap="square">
            <a:spAutoFit/>
          </a:bodyPr>
          <a:lstStyle/>
          <a:p>
            <a:pPr algn="just"/>
            <a:r>
              <a:rPr lang="vi-VN" sz="2800" b="0" i="0">
                <a:solidFill>
                  <a:srgbClr val="0000FF"/>
                </a:solidFill>
                <a:effectLst/>
                <a:latin typeface="#9Slide05 Fourth" panose="00000500000000000000" pitchFamily="2" charset="0"/>
                <a:cs typeface="Arial" panose="020B0604020202020204" pitchFamily="34" charset="0"/>
              </a:rPr>
              <a:t>Tài nguyên biển (sinh vật, khoáng sản,...) đa dạng, phong phú tạo điều kiện để phát triển tổng hợp kinh tế biển</a:t>
            </a:r>
            <a:endParaRPr lang="en-US" sz="2800">
              <a:solidFill>
                <a:srgbClr val="0000FF"/>
              </a:solidFill>
              <a:latin typeface="#9Slide05 Fourth" panose="00000500000000000000" pitchFamily="2" charset="0"/>
            </a:endParaRPr>
          </a:p>
        </p:txBody>
      </p:sp>
      <p:sp>
        <p:nvSpPr>
          <p:cNvPr id="11" name="TextBox 10">
            <a:extLst>
              <a:ext uri="{FF2B5EF4-FFF2-40B4-BE49-F238E27FC236}">
                <a16:creationId xmlns:a16="http://schemas.microsoft.com/office/drawing/2014/main" id="{CDFE1AE9-1FEC-0477-8DB9-325CDA20CE64}"/>
              </a:ext>
            </a:extLst>
          </p:cNvPr>
          <p:cNvSpPr txBox="1"/>
          <p:nvPr/>
        </p:nvSpPr>
        <p:spPr>
          <a:xfrm>
            <a:off x="6763714" y="2068014"/>
            <a:ext cx="5358840" cy="2677656"/>
          </a:xfrm>
          <a:prstGeom prst="rect">
            <a:avLst/>
          </a:prstGeom>
          <a:noFill/>
          <a:ln>
            <a:solidFill>
              <a:schemeClr val="accent1"/>
            </a:solidFill>
            <a:prstDash val="sysDash"/>
          </a:ln>
        </p:spPr>
        <p:txBody>
          <a:bodyPr wrap="square">
            <a:spAutoFit/>
          </a:bodyPr>
          <a:lstStyle/>
          <a:p>
            <a:pPr algn="just">
              <a:buFont typeface="Arial" panose="020B0604020202020204" pitchFamily="34" charset="0"/>
              <a:buChar char="•"/>
            </a:pPr>
            <a:r>
              <a:rPr lang="vi-VN" sz="2800" b="0" i="0">
                <a:solidFill>
                  <a:srgbClr val="0000FF"/>
                </a:solidFill>
                <a:effectLst/>
                <a:latin typeface="#9Slide05 Fourth" panose="00000500000000000000" pitchFamily="2" charset="0"/>
                <a:cs typeface="Arial" panose="020B0604020202020204" pitchFamily="34" charset="0"/>
              </a:rPr>
              <a:t>Vị trí nằm gần các tuyến hàng hải quốc tế trên Biển Đông, có nhiều vịnh biển kín để xây dựng các cảng nước sâu,... là điều kiện để phát triển GTVT biển, là cửa ngõ để Việt Nam giao thương với thị trường quốc tế.</a:t>
            </a:r>
          </a:p>
        </p:txBody>
      </p:sp>
      <p:sp>
        <p:nvSpPr>
          <p:cNvPr id="13" name="TextBox 12">
            <a:extLst>
              <a:ext uri="{FF2B5EF4-FFF2-40B4-BE49-F238E27FC236}">
                <a16:creationId xmlns:a16="http://schemas.microsoft.com/office/drawing/2014/main" id="{FCF278BD-74CF-2410-67A6-7CEFAD3A439E}"/>
              </a:ext>
            </a:extLst>
          </p:cNvPr>
          <p:cNvSpPr txBox="1"/>
          <p:nvPr/>
        </p:nvSpPr>
        <p:spPr>
          <a:xfrm>
            <a:off x="69445" y="4943911"/>
            <a:ext cx="6026554" cy="1815882"/>
          </a:xfrm>
          <a:prstGeom prst="rect">
            <a:avLst/>
          </a:prstGeom>
          <a:noFill/>
          <a:ln>
            <a:solidFill>
              <a:schemeClr val="accent1"/>
            </a:solidFill>
            <a:prstDash val="sysDash"/>
          </a:ln>
        </p:spPr>
        <p:txBody>
          <a:bodyPr wrap="square">
            <a:spAutoFit/>
          </a:bodyPr>
          <a:lstStyle/>
          <a:p>
            <a:pPr algn="just">
              <a:buFont typeface="Arial" panose="020B0604020202020204" pitchFamily="34" charset="0"/>
              <a:buChar char="•"/>
            </a:pPr>
            <a:r>
              <a:rPr lang="vi-VN" sz="2800" b="0" i="0">
                <a:solidFill>
                  <a:srgbClr val="0000FF"/>
                </a:solidFill>
                <a:effectLst/>
                <a:latin typeface="#9Slide05 Fourth" panose="00000500000000000000" pitchFamily="2" charset="0"/>
                <a:cs typeface="Arial" panose="020B0604020202020204" pitchFamily="34" charset="0"/>
              </a:rPr>
              <a:t>Nhiều bãi biển đẹp, nước biển ấm, chan hoà ánh nắng, nhiều vườn quốc gia, khu dự trữ sinh quyển ven biển và trên các đảo,... tạo điều kiện để </a:t>
            </a:r>
            <a:r>
              <a:rPr lang="vi-VN" sz="2800" b="1" i="1">
                <a:solidFill>
                  <a:srgbClr val="0000FF"/>
                </a:solidFill>
                <a:effectLst/>
                <a:latin typeface="#9Slide05 Fourth" panose="00000500000000000000" pitchFamily="2" charset="0"/>
                <a:cs typeface="Arial" panose="020B0604020202020204" pitchFamily="34" charset="0"/>
              </a:rPr>
              <a:t>phát triển du lịch biển đảo.</a:t>
            </a:r>
            <a:endParaRPr lang="vi-VN" sz="2800" b="0" i="0">
              <a:solidFill>
                <a:srgbClr val="0000FF"/>
              </a:solidFill>
              <a:effectLst/>
              <a:latin typeface="#9Slide05 Fourth" panose="00000500000000000000" pitchFamily="2" charset="0"/>
              <a:cs typeface="Arial" panose="020B0604020202020204" pitchFamily="34" charset="0"/>
            </a:endParaRPr>
          </a:p>
        </p:txBody>
      </p:sp>
      <p:grpSp>
        <p:nvGrpSpPr>
          <p:cNvPr id="20" name="Group 19">
            <a:extLst>
              <a:ext uri="{FF2B5EF4-FFF2-40B4-BE49-F238E27FC236}">
                <a16:creationId xmlns:a16="http://schemas.microsoft.com/office/drawing/2014/main" id="{BC0584A0-54FF-B564-AF32-ECD00B734008}"/>
              </a:ext>
            </a:extLst>
          </p:cNvPr>
          <p:cNvGrpSpPr/>
          <p:nvPr/>
        </p:nvGrpSpPr>
        <p:grpSpPr>
          <a:xfrm>
            <a:off x="4822843" y="98207"/>
            <a:ext cx="7299711" cy="1739251"/>
            <a:chOff x="4822843" y="98207"/>
            <a:chExt cx="7299711" cy="1739251"/>
          </a:xfrm>
        </p:grpSpPr>
        <p:pic>
          <p:nvPicPr>
            <p:cNvPr id="14" name="Picture 8" descr="Bà Rịa – Vũng Tàu: Quản lý và khai thác hiệu quả tài nguyên biển">
              <a:extLst>
                <a:ext uri="{FF2B5EF4-FFF2-40B4-BE49-F238E27FC236}">
                  <a16:creationId xmlns:a16="http://schemas.microsoft.com/office/drawing/2014/main" id="{9E5BF03B-194C-1488-19A5-427E418712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29" r="6039" b="-3"/>
            <a:stretch/>
          </p:blipFill>
          <p:spPr bwMode="auto">
            <a:xfrm>
              <a:off x="4822843" y="98207"/>
              <a:ext cx="2546313" cy="1739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318A231-E0D7-F06C-0CBB-BE5361996E4A}"/>
                </a:ext>
              </a:extLst>
            </p:cNvPr>
            <p:cNvPicPr>
              <a:picLocks noChangeAspect="1"/>
            </p:cNvPicPr>
            <p:nvPr/>
          </p:nvPicPr>
          <p:blipFill>
            <a:blip r:embed="rId4"/>
            <a:stretch>
              <a:fillRect/>
            </a:stretch>
          </p:blipFill>
          <p:spPr>
            <a:xfrm>
              <a:off x="7387097" y="98207"/>
              <a:ext cx="2291139" cy="1722003"/>
            </a:xfrm>
            <a:prstGeom prst="rect">
              <a:avLst/>
            </a:prstGeom>
          </p:spPr>
        </p:pic>
        <p:pic>
          <p:nvPicPr>
            <p:cNvPr id="7172" name="Picture 4" descr="Bàn giải pháp phát triển bền vững kinh tế biển đảo trong bối cảnh hiện nay">
              <a:extLst>
                <a:ext uri="{FF2B5EF4-FFF2-40B4-BE49-F238E27FC236}">
                  <a16:creationId xmlns:a16="http://schemas.microsoft.com/office/drawing/2014/main" id="{A0BAEC2C-66A1-B9A6-2EE6-E330BB4F8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6177" y="106830"/>
              <a:ext cx="2426377" cy="1709051"/>
            </a:xfrm>
            <a:prstGeom prst="rect">
              <a:avLst/>
            </a:prstGeom>
            <a:noFill/>
            <a:extLst>
              <a:ext uri="{909E8E84-426E-40DD-AFC4-6F175D3DCCD1}">
                <a14:hiddenFill xmlns:a14="http://schemas.microsoft.com/office/drawing/2010/main">
                  <a:solidFill>
                    <a:srgbClr val="FFFFFF"/>
                  </a:solidFill>
                </a14:hiddenFill>
              </a:ext>
            </a:extLst>
          </p:spPr>
        </p:pic>
      </p:grpSp>
      <p:pic>
        <p:nvPicPr>
          <p:cNvPr id="7178" name="Picture 10" descr="Vận tải Đường Biển">
            <a:extLst>
              <a:ext uri="{FF2B5EF4-FFF2-40B4-BE49-F238E27FC236}">
                <a16:creationId xmlns:a16="http://schemas.microsoft.com/office/drawing/2014/main" id="{2CB0A85A-0556-9BD7-C2B0-A9116FB0E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46" y="2031796"/>
            <a:ext cx="6619875" cy="276135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6F98D35-4C70-7EF5-92EB-C54C1D598DEC}"/>
              </a:ext>
            </a:extLst>
          </p:cNvPr>
          <p:cNvGrpSpPr/>
          <p:nvPr/>
        </p:nvGrpSpPr>
        <p:grpSpPr>
          <a:xfrm>
            <a:off x="6234970" y="4943911"/>
            <a:ext cx="5860321" cy="1815883"/>
            <a:chOff x="6234970" y="4943911"/>
            <a:chExt cx="5860321" cy="1815883"/>
          </a:xfrm>
        </p:grpSpPr>
        <p:pic>
          <p:nvPicPr>
            <p:cNvPr id="7180" name="Picture 12" descr="11 khu dự trữ sinh quyển thế giới ở Việt Nam">
              <a:extLst>
                <a:ext uri="{FF2B5EF4-FFF2-40B4-BE49-F238E27FC236}">
                  <a16:creationId xmlns:a16="http://schemas.microsoft.com/office/drawing/2014/main" id="{E2692264-63F8-FA93-97B2-FC80EE5809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4970" y="4943911"/>
              <a:ext cx="2619375" cy="181588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Nhiều hoạt động hấp dẫn khai trương mùa du lịch biển Đà Nẵng 2022">
              <a:extLst>
                <a:ext uri="{FF2B5EF4-FFF2-40B4-BE49-F238E27FC236}">
                  <a16:creationId xmlns:a16="http://schemas.microsoft.com/office/drawing/2014/main" id="{DBA0EFD6-D2C6-20BA-A25D-973E5524B4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4345" y="4943911"/>
              <a:ext cx="3240946" cy="18158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1819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wipe(right)">
                                      <p:cBhvr>
                                        <p:cTn id="7" dur="500"/>
                                        <p:tgtEl>
                                          <p:spTgt spid="717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CA9F1F-CD6C-59F2-B074-1409B55B9E01}"/>
              </a:ext>
            </a:extLst>
          </p:cNvPr>
          <p:cNvSpPr txBox="1"/>
          <p:nvPr/>
        </p:nvSpPr>
        <p:spPr>
          <a:xfrm>
            <a:off x="8593488" y="696613"/>
            <a:ext cx="3559812" cy="1384995"/>
          </a:xfrm>
          <a:prstGeom prst="rect">
            <a:avLst/>
          </a:prstGeom>
          <a:noFill/>
          <a:ln>
            <a:solidFill>
              <a:schemeClr val="accent1"/>
            </a:solidFill>
            <a:prstDash val="sysDot"/>
          </a:ln>
        </p:spPr>
        <p:txBody>
          <a:bodyPr wrap="square">
            <a:spAutoFit/>
          </a:bodyPr>
          <a:lstStyle/>
          <a:p>
            <a:pPr algn="just">
              <a:buFont typeface="Arial" panose="020B0604020202020204" pitchFamily="34" charset="0"/>
              <a:buChar char="•"/>
            </a:pPr>
            <a:r>
              <a:rPr lang="vi-VN" sz="2800" b="0" i="0">
                <a:solidFill>
                  <a:srgbClr val="0000FF"/>
                </a:solidFill>
                <a:effectLst/>
                <a:latin typeface="#9Slide05 Fourth" panose="00000500000000000000" pitchFamily="2" charset="0"/>
              </a:rPr>
              <a:t>Vùng biển nhiệt đới nước ta nhiều thiên tai, đặc biệt là bão. </a:t>
            </a:r>
          </a:p>
        </p:txBody>
      </p:sp>
      <p:sp>
        <p:nvSpPr>
          <p:cNvPr id="5" name="TextBox 4">
            <a:extLst>
              <a:ext uri="{FF2B5EF4-FFF2-40B4-BE49-F238E27FC236}">
                <a16:creationId xmlns:a16="http://schemas.microsoft.com/office/drawing/2014/main" id="{D9B9AABD-16DB-8B3C-77C5-20D479A5391B}"/>
              </a:ext>
            </a:extLst>
          </p:cNvPr>
          <p:cNvSpPr txBox="1"/>
          <p:nvPr/>
        </p:nvSpPr>
        <p:spPr>
          <a:xfrm>
            <a:off x="94679" y="3682606"/>
            <a:ext cx="4189758" cy="3108543"/>
          </a:xfrm>
          <a:prstGeom prst="rect">
            <a:avLst/>
          </a:prstGeom>
          <a:noFill/>
          <a:ln>
            <a:solidFill>
              <a:schemeClr val="accent1"/>
            </a:solidFill>
            <a:prstDash val="sysDash"/>
          </a:ln>
        </p:spPr>
        <p:txBody>
          <a:bodyPr wrap="square">
            <a:spAutoFit/>
          </a:bodyPr>
          <a:lstStyle/>
          <a:p>
            <a:pPr algn="just">
              <a:buFont typeface="Arial" panose="020B0604020202020204" pitchFamily="34" charset="0"/>
              <a:buChar char="•"/>
            </a:pPr>
            <a:r>
              <a:rPr lang="vi-VN" sz="2800" b="0" i="0">
                <a:solidFill>
                  <a:srgbClr val="0000FF"/>
                </a:solidFill>
                <a:effectLst/>
                <a:latin typeface="#9Slide05 Fourth" panose="00000500000000000000" pitchFamily="2" charset="0"/>
              </a:rPr>
              <a:t>Những năm gần đây, biến đổi khí hậu đã tác động lớn tới thiên nhiên vùng biển đảo (đặc biệt là sạt lở bờ biển và nước biển dâng), gây khó khăn cho phát triển kinh tế biển đảo.</a:t>
            </a:r>
          </a:p>
        </p:txBody>
      </p:sp>
      <p:grpSp>
        <p:nvGrpSpPr>
          <p:cNvPr id="8" name="Group 7">
            <a:extLst>
              <a:ext uri="{FF2B5EF4-FFF2-40B4-BE49-F238E27FC236}">
                <a16:creationId xmlns:a16="http://schemas.microsoft.com/office/drawing/2014/main" id="{2E008F74-165A-B775-9569-E080EB585394}"/>
              </a:ext>
            </a:extLst>
          </p:cNvPr>
          <p:cNvGrpSpPr/>
          <p:nvPr/>
        </p:nvGrpSpPr>
        <p:grpSpPr>
          <a:xfrm>
            <a:off x="4341850" y="3544044"/>
            <a:ext cx="7850150" cy="3313955"/>
            <a:chOff x="4341850" y="3544044"/>
            <a:chExt cx="7850150" cy="3313955"/>
          </a:xfrm>
        </p:grpSpPr>
        <p:pic>
          <p:nvPicPr>
            <p:cNvPr id="8198" name="Picture 6" descr="Đà Nẵng lại xảy ra ngập cục bộ sau mưa lớn trên các tuyến phố">
              <a:extLst>
                <a:ext uri="{FF2B5EF4-FFF2-40B4-BE49-F238E27FC236}">
                  <a16:creationId xmlns:a16="http://schemas.microsoft.com/office/drawing/2014/main" id="{78633D36-EE76-0F3E-9D3D-7D93EDE68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3544045"/>
              <a:ext cx="5000625" cy="3247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ão số 9 gây thiệt hại ở nhiều địa phương ven biển">
              <a:extLst>
                <a:ext uri="{FF2B5EF4-FFF2-40B4-BE49-F238E27FC236}">
                  <a16:creationId xmlns:a16="http://schemas.microsoft.com/office/drawing/2014/main" id="{645630A9-D890-FE02-E502-41FE6C427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50" y="3544044"/>
              <a:ext cx="3956029" cy="33139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4107CE7-89ED-85DC-1371-21A5D78BB6B6}"/>
              </a:ext>
            </a:extLst>
          </p:cNvPr>
          <p:cNvGrpSpPr/>
          <p:nvPr/>
        </p:nvGrpSpPr>
        <p:grpSpPr>
          <a:xfrm>
            <a:off x="52215" y="51370"/>
            <a:ext cx="8464444" cy="3319888"/>
            <a:chOff x="0" y="189442"/>
            <a:chExt cx="8464444" cy="3319888"/>
          </a:xfrm>
        </p:grpSpPr>
        <p:pic>
          <p:nvPicPr>
            <p:cNvPr id="8202" name="Picture 10" descr="Chiều đến đêm nay, bão số 5 đổ bộ đất liền Nam miền Trung | VTV.VN">
              <a:extLst>
                <a:ext uri="{FF2B5EF4-FFF2-40B4-BE49-F238E27FC236}">
                  <a16:creationId xmlns:a16="http://schemas.microsoft.com/office/drawing/2014/main" id="{E7F348F4-B5FA-9F76-9D5F-C98A57B8D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9442"/>
              <a:ext cx="5305758" cy="331988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Tháng 8 sẽ có 2-4 cơn bão trên Biển Đông">
              <a:extLst>
                <a:ext uri="{FF2B5EF4-FFF2-40B4-BE49-F238E27FC236}">
                  <a16:creationId xmlns:a16="http://schemas.microsoft.com/office/drawing/2014/main" id="{05D649ED-DAF5-FB2E-A051-4B6AA0FB2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454" y="189442"/>
              <a:ext cx="4549990" cy="33139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FA65D5FD-5E2F-0548-7041-D930B5C2D2AA}"/>
              </a:ext>
            </a:extLst>
          </p:cNvPr>
          <p:cNvGrpSpPr/>
          <p:nvPr/>
        </p:nvGrpSpPr>
        <p:grpSpPr>
          <a:xfrm>
            <a:off x="38700" y="45437"/>
            <a:ext cx="8453511" cy="3313955"/>
            <a:chOff x="38700" y="154727"/>
            <a:chExt cx="8453511" cy="2872029"/>
          </a:xfrm>
        </p:grpSpPr>
        <p:pic>
          <p:nvPicPr>
            <p:cNvPr id="11" name="Picture 2" descr="Những siêu bão gây thiệt hại khủng khiếp cho Việt Nam 20 năm qua">
              <a:extLst>
                <a:ext uri="{FF2B5EF4-FFF2-40B4-BE49-F238E27FC236}">
                  <a16:creationId xmlns:a16="http://schemas.microsoft.com/office/drawing/2014/main" id="{B1B896CB-C0E7-0E7B-8F97-37668A5132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0417" y="154727"/>
              <a:ext cx="4151794" cy="28720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a mắt mô hình &quot;Chi hội Phụ nữ 5 không 3 sạch, xây dựng mô hình đô thi văn  minh&quot; - Báo Khánh Hòa điện tử">
              <a:extLst>
                <a:ext uri="{FF2B5EF4-FFF2-40B4-BE49-F238E27FC236}">
                  <a16:creationId xmlns:a16="http://schemas.microsoft.com/office/drawing/2014/main" id="{DE0B4CB9-ECE3-F359-E81E-617E09F93F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0" y="154727"/>
              <a:ext cx="4301717" cy="2872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04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6" descr="Báo động &quot;đỏ&quot; về ô nhiễm môi trường biển | Tạp chí Tuyên giáo">
            <a:extLst>
              <a:ext uri="{FF2B5EF4-FFF2-40B4-BE49-F238E27FC236}">
                <a16:creationId xmlns:a16="http://schemas.microsoft.com/office/drawing/2014/main" id="{CF6BCE5B-F1FF-9EA0-F973-64E6B7E7C59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b="15120"/>
          <a:stretch/>
        </p:blipFill>
        <p:spPr bwMode="auto">
          <a:xfrm>
            <a:off x="-6" y="-4"/>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1AADC53-0D31-C444-F992-022E82C342B8}"/>
              </a:ext>
            </a:extLst>
          </p:cNvPr>
          <p:cNvSpPr txBox="1"/>
          <p:nvPr/>
        </p:nvSpPr>
        <p:spPr>
          <a:xfrm>
            <a:off x="400692" y="4522156"/>
            <a:ext cx="11106364" cy="1363215"/>
          </a:xfrm>
          <a:prstGeom prst="rect">
            <a:avLst/>
          </a:prstGeom>
        </p:spPr>
        <p:txBody>
          <a:bodyPr vert="horz" lIns="91440" tIns="45720" rIns="91440" bIns="45720" rtlCol="0" anchor="t">
            <a:noAutofit/>
          </a:bodyPr>
          <a:lstStyle/>
          <a:p>
            <a:pPr algn="ctr">
              <a:buFont typeface="Arial" panose="020B0604020202020204" pitchFamily="34" charset="0"/>
              <a:buChar char="•"/>
            </a:pPr>
            <a:r>
              <a:rPr lang="vi-VN" sz="4000" b="0" i="0">
                <a:effectLst/>
                <a:latin typeface="#9Slide05 Fourth" panose="00000500000000000000" pitchFamily="2" charset="0"/>
                <a:cs typeface="Arial" panose="020B0604020202020204" pitchFamily="34" charset="0"/>
              </a:rPr>
              <a:t>Một số nơi, tài nguyên thiên nhiên có dấu hiệu suy giảm, ảnh hưởng đến môi trường và phát triển bền vững</a:t>
            </a:r>
          </a:p>
        </p:txBody>
      </p:sp>
      <p:sp>
        <p:nvSpPr>
          <p:cNvPr id="24" name="Freeform: Shape 23">
            <a:extLst>
              <a:ext uri="{FF2B5EF4-FFF2-40B4-BE49-F238E27FC236}">
                <a16:creationId xmlns:a16="http://schemas.microsoft.com/office/drawing/2014/main" id="{0C498D70-E3F3-491D-AD66-F47DEC818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561316"/>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8" descr="Nguyên nhân gây ô nhiễm vùng biển Việt Nam">
            <a:extLst>
              <a:ext uri="{FF2B5EF4-FFF2-40B4-BE49-F238E27FC236}">
                <a16:creationId xmlns:a16="http://schemas.microsoft.com/office/drawing/2014/main" id="{064BFED4-04E3-2EC8-4CE1-E0CBB75F01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06" r="22235" b="-3"/>
          <a:stretch/>
        </p:blipFill>
        <p:spPr bwMode="auto">
          <a:xfrm>
            <a:off x="-6" y="725908"/>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593AFE2C-42B2-4C01-B3C4-EFFC4FA67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4" descr="Nguy cơ suy giảm tài nguyên sinh vật biển ở Việt Nam - ThienNhien.Net | Con  người và Thiên nhiên">
            <a:extLst>
              <a:ext uri="{FF2B5EF4-FFF2-40B4-BE49-F238E27FC236}">
                <a16:creationId xmlns:a16="http://schemas.microsoft.com/office/drawing/2014/main" id="{B76F3995-6360-E32A-3BA6-920AF017F4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49" r="2553" b="3"/>
          <a:stretch/>
        </p:blipFill>
        <p:spPr bwMode="auto">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59C1EA7D-CC54-4A0A-B26F-2D24CAF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descr="Cảnh báo suy giảm và cạn kiệt tài nguyên biển">
            <a:extLst>
              <a:ext uri="{FF2B5EF4-FFF2-40B4-BE49-F238E27FC236}">
                <a16:creationId xmlns:a16="http://schemas.microsoft.com/office/drawing/2014/main" id="{B1AEEED8-48F5-1AD1-6446-02F0584B44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331" r="21670" b="2"/>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8791BC3C-724D-4C71-96CA-E85CE9C86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close-up of a coral reef&#10;&#10;Description automatically generated with medium confidence">
            <a:extLst>
              <a:ext uri="{FF2B5EF4-FFF2-40B4-BE49-F238E27FC236}">
                <a16:creationId xmlns:a16="http://schemas.microsoft.com/office/drawing/2014/main" id="{873052AE-AECE-7E97-9125-3671625D8D50}"/>
              </a:ext>
            </a:extLst>
          </p:cNvPr>
          <p:cNvPicPr>
            <a:picLocks noChangeAspect="1"/>
          </p:cNvPicPr>
          <p:nvPr/>
        </p:nvPicPr>
        <p:blipFill rotWithShape="1">
          <a:blip r:embed="rId7"/>
          <a:srcRect l="19815" r="23436"/>
          <a:stretch/>
        </p:blipFill>
        <p:spPr>
          <a:xfrm>
            <a:off x="8937838"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Tree>
    <p:extLst>
      <p:ext uri="{BB962C8B-B14F-4D97-AF65-F5344CB8AC3E}">
        <p14:creationId xmlns:p14="http://schemas.microsoft.com/office/powerpoint/2010/main" val="124923369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74;p24">
            <a:extLst>
              <a:ext uri="{FF2B5EF4-FFF2-40B4-BE49-F238E27FC236}">
                <a16:creationId xmlns:a16="http://schemas.microsoft.com/office/drawing/2014/main" id="{F3BF09CD-2875-94D6-F36E-6588A855A4F8}"/>
              </a:ext>
            </a:extLst>
          </p:cNvPr>
          <p:cNvGrpSpPr/>
          <p:nvPr/>
        </p:nvGrpSpPr>
        <p:grpSpPr>
          <a:xfrm>
            <a:off x="0" y="0"/>
            <a:ext cx="8944449" cy="1075234"/>
            <a:chOff x="1197563" y="1543520"/>
            <a:chExt cx="8518668" cy="1075234"/>
          </a:xfrm>
        </p:grpSpPr>
        <p:sp>
          <p:nvSpPr>
            <p:cNvPr id="3" name="Google Shape;475;p24">
              <a:extLst>
                <a:ext uri="{FF2B5EF4-FFF2-40B4-BE49-F238E27FC236}">
                  <a16:creationId xmlns:a16="http://schemas.microsoft.com/office/drawing/2014/main" id="{EFF9D4BE-9F0C-29B7-E44A-80444FB53584}"/>
                </a:ext>
              </a:extLst>
            </p:cNvPr>
            <p:cNvSpPr/>
            <p:nvPr/>
          </p:nvSpPr>
          <p:spPr>
            <a:xfrm>
              <a:off x="1254450" y="1624675"/>
              <a:ext cx="833710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6;p24">
              <a:extLst>
                <a:ext uri="{FF2B5EF4-FFF2-40B4-BE49-F238E27FC236}">
                  <a16:creationId xmlns:a16="http://schemas.microsoft.com/office/drawing/2014/main" id="{50D00A0B-280B-7C4C-8097-6B3E582EF7EB}"/>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7;p24">
              <a:extLst>
                <a:ext uri="{FF2B5EF4-FFF2-40B4-BE49-F238E27FC236}">
                  <a16:creationId xmlns:a16="http://schemas.microsoft.com/office/drawing/2014/main" id="{560153A3-35BD-AAD4-2E9B-E7FE851838EB}"/>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3</a:t>
              </a:r>
              <a:endParaRPr sz="3000">
                <a:solidFill>
                  <a:srgbClr val="0000FF"/>
                </a:solidFill>
                <a:latin typeface="#9Slide03 AllRoundGothic" panose="020B0703020202020104" pitchFamily="34" charset="0"/>
              </a:endParaRPr>
            </a:p>
          </p:txBody>
        </p:sp>
        <p:sp>
          <p:nvSpPr>
            <p:cNvPr id="6" name="Google Shape;478;p24">
              <a:extLst>
                <a:ext uri="{FF2B5EF4-FFF2-40B4-BE49-F238E27FC236}">
                  <a16:creationId xmlns:a16="http://schemas.microsoft.com/office/drawing/2014/main" id="{CA971CE1-E749-7DBA-2673-2CF19D0205AF}"/>
                </a:ext>
              </a:extLst>
            </p:cNvPr>
            <p:cNvSpPr/>
            <p:nvPr/>
          </p:nvSpPr>
          <p:spPr>
            <a:xfrm>
              <a:off x="1197563" y="1543520"/>
              <a:ext cx="8518668" cy="1075234"/>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p24">
              <a:extLst>
                <a:ext uri="{FF2B5EF4-FFF2-40B4-BE49-F238E27FC236}">
                  <a16:creationId xmlns:a16="http://schemas.microsoft.com/office/drawing/2014/main" id="{066481D0-5D58-DEAD-3B4C-921A8A4EDDFE}"/>
                </a:ext>
              </a:extLst>
            </p:cNvPr>
            <p:cNvSpPr txBox="1"/>
            <p:nvPr/>
          </p:nvSpPr>
          <p:spPr>
            <a:xfrm>
              <a:off x="2068575" y="2030734"/>
              <a:ext cx="7131802" cy="23345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Những thuận lợi và khó khăn đối với phát triển kinh tế và bảo vệ chủ quyền biển đảo</a:t>
              </a:r>
              <a:endParaRPr lang="en-US" sz="2400">
                <a:solidFill>
                  <a:srgbClr val="0000FF"/>
                </a:solidFill>
                <a:latin typeface="Fira Sans Extra Condensed Medium"/>
                <a:ea typeface="Fira Sans Extra Condensed Medium"/>
                <a:cs typeface="Fira Sans Extra Condensed Medium"/>
                <a:sym typeface="Fira Sans Extra Condensed Medium"/>
              </a:endParaRPr>
            </a:p>
          </p:txBody>
        </p:sp>
      </p:grpSp>
      <p:sp>
        <p:nvSpPr>
          <p:cNvPr id="8" name="TextBox 7">
            <a:extLst>
              <a:ext uri="{FF2B5EF4-FFF2-40B4-BE49-F238E27FC236}">
                <a16:creationId xmlns:a16="http://schemas.microsoft.com/office/drawing/2014/main" id="{C522C598-DE1F-FBB6-A3C1-2D58BA13D6C6}"/>
              </a:ext>
            </a:extLst>
          </p:cNvPr>
          <p:cNvSpPr txBox="1"/>
          <p:nvPr/>
        </p:nvSpPr>
        <p:spPr>
          <a:xfrm>
            <a:off x="452340" y="2093515"/>
            <a:ext cx="11456937" cy="1077218"/>
          </a:xfrm>
          <a:prstGeom prst="rect">
            <a:avLst/>
          </a:prstGeom>
          <a:noFill/>
          <a:ln>
            <a:noFill/>
            <a:prstDash val="sysDash"/>
          </a:ln>
        </p:spPr>
        <p:txBody>
          <a:bodyPr wrap="square">
            <a:spAutoFit/>
          </a:bodyPr>
          <a:lstStyle/>
          <a:p>
            <a:pPr algn="just"/>
            <a:r>
              <a:rPr lang="vi-VN" sz="3200" b="0" i="0">
                <a:solidFill>
                  <a:srgbClr val="002060"/>
                </a:solidFill>
                <a:effectLst/>
                <a:latin typeface="#9Slide05 Fourth" panose="00000500000000000000" pitchFamily="2" charset="0"/>
                <a:cs typeface="Arial" panose="020B0604020202020204" pitchFamily="34" charset="0"/>
              </a:rPr>
              <a:t>- Tài nguyên biển đa dạng, phong phú tạo điều kiện để phát triển tổng hợp kinh tế biển</a:t>
            </a:r>
            <a:endParaRPr lang="en-US" sz="3200">
              <a:solidFill>
                <a:srgbClr val="002060"/>
              </a:solidFill>
              <a:latin typeface="#9Slide05 Fourth" panose="00000500000000000000" pitchFamily="2" charset="0"/>
            </a:endParaRPr>
          </a:p>
        </p:txBody>
      </p:sp>
      <p:sp>
        <p:nvSpPr>
          <p:cNvPr id="10" name="TextBox 9">
            <a:extLst>
              <a:ext uri="{FF2B5EF4-FFF2-40B4-BE49-F238E27FC236}">
                <a16:creationId xmlns:a16="http://schemas.microsoft.com/office/drawing/2014/main" id="{FA296365-37C8-1A26-9A24-51629D58E238}"/>
              </a:ext>
            </a:extLst>
          </p:cNvPr>
          <p:cNvSpPr txBox="1"/>
          <p:nvPr/>
        </p:nvSpPr>
        <p:spPr>
          <a:xfrm>
            <a:off x="317221" y="3025756"/>
            <a:ext cx="11322120" cy="584775"/>
          </a:xfrm>
          <a:prstGeom prst="rect">
            <a:avLst/>
          </a:prstGeom>
          <a:noFill/>
          <a:ln>
            <a:noFill/>
            <a:prstDash val="sysDash"/>
          </a:ln>
        </p:spPr>
        <p:txBody>
          <a:bodyPr wrap="square">
            <a:spAutoFit/>
          </a:bodyPr>
          <a:lstStyle/>
          <a:p>
            <a:pPr algn="just"/>
            <a:r>
              <a:rPr lang="vi-VN" sz="3200" b="0" i="0">
                <a:solidFill>
                  <a:srgbClr val="002060"/>
                </a:solidFill>
                <a:effectLst/>
                <a:latin typeface="#9Slide05 Fourth" panose="00000500000000000000" pitchFamily="2" charset="0"/>
                <a:cs typeface="Arial" panose="020B0604020202020204" pitchFamily="34" charset="0"/>
              </a:rPr>
              <a:t>- Cửa ngõ giao thương với thị trường quốc tế.</a:t>
            </a:r>
          </a:p>
        </p:txBody>
      </p:sp>
      <p:sp>
        <p:nvSpPr>
          <p:cNvPr id="11" name="TextBox 10">
            <a:extLst>
              <a:ext uri="{FF2B5EF4-FFF2-40B4-BE49-F238E27FC236}">
                <a16:creationId xmlns:a16="http://schemas.microsoft.com/office/drawing/2014/main" id="{6CF52F60-DDEC-F0DB-94DA-6C8079E730A9}"/>
              </a:ext>
            </a:extLst>
          </p:cNvPr>
          <p:cNvSpPr txBox="1"/>
          <p:nvPr/>
        </p:nvSpPr>
        <p:spPr>
          <a:xfrm>
            <a:off x="278412" y="3475388"/>
            <a:ext cx="11727174" cy="1077218"/>
          </a:xfrm>
          <a:prstGeom prst="rect">
            <a:avLst/>
          </a:prstGeom>
          <a:noFill/>
          <a:ln>
            <a:noFill/>
            <a:prstDash val="sysDash"/>
          </a:ln>
        </p:spPr>
        <p:txBody>
          <a:bodyPr wrap="square">
            <a:spAutoFit/>
          </a:bodyPr>
          <a:lstStyle/>
          <a:p>
            <a:pPr algn="just"/>
            <a:r>
              <a:rPr lang="en-US" sz="3200" b="0" i="0">
                <a:solidFill>
                  <a:srgbClr val="002060"/>
                </a:solidFill>
                <a:effectLst/>
                <a:latin typeface="#9Slide05 Fourth" panose="00000500000000000000" pitchFamily="2" charset="0"/>
                <a:cs typeface="Arial" panose="020B0604020202020204" pitchFamily="34" charset="0"/>
              </a:rPr>
              <a:t>- </a:t>
            </a:r>
            <a:r>
              <a:rPr lang="vi-VN" sz="3200" b="0" i="0">
                <a:solidFill>
                  <a:srgbClr val="002060"/>
                </a:solidFill>
                <a:effectLst/>
                <a:latin typeface="#9Slide05 Fourth" panose="00000500000000000000" pitchFamily="2" charset="0"/>
                <a:cs typeface="Arial" panose="020B0604020202020204" pitchFamily="34" charset="0"/>
              </a:rPr>
              <a:t>Các hoạt động kinh tế biển góp phần phát triển kinh tế và nâng cao chất lượng cuộc sống người dân</a:t>
            </a:r>
            <a:r>
              <a:rPr lang="vi-VN" sz="3200" b="1" i="1">
                <a:solidFill>
                  <a:srgbClr val="002060"/>
                </a:solidFill>
                <a:effectLst/>
                <a:latin typeface="#9Slide05 Fourth" panose="00000500000000000000" pitchFamily="2" charset="0"/>
                <a:cs typeface="Arial" panose="020B0604020202020204" pitchFamily="34" charset="0"/>
              </a:rPr>
              <a:t>.</a:t>
            </a:r>
            <a:endParaRPr lang="vi-VN" sz="3200" b="0" i="0">
              <a:solidFill>
                <a:srgbClr val="002060"/>
              </a:solidFill>
              <a:effectLst/>
              <a:latin typeface="#9Slide05 Fourth" panose="000005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923EF828-150E-A6A5-B5B2-430F21755F76}"/>
              </a:ext>
            </a:extLst>
          </p:cNvPr>
          <p:cNvSpPr txBox="1"/>
          <p:nvPr/>
        </p:nvSpPr>
        <p:spPr>
          <a:xfrm>
            <a:off x="317221" y="4905667"/>
            <a:ext cx="11237310" cy="1077218"/>
          </a:xfrm>
          <a:prstGeom prst="rect">
            <a:avLst/>
          </a:prstGeom>
          <a:noFill/>
          <a:ln>
            <a:noFill/>
            <a:prstDash val="sysDot"/>
          </a:ln>
        </p:spPr>
        <p:txBody>
          <a:bodyPr wrap="square">
            <a:spAutoFit/>
          </a:bodyPr>
          <a:lstStyle/>
          <a:p>
            <a:pPr algn="just"/>
            <a:r>
              <a:rPr lang="en-US" sz="3200" b="0" i="0">
                <a:solidFill>
                  <a:srgbClr val="002060"/>
                </a:solidFill>
                <a:effectLst/>
                <a:latin typeface="#9Slide05 Fourth" panose="00000500000000000000" pitchFamily="2" charset="0"/>
              </a:rPr>
              <a:t>-</a:t>
            </a:r>
            <a:r>
              <a:rPr lang="vi-VN" sz="3200" b="0" i="0">
                <a:solidFill>
                  <a:srgbClr val="002060"/>
                </a:solidFill>
                <a:effectLst/>
                <a:latin typeface="#9Slide05 Fourth" panose="00000500000000000000" pitchFamily="2" charset="0"/>
              </a:rPr>
              <a:t>Vùng biển nhiệt đới nước ta nhiều thiên tai, đặc biệt là bão… gây khó khăn cho phát triển kinh tế biển đảo. </a:t>
            </a:r>
          </a:p>
        </p:txBody>
      </p:sp>
      <p:sp>
        <p:nvSpPr>
          <p:cNvPr id="14" name="TextBox 13">
            <a:extLst>
              <a:ext uri="{FF2B5EF4-FFF2-40B4-BE49-F238E27FC236}">
                <a16:creationId xmlns:a16="http://schemas.microsoft.com/office/drawing/2014/main" id="{E4F3FD6B-B4F2-5CD5-7157-177A57237C83}"/>
              </a:ext>
            </a:extLst>
          </p:cNvPr>
          <p:cNvSpPr txBox="1"/>
          <p:nvPr/>
        </p:nvSpPr>
        <p:spPr>
          <a:xfrm>
            <a:off x="186411" y="5838071"/>
            <a:ext cx="11819175" cy="1363215"/>
          </a:xfrm>
          <a:prstGeom prst="rect">
            <a:avLst/>
          </a:prstGeom>
        </p:spPr>
        <p:txBody>
          <a:bodyPr vert="horz" lIns="91440" tIns="45720" rIns="91440" bIns="45720" rtlCol="0" anchor="t">
            <a:noAutofit/>
          </a:bodyPr>
          <a:lstStyle/>
          <a:p>
            <a:r>
              <a:rPr lang="en-US" sz="3200" b="0" i="0">
                <a:solidFill>
                  <a:srgbClr val="002060"/>
                </a:solidFill>
                <a:effectLst/>
                <a:latin typeface="#9Slide05 Fourth" panose="00000500000000000000" pitchFamily="2" charset="0"/>
                <a:cs typeface="Arial" panose="020B0604020202020204" pitchFamily="34" charset="0"/>
              </a:rPr>
              <a:t>- </a:t>
            </a:r>
            <a:r>
              <a:rPr lang="vi-VN" sz="3200" b="0" i="0">
                <a:solidFill>
                  <a:srgbClr val="002060"/>
                </a:solidFill>
                <a:effectLst/>
                <a:latin typeface="#9Slide05 Fourth" panose="00000500000000000000" pitchFamily="2" charset="0"/>
                <a:cs typeface="Arial" panose="020B0604020202020204" pitchFamily="34" charset="0"/>
              </a:rPr>
              <a:t>Một số nơi, tài nguyên thiên nhiên có dấu hiệu suy giảm, ảnh hưởng đến môi trường và phát triển bền vững</a:t>
            </a:r>
          </a:p>
        </p:txBody>
      </p:sp>
      <p:sp>
        <p:nvSpPr>
          <p:cNvPr id="16" name="TextBox 15">
            <a:extLst>
              <a:ext uri="{FF2B5EF4-FFF2-40B4-BE49-F238E27FC236}">
                <a16:creationId xmlns:a16="http://schemas.microsoft.com/office/drawing/2014/main" id="{9466D1B5-C9FA-B0B9-5459-ECBD3FA77FDD}"/>
              </a:ext>
            </a:extLst>
          </p:cNvPr>
          <p:cNvSpPr txBox="1"/>
          <p:nvPr/>
        </p:nvSpPr>
        <p:spPr>
          <a:xfrm>
            <a:off x="512457" y="1108993"/>
            <a:ext cx="4593800" cy="524696"/>
          </a:xfrm>
          <a:prstGeom prst="rect">
            <a:avLst/>
          </a:prstGeom>
          <a:solidFill>
            <a:schemeClr val="accent4">
              <a:lumMod val="20000"/>
              <a:lumOff val="80000"/>
            </a:schemeClr>
          </a:solid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a. Đối với phát triển kinh tế</a:t>
            </a:r>
          </a:p>
        </p:txBody>
      </p:sp>
      <p:sp>
        <p:nvSpPr>
          <p:cNvPr id="17" name="TextBox 16">
            <a:extLst>
              <a:ext uri="{FF2B5EF4-FFF2-40B4-BE49-F238E27FC236}">
                <a16:creationId xmlns:a16="http://schemas.microsoft.com/office/drawing/2014/main" id="{6515B9BD-F8B2-0410-9781-0403818490A6}"/>
              </a:ext>
            </a:extLst>
          </p:cNvPr>
          <p:cNvSpPr txBox="1"/>
          <p:nvPr/>
        </p:nvSpPr>
        <p:spPr>
          <a:xfrm>
            <a:off x="512456" y="1570208"/>
            <a:ext cx="2384856" cy="646331"/>
          </a:xfrm>
          <a:prstGeom prst="rect">
            <a:avLst/>
          </a:prstGeom>
          <a:noFill/>
        </p:spPr>
        <p:txBody>
          <a:bodyPr wrap="square" rtlCol="0">
            <a:spAutoFit/>
          </a:bodyPr>
          <a:lstStyle/>
          <a:p>
            <a:r>
              <a:rPr lang="en-US" sz="3600" b="1">
                <a:solidFill>
                  <a:srgbClr val="0000FF"/>
                </a:solidFill>
                <a:latin typeface="#9Slide05 Fourth" panose="00000500000000000000" pitchFamily="2" charset="0"/>
              </a:rPr>
              <a:t>*</a:t>
            </a:r>
            <a:r>
              <a:rPr lang="en-US" sz="3200" b="1" u="sng">
                <a:solidFill>
                  <a:srgbClr val="0000FF"/>
                </a:solidFill>
                <a:latin typeface="#9Slide05 Fourth" panose="00000500000000000000" pitchFamily="2" charset="0"/>
              </a:rPr>
              <a:t>Thuận lợi:</a:t>
            </a:r>
          </a:p>
        </p:txBody>
      </p:sp>
      <p:sp>
        <p:nvSpPr>
          <p:cNvPr id="18" name="TextBox 17">
            <a:extLst>
              <a:ext uri="{FF2B5EF4-FFF2-40B4-BE49-F238E27FC236}">
                <a16:creationId xmlns:a16="http://schemas.microsoft.com/office/drawing/2014/main" id="{923F1E07-E351-CC97-CBD1-65EFB83C38E4}"/>
              </a:ext>
            </a:extLst>
          </p:cNvPr>
          <p:cNvSpPr txBox="1"/>
          <p:nvPr/>
        </p:nvSpPr>
        <p:spPr>
          <a:xfrm>
            <a:off x="452340" y="4376303"/>
            <a:ext cx="2384856" cy="646331"/>
          </a:xfrm>
          <a:prstGeom prst="rect">
            <a:avLst/>
          </a:prstGeom>
          <a:noFill/>
        </p:spPr>
        <p:txBody>
          <a:bodyPr wrap="square" rtlCol="0">
            <a:spAutoFit/>
          </a:bodyPr>
          <a:lstStyle/>
          <a:p>
            <a:r>
              <a:rPr lang="en-US" sz="3600" b="1">
                <a:solidFill>
                  <a:srgbClr val="0000FF"/>
                </a:solidFill>
                <a:latin typeface="#9Slide05 Fourth" panose="00000500000000000000" pitchFamily="2" charset="0"/>
              </a:rPr>
              <a:t>*</a:t>
            </a:r>
            <a:r>
              <a:rPr lang="en-US" sz="3200" b="1" u="sng">
                <a:solidFill>
                  <a:srgbClr val="0000FF"/>
                </a:solidFill>
                <a:latin typeface="#9Slide05 Fourth" panose="00000500000000000000" pitchFamily="2" charset="0"/>
              </a:rPr>
              <a:t>Khó khăn:</a:t>
            </a:r>
          </a:p>
        </p:txBody>
      </p:sp>
      <p:pic>
        <p:nvPicPr>
          <p:cNvPr id="19" name="Picture 18" descr="book9">
            <a:extLst>
              <a:ext uri="{FF2B5EF4-FFF2-40B4-BE49-F238E27FC236}">
                <a16:creationId xmlns:a16="http://schemas.microsoft.com/office/drawing/2014/main" id="{2BADB6E3-EE62-3D54-D1EB-94B5619DA3A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8630" y="502675"/>
            <a:ext cx="1547582" cy="106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67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74;p24">
            <a:extLst>
              <a:ext uri="{FF2B5EF4-FFF2-40B4-BE49-F238E27FC236}">
                <a16:creationId xmlns:a16="http://schemas.microsoft.com/office/drawing/2014/main" id="{F3BF09CD-2875-94D6-F36E-6588A855A4F8}"/>
              </a:ext>
            </a:extLst>
          </p:cNvPr>
          <p:cNvGrpSpPr/>
          <p:nvPr/>
        </p:nvGrpSpPr>
        <p:grpSpPr>
          <a:xfrm>
            <a:off x="0" y="0"/>
            <a:ext cx="8944449" cy="1075234"/>
            <a:chOff x="1197563" y="1543520"/>
            <a:chExt cx="8518668" cy="1075234"/>
          </a:xfrm>
        </p:grpSpPr>
        <p:sp>
          <p:nvSpPr>
            <p:cNvPr id="3" name="Google Shape;475;p24">
              <a:extLst>
                <a:ext uri="{FF2B5EF4-FFF2-40B4-BE49-F238E27FC236}">
                  <a16:creationId xmlns:a16="http://schemas.microsoft.com/office/drawing/2014/main" id="{EFF9D4BE-9F0C-29B7-E44A-80444FB53584}"/>
                </a:ext>
              </a:extLst>
            </p:cNvPr>
            <p:cNvSpPr/>
            <p:nvPr/>
          </p:nvSpPr>
          <p:spPr>
            <a:xfrm>
              <a:off x="1254450" y="1624675"/>
              <a:ext cx="833710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6;p24">
              <a:extLst>
                <a:ext uri="{FF2B5EF4-FFF2-40B4-BE49-F238E27FC236}">
                  <a16:creationId xmlns:a16="http://schemas.microsoft.com/office/drawing/2014/main" id="{50D00A0B-280B-7C4C-8097-6B3E582EF7EB}"/>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7;p24">
              <a:extLst>
                <a:ext uri="{FF2B5EF4-FFF2-40B4-BE49-F238E27FC236}">
                  <a16:creationId xmlns:a16="http://schemas.microsoft.com/office/drawing/2014/main" id="{560153A3-35BD-AAD4-2E9B-E7FE851838EB}"/>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434343"/>
                  </a:solidFill>
                </a:rPr>
                <a:t>3</a:t>
              </a:r>
              <a:endParaRPr sz="3000">
                <a:solidFill>
                  <a:srgbClr val="434343"/>
                </a:solidFill>
              </a:endParaRPr>
            </a:p>
          </p:txBody>
        </p:sp>
        <p:sp>
          <p:nvSpPr>
            <p:cNvPr id="6" name="Google Shape;478;p24">
              <a:extLst>
                <a:ext uri="{FF2B5EF4-FFF2-40B4-BE49-F238E27FC236}">
                  <a16:creationId xmlns:a16="http://schemas.microsoft.com/office/drawing/2014/main" id="{CA971CE1-E749-7DBA-2673-2CF19D0205AF}"/>
                </a:ext>
              </a:extLst>
            </p:cNvPr>
            <p:cNvSpPr/>
            <p:nvPr/>
          </p:nvSpPr>
          <p:spPr>
            <a:xfrm>
              <a:off x="1197563" y="1543520"/>
              <a:ext cx="8518668" cy="1075234"/>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p24">
              <a:extLst>
                <a:ext uri="{FF2B5EF4-FFF2-40B4-BE49-F238E27FC236}">
                  <a16:creationId xmlns:a16="http://schemas.microsoft.com/office/drawing/2014/main" id="{066481D0-5D58-DEAD-3B4C-921A8A4EDDFE}"/>
                </a:ext>
              </a:extLst>
            </p:cNvPr>
            <p:cNvSpPr txBox="1"/>
            <p:nvPr/>
          </p:nvSpPr>
          <p:spPr>
            <a:xfrm>
              <a:off x="2068575" y="2030734"/>
              <a:ext cx="7131802" cy="23345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Những thuận lợi và khó khăn đối với phát triển kinh tế và bảo vệ chủ quyền biển đảo</a:t>
              </a:r>
              <a:endParaRPr lang="en-US" sz="2400">
                <a:solidFill>
                  <a:srgbClr val="0000FF"/>
                </a:solidFill>
                <a:latin typeface="Fira Sans Extra Condensed Medium"/>
                <a:ea typeface="Fira Sans Extra Condensed Medium"/>
                <a:cs typeface="Fira Sans Extra Condensed Medium"/>
                <a:sym typeface="Fira Sans Extra Condensed Medium"/>
              </a:endParaRPr>
            </a:p>
          </p:txBody>
        </p:sp>
      </p:grpSp>
      <p:sp>
        <p:nvSpPr>
          <p:cNvPr id="19" name="TextBox 18">
            <a:extLst>
              <a:ext uri="{FF2B5EF4-FFF2-40B4-BE49-F238E27FC236}">
                <a16:creationId xmlns:a16="http://schemas.microsoft.com/office/drawing/2014/main" id="{C4E36519-28C3-7F51-3B20-F0F1056D82BE}"/>
              </a:ext>
            </a:extLst>
          </p:cNvPr>
          <p:cNvSpPr txBox="1"/>
          <p:nvPr/>
        </p:nvSpPr>
        <p:spPr>
          <a:xfrm>
            <a:off x="110366" y="1326614"/>
            <a:ext cx="11978853" cy="461665"/>
          </a:xfrm>
          <a:prstGeom prst="rect">
            <a:avLst/>
          </a:prstGeom>
          <a:solidFill>
            <a:schemeClr val="accent4">
              <a:lumMod val="20000"/>
              <a:lumOff val="80000"/>
            </a:schemeClr>
          </a:solidFill>
        </p:spPr>
        <p:txBody>
          <a:bodyPr wrap="square" rtlCol="0">
            <a:spAutoFit/>
          </a:bodyPr>
          <a:lstStyle/>
          <a:p>
            <a:r>
              <a:rPr lang="en-US" sz="2400">
                <a:solidFill>
                  <a:srgbClr val="0000FF"/>
                </a:solidFill>
              </a:rPr>
              <a:t>b</a:t>
            </a:r>
            <a:r>
              <a:rPr lang="en-US" sz="2400">
                <a:solidFill>
                  <a:srgbClr val="0000FF"/>
                </a:solidFill>
                <a:latin typeface="Arial" panose="020B0604020202020204" pitchFamily="34" charset="0"/>
                <a:cs typeface="Arial" panose="020B0604020202020204" pitchFamily="34" charset="0"/>
              </a:rPr>
              <a:t>. Đối với bảo vệ chủ quyền, các quyền và lợi ích hợp pháp của Việt Nam ở Biển Đông</a:t>
            </a:r>
          </a:p>
        </p:txBody>
      </p:sp>
      <p:sp>
        <p:nvSpPr>
          <p:cNvPr id="20" name="TextBox 19">
            <a:extLst>
              <a:ext uri="{FF2B5EF4-FFF2-40B4-BE49-F238E27FC236}">
                <a16:creationId xmlns:a16="http://schemas.microsoft.com/office/drawing/2014/main" id="{757033D9-9AEF-1C0D-8594-C10057DBF9B7}"/>
              </a:ext>
            </a:extLst>
          </p:cNvPr>
          <p:cNvSpPr txBox="1"/>
          <p:nvPr/>
        </p:nvSpPr>
        <p:spPr>
          <a:xfrm>
            <a:off x="512456" y="2732470"/>
            <a:ext cx="10940902" cy="1938992"/>
          </a:xfrm>
          <a:prstGeom prst="rect">
            <a:avLst/>
          </a:prstGeom>
          <a:noFill/>
          <a:ln>
            <a:solidFill>
              <a:schemeClr val="accent1"/>
            </a:solidFill>
            <a:prstDash val="sysDash"/>
          </a:ln>
        </p:spPr>
        <p:txBody>
          <a:bodyPr wrap="square">
            <a:spAutoFit/>
          </a:bodyPr>
          <a:lstStyle/>
          <a:p>
            <a:pPr algn="just"/>
            <a:r>
              <a:rPr lang="vi-VN" sz="3200" b="1" i="1">
                <a:solidFill>
                  <a:srgbClr val="FF0000"/>
                </a:solidFill>
                <a:latin typeface="#9Slide05 Fourth Medium" panose="00000600000000000000" pitchFamily="2" charset="0"/>
              </a:rPr>
              <a:t> </a:t>
            </a:r>
            <a:r>
              <a:rPr lang="en-US" sz="4000">
                <a:solidFill>
                  <a:srgbClr val="FF0066"/>
                </a:solidFill>
                <a:latin typeface="#9Slide05 Fourth" panose="00000500000000000000" pitchFamily="2" charset="0"/>
              </a:rPr>
              <a:t>Dựa vào thông tin trong bài, em hãy phân tích những thuận lợi, khó khăn đối với bảo vệ chủ quyền, các quyền và lợi ích hợp pháp của Việt Nam ở Biển Đông.</a:t>
            </a:r>
            <a:endParaRPr lang="vi-VN" sz="4000">
              <a:solidFill>
                <a:srgbClr val="FF0066"/>
              </a:solidFill>
              <a:latin typeface="#9Slide05 Fourth" panose="00000500000000000000" pitchFamily="2" charset="0"/>
            </a:endParaRPr>
          </a:p>
        </p:txBody>
      </p:sp>
      <p:sp>
        <p:nvSpPr>
          <p:cNvPr id="21" name="TextBox 20">
            <a:extLst>
              <a:ext uri="{FF2B5EF4-FFF2-40B4-BE49-F238E27FC236}">
                <a16:creationId xmlns:a16="http://schemas.microsoft.com/office/drawing/2014/main" id="{173B591A-7994-AA0D-41F0-E33CC3B9F8EC}"/>
              </a:ext>
            </a:extLst>
          </p:cNvPr>
          <p:cNvSpPr txBox="1"/>
          <p:nvPr/>
        </p:nvSpPr>
        <p:spPr>
          <a:xfrm>
            <a:off x="2431995" y="1912052"/>
            <a:ext cx="6512454" cy="707886"/>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a:solidFill>
                  <a:srgbClr val="00B050"/>
                </a:solidFill>
                <a:latin typeface="#9Slide07 Crocante" panose="02000000000000000000" pitchFamily="2" charset="0"/>
              </a:rPr>
              <a:t>TÔI TÀI </a:t>
            </a:r>
            <a:r>
              <a:rPr lang="vi-VN" sz="4000" b="1">
                <a:solidFill>
                  <a:srgbClr val="00B050"/>
                </a:solidFill>
                <a:latin typeface="#9Slide07 Crocante" panose="02000000000000000000" pitchFamily="2" charset="0"/>
              </a:rPr>
              <a:t>giỏi-bạn cũng thế</a:t>
            </a:r>
            <a:endParaRPr lang="en-US" sz="4000" b="1" dirty="0">
              <a:solidFill>
                <a:srgbClr val="00B050"/>
              </a:solidFill>
              <a:latin typeface="#9Slide07 Crocante" panose="02000000000000000000" pitchFamily="2" charset="0"/>
            </a:endParaRPr>
          </a:p>
        </p:txBody>
      </p:sp>
      <p:pic>
        <p:nvPicPr>
          <p:cNvPr id="22" name="Picture 6" descr="VÌ SAO NÊN CHO TRẺ HỌC TIẾNG NHẬT NGAY TỪ NHỎ">
            <a:extLst>
              <a:ext uri="{FF2B5EF4-FFF2-40B4-BE49-F238E27FC236}">
                <a16:creationId xmlns:a16="http://schemas.microsoft.com/office/drawing/2014/main" id="{432C029D-1C60-F710-5964-0E44C37E68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09" t="18518" r="13364"/>
          <a:stretch/>
        </p:blipFill>
        <p:spPr bwMode="auto">
          <a:xfrm>
            <a:off x="2515871" y="4883672"/>
            <a:ext cx="1962918" cy="125693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DDBF2C8-7C92-9FD8-B006-A71730A9E95C}"/>
              </a:ext>
            </a:extLst>
          </p:cNvPr>
          <p:cNvSpPr/>
          <p:nvPr/>
        </p:nvSpPr>
        <p:spPr>
          <a:xfrm>
            <a:off x="2548055" y="6202316"/>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pic>
        <p:nvPicPr>
          <p:cNvPr id="24" name="3 Minute Timer (Nho)">
            <a:hlinkClick r:id="" action="ppaction://media"/>
            <a:extLst>
              <a:ext uri="{FF2B5EF4-FFF2-40B4-BE49-F238E27FC236}">
                <a16:creationId xmlns:a16="http://schemas.microsoft.com/office/drawing/2014/main" id="{D93BF716-CED7-4568-8EBB-E395751CFF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10071" y="4934981"/>
            <a:ext cx="1992741" cy="1256935"/>
          </a:xfrm>
          <a:prstGeom prst="rect">
            <a:avLst/>
          </a:prstGeom>
        </p:spPr>
      </p:pic>
      <p:sp>
        <p:nvSpPr>
          <p:cNvPr id="25" name="Rectangle 24">
            <a:extLst>
              <a:ext uri="{FF2B5EF4-FFF2-40B4-BE49-F238E27FC236}">
                <a16:creationId xmlns:a16="http://schemas.microsoft.com/office/drawing/2014/main" id="{BA8DE0A6-5735-CFD1-9DA5-0224F215A845}"/>
              </a:ext>
            </a:extLst>
          </p:cNvPr>
          <p:cNvSpPr/>
          <p:nvPr/>
        </p:nvSpPr>
        <p:spPr>
          <a:xfrm>
            <a:off x="6217604" y="625362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5777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4"/>
                </p:tgtEl>
              </p:cMediaNode>
            </p:video>
          </p:childTnLst>
        </p:cTn>
      </p:par>
    </p:tnLst>
    <p:bldLst>
      <p:bldP spid="20" grpId="0" animBg="1"/>
      <p:bldP spid="21" grpId="0" animBg="1"/>
      <p:bldP spid="2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2278;p37">
            <a:extLst>
              <a:ext uri="{FF2B5EF4-FFF2-40B4-BE49-F238E27FC236}">
                <a16:creationId xmlns:a16="http://schemas.microsoft.com/office/drawing/2014/main" id="{C53F16E6-16F1-417C-B192-10AD2B073A12}"/>
              </a:ext>
            </a:extLst>
          </p:cNvPr>
          <p:cNvSpPr txBox="1">
            <a:spLocks/>
          </p:cNvSpPr>
          <p:nvPr/>
        </p:nvSpPr>
        <p:spPr>
          <a:xfrm>
            <a:off x="8428170" y="3814296"/>
            <a:ext cx="3800481"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lvl="0" algn="just">
              <a:buClr>
                <a:srgbClr val="1D2542"/>
              </a:buClr>
              <a:defRPr/>
            </a:pPr>
            <a:r>
              <a:rPr lang="en-US" noProof="0">
                <a:solidFill>
                  <a:srgbClr val="0000FF"/>
                </a:solidFill>
                <a:latin typeface="#9Slide05 Fourth Medium" panose="00000600000000000000" pitchFamily="2" charset="0"/>
                <a:ea typeface="#9Slide03 Roboto Medium" panose="02000000000000000000" pitchFamily="2" charset="0"/>
                <a:cs typeface="Arial" panose="020B0604020202020204" pitchFamily="34" charset="0"/>
              </a:rPr>
              <a:t>Tình hình kinh tế-chính trị-xã hội của các nước Đông Nam Á khá ổn định, các nước cùng nhau xây dựng nền hòa bình và tôn trọng lẫn nhau</a:t>
            </a:r>
            <a:endParaRPr kumimoji="0" lang="en-US" b="1" i="0" u="none" strike="noStrike" kern="0" cap="none" spc="0" normalizeH="0" baseline="0" noProof="0" dirty="0">
              <a:ln>
                <a:noFill/>
              </a:ln>
              <a:solidFill>
                <a:srgbClr val="0000FF"/>
              </a:solidFill>
              <a:effectLst/>
              <a:uLnTx/>
              <a:uFillTx/>
              <a:latin typeface="#9Slide05 Fourth Medium" panose="00000600000000000000" pitchFamily="2" charset="0"/>
              <a:ea typeface="#9Slide03 Roboto Medium" panose="02000000000000000000" pitchFamily="2" charset="0"/>
              <a:sym typeface="Life Savers"/>
            </a:endParaRPr>
          </a:p>
        </p:txBody>
      </p:sp>
      <p:sp>
        <p:nvSpPr>
          <p:cNvPr id="36" name="Google Shape;2280;p37">
            <a:extLst>
              <a:ext uri="{FF2B5EF4-FFF2-40B4-BE49-F238E27FC236}">
                <a16:creationId xmlns:a16="http://schemas.microsoft.com/office/drawing/2014/main" id="{C0B764C1-AE9A-4D51-A73C-48893B27ACB3}"/>
              </a:ext>
            </a:extLst>
          </p:cNvPr>
          <p:cNvSpPr txBox="1">
            <a:spLocks/>
          </p:cNvSpPr>
          <p:nvPr/>
        </p:nvSpPr>
        <p:spPr>
          <a:xfrm>
            <a:off x="96266" y="193604"/>
            <a:ext cx="4145686"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lvl="0">
              <a:buClr>
                <a:srgbClr val="1D2542"/>
              </a:buClr>
              <a:defRPr/>
            </a:pPr>
            <a:r>
              <a:rPr lang="vi-VN" b="0">
                <a:solidFill>
                  <a:srgbClr val="0000FF"/>
                </a:solidFill>
                <a:latin typeface="#9Slide05 Fourth" panose="00000500000000000000" pitchFamily="2" charset="0"/>
              </a:rPr>
              <a:t>Công ước của Liên hợp quốc về Luật Biển 1982</a:t>
            </a:r>
            <a:endParaRPr kumimoji="0" lang="en-US" b="1" i="0" u="none" strike="noStrike" kern="0" cap="none" spc="0" normalizeH="0" baseline="0" noProof="0" dirty="0">
              <a:ln>
                <a:noFill/>
              </a:ln>
              <a:solidFill>
                <a:srgbClr val="0000FF"/>
              </a:solidFill>
              <a:effectLst/>
              <a:uLnTx/>
              <a:uFillTx/>
              <a:latin typeface="#9Slide05 Fourth" panose="00000500000000000000" pitchFamily="2" charset="0"/>
              <a:ea typeface="#9Slide03 Roboto Medium" panose="02000000000000000000" pitchFamily="2" charset="0"/>
              <a:sym typeface="Life Savers"/>
            </a:endParaRPr>
          </a:p>
        </p:txBody>
      </p:sp>
      <p:cxnSp>
        <p:nvCxnSpPr>
          <p:cNvPr id="38" name="Google Shape;2283;p37">
            <a:extLst>
              <a:ext uri="{FF2B5EF4-FFF2-40B4-BE49-F238E27FC236}">
                <a16:creationId xmlns:a16="http://schemas.microsoft.com/office/drawing/2014/main" id="{EDB06B2C-1835-434D-ACE4-24930F298239}"/>
              </a:ext>
            </a:extLst>
          </p:cNvPr>
          <p:cNvCxnSpPr>
            <a:cxnSpLocks/>
            <a:stCxn id="36" idx="3"/>
          </p:cNvCxnSpPr>
          <p:nvPr/>
        </p:nvCxnSpPr>
        <p:spPr>
          <a:xfrm>
            <a:off x="4241952" y="493804"/>
            <a:ext cx="1252399" cy="646000"/>
          </a:xfrm>
          <a:prstGeom prst="bentConnector3">
            <a:avLst>
              <a:gd name="adj1" fmla="val 50000"/>
            </a:avLst>
          </a:prstGeom>
          <a:noFill/>
          <a:ln w="19050" cap="flat" cmpd="sng">
            <a:solidFill>
              <a:srgbClr val="7ECCC6"/>
            </a:solidFill>
            <a:prstDash val="solid"/>
            <a:round/>
            <a:headEnd type="none" w="med" len="med"/>
            <a:tailEnd type="none" w="med" len="med"/>
          </a:ln>
        </p:spPr>
      </p:cxnSp>
      <p:cxnSp>
        <p:nvCxnSpPr>
          <p:cNvPr id="39" name="Google Shape;2284;p37">
            <a:extLst>
              <a:ext uri="{FF2B5EF4-FFF2-40B4-BE49-F238E27FC236}">
                <a16:creationId xmlns:a16="http://schemas.microsoft.com/office/drawing/2014/main" id="{D5AB4DFF-B73F-4AAD-B04F-33E43BE928A6}"/>
              </a:ext>
            </a:extLst>
          </p:cNvPr>
          <p:cNvCxnSpPr>
            <a:cxnSpLocks/>
          </p:cNvCxnSpPr>
          <p:nvPr/>
        </p:nvCxnSpPr>
        <p:spPr>
          <a:xfrm rot="10800000" flipV="1">
            <a:off x="7198605" y="406104"/>
            <a:ext cx="1302793" cy="636800"/>
          </a:xfrm>
          <a:prstGeom prst="bentConnector3">
            <a:avLst>
              <a:gd name="adj1" fmla="val 50000"/>
            </a:avLst>
          </a:prstGeom>
          <a:noFill/>
          <a:ln w="19050" cap="flat" cmpd="sng">
            <a:solidFill>
              <a:srgbClr val="00B050"/>
            </a:solidFill>
            <a:prstDash val="solid"/>
            <a:round/>
            <a:headEnd type="none" w="med" len="med"/>
            <a:tailEnd type="none" w="med" len="med"/>
          </a:ln>
        </p:spPr>
      </p:cxnSp>
      <p:cxnSp>
        <p:nvCxnSpPr>
          <p:cNvPr id="41" name="Google Shape;2286;p37">
            <a:extLst>
              <a:ext uri="{FF2B5EF4-FFF2-40B4-BE49-F238E27FC236}">
                <a16:creationId xmlns:a16="http://schemas.microsoft.com/office/drawing/2014/main" id="{F9C4348C-31B2-4419-9A72-BC5FBC0B7203}"/>
              </a:ext>
            </a:extLst>
          </p:cNvPr>
          <p:cNvCxnSpPr>
            <a:cxnSpLocks/>
          </p:cNvCxnSpPr>
          <p:nvPr/>
        </p:nvCxnSpPr>
        <p:spPr>
          <a:xfrm rot="10800000">
            <a:off x="7197525" y="3463579"/>
            <a:ext cx="1456396" cy="467740"/>
          </a:xfrm>
          <a:prstGeom prst="bentConnector3">
            <a:avLst>
              <a:gd name="adj1" fmla="val 50000"/>
            </a:avLst>
          </a:prstGeom>
          <a:noFill/>
          <a:ln w="19050" cap="flat" cmpd="sng">
            <a:solidFill>
              <a:srgbClr val="FF0000"/>
            </a:solidFill>
            <a:prstDash val="solid"/>
            <a:round/>
            <a:headEnd type="none" w="med" len="med"/>
            <a:tailEnd type="none" w="med" len="med"/>
          </a:ln>
        </p:spPr>
      </p:cxnSp>
      <p:sp>
        <p:nvSpPr>
          <p:cNvPr id="42" name="TextBox 41">
            <a:extLst>
              <a:ext uri="{FF2B5EF4-FFF2-40B4-BE49-F238E27FC236}">
                <a16:creationId xmlns:a16="http://schemas.microsoft.com/office/drawing/2014/main" id="{D100A80F-AFFB-CE57-409B-D0FE910E3D18}"/>
              </a:ext>
            </a:extLst>
          </p:cNvPr>
          <p:cNvSpPr txBox="1"/>
          <p:nvPr/>
        </p:nvSpPr>
        <p:spPr>
          <a:xfrm>
            <a:off x="5365085" y="255416"/>
            <a:ext cx="2241163" cy="646331"/>
          </a:xfrm>
          <a:prstGeom prst="rect">
            <a:avLst/>
          </a:prstGeom>
          <a:noFill/>
        </p:spPr>
        <p:txBody>
          <a:bodyPr wrap="square" rtlCol="0">
            <a:spAutoFit/>
          </a:bodyPr>
          <a:lstStyle/>
          <a:p>
            <a:r>
              <a:rPr lang="en-US" sz="3600">
                <a:solidFill>
                  <a:srgbClr val="00B050"/>
                </a:solidFill>
                <a:latin typeface="#9Slide05 Fourth Medium" panose="00000600000000000000" pitchFamily="2" charset="0"/>
              </a:rPr>
              <a:t>Thuận lợi</a:t>
            </a:r>
          </a:p>
        </p:txBody>
      </p:sp>
      <p:pic>
        <p:nvPicPr>
          <p:cNvPr id="11268" name="Picture 4" descr="Sở Thông tin và Truyền thông tỉnh Thừa Thiên Huế">
            <a:extLst>
              <a:ext uri="{FF2B5EF4-FFF2-40B4-BE49-F238E27FC236}">
                <a16:creationId xmlns:a16="http://schemas.microsoft.com/office/drawing/2014/main" id="{EC0285C0-FB32-4E3B-6A13-F502B7D91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0"/>
          <a:stretch/>
        </p:blipFill>
        <p:spPr bwMode="auto">
          <a:xfrm>
            <a:off x="463881" y="4076515"/>
            <a:ext cx="3410456" cy="250058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CC1E523-71D3-A65B-1AAB-DBD85D6A949C}"/>
              </a:ext>
            </a:extLst>
          </p:cNvPr>
          <p:cNvSpPr txBox="1"/>
          <p:nvPr/>
        </p:nvSpPr>
        <p:spPr>
          <a:xfrm>
            <a:off x="-72986" y="1165113"/>
            <a:ext cx="4963737" cy="1200329"/>
          </a:xfrm>
          <a:prstGeom prst="rect">
            <a:avLst/>
          </a:prstGeom>
          <a:noFill/>
        </p:spPr>
        <p:txBody>
          <a:bodyPr wrap="square">
            <a:spAutoFit/>
          </a:bodyPr>
          <a:lstStyle/>
          <a:p>
            <a:pPr marL="342900" indent="-342900" algn="just">
              <a:buFont typeface="Arial" panose="020B0604020202020204" pitchFamily="34" charset="0"/>
              <a:buChar char="•"/>
            </a:pPr>
            <a:r>
              <a:rPr lang="en-US" sz="2400">
                <a:solidFill>
                  <a:srgbClr val="002060"/>
                </a:solidFill>
                <a:latin typeface="#9Slide05 Fourth" panose="00000500000000000000" pitchFamily="2" charset="0"/>
              </a:rPr>
              <a:t>L</a:t>
            </a:r>
            <a:r>
              <a:rPr lang="vi-VN" sz="2400" b="0" i="0">
                <a:solidFill>
                  <a:srgbClr val="002060"/>
                </a:solidFill>
                <a:effectLst/>
                <a:latin typeface="#9Slide05 Fourth" panose="00000500000000000000" pitchFamily="2" charset="0"/>
              </a:rPr>
              <a:t>à cơ sở pháp lí để các quốc gia khẳng định và bảo vệ chủ quyền, các quyền và lợi ích hợp pháp trên biển</a:t>
            </a:r>
            <a:endParaRPr lang="en-US" sz="2400">
              <a:solidFill>
                <a:srgbClr val="002060"/>
              </a:solidFill>
              <a:latin typeface="#9Slide05 Fourth" panose="00000500000000000000" pitchFamily="2" charset="0"/>
            </a:endParaRPr>
          </a:p>
        </p:txBody>
      </p:sp>
      <p:sp>
        <p:nvSpPr>
          <p:cNvPr id="51" name="TextBox 50">
            <a:extLst>
              <a:ext uri="{FF2B5EF4-FFF2-40B4-BE49-F238E27FC236}">
                <a16:creationId xmlns:a16="http://schemas.microsoft.com/office/drawing/2014/main" id="{D1F9DAED-730C-6880-18AD-96CD0CF8EBFE}"/>
              </a:ext>
            </a:extLst>
          </p:cNvPr>
          <p:cNvSpPr txBox="1"/>
          <p:nvPr/>
        </p:nvSpPr>
        <p:spPr>
          <a:xfrm>
            <a:off x="6052" y="2295831"/>
            <a:ext cx="4983872" cy="1569660"/>
          </a:xfrm>
          <a:prstGeom prst="rect">
            <a:avLst/>
          </a:prstGeom>
          <a:noFill/>
        </p:spPr>
        <p:txBody>
          <a:bodyPr wrap="square">
            <a:spAutoFit/>
          </a:bodyPr>
          <a:lstStyle/>
          <a:p>
            <a:pPr algn="just">
              <a:buFont typeface="Arial" panose="020B0604020202020204" pitchFamily="34" charset="0"/>
              <a:buChar char="•"/>
            </a:pPr>
            <a:r>
              <a:rPr lang="en-US" sz="2400" b="0" i="0">
                <a:solidFill>
                  <a:srgbClr val="002060"/>
                </a:solidFill>
                <a:effectLst/>
                <a:latin typeface="#9Slide05 Fourth" panose="00000500000000000000" pitchFamily="2" charset="0"/>
              </a:rPr>
              <a:t> </a:t>
            </a:r>
            <a:r>
              <a:rPr lang="vi-VN" sz="2400" b="0" i="0">
                <a:solidFill>
                  <a:srgbClr val="002060"/>
                </a:solidFill>
                <a:effectLst/>
                <a:latin typeface="#9Slide05 Fourth" panose="00000500000000000000" pitchFamily="2" charset="0"/>
              </a:rPr>
              <a:t>Việt Nam đã kí kết Công ước này và được sự ủng hộ của nhiều quốc gia trên thế giới trong quá trình đấu tranh nhằm thực thi Công ước trên Biển Đông.</a:t>
            </a:r>
            <a:r>
              <a:rPr lang="en-US" sz="2400" b="0" i="0">
                <a:solidFill>
                  <a:srgbClr val="002060"/>
                </a:solidFill>
                <a:effectLst/>
                <a:latin typeface="#9Slide05 Fourth" panose="00000500000000000000" pitchFamily="2" charset="0"/>
              </a:rPr>
              <a:t> </a:t>
            </a:r>
            <a:endParaRPr lang="vi-VN" sz="2400" b="0" i="0">
              <a:solidFill>
                <a:srgbClr val="002060"/>
              </a:solidFill>
              <a:effectLst/>
              <a:latin typeface="#9Slide05 Fourth" panose="00000500000000000000" pitchFamily="2" charset="0"/>
            </a:endParaRPr>
          </a:p>
        </p:txBody>
      </p:sp>
      <p:grpSp>
        <p:nvGrpSpPr>
          <p:cNvPr id="59" name="Group 58">
            <a:extLst>
              <a:ext uri="{FF2B5EF4-FFF2-40B4-BE49-F238E27FC236}">
                <a16:creationId xmlns:a16="http://schemas.microsoft.com/office/drawing/2014/main" id="{F1146C50-E018-2D73-CD61-5A7E02F0552D}"/>
              </a:ext>
            </a:extLst>
          </p:cNvPr>
          <p:cNvGrpSpPr/>
          <p:nvPr/>
        </p:nvGrpSpPr>
        <p:grpSpPr>
          <a:xfrm>
            <a:off x="-32000" y="3501388"/>
            <a:ext cx="5282954" cy="1945619"/>
            <a:chOff x="-32000" y="3501388"/>
            <a:chExt cx="5282954" cy="1945619"/>
          </a:xfrm>
        </p:grpSpPr>
        <p:cxnSp>
          <p:nvCxnSpPr>
            <p:cNvPr id="53" name="Google Shape;2285;p37">
              <a:extLst>
                <a:ext uri="{FF2B5EF4-FFF2-40B4-BE49-F238E27FC236}">
                  <a16:creationId xmlns:a16="http://schemas.microsoft.com/office/drawing/2014/main" id="{4FBF34A6-47C1-5117-F8D1-1925306002CF}"/>
                </a:ext>
              </a:extLst>
            </p:cNvPr>
            <p:cNvCxnSpPr>
              <a:cxnSpLocks/>
            </p:cNvCxnSpPr>
            <p:nvPr/>
          </p:nvCxnSpPr>
          <p:spPr>
            <a:xfrm flipV="1">
              <a:off x="4107353" y="3501388"/>
              <a:ext cx="1143601" cy="485200"/>
            </a:xfrm>
            <a:prstGeom prst="bentConnector3">
              <a:avLst>
                <a:gd name="adj1" fmla="val 50000"/>
              </a:avLst>
            </a:prstGeom>
            <a:noFill/>
            <a:ln w="19050" cap="flat" cmpd="sng">
              <a:solidFill>
                <a:srgbClr val="FE7950"/>
              </a:solidFill>
              <a:prstDash val="solid"/>
              <a:round/>
              <a:headEnd type="none" w="med" len="med"/>
              <a:tailEnd type="none" w="med" len="med"/>
            </a:ln>
          </p:spPr>
        </p:cxnSp>
        <p:sp>
          <p:nvSpPr>
            <p:cNvPr id="56" name="TextBox 55">
              <a:extLst>
                <a:ext uri="{FF2B5EF4-FFF2-40B4-BE49-F238E27FC236}">
                  <a16:creationId xmlns:a16="http://schemas.microsoft.com/office/drawing/2014/main" id="{20A57F97-BB18-11C2-EFA8-1EA08E1B98EA}"/>
                </a:ext>
              </a:extLst>
            </p:cNvPr>
            <p:cNvSpPr txBox="1"/>
            <p:nvPr/>
          </p:nvSpPr>
          <p:spPr>
            <a:xfrm>
              <a:off x="-32000" y="4062012"/>
              <a:ext cx="4635974" cy="1384995"/>
            </a:xfrm>
            <a:prstGeom prst="rect">
              <a:avLst/>
            </a:prstGeom>
            <a:noFill/>
          </p:spPr>
          <p:txBody>
            <a:bodyPr wrap="square">
              <a:spAutoFit/>
            </a:bodyPr>
            <a:lstStyle/>
            <a:p>
              <a:pPr algn="just">
                <a:buFont typeface="Arial" panose="020B0604020202020204" pitchFamily="34" charset="0"/>
                <a:buChar char="•"/>
              </a:pPr>
              <a:r>
                <a:rPr lang="vi-VN" sz="2800" b="0" i="0">
                  <a:solidFill>
                    <a:srgbClr val="0000FF"/>
                  </a:solidFill>
                  <a:effectLst/>
                  <a:latin typeface="#9Slide05 Fourth" panose="00000500000000000000" pitchFamily="2" charset="0"/>
                </a:rPr>
                <a:t>Việt Nam </a:t>
              </a:r>
              <a:r>
                <a:rPr lang="en-US" sz="2800" b="0" i="0">
                  <a:solidFill>
                    <a:srgbClr val="0000FF"/>
                  </a:solidFill>
                  <a:effectLst/>
                  <a:latin typeface="#9Slide05 Fourth" panose="00000500000000000000" pitchFamily="2" charset="0"/>
                </a:rPr>
                <a:t>ban hành </a:t>
              </a:r>
              <a:r>
                <a:rPr lang="vi-VN" sz="2800" b="0" i="0">
                  <a:solidFill>
                    <a:srgbClr val="0000FF"/>
                  </a:solidFill>
                  <a:effectLst/>
                  <a:latin typeface="#9Slide05 Fourth" panose="00000500000000000000" pitchFamily="2" charset="0"/>
                </a:rPr>
                <a:t>Luật Biển Việt Nam năm 2012, Luật Biên giới Quốc gia năm 2003,...</a:t>
              </a:r>
            </a:p>
          </p:txBody>
        </p:sp>
      </p:grpSp>
      <p:pic>
        <p:nvPicPr>
          <p:cNvPr id="61" name="Picture 60">
            <a:extLst>
              <a:ext uri="{FF2B5EF4-FFF2-40B4-BE49-F238E27FC236}">
                <a16:creationId xmlns:a16="http://schemas.microsoft.com/office/drawing/2014/main" id="{F2E78B8E-2724-4C2D-6305-CF6DBDBCEFC2}"/>
              </a:ext>
            </a:extLst>
          </p:cNvPr>
          <p:cNvPicPr>
            <a:picLocks noChangeAspect="1"/>
          </p:cNvPicPr>
          <p:nvPr/>
        </p:nvPicPr>
        <p:blipFill>
          <a:blip r:embed="rId4"/>
          <a:stretch>
            <a:fillRect/>
          </a:stretch>
        </p:blipFill>
        <p:spPr>
          <a:xfrm>
            <a:off x="4661878" y="4117812"/>
            <a:ext cx="1851076" cy="2566579"/>
          </a:xfrm>
          <a:prstGeom prst="rect">
            <a:avLst/>
          </a:prstGeom>
        </p:spPr>
      </p:pic>
      <p:pic>
        <p:nvPicPr>
          <p:cNvPr id="63" name="Picture 62">
            <a:extLst>
              <a:ext uri="{FF2B5EF4-FFF2-40B4-BE49-F238E27FC236}">
                <a16:creationId xmlns:a16="http://schemas.microsoft.com/office/drawing/2014/main" id="{639AED0B-DB9B-9859-DE29-FA4EC1650157}"/>
              </a:ext>
            </a:extLst>
          </p:cNvPr>
          <p:cNvPicPr>
            <a:picLocks noChangeAspect="1"/>
          </p:cNvPicPr>
          <p:nvPr/>
        </p:nvPicPr>
        <p:blipFill>
          <a:blip r:embed="rId5"/>
          <a:stretch>
            <a:fillRect/>
          </a:stretch>
        </p:blipFill>
        <p:spPr>
          <a:xfrm>
            <a:off x="6401372" y="4156180"/>
            <a:ext cx="1823213" cy="2534825"/>
          </a:xfrm>
          <a:prstGeom prst="rect">
            <a:avLst/>
          </a:prstGeom>
        </p:spPr>
      </p:pic>
      <p:sp>
        <p:nvSpPr>
          <p:cNvPr id="11265" name="TextBox 11264">
            <a:extLst>
              <a:ext uri="{FF2B5EF4-FFF2-40B4-BE49-F238E27FC236}">
                <a16:creationId xmlns:a16="http://schemas.microsoft.com/office/drawing/2014/main" id="{FAF6976D-56EB-7F54-E7F7-B585CE5FB93F}"/>
              </a:ext>
            </a:extLst>
          </p:cNvPr>
          <p:cNvSpPr txBox="1"/>
          <p:nvPr/>
        </p:nvSpPr>
        <p:spPr>
          <a:xfrm>
            <a:off x="8160441" y="447306"/>
            <a:ext cx="4026429" cy="1384995"/>
          </a:xfrm>
          <a:prstGeom prst="rect">
            <a:avLst/>
          </a:prstGeom>
          <a:noFill/>
        </p:spPr>
        <p:txBody>
          <a:bodyPr wrap="square">
            <a:spAutoFit/>
          </a:bodyPr>
          <a:lstStyle/>
          <a:p>
            <a:pPr algn="just">
              <a:buFont typeface="Arial" panose="020B0604020202020204" pitchFamily="34" charset="0"/>
              <a:buChar char="•"/>
            </a:pPr>
            <a:r>
              <a:rPr lang="en-US" sz="2800" b="0" i="0">
                <a:solidFill>
                  <a:srgbClr val="0000FF"/>
                </a:solidFill>
                <a:effectLst/>
                <a:latin typeface="#9Slide05 Fourth" panose="00000500000000000000" pitchFamily="2" charset="0"/>
              </a:rPr>
              <a:t> </a:t>
            </a:r>
            <a:r>
              <a:rPr lang="vi-VN" sz="2800" b="0" i="0">
                <a:solidFill>
                  <a:srgbClr val="0000FF"/>
                </a:solidFill>
                <a:effectLst/>
                <a:latin typeface="#9Slide05 Fourth" panose="00000500000000000000" pitchFamily="2" charset="0"/>
              </a:rPr>
              <a:t>Việt Nam tích cực tham gia xây dựng Bộ Quy tắc ứng xử trên Biển Đông (COC)</a:t>
            </a:r>
            <a:r>
              <a:rPr lang="en-US" sz="2800" b="0" i="0">
                <a:solidFill>
                  <a:srgbClr val="0000FF"/>
                </a:solidFill>
                <a:effectLst/>
                <a:latin typeface="#9Slide05 Fourth" panose="00000500000000000000" pitchFamily="2" charset="0"/>
              </a:rPr>
              <a:t>…</a:t>
            </a:r>
            <a:endParaRPr lang="vi-VN" sz="2800" b="0" i="0">
              <a:solidFill>
                <a:srgbClr val="0000FF"/>
              </a:solidFill>
              <a:effectLst/>
              <a:latin typeface="#9Slide05 Fourth" panose="00000500000000000000" pitchFamily="2" charset="0"/>
            </a:endParaRPr>
          </a:p>
        </p:txBody>
      </p:sp>
      <p:pic>
        <p:nvPicPr>
          <p:cNvPr id="1026" name="Picture 2" descr="Một Số Suy Nghĩ về Bộ Quy Tắc Ứng Xử ở Biển Đông | Dự án Đại Sự Ký Biển Đông">
            <a:extLst>
              <a:ext uri="{FF2B5EF4-FFF2-40B4-BE49-F238E27FC236}">
                <a16:creationId xmlns:a16="http://schemas.microsoft.com/office/drawing/2014/main" id="{446388F0-14E7-AA5C-687B-2A64C936E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4387" y="1777327"/>
            <a:ext cx="3455846" cy="206991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oogle Shape;2243;p37">
            <a:extLst>
              <a:ext uri="{FF2B5EF4-FFF2-40B4-BE49-F238E27FC236}">
                <a16:creationId xmlns:a16="http://schemas.microsoft.com/office/drawing/2014/main" id="{3CCACD03-EC3A-2BD2-8963-4BBAF54F3A3E}"/>
              </a:ext>
            </a:extLst>
          </p:cNvPr>
          <p:cNvGrpSpPr/>
          <p:nvPr/>
        </p:nvGrpSpPr>
        <p:grpSpPr>
          <a:xfrm>
            <a:off x="4840210" y="850021"/>
            <a:ext cx="3291345" cy="3264475"/>
            <a:chOff x="6030575" y="2772600"/>
            <a:chExt cx="1348025" cy="1348000"/>
          </a:xfrm>
        </p:grpSpPr>
        <p:sp>
          <p:nvSpPr>
            <p:cNvPr id="37" name="Google Shape;2244;p37">
              <a:extLst>
                <a:ext uri="{FF2B5EF4-FFF2-40B4-BE49-F238E27FC236}">
                  <a16:creationId xmlns:a16="http://schemas.microsoft.com/office/drawing/2014/main" id="{535CEDD6-AEA6-1EC6-44D8-723FCB3DD14B}"/>
                </a:ext>
              </a:extLst>
            </p:cNvPr>
            <p:cNvSpPr/>
            <p:nvPr/>
          </p:nvSpPr>
          <p:spPr>
            <a:xfrm>
              <a:off x="6030575" y="2772600"/>
              <a:ext cx="1348025" cy="1348000"/>
            </a:xfrm>
            <a:custGeom>
              <a:avLst/>
              <a:gdLst/>
              <a:ahLst/>
              <a:cxnLst/>
              <a:rect l="l" t="t" r="r" b="b"/>
              <a:pathLst>
                <a:path w="53921" h="53920" extrusionOk="0">
                  <a:moveTo>
                    <a:pt x="26959" y="0"/>
                  </a:moveTo>
                  <a:cubicBezTo>
                    <a:pt x="19812" y="0"/>
                    <a:pt x="12951" y="2841"/>
                    <a:pt x="7895" y="7898"/>
                  </a:cubicBezTo>
                  <a:cubicBezTo>
                    <a:pt x="2842" y="12954"/>
                    <a:pt x="1" y="19811"/>
                    <a:pt x="1" y="26962"/>
                  </a:cubicBezTo>
                  <a:cubicBezTo>
                    <a:pt x="1" y="34109"/>
                    <a:pt x="2842" y="40970"/>
                    <a:pt x="7895" y="46023"/>
                  </a:cubicBezTo>
                  <a:cubicBezTo>
                    <a:pt x="12951" y="51079"/>
                    <a:pt x="19812" y="53920"/>
                    <a:pt x="26959" y="53920"/>
                  </a:cubicBezTo>
                  <a:cubicBezTo>
                    <a:pt x="34110" y="53920"/>
                    <a:pt x="40967" y="51079"/>
                    <a:pt x="46023" y="46023"/>
                  </a:cubicBezTo>
                  <a:cubicBezTo>
                    <a:pt x="51080" y="40970"/>
                    <a:pt x="53921" y="34109"/>
                    <a:pt x="53921" y="26962"/>
                  </a:cubicBezTo>
                  <a:cubicBezTo>
                    <a:pt x="53921" y="19811"/>
                    <a:pt x="51080" y="12954"/>
                    <a:pt x="46023" y="7898"/>
                  </a:cubicBezTo>
                  <a:cubicBezTo>
                    <a:pt x="40967" y="2841"/>
                    <a:pt x="34110" y="0"/>
                    <a:pt x="2695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0" name="Google Shape;2245;p37">
              <a:extLst>
                <a:ext uri="{FF2B5EF4-FFF2-40B4-BE49-F238E27FC236}">
                  <a16:creationId xmlns:a16="http://schemas.microsoft.com/office/drawing/2014/main" id="{9A377A9C-4A81-A997-6652-6CE02CB22B7B}"/>
                </a:ext>
              </a:extLst>
            </p:cNvPr>
            <p:cNvSpPr/>
            <p:nvPr/>
          </p:nvSpPr>
          <p:spPr>
            <a:xfrm>
              <a:off x="6421050" y="3163050"/>
              <a:ext cx="567175" cy="567200"/>
            </a:xfrm>
            <a:custGeom>
              <a:avLst/>
              <a:gdLst/>
              <a:ahLst/>
              <a:cxnLst/>
              <a:rect l="l" t="t" r="r" b="b"/>
              <a:pathLst>
                <a:path w="22687" h="22688" extrusionOk="0">
                  <a:moveTo>
                    <a:pt x="11343" y="1"/>
                  </a:moveTo>
                  <a:cubicBezTo>
                    <a:pt x="5077" y="1"/>
                    <a:pt x="0" y="5078"/>
                    <a:pt x="0" y="11344"/>
                  </a:cubicBezTo>
                  <a:cubicBezTo>
                    <a:pt x="0" y="17606"/>
                    <a:pt x="5077" y="22687"/>
                    <a:pt x="11343" y="22687"/>
                  </a:cubicBezTo>
                  <a:cubicBezTo>
                    <a:pt x="17606" y="22687"/>
                    <a:pt x="22687" y="17606"/>
                    <a:pt x="22687" y="11344"/>
                  </a:cubicBezTo>
                  <a:cubicBezTo>
                    <a:pt x="22687" y="5078"/>
                    <a:pt x="17606" y="1"/>
                    <a:pt x="11343" y="1"/>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3" name="Google Shape;2246;p37">
              <a:extLst>
                <a:ext uri="{FF2B5EF4-FFF2-40B4-BE49-F238E27FC236}">
                  <a16:creationId xmlns:a16="http://schemas.microsoft.com/office/drawing/2014/main" id="{C0CDA62B-B93E-334A-A1B9-4D0A86F0783D}"/>
                </a:ext>
              </a:extLst>
            </p:cNvPr>
            <p:cNvSpPr/>
            <p:nvPr/>
          </p:nvSpPr>
          <p:spPr>
            <a:xfrm>
              <a:off x="6492925" y="3261000"/>
              <a:ext cx="423150" cy="371075"/>
            </a:xfrm>
            <a:custGeom>
              <a:avLst/>
              <a:gdLst/>
              <a:ahLst/>
              <a:cxnLst/>
              <a:rect l="l" t="t" r="r" b="b"/>
              <a:pathLst>
                <a:path w="16926" h="14843" extrusionOk="0">
                  <a:moveTo>
                    <a:pt x="8434" y="1"/>
                  </a:moveTo>
                  <a:cubicBezTo>
                    <a:pt x="5537" y="1"/>
                    <a:pt x="2790" y="1694"/>
                    <a:pt x="1598" y="4516"/>
                  </a:cubicBezTo>
                  <a:cubicBezTo>
                    <a:pt x="1" y="8283"/>
                    <a:pt x="1781" y="12641"/>
                    <a:pt x="5576" y="14248"/>
                  </a:cubicBezTo>
                  <a:cubicBezTo>
                    <a:pt x="6529" y="14651"/>
                    <a:pt x="7518" y="14842"/>
                    <a:pt x="8491" y="14842"/>
                  </a:cubicBezTo>
                  <a:cubicBezTo>
                    <a:pt x="11388" y="14842"/>
                    <a:pt x="14137" y="13149"/>
                    <a:pt x="15332" y="10329"/>
                  </a:cubicBezTo>
                  <a:cubicBezTo>
                    <a:pt x="16926" y="6558"/>
                    <a:pt x="15146" y="2200"/>
                    <a:pt x="11354" y="596"/>
                  </a:cubicBezTo>
                  <a:cubicBezTo>
                    <a:pt x="10399" y="192"/>
                    <a:pt x="9408" y="1"/>
                    <a:pt x="8434" y="1"/>
                  </a:cubicBez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4" name="Google Shape;2247;p37">
              <a:extLst>
                <a:ext uri="{FF2B5EF4-FFF2-40B4-BE49-F238E27FC236}">
                  <a16:creationId xmlns:a16="http://schemas.microsoft.com/office/drawing/2014/main" id="{D97C6B26-3453-67BF-28EB-6EE055F214D4}"/>
                </a:ext>
              </a:extLst>
            </p:cNvPr>
            <p:cNvSpPr/>
            <p:nvPr/>
          </p:nvSpPr>
          <p:spPr>
            <a:xfrm>
              <a:off x="6873900" y="3452925"/>
              <a:ext cx="9425" cy="40225"/>
            </a:xfrm>
            <a:custGeom>
              <a:avLst/>
              <a:gdLst/>
              <a:ahLst/>
              <a:cxnLst/>
              <a:rect l="l" t="t" r="r" b="b"/>
              <a:pathLst>
                <a:path w="377" h="1609" extrusionOk="0">
                  <a:moveTo>
                    <a:pt x="326" y="29"/>
                  </a:moveTo>
                  <a:cubicBezTo>
                    <a:pt x="328" y="29"/>
                    <a:pt x="330" y="29"/>
                    <a:pt x="332" y="29"/>
                  </a:cubicBezTo>
                  <a:cubicBezTo>
                    <a:pt x="325" y="81"/>
                    <a:pt x="315" y="153"/>
                    <a:pt x="311" y="205"/>
                  </a:cubicBezTo>
                  <a:lnTo>
                    <a:pt x="318" y="326"/>
                  </a:lnTo>
                  <a:lnTo>
                    <a:pt x="297" y="437"/>
                  </a:lnTo>
                  <a:lnTo>
                    <a:pt x="270" y="378"/>
                  </a:lnTo>
                  <a:lnTo>
                    <a:pt x="235" y="609"/>
                  </a:lnTo>
                  <a:cubicBezTo>
                    <a:pt x="270" y="755"/>
                    <a:pt x="270" y="755"/>
                    <a:pt x="211" y="1107"/>
                  </a:cubicBezTo>
                  <a:lnTo>
                    <a:pt x="173" y="1242"/>
                  </a:lnTo>
                  <a:cubicBezTo>
                    <a:pt x="118" y="1114"/>
                    <a:pt x="118" y="1114"/>
                    <a:pt x="114" y="1066"/>
                  </a:cubicBezTo>
                  <a:cubicBezTo>
                    <a:pt x="125" y="1014"/>
                    <a:pt x="135" y="959"/>
                    <a:pt x="152" y="907"/>
                  </a:cubicBezTo>
                  <a:cubicBezTo>
                    <a:pt x="169" y="855"/>
                    <a:pt x="145" y="806"/>
                    <a:pt x="145" y="758"/>
                  </a:cubicBezTo>
                  <a:lnTo>
                    <a:pt x="145" y="737"/>
                  </a:lnTo>
                  <a:cubicBezTo>
                    <a:pt x="156" y="647"/>
                    <a:pt x="187" y="558"/>
                    <a:pt x="194" y="468"/>
                  </a:cubicBezTo>
                  <a:cubicBezTo>
                    <a:pt x="197" y="412"/>
                    <a:pt x="187" y="357"/>
                    <a:pt x="194" y="302"/>
                  </a:cubicBezTo>
                  <a:lnTo>
                    <a:pt x="194" y="302"/>
                  </a:lnTo>
                  <a:lnTo>
                    <a:pt x="194" y="305"/>
                  </a:lnTo>
                  <a:cubicBezTo>
                    <a:pt x="197" y="250"/>
                    <a:pt x="214" y="198"/>
                    <a:pt x="242" y="153"/>
                  </a:cubicBezTo>
                  <a:cubicBezTo>
                    <a:pt x="249" y="157"/>
                    <a:pt x="249" y="157"/>
                    <a:pt x="256" y="167"/>
                  </a:cubicBezTo>
                  <a:lnTo>
                    <a:pt x="263" y="167"/>
                  </a:lnTo>
                  <a:cubicBezTo>
                    <a:pt x="277" y="133"/>
                    <a:pt x="277" y="94"/>
                    <a:pt x="294" y="60"/>
                  </a:cubicBezTo>
                  <a:cubicBezTo>
                    <a:pt x="308" y="31"/>
                    <a:pt x="316" y="29"/>
                    <a:pt x="326" y="29"/>
                  </a:cubicBezTo>
                  <a:close/>
                  <a:moveTo>
                    <a:pt x="304" y="0"/>
                  </a:moveTo>
                  <a:cubicBezTo>
                    <a:pt x="296" y="0"/>
                    <a:pt x="290" y="5"/>
                    <a:pt x="280" y="12"/>
                  </a:cubicBezTo>
                  <a:cubicBezTo>
                    <a:pt x="280" y="12"/>
                    <a:pt x="190" y="143"/>
                    <a:pt x="180" y="160"/>
                  </a:cubicBezTo>
                  <a:lnTo>
                    <a:pt x="173" y="174"/>
                  </a:lnTo>
                  <a:cubicBezTo>
                    <a:pt x="149" y="288"/>
                    <a:pt x="121" y="399"/>
                    <a:pt x="93" y="513"/>
                  </a:cubicBezTo>
                  <a:lnTo>
                    <a:pt x="90" y="513"/>
                  </a:lnTo>
                  <a:lnTo>
                    <a:pt x="90" y="544"/>
                  </a:lnTo>
                  <a:lnTo>
                    <a:pt x="90" y="599"/>
                  </a:lnTo>
                  <a:cubicBezTo>
                    <a:pt x="93" y="616"/>
                    <a:pt x="93" y="634"/>
                    <a:pt x="87" y="651"/>
                  </a:cubicBezTo>
                  <a:cubicBezTo>
                    <a:pt x="69" y="727"/>
                    <a:pt x="52" y="806"/>
                    <a:pt x="42" y="883"/>
                  </a:cubicBezTo>
                  <a:cubicBezTo>
                    <a:pt x="38" y="934"/>
                    <a:pt x="55" y="983"/>
                    <a:pt x="49" y="1031"/>
                  </a:cubicBezTo>
                  <a:cubicBezTo>
                    <a:pt x="38" y="1073"/>
                    <a:pt x="28" y="1114"/>
                    <a:pt x="14" y="1156"/>
                  </a:cubicBezTo>
                  <a:lnTo>
                    <a:pt x="0" y="1211"/>
                  </a:lnTo>
                  <a:cubicBezTo>
                    <a:pt x="4" y="1363"/>
                    <a:pt x="4" y="1363"/>
                    <a:pt x="73" y="1522"/>
                  </a:cubicBezTo>
                  <a:lnTo>
                    <a:pt x="111" y="1608"/>
                  </a:lnTo>
                  <a:lnTo>
                    <a:pt x="214" y="1273"/>
                  </a:lnTo>
                  <a:cubicBezTo>
                    <a:pt x="294" y="862"/>
                    <a:pt x="294" y="862"/>
                    <a:pt x="284" y="765"/>
                  </a:cubicBezTo>
                  <a:lnTo>
                    <a:pt x="346" y="454"/>
                  </a:lnTo>
                  <a:lnTo>
                    <a:pt x="339" y="333"/>
                  </a:lnTo>
                  <a:lnTo>
                    <a:pt x="377" y="32"/>
                  </a:lnTo>
                  <a:cubicBezTo>
                    <a:pt x="334" y="10"/>
                    <a:pt x="316" y="0"/>
                    <a:pt x="3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5" name="Google Shape;2248;p37">
              <a:extLst>
                <a:ext uri="{FF2B5EF4-FFF2-40B4-BE49-F238E27FC236}">
                  <a16:creationId xmlns:a16="http://schemas.microsoft.com/office/drawing/2014/main" id="{A10AB892-25D1-8656-3AFC-608B970185B1}"/>
                </a:ext>
              </a:extLst>
            </p:cNvPr>
            <p:cNvSpPr/>
            <p:nvPr/>
          </p:nvSpPr>
          <p:spPr>
            <a:xfrm>
              <a:off x="6861450" y="3541600"/>
              <a:ext cx="3300" cy="5550"/>
            </a:xfrm>
            <a:custGeom>
              <a:avLst/>
              <a:gdLst/>
              <a:ahLst/>
              <a:cxnLst/>
              <a:rect l="l" t="t" r="r" b="b"/>
              <a:pathLst>
                <a:path w="132" h="222" extrusionOk="0">
                  <a:moveTo>
                    <a:pt x="132" y="0"/>
                  </a:moveTo>
                  <a:lnTo>
                    <a:pt x="0" y="211"/>
                  </a:lnTo>
                  <a:lnTo>
                    <a:pt x="4" y="211"/>
                  </a:lnTo>
                  <a:lnTo>
                    <a:pt x="7" y="221"/>
                  </a:lnTo>
                  <a:lnTo>
                    <a:pt x="122" y="32"/>
                  </a:lnTo>
                  <a:lnTo>
                    <a:pt x="122" y="32"/>
                  </a:lnTo>
                  <a:cubicBezTo>
                    <a:pt x="122" y="33"/>
                    <a:pt x="122" y="34"/>
                    <a:pt x="121" y="35"/>
                  </a:cubicBezTo>
                  <a:lnTo>
                    <a:pt x="125" y="28"/>
                  </a:lnTo>
                  <a:lnTo>
                    <a:pt x="122" y="32"/>
                  </a:lnTo>
                  <a:lnTo>
                    <a:pt x="122" y="32"/>
                  </a:lnTo>
                  <a:cubicBezTo>
                    <a:pt x="125" y="22"/>
                    <a:pt x="129" y="10"/>
                    <a:pt x="13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6" name="Google Shape;2249;p37">
              <a:extLst>
                <a:ext uri="{FF2B5EF4-FFF2-40B4-BE49-F238E27FC236}">
                  <a16:creationId xmlns:a16="http://schemas.microsoft.com/office/drawing/2014/main" id="{4E8DB817-720B-E188-63DF-040F8C0C4951}"/>
                </a:ext>
              </a:extLst>
            </p:cNvPr>
            <p:cNvSpPr/>
            <p:nvPr/>
          </p:nvSpPr>
          <p:spPr>
            <a:xfrm>
              <a:off x="6862225" y="3516800"/>
              <a:ext cx="11875" cy="14525"/>
            </a:xfrm>
            <a:custGeom>
              <a:avLst/>
              <a:gdLst/>
              <a:ahLst/>
              <a:cxnLst/>
              <a:rect l="l" t="t" r="r" b="b"/>
              <a:pathLst>
                <a:path w="475" h="581" extrusionOk="0">
                  <a:moveTo>
                    <a:pt x="467" y="0"/>
                  </a:moveTo>
                  <a:lnTo>
                    <a:pt x="412" y="28"/>
                  </a:lnTo>
                  <a:cubicBezTo>
                    <a:pt x="381" y="83"/>
                    <a:pt x="374" y="87"/>
                    <a:pt x="370" y="90"/>
                  </a:cubicBezTo>
                  <a:cubicBezTo>
                    <a:pt x="360" y="87"/>
                    <a:pt x="346" y="80"/>
                    <a:pt x="332" y="73"/>
                  </a:cubicBezTo>
                  <a:lnTo>
                    <a:pt x="198" y="291"/>
                  </a:lnTo>
                  <a:lnTo>
                    <a:pt x="49" y="401"/>
                  </a:lnTo>
                  <a:cubicBezTo>
                    <a:pt x="42" y="415"/>
                    <a:pt x="32" y="425"/>
                    <a:pt x="25" y="439"/>
                  </a:cubicBezTo>
                  <a:cubicBezTo>
                    <a:pt x="14" y="460"/>
                    <a:pt x="7" y="484"/>
                    <a:pt x="1" y="508"/>
                  </a:cubicBezTo>
                  <a:lnTo>
                    <a:pt x="87" y="467"/>
                  </a:lnTo>
                  <a:lnTo>
                    <a:pt x="135" y="457"/>
                  </a:lnTo>
                  <a:lnTo>
                    <a:pt x="132" y="505"/>
                  </a:lnTo>
                  <a:lnTo>
                    <a:pt x="236" y="367"/>
                  </a:lnTo>
                  <a:lnTo>
                    <a:pt x="246" y="384"/>
                  </a:lnTo>
                  <a:cubicBezTo>
                    <a:pt x="249" y="405"/>
                    <a:pt x="242" y="429"/>
                    <a:pt x="229" y="446"/>
                  </a:cubicBezTo>
                  <a:cubicBezTo>
                    <a:pt x="194" y="484"/>
                    <a:pt x="177" y="533"/>
                    <a:pt x="177" y="581"/>
                  </a:cubicBezTo>
                  <a:lnTo>
                    <a:pt x="198" y="564"/>
                  </a:lnTo>
                  <a:lnTo>
                    <a:pt x="249" y="512"/>
                  </a:lnTo>
                  <a:lnTo>
                    <a:pt x="263" y="491"/>
                  </a:lnTo>
                  <a:cubicBezTo>
                    <a:pt x="260" y="491"/>
                    <a:pt x="260" y="491"/>
                    <a:pt x="246" y="508"/>
                  </a:cubicBezTo>
                  <a:cubicBezTo>
                    <a:pt x="249" y="501"/>
                    <a:pt x="253" y="498"/>
                    <a:pt x="256" y="491"/>
                  </a:cubicBezTo>
                  <a:cubicBezTo>
                    <a:pt x="336" y="342"/>
                    <a:pt x="408" y="187"/>
                    <a:pt x="474" y="28"/>
                  </a:cubicBezTo>
                  <a:lnTo>
                    <a:pt x="46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2250;p37">
              <a:extLst>
                <a:ext uri="{FF2B5EF4-FFF2-40B4-BE49-F238E27FC236}">
                  <a16:creationId xmlns:a16="http://schemas.microsoft.com/office/drawing/2014/main" id="{3ED2B226-CB37-56C9-90E3-9548F137053A}"/>
                </a:ext>
              </a:extLst>
            </p:cNvPr>
            <p:cNvSpPr/>
            <p:nvPr/>
          </p:nvSpPr>
          <p:spPr>
            <a:xfrm>
              <a:off x="6868350" y="3515750"/>
              <a:ext cx="9100" cy="13775"/>
            </a:xfrm>
            <a:custGeom>
              <a:avLst/>
              <a:gdLst/>
              <a:ahLst/>
              <a:cxnLst/>
              <a:rect l="l" t="t" r="r" b="b"/>
              <a:pathLst>
                <a:path w="364" h="551" extrusionOk="0">
                  <a:moveTo>
                    <a:pt x="364" y="1"/>
                  </a:moveTo>
                  <a:cubicBezTo>
                    <a:pt x="357" y="8"/>
                    <a:pt x="305" y="98"/>
                    <a:pt x="302" y="98"/>
                  </a:cubicBezTo>
                  <a:cubicBezTo>
                    <a:pt x="295" y="111"/>
                    <a:pt x="284" y="125"/>
                    <a:pt x="267" y="132"/>
                  </a:cubicBezTo>
                  <a:cubicBezTo>
                    <a:pt x="271" y="108"/>
                    <a:pt x="274" y="77"/>
                    <a:pt x="277" y="56"/>
                  </a:cubicBezTo>
                  <a:lnTo>
                    <a:pt x="260" y="42"/>
                  </a:lnTo>
                  <a:lnTo>
                    <a:pt x="243" y="32"/>
                  </a:lnTo>
                  <a:lnTo>
                    <a:pt x="243" y="35"/>
                  </a:lnTo>
                  <a:cubicBezTo>
                    <a:pt x="174" y="212"/>
                    <a:pt x="91" y="381"/>
                    <a:pt x="1" y="550"/>
                  </a:cubicBezTo>
                  <a:cubicBezTo>
                    <a:pt x="25" y="516"/>
                    <a:pt x="53" y="488"/>
                    <a:pt x="84" y="457"/>
                  </a:cubicBezTo>
                  <a:cubicBezTo>
                    <a:pt x="91" y="467"/>
                    <a:pt x="98" y="478"/>
                    <a:pt x="108" y="485"/>
                  </a:cubicBezTo>
                  <a:cubicBezTo>
                    <a:pt x="194" y="353"/>
                    <a:pt x="326" y="156"/>
                    <a:pt x="364" y="4"/>
                  </a:cubicBezTo>
                  <a:cubicBezTo>
                    <a:pt x="364" y="4"/>
                    <a:pt x="364" y="1"/>
                    <a:pt x="36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Google Shape;2251;p37">
              <a:extLst>
                <a:ext uri="{FF2B5EF4-FFF2-40B4-BE49-F238E27FC236}">
                  <a16:creationId xmlns:a16="http://schemas.microsoft.com/office/drawing/2014/main" id="{11BD5877-3CA4-79B9-F6E0-528291944AEC}"/>
                </a:ext>
              </a:extLst>
            </p:cNvPr>
            <p:cNvSpPr/>
            <p:nvPr/>
          </p:nvSpPr>
          <p:spPr>
            <a:xfrm>
              <a:off x="6867750" y="3510750"/>
              <a:ext cx="2800" cy="9175"/>
            </a:xfrm>
            <a:custGeom>
              <a:avLst/>
              <a:gdLst/>
              <a:ahLst/>
              <a:cxnLst/>
              <a:rect l="l" t="t" r="r" b="b"/>
              <a:pathLst>
                <a:path w="112" h="367" extrusionOk="0">
                  <a:moveTo>
                    <a:pt x="104" y="0"/>
                  </a:moveTo>
                  <a:lnTo>
                    <a:pt x="104" y="0"/>
                  </a:lnTo>
                  <a:cubicBezTo>
                    <a:pt x="77" y="28"/>
                    <a:pt x="56" y="56"/>
                    <a:pt x="42" y="90"/>
                  </a:cubicBezTo>
                  <a:lnTo>
                    <a:pt x="39" y="90"/>
                  </a:lnTo>
                  <a:lnTo>
                    <a:pt x="4" y="194"/>
                  </a:lnTo>
                  <a:cubicBezTo>
                    <a:pt x="4" y="197"/>
                    <a:pt x="4" y="201"/>
                    <a:pt x="4" y="201"/>
                  </a:cubicBezTo>
                  <a:cubicBezTo>
                    <a:pt x="8" y="218"/>
                    <a:pt x="8" y="218"/>
                    <a:pt x="1" y="367"/>
                  </a:cubicBezTo>
                  <a:cubicBezTo>
                    <a:pt x="32" y="346"/>
                    <a:pt x="56" y="318"/>
                    <a:pt x="73" y="284"/>
                  </a:cubicBezTo>
                  <a:cubicBezTo>
                    <a:pt x="80" y="260"/>
                    <a:pt x="70" y="235"/>
                    <a:pt x="73" y="211"/>
                  </a:cubicBezTo>
                  <a:cubicBezTo>
                    <a:pt x="80" y="194"/>
                    <a:pt x="87" y="177"/>
                    <a:pt x="94" y="159"/>
                  </a:cubicBezTo>
                  <a:cubicBezTo>
                    <a:pt x="111" y="104"/>
                    <a:pt x="111" y="104"/>
                    <a:pt x="1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2" name="Google Shape;2252;p37">
              <a:extLst>
                <a:ext uri="{FF2B5EF4-FFF2-40B4-BE49-F238E27FC236}">
                  <a16:creationId xmlns:a16="http://schemas.microsoft.com/office/drawing/2014/main" id="{008CCF1A-ED39-A0FC-221C-2B2AB2633E52}"/>
                </a:ext>
              </a:extLst>
            </p:cNvPr>
            <p:cNvSpPr/>
            <p:nvPr/>
          </p:nvSpPr>
          <p:spPr>
            <a:xfrm>
              <a:off x="6821100" y="3535900"/>
              <a:ext cx="42800" cy="52550"/>
            </a:xfrm>
            <a:custGeom>
              <a:avLst/>
              <a:gdLst/>
              <a:ahLst/>
              <a:cxnLst/>
              <a:rect l="l" t="t" r="r" b="b"/>
              <a:pathLst>
                <a:path w="1712" h="2102" extrusionOk="0">
                  <a:moveTo>
                    <a:pt x="1711" y="0"/>
                  </a:moveTo>
                  <a:cubicBezTo>
                    <a:pt x="1663" y="0"/>
                    <a:pt x="1490" y="266"/>
                    <a:pt x="1487" y="270"/>
                  </a:cubicBezTo>
                  <a:cubicBezTo>
                    <a:pt x="1400" y="404"/>
                    <a:pt x="1400" y="404"/>
                    <a:pt x="1262" y="460"/>
                  </a:cubicBezTo>
                  <a:cubicBezTo>
                    <a:pt x="1241" y="467"/>
                    <a:pt x="1220" y="481"/>
                    <a:pt x="1203" y="494"/>
                  </a:cubicBezTo>
                  <a:cubicBezTo>
                    <a:pt x="1127" y="567"/>
                    <a:pt x="1082" y="667"/>
                    <a:pt x="996" y="733"/>
                  </a:cubicBezTo>
                  <a:cubicBezTo>
                    <a:pt x="837" y="850"/>
                    <a:pt x="837" y="850"/>
                    <a:pt x="740" y="954"/>
                  </a:cubicBezTo>
                  <a:lnTo>
                    <a:pt x="750" y="957"/>
                  </a:lnTo>
                  <a:cubicBezTo>
                    <a:pt x="633" y="1085"/>
                    <a:pt x="388" y="1414"/>
                    <a:pt x="388" y="1417"/>
                  </a:cubicBezTo>
                  <a:cubicBezTo>
                    <a:pt x="305" y="1538"/>
                    <a:pt x="260" y="1676"/>
                    <a:pt x="187" y="1804"/>
                  </a:cubicBezTo>
                  <a:cubicBezTo>
                    <a:pt x="139" y="1884"/>
                    <a:pt x="59" y="1942"/>
                    <a:pt x="11" y="2022"/>
                  </a:cubicBezTo>
                  <a:cubicBezTo>
                    <a:pt x="4" y="2032"/>
                    <a:pt x="0" y="2043"/>
                    <a:pt x="4" y="2053"/>
                  </a:cubicBezTo>
                  <a:cubicBezTo>
                    <a:pt x="12" y="2057"/>
                    <a:pt x="20" y="2060"/>
                    <a:pt x="31" y="2060"/>
                  </a:cubicBezTo>
                  <a:cubicBezTo>
                    <a:pt x="62" y="2060"/>
                    <a:pt x="117" y="2033"/>
                    <a:pt x="277" y="1901"/>
                  </a:cubicBezTo>
                  <a:cubicBezTo>
                    <a:pt x="325" y="1860"/>
                    <a:pt x="325" y="1860"/>
                    <a:pt x="346" y="1856"/>
                  </a:cubicBezTo>
                  <a:lnTo>
                    <a:pt x="353" y="1866"/>
                  </a:lnTo>
                  <a:cubicBezTo>
                    <a:pt x="374" y="1860"/>
                    <a:pt x="394" y="1849"/>
                    <a:pt x="415" y="1842"/>
                  </a:cubicBezTo>
                  <a:lnTo>
                    <a:pt x="415" y="1842"/>
                  </a:lnTo>
                  <a:cubicBezTo>
                    <a:pt x="398" y="1880"/>
                    <a:pt x="357" y="1930"/>
                    <a:pt x="309" y="1980"/>
                  </a:cubicBezTo>
                  <a:lnTo>
                    <a:pt x="309" y="1980"/>
                  </a:lnTo>
                  <a:cubicBezTo>
                    <a:pt x="478" y="1824"/>
                    <a:pt x="669" y="1643"/>
                    <a:pt x="813" y="1493"/>
                  </a:cubicBezTo>
                  <a:cubicBezTo>
                    <a:pt x="992" y="1282"/>
                    <a:pt x="1231" y="995"/>
                    <a:pt x="1400" y="774"/>
                  </a:cubicBezTo>
                  <a:cubicBezTo>
                    <a:pt x="1435" y="722"/>
                    <a:pt x="1666" y="373"/>
                    <a:pt x="1701" y="245"/>
                  </a:cubicBezTo>
                  <a:cubicBezTo>
                    <a:pt x="1701" y="239"/>
                    <a:pt x="1701" y="235"/>
                    <a:pt x="1704" y="232"/>
                  </a:cubicBezTo>
                  <a:lnTo>
                    <a:pt x="1704" y="225"/>
                  </a:lnTo>
                  <a:lnTo>
                    <a:pt x="1704" y="218"/>
                  </a:lnTo>
                  <a:cubicBezTo>
                    <a:pt x="1704" y="218"/>
                    <a:pt x="1704" y="214"/>
                    <a:pt x="1704" y="211"/>
                  </a:cubicBezTo>
                  <a:cubicBezTo>
                    <a:pt x="1704" y="211"/>
                    <a:pt x="1704" y="207"/>
                    <a:pt x="1704" y="204"/>
                  </a:cubicBezTo>
                  <a:lnTo>
                    <a:pt x="1704" y="197"/>
                  </a:lnTo>
                  <a:lnTo>
                    <a:pt x="1704" y="194"/>
                  </a:lnTo>
                  <a:lnTo>
                    <a:pt x="1704" y="190"/>
                  </a:lnTo>
                  <a:cubicBezTo>
                    <a:pt x="1690" y="197"/>
                    <a:pt x="1680" y="201"/>
                    <a:pt x="1618" y="311"/>
                  </a:cubicBezTo>
                  <a:cubicBezTo>
                    <a:pt x="1528" y="484"/>
                    <a:pt x="1514" y="494"/>
                    <a:pt x="1348" y="615"/>
                  </a:cubicBezTo>
                  <a:cubicBezTo>
                    <a:pt x="1393" y="536"/>
                    <a:pt x="1452" y="432"/>
                    <a:pt x="1493" y="353"/>
                  </a:cubicBezTo>
                  <a:lnTo>
                    <a:pt x="1570" y="211"/>
                  </a:lnTo>
                  <a:lnTo>
                    <a:pt x="1711" y="0"/>
                  </a:lnTo>
                  <a:close/>
                  <a:moveTo>
                    <a:pt x="309" y="1980"/>
                  </a:moveTo>
                  <a:cubicBezTo>
                    <a:pt x="263" y="2023"/>
                    <a:pt x="218" y="2064"/>
                    <a:pt x="177" y="2101"/>
                  </a:cubicBezTo>
                  <a:cubicBezTo>
                    <a:pt x="220" y="2066"/>
                    <a:pt x="267" y="2023"/>
                    <a:pt x="309" y="19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4" name="Google Shape;2253;p37">
              <a:extLst>
                <a:ext uri="{FF2B5EF4-FFF2-40B4-BE49-F238E27FC236}">
                  <a16:creationId xmlns:a16="http://schemas.microsoft.com/office/drawing/2014/main" id="{461E6B19-5ACF-97AA-F142-D28C22696B79}"/>
                </a:ext>
              </a:extLst>
            </p:cNvPr>
            <p:cNvSpPr/>
            <p:nvPr/>
          </p:nvSpPr>
          <p:spPr>
            <a:xfrm>
              <a:off x="6876575" y="3453625"/>
              <a:ext cx="5625" cy="30275"/>
            </a:xfrm>
            <a:custGeom>
              <a:avLst/>
              <a:gdLst/>
              <a:ahLst/>
              <a:cxnLst/>
              <a:rect l="l" t="t" r="r" b="b"/>
              <a:pathLst>
                <a:path w="225" h="1211" extrusionOk="0">
                  <a:moveTo>
                    <a:pt x="217" y="1"/>
                  </a:moveTo>
                  <a:cubicBezTo>
                    <a:pt x="205" y="1"/>
                    <a:pt x="198" y="3"/>
                    <a:pt x="183" y="32"/>
                  </a:cubicBezTo>
                  <a:cubicBezTo>
                    <a:pt x="170" y="66"/>
                    <a:pt x="170" y="105"/>
                    <a:pt x="152" y="139"/>
                  </a:cubicBezTo>
                  <a:lnTo>
                    <a:pt x="149" y="139"/>
                  </a:lnTo>
                  <a:cubicBezTo>
                    <a:pt x="142" y="129"/>
                    <a:pt x="142" y="129"/>
                    <a:pt x="135" y="125"/>
                  </a:cubicBezTo>
                  <a:cubicBezTo>
                    <a:pt x="107" y="170"/>
                    <a:pt x="90" y="222"/>
                    <a:pt x="87" y="277"/>
                  </a:cubicBezTo>
                  <a:lnTo>
                    <a:pt x="87" y="274"/>
                  </a:lnTo>
                  <a:lnTo>
                    <a:pt x="87" y="274"/>
                  </a:lnTo>
                  <a:cubicBezTo>
                    <a:pt x="80" y="329"/>
                    <a:pt x="90" y="384"/>
                    <a:pt x="87" y="440"/>
                  </a:cubicBezTo>
                  <a:cubicBezTo>
                    <a:pt x="80" y="530"/>
                    <a:pt x="49" y="619"/>
                    <a:pt x="38" y="709"/>
                  </a:cubicBezTo>
                  <a:lnTo>
                    <a:pt x="38" y="730"/>
                  </a:lnTo>
                  <a:cubicBezTo>
                    <a:pt x="38" y="768"/>
                    <a:pt x="62" y="799"/>
                    <a:pt x="59" y="837"/>
                  </a:cubicBezTo>
                  <a:cubicBezTo>
                    <a:pt x="45" y="899"/>
                    <a:pt x="28" y="962"/>
                    <a:pt x="7" y="1020"/>
                  </a:cubicBezTo>
                  <a:cubicBezTo>
                    <a:pt x="0" y="1062"/>
                    <a:pt x="0" y="1062"/>
                    <a:pt x="66" y="1210"/>
                  </a:cubicBezTo>
                  <a:cubicBezTo>
                    <a:pt x="76" y="1169"/>
                    <a:pt x="94" y="1117"/>
                    <a:pt x="104" y="1079"/>
                  </a:cubicBezTo>
                  <a:lnTo>
                    <a:pt x="152" y="803"/>
                  </a:lnTo>
                  <a:cubicBezTo>
                    <a:pt x="163" y="765"/>
                    <a:pt x="163" y="720"/>
                    <a:pt x="152" y="682"/>
                  </a:cubicBezTo>
                  <a:cubicBezTo>
                    <a:pt x="125" y="595"/>
                    <a:pt x="125" y="595"/>
                    <a:pt x="163" y="350"/>
                  </a:cubicBezTo>
                  <a:lnTo>
                    <a:pt x="190" y="409"/>
                  </a:lnTo>
                  <a:lnTo>
                    <a:pt x="211" y="298"/>
                  </a:lnTo>
                  <a:lnTo>
                    <a:pt x="201" y="177"/>
                  </a:lnTo>
                  <a:lnTo>
                    <a:pt x="225" y="1"/>
                  </a:lnTo>
                  <a:cubicBezTo>
                    <a:pt x="222" y="1"/>
                    <a:pt x="219" y="1"/>
                    <a:pt x="217"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5" name="Google Shape;2254;p37">
              <a:extLst>
                <a:ext uri="{FF2B5EF4-FFF2-40B4-BE49-F238E27FC236}">
                  <a16:creationId xmlns:a16="http://schemas.microsoft.com/office/drawing/2014/main" id="{EFC6BAB3-1B14-3DA7-EF5D-E17C1EB04561}"/>
                </a:ext>
              </a:extLst>
            </p:cNvPr>
            <p:cNvSpPr/>
            <p:nvPr/>
          </p:nvSpPr>
          <p:spPr>
            <a:xfrm>
              <a:off x="6542875" y="3276500"/>
              <a:ext cx="135400" cy="276600"/>
            </a:xfrm>
            <a:custGeom>
              <a:avLst/>
              <a:gdLst/>
              <a:ahLst/>
              <a:cxnLst/>
              <a:rect l="l" t="t" r="r" b="b"/>
              <a:pathLst>
                <a:path w="5416" h="11064" extrusionOk="0">
                  <a:moveTo>
                    <a:pt x="3844" y="1"/>
                  </a:moveTo>
                  <a:lnTo>
                    <a:pt x="3671" y="66"/>
                  </a:lnTo>
                  <a:lnTo>
                    <a:pt x="3560" y="63"/>
                  </a:lnTo>
                  <a:lnTo>
                    <a:pt x="3412" y="129"/>
                  </a:lnTo>
                  <a:lnTo>
                    <a:pt x="3267" y="212"/>
                  </a:lnTo>
                  <a:lnTo>
                    <a:pt x="3180" y="229"/>
                  </a:lnTo>
                  <a:lnTo>
                    <a:pt x="3211" y="146"/>
                  </a:lnTo>
                  <a:lnTo>
                    <a:pt x="3028" y="229"/>
                  </a:lnTo>
                  <a:cubicBezTo>
                    <a:pt x="3049" y="263"/>
                    <a:pt x="3070" y="298"/>
                    <a:pt x="3097" y="329"/>
                  </a:cubicBezTo>
                  <a:lnTo>
                    <a:pt x="3332" y="253"/>
                  </a:lnTo>
                  <a:cubicBezTo>
                    <a:pt x="3377" y="301"/>
                    <a:pt x="3443" y="360"/>
                    <a:pt x="3491" y="405"/>
                  </a:cubicBezTo>
                  <a:lnTo>
                    <a:pt x="3280" y="595"/>
                  </a:lnTo>
                  <a:lnTo>
                    <a:pt x="2911" y="834"/>
                  </a:lnTo>
                  <a:lnTo>
                    <a:pt x="2797" y="834"/>
                  </a:lnTo>
                  <a:lnTo>
                    <a:pt x="2555" y="1010"/>
                  </a:lnTo>
                  <a:cubicBezTo>
                    <a:pt x="2313" y="1190"/>
                    <a:pt x="1991" y="1214"/>
                    <a:pt x="1756" y="1404"/>
                  </a:cubicBezTo>
                  <a:cubicBezTo>
                    <a:pt x="1442" y="1663"/>
                    <a:pt x="1245" y="2019"/>
                    <a:pt x="961" y="2306"/>
                  </a:cubicBezTo>
                  <a:lnTo>
                    <a:pt x="865" y="2486"/>
                  </a:lnTo>
                  <a:cubicBezTo>
                    <a:pt x="737" y="2510"/>
                    <a:pt x="699" y="2693"/>
                    <a:pt x="688" y="2800"/>
                  </a:cubicBezTo>
                  <a:lnTo>
                    <a:pt x="751" y="2807"/>
                  </a:lnTo>
                  <a:lnTo>
                    <a:pt x="875" y="2572"/>
                  </a:lnTo>
                  <a:lnTo>
                    <a:pt x="1131" y="2251"/>
                  </a:lnTo>
                  <a:lnTo>
                    <a:pt x="1131" y="2251"/>
                  </a:lnTo>
                  <a:cubicBezTo>
                    <a:pt x="1030" y="2403"/>
                    <a:pt x="913" y="2614"/>
                    <a:pt x="820" y="2769"/>
                  </a:cubicBezTo>
                  <a:cubicBezTo>
                    <a:pt x="751" y="2852"/>
                    <a:pt x="685" y="2938"/>
                    <a:pt x="619" y="3025"/>
                  </a:cubicBezTo>
                  <a:cubicBezTo>
                    <a:pt x="578" y="3211"/>
                    <a:pt x="547" y="3471"/>
                    <a:pt x="522" y="3661"/>
                  </a:cubicBezTo>
                  <a:lnTo>
                    <a:pt x="636" y="3799"/>
                  </a:lnTo>
                  <a:lnTo>
                    <a:pt x="650" y="3968"/>
                  </a:lnTo>
                  <a:lnTo>
                    <a:pt x="719" y="4141"/>
                  </a:lnTo>
                  <a:lnTo>
                    <a:pt x="612" y="4456"/>
                  </a:lnTo>
                  <a:lnTo>
                    <a:pt x="640" y="4708"/>
                  </a:lnTo>
                  <a:lnTo>
                    <a:pt x="657" y="4950"/>
                  </a:lnTo>
                  <a:lnTo>
                    <a:pt x="789" y="4926"/>
                  </a:lnTo>
                  <a:lnTo>
                    <a:pt x="820" y="5071"/>
                  </a:lnTo>
                  <a:lnTo>
                    <a:pt x="706" y="5282"/>
                  </a:lnTo>
                  <a:lnTo>
                    <a:pt x="457" y="5410"/>
                  </a:lnTo>
                  <a:cubicBezTo>
                    <a:pt x="63" y="6146"/>
                    <a:pt x="63" y="6146"/>
                    <a:pt x="28" y="6654"/>
                  </a:cubicBezTo>
                  <a:cubicBezTo>
                    <a:pt x="1" y="7058"/>
                    <a:pt x="415" y="7321"/>
                    <a:pt x="377" y="7729"/>
                  </a:cubicBezTo>
                  <a:cubicBezTo>
                    <a:pt x="336" y="8150"/>
                    <a:pt x="177" y="8558"/>
                    <a:pt x="222" y="8990"/>
                  </a:cubicBezTo>
                  <a:cubicBezTo>
                    <a:pt x="343" y="10165"/>
                    <a:pt x="433" y="10397"/>
                    <a:pt x="1037" y="11064"/>
                  </a:cubicBezTo>
                  <a:lnTo>
                    <a:pt x="1062" y="10967"/>
                  </a:lnTo>
                  <a:lnTo>
                    <a:pt x="806" y="10583"/>
                  </a:lnTo>
                  <a:lnTo>
                    <a:pt x="847" y="10480"/>
                  </a:lnTo>
                  <a:cubicBezTo>
                    <a:pt x="844" y="10418"/>
                    <a:pt x="844" y="10418"/>
                    <a:pt x="827" y="10283"/>
                  </a:cubicBezTo>
                  <a:lnTo>
                    <a:pt x="737" y="10238"/>
                  </a:lnTo>
                  <a:lnTo>
                    <a:pt x="785" y="9979"/>
                  </a:lnTo>
                  <a:lnTo>
                    <a:pt x="916" y="9875"/>
                  </a:lnTo>
                  <a:cubicBezTo>
                    <a:pt x="954" y="9885"/>
                    <a:pt x="1003" y="9903"/>
                    <a:pt x="1041" y="9913"/>
                  </a:cubicBezTo>
                  <a:cubicBezTo>
                    <a:pt x="1106" y="9865"/>
                    <a:pt x="1169" y="9809"/>
                    <a:pt x="1227" y="9751"/>
                  </a:cubicBezTo>
                  <a:lnTo>
                    <a:pt x="1183" y="9571"/>
                  </a:lnTo>
                  <a:cubicBezTo>
                    <a:pt x="1297" y="9453"/>
                    <a:pt x="1456" y="9305"/>
                    <a:pt x="1577" y="9194"/>
                  </a:cubicBezTo>
                  <a:cubicBezTo>
                    <a:pt x="1587" y="9142"/>
                    <a:pt x="1597" y="9090"/>
                    <a:pt x="1608" y="9035"/>
                  </a:cubicBezTo>
                  <a:cubicBezTo>
                    <a:pt x="1774" y="9018"/>
                    <a:pt x="1991" y="8990"/>
                    <a:pt x="2154" y="8969"/>
                  </a:cubicBezTo>
                  <a:cubicBezTo>
                    <a:pt x="2233" y="8824"/>
                    <a:pt x="2347" y="8631"/>
                    <a:pt x="2434" y="8486"/>
                  </a:cubicBezTo>
                  <a:lnTo>
                    <a:pt x="2430" y="8482"/>
                  </a:lnTo>
                  <a:cubicBezTo>
                    <a:pt x="2565" y="8313"/>
                    <a:pt x="2803" y="8137"/>
                    <a:pt x="2962" y="7988"/>
                  </a:cubicBezTo>
                  <a:lnTo>
                    <a:pt x="2710" y="7490"/>
                  </a:lnTo>
                  <a:cubicBezTo>
                    <a:pt x="2123" y="7148"/>
                    <a:pt x="2060" y="7110"/>
                    <a:pt x="2012" y="6077"/>
                  </a:cubicBezTo>
                  <a:lnTo>
                    <a:pt x="1791" y="6018"/>
                  </a:lnTo>
                  <a:cubicBezTo>
                    <a:pt x="1760" y="5828"/>
                    <a:pt x="1725" y="5575"/>
                    <a:pt x="1697" y="5385"/>
                  </a:cubicBezTo>
                  <a:lnTo>
                    <a:pt x="1366" y="5161"/>
                  </a:lnTo>
                  <a:lnTo>
                    <a:pt x="1265" y="4846"/>
                  </a:lnTo>
                  <a:lnTo>
                    <a:pt x="1093" y="4829"/>
                  </a:lnTo>
                  <a:lnTo>
                    <a:pt x="923" y="4922"/>
                  </a:lnTo>
                  <a:lnTo>
                    <a:pt x="882" y="4680"/>
                  </a:lnTo>
                  <a:lnTo>
                    <a:pt x="747" y="4653"/>
                  </a:lnTo>
                  <a:lnTo>
                    <a:pt x="761" y="4456"/>
                  </a:lnTo>
                  <a:lnTo>
                    <a:pt x="992" y="4155"/>
                  </a:lnTo>
                  <a:lnTo>
                    <a:pt x="865" y="3875"/>
                  </a:lnTo>
                  <a:lnTo>
                    <a:pt x="989" y="3682"/>
                  </a:lnTo>
                  <a:lnTo>
                    <a:pt x="1075" y="3706"/>
                  </a:lnTo>
                  <a:lnTo>
                    <a:pt x="1075" y="3706"/>
                  </a:lnTo>
                  <a:lnTo>
                    <a:pt x="1051" y="3699"/>
                  </a:lnTo>
                  <a:cubicBezTo>
                    <a:pt x="1079" y="3678"/>
                    <a:pt x="1113" y="3650"/>
                    <a:pt x="1141" y="3630"/>
                  </a:cubicBezTo>
                  <a:lnTo>
                    <a:pt x="1290" y="3464"/>
                  </a:lnTo>
                  <a:lnTo>
                    <a:pt x="1138" y="3329"/>
                  </a:lnTo>
                  <a:lnTo>
                    <a:pt x="913" y="3571"/>
                  </a:lnTo>
                  <a:lnTo>
                    <a:pt x="802" y="3512"/>
                  </a:lnTo>
                  <a:lnTo>
                    <a:pt x="858" y="3239"/>
                  </a:lnTo>
                  <a:lnTo>
                    <a:pt x="1158" y="2894"/>
                  </a:lnTo>
                  <a:lnTo>
                    <a:pt x="1549" y="2759"/>
                  </a:lnTo>
                  <a:cubicBezTo>
                    <a:pt x="1621" y="2824"/>
                    <a:pt x="1725" y="2907"/>
                    <a:pt x="1801" y="2970"/>
                  </a:cubicBezTo>
                  <a:lnTo>
                    <a:pt x="1895" y="3084"/>
                  </a:lnTo>
                  <a:lnTo>
                    <a:pt x="1794" y="3249"/>
                  </a:lnTo>
                  <a:cubicBezTo>
                    <a:pt x="1639" y="3433"/>
                    <a:pt x="1628" y="3443"/>
                    <a:pt x="1691" y="3502"/>
                  </a:cubicBezTo>
                  <a:lnTo>
                    <a:pt x="1749" y="3498"/>
                  </a:lnTo>
                  <a:lnTo>
                    <a:pt x="2060" y="3073"/>
                  </a:lnTo>
                  <a:cubicBezTo>
                    <a:pt x="2112" y="3053"/>
                    <a:pt x="2164" y="3046"/>
                    <a:pt x="2216" y="3046"/>
                  </a:cubicBezTo>
                  <a:cubicBezTo>
                    <a:pt x="2323" y="3046"/>
                    <a:pt x="2431" y="3076"/>
                    <a:pt x="2539" y="3076"/>
                  </a:cubicBezTo>
                  <a:cubicBezTo>
                    <a:pt x="2580" y="3076"/>
                    <a:pt x="2621" y="3071"/>
                    <a:pt x="2662" y="3059"/>
                  </a:cubicBezTo>
                  <a:cubicBezTo>
                    <a:pt x="2821" y="3011"/>
                    <a:pt x="2883" y="2824"/>
                    <a:pt x="3049" y="2779"/>
                  </a:cubicBezTo>
                  <a:cubicBezTo>
                    <a:pt x="3104" y="2767"/>
                    <a:pt x="3135" y="2762"/>
                    <a:pt x="3162" y="2762"/>
                  </a:cubicBezTo>
                  <a:cubicBezTo>
                    <a:pt x="3190" y="2762"/>
                    <a:pt x="3213" y="2767"/>
                    <a:pt x="3253" y="2776"/>
                  </a:cubicBezTo>
                  <a:cubicBezTo>
                    <a:pt x="3602" y="2861"/>
                    <a:pt x="3811" y="2911"/>
                    <a:pt x="3939" y="2911"/>
                  </a:cubicBezTo>
                  <a:cubicBezTo>
                    <a:pt x="4130" y="2911"/>
                    <a:pt x="4140" y="2798"/>
                    <a:pt x="4165" y="2517"/>
                  </a:cubicBezTo>
                  <a:cubicBezTo>
                    <a:pt x="4364" y="2538"/>
                    <a:pt x="4560" y="2783"/>
                    <a:pt x="4748" y="2783"/>
                  </a:cubicBezTo>
                  <a:cubicBezTo>
                    <a:pt x="4809" y="2783"/>
                    <a:pt x="4870" y="2757"/>
                    <a:pt x="4929" y="2690"/>
                  </a:cubicBezTo>
                  <a:cubicBezTo>
                    <a:pt x="4978" y="2634"/>
                    <a:pt x="5415" y="1780"/>
                    <a:pt x="4805" y="1780"/>
                  </a:cubicBezTo>
                  <a:cubicBezTo>
                    <a:pt x="4766" y="1780"/>
                    <a:pt x="4724" y="1784"/>
                    <a:pt x="4677" y="1791"/>
                  </a:cubicBezTo>
                  <a:lnTo>
                    <a:pt x="4335" y="2009"/>
                  </a:lnTo>
                  <a:lnTo>
                    <a:pt x="4048" y="2095"/>
                  </a:lnTo>
                  <a:lnTo>
                    <a:pt x="4024" y="2102"/>
                  </a:lnTo>
                  <a:cubicBezTo>
                    <a:pt x="4012" y="2106"/>
                    <a:pt x="4001" y="2107"/>
                    <a:pt x="3989" y="2107"/>
                  </a:cubicBezTo>
                  <a:cubicBezTo>
                    <a:pt x="3918" y="2107"/>
                    <a:pt x="3862" y="2035"/>
                    <a:pt x="3889" y="1960"/>
                  </a:cubicBezTo>
                  <a:lnTo>
                    <a:pt x="3899" y="1929"/>
                  </a:lnTo>
                  <a:cubicBezTo>
                    <a:pt x="3937" y="1857"/>
                    <a:pt x="3989" y="1739"/>
                    <a:pt x="4034" y="1639"/>
                  </a:cubicBezTo>
                  <a:cubicBezTo>
                    <a:pt x="4086" y="1515"/>
                    <a:pt x="4205" y="1438"/>
                    <a:pt x="4337" y="1438"/>
                  </a:cubicBezTo>
                  <a:cubicBezTo>
                    <a:pt x="4346" y="1438"/>
                    <a:pt x="4354" y="1438"/>
                    <a:pt x="4362" y="1438"/>
                  </a:cubicBezTo>
                  <a:cubicBezTo>
                    <a:pt x="4376" y="1438"/>
                    <a:pt x="4386" y="1442"/>
                    <a:pt x="4397" y="1442"/>
                  </a:cubicBezTo>
                  <a:cubicBezTo>
                    <a:pt x="4594" y="1470"/>
                    <a:pt x="4791" y="1497"/>
                    <a:pt x="4988" y="1528"/>
                  </a:cubicBezTo>
                  <a:lnTo>
                    <a:pt x="5195" y="1356"/>
                  </a:lnTo>
                  <a:lnTo>
                    <a:pt x="5282" y="1203"/>
                  </a:lnTo>
                  <a:lnTo>
                    <a:pt x="5389" y="1127"/>
                  </a:lnTo>
                  <a:lnTo>
                    <a:pt x="5261" y="1089"/>
                  </a:lnTo>
                  <a:lnTo>
                    <a:pt x="5067" y="1141"/>
                  </a:lnTo>
                  <a:lnTo>
                    <a:pt x="4901" y="1231"/>
                  </a:lnTo>
                  <a:lnTo>
                    <a:pt x="4808" y="1120"/>
                  </a:lnTo>
                  <a:cubicBezTo>
                    <a:pt x="5161" y="889"/>
                    <a:pt x="5161" y="889"/>
                    <a:pt x="5161" y="875"/>
                  </a:cubicBezTo>
                  <a:lnTo>
                    <a:pt x="4964" y="796"/>
                  </a:lnTo>
                  <a:cubicBezTo>
                    <a:pt x="4995" y="744"/>
                    <a:pt x="5019" y="685"/>
                    <a:pt x="5033" y="626"/>
                  </a:cubicBezTo>
                  <a:lnTo>
                    <a:pt x="5033" y="626"/>
                  </a:lnTo>
                  <a:cubicBezTo>
                    <a:pt x="4943" y="637"/>
                    <a:pt x="4818" y="640"/>
                    <a:pt x="4735" y="682"/>
                  </a:cubicBezTo>
                  <a:lnTo>
                    <a:pt x="4760" y="737"/>
                  </a:lnTo>
                  <a:cubicBezTo>
                    <a:pt x="4801" y="747"/>
                    <a:pt x="4839" y="768"/>
                    <a:pt x="4874" y="796"/>
                  </a:cubicBezTo>
                  <a:cubicBezTo>
                    <a:pt x="4794" y="827"/>
                    <a:pt x="4794" y="827"/>
                    <a:pt x="4684" y="861"/>
                  </a:cubicBezTo>
                  <a:lnTo>
                    <a:pt x="4504" y="965"/>
                  </a:lnTo>
                  <a:lnTo>
                    <a:pt x="4376" y="885"/>
                  </a:lnTo>
                  <a:cubicBezTo>
                    <a:pt x="4397" y="720"/>
                    <a:pt x="4538" y="619"/>
                    <a:pt x="4597" y="474"/>
                  </a:cubicBezTo>
                  <a:cubicBezTo>
                    <a:pt x="4514" y="467"/>
                    <a:pt x="4431" y="457"/>
                    <a:pt x="4352" y="436"/>
                  </a:cubicBezTo>
                  <a:cubicBezTo>
                    <a:pt x="4300" y="353"/>
                    <a:pt x="4265" y="256"/>
                    <a:pt x="4252" y="156"/>
                  </a:cubicBezTo>
                  <a:cubicBezTo>
                    <a:pt x="4234" y="122"/>
                    <a:pt x="4214" y="77"/>
                    <a:pt x="4200" y="42"/>
                  </a:cubicBezTo>
                  <a:lnTo>
                    <a:pt x="4037" y="42"/>
                  </a:lnTo>
                  <a:cubicBezTo>
                    <a:pt x="3979" y="32"/>
                    <a:pt x="3899" y="15"/>
                    <a:pt x="384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7" name="Google Shape;2255;p37">
              <a:extLst>
                <a:ext uri="{FF2B5EF4-FFF2-40B4-BE49-F238E27FC236}">
                  <a16:creationId xmlns:a16="http://schemas.microsoft.com/office/drawing/2014/main" id="{DD6019AD-F0A2-59F9-C83E-676B94F86EC2}"/>
                </a:ext>
              </a:extLst>
            </p:cNvPr>
            <p:cNvSpPr/>
            <p:nvPr/>
          </p:nvSpPr>
          <p:spPr>
            <a:xfrm>
              <a:off x="6569050" y="3367225"/>
              <a:ext cx="2375" cy="1925"/>
            </a:xfrm>
            <a:custGeom>
              <a:avLst/>
              <a:gdLst/>
              <a:ahLst/>
              <a:cxnLst/>
              <a:rect l="l" t="t" r="r" b="b"/>
              <a:pathLst>
                <a:path w="95" h="77" extrusionOk="0">
                  <a:moveTo>
                    <a:pt x="94" y="1"/>
                  </a:moveTo>
                  <a:cubicBezTo>
                    <a:pt x="63" y="21"/>
                    <a:pt x="35" y="42"/>
                    <a:pt x="1" y="70"/>
                  </a:cubicBezTo>
                  <a:lnTo>
                    <a:pt x="25" y="77"/>
                  </a:lnTo>
                  <a:lnTo>
                    <a:pt x="94"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2256;p37">
              <a:extLst>
                <a:ext uri="{FF2B5EF4-FFF2-40B4-BE49-F238E27FC236}">
                  <a16:creationId xmlns:a16="http://schemas.microsoft.com/office/drawing/2014/main" id="{C251BCBF-AEC5-8E3D-298A-4A9747648BBE}"/>
                </a:ext>
              </a:extLst>
            </p:cNvPr>
            <p:cNvSpPr/>
            <p:nvPr/>
          </p:nvSpPr>
          <p:spPr>
            <a:xfrm>
              <a:off x="6571400" y="336722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lnTo>
                    <a:pt x="0"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0" name="Google Shape;2257;p37">
              <a:extLst>
                <a:ext uri="{FF2B5EF4-FFF2-40B4-BE49-F238E27FC236}">
                  <a16:creationId xmlns:a16="http://schemas.microsoft.com/office/drawing/2014/main" id="{A91DA25B-D307-7EB9-2BC4-ED5723B3AB3C}"/>
                </a:ext>
              </a:extLst>
            </p:cNvPr>
            <p:cNvSpPr/>
            <p:nvPr/>
          </p:nvSpPr>
          <p:spPr>
            <a:xfrm>
              <a:off x="6669975" y="3308400"/>
              <a:ext cx="17400" cy="18425"/>
            </a:xfrm>
            <a:custGeom>
              <a:avLst/>
              <a:gdLst/>
              <a:ahLst/>
              <a:cxnLst/>
              <a:rect l="l" t="t" r="r" b="b"/>
              <a:pathLst>
                <a:path w="696" h="737" extrusionOk="0">
                  <a:moveTo>
                    <a:pt x="377" y="0"/>
                  </a:moveTo>
                  <a:lnTo>
                    <a:pt x="232" y="107"/>
                  </a:lnTo>
                  <a:lnTo>
                    <a:pt x="160" y="173"/>
                  </a:lnTo>
                  <a:lnTo>
                    <a:pt x="7" y="221"/>
                  </a:lnTo>
                  <a:cubicBezTo>
                    <a:pt x="37" y="234"/>
                    <a:pt x="76" y="266"/>
                    <a:pt x="113" y="266"/>
                  </a:cubicBezTo>
                  <a:cubicBezTo>
                    <a:pt x="114" y="266"/>
                    <a:pt x="116" y="266"/>
                    <a:pt x="118" y="266"/>
                  </a:cubicBezTo>
                  <a:cubicBezTo>
                    <a:pt x="236" y="254"/>
                    <a:pt x="305" y="248"/>
                    <a:pt x="345" y="248"/>
                  </a:cubicBezTo>
                  <a:cubicBezTo>
                    <a:pt x="400" y="248"/>
                    <a:pt x="404" y="260"/>
                    <a:pt x="412" y="290"/>
                  </a:cubicBezTo>
                  <a:lnTo>
                    <a:pt x="388" y="442"/>
                  </a:lnTo>
                  <a:cubicBezTo>
                    <a:pt x="316" y="471"/>
                    <a:pt x="276" y="487"/>
                    <a:pt x="247" y="487"/>
                  </a:cubicBezTo>
                  <a:cubicBezTo>
                    <a:pt x="209" y="487"/>
                    <a:pt x="187" y="461"/>
                    <a:pt x="139" y="401"/>
                  </a:cubicBezTo>
                  <a:cubicBezTo>
                    <a:pt x="134" y="392"/>
                    <a:pt x="124" y="388"/>
                    <a:pt x="111" y="388"/>
                  </a:cubicBezTo>
                  <a:cubicBezTo>
                    <a:pt x="98" y="388"/>
                    <a:pt x="82" y="392"/>
                    <a:pt x="63" y="401"/>
                  </a:cubicBezTo>
                  <a:lnTo>
                    <a:pt x="1" y="463"/>
                  </a:lnTo>
                  <a:cubicBezTo>
                    <a:pt x="166" y="629"/>
                    <a:pt x="166" y="629"/>
                    <a:pt x="160" y="722"/>
                  </a:cubicBezTo>
                  <a:lnTo>
                    <a:pt x="260" y="736"/>
                  </a:lnTo>
                  <a:cubicBezTo>
                    <a:pt x="291" y="712"/>
                    <a:pt x="322" y="684"/>
                    <a:pt x="346" y="657"/>
                  </a:cubicBezTo>
                  <a:cubicBezTo>
                    <a:pt x="353" y="650"/>
                    <a:pt x="357" y="639"/>
                    <a:pt x="363" y="636"/>
                  </a:cubicBezTo>
                  <a:cubicBezTo>
                    <a:pt x="364" y="636"/>
                    <a:pt x="365" y="636"/>
                    <a:pt x="366" y="636"/>
                  </a:cubicBezTo>
                  <a:cubicBezTo>
                    <a:pt x="380" y="636"/>
                    <a:pt x="402" y="662"/>
                    <a:pt x="419" y="684"/>
                  </a:cubicBezTo>
                  <a:lnTo>
                    <a:pt x="581" y="729"/>
                  </a:lnTo>
                  <a:lnTo>
                    <a:pt x="585" y="726"/>
                  </a:lnTo>
                  <a:lnTo>
                    <a:pt x="671" y="667"/>
                  </a:lnTo>
                  <a:lnTo>
                    <a:pt x="560" y="546"/>
                  </a:lnTo>
                  <a:cubicBezTo>
                    <a:pt x="657" y="463"/>
                    <a:pt x="678" y="425"/>
                    <a:pt x="681" y="415"/>
                  </a:cubicBezTo>
                  <a:cubicBezTo>
                    <a:pt x="685" y="404"/>
                    <a:pt x="685" y="394"/>
                    <a:pt x="681" y="384"/>
                  </a:cubicBezTo>
                  <a:cubicBezTo>
                    <a:pt x="681" y="353"/>
                    <a:pt x="685" y="321"/>
                    <a:pt x="695" y="290"/>
                  </a:cubicBezTo>
                  <a:lnTo>
                    <a:pt x="509" y="190"/>
                  </a:lnTo>
                  <a:lnTo>
                    <a:pt x="554" y="80"/>
                  </a:lnTo>
                  <a:lnTo>
                    <a:pt x="37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2" name="Google Shape;2258;p37">
              <a:extLst>
                <a:ext uri="{FF2B5EF4-FFF2-40B4-BE49-F238E27FC236}">
                  <a16:creationId xmlns:a16="http://schemas.microsoft.com/office/drawing/2014/main" id="{535B1959-C082-6C30-A333-D425E9F041CE}"/>
                </a:ext>
              </a:extLst>
            </p:cNvPr>
            <p:cNvSpPr/>
            <p:nvPr/>
          </p:nvSpPr>
          <p:spPr>
            <a:xfrm>
              <a:off x="6691400" y="3304675"/>
              <a:ext cx="20075" cy="11075"/>
            </a:xfrm>
            <a:custGeom>
              <a:avLst/>
              <a:gdLst/>
              <a:ahLst/>
              <a:cxnLst/>
              <a:rect l="l" t="t" r="r" b="b"/>
              <a:pathLst>
                <a:path w="803" h="443" extrusionOk="0">
                  <a:moveTo>
                    <a:pt x="338" y="0"/>
                  </a:moveTo>
                  <a:cubicBezTo>
                    <a:pt x="323" y="0"/>
                    <a:pt x="296" y="5"/>
                    <a:pt x="260" y="49"/>
                  </a:cubicBezTo>
                  <a:lnTo>
                    <a:pt x="1" y="152"/>
                  </a:lnTo>
                  <a:lnTo>
                    <a:pt x="8" y="159"/>
                  </a:lnTo>
                  <a:lnTo>
                    <a:pt x="32" y="177"/>
                  </a:lnTo>
                  <a:lnTo>
                    <a:pt x="66" y="201"/>
                  </a:lnTo>
                  <a:lnTo>
                    <a:pt x="108" y="229"/>
                  </a:lnTo>
                  <a:lnTo>
                    <a:pt x="153" y="256"/>
                  </a:lnTo>
                  <a:lnTo>
                    <a:pt x="191" y="284"/>
                  </a:lnTo>
                  <a:lnTo>
                    <a:pt x="218" y="301"/>
                  </a:lnTo>
                  <a:lnTo>
                    <a:pt x="232" y="311"/>
                  </a:lnTo>
                  <a:cubicBezTo>
                    <a:pt x="267" y="325"/>
                    <a:pt x="301" y="315"/>
                    <a:pt x="332" y="332"/>
                  </a:cubicBezTo>
                  <a:cubicBezTo>
                    <a:pt x="391" y="363"/>
                    <a:pt x="443" y="401"/>
                    <a:pt x="491" y="443"/>
                  </a:cubicBezTo>
                  <a:lnTo>
                    <a:pt x="803" y="408"/>
                  </a:lnTo>
                  <a:cubicBezTo>
                    <a:pt x="775" y="391"/>
                    <a:pt x="747" y="377"/>
                    <a:pt x="723" y="360"/>
                  </a:cubicBezTo>
                  <a:cubicBezTo>
                    <a:pt x="720" y="197"/>
                    <a:pt x="720" y="197"/>
                    <a:pt x="702" y="184"/>
                  </a:cubicBezTo>
                  <a:cubicBezTo>
                    <a:pt x="647" y="152"/>
                    <a:pt x="353" y="4"/>
                    <a:pt x="346" y="0"/>
                  </a:cubicBezTo>
                  <a:cubicBezTo>
                    <a:pt x="344" y="0"/>
                    <a:pt x="341" y="0"/>
                    <a:pt x="338"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4" name="Google Shape;2259;p37">
              <a:extLst>
                <a:ext uri="{FF2B5EF4-FFF2-40B4-BE49-F238E27FC236}">
                  <a16:creationId xmlns:a16="http://schemas.microsoft.com/office/drawing/2014/main" id="{626F98CE-244A-B56D-83DD-EE404D8751A3}"/>
                </a:ext>
              </a:extLst>
            </p:cNvPr>
            <p:cNvSpPr/>
            <p:nvPr/>
          </p:nvSpPr>
          <p:spPr>
            <a:xfrm>
              <a:off x="6685950" y="3316150"/>
              <a:ext cx="54125" cy="28475"/>
            </a:xfrm>
            <a:custGeom>
              <a:avLst/>
              <a:gdLst/>
              <a:ahLst/>
              <a:cxnLst/>
              <a:rect l="l" t="t" r="r" b="b"/>
              <a:pathLst>
                <a:path w="2165" h="1139" extrusionOk="0">
                  <a:moveTo>
                    <a:pt x="573" y="1"/>
                  </a:moveTo>
                  <a:cubicBezTo>
                    <a:pt x="559" y="1"/>
                    <a:pt x="537" y="14"/>
                    <a:pt x="492" y="67"/>
                  </a:cubicBezTo>
                  <a:lnTo>
                    <a:pt x="575" y="153"/>
                  </a:lnTo>
                  <a:cubicBezTo>
                    <a:pt x="637" y="191"/>
                    <a:pt x="703" y="233"/>
                    <a:pt x="768" y="271"/>
                  </a:cubicBezTo>
                  <a:cubicBezTo>
                    <a:pt x="575" y="333"/>
                    <a:pt x="519" y="395"/>
                    <a:pt x="506" y="419"/>
                  </a:cubicBezTo>
                  <a:cubicBezTo>
                    <a:pt x="506" y="423"/>
                    <a:pt x="506" y="423"/>
                    <a:pt x="595" y="516"/>
                  </a:cubicBezTo>
                  <a:cubicBezTo>
                    <a:pt x="284" y="599"/>
                    <a:pt x="284" y="599"/>
                    <a:pt x="260" y="616"/>
                  </a:cubicBezTo>
                  <a:cubicBezTo>
                    <a:pt x="226" y="644"/>
                    <a:pt x="233" y="689"/>
                    <a:pt x="212" y="720"/>
                  </a:cubicBezTo>
                  <a:cubicBezTo>
                    <a:pt x="153" y="810"/>
                    <a:pt x="74" y="882"/>
                    <a:pt x="11" y="969"/>
                  </a:cubicBezTo>
                  <a:cubicBezTo>
                    <a:pt x="11" y="972"/>
                    <a:pt x="8" y="979"/>
                    <a:pt x="8" y="983"/>
                  </a:cubicBezTo>
                  <a:cubicBezTo>
                    <a:pt x="1" y="1028"/>
                    <a:pt x="174" y="1135"/>
                    <a:pt x="260" y="1138"/>
                  </a:cubicBezTo>
                  <a:cubicBezTo>
                    <a:pt x="266" y="1138"/>
                    <a:pt x="272" y="1139"/>
                    <a:pt x="277" y="1139"/>
                  </a:cubicBezTo>
                  <a:cubicBezTo>
                    <a:pt x="340" y="1139"/>
                    <a:pt x="363" y="1119"/>
                    <a:pt x="436" y="1055"/>
                  </a:cubicBezTo>
                  <a:cubicBezTo>
                    <a:pt x="631" y="886"/>
                    <a:pt x="735" y="847"/>
                    <a:pt x="796" y="847"/>
                  </a:cubicBezTo>
                  <a:cubicBezTo>
                    <a:pt x="828" y="847"/>
                    <a:pt x="849" y="857"/>
                    <a:pt x="865" y="865"/>
                  </a:cubicBezTo>
                  <a:cubicBezTo>
                    <a:pt x="893" y="875"/>
                    <a:pt x="893" y="875"/>
                    <a:pt x="1021" y="952"/>
                  </a:cubicBezTo>
                  <a:cubicBezTo>
                    <a:pt x="1052" y="972"/>
                    <a:pt x="1086" y="986"/>
                    <a:pt x="1124" y="993"/>
                  </a:cubicBezTo>
                  <a:cubicBezTo>
                    <a:pt x="1235" y="1010"/>
                    <a:pt x="1345" y="1024"/>
                    <a:pt x="1456" y="1041"/>
                  </a:cubicBezTo>
                  <a:cubicBezTo>
                    <a:pt x="1484" y="1052"/>
                    <a:pt x="1511" y="1055"/>
                    <a:pt x="1542" y="1062"/>
                  </a:cubicBezTo>
                  <a:lnTo>
                    <a:pt x="1556" y="1062"/>
                  </a:lnTo>
                  <a:cubicBezTo>
                    <a:pt x="1577" y="1059"/>
                    <a:pt x="1656" y="1010"/>
                    <a:pt x="1905" y="796"/>
                  </a:cubicBezTo>
                  <a:cubicBezTo>
                    <a:pt x="1933" y="772"/>
                    <a:pt x="1947" y="734"/>
                    <a:pt x="1985" y="723"/>
                  </a:cubicBezTo>
                  <a:cubicBezTo>
                    <a:pt x="1992" y="721"/>
                    <a:pt x="2000" y="720"/>
                    <a:pt x="2008" y="720"/>
                  </a:cubicBezTo>
                  <a:cubicBezTo>
                    <a:pt x="2041" y="720"/>
                    <a:pt x="2074" y="737"/>
                    <a:pt x="2107" y="737"/>
                  </a:cubicBezTo>
                  <a:cubicBezTo>
                    <a:pt x="2115" y="737"/>
                    <a:pt x="2122" y="736"/>
                    <a:pt x="2130" y="734"/>
                  </a:cubicBezTo>
                  <a:cubicBezTo>
                    <a:pt x="2137" y="730"/>
                    <a:pt x="2140" y="730"/>
                    <a:pt x="2144" y="727"/>
                  </a:cubicBezTo>
                  <a:lnTo>
                    <a:pt x="2144" y="723"/>
                  </a:lnTo>
                  <a:cubicBezTo>
                    <a:pt x="2154" y="716"/>
                    <a:pt x="2165" y="689"/>
                    <a:pt x="2161" y="606"/>
                  </a:cubicBezTo>
                  <a:lnTo>
                    <a:pt x="2040" y="509"/>
                  </a:lnTo>
                  <a:lnTo>
                    <a:pt x="2012" y="350"/>
                  </a:lnTo>
                  <a:cubicBezTo>
                    <a:pt x="1805" y="257"/>
                    <a:pt x="1601" y="146"/>
                    <a:pt x="1387" y="74"/>
                  </a:cubicBezTo>
                  <a:lnTo>
                    <a:pt x="1214" y="139"/>
                  </a:lnTo>
                  <a:cubicBezTo>
                    <a:pt x="1027" y="32"/>
                    <a:pt x="1027" y="32"/>
                    <a:pt x="903" y="5"/>
                  </a:cubicBezTo>
                  <a:cubicBezTo>
                    <a:pt x="805" y="38"/>
                    <a:pt x="757" y="54"/>
                    <a:pt x="717" y="54"/>
                  </a:cubicBezTo>
                  <a:cubicBezTo>
                    <a:pt x="679" y="54"/>
                    <a:pt x="650" y="39"/>
                    <a:pt x="592" y="8"/>
                  </a:cubicBezTo>
                  <a:cubicBezTo>
                    <a:pt x="586" y="4"/>
                    <a:pt x="581" y="1"/>
                    <a:pt x="573"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6" name="Google Shape;2260;p37">
              <a:extLst>
                <a:ext uri="{FF2B5EF4-FFF2-40B4-BE49-F238E27FC236}">
                  <a16:creationId xmlns:a16="http://schemas.microsoft.com/office/drawing/2014/main" id="{39237177-8179-D6FC-6E8D-262D9837B77B}"/>
                </a:ext>
              </a:extLst>
            </p:cNvPr>
            <p:cNvSpPr/>
            <p:nvPr/>
          </p:nvSpPr>
          <p:spPr>
            <a:xfrm>
              <a:off x="6884000" y="3407500"/>
              <a:ext cx="6600" cy="47275"/>
            </a:xfrm>
            <a:custGeom>
              <a:avLst/>
              <a:gdLst/>
              <a:ahLst/>
              <a:cxnLst/>
              <a:rect l="l" t="t" r="r" b="b"/>
              <a:pathLst>
                <a:path w="264" h="1891" extrusionOk="0">
                  <a:moveTo>
                    <a:pt x="7" y="0"/>
                  </a:moveTo>
                  <a:lnTo>
                    <a:pt x="1" y="7"/>
                  </a:lnTo>
                  <a:cubicBezTo>
                    <a:pt x="52" y="187"/>
                    <a:pt x="59" y="211"/>
                    <a:pt x="108" y="539"/>
                  </a:cubicBezTo>
                  <a:lnTo>
                    <a:pt x="132" y="664"/>
                  </a:lnTo>
                  <a:cubicBezTo>
                    <a:pt x="166" y="833"/>
                    <a:pt x="198" y="1061"/>
                    <a:pt x="225" y="1234"/>
                  </a:cubicBezTo>
                  <a:lnTo>
                    <a:pt x="187" y="1652"/>
                  </a:lnTo>
                  <a:lnTo>
                    <a:pt x="229" y="1891"/>
                  </a:lnTo>
                  <a:cubicBezTo>
                    <a:pt x="249" y="1708"/>
                    <a:pt x="253" y="1462"/>
                    <a:pt x="263" y="1276"/>
                  </a:cubicBezTo>
                  <a:lnTo>
                    <a:pt x="260" y="1276"/>
                  </a:lnTo>
                  <a:cubicBezTo>
                    <a:pt x="256" y="1034"/>
                    <a:pt x="198" y="716"/>
                    <a:pt x="166" y="477"/>
                  </a:cubicBezTo>
                  <a:cubicBezTo>
                    <a:pt x="142" y="460"/>
                    <a:pt x="139" y="453"/>
                    <a:pt x="115" y="346"/>
                  </a:cubicBezTo>
                  <a:cubicBezTo>
                    <a:pt x="70" y="145"/>
                    <a:pt x="32" y="28"/>
                    <a:pt x="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7" name="Google Shape;2261;p37">
              <a:extLst>
                <a:ext uri="{FF2B5EF4-FFF2-40B4-BE49-F238E27FC236}">
                  <a16:creationId xmlns:a16="http://schemas.microsoft.com/office/drawing/2014/main" id="{1ED49E17-4CDC-1A02-4DD8-FF356C890E68}"/>
                </a:ext>
              </a:extLst>
            </p:cNvPr>
            <p:cNvSpPr/>
            <p:nvPr/>
          </p:nvSpPr>
          <p:spPr>
            <a:xfrm>
              <a:off x="6665050" y="3409575"/>
              <a:ext cx="137325" cy="170725"/>
            </a:xfrm>
            <a:custGeom>
              <a:avLst/>
              <a:gdLst/>
              <a:ahLst/>
              <a:cxnLst/>
              <a:rect l="l" t="t" r="r" b="b"/>
              <a:pathLst>
                <a:path w="5493" h="6829" extrusionOk="0">
                  <a:moveTo>
                    <a:pt x="1729" y="0"/>
                  </a:moveTo>
                  <a:cubicBezTo>
                    <a:pt x="1501" y="80"/>
                    <a:pt x="1380" y="332"/>
                    <a:pt x="1131" y="384"/>
                  </a:cubicBezTo>
                  <a:cubicBezTo>
                    <a:pt x="1069" y="411"/>
                    <a:pt x="1010" y="443"/>
                    <a:pt x="954" y="481"/>
                  </a:cubicBezTo>
                  <a:cubicBezTo>
                    <a:pt x="858" y="550"/>
                    <a:pt x="858" y="695"/>
                    <a:pt x="744" y="750"/>
                  </a:cubicBezTo>
                  <a:cubicBezTo>
                    <a:pt x="647" y="799"/>
                    <a:pt x="516" y="767"/>
                    <a:pt x="450" y="878"/>
                  </a:cubicBezTo>
                  <a:lnTo>
                    <a:pt x="25" y="1721"/>
                  </a:lnTo>
                  <a:cubicBezTo>
                    <a:pt x="1" y="1797"/>
                    <a:pt x="77" y="2167"/>
                    <a:pt x="77" y="2171"/>
                  </a:cubicBezTo>
                  <a:cubicBezTo>
                    <a:pt x="77" y="2174"/>
                    <a:pt x="184" y="2679"/>
                    <a:pt x="353" y="2820"/>
                  </a:cubicBezTo>
                  <a:cubicBezTo>
                    <a:pt x="420" y="2877"/>
                    <a:pt x="490" y="2893"/>
                    <a:pt x="561" y="2893"/>
                  </a:cubicBezTo>
                  <a:cubicBezTo>
                    <a:pt x="657" y="2893"/>
                    <a:pt x="755" y="2863"/>
                    <a:pt x="851" y="2863"/>
                  </a:cubicBezTo>
                  <a:cubicBezTo>
                    <a:pt x="866" y="2863"/>
                    <a:pt x="881" y="2864"/>
                    <a:pt x="896" y="2865"/>
                  </a:cubicBezTo>
                  <a:cubicBezTo>
                    <a:pt x="1466" y="2931"/>
                    <a:pt x="1497" y="2993"/>
                    <a:pt x="1763" y="3470"/>
                  </a:cubicBezTo>
                  <a:lnTo>
                    <a:pt x="1801" y="3584"/>
                  </a:lnTo>
                  <a:cubicBezTo>
                    <a:pt x="1732" y="3740"/>
                    <a:pt x="1577" y="3951"/>
                    <a:pt x="1604" y="4120"/>
                  </a:cubicBezTo>
                  <a:cubicBezTo>
                    <a:pt x="1684" y="4597"/>
                    <a:pt x="1701" y="4694"/>
                    <a:pt x="1601" y="4870"/>
                  </a:cubicBezTo>
                  <a:cubicBezTo>
                    <a:pt x="1601" y="4873"/>
                    <a:pt x="1397" y="5157"/>
                    <a:pt x="1321" y="5178"/>
                  </a:cubicBezTo>
                  <a:cubicBezTo>
                    <a:pt x="1231" y="5202"/>
                    <a:pt x="1134" y="5250"/>
                    <a:pt x="1127" y="5295"/>
                  </a:cubicBezTo>
                  <a:cubicBezTo>
                    <a:pt x="1124" y="5302"/>
                    <a:pt x="982" y="6387"/>
                    <a:pt x="1113" y="6726"/>
                  </a:cubicBezTo>
                  <a:cubicBezTo>
                    <a:pt x="1121" y="6726"/>
                    <a:pt x="1129" y="6725"/>
                    <a:pt x="1137" y="6725"/>
                  </a:cubicBezTo>
                  <a:cubicBezTo>
                    <a:pt x="1328" y="6725"/>
                    <a:pt x="1508" y="6828"/>
                    <a:pt x="1700" y="6828"/>
                  </a:cubicBezTo>
                  <a:cubicBezTo>
                    <a:pt x="1724" y="6828"/>
                    <a:pt x="1749" y="6826"/>
                    <a:pt x="1774" y="6823"/>
                  </a:cubicBezTo>
                  <a:lnTo>
                    <a:pt x="2921" y="6453"/>
                  </a:lnTo>
                  <a:cubicBezTo>
                    <a:pt x="2959" y="6439"/>
                    <a:pt x="2959" y="6439"/>
                    <a:pt x="3111" y="6107"/>
                  </a:cubicBezTo>
                  <a:cubicBezTo>
                    <a:pt x="3208" y="5900"/>
                    <a:pt x="3446" y="6048"/>
                    <a:pt x="3578" y="5924"/>
                  </a:cubicBezTo>
                  <a:cubicBezTo>
                    <a:pt x="3623" y="5883"/>
                    <a:pt x="3716" y="5789"/>
                    <a:pt x="3951" y="5461"/>
                  </a:cubicBezTo>
                  <a:cubicBezTo>
                    <a:pt x="3996" y="5271"/>
                    <a:pt x="4044" y="5012"/>
                    <a:pt x="4086" y="4822"/>
                  </a:cubicBezTo>
                  <a:cubicBezTo>
                    <a:pt x="4400" y="4638"/>
                    <a:pt x="4746" y="4514"/>
                    <a:pt x="5047" y="4303"/>
                  </a:cubicBezTo>
                  <a:cubicBezTo>
                    <a:pt x="5212" y="4182"/>
                    <a:pt x="5278" y="3971"/>
                    <a:pt x="5441" y="3847"/>
                  </a:cubicBezTo>
                  <a:cubicBezTo>
                    <a:pt x="5468" y="3785"/>
                    <a:pt x="5486" y="3716"/>
                    <a:pt x="5492" y="3646"/>
                  </a:cubicBezTo>
                  <a:lnTo>
                    <a:pt x="5465" y="3622"/>
                  </a:lnTo>
                  <a:cubicBezTo>
                    <a:pt x="5437" y="3629"/>
                    <a:pt x="5396" y="3640"/>
                    <a:pt x="5136" y="3681"/>
                  </a:cubicBezTo>
                  <a:cubicBezTo>
                    <a:pt x="4794" y="3615"/>
                    <a:pt x="4794" y="3615"/>
                    <a:pt x="4635" y="2969"/>
                  </a:cubicBezTo>
                  <a:lnTo>
                    <a:pt x="4601" y="2727"/>
                  </a:lnTo>
                  <a:cubicBezTo>
                    <a:pt x="4573" y="2537"/>
                    <a:pt x="4535" y="2285"/>
                    <a:pt x="4507" y="2095"/>
                  </a:cubicBezTo>
                  <a:lnTo>
                    <a:pt x="4456" y="1891"/>
                  </a:lnTo>
                  <a:lnTo>
                    <a:pt x="4573" y="1867"/>
                  </a:lnTo>
                  <a:lnTo>
                    <a:pt x="4521" y="1552"/>
                  </a:lnTo>
                  <a:cubicBezTo>
                    <a:pt x="4495" y="1556"/>
                    <a:pt x="4471" y="1559"/>
                    <a:pt x="4445" y="1559"/>
                  </a:cubicBezTo>
                  <a:cubicBezTo>
                    <a:pt x="4330" y="1559"/>
                    <a:pt x="4171" y="1489"/>
                    <a:pt x="3585" y="1058"/>
                  </a:cubicBezTo>
                  <a:cubicBezTo>
                    <a:pt x="3550" y="1106"/>
                    <a:pt x="3505" y="1165"/>
                    <a:pt x="3471" y="1213"/>
                  </a:cubicBezTo>
                  <a:cubicBezTo>
                    <a:pt x="3464" y="1210"/>
                    <a:pt x="2762" y="888"/>
                    <a:pt x="2848" y="698"/>
                  </a:cubicBezTo>
                  <a:cubicBezTo>
                    <a:pt x="2969" y="432"/>
                    <a:pt x="2938" y="411"/>
                    <a:pt x="2814" y="325"/>
                  </a:cubicBezTo>
                  <a:lnTo>
                    <a:pt x="1794" y="135"/>
                  </a:lnTo>
                  <a:cubicBezTo>
                    <a:pt x="1777" y="97"/>
                    <a:pt x="1749" y="42"/>
                    <a:pt x="172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9" name="Google Shape;2262;p37">
              <a:extLst>
                <a:ext uri="{FF2B5EF4-FFF2-40B4-BE49-F238E27FC236}">
                  <a16:creationId xmlns:a16="http://schemas.microsoft.com/office/drawing/2014/main" id="{B441FFC9-F6DF-9656-CE18-BF2F396A37E7}"/>
                </a:ext>
              </a:extLst>
            </p:cNvPr>
            <p:cNvSpPr/>
            <p:nvPr/>
          </p:nvSpPr>
          <p:spPr>
            <a:xfrm>
              <a:off x="6777625" y="3354625"/>
              <a:ext cx="112975" cy="197700"/>
            </a:xfrm>
            <a:custGeom>
              <a:avLst/>
              <a:gdLst/>
              <a:ahLst/>
              <a:cxnLst/>
              <a:rect l="l" t="t" r="r" b="b"/>
              <a:pathLst>
                <a:path w="4519" h="7908" extrusionOk="0">
                  <a:moveTo>
                    <a:pt x="1625" y="0"/>
                  </a:moveTo>
                  <a:lnTo>
                    <a:pt x="1608" y="10"/>
                  </a:lnTo>
                  <a:cubicBezTo>
                    <a:pt x="1608" y="52"/>
                    <a:pt x="1612" y="93"/>
                    <a:pt x="1625" y="135"/>
                  </a:cubicBezTo>
                  <a:lnTo>
                    <a:pt x="1805" y="380"/>
                  </a:lnTo>
                  <a:cubicBezTo>
                    <a:pt x="1802" y="429"/>
                    <a:pt x="1798" y="491"/>
                    <a:pt x="1795" y="539"/>
                  </a:cubicBezTo>
                  <a:cubicBezTo>
                    <a:pt x="1714" y="531"/>
                    <a:pt x="1642" y="469"/>
                    <a:pt x="1559" y="469"/>
                  </a:cubicBezTo>
                  <a:cubicBezTo>
                    <a:pt x="1535" y="469"/>
                    <a:pt x="1510" y="474"/>
                    <a:pt x="1484" y="487"/>
                  </a:cubicBezTo>
                  <a:cubicBezTo>
                    <a:pt x="1446" y="629"/>
                    <a:pt x="1473" y="677"/>
                    <a:pt x="1504" y="736"/>
                  </a:cubicBezTo>
                  <a:cubicBezTo>
                    <a:pt x="1608" y="919"/>
                    <a:pt x="1650" y="1002"/>
                    <a:pt x="1650" y="1507"/>
                  </a:cubicBezTo>
                  <a:cubicBezTo>
                    <a:pt x="1456" y="1618"/>
                    <a:pt x="1456" y="1618"/>
                    <a:pt x="1421" y="1676"/>
                  </a:cubicBezTo>
                  <a:cubicBezTo>
                    <a:pt x="1439" y="1742"/>
                    <a:pt x="1497" y="1780"/>
                    <a:pt x="1529" y="1839"/>
                  </a:cubicBezTo>
                  <a:cubicBezTo>
                    <a:pt x="1373" y="2409"/>
                    <a:pt x="889" y="3080"/>
                    <a:pt x="886" y="3083"/>
                  </a:cubicBezTo>
                  <a:lnTo>
                    <a:pt x="589" y="3062"/>
                  </a:lnTo>
                  <a:lnTo>
                    <a:pt x="357" y="2879"/>
                  </a:lnTo>
                  <a:cubicBezTo>
                    <a:pt x="336" y="3003"/>
                    <a:pt x="312" y="3124"/>
                    <a:pt x="284" y="3249"/>
                  </a:cubicBezTo>
                  <a:lnTo>
                    <a:pt x="194" y="3408"/>
                  </a:lnTo>
                  <a:lnTo>
                    <a:pt x="1" y="3664"/>
                  </a:lnTo>
                  <a:lnTo>
                    <a:pt x="15" y="3750"/>
                  </a:lnTo>
                  <a:lnTo>
                    <a:pt x="67" y="4061"/>
                  </a:lnTo>
                  <a:cubicBezTo>
                    <a:pt x="115" y="4355"/>
                    <a:pt x="174" y="4749"/>
                    <a:pt x="215" y="5043"/>
                  </a:cubicBezTo>
                  <a:lnTo>
                    <a:pt x="388" y="5212"/>
                  </a:lnTo>
                  <a:cubicBezTo>
                    <a:pt x="409" y="5464"/>
                    <a:pt x="423" y="5647"/>
                    <a:pt x="589" y="5720"/>
                  </a:cubicBezTo>
                  <a:lnTo>
                    <a:pt x="862" y="5758"/>
                  </a:lnTo>
                  <a:lnTo>
                    <a:pt x="969" y="5468"/>
                  </a:lnTo>
                  <a:lnTo>
                    <a:pt x="1304" y="5492"/>
                  </a:lnTo>
                  <a:lnTo>
                    <a:pt x="1715" y="5274"/>
                  </a:lnTo>
                  <a:cubicBezTo>
                    <a:pt x="1722" y="5094"/>
                    <a:pt x="1636" y="4915"/>
                    <a:pt x="1726" y="4738"/>
                  </a:cubicBezTo>
                  <a:cubicBezTo>
                    <a:pt x="1833" y="4711"/>
                    <a:pt x="1936" y="4673"/>
                    <a:pt x="2033" y="4624"/>
                  </a:cubicBezTo>
                  <a:cubicBezTo>
                    <a:pt x="2064" y="4645"/>
                    <a:pt x="2133" y="4694"/>
                    <a:pt x="2379" y="5091"/>
                  </a:cubicBezTo>
                  <a:cubicBezTo>
                    <a:pt x="2444" y="5533"/>
                    <a:pt x="2479" y="5755"/>
                    <a:pt x="2417" y="6149"/>
                  </a:cubicBezTo>
                  <a:cubicBezTo>
                    <a:pt x="2403" y="6245"/>
                    <a:pt x="2403" y="6245"/>
                    <a:pt x="2469" y="6318"/>
                  </a:cubicBezTo>
                  <a:cubicBezTo>
                    <a:pt x="2500" y="6477"/>
                    <a:pt x="2538" y="6688"/>
                    <a:pt x="2569" y="6847"/>
                  </a:cubicBezTo>
                  <a:cubicBezTo>
                    <a:pt x="2611" y="6858"/>
                    <a:pt x="2641" y="6865"/>
                    <a:pt x="2664" y="6865"/>
                  </a:cubicBezTo>
                  <a:cubicBezTo>
                    <a:pt x="2718" y="6865"/>
                    <a:pt x="2733" y="6830"/>
                    <a:pt x="2762" y="6743"/>
                  </a:cubicBezTo>
                  <a:lnTo>
                    <a:pt x="2776" y="6570"/>
                  </a:lnTo>
                  <a:cubicBezTo>
                    <a:pt x="2610" y="6052"/>
                    <a:pt x="3174" y="5447"/>
                    <a:pt x="3364" y="5333"/>
                  </a:cubicBezTo>
                  <a:lnTo>
                    <a:pt x="3523" y="5447"/>
                  </a:lnTo>
                  <a:lnTo>
                    <a:pt x="3561" y="5803"/>
                  </a:lnTo>
                  <a:lnTo>
                    <a:pt x="3599" y="5924"/>
                  </a:lnTo>
                  <a:lnTo>
                    <a:pt x="3519" y="6308"/>
                  </a:lnTo>
                  <a:lnTo>
                    <a:pt x="3474" y="6425"/>
                  </a:lnTo>
                  <a:lnTo>
                    <a:pt x="3305" y="6677"/>
                  </a:lnTo>
                  <a:lnTo>
                    <a:pt x="3329" y="6795"/>
                  </a:lnTo>
                  <a:cubicBezTo>
                    <a:pt x="3281" y="7096"/>
                    <a:pt x="3219" y="7393"/>
                    <a:pt x="3139" y="7687"/>
                  </a:cubicBezTo>
                  <a:cubicBezTo>
                    <a:pt x="3139" y="7759"/>
                    <a:pt x="3136" y="7835"/>
                    <a:pt x="3129" y="7908"/>
                  </a:cubicBezTo>
                  <a:lnTo>
                    <a:pt x="3281" y="7763"/>
                  </a:lnTo>
                  <a:lnTo>
                    <a:pt x="3353" y="7697"/>
                  </a:lnTo>
                  <a:lnTo>
                    <a:pt x="3360" y="7697"/>
                  </a:lnTo>
                  <a:lnTo>
                    <a:pt x="3478" y="7507"/>
                  </a:lnTo>
                  <a:cubicBezTo>
                    <a:pt x="3485" y="7493"/>
                    <a:pt x="3488" y="7479"/>
                    <a:pt x="3492" y="7462"/>
                  </a:cubicBezTo>
                  <a:lnTo>
                    <a:pt x="3492" y="7462"/>
                  </a:lnTo>
                  <a:cubicBezTo>
                    <a:pt x="3405" y="7552"/>
                    <a:pt x="3405" y="7552"/>
                    <a:pt x="3357" y="7566"/>
                  </a:cubicBezTo>
                  <a:cubicBezTo>
                    <a:pt x="3302" y="7227"/>
                    <a:pt x="3616" y="6961"/>
                    <a:pt x="3547" y="6615"/>
                  </a:cubicBezTo>
                  <a:cubicBezTo>
                    <a:pt x="3626" y="6391"/>
                    <a:pt x="3696" y="6166"/>
                    <a:pt x="3754" y="5938"/>
                  </a:cubicBezTo>
                  <a:lnTo>
                    <a:pt x="3754" y="5938"/>
                  </a:lnTo>
                  <a:cubicBezTo>
                    <a:pt x="3754" y="6062"/>
                    <a:pt x="3744" y="6232"/>
                    <a:pt x="3741" y="6359"/>
                  </a:cubicBezTo>
                  <a:lnTo>
                    <a:pt x="3844" y="6194"/>
                  </a:lnTo>
                  <a:lnTo>
                    <a:pt x="3944" y="5958"/>
                  </a:lnTo>
                  <a:lnTo>
                    <a:pt x="3958" y="5696"/>
                  </a:lnTo>
                  <a:lnTo>
                    <a:pt x="3969" y="5478"/>
                  </a:lnTo>
                  <a:lnTo>
                    <a:pt x="4121" y="5184"/>
                  </a:lnTo>
                  <a:lnTo>
                    <a:pt x="4224" y="5081"/>
                  </a:lnTo>
                  <a:cubicBezTo>
                    <a:pt x="4501" y="4497"/>
                    <a:pt x="4155" y="3885"/>
                    <a:pt x="4304" y="3294"/>
                  </a:cubicBezTo>
                  <a:lnTo>
                    <a:pt x="4304" y="3294"/>
                  </a:lnTo>
                  <a:cubicBezTo>
                    <a:pt x="4356" y="3404"/>
                    <a:pt x="4332" y="3539"/>
                    <a:pt x="4404" y="3646"/>
                  </a:cubicBezTo>
                  <a:cubicBezTo>
                    <a:pt x="4518" y="3363"/>
                    <a:pt x="4328" y="3107"/>
                    <a:pt x="4321" y="2834"/>
                  </a:cubicBezTo>
                  <a:cubicBezTo>
                    <a:pt x="4311" y="2506"/>
                    <a:pt x="4307" y="2357"/>
                    <a:pt x="4176" y="2060"/>
                  </a:cubicBezTo>
                  <a:cubicBezTo>
                    <a:pt x="4138" y="2046"/>
                    <a:pt x="4083" y="2029"/>
                    <a:pt x="4045" y="2015"/>
                  </a:cubicBezTo>
                  <a:cubicBezTo>
                    <a:pt x="3941" y="1683"/>
                    <a:pt x="3941" y="1683"/>
                    <a:pt x="3993" y="1580"/>
                  </a:cubicBezTo>
                  <a:lnTo>
                    <a:pt x="3993" y="1580"/>
                  </a:lnTo>
                  <a:cubicBezTo>
                    <a:pt x="4017" y="1583"/>
                    <a:pt x="4048" y="1590"/>
                    <a:pt x="4076" y="1590"/>
                  </a:cubicBezTo>
                  <a:cubicBezTo>
                    <a:pt x="4000" y="1362"/>
                    <a:pt x="4000" y="1362"/>
                    <a:pt x="4007" y="1331"/>
                  </a:cubicBezTo>
                  <a:lnTo>
                    <a:pt x="4007" y="1331"/>
                  </a:lnTo>
                  <a:cubicBezTo>
                    <a:pt x="4052" y="1424"/>
                    <a:pt x="4065" y="1448"/>
                    <a:pt x="4190" y="1783"/>
                  </a:cubicBezTo>
                  <a:lnTo>
                    <a:pt x="4228" y="1804"/>
                  </a:lnTo>
                  <a:lnTo>
                    <a:pt x="4283" y="1859"/>
                  </a:lnTo>
                  <a:lnTo>
                    <a:pt x="4076" y="1286"/>
                  </a:lnTo>
                  <a:lnTo>
                    <a:pt x="4059" y="1203"/>
                  </a:lnTo>
                  <a:lnTo>
                    <a:pt x="4062" y="1151"/>
                  </a:lnTo>
                  <a:lnTo>
                    <a:pt x="3969" y="881"/>
                  </a:lnTo>
                  <a:cubicBezTo>
                    <a:pt x="3931" y="816"/>
                    <a:pt x="3875" y="736"/>
                    <a:pt x="3834" y="674"/>
                  </a:cubicBezTo>
                  <a:lnTo>
                    <a:pt x="3703" y="525"/>
                  </a:lnTo>
                  <a:cubicBezTo>
                    <a:pt x="3661" y="525"/>
                    <a:pt x="3620" y="529"/>
                    <a:pt x="3578" y="539"/>
                  </a:cubicBezTo>
                  <a:cubicBezTo>
                    <a:pt x="3585" y="653"/>
                    <a:pt x="3585" y="653"/>
                    <a:pt x="3568" y="712"/>
                  </a:cubicBezTo>
                  <a:cubicBezTo>
                    <a:pt x="3459" y="699"/>
                    <a:pt x="3386" y="691"/>
                    <a:pt x="3330" y="691"/>
                  </a:cubicBezTo>
                  <a:cubicBezTo>
                    <a:pt x="3218" y="691"/>
                    <a:pt x="3169" y="724"/>
                    <a:pt x="3022" y="823"/>
                  </a:cubicBezTo>
                  <a:cubicBezTo>
                    <a:pt x="2984" y="792"/>
                    <a:pt x="2980" y="785"/>
                    <a:pt x="2890" y="650"/>
                  </a:cubicBezTo>
                  <a:cubicBezTo>
                    <a:pt x="2797" y="664"/>
                    <a:pt x="2676" y="677"/>
                    <a:pt x="2586" y="684"/>
                  </a:cubicBezTo>
                  <a:cubicBezTo>
                    <a:pt x="2254" y="470"/>
                    <a:pt x="2006" y="142"/>
                    <a:pt x="1625"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0" name="Google Shape;2263;p37">
              <a:extLst>
                <a:ext uri="{FF2B5EF4-FFF2-40B4-BE49-F238E27FC236}">
                  <a16:creationId xmlns:a16="http://schemas.microsoft.com/office/drawing/2014/main" id="{8290E71B-3CD2-FE54-4ED7-A71CA0D460BB}"/>
                </a:ext>
              </a:extLst>
            </p:cNvPr>
            <p:cNvSpPr/>
            <p:nvPr/>
          </p:nvSpPr>
          <p:spPr>
            <a:xfrm>
              <a:off x="6728475" y="3362300"/>
              <a:ext cx="10225" cy="16275"/>
            </a:xfrm>
            <a:custGeom>
              <a:avLst/>
              <a:gdLst/>
              <a:ahLst/>
              <a:cxnLst/>
              <a:rect l="l" t="t" r="r" b="b"/>
              <a:pathLst>
                <a:path w="409" h="651" extrusionOk="0">
                  <a:moveTo>
                    <a:pt x="287" y="1"/>
                  </a:moveTo>
                  <a:lnTo>
                    <a:pt x="173" y="25"/>
                  </a:lnTo>
                  <a:lnTo>
                    <a:pt x="104" y="274"/>
                  </a:lnTo>
                  <a:lnTo>
                    <a:pt x="180" y="426"/>
                  </a:lnTo>
                  <a:lnTo>
                    <a:pt x="76" y="460"/>
                  </a:lnTo>
                  <a:lnTo>
                    <a:pt x="0" y="612"/>
                  </a:lnTo>
                  <a:lnTo>
                    <a:pt x="31" y="650"/>
                  </a:lnTo>
                  <a:cubicBezTo>
                    <a:pt x="228" y="626"/>
                    <a:pt x="273" y="619"/>
                    <a:pt x="353" y="564"/>
                  </a:cubicBezTo>
                  <a:cubicBezTo>
                    <a:pt x="401" y="529"/>
                    <a:pt x="408" y="402"/>
                    <a:pt x="408" y="398"/>
                  </a:cubicBezTo>
                  <a:cubicBezTo>
                    <a:pt x="394" y="343"/>
                    <a:pt x="370" y="291"/>
                    <a:pt x="336" y="246"/>
                  </a:cubicBezTo>
                  <a:cubicBezTo>
                    <a:pt x="311" y="205"/>
                    <a:pt x="291" y="160"/>
                    <a:pt x="273" y="111"/>
                  </a:cubicBezTo>
                  <a:lnTo>
                    <a:pt x="287"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1" name="Google Shape;2264;p37">
              <a:extLst>
                <a:ext uri="{FF2B5EF4-FFF2-40B4-BE49-F238E27FC236}">
                  <a16:creationId xmlns:a16="http://schemas.microsoft.com/office/drawing/2014/main" id="{F9997519-6069-7A21-6C59-666EA8031178}"/>
                </a:ext>
              </a:extLst>
            </p:cNvPr>
            <p:cNvSpPr/>
            <p:nvPr/>
          </p:nvSpPr>
          <p:spPr>
            <a:xfrm>
              <a:off x="6706000" y="3359025"/>
              <a:ext cx="113050" cy="74325"/>
            </a:xfrm>
            <a:custGeom>
              <a:avLst/>
              <a:gdLst/>
              <a:ahLst/>
              <a:cxnLst/>
              <a:rect l="l" t="t" r="r" b="b"/>
              <a:pathLst>
                <a:path w="4522" h="2973" extrusionOk="0">
                  <a:moveTo>
                    <a:pt x="2417" y="0"/>
                  </a:moveTo>
                  <a:cubicBezTo>
                    <a:pt x="2349" y="0"/>
                    <a:pt x="2292" y="12"/>
                    <a:pt x="2220" y="35"/>
                  </a:cubicBezTo>
                  <a:cubicBezTo>
                    <a:pt x="2119" y="66"/>
                    <a:pt x="2123" y="194"/>
                    <a:pt x="2030" y="232"/>
                  </a:cubicBezTo>
                  <a:cubicBezTo>
                    <a:pt x="2008" y="242"/>
                    <a:pt x="1985" y="247"/>
                    <a:pt x="1960" y="247"/>
                  </a:cubicBezTo>
                  <a:cubicBezTo>
                    <a:pt x="1952" y="247"/>
                    <a:pt x="1944" y="247"/>
                    <a:pt x="1936" y="246"/>
                  </a:cubicBezTo>
                  <a:cubicBezTo>
                    <a:pt x="1839" y="249"/>
                    <a:pt x="1743" y="260"/>
                    <a:pt x="1646" y="273"/>
                  </a:cubicBezTo>
                  <a:cubicBezTo>
                    <a:pt x="1618" y="298"/>
                    <a:pt x="1604" y="498"/>
                    <a:pt x="1604" y="560"/>
                  </a:cubicBezTo>
                  <a:lnTo>
                    <a:pt x="1660" y="636"/>
                  </a:lnTo>
                  <a:lnTo>
                    <a:pt x="1795" y="574"/>
                  </a:lnTo>
                  <a:cubicBezTo>
                    <a:pt x="1887" y="644"/>
                    <a:pt x="1885" y="848"/>
                    <a:pt x="2021" y="848"/>
                  </a:cubicBezTo>
                  <a:cubicBezTo>
                    <a:pt x="2032" y="848"/>
                    <a:pt x="2044" y="846"/>
                    <a:pt x="2057" y="844"/>
                  </a:cubicBezTo>
                  <a:lnTo>
                    <a:pt x="2199" y="743"/>
                  </a:lnTo>
                  <a:cubicBezTo>
                    <a:pt x="2140" y="584"/>
                    <a:pt x="2140" y="584"/>
                    <a:pt x="2240" y="443"/>
                  </a:cubicBezTo>
                  <a:lnTo>
                    <a:pt x="2527" y="422"/>
                  </a:lnTo>
                  <a:lnTo>
                    <a:pt x="2527" y="422"/>
                  </a:lnTo>
                  <a:cubicBezTo>
                    <a:pt x="2361" y="643"/>
                    <a:pt x="2320" y="730"/>
                    <a:pt x="2652" y="906"/>
                  </a:cubicBezTo>
                  <a:lnTo>
                    <a:pt x="2500" y="1003"/>
                  </a:lnTo>
                  <a:cubicBezTo>
                    <a:pt x="2462" y="989"/>
                    <a:pt x="2420" y="978"/>
                    <a:pt x="2382" y="968"/>
                  </a:cubicBezTo>
                  <a:lnTo>
                    <a:pt x="2382" y="968"/>
                  </a:lnTo>
                  <a:cubicBezTo>
                    <a:pt x="2379" y="996"/>
                    <a:pt x="2375" y="1023"/>
                    <a:pt x="2396" y="1169"/>
                  </a:cubicBezTo>
                  <a:lnTo>
                    <a:pt x="2206" y="1220"/>
                  </a:lnTo>
                  <a:lnTo>
                    <a:pt x="2151" y="1079"/>
                  </a:lnTo>
                  <a:lnTo>
                    <a:pt x="2033" y="1155"/>
                  </a:lnTo>
                  <a:cubicBezTo>
                    <a:pt x="1936" y="1103"/>
                    <a:pt x="1846" y="1041"/>
                    <a:pt x="1750" y="996"/>
                  </a:cubicBezTo>
                  <a:cubicBezTo>
                    <a:pt x="1774" y="940"/>
                    <a:pt x="1795" y="882"/>
                    <a:pt x="1808" y="826"/>
                  </a:cubicBezTo>
                  <a:cubicBezTo>
                    <a:pt x="1795" y="820"/>
                    <a:pt x="1776" y="818"/>
                    <a:pt x="1756" y="818"/>
                  </a:cubicBezTo>
                  <a:cubicBezTo>
                    <a:pt x="1711" y="818"/>
                    <a:pt x="1660" y="830"/>
                    <a:pt x="1660" y="830"/>
                  </a:cubicBezTo>
                  <a:cubicBezTo>
                    <a:pt x="1646" y="857"/>
                    <a:pt x="1632" y="885"/>
                    <a:pt x="1622" y="1020"/>
                  </a:cubicBezTo>
                  <a:lnTo>
                    <a:pt x="1556" y="985"/>
                  </a:lnTo>
                  <a:lnTo>
                    <a:pt x="1473" y="920"/>
                  </a:lnTo>
                  <a:lnTo>
                    <a:pt x="1369" y="1041"/>
                  </a:lnTo>
                  <a:lnTo>
                    <a:pt x="1193" y="992"/>
                  </a:lnTo>
                  <a:cubicBezTo>
                    <a:pt x="1197" y="978"/>
                    <a:pt x="1200" y="961"/>
                    <a:pt x="1204" y="947"/>
                  </a:cubicBezTo>
                  <a:lnTo>
                    <a:pt x="1204" y="947"/>
                  </a:lnTo>
                  <a:cubicBezTo>
                    <a:pt x="1100" y="1020"/>
                    <a:pt x="1062" y="1023"/>
                    <a:pt x="854" y="1051"/>
                  </a:cubicBezTo>
                  <a:lnTo>
                    <a:pt x="934" y="1151"/>
                  </a:lnTo>
                  <a:cubicBezTo>
                    <a:pt x="875" y="1169"/>
                    <a:pt x="813" y="1179"/>
                    <a:pt x="751" y="1186"/>
                  </a:cubicBezTo>
                  <a:lnTo>
                    <a:pt x="827" y="1307"/>
                  </a:lnTo>
                  <a:lnTo>
                    <a:pt x="861" y="1448"/>
                  </a:lnTo>
                  <a:cubicBezTo>
                    <a:pt x="730" y="1546"/>
                    <a:pt x="691" y="1575"/>
                    <a:pt x="649" y="1575"/>
                  </a:cubicBezTo>
                  <a:cubicBezTo>
                    <a:pt x="632" y="1575"/>
                    <a:pt x="614" y="1570"/>
                    <a:pt x="588" y="1563"/>
                  </a:cubicBezTo>
                  <a:cubicBezTo>
                    <a:pt x="481" y="1531"/>
                    <a:pt x="547" y="1410"/>
                    <a:pt x="488" y="1348"/>
                  </a:cubicBezTo>
                  <a:cubicBezTo>
                    <a:pt x="464" y="1322"/>
                    <a:pt x="434" y="1309"/>
                    <a:pt x="399" y="1309"/>
                  </a:cubicBezTo>
                  <a:cubicBezTo>
                    <a:pt x="276" y="1309"/>
                    <a:pt x="103" y="1474"/>
                    <a:pt x="1" y="1842"/>
                  </a:cubicBezTo>
                  <a:lnTo>
                    <a:pt x="250" y="2043"/>
                  </a:lnTo>
                  <a:cubicBezTo>
                    <a:pt x="315" y="2071"/>
                    <a:pt x="384" y="2098"/>
                    <a:pt x="454" y="2116"/>
                  </a:cubicBezTo>
                  <a:lnTo>
                    <a:pt x="575" y="2026"/>
                  </a:lnTo>
                  <a:lnTo>
                    <a:pt x="892" y="1798"/>
                  </a:lnTo>
                  <a:lnTo>
                    <a:pt x="965" y="1722"/>
                  </a:lnTo>
                  <a:cubicBezTo>
                    <a:pt x="1007" y="1773"/>
                    <a:pt x="1062" y="1839"/>
                    <a:pt x="1103" y="1891"/>
                  </a:cubicBezTo>
                  <a:cubicBezTo>
                    <a:pt x="1134" y="1863"/>
                    <a:pt x="1159" y="1829"/>
                    <a:pt x="1179" y="1791"/>
                  </a:cubicBezTo>
                  <a:cubicBezTo>
                    <a:pt x="1188" y="1789"/>
                    <a:pt x="1195" y="1787"/>
                    <a:pt x="1202" y="1787"/>
                  </a:cubicBezTo>
                  <a:cubicBezTo>
                    <a:pt x="1219" y="1787"/>
                    <a:pt x="1241" y="1796"/>
                    <a:pt x="1293" y="1832"/>
                  </a:cubicBezTo>
                  <a:lnTo>
                    <a:pt x="1380" y="1887"/>
                  </a:lnTo>
                  <a:lnTo>
                    <a:pt x="1442" y="2143"/>
                  </a:lnTo>
                  <a:lnTo>
                    <a:pt x="1549" y="2181"/>
                  </a:lnTo>
                  <a:lnTo>
                    <a:pt x="1608" y="2295"/>
                  </a:lnTo>
                  <a:lnTo>
                    <a:pt x="1504" y="2409"/>
                  </a:lnTo>
                  <a:lnTo>
                    <a:pt x="1560" y="2475"/>
                  </a:lnTo>
                  <a:lnTo>
                    <a:pt x="1663" y="2492"/>
                  </a:lnTo>
                  <a:lnTo>
                    <a:pt x="1698" y="2319"/>
                  </a:lnTo>
                  <a:lnTo>
                    <a:pt x="1774" y="2427"/>
                  </a:lnTo>
                  <a:lnTo>
                    <a:pt x="1846" y="2395"/>
                  </a:lnTo>
                  <a:cubicBezTo>
                    <a:pt x="1812" y="2326"/>
                    <a:pt x="1767" y="2230"/>
                    <a:pt x="1732" y="2160"/>
                  </a:cubicBezTo>
                  <a:cubicBezTo>
                    <a:pt x="1497" y="2095"/>
                    <a:pt x="1587" y="1794"/>
                    <a:pt x="1615" y="1763"/>
                  </a:cubicBezTo>
                  <a:lnTo>
                    <a:pt x="1615" y="1763"/>
                  </a:lnTo>
                  <a:lnTo>
                    <a:pt x="1725" y="1839"/>
                  </a:lnTo>
                  <a:lnTo>
                    <a:pt x="1860" y="1943"/>
                  </a:lnTo>
                  <a:lnTo>
                    <a:pt x="1891" y="2216"/>
                  </a:lnTo>
                  <a:lnTo>
                    <a:pt x="2061" y="2516"/>
                  </a:lnTo>
                  <a:lnTo>
                    <a:pt x="2151" y="2800"/>
                  </a:lnTo>
                  <a:lnTo>
                    <a:pt x="2206" y="2693"/>
                  </a:lnTo>
                  <a:cubicBezTo>
                    <a:pt x="2233" y="2613"/>
                    <a:pt x="2275" y="2506"/>
                    <a:pt x="2303" y="2430"/>
                  </a:cubicBezTo>
                  <a:cubicBezTo>
                    <a:pt x="2710" y="2592"/>
                    <a:pt x="2710" y="2592"/>
                    <a:pt x="2780" y="2717"/>
                  </a:cubicBezTo>
                  <a:cubicBezTo>
                    <a:pt x="2774" y="2717"/>
                    <a:pt x="2768" y="2717"/>
                    <a:pt x="2763" y="2717"/>
                  </a:cubicBezTo>
                  <a:cubicBezTo>
                    <a:pt x="2696" y="2717"/>
                    <a:pt x="2630" y="2706"/>
                    <a:pt x="2564" y="2706"/>
                  </a:cubicBezTo>
                  <a:cubicBezTo>
                    <a:pt x="2524" y="2706"/>
                    <a:pt x="2484" y="2710"/>
                    <a:pt x="2444" y="2724"/>
                  </a:cubicBezTo>
                  <a:cubicBezTo>
                    <a:pt x="2417" y="2955"/>
                    <a:pt x="2973" y="2973"/>
                    <a:pt x="2980" y="2973"/>
                  </a:cubicBezTo>
                  <a:cubicBezTo>
                    <a:pt x="3170" y="2720"/>
                    <a:pt x="3170" y="2720"/>
                    <a:pt x="3218" y="2700"/>
                  </a:cubicBezTo>
                  <a:lnTo>
                    <a:pt x="3225" y="2703"/>
                  </a:lnTo>
                  <a:lnTo>
                    <a:pt x="3454" y="2886"/>
                  </a:lnTo>
                  <a:lnTo>
                    <a:pt x="3758" y="2904"/>
                  </a:lnTo>
                  <a:cubicBezTo>
                    <a:pt x="3962" y="2696"/>
                    <a:pt x="4034" y="2413"/>
                    <a:pt x="4186" y="2178"/>
                  </a:cubicBezTo>
                  <a:cubicBezTo>
                    <a:pt x="4186" y="2171"/>
                    <a:pt x="4463" y="1694"/>
                    <a:pt x="4369" y="1621"/>
                  </a:cubicBezTo>
                  <a:cubicBezTo>
                    <a:pt x="4259" y="1535"/>
                    <a:pt x="4293" y="1466"/>
                    <a:pt x="4293" y="1466"/>
                  </a:cubicBezTo>
                  <a:cubicBezTo>
                    <a:pt x="4342" y="1372"/>
                    <a:pt x="4452" y="1383"/>
                    <a:pt x="4521" y="1321"/>
                  </a:cubicBezTo>
                  <a:cubicBezTo>
                    <a:pt x="4521" y="1165"/>
                    <a:pt x="4497" y="1010"/>
                    <a:pt x="4487" y="854"/>
                  </a:cubicBezTo>
                  <a:cubicBezTo>
                    <a:pt x="4480" y="740"/>
                    <a:pt x="4273" y="353"/>
                    <a:pt x="4221" y="322"/>
                  </a:cubicBezTo>
                  <a:cubicBezTo>
                    <a:pt x="4197" y="325"/>
                    <a:pt x="4193" y="325"/>
                    <a:pt x="4165" y="346"/>
                  </a:cubicBezTo>
                  <a:lnTo>
                    <a:pt x="4127" y="453"/>
                  </a:lnTo>
                  <a:lnTo>
                    <a:pt x="4252" y="616"/>
                  </a:lnTo>
                  <a:lnTo>
                    <a:pt x="4280" y="719"/>
                  </a:lnTo>
                  <a:lnTo>
                    <a:pt x="4238" y="750"/>
                  </a:lnTo>
                  <a:lnTo>
                    <a:pt x="4138" y="591"/>
                  </a:lnTo>
                  <a:lnTo>
                    <a:pt x="4051" y="602"/>
                  </a:lnTo>
                  <a:lnTo>
                    <a:pt x="3889" y="595"/>
                  </a:lnTo>
                  <a:lnTo>
                    <a:pt x="3664" y="515"/>
                  </a:lnTo>
                  <a:lnTo>
                    <a:pt x="3447" y="633"/>
                  </a:lnTo>
                  <a:lnTo>
                    <a:pt x="3371" y="622"/>
                  </a:lnTo>
                  <a:cubicBezTo>
                    <a:pt x="3343" y="657"/>
                    <a:pt x="3308" y="688"/>
                    <a:pt x="3267" y="709"/>
                  </a:cubicBezTo>
                  <a:cubicBezTo>
                    <a:pt x="3265" y="709"/>
                    <a:pt x="3261" y="710"/>
                    <a:pt x="3255" y="710"/>
                  </a:cubicBezTo>
                  <a:cubicBezTo>
                    <a:pt x="3190" y="710"/>
                    <a:pt x="2899" y="669"/>
                    <a:pt x="3001" y="453"/>
                  </a:cubicBezTo>
                  <a:lnTo>
                    <a:pt x="3001" y="453"/>
                  </a:lnTo>
                  <a:lnTo>
                    <a:pt x="3246" y="626"/>
                  </a:lnTo>
                  <a:cubicBezTo>
                    <a:pt x="3357" y="477"/>
                    <a:pt x="3295" y="419"/>
                    <a:pt x="3218" y="374"/>
                  </a:cubicBezTo>
                  <a:cubicBezTo>
                    <a:pt x="3094" y="308"/>
                    <a:pt x="3094" y="308"/>
                    <a:pt x="3015" y="121"/>
                  </a:cubicBezTo>
                  <a:cubicBezTo>
                    <a:pt x="2686" y="38"/>
                    <a:pt x="2535" y="0"/>
                    <a:pt x="241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2" name="Google Shape;2265;p37">
              <a:extLst>
                <a:ext uri="{FF2B5EF4-FFF2-40B4-BE49-F238E27FC236}">
                  <a16:creationId xmlns:a16="http://schemas.microsoft.com/office/drawing/2014/main" id="{8E979AFB-D0FE-B334-80AA-12DE986ABF3E}"/>
                </a:ext>
              </a:extLst>
            </p:cNvPr>
            <p:cNvSpPr/>
            <p:nvPr/>
          </p:nvSpPr>
          <p:spPr>
            <a:xfrm>
              <a:off x="6715675" y="3366700"/>
              <a:ext cx="11000" cy="11000"/>
            </a:xfrm>
            <a:custGeom>
              <a:avLst/>
              <a:gdLst/>
              <a:ahLst/>
              <a:cxnLst/>
              <a:rect l="l" t="t" r="r" b="b"/>
              <a:pathLst>
                <a:path w="440" h="440" extrusionOk="0">
                  <a:moveTo>
                    <a:pt x="405" y="1"/>
                  </a:moveTo>
                  <a:lnTo>
                    <a:pt x="281" y="80"/>
                  </a:lnTo>
                  <a:lnTo>
                    <a:pt x="226" y="80"/>
                  </a:lnTo>
                  <a:lnTo>
                    <a:pt x="84" y="94"/>
                  </a:lnTo>
                  <a:cubicBezTo>
                    <a:pt x="60" y="132"/>
                    <a:pt x="15" y="177"/>
                    <a:pt x="1" y="222"/>
                  </a:cubicBezTo>
                  <a:cubicBezTo>
                    <a:pt x="4" y="260"/>
                    <a:pt x="8" y="302"/>
                    <a:pt x="18" y="340"/>
                  </a:cubicBezTo>
                  <a:cubicBezTo>
                    <a:pt x="22" y="360"/>
                    <a:pt x="22" y="360"/>
                    <a:pt x="170" y="440"/>
                  </a:cubicBezTo>
                  <a:lnTo>
                    <a:pt x="398" y="315"/>
                  </a:lnTo>
                  <a:lnTo>
                    <a:pt x="440" y="170"/>
                  </a:lnTo>
                  <a:lnTo>
                    <a:pt x="405"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3" name="Google Shape;2266;p37">
              <a:extLst>
                <a:ext uri="{FF2B5EF4-FFF2-40B4-BE49-F238E27FC236}">
                  <a16:creationId xmlns:a16="http://schemas.microsoft.com/office/drawing/2014/main" id="{AC256ED7-B0B7-6C6D-B463-32E676B65A86}"/>
                </a:ext>
              </a:extLst>
            </p:cNvPr>
            <p:cNvSpPr/>
            <p:nvPr/>
          </p:nvSpPr>
          <p:spPr>
            <a:xfrm>
              <a:off x="6864050" y="3509375"/>
              <a:ext cx="14350" cy="29475"/>
            </a:xfrm>
            <a:custGeom>
              <a:avLst/>
              <a:gdLst/>
              <a:ahLst/>
              <a:cxnLst/>
              <a:rect l="l" t="t" r="r" b="b"/>
              <a:pathLst>
                <a:path w="574" h="1179" extrusionOk="0">
                  <a:moveTo>
                    <a:pt x="570" y="0"/>
                  </a:moveTo>
                  <a:cubicBezTo>
                    <a:pt x="550" y="17"/>
                    <a:pt x="532" y="38"/>
                    <a:pt x="519" y="62"/>
                  </a:cubicBezTo>
                  <a:cubicBezTo>
                    <a:pt x="443" y="187"/>
                    <a:pt x="401" y="328"/>
                    <a:pt x="335" y="456"/>
                  </a:cubicBezTo>
                  <a:cubicBezTo>
                    <a:pt x="297" y="525"/>
                    <a:pt x="225" y="563"/>
                    <a:pt x="187" y="629"/>
                  </a:cubicBezTo>
                  <a:cubicBezTo>
                    <a:pt x="49" y="951"/>
                    <a:pt x="0" y="1058"/>
                    <a:pt x="21" y="1141"/>
                  </a:cubicBezTo>
                  <a:lnTo>
                    <a:pt x="76" y="1179"/>
                  </a:lnTo>
                  <a:lnTo>
                    <a:pt x="128" y="1085"/>
                  </a:lnTo>
                  <a:lnTo>
                    <a:pt x="128" y="1085"/>
                  </a:lnTo>
                  <a:cubicBezTo>
                    <a:pt x="97" y="1165"/>
                    <a:pt x="97" y="1165"/>
                    <a:pt x="104" y="1172"/>
                  </a:cubicBezTo>
                  <a:cubicBezTo>
                    <a:pt x="128" y="1134"/>
                    <a:pt x="149" y="1099"/>
                    <a:pt x="169" y="1058"/>
                  </a:cubicBezTo>
                  <a:lnTo>
                    <a:pt x="277" y="854"/>
                  </a:lnTo>
                  <a:cubicBezTo>
                    <a:pt x="366" y="667"/>
                    <a:pt x="394" y="615"/>
                    <a:pt x="443" y="508"/>
                  </a:cubicBezTo>
                  <a:cubicBezTo>
                    <a:pt x="453" y="484"/>
                    <a:pt x="460" y="460"/>
                    <a:pt x="470" y="436"/>
                  </a:cubicBezTo>
                  <a:cubicBezTo>
                    <a:pt x="494" y="287"/>
                    <a:pt x="574" y="156"/>
                    <a:pt x="570"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4" name="Google Shape;2267;p37">
              <a:extLst>
                <a:ext uri="{FF2B5EF4-FFF2-40B4-BE49-F238E27FC236}">
                  <a16:creationId xmlns:a16="http://schemas.microsoft.com/office/drawing/2014/main" id="{82FA81D9-653E-36AF-F92F-E481669F8D66}"/>
                </a:ext>
              </a:extLst>
            </p:cNvPr>
            <p:cNvSpPr/>
            <p:nvPr/>
          </p:nvSpPr>
          <p:spPr>
            <a:xfrm>
              <a:off x="6879850" y="3478950"/>
              <a:ext cx="6775" cy="30875"/>
            </a:xfrm>
            <a:custGeom>
              <a:avLst/>
              <a:gdLst/>
              <a:ahLst/>
              <a:cxnLst/>
              <a:rect l="l" t="t" r="r" b="b"/>
              <a:pathLst>
                <a:path w="271" h="1235" extrusionOk="0">
                  <a:moveTo>
                    <a:pt x="253" y="0"/>
                  </a:moveTo>
                  <a:cubicBezTo>
                    <a:pt x="187" y="101"/>
                    <a:pt x="225" y="222"/>
                    <a:pt x="177" y="325"/>
                  </a:cubicBezTo>
                  <a:cubicBezTo>
                    <a:pt x="177" y="315"/>
                    <a:pt x="173" y="308"/>
                    <a:pt x="173" y="301"/>
                  </a:cubicBezTo>
                  <a:cubicBezTo>
                    <a:pt x="163" y="339"/>
                    <a:pt x="156" y="377"/>
                    <a:pt x="149" y="419"/>
                  </a:cubicBezTo>
                  <a:cubicBezTo>
                    <a:pt x="132" y="519"/>
                    <a:pt x="132" y="623"/>
                    <a:pt x="115" y="719"/>
                  </a:cubicBezTo>
                  <a:lnTo>
                    <a:pt x="1" y="1234"/>
                  </a:lnTo>
                  <a:cubicBezTo>
                    <a:pt x="46" y="1103"/>
                    <a:pt x="77" y="1006"/>
                    <a:pt x="87" y="982"/>
                  </a:cubicBezTo>
                  <a:lnTo>
                    <a:pt x="87" y="979"/>
                  </a:lnTo>
                  <a:cubicBezTo>
                    <a:pt x="270" y="398"/>
                    <a:pt x="253" y="4"/>
                    <a:pt x="253"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5" name="Google Shape;2268;p37">
              <a:extLst>
                <a:ext uri="{FF2B5EF4-FFF2-40B4-BE49-F238E27FC236}">
                  <a16:creationId xmlns:a16="http://schemas.microsoft.com/office/drawing/2014/main" id="{41B92991-4DED-186B-AE1D-99F4CD72CBFE}"/>
                </a:ext>
              </a:extLst>
            </p:cNvPr>
            <p:cNvSpPr/>
            <p:nvPr/>
          </p:nvSpPr>
          <p:spPr>
            <a:xfrm>
              <a:off x="6748075" y="3554350"/>
              <a:ext cx="30625" cy="23650"/>
            </a:xfrm>
            <a:custGeom>
              <a:avLst/>
              <a:gdLst/>
              <a:ahLst/>
              <a:cxnLst/>
              <a:rect l="l" t="t" r="r" b="b"/>
              <a:pathLst>
                <a:path w="1225" h="946" extrusionOk="0">
                  <a:moveTo>
                    <a:pt x="1102" y="0"/>
                  </a:moveTo>
                  <a:cubicBezTo>
                    <a:pt x="1085" y="0"/>
                    <a:pt x="1069" y="4"/>
                    <a:pt x="1052" y="9"/>
                  </a:cubicBezTo>
                  <a:cubicBezTo>
                    <a:pt x="748" y="207"/>
                    <a:pt x="670" y="257"/>
                    <a:pt x="628" y="257"/>
                  </a:cubicBezTo>
                  <a:cubicBezTo>
                    <a:pt x="613" y="257"/>
                    <a:pt x="603" y="252"/>
                    <a:pt x="588" y="244"/>
                  </a:cubicBezTo>
                  <a:cubicBezTo>
                    <a:pt x="588" y="244"/>
                    <a:pt x="530" y="215"/>
                    <a:pt x="474" y="215"/>
                  </a:cubicBezTo>
                  <a:cubicBezTo>
                    <a:pt x="418" y="215"/>
                    <a:pt x="366" y="243"/>
                    <a:pt x="374" y="354"/>
                  </a:cubicBezTo>
                  <a:cubicBezTo>
                    <a:pt x="374" y="375"/>
                    <a:pt x="378" y="389"/>
                    <a:pt x="302" y="486"/>
                  </a:cubicBezTo>
                  <a:lnTo>
                    <a:pt x="98" y="676"/>
                  </a:lnTo>
                  <a:lnTo>
                    <a:pt x="1" y="755"/>
                  </a:lnTo>
                  <a:lnTo>
                    <a:pt x="67" y="945"/>
                  </a:lnTo>
                  <a:cubicBezTo>
                    <a:pt x="143" y="945"/>
                    <a:pt x="219" y="918"/>
                    <a:pt x="281" y="869"/>
                  </a:cubicBezTo>
                  <a:cubicBezTo>
                    <a:pt x="419" y="772"/>
                    <a:pt x="423" y="769"/>
                    <a:pt x="533" y="617"/>
                  </a:cubicBezTo>
                  <a:cubicBezTo>
                    <a:pt x="588" y="537"/>
                    <a:pt x="588" y="537"/>
                    <a:pt x="627" y="513"/>
                  </a:cubicBezTo>
                  <a:cubicBezTo>
                    <a:pt x="747" y="423"/>
                    <a:pt x="910" y="427"/>
                    <a:pt x="1027" y="330"/>
                  </a:cubicBezTo>
                  <a:cubicBezTo>
                    <a:pt x="1069" y="285"/>
                    <a:pt x="1107" y="237"/>
                    <a:pt x="1141" y="181"/>
                  </a:cubicBezTo>
                  <a:lnTo>
                    <a:pt x="1138" y="181"/>
                  </a:lnTo>
                  <a:cubicBezTo>
                    <a:pt x="1224" y="40"/>
                    <a:pt x="1121" y="2"/>
                    <a:pt x="1121" y="2"/>
                  </a:cubicBezTo>
                  <a:cubicBezTo>
                    <a:pt x="1114" y="1"/>
                    <a:pt x="1108" y="0"/>
                    <a:pt x="110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6" name="Google Shape;2269;p37">
              <a:extLst>
                <a:ext uri="{FF2B5EF4-FFF2-40B4-BE49-F238E27FC236}">
                  <a16:creationId xmlns:a16="http://schemas.microsoft.com/office/drawing/2014/main" id="{5BF45733-1065-E52B-8EED-B10909D96C40}"/>
                </a:ext>
              </a:extLst>
            </p:cNvPr>
            <p:cNvSpPr/>
            <p:nvPr/>
          </p:nvSpPr>
          <p:spPr>
            <a:xfrm>
              <a:off x="6820150" y="3555250"/>
              <a:ext cx="35875" cy="37175"/>
            </a:xfrm>
            <a:custGeom>
              <a:avLst/>
              <a:gdLst/>
              <a:ahLst/>
              <a:cxnLst/>
              <a:rect l="l" t="t" r="r" b="b"/>
              <a:pathLst>
                <a:path w="1435" h="1487" extrusionOk="0">
                  <a:moveTo>
                    <a:pt x="1435" y="0"/>
                  </a:moveTo>
                  <a:cubicBezTo>
                    <a:pt x="1368" y="86"/>
                    <a:pt x="1294" y="182"/>
                    <a:pt x="1218" y="280"/>
                  </a:cubicBezTo>
                  <a:lnTo>
                    <a:pt x="1218" y="280"/>
                  </a:lnTo>
                  <a:cubicBezTo>
                    <a:pt x="1253" y="242"/>
                    <a:pt x="1269" y="223"/>
                    <a:pt x="1293" y="194"/>
                  </a:cubicBezTo>
                  <a:lnTo>
                    <a:pt x="1417" y="28"/>
                  </a:lnTo>
                  <a:lnTo>
                    <a:pt x="1435" y="0"/>
                  </a:lnTo>
                  <a:close/>
                  <a:moveTo>
                    <a:pt x="1218" y="280"/>
                  </a:moveTo>
                  <a:lnTo>
                    <a:pt x="1218" y="280"/>
                  </a:lnTo>
                  <a:cubicBezTo>
                    <a:pt x="1157" y="345"/>
                    <a:pt x="1036" y="469"/>
                    <a:pt x="709" y="802"/>
                  </a:cubicBezTo>
                  <a:cubicBezTo>
                    <a:pt x="709" y="816"/>
                    <a:pt x="709" y="830"/>
                    <a:pt x="709" y="840"/>
                  </a:cubicBezTo>
                  <a:cubicBezTo>
                    <a:pt x="533" y="1030"/>
                    <a:pt x="343" y="1206"/>
                    <a:pt x="139" y="1365"/>
                  </a:cubicBezTo>
                  <a:cubicBezTo>
                    <a:pt x="11" y="1469"/>
                    <a:pt x="7" y="1469"/>
                    <a:pt x="0" y="1486"/>
                  </a:cubicBezTo>
                  <a:lnTo>
                    <a:pt x="70" y="1445"/>
                  </a:lnTo>
                  <a:lnTo>
                    <a:pt x="156" y="1379"/>
                  </a:lnTo>
                  <a:lnTo>
                    <a:pt x="215" y="1331"/>
                  </a:lnTo>
                  <a:cubicBezTo>
                    <a:pt x="412" y="1155"/>
                    <a:pt x="664" y="909"/>
                    <a:pt x="851" y="719"/>
                  </a:cubicBezTo>
                  <a:lnTo>
                    <a:pt x="847" y="719"/>
                  </a:lnTo>
                  <a:cubicBezTo>
                    <a:pt x="966" y="596"/>
                    <a:pt x="1096" y="436"/>
                    <a:pt x="1218" y="2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7" name="Google Shape;2270;p37">
              <a:extLst>
                <a:ext uri="{FF2B5EF4-FFF2-40B4-BE49-F238E27FC236}">
                  <a16:creationId xmlns:a16="http://schemas.microsoft.com/office/drawing/2014/main" id="{37DF5D50-94C3-D939-ED9C-76F898EA1D0F}"/>
                </a:ext>
              </a:extLst>
            </p:cNvPr>
            <p:cNvSpPr/>
            <p:nvPr/>
          </p:nvSpPr>
          <p:spPr>
            <a:xfrm>
              <a:off x="6090200" y="2832225"/>
              <a:ext cx="719000" cy="646575"/>
            </a:xfrm>
            <a:custGeom>
              <a:avLst/>
              <a:gdLst/>
              <a:ahLst/>
              <a:cxnLst/>
              <a:rect l="l" t="t" r="r" b="b"/>
              <a:pathLst>
                <a:path w="28760" h="25863" extrusionOk="0">
                  <a:moveTo>
                    <a:pt x="24577" y="0"/>
                  </a:moveTo>
                  <a:cubicBezTo>
                    <a:pt x="11002" y="0"/>
                    <a:pt x="1" y="11001"/>
                    <a:pt x="1" y="24577"/>
                  </a:cubicBezTo>
                  <a:cubicBezTo>
                    <a:pt x="1" y="25009"/>
                    <a:pt x="11" y="25437"/>
                    <a:pt x="32" y="25863"/>
                  </a:cubicBezTo>
                  <a:lnTo>
                    <a:pt x="5378" y="21480"/>
                  </a:lnTo>
                  <a:lnTo>
                    <a:pt x="9996" y="25455"/>
                  </a:lnTo>
                  <a:cubicBezTo>
                    <a:pt x="9979" y="25164"/>
                    <a:pt x="9965" y="24871"/>
                    <a:pt x="9965" y="24573"/>
                  </a:cubicBezTo>
                  <a:cubicBezTo>
                    <a:pt x="9965" y="16507"/>
                    <a:pt x="16507" y="9964"/>
                    <a:pt x="24577" y="9964"/>
                  </a:cubicBezTo>
                  <a:lnTo>
                    <a:pt x="28759" y="5108"/>
                  </a:lnTo>
                  <a:lnTo>
                    <a:pt x="24577" y="0"/>
                  </a:ln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8" name="Google Shape;2271;p37">
              <a:extLst>
                <a:ext uri="{FF2B5EF4-FFF2-40B4-BE49-F238E27FC236}">
                  <a16:creationId xmlns:a16="http://schemas.microsoft.com/office/drawing/2014/main" id="{C4766338-F7C6-137D-816D-65064C20D0A3}"/>
                </a:ext>
              </a:extLst>
            </p:cNvPr>
            <p:cNvSpPr/>
            <p:nvPr/>
          </p:nvSpPr>
          <p:spPr>
            <a:xfrm>
              <a:off x="6704625" y="2832225"/>
              <a:ext cx="613750" cy="691425"/>
            </a:xfrm>
            <a:custGeom>
              <a:avLst/>
              <a:gdLst/>
              <a:ahLst/>
              <a:cxnLst/>
              <a:rect l="l" t="t" r="r" b="b"/>
              <a:pathLst>
                <a:path w="24550" h="27657" extrusionOk="0">
                  <a:moveTo>
                    <a:pt x="0" y="0"/>
                  </a:moveTo>
                  <a:lnTo>
                    <a:pt x="4182" y="5108"/>
                  </a:lnTo>
                  <a:lnTo>
                    <a:pt x="0" y="9964"/>
                  </a:lnTo>
                  <a:cubicBezTo>
                    <a:pt x="7673" y="9964"/>
                    <a:pt x="13960" y="15885"/>
                    <a:pt x="14558" y="23402"/>
                  </a:cubicBezTo>
                  <a:lnTo>
                    <a:pt x="14637" y="23471"/>
                  </a:lnTo>
                  <a:lnTo>
                    <a:pt x="19493" y="27656"/>
                  </a:lnTo>
                  <a:lnTo>
                    <a:pt x="24550" y="23516"/>
                  </a:lnTo>
                  <a:cubicBezTo>
                    <a:pt x="23993" y="10438"/>
                    <a:pt x="13217" y="0"/>
                    <a:pt x="0" y="0"/>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9" name="Google Shape;2272;p37">
              <a:extLst>
                <a:ext uri="{FF2B5EF4-FFF2-40B4-BE49-F238E27FC236}">
                  <a16:creationId xmlns:a16="http://schemas.microsoft.com/office/drawing/2014/main" id="{8C1AA09D-E46A-B670-5BEE-50C01804C2B7}"/>
                </a:ext>
              </a:extLst>
            </p:cNvPr>
            <p:cNvSpPr/>
            <p:nvPr/>
          </p:nvSpPr>
          <p:spPr>
            <a:xfrm>
              <a:off x="6584275" y="3392975"/>
              <a:ext cx="734800" cy="668100"/>
            </a:xfrm>
            <a:custGeom>
              <a:avLst/>
              <a:gdLst/>
              <a:ahLst/>
              <a:cxnLst/>
              <a:rect l="l" t="t" r="r" b="b"/>
              <a:pathLst>
                <a:path w="29392" h="26724" extrusionOk="0">
                  <a:moveTo>
                    <a:pt x="29291" y="1"/>
                  </a:moveTo>
                  <a:cubicBezTo>
                    <a:pt x="29321" y="362"/>
                    <a:pt x="29346" y="725"/>
                    <a:pt x="29363" y="1090"/>
                  </a:cubicBezTo>
                  <a:lnTo>
                    <a:pt x="29363" y="1090"/>
                  </a:lnTo>
                  <a:lnTo>
                    <a:pt x="29364" y="1089"/>
                  </a:lnTo>
                  <a:cubicBezTo>
                    <a:pt x="29346" y="723"/>
                    <a:pt x="29322" y="360"/>
                    <a:pt x="29291" y="1"/>
                  </a:cubicBezTo>
                  <a:close/>
                  <a:moveTo>
                    <a:pt x="19451" y="1044"/>
                  </a:moveTo>
                  <a:lnTo>
                    <a:pt x="19386" y="1110"/>
                  </a:lnTo>
                  <a:cubicBezTo>
                    <a:pt x="19410" y="1452"/>
                    <a:pt x="19424" y="1798"/>
                    <a:pt x="19424" y="2147"/>
                  </a:cubicBezTo>
                  <a:cubicBezTo>
                    <a:pt x="19424" y="10214"/>
                    <a:pt x="12885" y="16756"/>
                    <a:pt x="4814" y="16756"/>
                  </a:cubicBezTo>
                  <a:cubicBezTo>
                    <a:pt x="4607" y="16756"/>
                    <a:pt x="4400" y="16749"/>
                    <a:pt x="4192" y="16739"/>
                  </a:cubicBezTo>
                  <a:lnTo>
                    <a:pt x="4185" y="16746"/>
                  </a:lnTo>
                  <a:lnTo>
                    <a:pt x="0" y="21605"/>
                  </a:lnTo>
                  <a:lnTo>
                    <a:pt x="4182" y="26706"/>
                  </a:lnTo>
                  <a:cubicBezTo>
                    <a:pt x="4393" y="26710"/>
                    <a:pt x="4604" y="26724"/>
                    <a:pt x="4814" y="26724"/>
                  </a:cubicBezTo>
                  <a:cubicBezTo>
                    <a:pt x="18387" y="26724"/>
                    <a:pt x="29391" y="15719"/>
                    <a:pt x="29391" y="2147"/>
                  </a:cubicBezTo>
                  <a:cubicBezTo>
                    <a:pt x="29390" y="1792"/>
                    <a:pt x="29380" y="1440"/>
                    <a:pt x="29363" y="1090"/>
                  </a:cubicBezTo>
                  <a:lnTo>
                    <a:pt x="29363" y="1090"/>
                  </a:lnTo>
                  <a:lnTo>
                    <a:pt x="24307" y="5230"/>
                  </a:lnTo>
                  <a:lnTo>
                    <a:pt x="19451" y="1044"/>
                  </a:lnTo>
                  <a:close/>
                </a:path>
              </a:pathLst>
            </a:custGeom>
            <a:solidFill>
              <a:srgbClr val="F4C8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0" name="Google Shape;2273;p37">
              <a:extLst>
                <a:ext uri="{FF2B5EF4-FFF2-40B4-BE49-F238E27FC236}">
                  <a16:creationId xmlns:a16="http://schemas.microsoft.com/office/drawing/2014/main" id="{231C39F8-DEAF-3B0D-0A48-A3727FBD812F}"/>
                </a:ext>
              </a:extLst>
            </p:cNvPr>
            <p:cNvSpPr/>
            <p:nvPr/>
          </p:nvSpPr>
          <p:spPr>
            <a:xfrm>
              <a:off x="6090975" y="3369225"/>
              <a:ext cx="598025" cy="691425"/>
            </a:xfrm>
            <a:custGeom>
              <a:avLst/>
              <a:gdLst/>
              <a:ahLst/>
              <a:cxnLst/>
              <a:rect l="l" t="t" r="r" b="b"/>
              <a:pathLst>
                <a:path w="23921" h="27657" extrusionOk="0">
                  <a:moveTo>
                    <a:pt x="5347" y="0"/>
                  </a:moveTo>
                  <a:lnTo>
                    <a:pt x="1" y="4383"/>
                  </a:lnTo>
                  <a:cubicBezTo>
                    <a:pt x="8" y="4483"/>
                    <a:pt x="18" y="4580"/>
                    <a:pt x="25" y="4676"/>
                  </a:cubicBezTo>
                  <a:cubicBezTo>
                    <a:pt x="315" y="9308"/>
                    <a:pt x="1922" y="13763"/>
                    <a:pt x="4649" y="17516"/>
                  </a:cubicBezTo>
                  <a:cubicBezTo>
                    <a:pt x="4673" y="17547"/>
                    <a:pt x="4694" y="17582"/>
                    <a:pt x="4718" y="17613"/>
                  </a:cubicBezTo>
                  <a:cubicBezTo>
                    <a:pt x="4905" y="17872"/>
                    <a:pt x="5102" y="18121"/>
                    <a:pt x="5299" y="18370"/>
                  </a:cubicBezTo>
                  <a:cubicBezTo>
                    <a:pt x="5344" y="18425"/>
                    <a:pt x="5382" y="18477"/>
                    <a:pt x="5427" y="18532"/>
                  </a:cubicBezTo>
                  <a:cubicBezTo>
                    <a:pt x="5614" y="18764"/>
                    <a:pt x="5804" y="18988"/>
                    <a:pt x="6001" y="19213"/>
                  </a:cubicBezTo>
                  <a:cubicBezTo>
                    <a:pt x="6059" y="19279"/>
                    <a:pt x="6118" y="19348"/>
                    <a:pt x="6177" y="19417"/>
                  </a:cubicBezTo>
                  <a:cubicBezTo>
                    <a:pt x="6364" y="19624"/>
                    <a:pt x="6554" y="19828"/>
                    <a:pt x="6747" y="20032"/>
                  </a:cubicBezTo>
                  <a:cubicBezTo>
                    <a:pt x="6820" y="20112"/>
                    <a:pt x="6896" y="20188"/>
                    <a:pt x="6968" y="20267"/>
                  </a:cubicBezTo>
                  <a:cubicBezTo>
                    <a:pt x="7155" y="20457"/>
                    <a:pt x="7345" y="20640"/>
                    <a:pt x="7535" y="20824"/>
                  </a:cubicBezTo>
                  <a:cubicBezTo>
                    <a:pt x="7625" y="20910"/>
                    <a:pt x="7711" y="20996"/>
                    <a:pt x="7801" y="21079"/>
                  </a:cubicBezTo>
                  <a:cubicBezTo>
                    <a:pt x="7988" y="21252"/>
                    <a:pt x="8175" y="21418"/>
                    <a:pt x="8365" y="21584"/>
                  </a:cubicBezTo>
                  <a:cubicBezTo>
                    <a:pt x="8465" y="21674"/>
                    <a:pt x="8569" y="21764"/>
                    <a:pt x="8672" y="21850"/>
                  </a:cubicBezTo>
                  <a:cubicBezTo>
                    <a:pt x="8855" y="22009"/>
                    <a:pt x="9042" y="22161"/>
                    <a:pt x="9232" y="22313"/>
                  </a:cubicBezTo>
                  <a:cubicBezTo>
                    <a:pt x="9346" y="22403"/>
                    <a:pt x="9460" y="22493"/>
                    <a:pt x="9578" y="22583"/>
                  </a:cubicBezTo>
                  <a:cubicBezTo>
                    <a:pt x="9764" y="22724"/>
                    <a:pt x="9951" y="22863"/>
                    <a:pt x="10141" y="23001"/>
                  </a:cubicBezTo>
                  <a:cubicBezTo>
                    <a:pt x="10266" y="23091"/>
                    <a:pt x="10393" y="23184"/>
                    <a:pt x="10521" y="23271"/>
                  </a:cubicBezTo>
                  <a:cubicBezTo>
                    <a:pt x="10704" y="23402"/>
                    <a:pt x="10891" y="23526"/>
                    <a:pt x="11081" y="23651"/>
                  </a:cubicBezTo>
                  <a:cubicBezTo>
                    <a:pt x="11219" y="23741"/>
                    <a:pt x="11358" y="23830"/>
                    <a:pt x="11496" y="23917"/>
                  </a:cubicBezTo>
                  <a:cubicBezTo>
                    <a:pt x="11683" y="24034"/>
                    <a:pt x="11869" y="24148"/>
                    <a:pt x="12056" y="24259"/>
                  </a:cubicBezTo>
                  <a:cubicBezTo>
                    <a:pt x="12204" y="24345"/>
                    <a:pt x="12353" y="24432"/>
                    <a:pt x="12502" y="24515"/>
                  </a:cubicBezTo>
                  <a:cubicBezTo>
                    <a:pt x="12688" y="24618"/>
                    <a:pt x="12875" y="24722"/>
                    <a:pt x="13065" y="24822"/>
                  </a:cubicBezTo>
                  <a:cubicBezTo>
                    <a:pt x="13224" y="24905"/>
                    <a:pt x="13383" y="24988"/>
                    <a:pt x="13542" y="25068"/>
                  </a:cubicBezTo>
                  <a:cubicBezTo>
                    <a:pt x="13729" y="25161"/>
                    <a:pt x="13915" y="25254"/>
                    <a:pt x="14102" y="25341"/>
                  </a:cubicBezTo>
                  <a:cubicBezTo>
                    <a:pt x="14271" y="25420"/>
                    <a:pt x="14441" y="25496"/>
                    <a:pt x="14610" y="25572"/>
                  </a:cubicBezTo>
                  <a:cubicBezTo>
                    <a:pt x="14797" y="25652"/>
                    <a:pt x="14980" y="25735"/>
                    <a:pt x="15170" y="25814"/>
                  </a:cubicBezTo>
                  <a:cubicBezTo>
                    <a:pt x="15346" y="25887"/>
                    <a:pt x="15526" y="25956"/>
                    <a:pt x="15706" y="26025"/>
                  </a:cubicBezTo>
                  <a:cubicBezTo>
                    <a:pt x="15885" y="26094"/>
                    <a:pt x="16075" y="26167"/>
                    <a:pt x="16262" y="26236"/>
                  </a:cubicBezTo>
                  <a:cubicBezTo>
                    <a:pt x="16449" y="26302"/>
                    <a:pt x="16639" y="26364"/>
                    <a:pt x="16825" y="26426"/>
                  </a:cubicBezTo>
                  <a:cubicBezTo>
                    <a:pt x="17015" y="26488"/>
                    <a:pt x="17195" y="26550"/>
                    <a:pt x="17382" y="26606"/>
                  </a:cubicBezTo>
                  <a:cubicBezTo>
                    <a:pt x="17579" y="26664"/>
                    <a:pt x="17776" y="26720"/>
                    <a:pt x="17976" y="26775"/>
                  </a:cubicBezTo>
                  <a:cubicBezTo>
                    <a:pt x="18159" y="26827"/>
                    <a:pt x="18339" y="26879"/>
                    <a:pt x="18522" y="26924"/>
                  </a:cubicBezTo>
                  <a:cubicBezTo>
                    <a:pt x="18730" y="26976"/>
                    <a:pt x="18941" y="27020"/>
                    <a:pt x="19151" y="27069"/>
                  </a:cubicBezTo>
                  <a:cubicBezTo>
                    <a:pt x="19331" y="27110"/>
                    <a:pt x="19507" y="27152"/>
                    <a:pt x="19691" y="27190"/>
                  </a:cubicBezTo>
                  <a:cubicBezTo>
                    <a:pt x="19908" y="27231"/>
                    <a:pt x="20133" y="27269"/>
                    <a:pt x="20354" y="27307"/>
                  </a:cubicBezTo>
                  <a:cubicBezTo>
                    <a:pt x="20527" y="27338"/>
                    <a:pt x="20700" y="27370"/>
                    <a:pt x="20876" y="27397"/>
                  </a:cubicBezTo>
                  <a:cubicBezTo>
                    <a:pt x="21114" y="27432"/>
                    <a:pt x="21353" y="27459"/>
                    <a:pt x="21591" y="27487"/>
                  </a:cubicBezTo>
                  <a:cubicBezTo>
                    <a:pt x="21757" y="27508"/>
                    <a:pt x="21920" y="27532"/>
                    <a:pt x="22082" y="27546"/>
                  </a:cubicBezTo>
                  <a:cubicBezTo>
                    <a:pt x="22352" y="27573"/>
                    <a:pt x="22625" y="27591"/>
                    <a:pt x="22894" y="27608"/>
                  </a:cubicBezTo>
                  <a:cubicBezTo>
                    <a:pt x="23033" y="27618"/>
                    <a:pt x="23167" y="27632"/>
                    <a:pt x="23306" y="27639"/>
                  </a:cubicBezTo>
                  <a:cubicBezTo>
                    <a:pt x="23510" y="27649"/>
                    <a:pt x="23714" y="27649"/>
                    <a:pt x="23914" y="27656"/>
                  </a:cubicBezTo>
                  <a:lnTo>
                    <a:pt x="19732" y="22552"/>
                  </a:lnTo>
                  <a:lnTo>
                    <a:pt x="23917" y="17696"/>
                  </a:lnTo>
                  <a:lnTo>
                    <a:pt x="23921" y="17689"/>
                  </a:lnTo>
                  <a:cubicBezTo>
                    <a:pt x="23710" y="17682"/>
                    <a:pt x="23499" y="17665"/>
                    <a:pt x="23288" y="17647"/>
                  </a:cubicBezTo>
                  <a:lnTo>
                    <a:pt x="23209" y="17640"/>
                  </a:lnTo>
                  <a:cubicBezTo>
                    <a:pt x="23012" y="17623"/>
                    <a:pt x="22815" y="17599"/>
                    <a:pt x="22621" y="17575"/>
                  </a:cubicBezTo>
                  <a:cubicBezTo>
                    <a:pt x="22583" y="17568"/>
                    <a:pt x="22542" y="17564"/>
                    <a:pt x="22504" y="17557"/>
                  </a:cubicBezTo>
                  <a:cubicBezTo>
                    <a:pt x="22317" y="17533"/>
                    <a:pt x="22134" y="17502"/>
                    <a:pt x="21947" y="17468"/>
                  </a:cubicBezTo>
                  <a:cubicBezTo>
                    <a:pt x="21903" y="17461"/>
                    <a:pt x="21858" y="17454"/>
                    <a:pt x="21809" y="17443"/>
                  </a:cubicBezTo>
                  <a:cubicBezTo>
                    <a:pt x="21629" y="17409"/>
                    <a:pt x="21453" y="17371"/>
                    <a:pt x="21277" y="17333"/>
                  </a:cubicBezTo>
                  <a:lnTo>
                    <a:pt x="21128" y="17298"/>
                  </a:lnTo>
                  <a:cubicBezTo>
                    <a:pt x="20956" y="17257"/>
                    <a:pt x="20783" y="17212"/>
                    <a:pt x="20610" y="17163"/>
                  </a:cubicBezTo>
                  <a:lnTo>
                    <a:pt x="20461" y="17122"/>
                  </a:lnTo>
                  <a:cubicBezTo>
                    <a:pt x="20292" y="17070"/>
                    <a:pt x="20123" y="17018"/>
                    <a:pt x="19957" y="16963"/>
                  </a:cubicBezTo>
                  <a:lnTo>
                    <a:pt x="19812" y="16915"/>
                  </a:lnTo>
                  <a:cubicBezTo>
                    <a:pt x="19642" y="16856"/>
                    <a:pt x="19476" y="16797"/>
                    <a:pt x="19310" y="16735"/>
                  </a:cubicBezTo>
                  <a:lnTo>
                    <a:pt x="19179" y="16683"/>
                  </a:lnTo>
                  <a:cubicBezTo>
                    <a:pt x="19010" y="16617"/>
                    <a:pt x="18844" y="16548"/>
                    <a:pt x="18681" y="16476"/>
                  </a:cubicBezTo>
                  <a:cubicBezTo>
                    <a:pt x="18643" y="16458"/>
                    <a:pt x="18602" y="16441"/>
                    <a:pt x="18564" y="16424"/>
                  </a:cubicBezTo>
                  <a:cubicBezTo>
                    <a:pt x="18394" y="16348"/>
                    <a:pt x="18229" y="16268"/>
                    <a:pt x="18063" y="16189"/>
                  </a:cubicBezTo>
                  <a:cubicBezTo>
                    <a:pt x="18035" y="16175"/>
                    <a:pt x="18007" y="16158"/>
                    <a:pt x="17976" y="16144"/>
                  </a:cubicBezTo>
                  <a:cubicBezTo>
                    <a:pt x="17803" y="16058"/>
                    <a:pt x="17631" y="15968"/>
                    <a:pt x="17461" y="15874"/>
                  </a:cubicBezTo>
                  <a:cubicBezTo>
                    <a:pt x="17451" y="15867"/>
                    <a:pt x="17441" y="15861"/>
                    <a:pt x="17430" y="15854"/>
                  </a:cubicBezTo>
                  <a:cubicBezTo>
                    <a:pt x="16286" y="15214"/>
                    <a:pt x="15236" y="14426"/>
                    <a:pt x="14302" y="13510"/>
                  </a:cubicBezTo>
                  <a:cubicBezTo>
                    <a:pt x="14161" y="13372"/>
                    <a:pt x="14022" y="13227"/>
                    <a:pt x="13888" y="13085"/>
                  </a:cubicBezTo>
                  <a:cubicBezTo>
                    <a:pt x="13870" y="13064"/>
                    <a:pt x="13850" y="13044"/>
                    <a:pt x="13832" y="13023"/>
                  </a:cubicBezTo>
                  <a:cubicBezTo>
                    <a:pt x="13704" y="12888"/>
                    <a:pt x="13583" y="12750"/>
                    <a:pt x="13466" y="12612"/>
                  </a:cubicBezTo>
                  <a:cubicBezTo>
                    <a:pt x="13438" y="12581"/>
                    <a:pt x="13411" y="12550"/>
                    <a:pt x="13383" y="12518"/>
                  </a:cubicBezTo>
                  <a:cubicBezTo>
                    <a:pt x="13269" y="12384"/>
                    <a:pt x="13158" y="12245"/>
                    <a:pt x="13051" y="12107"/>
                  </a:cubicBezTo>
                  <a:cubicBezTo>
                    <a:pt x="13020" y="12069"/>
                    <a:pt x="12992" y="12031"/>
                    <a:pt x="12961" y="11997"/>
                  </a:cubicBezTo>
                  <a:cubicBezTo>
                    <a:pt x="12858" y="11858"/>
                    <a:pt x="12754" y="11720"/>
                    <a:pt x="12654" y="11578"/>
                  </a:cubicBezTo>
                  <a:cubicBezTo>
                    <a:pt x="12623" y="11537"/>
                    <a:pt x="12595" y="11495"/>
                    <a:pt x="12564" y="11454"/>
                  </a:cubicBezTo>
                  <a:cubicBezTo>
                    <a:pt x="12467" y="11312"/>
                    <a:pt x="12370" y="11170"/>
                    <a:pt x="12277" y="11025"/>
                  </a:cubicBezTo>
                  <a:cubicBezTo>
                    <a:pt x="12249" y="10984"/>
                    <a:pt x="12222" y="10939"/>
                    <a:pt x="12191" y="10897"/>
                  </a:cubicBezTo>
                  <a:cubicBezTo>
                    <a:pt x="12101" y="10752"/>
                    <a:pt x="12011" y="10607"/>
                    <a:pt x="11925" y="10455"/>
                  </a:cubicBezTo>
                  <a:cubicBezTo>
                    <a:pt x="11897" y="10414"/>
                    <a:pt x="11873" y="10369"/>
                    <a:pt x="11845" y="10324"/>
                  </a:cubicBezTo>
                  <a:cubicBezTo>
                    <a:pt x="11759" y="10172"/>
                    <a:pt x="11676" y="10020"/>
                    <a:pt x="11596" y="9864"/>
                  </a:cubicBezTo>
                  <a:cubicBezTo>
                    <a:pt x="11572" y="9823"/>
                    <a:pt x="11551" y="9778"/>
                    <a:pt x="11531" y="9736"/>
                  </a:cubicBezTo>
                  <a:cubicBezTo>
                    <a:pt x="11448" y="9577"/>
                    <a:pt x="11368" y="9415"/>
                    <a:pt x="11295" y="9252"/>
                  </a:cubicBezTo>
                  <a:cubicBezTo>
                    <a:pt x="11275" y="9218"/>
                    <a:pt x="11261" y="9176"/>
                    <a:pt x="11244" y="9138"/>
                  </a:cubicBezTo>
                  <a:cubicBezTo>
                    <a:pt x="11164" y="8972"/>
                    <a:pt x="11092" y="8800"/>
                    <a:pt x="11019" y="8627"/>
                  </a:cubicBezTo>
                  <a:cubicBezTo>
                    <a:pt x="11009" y="8599"/>
                    <a:pt x="10998" y="8571"/>
                    <a:pt x="10988" y="8540"/>
                  </a:cubicBezTo>
                  <a:cubicBezTo>
                    <a:pt x="10912" y="8357"/>
                    <a:pt x="10843" y="8174"/>
                    <a:pt x="10774" y="7987"/>
                  </a:cubicBezTo>
                  <a:lnTo>
                    <a:pt x="10763" y="7956"/>
                  </a:lnTo>
                  <a:cubicBezTo>
                    <a:pt x="10310" y="6674"/>
                    <a:pt x="10041" y="5333"/>
                    <a:pt x="9961" y="3975"/>
                  </a:cubicBezTo>
                  <a:lnTo>
                    <a:pt x="5347" y="0"/>
                  </a:lnTo>
                  <a:close/>
                </a:path>
              </a:pathLst>
            </a:custGeom>
            <a:solidFill>
              <a:srgbClr val="FE79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1" name="Google Shape;2274;p37">
              <a:extLst>
                <a:ext uri="{FF2B5EF4-FFF2-40B4-BE49-F238E27FC236}">
                  <a16:creationId xmlns:a16="http://schemas.microsoft.com/office/drawing/2014/main" id="{E11CDC0F-8DF1-B676-E003-A6C5514A68D6}"/>
                </a:ext>
              </a:extLst>
            </p:cNvPr>
            <p:cNvSpPr/>
            <p:nvPr/>
          </p:nvSpPr>
          <p:spPr>
            <a:xfrm>
              <a:off x="6704625" y="4060375"/>
              <a:ext cx="25250" cy="625"/>
            </a:xfrm>
            <a:custGeom>
              <a:avLst/>
              <a:gdLst/>
              <a:ahLst/>
              <a:cxnLst/>
              <a:rect l="l" t="t" r="r" b="b"/>
              <a:pathLst>
                <a:path w="1010" h="25" extrusionOk="0">
                  <a:moveTo>
                    <a:pt x="0" y="24"/>
                  </a:moveTo>
                  <a:cubicBezTo>
                    <a:pt x="339" y="24"/>
                    <a:pt x="674" y="14"/>
                    <a:pt x="1010" y="0"/>
                  </a:cubicBezTo>
                  <a:lnTo>
                    <a:pt x="1010" y="0"/>
                  </a:lnTo>
                  <a:cubicBezTo>
                    <a:pt x="674" y="14"/>
                    <a:pt x="339" y="24"/>
                    <a:pt x="0" y="24"/>
                  </a:cubicBezTo>
                  <a:close/>
                </a:path>
              </a:pathLst>
            </a:custGeom>
            <a:solidFill>
              <a:srgbClr val="8D54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pic>
        <p:nvPicPr>
          <p:cNvPr id="11282" name="Picture 2" descr="Công ước Liên Hợp Quốc năm 1982 về Luật Biển (UNCLOS 1982)">
            <a:extLst>
              <a:ext uri="{FF2B5EF4-FFF2-40B4-BE49-F238E27FC236}">
                <a16:creationId xmlns:a16="http://schemas.microsoft.com/office/drawing/2014/main" id="{1D2AF54A-497A-E0E8-30CC-A55B78B67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8551" y="983964"/>
            <a:ext cx="3005960" cy="290905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right)">
                                      <p:cBhvr>
                                        <p:cTn id="10" dur="500"/>
                                        <p:tgtEl>
                                          <p:spTgt spid="3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barn(inVertical)">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268"/>
                                        </p:tgtEl>
                                      </p:cBhvr>
                                    </p:animEffect>
                                    <p:set>
                                      <p:cBhvr>
                                        <p:cTn id="29" dur="1" fill="hold">
                                          <p:stCondLst>
                                            <p:cond delay="499"/>
                                          </p:stCondLst>
                                        </p:cTn>
                                        <p:tgtEl>
                                          <p:spTgt spid="1126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right)">
                                      <p:cBhvr>
                                        <p:cTn id="34" dur="500"/>
                                        <p:tgtEl>
                                          <p:spTgt spid="59"/>
                                        </p:tgtEl>
                                      </p:cBhvr>
                                    </p:animEffect>
                                  </p:childTnLst>
                                </p:cTn>
                              </p:par>
                            </p:childTnLst>
                          </p:cTn>
                        </p:par>
                        <p:par>
                          <p:cTn id="35" fill="hold">
                            <p:stCondLst>
                              <p:cond delay="500"/>
                            </p:stCondLst>
                            <p:childTnLst>
                              <p:par>
                                <p:cTn id="36" presetID="6" presetClass="entr" presetSubtype="16"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circle(in)">
                                      <p:cBhvr>
                                        <p:cTn id="38" dur="2000"/>
                                        <p:tgtEl>
                                          <p:spTgt spid="61"/>
                                        </p:tgtEl>
                                      </p:cBhvr>
                                    </p:animEffect>
                                  </p:childTnLst>
                                </p:cTn>
                              </p:par>
                            </p:childTnLst>
                          </p:cTn>
                        </p:par>
                        <p:par>
                          <p:cTn id="39" fill="hold">
                            <p:stCondLst>
                              <p:cond delay="2500"/>
                            </p:stCondLst>
                            <p:childTnLst>
                              <p:par>
                                <p:cTn id="40" presetID="16" presetClass="entr" presetSubtype="21"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barn(inVertical)">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265"/>
                                        </p:tgtEl>
                                        <p:attrNameLst>
                                          <p:attrName>style.visibility</p:attrName>
                                        </p:attrNameLst>
                                      </p:cBhvr>
                                      <p:to>
                                        <p:strVal val="visible"/>
                                      </p:to>
                                    </p:set>
                                    <p:animEffect transition="in" filter="wipe(left)">
                                      <p:cBhvr>
                                        <p:cTn id="47" dur="500"/>
                                        <p:tgtEl>
                                          <p:spTgt spid="11265"/>
                                        </p:tgtEl>
                                      </p:cBhvr>
                                    </p:animEffect>
                                  </p:childTnLst>
                                </p:cTn>
                              </p:par>
                              <p:par>
                                <p:cTn id="48" presetID="22" presetClass="entr" presetSubtype="8"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par>
                          <p:cTn id="51" fill="hold">
                            <p:stCondLst>
                              <p:cond delay="500"/>
                            </p:stCondLst>
                            <p:childTnLst>
                              <p:par>
                                <p:cTn id="52" presetID="16" presetClass="entr" presetSubtype="21" fill="hold" nodeType="after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barn(inVertical)">
                                      <p:cBhvr>
                                        <p:cTn id="54" dur="500"/>
                                        <p:tgtEl>
                                          <p:spTgt spid="10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49" grpId="0"/>
      <p:bldP spid="51" grpId="0"/>
      <p:bldP spid="112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28A99C6F-1B2F-4DA0-AAFD-228D5B4CFF9B}"/>
              </a:ext>
            </a:extLst>
          </p:cNvPr>
          <p:cNvSpPr txBox="1"/>
          <p:nvPr/>
        </p:nvSpPr>
        <p:spPr>
          <a:xfrm>
            <a:off x="3250801" y="479716"/>
            <a:ext cx="4539737" cy="707886"/>
          </a:xfrm>
          <a:prstGeom prst="rect">
            <a:avLst/>
          </a:prstGeom>
          <a:noFill/>
        </p:spPr>
        <p:txBody>
          <a:bodyPr wrap="square">
            <a:spAutoFit/>
          </a:bodyPr>
          <a:lstStyle/>
          <a:p>
            <a:pPr algn="ctr" defTabSz="1219170">
              <a:spcBef>
                <a:spcPts val="800"/>
              </a:spcBef>
              <a:spcAft>
                <a:spcPts val="800"/>
              </a:spcAft>
              <a:buClr>
                <a:srgbClr val="2A072F"/>
              </a:buClr>
              <a:buSzPts val="2800"/>
              <a:defRPr/>
            </a:pPr>
            <a:r>
              <a:rPr lang="en-US" sz="4000" kern="0" dirty="0">
                <a:solidFill>
                  <a:srgbClr val="FF0000"/>
                </a:solidFill>
                <a:latin typeface="#9Slide03 IcielUni Sans Heavy" panose="00000500000000000000" pitchFamily="2" charset="-93"/>
                <a:cs typeface="Bebas Neue"/>
                <a:sym typeface="Bebas Neue"/>
              </a:rPr>
              <a:t>NỘI DUNG </a:t>
            </a:r>
            <a:r>
              <a:rPr lang="en-US" sz="4000" kern="0">
                <a:solidFill>
                  <a:srgbClr val="FF0000"/>
                </a:solidFill>
                <a:latin typeface="#9Slide03 IcielUni Sans Heavy" panose="00000500000000000000" pitchFamily="2" charset="-93"/>
                <a:cs typeface="Bebas Neue"/>
                <a:sym typeface="Bebas Neue"/>
              </a:rPr>
              <a:t>BÀI HỌC</a:t>
            </a:r>
            <a:endParaRPr lang="en-US" sz="4000" kern="0" dirty="0">
              <a:solidFill>
                <a:srgbClr val="FF0000"/>
              </a:solidFill>
              <a:latin typeface="#9Slide03 IcielUni Sans Heavy" panose="00000500000000000000" pitchFamily="2" charset="-93"/>
              <a:cs typeface="Bebas Neue"/>
              <a:sym typeface="Bebas Neue"/>
            </a:endParaRPr>
          </a:p>
        </p:txBody>
      </p:sp>
      <p:pic>
        <p:nvPicPr>
          <p:cNvPr id="59" name="Picture 4" descr="Download CLIMATE CHANGE Free PNG Transparent Image And Clipart #1237904 -  PNG Images - PNGio">
            <a:extLst>
              <a:ext uri="{FF2B5EF4-FFF2-40B4-BE49-F238E27FC236}">
                <a16:creationId xmlns:a16="http://schemas.microsoft.com/office/drawing/2014/main" id="{35B55624-2AFB-485E-8784-A7D98F443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847" y="-60038"/>
            <a:ext cx="2006629" cy="14593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474;p24">
            <a:extLst>
              <a:ext uri="{FF2B5EF4-FFF2-40B4-BE49-F238E27FC236}">
                <a16:creationId xmlns:a16="http://schemas.microsoft.com/office/drawing/2014/main" id="{4AEB68A6-BF63-5A83-6664-22685EE72DC6}"/>
              </a:ext>
            </a:extLst>
          </p:cNvPr>
          <p:cNvGrpSpPr/>
          <p:nvPr/>
        </p:nvGrpSpPr>
        <p:grpSpPr>
          <a:xfrm>
            <a:off x="932911" y="1967999"/>
            <a:ext cx="5077235" cy="1041525"/>
            <a:chOff x="1153249" y="1560375"/>
            <a:chExt cx="4835544" cy="1041525"/>
          </a:xfrm>
        </p:grpSpPr>
        <p:sp>
          <p:nvSpPr>
            <p:cNvPr id="3" name="Google Shape;475;p24">
              <a:extLst>
                <a:ext uri="{FF2B5EF4-FFF2-40B4-BE49-F238E27FC236}">
                  <a16:creationId xmlns:a16="http://schemas.microsoft.com/office/drawing/2014/main" id="{7D8DC82E-BFDB-818C-9531-E1972A777B75}"/>
                </a:ext>
              </a:extLst>
            </p:cNvPr>
            <p:cNvSpPr/>
            <p:nvPr/>
          </p:nvSpPr>
          <p:spPr>
            <a:xfrm>
              <a:off x="1254450" y="1624675"/>
              <a:ext cx="4641805"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6;p24">
              <a:extLst>
                <a:ext uri="{FF2B5EF4-FFF2-40B4-BE49-F238E27FC236}">
                  <a16:creationId xmlns:a16="http://schemas.microsoft.com/office/drawing/2014/main" id="{A930665F-893E-0ADF-B893-2EB2EDB21E88}"/>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7;p24">
              <a:extLst>
                <a:ext uri="{FF2B5EF4-FFF2-40B4-BE49-F238E27FC236}">
                  <a16:creationId xmlns:a16="http://schemas.microsoft.com/office/drawing/2014/main" id="{A2E85CEF-BEFB-BC56-119E-7D112FB4CE0E}"/>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1</a:t>
              </a:r>
              <a:endParaRPr sz="3000">
                <a:solidFill>
                  <a:srgbClr val="0000FF"/>
                </a:solidFill>
                <a:latin typeface="#9Slide03 AllRoundGothic" panose="020B0703020202020104" pitchFamily="34" charset="0"/>
              </a:endParaRPr>
            </a:p>
          </p:txBody>
        </p:sp>
        <p:sp>
          <p:nvSpPr>
            <p:cNvPr id="9" name="Google Shape;478;p24">
              <a:extLst>
                <a:ext uri="{FF2B5EF4-FFF2-40B4-BE49-F238E27FC236}">
                  <a16:creationId xmlns:a16="http://schemas.microsoft.com/office/drawing/2014/main" id="{E4FF0E1B-65EB-9040-27A8-E9752A46CBF7}"/>
                </a:ext>
              </a:extLst>
            </p:cNvPr>
            <p:cNvSpPr/>
            <p:nvPr/>
          </p:nvSpPr>
          <p:spPr>
            <a:xfrm>
              <a:off x="1153249" y="1560375"/>
              <a:ext cx="4835544"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1;p24">
              <a:extLst>
                <a:ext uri="{FF2B5EF4-FFF2-40B4-BE49-F238E27FC236}">
                  <a16:creationId xmlns:a16="http://schemas.microsoft.com/office/drawing/2014/main" id="{7BF0967C-A8C1-183C-C2CB-772D87B43E04}"/>
                </a:ext>
              </a:extLst>
            </p:cNvPr>
            <p:cNvSpPr txBox="1"/>
            <p:nvPr/>
          </p:nvSpPr>
          <p:spPr>
            <a:xfrm>
              <a:off x="2104721" y="1854724"/>
              <a:ext cx="3708072" cy="37924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Vị trí, phạm vi các vùng biển và hải đảo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grpSp>
        <p:nvGrpSpPr>
          <p:cNvPr id="15" name="Google Shape;491;p24">
            <a:extLst>
              <a:ext uri="{FF2B5EF4-FFF2-40B4-BE49-F238E27FC236}">
                <a16:creationId xmlns:a16="http://schemas.microsoft.com/office/drawing/2014/main" id="{6DE1C136-A6AB-D8B4-03C5-B24616C0FE07}"/>
              </a:ext>
            </a:extLst>
          </p:cNvPr>
          <p:cNvGrpSpPr/>
          <p:nvPr/>
        </p:nvGrpSpPr>
        <p:grpSpPr>
          <a:xfrm>
            <a:off x="5755618" y="5652792"/>
            <a:ext cx="5771985" cy="1041525"/>
            <a:chOff x="4713532" y="1560375"/>
            <a:chExt cx="5884005" cy="1041525"/>
          </a:xfrm>
        </p:grpSpPr>
        <p:sp>
          <p:nvSpPr>
            <p:cNvPr id="16" name="Google Shape;492;p24">
              <a:extLst>
                <a:ext uri="{FF2B5EF4-FFF2-40B4-BE49-F238E27FC236}">
                  <a16:creationId xmlns:a16="http://schemas.microsoft.com/office/drawing/2014/main" id="{CA473461-27CD-73EF-BD85-A94E5586FBA2}"/>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3;p24">
              <a:extLst>
                <a:ext uri="{FF2B5EF4-FFF2-40B4-BE49-F238E27FC236}">
                  <a16:creationId xmlns:a16="http://schemas.microsoft.com/office/drawing/2014/main" id="{128D1DBC-6649-5F62-D5B6-F319144CAB59}"/>
                </a:ext>
              </a:extLst>
            </p:cNvPr>
            <p:cNvSpPr/>
            <p:nvPr/>
          </p:nvSpPr>
          <p:spPr>
            <a:xfrm>
              <a:off x="4825448" y="1624675"/>
              <a:ext cx="5677829"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4;p24">
              <a:extLst>
                <a:ext uri="{FF2B5EF4-FFF2-40B4-BE49-F238E27FC236}">
                  <a16:creationId xmlns:a16="http://schemas.microsoft.com/office/drawing/2014/main" id="{E6C1BD7A-42FB-17C5-851C-550BB734A95A}"/>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5;p24">
              <a:extLst>
                <a:ext uri="{FF2B5EF4-FFF2-40B4-BE49-F238E27FC236}">
                  <a16:creationId xmlns:a16="http://schemas.microsoft.com/office/drawing/2014/main" id="{8F807D54-B336-147B-3147-5EC04D715212}"/>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a:solidFill>
                    <a:srgbClr val="0000FF"/>
                  </a:solidFill>
                  <a:latin typeface="#9Slide03 AllRoundGothic" panose="020B0703020202020104" pitchFamily="34" charset="0"/>
                </a:rPr>
                <a:t>4</a:t>
              </a:r>
              <a:endParaRPr sz="2800">
                <a:solidFill>
                  <a:srgbClr val="0000FF"/>
                </a:solidFill>
                <a:latin typeface="#9Slide03 AllRoundGothic" panose="020B0703020202020104" pitchFamily="34" charset="0"/>
              </a:endParaRPr>
            </a:p>
          </p:txBody>
        </p:sp>
        <p:sp>
          <p:nvSpPr>
            <p:cNvPr id="20" name="Google Shape;496;p24">
              <a:extLst>
                <a:ext uri="{FF2B5EF4-FFF2-40B4-BE49-F238E27FC236}">
                  <a16:creationId xmlns:a16="http://schemas.microsoft.com/office/drawing/2014/main" id="{E7A343F7-30D4-2C3F-AA63-7A0B3BBD0BEC}"/>
                </a:ext>
              </a:extLst>
            </p:cNvPr>
            <p:cNvSpPr/>
            <p:nvPr/>
          </p:nvSpPr>
          <p:spPr>
            <a:xfrm>
              <a:off x="4713532" y="1560375"/>
              <a:ext cx="5884005"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9;p24">
              <a:extLst>
                <a:ext uri="{FF2B5EF4-FFF2-40B4-BE49-F238E27FC236}">
                  <a16:creationId xmlns:a16="http://schemas.microsoft.com/office/drawing/2014/main" id="{70FDF26B-6402-FE1C-3031-78ADC65A9DF5}"/>
                </a:ext>
              </a:extLst>
            </p:cNvPr>
            <p:cNvSpPr txBox="1"/>
            <p:nvPr/>
          </p:nvSpPr>
          <p:spPr>
            <a:xfrm>
              <a:off x="5771446" y="1922429"/>
              <a:ext cx="4575945" cy="309975"/>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Quá trình xác lập chủ quyền biển đảo trong lịch sử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grpSp>
        <p:nvGrpSpPr>
          <p:cNvPr id="22" name="Google Shape;474;p24">
            <a:extLst>
              <a:ext uri="{FF2B5EF4-FFF2-40B4-BE49-F238E27FC236}">
                <a16:creationId xmlns:a16="http://schemas.microsoft.com/office/drawing/2014/main" id="{9DCBCCEA-B713-C85E-5BEE-A116569B40B5}"/>
              </a:ext>
            </a:extLst>
          </p:cNvPr>
          <p:cNvGrpSpPr/>
          <p:nvPr/>
        </p:nvGrpSpPr>
        <p:grpSpPr>
          <a:xfrm>
            <a:off x="2272316" y="4367352"/>
            <a:ext cx="8944449" cy="1075234"/>
            <a:chOff x="1197563" y="1543520"/>
            <a:chExt cx="8518668" cy="1075234"/>
          </a:xfrm>
        </p:grpSpPr>
        <p:sp>
          <p:nvSpPr>
            <p:cNvPr id="23" name="Google Shape;475;p24">
              <a:extLst>
                <a:ext uri="{FF2B5EF4-FFF2-40B4-BE49-F238E27FC236}">
                  <a16:creationId xmlns:a16="http://schemas.microsoft.com/office/drawing/2014/main" id="{908A31BE-BC68-5267-019B-75063DB211DE}"/>
                </a:ext>
              </a:extLst>
            </p:cNvPr>
            <p:cNvSpPr/>
            <p:nvPr/>
          </p:nvSpPr>
          <p:spPr>
            <a:xfrm>
              <a:off x="1254450" y="1624675"/>
              <a:ext cx="833710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76;p24">
              <a:extLst>
                <a:ext uri="{FF2B5EF4-FFF2-40B4-BE49-F238E27FC236}">
                  <a16:creationId xmlns:a16="http://schemas.microsoft.com/office/drawing/2014/main" id="{EA7C178C-D92A-5D7E-B1BD-9D8FBF391F88}"/>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7;p24">
              <a:extLst>
                <a:ext uri="{FF2B5EF4-FFF2-40B4-BE49-F238E27FC236}">
                  <a16:creationId xmlns:a16="http://schemas.microsoft.com/office/drawing/2014/main" id="{5885D971-40D4-6551-E98B-BAFA80607D6B}"/>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3</a:t>
              </a:r>
              <a:endParaRPr sz="3000">
                <a:solidFill>
                  <a:srgbClr val="0000FF"/>
                </a:solidFill>
                <a:latin typeface="#9Slide03 AllRoundGothic" panose="020B0703020202020104" pitchFamily="34" charset="0"/>
              </a:endParaRPr>
            </a:p>
          </p:txBody>
        </p:sp>
        <p:sp>
          <p:nvSpPr>
            <p:cNvPr id="60" name="Google Shape;478;p24">
              <a:extLst>
                <a:ext uri="{FF2B5EF4-FFF2-40B4-BE49-F238E27FC236}">
                  <a16:creationId xmlns:a16="http://schemas.microsoft.com/office/drawing/2014/main" id="{44B0A3F4-34B0-4249-BB12-DC7B180F26BE}"/>
                </a:ext>
              </a:extLst>
            </p:cNvPr>
            <p:cNvSpPr/>
            <p:nvPr/>
          </p:nvSpPr>
          <p:spPr>
            <a:xfrm>
              <a:off x="1197563" y="1543520"/>
              <a:ext cx="8518668" cy="1075234"/>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1;p24">
              <a:extLst>
                <a:ext uri="{FF2B5EF4-FFF2-40B4-BE49-F238E27FC236}">
                  <a16:creationId xmlns:a16="http://schemas.microsoft.com/office/drawing/2014/main" id="{8088FBE1-EB83-D166-3CFF-E07FFD422E34}"/>
                </a:ext>
              </a:extLst>
            </p:cNvPr>
            <p:cNvSpPr txBox="1"/>
            <p:nvPr/>
          </p:nvSpPr>
          <p:spPr>
            <a:xfrm>
              <a:off x="2068575" y="2030734"/>
              <a:ext cx="7131802" cy="23345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Những thuận lợi và khó khăn đối với phát triển kinh tế và bảo vệ chủ quyền biển đảo</a:t>
              </a:r>
              <a:endParaRPr lang="en-US" sz="2400">
                <a:solidFill>
                  <a:srgbClr val="0000FF"/>
                </a:solidFill>
                <a:latin typeface="Fira Sans Extra Condensed Medium"/>
                <a:ea typeface="Fira Sans Extra Condensed Medium"/>
                <a:cs typeface="Fira Sans Extra Condensed Medium"/>
                <a:sym typeface="Fira Sans Extra Condensed Medium"/>
              </a:endParaRPr>
            </a:p>
          </p:txBody>
        </p:sp>
      </p:grpSp>
      <p:grpSp>
        <p:nvGrpSpPr>
          <p:cNvPr id="62" name="Google Shape;491;p24">
            <a:extLst>
              <a:ext uri="{FF2B5EF4-FFF2-40B4-BE49-F238E27FC236}">
                <a16:creationId xmlns:a16="http://schemas.microsoft.com/office/drawing/2014/main" id="{16DAC302-B606-D09E-F778-95F423B898C2}"/>
              </a:ext>
            </a:extLst>
          </p:cNvPr>
          <p:cNvGrpSpPr/>
          <p:nvPr/>
        </p:nvGrpSpPr>
        <p:grpSpPr>
          <a:xfrm>
            <a:off x="1736711" y="3235449"/>
            <a:ext cx="5496296" cy="1041525"/>
            <a:chOff x="4713533" y="1560375"/>
            <a:chExt cx="5602966" cy="1041525"/>
          </a:xfrm>
        </p:grpSpPr>
        <p:sp>
          <p:nvSpPr>
            <p:cNvPr id="63" name="Google Shape;492;p24">
              <a:extLst>
                <a:ext uri="{FF2B5EF4-FFF2-40B4-BE49-F238E27FC236}">
                  <a16:creationId xmlns:a16="http://schemas.microsoft.com/office/drawing/2014/main" id="{4AD9FA52-2D13-32CB-F22A-F3964F5E9110}"/>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93;p24">
              <a:extLst>
                <a:ext uri="{FF2B5EF4-FFF2-40B4-BE49-F238E27FC236}">
                  <a16:creationId xmlns:a16="http://schemas.microsoft.com/office/drawing/2014/main" id="{62BE5954-505F-0DB7-5108-7A92405C5C57}"/>
                </a:ext>
              </a:extLst>
            </p:cNvPr>
            <p:cNvSpPr/>
            <p:nvPr/>
          </p:nvSpPr>
          <p:spPr>
            <a:xfrm>
              <a:off x="4825449" y="1624675"/>
              <a:ext cx="5417736"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4;p24">
              <a:extLst>
                <a:ext uri="{FF2B5EF4-FFF2-40B4-BE49-F238E27FC236}">
                  <a16:creationId xmlns:a16="http://schemas.microsoft.com/office/drawing/2014/main" id="{4734977B-FE8B-D37D-9768-516F1E51412C}"/>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95;p24">
              <a:extLst>
                <a:ext uri="{FF2B5EF4-FFF2-40B4-BE49-F238E27FC236}">
                  <a16:creationId xmlns:a16="http://schemas.microsoft.com/office/drawing/2014/main" id="{D7D2E330-4F2B-E964-6D8D-200529E39AAA}"/>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a:solidFill>
                    <a:srgbClr val="0000FF"/>
                  </a:solidFill>
                  <a:latin typeface="#9Slide03 AllRoundGothic" panose="020B0703020202020104" pitchFamily="34" charset="0"/>
                </a:rPr>
                <a:t>2</a:t>
              </a:r>
              <a:endParaRPr sz="2800">
                <a:solidFill>
                  <a:srgbClr val="0000FF"/>
                </a:solidFill>
                <a:latin typeface="#9Slide03 AllRoundGothic" panose="020B0703020202020104" pitchFamily="34" charset="0"/>
              </a:endParaRPr>
            </a:p>
          </p:txBody>
        </p:sp>
        <p:sp>
          <p:nvSpPr>
            <p:cNvPr id="67" name="Google Shape;496;p24">
              <a:extLst>
                <a:ext uri="{FF2B5EF4-FFF2-40B4-BE49-F238E27FC236}">
                  <a16:creationId xmlns:a16="http://schemas.microsoft.com/office/drawing/2014/main" id="{28D16248-09CE-BB06-1871-195C60B8F38C}"/>
                </a:ext>
              </a:extLst>
            </p:cNvPr>
            <p:cNvSpPr/>
            <p:nvPr/>
          </p:nvSpPr>
          <p:spPr>
            <a:xfrm>
              <a:off x="4713533" y="1560375"/>
              <a:ext cx="5602966"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99;p24">
              <a:extLst>
                <a:ext uri="{FF2B5EF4-FFF2-40B4-BE49-F238E27FC236}">
                  <a16:creationId xmlns:a16="http://schemas.microsoft.com/office/drawing/2014/main" id="{BC719B1B-27BF-6ECA-4BE6-7119BEE3B08C}"/>
                </a:ext>
              </a:extLst>
            </p:cNvPr>
            <p:cNvSpPr txBox="1"/>
            <p:nvPr/>
          </p:nvSpPr>
          <p:spPr>
            <a:xfrm>
              <a:off x="5619775" y="1922429"/>
              <a:ext cx="4487253" cy="316951"/>
            </a:xfrm>
            <a:prstGeom prst="rect">
              <a:avLst/>
            </a:prstGeom>
            <a:noFill/>
            <a:ln>
              <a:noFill/>
            </a:ln>
          </p:spPr>
          <p:txBody>
            <a:bodyPr spcFirstLastPara="1" wrap="square" lIns="91425" tIns="91425" rIns="91425" bIns="91425" anchor="ctr" anchorCtr="0">
              <a:noAutofit/>
            </a:bodyPr>
            <a:lstStyle/>
            <a:p>
              <a:pPr algn="ct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 điểm môi trường và </a:t>
              </a:r>
              <a:endPar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a:p>
              <a:pPr algn="ct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tài nguyên</a:t>
              </a: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biển đảo</a:t>
              </a: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Việt Nam</a:t>
              </a:r>
              <a:endParaRPr lang="vi-VN" sz="2267">
                <a:solidFill>
                  <a:srgbClr val="0000FF"/>
                </a:solidFill>
                <a:latin typeface="Fira Sans Extra Condensed Medium"/>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104151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D100A80F-AFFB-CE57-409B-D0FE910E3D18}"/>
              </a:ext>
            </a:extLst>
          </p:cNvPr>
          <p:cNvSpPr txBox="1"/>
          <p:nvPr/>
        </p:nvSpPr>
        <p:spPr>
          <a:xfrm>
            <a:off x="5365085" y="255416"/>
            <a:ext cx="2241163" cy="646331"/>
          </a:xfrm>
          <a:prstGeom prst="rect">
            <a:avLst/>
          </a:prstGeom>
          <a:noFill/>
        </p:spPr>
        <p:txBody>
          <a:bodyPr wrap="square" rtlCol="0">
            <a:spAutoFit/>
          </a:bodyPr>
          <a:lstStyle/>
          <a:p>
            <a:r>
              <a:rPr lang="en-US" sz="3600">
                <a:solidFill>
                  <a:srgbClr val="FF0066"/>
                </a:solidFill>
                <a:latin typeface="#9Slide05 Fourth Medium" panose="00000600000000000000" pitchFamily="2" charset="0"/>
              </a:rPr>
              <a:t>Khó khăn</a:t>
            </a:r>
          </a:p>
        </p:txBody>
      </p:sp>
      <p:grpSp>
        <p:nvGrpSpPr>
          <p:cNvPr id="48" name="Group 47">
            <a:extLst>
              <a:ext uri="{FF2B5EF4-FFF2-40B4-BE49-F238E27FC236}">
                <a16:creationId xmlns:a16="http://schemas.microsoft.com/office/drawing/2014/main" id="{385CC986-3A4C-9D97-3CC2-1417F0B0DC03}"/>
              </a:ext>
            </a:extLst>
          </p:cNvPr>
          <p:cNvGrpSpPr/>
          <p:nvPr/>
        </p:nvGrpSpPr>
        <p:grpSpPr>
          <a:xfrm>
            <a:off x="260781" y="553704"/>
            <a:ext cx="5613382" cy="2246769"/>
            <a:chOff x="260781" y="553704"/>
            <a:chExt cx="5613382" cy="2246769"/>
          </a:xfrm>
        </p:grpSpPr>
        <p:cxnSp>
          <p:nvCxnSpPr>
            <p:cNvPr id="38" name="Google Shape;2283;p37">
              <a:extLst>
                <a:ext uri="{FF2B5EF4-FFF2-40B4-BE49-F238E27FC236}">
                  <a16:creationId xmlns:a16="http://schemas.microsoft.com/office/drawing/2014/main" id="{EDB06B2C-1835-434D-ACE4-24930F298239}"/>
                </a:ext>
              </a:extLst>
            </p:cNvPr>
            <p:cNvCxnSpPr>
              <a:cxnSpLocks/>
            </p:cNvCxnSpPr>
            <p:nvPr/>
          </p:nvCxnSpPr>
          <p:spPr>
            <a:xfrm>
              <a:off x="4621764" y="883218"/>
              <a:ext cx="1252399" cy="646000"/>
            </a:xfrm>
            <a:prstGeom prst="bentConnector3">
              <a:avLst>
                <a:gd name="adj1" fmla="val 50000"/>
              </a:avLst>
            </a:prstGeom>
            <a:noFill/>
            <a:ln w="19050" cap="flat" cmpd="sng">
              <a:solidFill>
                <a:srgbClr val="7ECCC6"/>
              </a:solidFill>
              <a:prstDash val="solid"/>
              <a:round/>
              <a:headEnd type="none" w="med" len="med"/>
              <a:tailEnd type="none" w="med" len="med"/>
            </a:ln>
          </p:spPr>
        </p:cxnSp>
        <p:sp>
          <p:nvSpPr>
            <p:cNvPr id="56" name="TextBox 55">
              <a:extLst>
                <a:ext uri="{FF2B5EF4-FFF2-40B4-BE49-F238E27FC236}">
                  <a16:creationId xmlns:a16="http://schemas.microsoft.com/office/drawing/2014/main" id="{20A57F97-BB18-11C2-EFA8-1EA08E1B98EA}"/>
                </a:ext>
              </a:extLst>
            </p:cNvPr>
            <p:cNvSpPr txBox="1"/>
            <p:nvPr/>
          </p:nvSpPr>
          <p:spPr>
            <a:xfrm>
              <a:off x="260781" y="553704"/>
              <a:ext cx="4034315" cy="2246769"/>
            </a:xfrm>
            <a:prstGeom prst="rect">
              <a:avLst/>
            </a:prstGeom>
            <a:noFill/>
          </p:spPr>
          <p:txBody>
            <a:bodyPr wrap="square">
              <a:spAutoFit/>
            </a:bodyPr>
            <a:lstStyle/>
            <a:p>
              <a:pPr algn="just">
                <a:buFont typeface="Arial" panose="020B0604020202020204" pitchFamily="34" charset="0"/>
                <a:buChar char="•"/>
              </a:pPr>
              <a:r>
                <a:rPr lang="vi-VN" sz="2800" i="0">
                  <a:solidFill>
                    <a:srgbClr val="0000FF"/>
                  </a:solidFill>
                  <a:effectLst/>
                  <a:latin typeface="#9Slide05 Fourth" panose="00000500000000000000" pitchFamily="2" charset="0"/>
                </a:rPr>
                <a:t> </a:t>
              </a:r>
              <a:r>
                <a:rPr kumimoji="0" lang="en-US" sz="2800" i="0" u="none" strike="noStrike" kern="0" cap="none" spc="0" normalizeH="0" baseline="0" noProof="0">
                  <a:ln>
                    <a:noFill/>
                  </a:ln>
                  <a:solidFill>
                    <a:srgbClr val="0000FF"/>
                  </a:solidFill>
                  <a:effectLst/>
                  <a:uLnTx/>
                  <a:uFillTx/>
                  <a:latin typeface="#9Slide05 Fourth" panose="00000500000000000000" pitchFamily="2" charset="0"/>
                  <a:ea typeface="#9Slide03 Roboto Medium" panose="02000000000000000000" pitchFamily="2" charset="0"/>
                  <a:sym typeface="Life Savers"/>
                </a:rPr>
                <a:t>Tranh chấp</a:t>
              </a:r>
              <a:r>
                <a:rPr kumimoji="0" lang="en-US" sz="2800" i="0" u="none" strike="noStrike" kern="0" cap="none" spc="0" normalizeH="0" noProof="0">
                  <a:ln>
                    <a:noFill/>
                  </a:ln>
                  <a:solidFill>
                    <a:srgbClr val="0000FF"/>
                  </a:solidFill>
                  <a:effectLst/>
                  <a:uLnTx/>
                  <a:uFillTx/>
                  <a:latin typeface="#9Slide05 Fourth" panose="00000500000000000000" pitchFamily="2" charset="0"/>
                  <a:ea typeface="#9Slide03 Roboto Medium" panose="02000000000000000000" pitchFamily="2" charset="0"/>
                  <a:sym typeface="Life Savers"/>
                </a:rPr>
                <a:t> chủ quyền lãnh thổ biển đảo và thềm lục địa của một số quốc gia có chung Biển Đông </a:t>
              </a:r>
              <a:endParaRPr kumimoji="0" lang="en-US" sz="2800" i="0" u="none" strike="noStrike" kern="0" cap="none" spc="0" normalizeH="0" baseline="0" noProof="0">
                <a:ln>
                  <a:noFill/>
                </a:ln>
                <a:solidFill>
                  <a:srgbClr val="0000FF"/>
                </a:solidFill>
                <a:effectLst/>
                <a:uLnTx/>
                <a:uFillTx/>
                <a:latin typeface="#9Slide05 Fourth" panose="00000500000000000000" pitchFamily="2" charset="0"/>
                <a:ea typeface="#9Slide03 Roboto Medium" panose="02000000000000000000" pitchFamily="2" charset="0"/>
                <a:sym typeface="Life Savers"/>
              </a:endParaRPr>
            </a:p>
            <a:p>
              <a:pPr algn="just">
                <a:buFont typeface="Arial" panose="020B0604020202020204" pitchFamily="34" charset="0"/>
                <a:buChar char="•"/>
              </a:pPr>
              <a:endParaRPr lang="vi-VN" sz="2800" i="0">
                <a:solidFill>
                  <a:srgbClr val="0000FF"/>
                </a:solidFill>
                <a:effectLst/>
                <a:latin typeface="#9Slide05 Fourth" panose="00000500000000000000" pitchFamily="2" charset="0"/>
              </a:endParaRPr>
            </a:p>
          </p:txBody>
        </p:sp>
      </p:grpSp>
      <p:grpSp>
        <p:nvGrpSpPr>
          <p:cNvPr id="50" name="Group 49">
            <a:extLst>
              <a:ext uri="{FF2B5EF4-FFF2-40B4-BE49-F238E27FC236}">
                <a16:creationId xmlns:a16="http://schemas.microsoft.com/office/drawing/2014/main" id="{3B192C95-8516-F3F7-FF08-46CD64095F90}"/>
              </a:ext>
            </a:extLst>
          </p:cNvPr>
          <p:cNvGrpSpPr/>
          <p:nvPr/>
        </p:nvGrpSpPr>
        <p:grpSpPr>
          <a:xfrm>
            <a:off x="6855634" y="447306"/>
            <a:ext cx="5331236" cy="2246769"/>
            <a:chOff x="6855634" y="447306"/>
            <a:chExt cx="5331236" cy="2246769"/>
          </a:xfrm>
        </p:grpSpPr>
        <p:cxnSp>
          <p:nvCxnSpPr>
            <p:cNvPr id="39" name="Google Shape;2284;p37">
              <a:extLst>
                <a:ext uri="{FF2B5EF4-FFF2-40B4-BE49-F238E27FC236}">
                  <a16:creationId xmlns:a16="http://schemas.microsoft.com/office/drawing/2014/main" id="{D5AB4DFF-B73F-4AAD-B04F-33E43BE928A6}"/>
                </a:ext>
              </a:extLst>
            </p:cNvPr>
            <p:cNvCxnSpPr>
              <a:cxnSpLocks/>
            </p:cNvCxnSpPr>
            <p:nvPr/>
          </p:nvCxnSpPr>
          <p:spPr>
            <a:xfrm rot="10800000" flipV="1">
              <a:off x="6855634" y="808869"/>
              <a:ext cx="1302793" cy="636800"/>
            </a:xfrm>
            <a:prstGeom prst="bentConnector3">
              <a:avLst>
                <a:gd name="adj1" fmla="val 50000"/>
              </a:avLst>
            </a:prstGeom>
            <a:noFill/>
            <a:ln w="19050" cap="flat" cmpd="sng">
              <a:solidFill>
                <a:srgbClr val="00B050"/>
              </a:solidFill>
              <a:prstDash val="solid"/>
              <a:round/>
              <a:headEnd type="none" w="med" len="med"/>
              <a:tailEnd type="none" w="med" len="med"/>
            </a:ln>
          </p:spPr>
        </p:cxnSp>
        <p:sp>
          <p:nvSpPr>
            <p:cNvPr id="11265" name="TextBox 11264">
              <a:extLst>
                <a:ext uri="{FF2B5EF4-FFF2-40B4-BE49-F238E27FC236}">
                  <a16:creationId xmlns:a16="http://schemas.microsoft.com/office/drawing/2014/main" id="{FAF6976D-56EB-7F54-E7F7-B585CE5FB93F}"/>
                </a:ext>
              </a:extLst>
            </p:cNvPr>
            <p:cNvSpPr txBox="1"/>
            <p:nvPr/>
          </p:nvSpPr>
          <p:spPr>
            <a:xfrm>
              <a:off x="8160441" y="447306"/>
              <a:ext cx="4026429" cy="2246769"/>
            </a:xfrm>
            <a:prstGeom prst="rect">
              <a:avLst/>
            </a:prstGeom>
            <a:noFill/>
          </p:spPr>
          <p:txBody>
            <a:bodyPr wrap="square">
              <a:spAutoFit/>
            </a:bodyPr>
            <a:lstStyle/>
            <a:p>
              <a:pPr algn="just">
                <a:buFont typeface="Arial" panose="020B0604020202020204" pitchFamily="34" charset="0"/>
                <a:buChar char="•"/>
              </a:pPr>
              <a:r>
                <a:rPr lang="en-US" sz="2800" i="0">
                  <a:solidFill>
                    <a:srgbClr val="0000FF"/>
                  </a:solidFill>
                  <a:effectLst/>
                  <a:latin typeface="#9Slide05 Fourth" panose="00000500000000000000" pitchFamily="2" charset="0"/>
                </a:rPr>
                <a:t> Các vấn đề an ninh truyền thống như tranh chấp ngư trường, khai thác tài nguyên biển gây ô nhiễm môi trường cũng có diễn biến phức tạp</a:t>
              </a:r>
              <a:endParaRPr lang="vi-VN" sz="2800" i="0">
                <a:solidFill>
                  <a:srgbClr val="0000FF"/>
                </a:solidFill>
                <a:effectLst/>
                <a:latin typeface="#9Slide05 Fourth" panose="00000500000000000000" pitchFamily="2" charset="0"/>
              </a:endParaRPr>
            </a:p>
          </p:txBody>
        </p:sp>
      </p:grpSp>
      <p:pic>
        <p:nvPicPr>
          <p:cNvPr id="1030" name="Picture 6" descr="Để Việt Nam trở thành quốc gia mạnh về biển, làm giàu từ biển (Phần 2)">
            <a:extLst>
              <a:ext uri="{FF2B5EF4-FFF2-40B4-BE49-F238E27FC236}">
                <a16:creationId xmlns:a16="http://schemas.microsoft.com/office/drawing/2014/main" id="{AF9D041A-0682-3BD1-89E1-C994D9269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215" y="2747953"/>
            <a:ext cx="3840879" cy="219159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oogle Shape;2243;p37">
            <a:extLst>
              <a:ext uri="{FF2B5EF4-FFF2-40B4-BE49-F238E27FC236}">
                <a16:creationId xmlns:a16="http://schemas.microsoft.com/office/drawing/2014/main" id="{8D12F261-3F3C-9800-22B9-3B2078AAAE9D}"/>
              </a:ext>
            </a:extLst>
          </p:cNvPr>
          <p:cNvGrpSpPr/>
          <p:nvPr/>
        </p:nvGrpSpPr>
        <p:grpSpPr>
          <a:xfrm>
            <a:off x="4839993" y="880102"/>
            <a:ext cx="3291345" cy="3264475"/>
            <a:chOff x="6030575" y="2772600"/>
            <a:chExt cx="1348025" cy="1348000"/>
          </a:xfrm>
        </p:grpSpPr>
        <p:sp>
          <p:nvSpPr>
            <p:cNvPr id="54" name="Google Shape;2244;p37">
              <a:extLst>
                <a:ext uri="{FF2B5EF4-FFF2-40B4-BE49-F238E27FC236}">
                  <a16:creationId xmlns:a16="http://schemas.microsoft.com/office/drawing/2014/main" id="{B772586E-13AB-8C32-8ECC-4C7377731C1F}"/>
                </a:ext>
              </a:extLst>
            </p:cNvPr>
            <p:cNvSpPr/>
            <p:nvPr/>
          </p:nvSpPr>
          <p:spPr>
            <a:xfrm>
              <a:off x="6030575" y="2772600"/>
              <a:ext cx="1348025" cy="1348000"/>
            </a:xfrm>
            <a:custGeom>
              <a:avLst/>
              <a:gdLst/>
              <a:ahLst/>
              <a:cxnLst/>
              <a:rect l="l" t="t" r="r" b="b"/>
              <a:pathLst>
                <a:path w="53921" h="53920" extrusionOk="0">
                  <a:moveTo>
                    <a:pt x="26959" y="0"/>
                  </a:moveTo>
                  <a:cubicBezTo>
                    <a:pt x="19812" y="0"/>
                    <a:pt x="12951" y="2841"/>
                    <a:pt x="7895" y="7898"/>
                  </a:cubicBezTo>
                  <a:cubicBezTo>
                    <a:pt x="2842" y="12954"/>
                    <a:pt x="1" y="19811"/>
                    <a:pt x="1" y="26962"/>
                  </a:cubicBezTo>
                  <a:cubicBezTo>
                    <a:pt x="1" y="34109"/>
                    <a:pt x="2842" y="40970"/>
                    <a:pt x="7895" y="46023"/>
                  </a:cubicBezTo>
                  <a:cubicBezTo>
                    <a:pt x="12951" y="51079"/>
                    <a:pt x="19812" y="53920"/>
                    <a:pt x="26959" y="53920"/>
                  </a:cubicBezTo>
                  <a:cubicBezTo>
                    <a:pt x="34110" y="53920"/>
                    <a:pt x="40967" y="51079"/>
                    <a:pt x="46023" y="46023"/>
                  </a:cubicBezTo>
                  <a:cubicBezTo>
                    <a:pt x="51080" y="40970"/>
                    <a:pt x="53921" y="34109"/>
                    <a:pt x="53921" y="26962"/>
                  </a:cubicBezTo>
                  <a:cubicBezTo>
                    <a:pt x="53921" y="19811"/>
                    <a:pt x="51080" y="12954"/>
                    <a:pt x="46023" y="7898"/>
                  </a:cubicBezTo>
                  <a:cubicBezTo>
                    <a:pt x="40967" y="2841"/>
                    <a:pt x="34110" y="0"/>
                    <a:pt x="2695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5" name="Google Shape;2245;p37">
              <a:extLst>
                <a:ext uri="{FF2B5EF4-FFF2-40B4-BE49-F238E27FC236}">
                  <a16:creationId xmlns:a16="http://schemas.microsoft.com/office/drawing/2014/main" id="{A63724A1-7AED-074E-40CD-7EDED6458A34}"/>
                </a:ext>
              </a:extLst>
            </p:cNvPr>
            <p:cNvSpPr/>
            <p:nvPr/>
          </p:nvSpPr>
          <p:spPr>
            <a:xfrm>
              <a:off x="6421050" y="3163050"/>
              <a:ext cx="567175" cy="567200"/>
            </a:xfrm>
            <a:custGeom>
              <a:avLst/>
              <a:gdLst/>
              <a:ahLst/>
              <a:cxnLst/>
              <a:rect l="l" t="t" r="r" b="b"/>
              <a:pathLst>
                <a:path w="22687" h="22688" extrusionOk="0">
                  <a:moveTo>
                    <a:pt x="11343" y="1"/>
                  </a:moveTo>
                  <a:cubicBezTo>
                    <a:pt x="5077" y="1"/>
                    <a:pt x="0" y="5078"/>
                    <a:pt x="0" y="11344"/>
                  </a:cubicBezTo>
                  <a:cubicBezTo>
                    <a:pt x="0" y="17606"/>
                    <a:pt x="5077" y="22687"/>
                    <a:pt x="11343" y="22687"/>
                  </a:cubicBezTo>
                  <a:cubicBezTo>
                    <a:pt x="17606" y="22687"/>
                    <a:pt x="22687" y="17606"/>
                    <a:pt x="22687" y="11344"/>
                  </a:cubicBezTo>
                  <a:cubicBezTo>
                    <a:pt x="22687" y="5078"/>
                    <a:pt x="17606" y="1"/>
                    <a:pt x="11343" y="1"/>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7" name="Google Shape;2246;p37">
              <a:extLst>
                <a:ext uri="{FF2B5EF4-FFF2-40B4-BE49-F238E27FC236}">
                  <a16:creationId xmlns:a16="http://schemas.microsoft.com/office/drawing/2014/main" id="{95E91ED8-A81C-CDF4-F41D-7046A96A87D0}"/>
                </a:ext>
              </a:extLst>
            </p:cNvPr>
            <p:cNvSpPr/>
            <p:nvPr/>
          </p:nvSpPr>
          <p:spPr>
            <a:xfrm>
              <a:off x="6492925" y="3261000"/>
              <a:ext cx="423150" cy="371075"/>
            </a:xfrm>
            <a:custGeom>
              <a:avLst/>
              <a:gdLst/>
              <a:ahLst/>
              <a:cxnLst/>
              <a:rect l="l" t="t" r="r" b="b"/>
              <a:pathLst>
                <a:path w="16926" h="14843" extrusionOk="0">
                  <a:moveTo>
                    <a:pt x="8434" y="1"/>
                  </a:moveTo>
                  <a:cubicBezTo>
                    <a:pt x="5537" y="1"/>
                    <a:pt x="2790" y="1694"/>
                    <a:pt x="1598" y="4516"/>
                  </a:cubicBezTo>
                  <a:cubicBezTo>
                    <a:pt x="1" y="8283"/>
                    <a:pt x="1781" y="12641"/>
                    <a:pt x="5576" y="14248"/>
                  </a:cubicBezTo>
                  <a:cubicBezTo>
                    <a:pt x="6529" y="14651"/>
                    <a:pt x="7518" y="14842"/>
                    <a:pt x="8491" y="14842"/>
                  </a:cubicBezTo>
                  <a:cubicBezTo>
                    <a:pt x="11388" y="14842"/>
                    <a:pt x="14137" y="13149"/>
                    <a:pt x="15332" y="10329"/>
                  </a:cubicBezTo>
                  <a:cubicBezTo>
                    <a:pt x="16926" y="6558"/>
                    <a:pt x="15146" y="2200"/>
                    <a:pt x="11354" y="596"/>
                  </a:cubicBezTo>
                  <a:cubicBezTo>
                    <a:pt x="10399" y="192"/>
                    <a:pt x="9408" y="1"/>
                    <a:pt x="8434" y="1"/>
                  </a:cubicBez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2247;p37">
              <a:extLst>
                <a:ext uri="{FF2B5EF4-FFF2-40B4-BE49-F238E27FC236}">
                  <a16:creationId xmlns:a16="http://schemas.microsoft.com/office/drawing/2014/main" id="{042AEA2E-150D-C364-EF59-C4541D8C5D29}"/>
                </a:ext>
              </a:extLst>
            </p:cNvPr>
            <p:cNvSpPr/>
            <p:nvPr/>
          </p:nvSpPr>
          <p:spPr>
            <a:xfrm>
              <a:off x="6873900" y="3452925"/>
              <a:ext cx="9425" cy="40225"/>
            </a:xfrm>
            <a:custGeom>
              <a:avLst/>
              <a:gdLst/>
              <a:ahLst/>
              <a:cxnLst/>
              <a:rect l="l" t="t" r="r" b="b"/>
              <a:pathLst>
                <a:path w="377" h="1609" extrusionOk="0">
                  <a:moveTo>
                    <a:pt x="326" y="29"/>
                  </a:moveTo>
                  <a:cubicBezTo>
                    <a:pt x="328" y="29"/>
                    <a:pt x="330" y="29"/>
                    <a:pt x="332" y="29"/>
                  </a:cubicBezTo>
                  <a:cubicBezTo>
                    <a:pt x="325" y="81"/>
                    <a:pt x="315" y="153"/>
                    <a:pt x="311" y="205"/>
                  </a:cubicBezTo>
                  <a:lnTo>
                    <a:pt x="318" y="326"/>
                  </a:lnTo>
                  <a:lnTo>
                    <a:pt x="297" y="437"/>
                  </a:lnTo>
                  <a:lnTo>
                    <a:pt x="270" y="378"/>
                  </a:lnTo>
                  <a:lnTo>
                    <a:pt x="235" y="609"/>
                  </a:lnTo>
                  <a:cubicBezTo>
                    <a:pt x="270" y="755"/>
                    <a:pt x="270" y="755"/>
                    <a:pt x="211" y="1107"/>
                  </a:cubicBezTo>
                  <a:lnTo>
                    <a:pt x="173" y="1242"/>
                  </a:lnTo>
                  <a:cubicBezTo>
                    <a:pt x="118" y="1114"/>
                    <a:pt x="118" y="1114"/>
                    <a:pt x="114" y="1066"/>
                  </a:cubicBezTo>
                  <a:cubicBezTo>
                    <a:pt x="125" y="1014"/>
                    <a:pt x="135" y="959"/>
                    <a:pt x="152" y="907"/>
                  </a:cubicBezTo>
                  <a:cubicBezTo>
                    <a:pt x="169" y="855"/>
                    <a:pt x="145" y="806"/>
                    <a:pt x="145" y="758"/>
                  </a:cubicBezTo>
                  <a:lnTo>
                    <a:pt x="145" y="737"/>
                  </a:lnTo>
                  <a:cubicBezTo>
                    <a:pt x="156" y="647"/>
                    <a:pt x="187" y="558"/>
                    <a:pt x="194" y="468"/>
                  </a:cubicBezTo>
                  <a:cubicBezTo>
                    <a:pt x="197" y="412"/>
                    <a:pt x="187" y="357"/>
                    <a:pt x="194" y="302"/>
                  </a:cubicBezTo>
                  <a:lnTo>
                    <a:pt x="194" y="302"/>
                  </a:lnTo>
                  <a:lnTo>
                    <a:pt x="194" y="305"/>
                  </a:lnTo>
                  <a:cubicBezTo>
                    <a:pt x="197" y="250"/>
                    <a:pt x="214" y="198"/>
                    <a:pt x="242" y="153"/>
                  </a:cubicBezTo>
                  <a:cubicBezTo>
                    <a:pt x="249" y="157"/>
                    <a:pt x="249" y="157"/>
                    <a:pt x="256" y="167"/>
                  </a:cubicBezTo>
                  <a:lnTo>
                    <a:pt x="263" y="167"/>
                  </a:lnTo>
                  <a:cubicBezTo>
                    <a:pt x="277" y="133"/>
                    <a:pt x="277" y="94"/>
                    <a:pt x="294" y="60"/>
                  </a:cubicBezTo>
                  <a:cubicBezTo>
                    <a:pt x="308" y="31"/>
                    <a:pt x="316" y="29"/>
                    <a:pt x="326" y="29"/>
                  </a:cubicBezTo>
                  <a:close/>
                  <a:moveTo>
                    <a:pt x="304" y="0"/>
                  </a:moveTo>
                  <a:cubicBezTo>
                    <a:pt x="296" y="0"/>
                    <a:pt x="290" y="5"/>
                    <a:pt x="280" y="12"/>
                  </a:cubicBezTo>
                  <a:cubicBezTo>
                    <a:pt x="280" y="12"/>
                    <a:pt x="190" y="143"/>
                    <a:pt x="180" y="160"/>
                  </a:cubicBezTo>
                  <a:lnTo>
                    <a:pt x="173" y="174"/>
                  </a:lnTo>
                  <a:cubicBezTo>
                    <a:pt x="149" y="288"/>
                    <a:pt x="121" y="399"/>
                    <a:pt x="93" y="513"/>
                  </a:cubicBezTo>
                  <a:lnTo>
                    <a:pt x="90" y="513"/>
                  </a:lnTo>
                  <a:lnTo>
                    <a:pt x="90" y="544"/>
                  </a:lnTo>
                  <a:lnTo>
                    <a:pt x="90" y="599"/>
                  </a:lnTo>
                  <a:cubicBezTo>
                    <a:pt x="93" y="616"/>
                    <a:pt x="93" y="634"/>
                    <a:pt x="87" y="651"/>
                  </a:cubicBezTo>
                  <a:cubicBezTo>
                    <a:pt x="69" y="727"/>
                    <a:pt x="52" y="806"/>
                    <a:pt x="42" y="883"/>
                  </a:cubicBezTo>
                  <a:cubicBezTo>
                    <a:pt x="38" y="934"/>
                    <a:pt x="55" y="983"/>
                    <a:pt x="49" y="1031"/>
                  </a:cubicBezTo>
                  <a:cubicBezTo>
                    <a:pt x="38" y="1073"/>
                    <a:pt x="28" y="1114"/>
                    <a:pt x="14" y="1156"/>
                  </a:cubicBezTo>
                  <a:lnTo>
                    <a:pt x="0" y="1211"/>
                  </a:lnTo>
                  <a:cubicBezTo>
                    <a:pt x="4" y="1363"/>
                    <a:pt x="4" y="1363"/>
                    <a:pt x="73" y="1522"/>
                  </a:cubicBezTo>
                  <a:lnTo>
                    <a:pt x="111" y="1608"/>
                  </a:lnTo>
                  <a:lnTo>
                    <a:pt x="214" y="1273"/>
                  </a:lnTo>
                  <a:cubicBezTo>
                    <a:pt x="294" y="862"/>
                    <a:pt x="294" y="862"/>
                    <a:pt x="284" y="765"/>
                  </a:cubicBezTo>
                  <a:lnTo>
                    <a:pt x="346" y="454"/>
                  </a:lnTo>
                  <a:lnTo>
                    <a:pt x="339" y="333"/>
                  </a:lnTo>
                  <a:lnTo>
                    <a:pt x="377" y="32"/>
                  </a:lnTo>
                  <a:cubicBezTo>
                    <a:pt x="334" y="10"/>
                    <a:pt x="316" y="0"/>
                    <a:pt x="3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0" name="Google Shape;2248;p37">
              <a:extLst>
                <a:ext uri="{FF2B5EF4-FFF2-40B4-BE49-F238E27FC236}">
                  <a16:creationId xmlns:a16="http://schemas.microsoft.com/office/drawing/2014/main" id="{9B9B523E-0A16-ADA8-E15D-AC6C44008237}"/>
                </a:ext>
              </a:extLst>
            </p:cNvPr>
            <p:cNvSpPr/>
            <p:nvPr/>
          </p:nvSpPr>
          <p:spPr>
            <a:xfrm>
              <a:off x="6861450" y="3541600"/>
              <a:ext cx="3300" cy="5550"/>
            </a:xfrm>
            <a:custGeom>
              <a:avLst/>
              <a:gdLst/>
              <a:ahLst/>
              <a:cxnLst/>
              <a:rect l="l" t="t" r="r" b="b"/>
              <a:pathLst>
                <a:path w="132" h="222" extrusionOk="0">
                  <a:moveTo>
                    <a:pt x="132" y="0"/>
                  </a:moveTo>
                  <a:lnTo>
                    <a:pt x="0" y="211"/>
                  </a:lnTo>
                  <a:lnTo>
                    <a:pt x="4" y="211"/>
                  </a:lnTo>
                  <a:lnTo>
                    <a:pt x="7" y="221"/>
                  </a:lnTo>
                  <a:lnTo>
                    <a:pt x="122" y="32"/>
                  </a:lnTo>
                  <a:lnTo>
                    <a:pt x="122" y="32"/>
                  </a:lnTo>
                  <a:cubicBezTo>
                    <a:pt x="122" y="33"/>
                    <a:pt x="122" y="34"/>
                    <a:pt x="121" y="35"/>
                  </a:cubicBezTo>
                  <a:lnTo>
                    <a:pt x="125" y="28"/>
                  </a:lnTo>
                  <a:lnTo>
                    <a:pt x="122" y="32"/>
                  </a:lnTo>
                  <a:lnTo>
                    <a:pt x="122" y="32"/>
                  </a:lnTo>
                  <a:cubicBezTo>
                    <a:pt x="125" y="22"/>
                    <a:pt x="129" y="10"/>
                    <a:pt x="13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2" name="Google Shape;2249;p37">
              <a:extLst>
                <a:ext uri="{FF2B5EF4-FFF2-40B4-BE49-F238E27FC236}">
                  <a16:creationId xmlns:a16="http://schemas.microsoft.com/office/drawing/2014/main" id="{2A530236-427F-7EC1-B281-8809917B05C5}"/>
                </a:ext>
              </a:extLst>
            </p:cNvPr>
            <p:cNvSpPr/>
            <p:nvPr/>
          </p:nvSpPr>
          <p:spPr>
            <a:xfrm>
              <a:off x="6862225" y="3516800"/>
              <a:ext cx="11875" cy="14525"/>
            </a:xfrm>
            <a:custGeom>
              <a:avLst/>
              <a:gdLst/>
              <a:ahLst/>
              <a:cxnLst/>
              <a:rect l="l" t="t" r="r" b="b"/>
              <a:pathLst>
                <a:path w="475" h="581" extrusionOk="0">
                  <a:moveTo>
                    <a:pt x="467" y="0"/>
                  </a:moveTo>
                  <a:lnTo>
                    <a:pt x="412" y="28"/>
                  </a:lnTo>
                  <a:cubicBezTo>
                    <a:pt x="381" y="83"/>
                    <a:pt x="374" y="87"/>
                    <a:pt x="370" y="90"/>
                  </a:cubicBezTo>
                  <a:cubicBezTo>
                    <a:pt x="360" y="87"/>
                    <a:pt x="346" y="80"/>
                    <a:pt x="332" y="73"/>
                  </a:cubicBezTo>
                  <a:lnTo>
                    <a:pt x="198" y="291"/>
                  </a:lnTo>
                  <a:lnTo>
                    <a:pt x="49" y="401"/>
                  </a:lnTo>
                  <a:cubicBezTo>
                    <a:pt x="42" y="415"/>
                    <a:pt x="32" y="425"/>
                    <a:pt x="25" y="439"/>
                  </a:cubicBezTo>
                  <a:cubicBezTo>
                    <a:pt x="14" y="460"/>
                    <a:pt x="7" y="484"/>
                    <a:pt x="1" y="508"/>
                  </a:cubicBezTo>
                  <a:lnTo>
                    <a:pt x="87" y="467"/>
                  </a:lnTo>
                  <a:lnTo>
                    <a:pt x="135" y="457"/>
                  </a:lnTo>
                  <a:lnTo>
                    <a:pt x="132" y="505"/>
                  </a:lnTo>
                  <a:lnTo>
                    <a:pt x="236" y="367"/>
                  </a:lnTo>
                  <a:lnTo>
                    <a:pt x="246" y="384"/>
                  </a:lnTo>
                  <a:cubicBezTo>
                    <a:pt x="249" y="405"/>
                    <a:pt x="242" y="429"/>
                    <a:pt x="229" y="446"/>
                  </a:cubicBezTo>
                  <a:cubicBezTo>
                    <a:pt x="194" y="484"/>
                    <a:pt x="177" y="533"/>
                    <a:pt x="177" y="581"/>
                  </a:cubicBezTo>
                  <a:lnTo>
                    <a:pt x="198" y="564"/>
                  </a:lnTo>
                  <a:lnTo>
                    <a:pt x="249" y="512"/>
                  </a:lnTo>
                  <a:lnTo>
                    <a:pt x="263" y="491"/>
                  </a:lnTo>
                  <a:cubicBezTo>
                    <a:pt x="260" y="491"/>
                    <a:pt x="260" y="491"/>
                    <a:pt x="246" y="508"/>
                  </a:cubicBezTo>
                  <a:cubicBezTo>
                    <a:pt x="249" y="501"/>
                    <a:pt x="253" y="498"/>
                    <a:pt x="256" y="491"/>
                  </a:cubicBezTo>
                  <a:cubicBezTo>
                    <a:pt x="336" y="342"/>
                    <a:pt x="408" y="187"/>
                    <a:pt x="474" y="28"/>
                  </a:cubicBezTo>
                  <a:lnTo>
                    <a:pt x="46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4" name="Google Shape;2250;p37">
              <a:extLst>
                <a:ext uri="{FF2B5EF4-FFF2-40B4-BE49-F238E27FC236}">
                  <a16:creationId xmlns:a16="http://schemas.microsoft.com/office/drawing/2014/main" id="{FA4BB3F5-C804-BF15-CA3A-503CD318C108}"/>
                </a:ext>
              </a:extLst>
            </p:cNvPr>
            <p:cNvSpPr/>
            <p:nvPr/>
          </p:nvSpPr>
          <p:spPr>
            <a:xfrm>
              <a:off x="6868350" y="3515750"/>
              <a:ext cx="9100" cy="13775"/>
            </a:xfrm>
            <a:custGeom>
              <a:avLst/>
              <a:gdLst/>
              <a:ahLst/>
              <a:cxnLst/>
              <a:rect l="l" t="t" r="r" b="b"/>
              <a:pathLst>
                <a:path w="364" h="551" extrusionOk="0">
                  <a:moveTo>
                    <a:pt x="364" y="1"/>
                  </a:moveTo>
                  <a:cubicBezTo>
                    <a:pt x="357" y="8"/>
                    <a:pt x="305" y="98"/>
                    <a:pt x="302" y="98"/>
                  </a:cubicBezTo>
                  <a:cubicBezTo>
                    <a:pt x="295" y="111"/>
                    <a:pt x="284" y="125"/>
                    <a:pt x="267" y="132"/>
                  </a:cubicBezTo>
                  <a:cubicBezTo>
                    <a:pt x="271" y="108"/>
                    <a:pt x="274" y="77"/>
                    <a:pt x="277" y="56"/>
                  </a:cubicBezTo>
                  <a:lnTo>
                    <a:pt x="260" y="42"/>
                  </a:lnTo>
                  <a:lnTo>
                    <a:pt x="243" y="32"/>
                  </a:lnTo>
                  <a:lnTo>
                    <a:pt x="243" y="35"/>
                  </a:lnTo>
                  <a:cubicBezTo>
                    <a:pt x="174" y="212"/>
                    <a:pt x="91" y="381"/>
                    <a:pt x="1" y="550"/>
                  </a:cubicBezTo>
                  <a:cubicBezTo>
                    <a:pt x="25" y="516"/>
                    <a:pt x="53" y="488"/>
                    <a:pt x="84" y="457"/>
                  </a:cubicBezTo>
                  <a:cubicBezTo>
                    <a:pt x="91" y="467"/>
                    <a:pt x="98" y="478"/>
                    <a:pt x="108" y="485"/>
                  </a:cubicBezTo>
                  <a:cubicBezTo>
                    <a:pt x="194" y="353"/>
                    <a:pt x="326" y="156"/>
                    <a:pt x="364" y="4"/>
                  </a:cubicBezTo>
                  <a:cubicBezTo>
                    <a:pt x="364" y="4"/>
                    <a:pt x="364" y="1"/>
                    <a:pt x="36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6" name="Google Shape;2251;p37">
              <a:extLst>
                <a:ext uri="{FF2B5EF4-FFF2-40B4-BE49-F238E27FC236}">
                  <a16:creationId xmlns:a16="http://schemas.microsoft.com/office/drawing/2014/main" id="{53AAD757-C66D-2A10-C0B1-7E081056C4D7}"/>
                </a:ext>
              </a:extLst>
            </p:cNvPr>
            <p:cNvSpPr/>
            <p:nvPr/>
          </p:nvSpPr>
          <p:spPr>
            <a:xfrm>
              <a:off x="6867750" y="3510750"/>
              <a:ext cx="2800" cy="9175"/>
            </a:xfrm>
            <a:custGeom>
              <a:avLst/>
              <a:gdLst/>
              <a:ahLst/>
              <a:cxnLst/>
              <a:rect l="l" t="t" r="r" b="b"/>
              <a:pathLst>
                <a:path w="112" h="367" extrusionOk="0">
                  <a:moveTo>
                    <a:pt x="104" y="0"/>
                  </a:moveTo>
                  <a:lnTo>
                    <a:pt x="104" y="0"/>
                  </a:lnTo>
                  <a:cubicBezTo>
                    <a:pt x="77" y="28"/>
                    <a:pt x="56" y="56"/>
                    <a:pt x="42" y="90"/>
                  </a:cubicBezTo>
                  <a:lnTo>
                    <a:pt x="39" y="90"/>
                  </a:lnTo>
                  <a:lnTo>
                    <a:pt x="4" y="194"/>
                  </a:lnTo>
                  <a:cubicBezTo>
                    <a:pt x="4" y="197"/>
                    <a:pt x="4" y="201"/>
                    <a:pt x="4" y="201"/>
                  </a:cubicBezTo>
                  <a:cubicBezTo>
                    <a:pt x="8" y="218"/>
                    <a:pt x="8" y="218"/>
                    <a:pt x="1" y="367"/>
                  </a:cubicBezTo>
                  <a:cubicBezTo>
                    <a:pt x="32" y="346"/>
                    <a:pt x="56" y="318"/>
                    <a:pt x="73" y="284"/>
                  </a:cubicBezTo>
                  <a:cubicBezTo>
                    <a:pt x="80" y="260"/>
                    <a:pt x="70" y="235"/>
                    <a:pt x="73" y="211"/>
                  </a:cubicBezTo>
                  <a:cubicBezTo>
                    <a:pt x="80" y="194"/>
                    <a:pt x="87" y="177"/>
                    <a:pt x="94" y="159"/>
                  </a:cubicBezTo>
                  <a:cubicBezTo>
                    <a:pt x="111" y="104"/>
                    <a:pt x="111" y="104"/>
                    <a:pt x="1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7" name="Google Shape;2252;p37">
              <a:extLst>
                <a:ext uri="{FF2B5EF4-FFF2-40B4-BE49-F238E27FC236}">
                  <a16:creationId xmlns:a16="http://schemas.microsoft.com/office/drawing/2014/main" id="{04E6D7EA-7395-A78F-4B87-DA4398E3F386}"/>
                </a:ext>
              </a:extLst>
            </p:cNvPr>
            <p:cNvSpPr/>
            <p:nvPr/>
          </p:nvSpPr>
          <p:spPr>
            <a:xfrm>
              <a:off x="6821100" y="3535900"/>
              <a:ext cx="42800" cy="52550"/>
            </a:xfrm>
            <a:custGeom>
              <a:avLst/>
              <a:gdLst/>
              <a:ahLst/>
              <a:cxnLst/>
              <a:rect l="l" t="t" r="r" b="b"/>
              <a:pathLst>
                <a:path w="1712" h="2102" extrusionOk="0">
                  <a:moveTo>
                    <a:pt x="1711" y="0"/>
                  </a:moveTo>
                  <a:cubicBezTo>
                    <a:pt x="1663" y="0"/>
                    <a:pt x="1490" y="266"/>
                    <a:pt x="1487" y="270"/>
                  </a:cubicBezTo>
                  <a:cubicBezTo>
                    <a:pt x="1400" y="404"/>
                    <a:pt x="1400" y="404"/>
                    <a:pt x="1262" y="460"/>
                  </a:cubicBezTo>
                  <a:cubicBezTo>
                    <a:pt x="1241" y="467"/>
                    <a:pt x="1220" y="481"/>
                    <a:pt x="1203" y="494"/>
                  </a:cubicBezTo>
                  <a:cubicBezTo>
                    <a:pt x="1127" y="567"/>
                    <a:pt x="1082" y="667"/>
                    <a:pt x="996" y="733"/>
                  </a:cubicBezTo>
                  <a:cubicBezTo>
                    <a:pt x="837" y="850"/>
                    <a:pt x="837" y="850"/>
                    <a:pt x="740" y="954"/>
                  </a:cubicBezTo>
                  <a:lnTo>
                    <a:pt x="750" y="957"/>
                  </a:lnTo>
                  <a:cubicBezTo>
                    <a:pt x="633" y="1085"/>
                    <a:pt x="388" y="1414"/>
                    <a:pt x="388" y="1417"/>
                  </a:cubicBezTo>
                  <a:cubicBezTo>
                    <a:pt x="305" y="1538"/>
                    <a:pt x="260" y="1676"/>
                    <a:pt x="187" y="1804"/>
                  </a:cubicBezTo>
                  <a:cubicBezTo>
                    <a:pt x="139" y="1884"/>
                    <a:pt x="59" y="1942"/>
                    <a:pt x="11" y="2022"/>
                  </a:cubicBezTo>
                  <a:cubicBezTo>
                    <a:pt x="4" y="2032"/>
                    <a:pt x="0" y="2043"/>
                    <a:pt x="4" y="2053"/>
                  </a:cubicBezTo>
                  <a:cubicBezTo>
                    <a:pt x="12" y="2057"/>
                    <a:pt x="20" y="2060"/>
                    <a:pt x="31" y="2060"/>
                  </a:cubicBezTo>
                  <a:cubicBezTo>
                    <a:pt x="62" y="2060"/>
                    <a:pt x="117" y="2033"/>
                    <a:pt x="277" y="1901"/>
                  </a:cubicBezTo>
                  <a:cubicBezTo>
                    <a:pt x="325" y="1860"/>
                    <a:pt x="325" y="1860"/>
                    <a:pt x="346" y="1856"/>
                  </a:cubicBezTo>
                  <a:lnTo>
                    <a:pt x="353" y="1866"/>
                  </a:lnTo>
                  <a:cubicBezTo>
                    <a:pt x="374" y="1860"/>
                    <a:pt x="394" y="1849"/>
                    <a:pt x="415" y="1842"/>
                  </a:cubicBezTo>
                  <a:lnTo>
                    <a:pt x="415" y="1842"/>
                  </a:lnTo>
                  <a:cubicBezTo>
                    <a:pt x="398" y="1880"/>
                    <a:pt x="357" y="1930"/>
                    <a:pt x="309" y="1980"/>
                  </a:cubicBezTo>
                  <a:lnTo>
                    <a:pt x="309" y="1980"/>
                  </a:lnTo>
                  <a:cubicBezTo>
                    <a:pt x="478" y="1824"/>
                    <a:pt x="669" y="1643"/>
                    <a:pt x="813" y="1493"/>
                  </a:cubicBezTo>
                  <a:cubicBezTo>
                    <a:pt x="992" y="1282"/>
                    <a:pt x="1231" y="995"/>
                    <a:pt x="1400" y="774"/>
                  </a:cubicBezTo>
                  <a:cubicBezTo>
                    <a:pt x="1435" y="722"/>
                    <a:pt x="1666" y="373"/>
                    <a:pt x="1701" y="245"/>
                  </a:cubicBezTo>
                  <a:cubicBezTo>
                    <a:pt x="1701" y="239"/>
                    <a:pt x="1701" y="235"/>
                    <a:pt x="1704" y="232"/>
                  </a:cubicBezTo>
                  <a:lnTo>
                    <a:pt x="1704" y="225"/>
                  </a:lnTo>
                  <a:lnTo>
                    <a:pt x="1704" y="218"/>
                  </a:lnTo>
                  <a:cubicBezTo>
                    <a:pt x="1704" y="218"/>
                    <a:pt x="1704" y="214"/>
                    <a:pt x="1704" y="211"/>
                  </a:cubicBezTo>
                  <a:cubicBezTo>
                    <a:pt x="1704" y="211"/>
                    <a:pt x="1704" y="207"/>
                    <a:pt x="1704" y="204"/>
                  </a:cubicBezTo>
                  <a:lnTo>
                    <a:pt x="1704" y="197"/>
                  </a:lnTo>
                  <a:lnTo>
                    <a:pt x="1704" y="194"/>
                  </a:lnTo>
                  <a:lnTo>
                    <a:pt x="1704" y="190"/>
                  </a:lnTo>
                  <a:cubicBezTo>
                    <a:pt x="1690" y="197"/>
                    <a:pt x="1680" y="201"/>
                    <a:pt x="1618" y="311"/>
                  </a:cubicBezTo>
                  <a:cubicBezTo>
                    <a:pt x="1528" y="484"/>
                    <a:pt x="1514" y="494"/>
                    <a:pt x="1348" y="615"/>
                  </a:cubicBezTo>
                  <a:cubicBezTo>
                    <a:pt x="1393" y="536"/>
                    <a:pt x="1452" y="432"/>
                    <a:pt x="1493" y="353"/>
                  </a:cubicBezTo>
                  <a:lnTo>
                    <a:pt x="1570" y="211"/>
                  </a:lnTo>
                  <a:lnTo>
                    <a:pt x="1711" y="0"/>
                  </a:lnTo>
                  <a:close/>
                  <a:moveTo>
                    <a:pt x="309" y="1980"/>
                  </a:moveTo>
                  <a:cubicBezTo>
                    <a:pt x="263" y="2023"/>
                    <a:pt x="218" y="2064"/>
                    <a:pt x="177" y="2101"/>
                  </a:cubicBezTo>
                  <a:cubicBezTo>
                    <a:pt x="220" y="2066"/>
                    <a:pt x="267" y="2023"/>
                    <a:pt x="309" y="19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69" name="Google Shape;2253;p37">
              <a:extLst>
                <a:ext uri="{FF2B5EF4-FFF2-40B4-BE49-F238E27FC236}">
                  <a16:creationId xmlns:a16="http://schemas.microsoft.com/office/drawing/2014/main" id="{123A163B-A4C4-6F02-375A-8E0BEABFB6E1}"/>
                </a:ext>
              </a:extLst>
            </p:cNvPr>
            <p:cNvSpPr/>
            <p:nvPr/>
          </p:nvSpPr>
          <p:spPr>
            <a:xfrm>
              <a:off x="6876575" y="3453625"/>
              <a:ext cx="5625" cy="30275"/>
            </a:xfrm>
            <a:custGeom>
              <a:avLst/>
              <a:gdLst/>
              <a:ahLst/>
              <a:cxnLst/>
              <a:rect l="l" t="t" r="r" b="b"/>
              <a:pathLst>
                <a:path w="225" h="1211" extrusionOk="0">
                  <a:moveTo>
                    <a:pt x="217" y="1"/>
                  </a:moveTo>
                  <a:cubicBezTo>
                    <a:pt x="205" y="1"/>
                    <a:pt x="198" y="3"/>
                    <a:pt x="183" y="32"/>
                  </a:cubicBezTo>
                  <a:cubicBezTo>
                    <a:pt x="170" y="66"/>
                    <a:pt x="170" y="105"/>
                    <a:pt x="152" y="139"/>
                  </a:cubicBezTo>
                  <a:lnTo>
                    <a:pt x="149" y="139"/>
                  </a:lnTo>
                  <a:cubicBezTo>
                    <a:pt x="142" y="129"/>
                    <a:pt x="142" y="129"/>
                    <a:pt x="135" y="125"/>
                  </a:cubicBezTo>
                  <a:cubicBezTo>
                    <a:pt x="107" y="170"/>
                    <a:pt x="90" y="222"/>
                    <a:pt x="87" y="277"/>
                  </a:cubicBezTo>
                  <a:lnTo>
                    <a:pt x="87" y="274"/>
                  </a:lnTo>
                  <a:lnTo>
                    <a:pt x="87" y="274"/>
                  </a:lnTo>
                  <a:cubicBezTo>
                    <a:pt x="80" y="329"/>
                    <a:pt x="90" y="384"/>
                    <a:pt x="87" y="440"/>
                  </a:cubicBezTo>
                  <a:cubicBezTo>
                    <a:pt x="80" y="530"/>
                    <a:pt x="49" y="619"/>
                    <a:pt x="38" y="709"/>
                  </a:cubicBezTo>
                  <a:lnTo>
                    <a:pt x="38" y="730"/>
                  </a:lnTo>
                  <a:cubicBezTo>
                    <a:pt x="38" y="768"/>
                    <a:pt x="62" y="799"/>
                    <a:pt x="59" y="837"/>
                  </a:cubicBezTo>
                  <a:cubicBezTo>
                    <a:pt x="45" y="899"/>
                    <a:pt x="28" y="962"/>
                    <a:pt x="7" y="1020"/>
                  </a:cubicBezTo>
                  <a:cubicBezTo>
                    <a:pt x="0" y="1062"/>
                    <a:pt x="0" y="1062"/>
                    <a:pt x="66" y="1210"/>
                  </a:cubicBezTo>
                  <a:cubicBezTo>
                    <a:pt x="76" y="1169"/>
                    <a:pt x="94" y="1117"/>
                    <a:pt x="104" y="1079"/>
                  </a:cubicBezTo>
                  <a:lnTo>
                    <a:pt x="152" y="803"/>
                  </a:lnTo>
                  <a:cubicBezTo>
                    <a:pt x="163" y="765"/>
                    <a:pt x="163" y="720"/>
                    <a:pt x="152" y="682"/>
                  </a:cubicBezTo>
                  <a:cubicBezTo>
                    <a:pt x="125" y="595"/>
                    <a:pt x="125" y="595"/>
                    <a:pt x="163" y="350"/>
                  </a:cubicBezTo>
                  <a:lnTo>
                    <a:pt x="190" y="409"/>
                  </a:lnTo>
                  <a:lnTo>
                    <a:pt x="211" y="298"/>
                  </a:lnTo>
                  <a:lnTo>
                    <a:pt x="201" y="177"/>
                  </a:lnTo>
                  <a:lnTo>
                    <a:pt x="225" y="1"/>
                  </a:lnTo>
                  <a:cubicBezTo>
                    <a:pt x="222" y="1"/>
                    <a:pt x="219" y="1"/>
                    <a:pt x="217"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0" name="Google Shape;2254;p37">
              <a:extLst>
                <a:ext uri="{FF2B5EF4-FFF2-40B4-BE49-F238E27FC236}">
                  <a16:creationId xmlns:a16="http://schemas.microsoft.com/office/drawing/2014/main" id="{5C53C141-5CB0-49C3-EDBA-4CB7A8BDBAD7}"/>
                </a:ext>
              </a:extLst>
            </p:cNvPr>
            <p:cNvSpPr/>
            <p:nvPr/>
          </p:nvSpPr>
          <p:spPr>
            <a:xfrm>
              <a:off x="6542875" y="3276500"/>
              <a:ext cx="135400" cy="276600"/>
            </a:xfrm>
            <a:custGeom>
              <a:avLst/>
              <a:gdLst/>
              <a:ahLst/>
              <a:cxnLst/>
              <a:rect l="l" t="t" r="r" b="b"/>
              <a:pathLst>
                <a:path w="5416" h="11064" extrusionOk="0">
                  <a:moveTo>
                    <a:pt x="3844" y="1"/>
                  </a:moveTo>
                  <a:lnTo>
                    <a:pt x="3671" y="66"/>
                  </a:lnTo>
                  <a:lnTo>
                    <a:pt x="3560" y="63"/>
                  </a:lnTo>
                  <a:lnTo>
                    <a:pt x="3412" y="129"/>
                  </a:lnTo>
                  <a:lnTo>
                    <a:pt x="3267" y="212"/>
                  </a:lnTo>
                  <a:lnTo>
                    <a:pt x="3180" y="229"/>
                  </a:lnTo>
                  <a:lnTo>
                    <a:pt x="3211" y="146"/>
                  </a:lnTo>
                  <a:lnTo>
                    <a:pt x="3028" y="229"/>
                  </a:lnTo>
                  <a:cubicBezTo>
                    <a:pt x="3049" y="263"/>
                    <a:pt x="3070" y="298"/>
                    <a:pt x="3097" y="329"/>
                  </a:cubicBezTo>
                  <a:lnTo>
                    <a:pt x="3332" y="253"/>
                  </a:lnTo>
                  <a:cubicBezTo>
                    <a:pt x="3377" y="301"/>
                    <a:pt x="3443" y="360"/>
                    <a:pt x="3491" y="405"/>
                  </a:cubicBezTo>
                  <a:lnTo>
                    <a:pt x="3280" y="595"/>
                  </a:lnTo>
                  <a:lnTo>
                    <a:pt x="2911" y="834"/>
                  </a:lnTo>
                  <a:lnTo>
                    <a:pt x="2797" y="834"/>
                  </a:lnTo>
                  <a:lnTo>
                    <a:pt x="2555" y="1010"/>
                  </a:lnTo>
                  <a:cubicBezTo>
                    <a:pt x="2313" y="1190"/>
                    <a:pt x="1991" y="1214"/>
                    <a:pt x="1756" y="1404"/>
                  </a:cubicBezTo>
                  <a:cubicBezTo>
                    <a:pt x="1442" y="1663"/>
                    <a:pt x="1245" y="2019"/>
                    <a:pt x="961" y="2306"/>
                  </a:cubicBezTo>
                  <a:lnTo>
                    <a:pt x="865" y="2486"/>
                  </a:lnTo>
                  <a:cubicBezTo>
                    <a:pt x="737" y="2510"/>
                    <a:pt x="699" y="2693"/>
                    <a:pt x="688" y="2800"/>
                  </a:cubicBezTo>
                  <a:lnTo>
                    <a:pt x="751" y="2807"/>
                  </a:lnTo>
                  <a:lnTo>
                    <a:pt x="875" y="2572"/>
                  </a:lnTo>
                  <a:lnTo>
                    <a:pt x="1131" y="2251"/>
                  </a:lnTo>
                  <a:lnTo>
                    <a:pt x="1131" y="2251"/>
                  </a:lnTo>
                  <a:cubicBezTo>
                    <a:pt x="1030" y="2403"/>
                    <a:pt x="913" y="2614"/>
                    <a:pt x="820" y="2769"/>
                  </a:cubicBezTo>
                  <a:cubicBezTo>
                    <a:pt x="751" y="2852"/>
                    <a:pt x="685" y="2938"/>
                    <a:pt x="619" y="3025"/>
                  </a:cubicBezTo>
                  <a:cubicBezTo>
                    <a:pt x="578" y="3211"/>
                    <a:pt x="547" y="3471"/>
                    <a:pt x="522" y="3661"/>
                  </a:cubicBezTo>
                  <a:lnTo>
                    <a:pt x="636" y="3799"/>
                  </a:lnTo>
                  <a:lnTo>
                    <a:pt x="650" y="3968"/>
                  </a:lnTo>
                  <a:lnTo>
                    <a:pt x="719" y="4141"/>
                  </a:lnTo>
                  <a:lnTo>
                    <a:pt x="612" y="4456"/>
                  </a:lnTo>
                  <a:lnTo>
                    <a:pt x="640" y="4708"/>
                  </a:lnTo>
                  <a:lnTo>
                    <a:pt x="657" y="4950"/>
                  </a:lnTo>
                  <a:lnTo>
                    <a:pt x="789" y="4926"/>
                  </a:lnTo>
                  <a:lnTo>
                    <a:pt x="820" y="5071"/>
                  </a:lnTo>
                  <a:lnTo>
                    <a:pt x="706" y="5282"/>
                  </a:lnTo>
                  <a:lnTo>
                    <a:pt x="457" y="5410"/>
                  </a:lnTo>
                  <a:cubicBezTo>
                    <a:pt x="63" y="6146"/>
                    <a:pt x="63" y="6146"/>
                    <a:pt x="28" y="6654"/>
                  </a:cubicBezTo>
                  <a:cubicBezTo>
                    <a:pt x="1" y="7058"/>
                    <a:pt x="415" y="7321"/>
                    <a:pt x="377" y="7729"/>
                  </a:cubicBezTo>
                  <a:cubicBezTo>
                    <a:pt x="336" y="8150"/>
                    <a:pt x="177" y="8558"/>
                    <a:pt x="222" y="8990"/>
                  </a:cubicBezTo>
                  <a:cubicBezTo>
                    <a:pt x="343" y="10165"/>
                    <a:pt x="433" y="10397"/>
                    <a:pt x="1037" y="11064"/>
                  </a:cubicBezTo>
                  <a:lnTo>
                    <a:pt x="1062" y="10967"/>
                  </a:lnTo>
                  <a:lnTo>
                    <a:pt x="806" y="10583"/>
                  </a:lnTo>
                  <a:lnTo>
                    <a:pt x="847" y="10480"/>
                  </a:lnTo>
                  <a:cubicBezTo>
                    <a:pt x="844" y="10418"/>
                    <a:pt x="844" y="10418"/>
                    <a:pt x="827" y="10283"/>
                  </a:cubicBezTo>
                  <a:lnTo>
                    <a:pt x="737" y="10238"/>
                  </a:lnTo>
                  <a:lnTo>
                    <a:pt x="785" y="9979"/>
                  </a:lnTo>
                  <a:lnTo>
                    <a:pt x="916" y="9875"/>
                  </a:lnTo>
                  <a:cubicBezTo>
                    <a:pt x="954" y="9885"/>
                    <a:pt x="1003" y="9903"/>
                    <a:pt x="1041" y="9913"/>
                  </a:cubicBezTo>
                  <a:cubicBezTo>
                    <a:pt x="1106" y="9865"/>
                    <a:pt x="1169" y="9809"/>
                    <a:pt x="1227" y="9751"/>
                  </a:cubicBezTo>
                  <a:lnTo>
                    <a:pt x="1183" y="9571"/>
                  </a:lnTo>
                  <a:cubicBezTo>
                    <a:pt x="1297" y="9453"/>
                    <a:pt x="1456" y="9305"/>
                    <a:pt x="1577" y="9194"/>
                  </a:cubicBezTo>
                  <a:cubicBezTo>
                    <a:pt x="1587" y="9142"/>
                    <a:pt x="1597" y="9090"/>
                    <a:pt x="1608" y="9035"/>
                  </a:cubicBezTo>
                  <a:cubicBezTo>
                    <a:pt x="1774" y="9018"/>
                    <a:pt x="1991" y="8990"/>
                    <a:pt x="2154" y="8969"/>
                  </a:cubicBezTo>
                  <a:cubicBezTo>
                    <a:pt x="2233" y="8824"/>
                    <a:pt x="2347" y="8631"/>
                    <a:pt x="2434" y="8486"/>
                  </a:cubicBezTo>
                  <a:lnTo>
                    <a:pt x="2430" y="8482"/>
                  </a:lnTo>
                  <a:cubicBezTo>
                    <a:pt x="2565" y="8313"/>
                    <a:pt x="2803" y="8137"/>
                    <a:pt x="2962" y="7988"/>
                  </a:cubicBezTo>
                  <a:lnTo>
                    <a:pt x="2710" y="7490"/>
                  </a:lnTo>
                  <a:cubicBezTo>
                    <a:pt x="2123" y="7148"/>
                    <a:pt x="2060" y="7110"/>
                    <a:pt x="2012" y="6077"/>
                  </a:cubicBezTo>
                  <a:lnTo>
                    <a:pt x="1791" y="6018"/>
                  </a:lnTo>
                  <a:cubicBezTo>
                    <a:pt x="1760" y="5828"/>
                    <a:pt x="1725" y="5575"/>
                    <a:pt x="1697" y="5385"/>
                  </a:cubicBezTo>
                  <a:lnTo>
                    <a:pt x="1366" y="5161"/>
                  </a:lnTo>
                  <a:lnTo>
                    <a:pt x="1265" y="4846"/>
                  </a:lnTo>
                  <a:lnTo>
                    <a:pt x="1093" y="4829"/>
                  </a:lnTo>
                  <a:lnTo>
                    <a:pt x="923" y="4922"/>
                  </a:lnTo>
                  <a:lnTo>
                    <a:pt x="882" y="4680"/>
                  </a:lnTo>
                  <a:lnTo>
                    <a:pt x="747" y="4653"/>
                  </a:lnTo>
                  <a:lnTo>
                    <a:pt x="761" y="4456"/>
                  </a:lnTo>
                  <a:lnTo>
                    <a:pt x="992" y="4155"/>
                  </a:lnTo>
                  <a:lnTo>
                    <a:pt x="865" y="3875"/>
                  </a:lnTo>
                  <a:lnTo>
                    <a:pt x="989" y="3682"/>
                  </a:lnTo>
                  <a:lnTo>
                    <a:pt x="1075" y="3706"/>
                  </a:lnTo>
                  <a:lnTo>
                    <a:pt x="1075" y="3706"/>
                  </a:lnTo>
                  <a:lnTo>
                    <a:pt x="1051" y="3699"/>
                  </a:lnTo>
                  <a:cubicBezTo>
                    <a:pt x="1079" y="3678"/>
                    <a:pt x="1113" y="3650"/>
                    <a:pt x="1141" y="3630"/>
                  </a:cubicBezTo>
                  <a:lnTo>
                    <a:pt x="1290" y="3464"/>
                  </a:lnTo>
                  <a:lnTo>
                    <a:pt x="1138" y="3329"/>
                  </a:lnTo>
                  <a:lnTo>
                    <a:pt x="913" y="3571"/>
                  </a:lnTo>
                  <a:lnTo>
                    <a:pt x="802" y="3512"/>
                  </a:lnTo>
                  <a:lnTo>
                    <a:pt x="858" y="3239"/>
                  </a:lnTo>
                  <a:lnTo>
                    <a:pt x="1158" y="2894"/>
                  </a:lnTo>
                  <a:lnTo>
                    <a:pt x="1549" y="2759"/>
                  </a:lnTo>
                  <a:cubicBezTo>
                    <a:pt x="1621" y="2824"/>
                    <a:pt x="1725" y="2907"/>
                    <a:pt x="1801" y="2970"/>
                  </a:cubicBezTo>
                  <a:lnTo>
                    <a:pt x="1895" y="3084"/>
                  </a:lnTo>
                  <a:lnTo>
                    <a:pt x="1794" y="3249"/>
                  </a:lnTo>
                  <a:cubicBezTo>
                    <a:pt x="1639" y="3433"/>
                    <a:pt x="1628" y="3443"/>
                    <a:pt x="1691" y="3502"/>
                  </a:cubicBezTo>
                  <a:lnTo>
                    <a:pt x="1749" y="3498"/>
                  </a:lnTo>
                  <a:lnTo>
                    <a:pt x="2060" y="3073"/>
                  </a:lnTo>
                  <a:cubicBezTo>
                    <a:pt x="2112" y="3053"/>
                    <a:pt x="2164" y="3046"/>
                    <a:pt x="2216" y="3046"/>
                  </a:cubicBezTo>
                  <a:cubicBezTo>
                    <a:pt x="2323" y="3046"/>
                    <a:pt x="2431" y="3076"/>
                    <a:pt x="2539" y="3076"/>
                  </a:cubicBezTo>
                  <a:cubicBezTo>
                    <a:pt x="2580" y="3076"/>
                    <a:pt x="2621" y="3071"/>
                    <a:pt x="2662" y="3059"/>
                  </a:cubicBezTo>
                  <a:cubicBezTo>
                    <a:pt x="2821" y="3011"/>
                    <a:pt x="2883" y="2824"/>
                    <a:pt x="3049" y="2779"/>
                  </a:cubicBezTo>
                  <a:cubicBezTo>
                    <a:pt x="3104" y="2767"/>
                    <a:pt x="3135" y="2762"/>
                    <a:pt x="3162" y="2762"/>
                  </a:cubicBezTo>
                  <a:cubicBezTo>
                    <a:pt x="3190" y="2762"/>
                    <a:pt x="3213" y="2767"/>
                    <a:pt x="3253" y="2776"/>
                  </a:cubicBezTo>
                  <a:cubicBezTo>
                    <a:pt x="3602" y="2861"/>
                    <a:pt x="3811" y="2911"/>
                    <a:pt x="3939" y="2911"/>
                  </a:cubicBezTo>
                  <a:cubicBezTo>
                    <a:pt x="4130" y="2911"/>
                    <a:pt x="4140" y="2798"/>
                    <a:pt x="4165" y="2517"/>
                  </a:cubicBezTo>
                  <a:cubicBezTo>
                    <a:pt x="4364" y="2538"/>
                    <a:pt x="4560" y="2783"/>
                    <a:pt x="4748" y="2783"/>
                  </a:cubicBezTo>
                  <a:cubicBezTo>
                    <a:pt x="4809" y="2783"/>
                    <a:pt x="4870" y="2757"/>
                    <a:pt x="4929" y="2690"/>
                  </a:cubicBezTo>
                  <a:cubicBezTo>
                    <a:pt x="4978" y="2634"/>
                    <a:pt x="5415" y="1780"/>
                    <a:pt x="4805" y="1780"/>
                  </a:cubicBezTo>
                  <a:cubicBezTo>
                    <a:pt x="4766" y="1780"/>
                    <a:pt x="4724" y="1784"/>
                    <a:pt x="4677" y="1791"/>
                  </a:cubicBezTo>
                  <a:lnTo>
                    <a:pt x="4335" y="2009"/>
                  </a:lnTo>
                  <a:lnTo>
                    <a:pt x="4048" y="2095"/>
                  </a:lnTo>
                  <a:lnTo>
                    <a:pt x="4024" y="2102"/>
                  </a:lnTo>
                  <a:cubicBezTo>
                    <a:pt x="4012" y="2106"/>
                    <a:pt x="4001" y="2107"/>
                    <a:pt x="3989" y="2107"/>
                  </a:cubicBezTo>
                  <a:cubicBezTo>
                    <a:pt x="3918" y="2107"/>
                    <a:pt x="3862" y="2035"/>
                    <a:pt x="3889" y="1960"/>
                  </a:cubicBezTo>
                  <a:lnTo>
                    <a:pt x="3899" y="1929"/>
                  </a:lnTo>
                  <a:cubicBezTo>
                    <a:pt x="3937" y="1857"/>
                    <a:pt x="3989" y="1739"/>
                    <a:pt x="4034" y="1639"/>
                  </a:cubicBezTo>
                  <a:cubicBezTo>
                    <a:pt x="4086" y="1515"/>
                    <a:pt x="4205" y="1438"/>
                    <a:pt x="4337" y="1438"/>
                  </a:cubicBezTo>
                  <a:cubicBezTo>
                    <a:pt x="4346" y="1438"/>
                    <a:pt x="4354" y="1438"/>
                    <a:pt x="4362" y="1438"/>
                  </a:cubicBezTo>
                  <a:cubicBezTo>
                    <a:pt x="4376" y="1438"/>
                    <a:pt x="4386" y="1442"/>
                    <a:pt x="4397" y="1442"/>
                  </a:cubicBezTo>
                  <a:cubicBezTo>
                    <a:pt x="4594" y="1470"/>
                    <a:pt x="4791" y="1497"/>
                    <a:pt x="4988" y="1528"/>
                  </a:cubicBezTo>
                  <a:lnTo>
                    <a:pt x="5195" y="1356"/>
                  </a:lnTo>
                  <a:lnTo>
                    <a:pt x="5282" y="1203"/>
                  </a:lnTo>
                  <a:lnTo>
                    <a:pt x="5389" y="1127"/>
                  </a:lnTo>
                  <a:lnTo>
                    <a:pt x="5261" y="1089"/>
                  </a:lnTo>
                  <a:lnTo>
                    <a:pt x="5067" y="1141"/>
                  </a:lnTo>
                  <a:lnTo>
                    <a:pt x="4901" y="1231"/>
                  </a:lnTo>
                  <a:lnTo>
                    <a:pt x="4808" y="1120"/>
                  </a:lnTo>
                  <a:cubicBezTo>
                    <a:pt x="5161" y="889"/>
                    <a:pt x="5161" y="889"/>
                    <a:pt x="5161" y="875"/>
                  </a:cubicBezTo>
                  <a:lnTo>
                    <a:pt x="4964" y="796"/>
                  </a:lnTo>
                  <a:cubicBezTo>
                    <a:pt x="4995" y="744"/>
                    <a:pt x="5019" y="685"/>
                    <a:pt x="5033" y="626"/>
                  </a:cubicBezTo>
                  <a:lnTo>
                    <a:pt x="5033" y="626"/>
                  </a:lnTo>
                  <a:cubicBezTo>
                    <a:pt x="4943" y="637"/>
                    <a:pt x="4818" y="640"/>
                    <a:pt x="4735" y="682"/>
                  </a:cubicBezTo>
                  <a:lnTo>
                    <a:pt x="4760" y="737"/>
                  </a:lnTo>
                  <a:cubicBezTo>
                    <a:pt x="4801" y="747"/>
                    <a:pt x="4839" y="768"/>
                    <a:pt x="4874" y="796"/>
                  </a:cubicBezTo>
                  <a:cubicBezTo>
                    <a:pt x="4794" y="827"/>
                    <a:pt x="4794" y="827"/>
                    <a:pt x="4684" y="861"/>
                  </a:cubicBezTo>
                  <a:lnTo>
                    <a:pt x="4504" y="965"/>
                  </a:lnTo>
                  <a:lnTo>
                    <a:pt x="4376" y="885"/>
                  </a:lnTo>
                  <a:cubicBezTo>
                    <a:pt x="4397" y="720"/>
                    <a:pt x="4538" y="619"/>
                    <a:pt x="4597" y="474"/>
                  </a:cubicBezTo>
                  <a:cubicBezTo>
                    <a:pt x="4514" y="467"/>
                    <a:pt x="4431" y="457"/>
                    <a:pt x="4352" y="436"/>
                  </a:cubicBezTo>
                  <a:cubicBezTo>
                    <a:pt x="4300" y="353"/>
                    <a:pt x="4265" y="256"/>
                    <a:pt x="4252" y="156"/>
                  </a:cubicBezTo>
                  <a:cubicBezTo>
                    <a:pt x="4234" y="122"/>
                    <a:pt x="4214" y="77"/>
                    <a:pt x="4200" y="42"/>
                  </a:cubicBezTo>
                  <a:lnTo>
                    <a:pt x="4037" y="42"/>
                  </a:lnTo>
                  <a:cubicBezTo>
                    <a:pt x="3979" y="32"/>
                    <a:pt x="3899" y="15"/>
                    <a:pt x="384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1" name="Google Shape;2255;p37">
              <a:extLst>
                <a:ext uri="{FF2B5EF4-FFF2-40B4-BE49-F238E27FC236}">
                  <a16:creationId xmlns:a16="http://schemas.microsoft.com/office/drawing/2014/main" id="{16D11DFC-D902-3193-DC74-E230B8C9134B}"/>
                </a:ext>
              </a:extLst>
            </p:cNvPr>
            <p:cNvSpPr/>
            <p:nvPr/>
          </p:nvSpPr>
          <p:spPr>
            <a:xfrm>
              <a:off x="6569050" y="3367225"/>
              <a:ext cx="2375" cy="1925"/>
            </a:xfrm>
            <a:custGeom>
              <a:avLst/>
              <a:gdLst/>
              <a:ahLst/>
              <a:cxnLst/>
              <a:rect l="l" t="t" r="r" b="b"/>
              <a:pathLst>
                <a:path w="95" h="77" extrusionOk="0">
                  <a:moveTo>
                    <a:pt x="94" y="1"/>
                  </a:moveTo>
                  <a:cubicBezTo>
                    <a:pt x="63" y="21"/>
                    <a:pt x="35" y="42"/>
                    <a:pt x="1" y="70"/>
                  </a:cubicBezTo>
                  <a:lnTo>
                    <a:pt x="25" y="77"/>
                  </a:lnTo>
                  <a:lnTo>
                    <a:pt x="94"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2" name="Google Shape;2256;p37">
              <a:extLst>
                <a:ext uri="{FF2B5EF4-FFF2-40B4-BE49-F238E27FC236}">
                  <a16:creationId xmlns:a16="http://schemas.microsoft.com/office/drawing/2014/main" id="{009AB1B5-8598-836D-4677-64B853C3B249}"/>
                </a:ext>
              </a:extLst>
            </p:cNvPr>
            <p:cNvSpPr/>
            <p:nvPr/>
          </p:nvSpPr>
          <p:spPr>
            <a:xfrm>
              <a:off x="6571400" y="336722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lnTo>
                    <a:pt x="0"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3" name="Google Shape;2257;p37">
              <a:extLst>
                <a:ext uri="{FF2B5EF4-FFF2-40B4-BE49-F238E27FC236}">
                  <a16:creationId xmlns:a16="http://schemas.microsoft.com/office/drawing/2014/main" id="{DCBFB034-3DDB-B65D-A2F0-05EE3B574827}"/>
                </a:ext>
              </a:extLst>
            </p:cNvPr>
            <p:cNvSpPr/>
            <p:nvPr/>
          </p:nvSpPr>
          <p:spPr>
            <a:xfrm>
              <a:off x="6669975" y="3308400"/>
              <a:ext cx="17400" cy="18425"/>
            </a:xfrm>
            <a:custGeom>
              <a:avLst/>
              <a:gdLst/>
              <a:ahLst/>
              <a:cxnLst/>
              <a:rect l="l" t="t" r="r" b="b"/>
              <a:pathLst>
                <a:path w="696" h="737" extrusionOk="0">
                  <a:moveTo>
                    <a:pt x="377" y="0"/>
                  </a:moveTo>
                  <a:lnTo>
                    <a:pt x="232" y="107"/>
                  </a:lnTo>
                  <a:lnTo>
                    <a:pt x="160" y="173"/>
                  </a:lnTo>
                  <a:lnTo>
                    <a:pt x="7" y="221"/>
                  </a:lnTo>
                  <a:cubicBezTo>
                    <a:pt x="37" y="234"/>
                    <a:pt x="76" y="266"/>
                    <a:pt x="113" y="266"/>
                  </a:cubicBezTo>
                  <a:cubicBezTo>
                    <a:pt x="114" y="266"/>
                    <a:pt x="116" y="266"/>
                    <a:pt x="118" y="266"/>
                  </a:cubicBezTo>
                  <a:cubicBezTo>
                    <a:pt x="236" y="254"/>
                    <a:pt x="305" y="248"/>
                    <a:pt x="345" y="248"/>
                  </a:cubicBezTo>
                  <a:cubicBezTo>
                    <a:pt x="400" y="248"/>
                    <a:pt x="404" y="260"/>
                    <a:pt x="412" y="290"/>
                  </a:cubicBezTo>
                  <a:lnTo>
                    <a:pt x="388" y="442"/>
                  </a:lnTo>
                  <a:cubicBezTo>
                    <a:pt x="316" y="471"/>
                    <a:pt x="276" y="487"/>
                    <a:pt x="247" y="487"/>
                  </a:cubicBezTo>
                  <a:cubicBezTo>
                    <a:pt x="209" y="487"/>
                    <a:pt x="187" y="461"/>
                    <a:pt x="139" y="401"/>
                  </a:cubicBezTo>
                  <a:cubicBezTo>
                    <a:pt x="134" y="392"/>
                    <a:pt x="124" y="388"/>
                    <a:pt x="111" y="388"/>
                  </a:cubicBezTo>
                  <a:cubicBezTo>
                    <a:pt x="98" y="388"/>
                    <a:pt x="82" y="392"/>
                    <a:pt x="63" y="401"/>
                  </a:cubicBezTo>
                  <a:lnTo>
                    <a:pt x="1" y="463"/>
                  </a:lnTo>
                  <a:cubicBezTo>
                    <a:pt x="166" y="629"/>
                    <a:pt x="166" y="629"/>
                    <a:pt x="160" y="722"/>
                  </a:cubicBezTo>
                  <a:lnTo>
                    <a:pt x="260" y="736"/>
                  </a:lnTo>
                  <a:cubicBezTo>
                    <a:pt x="291" y="712"/>
                    <a:pt x="322" y="684"/>
                    <a:pt x="346" y="657"/>
                  </a:cubicBezTo>
                  <a:cubicBezTo>
                    <a:pt x="353" y="650"/>
                    <a:pt x="357" y="639"/>
                    <a:pt x="363" y="636"/>
                  </a:cubicBezTo>
                  <a:cubicBezTo>
                    <a:pt x="364" y="636"/>
                    <a:pt x="365" y="636"/>
                    <a:pt x="366" y="636"/>
                  </a:cubicBezTo>
                  <a:cubicBezTo>
                    <a:pt x="380" y="636"/>
                    <a:pt x="402" y="662"/>
                    <a:pt x="419" y="684"/>
                  </a:cubicBezTo>
                  <a:lnTo>
                    <a:pt x="581" y="729"/>
                  </a:lnTo>
                  <a:lnTo>
                    <a:pt x="585" y="726"/>
                  </a:lnTo>
                  <a:lnTo>
                    <a:pt x="671" y="667"/>
                  </a:lnTo>
                  <a:lnTo>
                    <a:pt x="560" y="546"/>
                  </a:lnTo>
                  <a:cubicBezTo>
                    <a:pt x="657" y="463"/>
                    <a:pt x="678" y="425"/>
                    <a:pt x="681" y="415"/>
                  </a:cubicBezTo>
                  <a:cubicBezTo>
                    <a:pt x="685" y="404"/>
                    <a:pt x="685" y="394"/>
                    <a:pt x="681" y="384"/>
                  </a:cubicBezTo>
                  <a:cubicBezTo>
                    <a:pt x="681" y="353"/>
                    <a:pt x="685" y="321"/>
                    <a:pt x="695" y="290"/>
                  </a:cubicBezTo>
                  <a:lnTo>
                    <a:pt x="509" y="190"/>
                  </a:lnTo>
                  <a:lnTo>
                    <a:pt x="554" y="80"/>
                  </a:lnTo>
                  <a:lnTo>
                    <a:pt x="37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4" name="Google Shape;2258;p37">
              <a:extLst>
                <a:ext uri="{FF2B5EF4-FFF2-40B4-BE49-F238E27FC236}">
                  <a16:creationId xmlns:a16="http://schemas.microsoft.com/office/drawing/2014/main" id="{D6DB1750-E390-2212-EDCF-F7BC9819224A}"/>
                </a:ext>
              </a:extLst>
            </p:cNvPr>
            <p:cNvSpPr/>
            <p:nvPr/>
          </p:nvSpPr>
          <p:spPr>
            <a:xfrm>
              <a:off x="6691400" y="3304675"/>
              <a:ext cx="20075" cy="11075"/>
            </a:xfrm>
            <a:custGeom>
              <a:avLst/>
              <a:gdLst/>
              <a:ahLst/>
              <a:cxnLst/>
              <a:rect l="l" t="t" r="r" b="b"/>
              <a:pathLst>
                <a:path w="803" h="443" extrusionOk="0">
                  <a:moveTo>
                    <a:pt x="338" y="0"/>
                  </a:moveTo>
                  <a:cubicBezTo>
                    <a:pt x="323" y="0"/>
                    <a:pt x="296" y="5"/>
                    <a:pt x="260" y="49"/>
                  </a:cubicBezTo>
                  <a:lnTo>
                    <a:pt x="1" y="152"/>
                  </a:lnTo>
                  <a:lnTo>
                    <a:pt x="8" y="159"/>
                  </a:lnTo>
                  <a:lnTo>
                    <a:pt x="32" y="177"/>
                  </a:lnTo>
                  <a:lnTo>
                    <a:pt x="66" y="201"/>
                  </a:lnTo>
                  <a:lnTo>
                    <a:pt x="108" y="229"/>
                  </a:lnTo>
                  <a:lnTo>
                    <a:pt x="153" y="256"/>
                  </a:lnTo>
                  <a:lnTo>
                    <a:pt x="191" y="284"/>
                  </a:lnTo>
                  <a:lnTo>
                    <a:pt x="218" y="301"/>
                  </a:lnTo>
                  <a:lnTo>
                    <a:pt x="232" y="311"/>
                  </a:lnTo>
                  <a:cubicBezTo>
                    <a:pt x="267" y="325"/>
                    <a:pt x="301" y="315"/>
                    <a:pt x="332" y="332"/>
                  </a:cubicBezTo>
                  <a:cubicBezTo>
                    <a:pt x="391" y="363"/>
                    <a:pt x="443" y="401"/>
                    <a:pt x="491" y="443"/>
                  </a:cubicBezTo>
                  <a:lnTo>
                    <a:pt x="803" y="408"/>
                  </a:lnTo>
                  <a:cubicBezTo>
                    <a:pt x="775" y="391"/>
                    <a:pt x="747" y="377"/>
                    <a:pt x="723" y="360"/>
                  </a:cubicBezTo>
                  <a:cubicBezTo>
                    <a:pt x="720" y="197"/>
                    <a:pt x="720" y="197"/>
                    <a:pt x="702" y="184"/>
                  </a:cubicBezTo>
                  <a:cubicBezTo>
                    <a:pt x="647" y="152"/>
                    <a:pt x="353" y="4"/>
                    <a:pt x="346" y="0"/>
                  </a:cubicBezTo>
                  <a:cubicBezTo>
                    <a:pt x="344" y="0"/>
                    <a:pt x="341" y="0"/>
                    <a:pt x="338"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5" name="Google Shape;2259;p37">
              <a:extLst>
                <a:ext uri="{FF2B5EF4-FFF2-40B4-BE49-F238E27FC236}">
                  <a16:creationId xmlns:a16="http://schemas.microsoft.com/office/drawing/2014/main" id="{CC546C4A-2C10-C3AD-BCFF-1EC421AE05B7}"/>
                </a:ext>
              </a:extLst>
            </p:cNvPr>
            <p:cNvSpPr/>
            <p:nvPr/>
          </p:nvSpPr>
          <p:spPr>
            <a:xfrm>
              <a:off x="6685950" y="3316150"/>
              <a:ext cx="54125" cy="28475"/>
            </a:xfrm>
            <a:custGeom>
              <a:avLst/>
              <a:gdLst/>
              <a:ahLst/>
              <a:cxnLst/>
              <a:rect l="l" t="t" r="r" b="b"/>
              <a:pathLst>
                <a:path w="2165" h="1139" extrusionOk="0">
                  <a:moveTo>
                    <a:pt x="573" y="1"/>
                  </a:moveTo>
                  <a:cubicBezTo>
                    <a:pt x="559" y="1"/>
                    <a:pt x="537" y="14"/>
                    <a:pt x="492" y="67"/>
                  </a:cubicBezTo>
                  <a:lnTo>
                    <a:pt x="575" y="153"/>
                  </a:lnTo>
                  <a:cubicBezTo>
                    <a:pt x="637" y="191"/>
                    <a:pt x="703" y="233"/>
                    <a:pt x="768" y="271"/>
                  </a:cubicBezTo>
                  <a:cubicBezTo>
                    <a:pt x="575" y="333"/>
                    <a:pt x="519" y="395"/>
                    <a:pt x="506" y="419"/>
                  </a:cubicBezTo>
                  <a:cubicBezTo>
                    <a:pt x="506" y="423"/>
                    <a:pt x="506" y="423"/>
                    <a:pt x="595" y="516"/>
                  </a:cubicBezTo>
                  <a:cubicBezTo>
                    <a:pt x="284" y="599"/>
                    <a:pt x="284" y="599"/>
                    <a:pt x="260" y="616"/>
                  </a:cubicBezTo>
                  <a:cubicBezTo>
                    <a:pt x="226" y="644"/>
                    <a:pt x="233" y="689"/>
                    <a:pt x="212" y="720"/>
                  </a:cubicBezTo>
                  <a:cubicBezTo>
                    <a:pt x="153" y="810"/>
                    <a:pt x="74" y="882"/>
                    <a:pt x="11" y="969"/>
                  </a:cubicBezTo>
                  <a:cubicBezTo>
                    <a:pt x="11" y="972"/>
                    <a:pt x="8" y="979"/>
                    <a:pt x="8" y="983"/>
                  </a:cubicBezTo>
                  <a:cubicBezTo>
                    <a:pt x="1" y="1028"/>
                    <a:pt x="174" y="1135"/>
                    <a:pt x="260" y="1138"/>
                  </a:cubicBezTo>
                  <a:cubicBezTo>
                    <a:pt x="266" y="1138"/>
                    <a:pt x="272" y="1139"/>
                    <a:pt x="277" y="1139"/>
                  </a:cubicBezTo>
                  <a:cubicBezTo>
                    <a:pt x="340" y="1139"/>
                    <a:pt x="363" y="1119"/>
                    <a:pt x="436" y="1055"/>
                  </a:cubicBezTo>
                  <a:cubicBezTo>
                    <a:pt x="631" y="886"/>
                    <a:pt x="735" y="847"/>
                    <a:pt x="796" y="847"/>
                  </a:cubicBezTo>
                  <a:cubicBezTo>
                    <a:pt x="828" y="847"/>
                    <a:pt x="849" y="857"/>
                    <a:pt x="865" y="865"/>
                  </a:cubicBezTo>
                  <a:cubicBezTo>
                    <a:pt x="893" y="875"/>
                    <a:pt x="893" y="875"/>
                    <a:pt x="1021" y="952"/>
                  </a:cubicBezTo>
                  <a:cubicBezTo>
                    <a:pt x="1052" y="972"/>
                    <a:pt x="1086" y="986"/>
                    <a:pt x="1124" y="993"/>
                  </a:cubicBezTo>
                  <a:cubicBezTo>
                    <a:pt x="1235" y="1010"/>
                    <a:pt x="1345" y="1024"/>
                    <a:pt x="1456" y="1041"/>
                  </a:cubicBezTo>
                  <a:cubicBezTo>
                    <a:pt x="1484" y="1052"/>
                    <a:pt x="1511" y="1055"/>
                    <a:pt x="1542" y="1062"/>
                  </a:cubicBezTo>
                  <a:lnTo>
                    <a:pt x="1556" y="1062"/>
                  </a:lnTo>
                  <a:cubicBezTo>
                    <a:pt x="1577" y="1059"/>
                    <a:pt x="1656" y="1010"/>
                    <a:pt x="1905" y="796"/>
                  </a:cubicBezTo>
                  <a:cubicBezTo>
                    <a:pt x="1933" y="772"/>
                    <a:pt x="1947" y="734"/>
                    <a:pt x="1985" y="723"/>
                  </a:cubicBezTo>
                  <a:cubicBezTo>
                    <a:pt x="1992" y="721"/>
                    <a:pt x="2000" y="720"/>
                    <a:pt x="2008" y="720"/>
                  </a:cubicBezTo>
                  <a:cubicBezTo>
                    <a:pt x="2041" y="720"/>
                    <a:pt x="2074" y="737"/>
                    <a:pt x="2107" y="737"/>
                  </a:cubicBezTo>
                  <a:cubicBezTo>
                    <a:pt x="2115" y="737"/>
                    <a:pt x="2122" y="736"/>
                    <a:pt x="2130" y="734"/>
                  </a:cubicBezTo>
                  <a:cubicBezTo>
                    <a:pt x="2137" y="730"/>
                    <a:pt x="2140" y="730"/>
                    <a:pt x="2144" y="727"/>
                  </a:cubicBezTo>
                  <a:lnTo>
                    <a:pt x="2144" y="723"/>
                  </a:lnTo>
                  <a:cubicBezTo>
                    <a:pt x="2154" y="716"/>
                    <a:pt x="2165" y="689"/>
                    <a:pt x="2161" y="606"/>
                  </a:cubicBezTo>
                  <a:lnTo>
                    <a:pt x="2040" y="509"/>
                  </a:lnTo>
                  <a:lnTo>
                    <a:pt x="2012" y="350"/>
                  </a:lnTo>
                  <a:cubicBezTo>
                    <a:pt x="1805" y="257"/>
                    <a:pt x="1601" y="146"/>
                    <a:pt x="1387" y="74"/>
                  </a:cubicBezTo>
                  <a:lnTo>
                    <a:pt x="1214" y="139"/>
                  </a:lnTo>
                  <a:cubicBezTo>
                    <a:pt x="1027" y="32"/>
                    <a:pt x="1027" y="32"/>
                    <a:pt x="903" y="5"/>
                  </a:cubicBezTo>
                  <a:cubicBezTo>
                    <a:pt x="805" y="38"/>
                    <a:pt x="757" y="54"/>
                    <a:pt x="717" y="54"/>
                  </a:cubicBezTo>
                  <a:cubicBezTo>
                    <a:pt x="679" y="54"/>
                    <a:pt x="650" y="39"/>
                    <a:pt x="592" y="8"/>
                  </a:cubicBezTo>
                  <a:cubicBezTo>
                    <a:pt x="586" y="4"/>
                    <a:pt x="581" y="1"/>
                    <a:pt x="573"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6" name="Google Shape;2260;p37">
              <a:extLst>
                <a:ext uri="{FF2B5EF4-FFF2-40B4-BE49-F238E27FC236}">
                  <a16:creationId xmlns:a16="http://schemas.microsoft.com/office/drawing/2014/main" id="{7B48C7C4-C302-272F-41E9-1429A6461DC2}"/>
                </a:ext>
              </a:extLst>
            </p:cNvPr>
            <p:cNvSpPr/>
            <p:nvPr/>
          </p:nvSpPr>
          <p:spPr>
            <a:xfrm>
              <a:off x="6884000" y="3407500"/>
              <a:ext cx="6600" cy="47275"/>
            </a:xfrm>
            <a:custGeom>
              <a:avLst/>
              <a:gdLst/>
              <a:ahLst/>
              <a:cxnLst/>
              <a:rect l="l" t="t" r="r" b="b"/>
              <a:pathLst>
                <a:path w="264" h="1891" extrusionOk="0">
                  <a:moveTo>
                    <a:pt x="7" y="0"/>
                  </a:moveTo>
                  <a:lnTo>
                    <a:pt x="1" y="7"/>
                  </a:lnTo>
                  <a:cubicBezTo>
                    <a:pt x="52" y="187"/>
                    <a:pt x="59" y="211"/>
                    <a:pt x="108" y="539"/>
                  </a:cubicBezTo>
                  <a:lnTo>
                    <a:pt x="132" y="664"/>
                  </a:lnTo>
                  <a:cubicBezTo>
                    <a:pt x="166" y="833"/>
                    <a:pt x="198" y="1061"/>
                    <a:pt x="225" y="1234"/>
                  </a:cubicBezTo>
                  <a:lnTo>
                    <a:pt x="187" y="1652"/>
                  </a:lnTo>
                  <a:lnTo>
                    <a:pt x="229" y="1891"/>
                  </a:lnTo>
                  <a:cubicBezTo>
                    <a:pt x="249" y="1708"/>
                    <a:pt x="253" y="1462"/>
                    <a:pt x="263" y="1276"/>
                  </a:cubicBezTo>
                  <a:lnTo>
                    <a:pt x="260" y="1276"/>
                  </a:lnTo>
                  <a:cubicBezTo>
                    <a:pt x="256" y="1034"/>
                    <a:pt x="198" y="716"/>
                    <a:pt x="166" y="477"/>
                  </a:cubicBezTo>
                  <a:cubicBezTo>
                    <a:pt x="142" y="460"/>
                    <a:pt x="139" y="453"/>
                    <a:pt x="115" y="346"/>
                  </a:cubicBezTo>
                  <a:cubicBezTo>
                    <a:pt x="70" y="145"/>
                    <a:pt x="32" y="28"/>
                    <a:pt x="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7" name="Google Shape;2261;p37">
              <a:extLst>
                <a:ext uri="{FF2B5EF4-FFF2-40B4-BE49-F238E27FC236}">
                  <a16:creationId xmlns:a16="http://schemas.microsoft.com/office/drawing/2014/main" id="{6AB86B16-DE5D-E2DE-EAA4-63A482F5FCDB}"/>
                </a:ext>
              </a:extLst>
            </p:cNvPr>
            <p:cNvSpPr/>
            <p:nvPr/>
          </p:nvSpPr>
          <p:spPr>
            <a:xfrm>
              <a:off x="6665050" y="3409575"/>
              <a:ext cx="137325" cy="170725"/>
            </a:xfrm>
            <a:custGeom>
              <a:avLst/>
              <a:gdLst/>
              <a:ahLst/>
              <a:cxnLst/>
              <a:rect l="l" t="t" r="r" b="b"/>
              <a:pathLst>
                <a:path w="5493" h="6829" extrusionOk="0">
                  <a:moveTo>
                    <a:pt x="1729" y="0"/>
                  </a:moveTo>
                  <a:cubicBezTo>
                    <a:pt x="1501" y="80"/>
                    <a:pt x="1380" y="332"/>
                    <a:pt x="1131" y="384"/>
                  </a:cubicBezTo>
                  <a:cubicBezTo>
                    <a:pt x="1069" y="411"/>
                    <a:pt x="1010" y="443"/>
                    <a:pt x="954" y="481"/>
                  </a:cubicBezTo>
                  <a:cubicBezTo>
                    <a:pt x="858" y="550"/>
                    <a:pt x="858" y="695"/>
                    <a:pt x="744" y="750"/>
                  </a:cubicBezTo>
                  <a:cubicBezTo>
                    <a:pt x="647" y="799"/>
                    <a:pt x="516" y="767"/>
                    <a:pt x="450" y="878"/>
                  </a:cubicBezTo>
                  <a:lnTo>
                    <a:pt x="25" y="1721"/>
                  </a:lnTo>
                  <a:cubicBezTo>
                    <a:pt x="1" y="1797"/>
                    <a:pt x="77" y="2167"/>
                    <a:pt x="77" y="2171"/>
                  </a:cubicBezTo>
                  <a:cubicBezTo>
                    <a:pt x="77" y="2174"/>
                    <a:pt x="184" y="2679"/>
                    <a:pt x="353" y="2820"/>
                  </a:cubicBezTo>
                  <a:cubicBezTo>
                    <a:pt x="420" y="2877"/>
                    <a:pt x="490" y="2893"/>
                    <a:pt x="561" y="2893"/>
                  </a:cubicBezTo>
                  <a:cubicBezTo>
                    <a:pt x="657" y="2893"/>
                    <a:pt x="755" y="2863"/>
                    <a:pt x="851" y="2863"/>
                  </a:cubicBezTo>
                  <a:cubicBezTo>
                    <a:pt x="866" y="2863"/>
                    <a:pt x="881" y="2864"/>
                    <a:pt x="896" y="2865"/>
                  </a:cubicBezTo>
                  <a:cubicBezTo>
                    <a:pt x="1466" y="2931"/>
                    <a:pt x="1497" y="2993"/>
                    <a:pt x="1763" y="3470"/>
                  </a:cubicBezTo>
                  <a:lnTo>
                    <a:pt x="1801" y="3584"/>
                  </a:lnTo>
                  <a:cubicBezTo>
                    <a:pt x="1732" y="3740"/>
                    <a:pt x="1577" y="3951"/>
                    <a:pt x="1604" y="4120"/>
                  </a:cubicBezTo>
                  <a:cubicBezTo>
                    <a:pt x="1684" y="4597"/>
                    <a:pt x="1701" y="4694"/>
                    <a:pt x="1601" y="4870"/>
                  </a:cubicBezTo>
                  <a:cubicBezTo>
                    <a:pt x="1601" y="4873"/>
                    <a:pt x="1397" y="5157"/>
                    <a:pt x="1321" y="5178"/>
                  </a:cubicBezTo>
                  <a:cubicBezTo>
                    <a:pt x="1231" y="5202"/>
                    <a:pt x="1134" y="5250"/>
                    <a:pt x="1127" y="5295"/>
                  </a:cubicBezTo>
                  <a:cubicBezTo>
                    <a:pt x="1124" y="5302"/>
                    <a:pt x="982" y="6387"/>
                    <a:pt x="1113" y="6726"/>
                  </a:cubicBezTo>
                  <a:cubicBezTo>
                    <a:pt x="1121" y="6726"/>
                    <a:pt x="1129" y="6725"/>
                    <a:pt x="1137" y="6725"/>
                  </a:cubicBezTo>
                  <a:cubicBezTo>
                    <a:pt x="1328" y="6725"/>
                    <a:pt x="1508" y="6828"/>
                    <a:pt x="1700" y="6828"/>
                  </a:cubicBezTo>
                  <a:cubicBezTo>
                    <a:pt x="1724" y="6828"/>
                    <a:pt x="1749" y="6826"/>
                    <a:pt x="1774" y="6823"/>
                  </a:cubicBezTo>
                  <a:lnTo>
                    <a:pt x="2921" y="6453"/>
                  </a:lnTo>
                  <a:cubicBezTo>
                    <a:pt x="2959" y="6439"/>
                    <a:pt x="2959" y="6439"/>
                    <a:pt x="3111" y="6107"/>
                  </a:cubicBezTo>
                  <a:cubicBezTo>
                    <a:pt x="3208" y="5900"/>
                    <a:pt x="3446" y="6048"/>
                    <a:pt x="3578" y="5924"/>
                  </a:cubicBezTo>
                  <a:cubicBezTo>
                    <a:pt x="3623" y="5883"/>
                    <a:pt x="3716" y="5789"/>
                    <a:pt x="3951" y="5461"/>
                  </a:cubicBezTo>
                  <a:cubicBezTo>
                    <a:pt x="3996" y="5271"/>
                    <a:pt x="4044" y="5012"/>
                    <a:pt x="4086" y="4822"/>
                  </a:cubicBezTo>
                  <a:cubicBezTo>
                    <a:pt x="4400" y="4638"/>
                    <a:pt x="4746" y="4514"/>
                    <a:pt x="5047" y="4303"/>
                  </a:cubicBezTo>
                  <a:cubicBezTo>
                    <a:pt x="5212" y="4182"/>
                    <a:pt x="5278" y="3971"/>
                    <a:pt x="5441" y="3847"/>
                  </a:cubicBezTo>
                  <a:cubicBezTo>
                    <a:pt x="5468" y="3785"/>
                    <a:pt x="5486" y="3716"/>
                    <a:pt x="5492" y="3646"/>
                  </a:cubicBezTo>
                  <a:lnTo>
                    <a:pt x="5465" y="3622"/>
                  </a:lnTo>
                  <a:cubicBezTo>
                    <a:pt x="5437" y="3629"/>
                    <a:pt x="5396" y="3640"/>
                    <a:pt x="5136" y="3681"/>
                  </a:cubicBezTo>
                  <a:cubicBezTo>
                    <a:pt x="4794" y="3615"/>
                    <a:pt x="4794" y="3615"/>
                    <a:pt x="4635" y="2969"/>
                  </a:cubicBezTo>
                  <a:lnTo>
                    <a:pt x="4601" y="2727"/>
                  </a:lnTo>
                  <a:cubicBezTo>
                    <a:pt x="4573" y="2537"/>
                    <a:pt x="4535" y="2285"/>
                    <a:pt x="4507" y="2095"/>
                  </a:cubicBezTo>
                  <a:lnTo>
                    <a:pt x="4456" y="1891"/>
                  </a:lnTo>
                  <a:lnTo>
                    <a:pt x="4573" y="1867"/>
                  </a:lnTo>
                  <a:lnTo>
                    <a:pt x="4521" y="1552"/>
                  </a:lnTo>
                  <a:cubicBezTo>
                    <a:pt x="4495" y="1556"/>
                    <a:pt x="4471" y="1559"/>
                    <a:pt x="4445" y="1559"/>
                  </a:cubicBezTo>
                  <a:cubicBezTo>
                    <a:pt x="4330" y="1559"/>
                    <a:pt x="4171" y="1489"/>
                    <a:pt x="3585" y="1058"/>
                  </a:cubicBezTo>
                  <a:cubicBezTo>
                    <a:pt x="3550" y="1106"/>
                    <a:pt x="3505" y="1165"/>
                    <a:pt x="3471" y="1213"/>
                  </a:cubicBezTo>
                  <a:cubicBezTo>
                    <a:pt x="3464" y="1210"/>
                    <a:pt x="2762" y="888"/>
                    <a:pt x="2848" y="698"/>
                  </a:cubicBezTo>
                  <a:cubicBezTo>
                    <a:pt x="2969" y="432"/>
                    <a:pt x="2938" y="411"/>
                    <a:pt x="2814" y="325"/>
                  </a:cubicBezTo>
                  <a:lnTo>
                    <a:pt x="1794" y="135"/>
                  </a:lnTo>
                  <a:cubicBezTo>
                    <a:pt x="1777" y="97"/>
                    <a:pt x="1749" y="42"/>
                    <a:pt x="172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8" name="Google Shape;2262;p37">
              <a:extLst>
                <a:ext uri="{FF2B5EF4-FFF2-40B4-BE49-F238E27FC236}">
                  <a16:creationId xmlns:a16="http://schemas.microsoft.com/office/drawing/2014/main" id="{FD8C873D-4C70-481A-4BF5-73B5112F5534}"/>
                </a:ext>
              </a:extLst>
            </p:cNvPr>
            <p:cNvSpPr/>
            <p:nvPr/>
          </p:nvSpPr>
          <p:spPr>
            <a:xfrm>
              <a:off x="6777625" y="3354625"/>
              <a:ext cx="112975" cy="197700"/>
            </a:xfrm>
            <a:custGeom>
              <a:avLst/>
              <a:gdLst/>
              <a:ahLst/>
              <a:cxnLst/>
              <a:rect l="l" t="t" r="r" b="b"/>
              <a:pathLst>
                <a:path w="4519" h="7908" extrusionOk="0">
                  <a:moveTo>
                    <a:pt x="1625" y="0"/>
                  </a:moveTo>
                  <a:lnTo>
                    <a:pt x="1608" y="10"/>
                  </a:lnTo>
                  <a:cubicBezTo>
                    <a:pt x="1608" y="52"/>
                    <a:pt x="1612" y="93"/>
                    <a:pt x="1625" y="135"/>
                  </a:cubicBezTo>
                  <a:lnTo>
                    <a:pt x="1805" y="380"/>
                  </a:lnTo>
                  <a:cubicBezTo>
                    <a:pt x="1802" y="429"/>
                    <a:pt x="1798" y="491"/>
                    <a:pt x="1795" y="539"/>
                  </a:cubicBezTo>
                  <a:cubicBezTo>
                    <a:pt x="1714" y="531"/>
                    <a:pt x="1642" y="469"/>
                    <a:pt x="1559" y="469"/>
                  </a:cubicBezTo>
                  <a:cubicBezTo>
                    <a:pt x="1535" y="469"/>
                    <a:pt x="1510" y="474"/>
                    <a:pt x="1484" y="487"/>
                  </a:cubicBezTo>
                  <a:cubicBezTo>
                    <a:pt x="1446" y="629"/>
                    <a:pt x="1473" y="677"/>
                    <a:pt x="1504" y="736"/>
                  </a:cubicBezTo>
                  <a:cubicBezTo>
                    <a:pt x="1608" y="919"/>
                    <a:pt x="1650" y="1002"/>
                    <a:pt x="1650" y="1507"/>
                  </a:cubicBezTo>
                  <a:cubicBezTo>
                    <a:pt x="1456" y="1618"/>
                    <a:pt x="1456" y="1618"/>
                    <a:pt x="1421" y="1676"/>
                  </a:cubicBezTo>
                  <a:cubicBezTo>
                    <a:pt x="1439" y="1742"/>
                    <a:pt x="1497" y="1780"/>
                    <a:pt x="1529" y="1839"/>
                  </a:cubicBezTo>
                  <a:cubicBezTo>
                    <a:pt x="1373" y="2409"/>
                    <a:pt x="889" y="3080"/>
                    <a:pt x="886" y="3083"/>
                  </a:cubicBezTo>
                  <a:lnTo>
                    <a:pt x="589" y="3062"/>
                  </a:lnTo>
                  <a:lnTo>
                    <a:pt x="357" y="2879"/>
                  </a:lnTo>
                  <a:cubicBezTo>
                    <a:pt x="336" y="3003"/>
                    <a:pt x="312" y="3124"/>
                    <a:pt x="284" y="3249"/>
                  </a:cubicBezTo>
                  <a:lnTo>
                    <a:pt x="194" y="3408"/>
                  </a:lnTo>
                  <a:lnTo>
                    <a:pt x="1" y="3664"/>
                  </a:lnTo>
                  <a:lnTo>
                    <a:pt x="15" y="3750"/>
                  </a:lnTo>
                  <a:lnTo>
                    <a:pt x="67" y="4061"/>
                  </a:lnTo>
                  <a:cubicBezTo>
                    <a:pt x="115" y="4355"/>
                    <a:pt x="174" y="4749"/>
                    <a:pt x="215" y="5043"/>
                  </a:cubicBezTo>
                  <a:lnTo>
                    <a:pt x="388" y="5212"/>
                  </a:lnTo>
                  <a:cubicBezTo>
                    <a:pt x="409" y="5464"/>
                    <a:pt x="423" y="5647"/>
                    <a:pt x="589" y="5720"/>
                  </a:cubicBezTo>
                  <a:lnTo>
                    <a:pt x="862" y="5758"/>
                  </a:lnTo>
                  <a:lnTo>
                    <a:pt x="969" y="5468"/>
                  </a:lnTo>
                  <a:lnTo>
                    <a:pt x="1304" y="5492"/>
                  </a:lnTo>
                  <a:lnTo>
                    <a:pt x="1715" y="5274"/>
                  </a:lnTo>
                  <a:cubicBezTo>
                    <a:pt x="1722" y="5094"/>
                    <a:pt x="1636" y="4915"/>
                    <a:pt x="1726" y="4738"/>
                  </a:cubicBezTo>
                  <a:cubicBezTo>
                    <a:pt x="1833" y="4711"/>
                    <a:pt x="1936" y="4673"/>
                    <a:pt x="2033" y="4624"/>
                  </a:cubicBezTo>
                  <a:cubicBezTo>
                    <a:pt x="2064" y="4645"/>
                    <a:pt x="2133" y="4694"/>
                    <a:pt x="2379" y="5091"/>
                  </a:cubicBezTo>
                  <a:cubicBezTo>
                    <a:pt x="2444" y="5533"/>
                    <a:pt x="2479" y="5755"/>
                    <a:pt x="2417" y="6149"/>
                  </a:cubicBezTo>
                  <a:cubicBezTo>
                    <a:pt x="2403" y="6245"/>
                    <a:pt x="2403" y="6245"/>
                    <a:pt x="2469" y="6318"/>
                  </a:cubicBezTo>
                  <a:cubicBezTo>
                    <a:pt x="2500" y="6477"/>
                    <a:pt x="2538" y="6688"/>
                    <a:pt x="2569" y="6847"/>
                  </a:cubicBezTo>
                  <a:cubicBezTo>
                    <a:pt x="2611" y="6858"/>
                    <a:pt x="2641" y="6865"/>
                    <a:pt x="2664" y="6865"/>
                  </a:cubicBezTo>
                  <a:cubicBezTo>
                    <a:pt x="2718" y="6865"/>
                    <a:pt x="2733" y="6830"/>
                    <a:pt x="2762" y="6743"/>
                  </a:cubicBezTo>
                  <a:lnTo>
                    <a:pt x="2776" y="6570"/>
                  </a:lnTo>
                  <a:cubicBezTo>
                    <a:pt x="2610" y="6052"/>
                    <a:pt x="3174" y="5447"/>
                    <a:pt x="3364" y="5333"/>
                  </a:cubicBezTo>
                  <a:lnTo>
                    <a:pt x="3523" y="5447"/>
                  </a:lnTo>
                  <a:lnTo>
                    <a:pt x="3561" y="5803"/>
                  </a:lnTo>
                  <a:lnTo>
                    <a:pt x="3599" y="5924"/>
                  </a:lnTo>
                  <a:lnTo>
                    <a:pt x="3519" y="6308"/>
                  </a:lnTo>
                  <a:lnTo>
                    <a:pt x="3474" y="6425"/>
                  </a:lnTo>
                  <a:lnTo>
                    <a:pt x="3305" y="6677"/>
                  </a:lnTo>
                  <a:lnTo>
                    <a:pt x="3329" y="6795"/>
                  </a:lnTo>
                  <a:cubicBezTo>
                    <a:pt x="3281" y="7096"/>
                    <a:pt x="3219" y="7393"/>
                    <a:pt x="3139" y="7687"/>
                  </a:cubicBezTo>
                  <a:cubicBezTo>
                    <a:pt x="3139" y="7759"/>
                    <a:pt x="3136" y="7835"/>
                    <a:pt x="3129" y="7908"/>
                  </a:cubicBezTo>
                  <a:lnTo>
                    <a:pt x="3281" y="7763"/>
                  </a:lnTo>
                  <a:lnTo>
                    <a:pt x="3353" y="7697"/>
                  </a:lnTo>
                  <a:lnTo>
                    <a:pt x="3360" y="7697"/>
                  </a:lnTo>
                  <a:lnTo>
                    <a:pt x="3478" y="7507"/>
                  </a:lnTo>
                  <a:cubicBezTo>
                    <a:pt x="3485" y="7493"/>
                    <a:pt x="3488" y="7479"/>
                    <a:pt x="3492" y="7462"/>
                  </a:cubicBezTo>
                  <a:lnTo>
                    <a:pt x="3492" y="7462"/>
                  </a:lnTo>
                  <a:cubicBezTo>
                    <a:pt x="3405" y="7552"/>
                    <a:pt x="3405" y="7552"/>
                    <a:pt x="3357" y="7566"/>
                  </a:cubicBezTo>
                  <a:cubicBezTo>
                    <a:pt x="3302" y="7227"/>
                    <a:pt x="3616" y="6961"/>
                    <a:pt x="3547" y="6615"/>
                  </a:cubicBezTo>
                  <a:cubicBezTo>
                    <a:pt x="3626" y="6391"/>
                    <a:pt x="3696" y="6166"/>
                    <a:pt x="3754" y="5938"/>
                  </a:cubicBezTo>
                  <a:lnTo>
                    <a:pt x="3754" y="5938"/>
                  </a:lnTo>
                  <a:cubicBezTo>
                    <a:pt x="3754" y="6062"/>
                    <a:pt x="3744" y="6232"/>
                    <a:pt x="3741" y="6359"/>
                  </a:cubicBezTo>
                  <a:lnTo>
                    <a:pt x="3844" y="6194"/>
                  </a:lnTo>
                  <a:lnTo>
                    <a:pt x="3944" y="5958"/>
                  </a:lnTo>
                  <a:lnTo>
                    <a:pt x="3958" y="5696"/>
                  </a:lnTo>
                  <a:lnTo>
                    <a:pt x="3969" y="5478"/>
                  </a:lnTo>
                  <a:lnTo>
                    <a:pt x="4121" y="5184"/>
                  </a:lnTo>
                  <a:lnTo>
                    <a:pt x="4224" y="5081"/>
                  </a:lnTo>
                  <a:cubicBezTo>
                    <a:pt x="4501" y="4497"/>
                    <a:pt x="4155" y="3885"/>
                    <a:pt x="4304" y="3294"/>
                  </a:cubicBezTo>
                  <a:lnTo>
                    <a:pt x="4304" y="3294"/>
                  </a:lnTo>
                  <a:cubicBezTo>
                    <a:pt x="4356" y="3404"/>
                    <a:pt x="4332" y="3539"/>
                    <a:pt x="4404" y="3646"/>
                  </a:cubicBezTo>
                  <a:cubicBezTo>
                    <a:pt x="4518" y="3363"/>
                    <a:pt x="4328" y="3107"/>
                    <a:pt x="4321" y="2834"/>
                  </a:cubicBezTo>
                  <a:cubicBezTo>
                    <a:pt x="4311" y="2506"/>
                    <a:pt x="4307" y="2357"/>
                    <a:pt x="4176" y="2060"/>
                  </a:cubicBezTo>
                  <a:cubicBezTo>
                    <a:pt x="4138" y="2046"/>
                    <a:pt x="4083" y="2029"/>
                    <a:pt x="4045" y="2015"/>
                  </a:cubicBezTo>
                  <a:cubicBezTo>
                    <a:pt x="3941" y="1683"/>
                    <a:pt x="3941" y="1683"/>
                    <a:pt x="3993" y="1580"/>
                  </a:cubicBezTo>
                  <a:lnTo>
                    <a:pt x="3993" y="1580"/>
                  </a:lnTo>
                  <a:cubicBezTo>
                    <a:pt x="4017" y="1583"/>
                    <a:pt x="4048" y="1590"/>
                    <a:pt x="4076" y="1590"/>
                  </a:cubicBezTo>
                  <a:cubicBezTo>
                    <a:pt x="4000" y="1362"/>
                    <a:pt x="4000" y="1362"/>
                    <a:pt x="4007" y="1331"/>
                  </a:cubicBezTo>
                  <a:lnTo>
                    <a:pt x="4007" y="1331"/>
                  </a:lnTo>
                  <a:cubicBezTo>
                    <a:pt x="4052" y="1424"/>
                    <a:pt x="4065" y="1448"/>
                    <a:pt x="4190" y="1783"/>
                  </a:cubicBezTo>
                  <a:lnTo>
                    <a:pt x="4228" y="1804"/>
                  </a:lnTo>
                  <a:lnTo>
                    <a:pt x="4283" y="1859"/>
                  </a:lnTo>
                  <a:lnTo>
                    <a:pt x="4076" y="1286"/>
                  </a:lnTo>
                  <a:lnTo>
                    <a:pt x="4059" y="1203"/>
                  </a:lnTo>
                  <a:lnTo>
                    <a:pt x="4062" y="1151"/>
                  </a:lnTo>
                  <a:lnTo>
                    <a:pt x="3969" y="881"/>
                  </a:lnTo>
                  <a:cubicBezTo>
                    <a:pt x="3931" y="816"/>
                    <a:pt x="3875" y="736"/>
                    <a:pt x="3834" y="674"/>
                  </a:cubicBezTo>
                  <a:lnTo>
                    <a:pt x="3703" y="525"/>
                  </a:lnTo>
                  <a:cubicBezTo>
                    <a:pt x="3661" y="525"/>
                    <a:pt x="3620" y="529"/>
                    <a:pt x="3578" y="539"/>
                  </a:cubicBezTo>
                  <a:cubicBezTo>
                    <a:pt x="3585" y="653"/>
                    <a:pt x="3585" y="653"/>
                    <a:pt x="3568" y="712"/>
                  </a:cubicBezTo>
                  <a:cubicBezTo>
                    <a:pt x="3459" y="699"/>
                    <a:pt x="3386" y="691"/>
                    <a:pt x="3330" y="691"/>
                  </a:cubicBezTo>
                  <a:cubicBezTo>
                    <a:pt x="3218" y="691"/>
                    <a:pt x="3169" y="724"/>
                    <a:pt x="3022" y="823"/>
                  </a:cubicBezTo>
                  <a:cubicBezTo>
                    <a:pt x="2984" y="792"/>
                    <a:pt x="2980" y="785"/>
                    <a:pt x="2890" y="650"/>
                  </a:cubicBezTo>
                  <a:cubicBezTo>
                    <a:pt x="2797" y="664"/>
                    <a:pt x="2676" y="677"/>
                    <a:pt x="2586" y="684"/>
                  </a:cubicBezTo>
                  <a:cubicBezTo>
                    <a:pt x="2254" y="470"/>
                    <a:pt x="2006" y="142"/>
                    <a:pt x="1625"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79" name="Google Shape;2263;p37">
              <a:extLst>
                <a:ext uri="{FF2B5EF4-FFF2-40B4-BE49-F238E27FC236}">
                  <a16:creationId xmlns:a16="http://schemas.microsoft.com/office/drawing/2014/main" id="{9931D357-4540-858B-7666-0F3B61C2C94A}"/>
                </a:ext>
              </a:extLst>
            </p:cNvPr>
            <p:cNvSpPr/>
            <p:nvPr/>
          </p:nvSpPr>
          <p:spPr>
            <a:xfrm>
              <a:off x="6728475" y="3362300"/>
              <a:ext cx="10225" cy="16275"/>
            </a:xfrm>
            <a:custGeom>
              <a:avLst/>
              <a:gdLst/>
              <a:ahLst/>
              <a:cxnLst/>
              <a:rect l="l" t="t" r="r" b="b"/>
              <a:pathLst>
                <a:path w="409" h="651" extrusionOk="0">
                  <a:moveTo>
                    <a:pt x="287" y="1"/>
                  </a:moveTo>
                  <a:lnTo>
                    <a:pt x="173" y="25"/>
                  </a:lnTo>
                  <a:lnTo>
                    <a:pt x="104" y="274"/>
                  </a:lnTo>
                  <a:lnTo>
                    <a:pt x="180" y="426"/>
                  </a:lnTo>
                  <a:lnTo>
                    <a:pt x="76" y="460"/>
                  </a:lnTo>
                  <a:lnTo>
                    <a:pt x="0" y="612"/>
                  </a:lnTo>
                  <a:lnTo>
                    <a:pt x="31" y="650"/>
                  </a:lnTo>
                  <a:cubicBezTo>
                    <a:pt x="228" y="626"/>
                    <a:pt x="273" y="619"/>
                    <a:pt x="353" y="564"/>
                  </a:cubicBezTo>
                  <a:cubicBezTo>
                    <a:pt x="401" y="529"/>
                    <a:pt x="408" y="402"/>
                    <a:pt x="408" y="398"/>
                  </a:cubicBezTo>
                  <a:cubicBezTo>
                    <a:pt x="394" y="343"/>
                    <a:pt x="370" y="291"/>
                    <a:pt x="336" y="246"/>
                  </a:cubicBezTo>
                  <a:cubicBezTo>
                    <a:pt x="311" y="205"/>
                    <a:pt x="291" y="160"/>
                    <a:pt x="273" y="111"/>
                  </a:cubicBezTo>
                  <a:lnTo>
                    <a:pt x="287"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0" name="Google Shape;2264;p37">
              <a:extLst>
                <a:ext uri="{FF2B5EF4-FFF2-40B4-BE49-F238E27FC236}">
                  <a16:creationId xmlns:a16="http://schemas.microsoft.com/office/drawing/2014/main" id="{CBAA160C-3E05-B138-172C-75F50ADBF969}"/>
                </a:ext>
              </a:extLst>
            </p:cNvPr>
            <p:cNvSpPr/>
            <p:nvPr/>
          </p:nvSpPr>
          <p:spPr>
            <a:xfrm>
              <a:off x="6706000" y="3359025"/>
              <a:ext cx="113050" cy="74325"/>
            </a:xfrm>
            <a:custGeom>
              <a:avLst/>
              <a:gdLst/>
              <a:ahLst/>
              <a:cxnLst/>
              <a:rect l="l" t="t" r="r" b="b"/>
              <a:pathLst>
                <a:path w="4522" h="2973" extrusionOk="0">
                  <a:moveTo>
                    <a:pt x="2417" y="0"/>
                  </a:moveTo>
                  <a:cubicBezTo>
                    <a:pt x="2349" y="0"/>
                    <a:pt x="2292" y="12"/>
                    <a:pt x="2220" y="35"/>
                  </a:cubicBezTo>
                  <a:cubicBezTo>
                    <a:pt x="2119" y="66"/>
                    <a:pt x="2123" y="194"/>
                    <a:pt x="2030" y="232"/>
                  </a:cubicBezTo>
                  <a:cubicBezTo>
                    <a:pt x="2008" y="242"/>
                    <a:pt x="1985" y="247"/>
                    <a:pt x="1960" y="247"/>
                  </a:cubicBezTo>
                  <a:cubicBezTo>
                    <a:pt x="1952" y="247"/>
                    <a:pt x="1944" y="247"/>
                    <a:pt x="1936" y="246"/>
                  </a:cubicBezTo>
                  <a:cubicBezTo>
                    <a:pt x="1839" y="249"/>
                    <a:pt x="1743" y="260"/>
                    <a:pt x="1646" y="273"/>
                  </a:cubicBezTo>
                  <a:cubicBezTo>
                    <a:pt x="1618" y="298"/>
                    <a:pt x="1604" y="498"/>
                    <a:pt x="1604" y="560"/>
                  </a:cubicBezTo>
                  <a:lnTo>
                    <a:pt x="1660" y="636"/>
                  </a:lnTo>
                  <a:lnTo>
                    <a:pt x="1795" y="574"/>
                  </a:lnTo>
                  <a:cubicBezTo>
                    <a:pt x="1887" y="644"/>
                    <a:pt x="1885" y="848"/>
                    <a:pt x="2021" y="848"/>
                  </a:cubicBezTo>
                  <a:cubicBezTo>
                    <a:pt x="2032" y="848"/>
                    <a:pt x="2044" y="846"/>
                    <a:pt x="2057" y="844"/>
                  </a:cubicBezTo>
                  <a:lnTo>
                    <a:pt x="2199" y="743"/>
                  </a:lnTo>
                  <a:cubicBezTo>
                    <a:pt x="2140" y="584"/>
                    <a:pt x="2140" y="584"/>
                    <a:pt x="2240" y="443"/>
                  </a:cubicBezTo>
                  <a:lnTo>
                    <a:pt x="2527" y="422"/>
                  </a:lnTo>
                  <a:lnTo>
                    <a:pt x="2527" y="422"/>
                  </a:lnTo>
                  <a:cubicBezTo>
                    <a:pt x="2361" y="643"/>
                    <a:pt x="2320" y="730"/>
                    <a:pt x="2652" y="906"/>
                  </a:cubicBezTo>
                  <a:lnTo>
                    <a:pt x="2500" y="1003"/>
                  </a:lnTo>
                  <a:cubicBezTo>
                    <a:pt x="2462" y="989"/>
                    <a:pt x="2420" y="978"/>
                    <a:pt x="2382" y="968"/>
                  </a:cubicBezTo>
                  <a:lnTo>
                    <a:pt x="2382" y="968"/>
                  </a:lnTo>
                  <a:cubicBezTo>
                    <a:pt x="2379" y="996"/>
                    <a:pt x="2375" y="1023"/>
                    <a:pt x="2396" y="1169"/>
                  </a:cubicBezTo>
                  <a:lnTo>
                    <a:pt x="2206" y="1220"/>
                  </a:lnTo>
                  <a:lnTo>
                    <a:pt x="2151" y="1079"/>
                  </a:lnTo>
                  <a:lnTo>
                    <a:pt x="2033" y="1155"/>
                  </a:lnTo>
                  <a:cubicBezTo>
                    <a:pt x="1936" y="1103"/>
                    <a:pt x="1846" y="1041"/>
                    <a:pt x="1750" y="996"/>
                  </a:cubicBezTo>
                  <a:cubicBezTo>
                    <a:pt x="1774" y="940"/>
                    <a:pt x="1795" y="882"/>
                    <a:pt x="1808" y="826"/>
                  </a:cubicBezTo>
                  <a:cubicBezTo>
                    <a:pt x="1795" y="820"/>
                    <a:pt x="1776" y="818"/>
                    <a:pt x="1756" y="818"/>
                  </a:cubicBezTo>
                  <a:cubicBezTo>
                    <a:pt x="1711" y="818"/>
                    <a:pt x="1660" y="830"/>
                    <a:pt x="1660" y="830"/>
                  </a:cubicBezTo>
                  <a:cubicBezTo>
                    <a:pt x="1646" y="857"/>
                    <a:pt x="1632" y="885"/>
                    <a:pt x="1622" y="1020"/>
                  </a:cubicBezTo>
                  <a:lnTo>
                    <a:pt x="1556" y="985"/>
                  </a:lnTo>
                  <a:lnTo>
                    <a:pt x="1473" y="920"/>
                  </a:lnTo>
                  <a:lnTo>
                    <a:pt x="1369" y="1041"/>
                  </a:lnTo>
                  <a:lnTo>
                    <a:pt x="1193" y="992"/>
                  </a:lnTo>
                  <a:cubicBezTo>
                    <a:pt x="1197" y="978"/>
                    <a:pt x="1200" y="961"/>
                    <a:pt x="1204" y="947"/>
                  </a:cubicBezTo>
                  <a:lnTo>
                    <a:pt x="1204" y="947"/>
                  </a:lnTo>
                  <a:cubicBezTo>
                    <a:pt x="1100" y="1020"/>
                    <a:pt x="1062" y="1023"/>
                    <a:pt x="854" y="1051"/>
                  </a:cubicBezTo>
                  <a:lnTo>
                    <a:pt x="934" y="1151"/>
                  </a:lnTo>
                  <a:cubicBezTo>
                    <a:pt x="875" y="1169"/>
                    <a:pt x="813" y="1179"/>
                    <a:pt x="751" y="1186"/>
                  </a:cubicBezTo>
                  <a:lnTo>
                    <a:pt x="827" y="1307"/>
                  </a:lnTo>
                  <a:lnTo>
                    <a:pt x="861" y="1448"/>
                  </a:lnTo>
                  <a:cubicBezTo>
                    <a:pt x="730" y="1546"/>
                    <a:pt x="691" y="1575"/>
                    <a:pt x="649" y="1575"/>
                  </a:cubicBezTo>
                  <a:cubicBezTo>
                    <a:pt x="632" y="1575"/>
                    <a:pt x="614" y="1570"/>
                    <a:pt x="588" y="1563"/>
                  </a:cubicBezTo>
                  <a:cubicBezTo>
                    <a:pt x="481" y="1531"/>
                    <a:pt x="547" y="1410"/>
                    <a:pt x="488" y="1348"/>
                  </a:cubicBezTo>
                  <a:cubicBezTo>
                    <a:pt x="464" y="1322"/>
                    <a:pt x="434" y="1309"/>
                    <a:pt x="399" y="1309"/>
                  </a:cubicBezTo>
                  <a:cubicBezTo>
                    <a:pt x="276" y="1309"/>
                    <a:pt x="103" y="1474"/>
                    <a:pt x="1" y="1842"/>
                  </a:cubicBezTo>
                  <a:lnTo>
                    <a:pt x="250" y="2043"/>
                  </a:lnTo>
                  <a:cubicBezTo>
                    <a:pt x="315" y="2071"/>
                    <a:pt x="384" y="2098"/>
                    <a:pt x="454" y="2116"/>
                  </a:cubicBezTo>
                  <a:lnTo>
                    <a:pt x="575" y="2026"/>
                  </a:lnTo>
                  <a:lnTo>
                    <a:pt x="892" y="1798"/>
                  </a:lnTo>
                  <a:lnTo>
                    <a:pt x="965" y="1722"/>
                  </a:lnTo>
                  <a:cubicBezTo>
                    <a:pt x="1007" y="1773"/>
                    <a:pt x="1062" y="1839"/>
                    <a:pt x="1103" y="1891"/>
                  </a:cubicBezTo>
                  <a:cubicBezTo>
                    <a:pt x="1134" y="1863"/>
                    <a:pt x="1159" y="1829"/>
                    <a:pt x="1179" y="1791"/>
                  </a:cubicBezTo>
                  <a:cubicBezTo>
                    <a:pt x="1188" y="1789"/>
                    <a:pt x="1195" y="1787"/>
                    <a:pt x="1202" y="1787"/>
                  </a:cubicBezTo>
                  <a:cubicBezTo>
                    <a:pt x="1219" y="1787"/>
                    <a:pt x="1241" y="1796"/>
                    <a:pt x="1293" y="1832"/>
                  </a:cubicBezTo>
                  <a:lnTo>
                    <a:pt x="1380" y="1887"/>
                  </a:lnTo>
                  <a:lnTo>
                    <a:pt x="1442" y="2143"/>
                  </a:lnTo>
                  <a:lnTo>
                    <a:pt x="1549" y="2181"/>
                  </a:lnTo>
                  <a:lnTo>
                    <a:pt x="1608" y="2295"/>
                  </a:lnTo>
                  <a:lnTo>
                    <a:pt x="1504" y="2409"/>
                  </a:lnTo>
                  <a:lnTo>
                    <a:pt x="1560" y="2475"/>
                  </a:lnTo>
                  <a:lnTo>
                    <a:pt x="1663" y="2492"/>
                  </a:lnTo>
                  <a:lnTo>
                    <a:pt x="1698" y="2319"/>
                  </a:lnTo>
                  <a:lnTo>
                    <a:pt x="1774" y="2427"/>
                  </a:lnTo>
                  <a:lnTo>
                    <a:pt x="1846" y="2395"/>
                  </a:lnTo>
                  <a:cubicBezTo>
                    <a:pt x="1812" y="2326"/>
                    <a:pt x="1767" y="2230"/>
                    <a:pt x="1732" y="2160"/>
                  </a:cubicBezTo>
                  <a:cubicBezTo>
                    <a:pt x="1497" y="2095"/>
                    <a:pt x="1587" y="1794"/>
                    <a:pt x="1615" y="1763"/>
                  </a:cubicBezTo>
                  <a:lnTo>
                    <a:pt x="1615" y="1763"/>
                  </a:lnTo>
                  <a:lnTo>
                    <a:pt x="1725" y="1839"/>
                  </a:lnTo>
                  <a:lnTo>
                    <a:pt x="1860" y="1943"/>
                  </a:lnTo>
                  <a:lnTo>
                    <a:pt x="1891" y="2216"/>
                  </a:lnTo>
                  <a:lnTo>
                    <a:pt x="2061" y="2516"/>
                  </a:lnTo>
                  <a:lnTo>
                    <a:pt x="2151" y="2800"/>
                  </a:lnTo>
                  <a:lnTo>
                    <a:pt x="2206" y="2693"/>
                  </a:lnTo>
                  <a:cubicBezTo>
                    <a:pt x="2233" y="2613"/>
                    <a:pt x="2275" y="2506"/>
                    <a:pt x="2303" y="2430"/>
                  </a:cubicBezTo>
                  <a:cubicBezTo>
                    <a:pt x="2710" y="2592"/>
                    <a:pt x="2710" y="2592"/>
                    <a:pt x="2780" y="2717"/>
                  </a:cubicBezTo>
                  <a:cubicBezTo>
                    <a:pt x="2774" y="2717"/>
                    <a:pt x="2768" y="2717"/>
                    <a:pt x="2763" y="2717"/>
                  </a:cubicBezTo>
                  <a:cubicBezTo>
                    <a:pt x="2696" y="2717"/>
                    <a:pt x="2630" y="2706"/>
                    <a:pt x="2564" y="2706"/>
                  </a:cubicBezTo>
                  <a:cubicBezTo>
                    <a:pt x="2524" y="2706"/>
                    <a:pt x="2484" y="2710"/>
                    <a:pt x="2444" y="2724"/>
                  </a:cubicBezTo>
                  <a:cubicBezTo>
                    <a:pt x="2417" y="2955"/>
                    <a:pt x="2973" y="2973"/>
                    <a:pt x="2980" y="2973"/>
                  </a:cubicBezTo>
                  <a:cubicBezTo>
                    <a:pt x="3170" y="2720"/>
                    <a:pt x="3170" y="2720"/>
                    <a:pt x="3218" y="2700"/>
                  </a:cubicBezTo>
                  <a:lnTo>
                    <a:pt x="3225" y="2703"/>
                  </a:lnTo>
                  <a:lnTo>
                    <a:pt x="3454" y="2886"/>
                  </a:lnTo>
                  <a:lnTo>
                    <a:pt x="3758" y="2904"/>
                  </a:lnTo>
                  <a:cubicBezTo>
                    <a:pt x="3962" y="2696"/>
                    <a:pt x="4034" y="2413"/>
                    <a:pt x="4186" y="2178"/>
                  </a:cubicBezTo>
                  <a:cubicBezTo>
                    <a:pt x="4186" y="2171"/>
                    <a:pt x="4463" y="1694"/>
                    <a:pt x="4369" y="1621"/>
                  </a:cubicBezTo>
                  <a:cubicBezTo>
                    <a:pt x="4259" y="1535"/>
                    <a:pt x="4293" y="1466"/>
                    <a:pt x="4293" y="1466"/>
                  </a:cubicBezTo>
                  <a:cubicBezTo>
                    <a:pt x="4342" y="1372"/>
                    <a:pt x="4452" y="1383"/>
                    <a:pt x="4521" y="1321"/>
                  </a:cubicBezTo>
                  <a:cubicBezTo>
                    <a:pt x="4521" y="1165"/>
                    <a:pt x="4497" y="1010"/>
                    <a:pt x="4487" y="854"/>
                  </a:cubicBezTo>
                  <a:cubicBezTo>
                    <a:pt x="4480" y="740"/>
                    <a:pt x="4273" y="353"/>
                    <a:pt x="4221" y="322"/>
                  </a:cubicBezTo>
                  <a:cubicBezTo>
                    <a:pt x="4197" y="325"/>
                    <a:pt x="4193" y="325"/>
                    <a:pt x="4165" y="346"/>
                  </a:cubicBezTo>
                  <a:lnTo>
                    <a:pt x="4127" y="453"/>
                  </a:lnTo>
                  <a:lnTo>
                    <a:pt x="4252" y="616"/>
                  </a:lnTo>
                  <a:lnTo>
                    <a:pt x="4280" y="719"/>
                  </a:lnTo>
                  <a:lnTo>
                    <a:pt x="4238" y="750"/>
                  </a:lnTo>
                  <a:lnTo>
                    <a:pt x="4138" y="591"/>
                  </a:lnTo>
                  <a:lnTo>
                    <a:pt x="4051" y="602"/>
                  </a:lnTo>
                  <a:lnTo>
                    <a:pt x="3889" y="595"/>
                  </a:lnTo>
                  <a:lnTo>
                    <a:pt x="3664" y="515"/>
                  </a:lnTo>
                  <a:lnTo>
                    <a:pt x="3447" y="633"/>
                  </a:lnTo>
                  <a:lnTo>
                    <a:pt x="3371" y="622"/>
                  </a:lnTo>
                  <a:cubicBezTo>
                    <a:pt x="3343" y="657"/>
                    <a:pt x="3308" y="688"/>
                    <a:pt x="3267" y="709"/>
                  </a:cubicBezTo>
                  <a:cubicBezTo>
                    <a:pt x="3265" y="709"/>
                    <a:pt x="3261" y="710"/>
                    <a:pt x="3255" y="710"/>
                  </a:cubicBezTo>
                  <a:cubicBezTo>
                    <a:pt x="3190" y="710"/>
                    <a:pt x="2899" y="669"/>
                    <a:pt x="3001" y="453"/>
                  </a:cubicBezTo>
                  <a:lnTo>
                    <a:pt x="3001" y="453"/>
                  </a:lnTo>
                  <a:lnTo>
                    <a:pt x="3246" y="626"/>
                  </a:lnTo>
                  <a:cubicBezTo>
                    <a:pt x="3357" y="477"/>
                    <a:pt x="3295" y="419"/>
                    <a:pt x="3218" y="374"/>
                  </a:cubicBezTo>
                  <a:cubicBezTo>
                    <a:pt x="3094" y="308"/>
                    <a:pt x="3094" y="308"/>
                    <a:pt x="3015" y="121"/>
                  </a:cubicBezTo>
                  <a:cubicBezTo>
                    <a:pt x="2686" y="38"/>
                    <a:pt x="2535" y="0"/>
                    <a:pt x="241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1" name="Google Shape;2265;p37">
              <a:extLst>
                <a:ext uri="{FF2B5EF4-FFF2-40B4-BE49-F238E27FC236}">
                  <a16:creationId xmlns:a16="http://schemas.microsoft.com/office/drawing/2014/main" id="{836EFC92-29A6-A7ED-7054-F85AAA18C3C3}"/>
                </a:ext>
              </a:extLst>
            </p:cNvPr>
            <p:cNvSpPr/>
            <p:nvPr/>
          </p:nvSpPr>
          <p:spPr>
            <a:xfrm>
              <a:off x="6715675" y="3366700"/>
              <a:ext cx="11000" cy="11000"/>
            </a:xfrm>
            <a:custGeom>
              <a:avLst/>
              <a:gdLst/>
              <a:ahLst/>
              <a:cxnLst/>
              <a:rect l="l" t="t" r="r" b="b"/>
              <a:pathLst>
                <a:path w="440" h="440" extrusionOk="0">
                  <a:moveTo>
                    <a:pt x="405" y="1"/>
                  </a:moveTo>
                  <a:lnTo>
                    <a:pt x="281" y="80"/>
                  </a:lnTo>
                  <a:lnTo>
                    <a:pt x="226" y="80"/>
                  </a:lnTo>
                  <a:lnTo>
                    <a:pt x="84" y="94"/>
                  </a:lnTo>
                  <a:cubicBezTo>
                    <a:pt x="60" y="132"/>
                    <a:pt x="15" y="177"/>
                    <a:pt x="1" y="222"/>
                  </a:cubicBezTo>
                  <a:cubicBezTo>
                    <a:pt x="4" y="260"/>
                    <a:pt x="8" y="302"/>
                    <a:pt x="18" y="340"/>
                  </a:cubicBezTo>
                  <a:cubicBezTo>
                    <a:pt x="22" y="360"/>
                    <a:pt x="22" y="360"/>
                    <a:pt x="170" y="440"/>
                  </a:cubicBezTo>
                  <a:lnTo>
                    <a:pt x="398" y="315"/>
                  </a:lnTo>
                  <a:lnTo>
                    <a:pt x="440" y="170"/>
                  </a:lnTo>
                  <a:lnTo>
                    <a:pt x="405"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2" name="Google Shape;2266;p37">
              <a:extLst>
                <a:ext uri="{FF2B5EF4-FFF2-40B4-BE49-F238E27FC236}">
                  <a16:creationId xmlns:a16="http://schemas.microsoft.com/office/drawing/2014/main" id="{03765409-7D08-2DAE-1F7B-42F6C7CC15D1}"/>
                </a:ext>
              </a:extLst>
            </p:cNvPr>
            <p:cNvSpPr/>
            <p:nvPr/>
          </p:nvSpPr>
          <p:spPr>
            <a:xfrm>
              <a:off x="6864050" y="3509375"/>
              <a:ext cx="14350" cy="29475"/>
            </a:xfrm>
            <a:custGeom>
              <a:avLst/>
              <a:gdLst/>
              <a:ahLst/>
              <a:cxnLst/>
              <a:rect l="l" t="t" r="r" b="b"/>
              <a:pathLst>
                <a:path w="574" h="1179" extrusionOk="0">
                  <a:moveTo>
                    <a:pt x="570" y="0"/>
                  </a:moveTo>
                  <a:cubicBezTo>
                    <a:pt x="550" y="17"/>
                    <a:pt x="532" y="38"/>
                    <a:pt x="519" y="62"/>
                  </a:cubicBezTo>
                  <a:cubicBezTo>
                    <a:pt x="443" y="187"/>
                    <a:pt x="401" y="328"/>
                    <a:pt x="335" y="456"/>
                  </a:cubicBezTo>
                  <a:cubicBezTo>
                    <a:pt x="297" y="525"/>
                    <a:pt x="225" y="563"/>
                    <a:pt x="187" y="629"/>
                  </a:cubicBezTo>
                  <a:cubicBezTo>
                    <a:pt x="49" y="951"/>
                    <a:pt x="0" y="1058"/>
                    <a:pt x="21" y="1141"/>
                  </a:cubicBezTo>
                  <a:lnTo>
                    <a:pt x="76" y="1179"/>
                  </a:lnTo>
                  <a:lnTo>
                    <a:pt x="128" y="1085"/>
                  </a:lnTo>
                  <a:lnTo>
                    <a:pt x="128" y="1085"/>
                  </a:lnTo>
                  <a:cubicBezTo>
                    <a:pt x="97" y="1165"/>
                    <a:pt x="97" y="1165"/>
                    <a:pt x="104" y="1172"/>
                  </a:cubicBezTo>
                  <a:cubicBezTo>
                    <a:pt x="128" y="1134"/>
                    <a:pt x="149" y="1099"/>
                    <a:pt x="169" y="1058"/>
                  </a:cubicBezTo>
                  <a:lnTo>
                    <a:pt x="277" y="854"/>
                  </a:lnTo>
                  <a:cubicBezTo>
                    <a:pt x="366" y="667"/>
                    <a:pt x="394" y="615"/>
                    <a:pt x="443" y="508"/>
                  </a:cubicBezTo>
                  <a:cubicBezTo>
                    <a:pt x="453" y="484"/>
                    <a:pt x="460" y="460"/>
                    <a:pt x="470" y="436"/>
                  </a:cubicBezTo>
                  <a:cubicBezTo>
                    <a:pt x="494" y="287"/>
                    <a:pt x="574" y="156"/>
                    <a:pt x="570"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3" name="Google Shape;2267;p37">
              <a:extLst>
                <a:ext uri="{FF2B5EF4-FFF2-40B4-BE49-F238E27FC236}">
                  <a16:creationId xmlns:a16="http://schemas.microsoft.com/office/drawing/2014/main" id="{5B45059A-9547-5093-46C9-2F55F6A33FBB}"/>
                </a:ext>
              </a:extLst>
            </p:cNvPr>
            <p:cNvSpPr/>
            <p:nvPr/>
          </p:nvSpPr>
          <p:spPr>
            <a:xfrm>
              <a:off x="6879850" y="3478950"/>
              <a:ext cx="6775" cy="30875"/>
            </a:xfrm>
            <a:custGeom>
              <a:avLst/>
              <a:gdLst/>
              <a:ahLst/>
              <a:cxnLst/>
              <a:rect l="l" t="t" r="r" b="b"/>
              <a:pathLst>
                <a:path w="271" h="1235" extrusionOk="0">
                  <a:moveTo>
                    <a:pt x="253" y="0"/>
                  </a:moveTo>
                  <a:cubicBezTo>
                    <a:pt x="187" y="101"/>
                    <a:pt x="225" y="222"/>
                    <a:pt x="177" y="325"/>
                  </a:cubicBezTo>
                  <a:cubicBezTo>
                    <a:pt x="177" y="315"/>
                    <a:pt x="173" y="308"/>
                    <a:pt x="173" y="301"/>
                  </a:cubicBezTo>
                  <a:cubicBezTo>
                    <a:pt x="163" y="339"/>
                    <a:pt x="156" y="377"/>
                    <a:pt x="149" y="419"/>
                  </a:cubicBezTo>
                  <a:cubicBezTo>
                    <a:pt x="132" y="519"/>
                    <a:pt x="132" y="623"/>
                    <a:pt x="115" y="719"/>
                  </a:cubicBezTo>
                  <a:lnTo>
                    <a:pt x="1" y="1234"/>
                  </a:lnTo>
                  <a:cubicBezTo>
                    <a:pt x="46" y="1103"/>
                    <a:pt x="77" y="1006"/>
                    <a:pt x="87" y="982"/>
                  </a:cubicBezTo>
                  <a:lnTo>
                    <a:pt x="87" y="979"/>
                  </a:lnTo>
                  <a:cubicBezTo>
                    <a:pt x="270" y="398"/>
                    <a:pt x="253" y="4"/>
                    <a:pt x="253"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4" name="Google Shape;2268;p37">
              <a:extLst>
                <a:ext uri="{FF2B5EF4-FFF2-40B4-BE49-F238E27FC236}">
                  <a16:creationId xmlns:a16="http://schemas.microsoft.com/office/drawing/2014/main" id="{9C88FE89-0A90-37B2-0018-0B40A23CCA68}"/>
                </a:ext>
              </a:extLst>
            </p:cNvPr>
            <p:cNvSpPr/>
            <p:nvPr/>
          </p:nvSpPr>
          <p:spPr>
            <a:xfrm>
              <a:off x="6748075" y="3554350"/>
              <a:ext cx="30625" cy="23650"/>
            </a:xfrm>
            <a:custGeom>
              <a:avLst/>
              <a:gdLst/>
              <a:ahLst/>
              <a:cxnLst/>
              <a:rect l="l" t="t" r="r" b="b"/>
              <a:pathLst>
                <a:path w="1225" h="946" extrusionOk="0">
                  <a:moveTo>
                    <a:pt x="1102" y="0"/>
                  </a:moveTo>
                  <a:cubicBezTo>
                    <a:pt x="1085" y="0"/>
                    <a:pt x="1069" y="4"/>
                    <a:pt x="1052" y="9"/>
                  </a:cubicBezTo>
                  <a:cubicBezTo>
                    <a:pt x="748" y="207"/>
                    <a:pt x="670" y="257"/>
                    <a:pt x="628" y="257"/>
                  </a:cubicBezTo>
                  <a:cubicBezTo>
                    <a:pt x="613" y="257"/>
                    <a:pt x="603" y="252"/>
                    <a:pt x="588" y="244"/>
                  </a:cubicBezTo>
                  <a:cubicBezTo>
                    <a:pt x="588" y="244"/>
                    <a:pt x="530" y="215"/>
                    <a:pt x="474" y="215"/>
                  </a:cubicBezTo>
                  <a:cubicBezTo>
                    <a:pt x="418" y="215"/>
                    <a:pt x="366" y="243"/>
                    <a:pt x="374" y="354"/>
                  </a:cubicBezTo>
                  <a:cubicBezTo>
                    <a:pt x="374" y="375"/>
                    <a:pt x="378" y="389"/>
                    <a:pt x="302" y="486"/>
                  </a:cubicBezTo>
                  <a:lnTo>
                    <a:pt x="98" y="676"/>
                  </a:lnTo>
                  <a:lnTo>
                    <a:pt x="1" y="755"/>
                  </a:lnTo>
                  <a:lnTo>
                    <a:pt x="67" y="945"/>
                  </a:lnTo>
                  <a:cubicBezTo>
                    <a:pt x="143" y="945"/>
                    <a:pt x="219" y="918"/>
                    <a:pt x="281" y="869"/>
                  </a:cubicBezTo>
                  <a:cubicBezTo>
                    <a:pt x="419" y="772"/>
                    <a:pt x="423" y="769"/>
                    <a:pt x="533" y="617"/>
                  </a:cubicBezTo>
                  <a:cubicBezTo>
                    <a:pt x="588" y="537"/>
                    <a:pt x="588" y="537"/>
                    <a:pt x="627" y="513"/>
                  </a:cubicBezTo>
                  <a:cubicBezTo>
                    <a:pt x="747" y="423"/>
                    <a:pt x="910" y="427"/>
                    <a:pt x="1027" y="330"/>
                  </a:cubicBezTo>
                  <a:cubicBezTo>
                    <a:pt x="1069" y="285"/>
                    <a:pt x="1107" y="237"/>
                    <a:pt x="1141" y="181"/>
                  </a:cubicBezTo>
                  <a:lnTo>
                    <a:pt x="1138" y="181"/>
                  </a:lnTo>
                  <a:cubicBezTo>
                    <a:pt x="1224" y="40"/>
                    <a:pt x="1121" y="2"/>
                    <a:pt x="1121" y="2"/>
                  </a:cubicBezTo>
                  <a:cubicBezTo>
                    <a:pt x="1114" y="1"/>
                    <a:pt x="1108" y="0"/>
                    <a:pt x="110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5" name="Google Shape;2269;p37">
              <a:extLst>
                <a:ext uri="{FF2B5EF4-FFF2-40B4-BE49-F238E27FC236}">
                  <a16:creationId xmlns:a16="http://schemas.microsoft.com/office/drawing/2014/main" id="{6CB69A9E-2570-1BBE-DDBA-30591AB935ED}"/>
                </a:ext>
              </a:extLst>
            </p:cNvPr>
            <p:cNvSpPr/>
            <p:nvPr/>
          </p:nvSpPr>
          <p:spPr>
            <a:xfrm>
              <a:off x="6820150" y="3555250"/>
              <a:ext cx="35875" cy="37175"/>
            </a:xfrm>
            <a:custGeom>
              <a:avLst/>
              <a:gdLst/>
              <a:ahLst/>
              <a:cxnLst/>
              <a:rect l="l" t="t" r="r" b="b"/>
              <a:pathLst>
                <a:path w="1435" h="1487" extrusionOk="0">
                  <a:moveTo>
                    <a:pt x="1435" y="0"/>
                  </a:moveTo>
                  <a:cubicBezTo>
                    <a:pt x="1368" y="86"/>
                    <a:pt x="1294" y="182"/>
                    <a:pt x="1218" y="280"/>
                  </a:cubicBezTo>
                  <a:lnTo>
                    <a:pt x="1218" y="280"/>
                  </a:lnTo>
                  <a:cubicBezTo>
                    <a:pt x="1253" y="242"/>
                    <a:pt x="1269" y="223"/>
                    <a:pt x="1293" y="194"/>
                  </a:cubicBezTo>
                  <a:lnTo>
                    <a:pt x="1417" y="28"/>
                  </a:lnTo>
                  <a:lnTo>
                    <a:pt x="1435" y="0"/>
                  </a:lnTo>
                  <a:close/>
                  <a:moveTo>
                    <a:pt x="1218" y="280"/>
                  </a:moveTo>
                  <a:lnTo>
                    <a:pt x="1218" y="280"/>
                  </a:lnTo>
                  <a:cubicBezTo>
                    <a:pt x="1157" y="345"/>
                    <a:pt x="1036" y="469"/>
                    <a:pt x="709" y="802"/>
                  </a:cubicBezTo>
                  <a:cubicBezTo>
                    <a:pt x="709" y="816"/>
                    <a:pt x="709" y="830"/>
                    <a:pt x="709" y="840"/>
                  </a:cubicBezTo>
                  <a:cubicBezTo>
                    <a:pt x="533" y="1030"/>
                    <a:pt x="343" y="1206"/>
                    <a:pt x="139" y="1365"/>
                  </a:cubicBezTo>
                  <a:cubicBezTo>
                    <a:pt x="11" y="1469"/>
                    <a:pt x="7" y="1469"/>
                    <a:pt x="0" y="1486"/>
                  </a:cubicBezTo>
                  <a:lnTo>
                    <a:pt x="70" y="1445"/>
                  </a:lnTo>
                  <a:lnTo>
                    <a:pt x="156" y="1379"/>
                  </a:lnTo>
                  <a:lnTo>
                    <a:pt x="215" y="1331"/>
                  </a:lnTo>
                  <a:cubicBezTo>
                    <a:pt x="412" y="1155"/>
                    <a:pt x="664" y="909"/>
                    <a:pt x="851" y="719"/>
                  </a:cubicBezTo>
                  <a:lnTo>
                    <a:pt x="847" y="719"/>
                  </a:lnTo>
                  <a:cubicBezTo>
                    <a:pt x="966" y="596"/>
                    <a:pt x="1096" y="436"/>
                    <a:pt x="1218" y="2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6" name="Google Shape;2270;p37">
              <a:extLst>
                <a:ext uri="{FF2B5EF4-FFF2-40B4-BE49-F238E27FC236}">
                  <a16:creationId xmlns:a16="http://schemas.microsoft.com/office/drawing/2014/main" id="{E40D6690-201A-C381-FA1D-A0977642E8FA}"/>
                </a:ext>
              </a:extLst>
            </p:cNvPr>
            <p:cNvSpPr/>
            <p:nvPr/>
          </p:nvSpPr>
          <p:spPr>
            <a:xfrm>
              <a:off x="6090200" y="2832225"/>
              <a:ext cx="719000" cy="646575"/>
            </a:xfrm>
            <a:custGeom>
              <a:avLst/>
              <a:gdLst/>
              <a:ahLst/>
              <a:cxnLst/>
              <a:rect l="l" t="t" r="r" b="b"/>
              <a:pathLst>
                <a:path w="28760" h="25863" extrusionOk="0">
                  <a:moveTo>
                    <a:pt x="24577" y="0"/>
                  </a:moveTo>
                  <a:cubicBezTo>
                    <a:pt x="11002" y="0"/>
                    <a:pt x="1" y="11001"/>
                    <a:pt x="1" y="24577"/>
                  </a:cubicBezTo>
                  <a:cubicBezTo>
                    <a:pt x="1" y="25009"/>
                    <a:pt x="11" y="25437"/>
                    <a:pt x="32" y="25863"/>
                  </a:cubicBezTo>
                  <a:lnTo>
                    <a:pt x="5378" y="21480"/>
                  </a:lnTo>
                  <a:lnTo>
                    <a:pt x="9996" y="25455"/>
                  </a:lnTo>
                  <a:cubicBezTo>
                    <a:pt x="9979" y="25164"/>
                    <a:pt x="9965" y="24871"/>
                    <a:pt x="9965" y="24573"/>
                  </a:cubicBezTo>
                  <a:cubicBezTo>
                    <a:pt x="9965" y="16507"/>
                    <a:pt x="16507" y="9964"/>
                    <a:pt x="24577" y="9964"/>
                  </a:cubicBezTo>
                  <a:lnTo>
                    <a:pt x="28759" y="5108"/>
                  </a:lnTo>
                  <a:lnTo>
                    <a:pt x="24577" y="0"/>
                  </a:ln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7" name="Google Shape;2271;p37">
              <a:extLst>
                <a:ext uri="{FF2B5EF4-FFF2-40B4-BE49-F238E27FC236}">
                  <a16:creationId xmlns:a16="http://schemas.microsoft.com/office/drawing/2014/main" id="{C77A000A-811C-EE13-3CBE-983483E4E6B4}"/>
                </a:ext>
              </a:extLst>
            </p:cNvPr>
            <p:cNvSpPr/>
            <p:nvPr/>
          </p:nvSpPr>
          <p:spPr>
            <a:xfrm>
              <a:off x="6704625" y="2832225"/>
              <a:ext cx="613750" cy="691425"/>
            </a:xfrm>
            <a:custGeom>
              <a:avLst/>
              <a:gdLst/>
              <a:ahLst/>
              <a:cxnLst/>
              <a:rect l="l" t="t" r="r" b="b"/>
              <a:pathLst>
                <a:path w="24550" h="27657" extrusionOk="0">
                  <a:moveTo>
                    <a:pt x="0" y="0"/>
                  </a:moveTo>
                  <a:lnTo>
                    <a:pt x="4182" y="5108"/>
                  </a:lnTo>
                  <a:lnTo>
                    <a:pt x="0" y="9964"/>
                  </a:lnTo>
                  <a:cubicBezTo>
                    <a:pt x="7673" y="9964"/>
                    <a:pt x="13960" y="15885"/>
                    <a:pt x="14558" y="23402"/>
                  </a:cubicBezTo>
                  <a:lnTo>
                    <a:pt x="14637" y="23471"/>
                  </a:lnTo>
                  <a:lnTo>
                    <a:pt x="19493" y="27656"/>
                  </a:lnTo>
                  <a:lnTo>
                    <a:pt x="24550" y="23516"/>
                  </a:lnTo>
                  <a:cubicBezTo>
                    <a:pt x="23993" y="10438"/>
                    <a:pt x="13217" y="0"/>
                    <a:pt x="0" y="0"/>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8" name="Google Shape;2272;p37">
              <a:extLst>
                <a:ext uri="{FF2B5EF4-FFF2-40B4-BE49-F238E27FC236}">
                  <a16:creationId xmlns:a16="http://schemas.microsoft.com/office/drawing/2014/main" id="{3DCCB859-4FC8-4B98-58D6-AC0B4CE96196}"/>
                </a:ext>
              </a:extLst>
            </p:cNvPr>
            <p:cNvSpPr/>
            <p:nvPr/>
          </p:nvSpPr>
          <p:spPr>
            <a:xfrm>
              <a:off x="6584275" y="3392975"/>
              <a:ext cx="734800" cy="668100"/>
            </a:xfrm>
            <a:custGeom>
              <a:avLst/>
              <a:gdLst/>
              <a:ahLst/>
              <a:cxnLst/>
              <a:rect l="l" t="t" r="r" b="b"/>
              <a:pathLst>
                <a:path w="29392" h="26724" extrusionOk="0">
                  <a:moveTo>
                    <a:pt x="29291" y="1"/>
                  </a:moveTo>
                  <a:cubicBezTo>
                    <a:pt x="29321" y="362"/>
                    <a:pt x="29346" y="725"/>
                    <a:pt x="29363" y="1090"/>
                  </a:cubicBezTo>
                  <a:lnTo>
                    <a:pt x="29363" y="1090"/>
                  </a:lnTo>
                  <a:lnTo>
                    <a:pt x="29364" y="1089"/>
                  </a:lnTo>
                  <a:cubicBezTo>
                    <a:pt x="29346" y="723"/>
                    <a:pt x="29322" y="360"/>
                    <a:pt x="29291" y="1"/>
                  </a:cubicBezTo>
                  <a:close/>
                  <a:moveTo>
                    <a:pt x="19451" y="1044"/>
                  </a:moveTo>
                  <a:lnTo>
                    <a:pt x="19386" y="1110"/>
                  </a:lnTo>
                  <a:cubicBezTo>
                    <a:pt x="19410" y="1452"/>
                    <a:pt x="19424" y="1798"/>
                    <a:pt x="19424" y="2147"/>
                  </a:cubicBezTo>
                  <a:cubicBezTo>
                    <a:pt x="19424" y="10214"/>
                    <a:pt x="12885" y="16756"/>
                    <a:pt x="4814" y="16756"/>
                  </a:cubicBezTo>
                  <a:cubicBezTo>
                    <a:pt x="4607" y="16756"/>
                    <a:pt x="4400" y="16749"/>
                    <a:pt x="4192" y="16739"/>
                  </a:cubicBezTo>
                  <a:lnTo>
                    <a:pt x="4185" y="16746"/>
                  </a:lnTo>
                  <a:lnTo>
                    <a:pt x="0" y="21605"/>
                  </a:lnTo>
                  <a:lnTo>
                    <a:pt x="4182" y="26706"/>
                  </a:lnTo>
                  <a:cubicBezTo>
                    <a:pt x="4393" y="26710"/>
                    <a:pt x="4604" y="26724"/>
                    <a:pt x="4814" y="26724"/>
                  </a:cubicBezTo>
                  <a:cubicBezTo>
                    <a:pt x="18387" y="26724"/>
                    <a:pt x="29391" y="15719"/>
                    <a:pt x="29391" y="2147"/>
                  </a:cubicBezTo>
                  <a:cubicBezTo>
                    <a:pt x="29390" y="1792"/>
                    <a:pt x="29380" y="1440"/>
                    <a:pt x="29363" y="1090"/>
                  </a:cubicBezTo>
                  <a:lnTo>
                    <a:pt x="29363" y="1090"/>
                  </a:lnTo>
                  <a:lnTo>
                    <a:pt x="24307" y="5230"/>
                  </a:lnTo>
                  <a:lnTo>
                    <a:pt x="19451" y="1044"/>
                  </a:lnTo>
                  <a:close/>
                </a:path>
              </a:pathLst>
            </a:custGeom>
            <a:solidFill>
              <a:srgbClr val="F4C8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89" name="Google Shape;2273;p37">
              <a:extLst>
                <a:ext uri="{FF2B5EF4-FFF2-40B4-BE49-F238E27FC236}">
                  <a16:creationId xmlns:a16="http://schemas.microsoft.com/office/drawing/2014/main" id="{727992F3-D259-2527-1889-736F01B18593}"/>
                </a:ext>
              </a:extLst>
            </p:cNvPr>
            <p:cNvSpPr/>
            <p:nvPr/>
          </p:nvSpPr>
          <p:spPr>
            <a:xfrm>
              <a:off x="6090975" y="3369225"/>
              <a:ext cx="598025" cy="691425"/>
            </a:xfrm>
            <a:custGeom>
              <a:avLst/>
              <a:gdLst/>
              <a:ahLst/>
              <a:cxnLst/>
              <a:rect l="l" t="t" r="r" b="b"/>
              <a:pathLst>
                <a:path w="23921" h="27657" extrusionOk="0">
                  <a:moveTo>
                    <a:pt x="5347" y="0"/>
                  </a:moveTo>
                  <a:lnTo>
                    <a:pt x="1" y="4383"/>
                  </a:lnTo>
                  <a:cubicBezTo>
                    <a:pt x="8" y="4483"/>
                    <a:pt x="18" y="4580"/>
                    <a:pt x="25" y="4676"/>
                  </a:cubicBezTo>
                  <a:cubicBezTo>
                    <a:pt x="315" y="9308"/>
                    <a:pt x="1922" y="13763"/>
                    <a:pt x="4649" y="17516"/>
                  </a:cubicBezTo>
                  <a:cubicBezTo>
                    <a:pt x="4673" y="17547"/>
                    <a:pt x="4694" y="17582"/>
                    <a:pt x="4718" y="17613"/>
                  </a:cubicBezTo>
                  <a:cubicBezTo>
                    <a:pt x="4905" y="17872"/>
                    <a:pt x="5102" y="18121"/>
                    <a:pt x="5299" y="18370"/>
                  </a:cubicBezTo>
                  <a:cubicBezTo>
                    <a:pt x="5344" y="18425"/>
                    <a:pt x="5382" y="18477"/>
                    <a:pt x="5427" y="18532"/>
                  </a:cubicBezTo>
                  <a:cubicBezTo>
                    <a:pt x="5614" y="18764"/>
                    <a:pt x="5804" y="18988"/>
                    <a:pt x="6001" y="19213"/>
                  </a:cubicBezTo>
                  <a:cubicBezTo>
                    <a:pt x="6059" y="19279"/>
                    <a:pt x="6118" y="19348"/>
                    <a:pt x="6177" y="19417"/>
                  </a:cubicBezTo>
                  <a:cubicBezTo>
                    <a:pt x="6364" y="19624"/>
                    <a:pt x="6554" y="19828"/>
                    <a:pt x="6747" y="20032"/>
                  </a:cubicBezTo>
                  <a:cubicBezTo>
                    <a:pt x="6820" y="20112"/>
                    <a:pt x="6896" y="20188"/>
                    <a:pt x="6968" y="20267"/>
                  </a:cubicBezTo>
                  <a:cubicBezTo>
                    <a:pt x="7155" y="20457"/>
                    <a:pt x="7345" y="20640"/>
                    <a:pt x="7535" y="20824"/>
                  </a:cubicBezTo>
                  <a:cubicBezTo>
                    <a:pt x="7625" y="20910"/>
                    <a:pt x="7711" y="20996"/>
                    <a:pt x="7801" y="21079"/>
                  </a:cubicBezTo>
                  <a:cubicBezTo>
                    <a:pt x="7988" y="21252"/>
                    <a:pt x="8175" y="21418"/>
                    <a:pt x="8365" y="21584"/>
                  </a:cubicBezTo>
                  <a:cubicBezTo>
                    <a:pt x="8465" y="21674"/>
                    <a:pt x="8569" y="21764"/>
                    <a:pt x="8672" y="21850"/>
                  </a:cubicBezTo>
                  <a:cubicBezTo>
                    <a:pt x="8855" y="22009"/>
                    <a:pt x="9042" y="22161"/>
                    <a:pt x="9232" y="22313"/>
                  </a:cubicBezTo>
                  <a:cubicBezTo>
                    <a:pt x="9346" y="22403"/>
                    <a:pt x="9460" y="22493"/>
                    <a:pt x="9578" y="22583"/>
                  </a:cubicBezTo>
                  <a:cubicBezTo>
                    <a:pt x="9764" y="22724"/>
                    <a:pt x="9951" y="22863"/>
                    <a:pt x="10141" y="23001"/>
                  </a:cubicBezTo>
                  <a:cubicBezTo>
                    <a:pt x="10266" y="23091"/>
                    <a:pt x="10393" y="23184"/>
                    <a:pt x="10521" y="23271"/>
                  </a:cubicBezTo>
                  <a:cubicBezTo>
                    <a:pt x="10704" y="23402"/>
                    <a:pt x="10891" y="23526"/>
                    <a:pt x="11081" y="23651"/>
                  </a:cubicBezTo>
                  <a:cubicBezTo>
                    <a:pt x="11219" y="23741"/>
                    <a:pt x="11358" y="23830"/>
                    <a:pt x="11496" y="23917"/>
                  </a:cubicBezTo>
                  <a:cubicBezTo>
                    <a:pt x="11683" y="24034"/>
                    <a:pt x="11869" y="24148"/>
                    <a:pt x="12056" y="24259"/>
                  </a:cubicBezTo>
                  <a:cubicBezTo>
                    <a:pt x="12204" y="24345"/>
                    <a:pt x="12353" y="24432"/>
                    <a:pt x="12502" y="24515"/>
                  </a:cubicBezTo>
                  <a:cubicBezTo>
                    <a:pt x="12688" y="24618"/>
                    <a:pt x="12875" y="24722"/>
                    <a:pt x="13065" y="24822"/>
                  </a:cubicBezTo>
                  <a:cubicBezTo>
                    <a:pt x="13224" y="24905"/>
                    <a:pt x="13383" y="24988"/>
                    <a:pt x="13542" y="25068"/>
                  </a:cubicBezTo>
                  <a:cubicBezTo>
                    <a:pt x="13729" y="25161"/>
                    <a:pt x="13915" y="25254"/>
                    <a:pt x="14102" y="25341"/>
                  </a:cubicBezTo>
                  <a:cubicBezTo>
                    <a:pt x="14271" y="25420"/>
                    <a:pt x="14441" y="25496"/>
                    <a:pt x="14610" y="25572"/>
                  </a:cubicBezTo>
                  <a:cubicBezTo>
                    <a:pt x="14797" y="25652"/>
                    <a:pt x="14980" y="25735"/>
                    <a:pt x="15170" y="25814"/>
                  </a:cubicBezTo>
                  <a:cubicBezTo>
                    <a:pt x="15346" y="25887"/>
                    <a:pt x="15526" y="25956"/>
                    <a:pt x="15706" y="26025"/>
                  </a:cubicBezTo>
                  <a:cubicBezTo>
                    <a:pt x="15885" y="26094"/>
                    <a:pt x="16075" y="26167"/>
                    <a:pt x="16262" y="26236"/>
                  </a:cubicBezTo>
                  <a:cubicBezTo>
                    <a:pt x="16449" y="26302"/>
                    <a:pt x="16639" y="26364"/>
                    <a:pt x="16825" y="26426"/>
                  </a:cubicBezTo>
                  <a:cubicBezTo>
                    <a:pt x="17015" y="26488"/>
                    <a:pt x="17195" y="26550"/>
                    <a:pt x="17382" y="26606"/>
                  </a:cubicBezTo>
                  <a:cubicBezTo>
                    <a:pt x="17579" y="26664"/>
                    <a:pt x="17776" y="26720"/>
                    <a:pt x="17976" y="26775"/>
                  </a:cubicBezTo>
                  <a:cubicBezTo>
                    <a:pt x="18159" y="26827"/>
                    <a:pt x="18339" y="26879"/>
                    <a:pt x="18522" y="26924"/>
                  </a:cubicBezTo>
                  <a:cubicBezTo>
                    <a:pt x="18730" y="26976"/>
                    <a:pt x="18941" y="27020"/>
                    <a:pt x="19151" y="27069"/>
                  </a:cubicBezTo>
                  <a:cubicBezTo>
                    <a:pt x="19331" y="27110"/>
                    <a:pt x="19507" y="27152"/>
                    <a:pt x="19691" y="27190"/>
                  </a:cubicBezTo>
                  <a:cubicBezTo>
                    <a:pt x="19908" y="27231"/>
                    <a:pt x="20133" y="27269"/>
                    <a:pt x="20354" y="27307"/>
                  </a:cubicBezTo>
                  <a:cubicBezTo>
                    <a:pt x="20527" y="27338"/>
                    <a:pt x="20700" y="27370"/>
                    <a:pt x="20876" y="27397"/>
                  </a:cubicBezTo>
                  <a:cubicBezTo>
                    <a:pt x="21114" y="27432"/>
                    <a:pt x="21353" y="27459"/>
                    <a:pt x="21591" y="27487"/>
                  </a:cubicBezTo>
                  <a:cubicBezTo>
                    <a:pt x="21757" y="27508"/>
                    <a:pt x="21920" y="27532"/>
                    <a:pt x="22082" y="27546"/>
                  </a:cubicBezTo>
                  <a:cubicBezTo>
                    <a:pt x="22352" y="27573"/>
                    <a:pt x="22625" y="27591"/>
                    <a:pt x="22894" y="27608"/>
                  </a:cubicBezTo>
                  <a:cubicBezTo>
                    <a:pt x="23033" y="27618"/>
                    <a:pt x="23167" y="27632"/>
                    <a:pt x="23306" y="27639"/>
                  </a:cubicBezTo>
                  <a:cubicBezTo>
                    <a:pt x="23510" y="27649"/>
                    <a:pt x="23714" y="27649"/>
                    <a:pt x="23914" y="27656"/>
                  </a:cubicBezTo>
                  <a:lnTo>
                    <a:pt x="19732" y="22552"/>
                  </a:lnTo>
                  <a:lnTo>
                    <a:pt x="23917" y="17696"/>
                  </a:lnTo>
                  <a:lnTo>
                    <a:pt x="23921" y="17689"/>
                  </a:lnTo>
                  <a:cubicBezTo>
                    <a:pt x="23710" y="17682"/>
                    <a:pt x="23499" y="17665"/>
                    <a:pt x="23288" y="17647"/>
                  </a:cubicBezTo>
                  <a:lnTo>
                    <a:pt x="23209" y="17640"/>
                  </a:lnTo>
                  <a:cubicBezTo>
                    <a:pt x="23012" y="17623"/>
                    <a:pt x="22815" y="17599"/>
                    <a:pt x="22621" y="17575"/>
                  </a:cubicBezTo>
                  <a:cubicBezTo>
                    <a:pt x="22583" y="17568"/>
                    <a:pt x="22542" y="17564"/>
                    <a:pt x="22504" y="17557"/>
                  </a:cubicBezTo>
                  <a:cubicBezTo>
                    <a:pt x="22317" y="17533"/>
                    <a:pt x="22134" y="17502"/>
                    <a:pt x="21947" y="17468"/>
                  </a:cubicBezTo>
                  <a:cubicBezTo>
                    <a:pt x="21903" y="17461"/>
                    <a:pt x="21858" y="17454"/>
                    <a:pt x="21809" y="17443"/>
                  </a:cubicBezTo>
                  <a:cubicBezTo>
                    <a:pt x="21629" y="17409"/>
                    <a:pt x="21453" y="17371"/>
                    <a:pt x="21277" y="17333"/>
                  </a:cubicBezTo>
                  <a:lnTo>
                    <a:pt x="21128" y="17298"/>
                  </a:lnTo>
                  <a:cubicBezTo>
                    <a:pt x="20956" y="17257"/>
                    <a:pt x="20783" y="17212"/>
                    <a:pt x="20610" y="17163"/>
                  </a:cubicBezTo>
                  <a:lnTo>
                    <a:pt x="20461" y="17122"/>
                  </a:lnTo>
                  <a:cubicBezTo>
                    <a:pt x="20292" y="17070"/>
                    <a:pt x="20123" y="17018"/>
                    <a:pt x="19957" y="16963"/>
                  </a:cubicBezTo>
                  <a:lnTo>
                    <a:pt x="19812" y="16915"/>
                  </a:lnTo>
                  <a:cubicBezTo>
                    <a:pt x="19642" y="16856"/>
                    <a:pt x="19476" y="16797"/>
                    <a:pt x="19310" y="16735"/>
                  </a:cubicBezTo>
                  <a:lnTo>
                    <a:pt x="19179" y="16683"/>
                  </a:lnTo>
                  <a:cubicBezTo>
                    <a:pt x="19010" y="16617"/>
                    <a:pt x="18844" y="16548"/>
                    <a:pt x="18681" y="16476"/>
                  </a:cubicBezTo>
                  <a:cubicBezTo>
                    <a:pt x="18643" y="16458"/>
                    <a:pt x="18602" y="16441"/>
                    <a:pt x="18564" y="16424"/>
                  </a:cubicBezTo>
                  <a:cubicBezTo>
                    <a:pt x="18394" y="16348"/>
                    <a:pt x="18229" y="16268"/>
                    <a:pt x="18063" y="16189"/>
                  </a:cubicBezTo>
                  <a:cubicBezTo>
                    <a:pt x="18035" y="16175"/>
                    <a:pt x="18007" y="16158"/>
                    <a:pt x="17976" y="16144"/>
                  </a:cubicBezTo>
                  <a:cubicBezTo>
                    <a:pt x="17803" y="16058"/>
                    <a:pt x="17631" y="15968"/>
                    <a:pt x="17461" y="15874"/>
                  </a:cubicBezTo>
                  <a:cubicBezTo>
                    <a:pt x="17451" y="15867"/>
                    <a:pt x="17441" y="15861"/>
                    <a:pt x="17430" y="15854"/>
                  </a:cubicBezTo>
                  <a:cubicBezTo>
                    <a:pt x="16286" y="15214"/>
                    <a:pt x="15236" y="14426"/>
                    <a:pt x="14302" y="13510"/>
                  </a:cubicBezTo>
                  <a:cubicBezTo>
                    <a:pt x="14161" y="13372"/>
                    <a:pt x="14022" y="13227"/>
                    <a:pt x="13888" y="13085"/>
                  </a:cubicBezTo>
                  <a:cubicBezTo>
                    <a:pt x="13870" y="13064"/>
                    <a:pt x="13850" y="13044"/>
                    <a:pt x="13832" y="13023"/>
                  </a:cubicBezTo>
                  <a:cubicBezTo>
                    <a:pt x="13704" y="12888"/>
                    <a:pt x="13583" y="12750"/>
                    <a:pt x="13466" y="12612"/>
                  </a:cubicBezTo>
                  <a:cubicBezTo>
                    <a:pt x="13438" y="12581"/>
                    <a:pt x="13411" y="12550"/>
                    <a:pt x="13383" y="12518"/>
                  </a:cubicBezTo>
                  <a:cubicBezTo>
                    <a:pt x="13269" y="12384"/>
                    <a:pt x="13158" y="12245"/>
                    <a:pt x="13051" y="12107"/>
                  </a:cubicBezTo>
                  <a:cubicBezTo>
                    <a:pt x="13020" y="12069"/>
                    <a:pt x="12992" y="12031"/>
                    <a:pt x="12961" y="11997"/>
                  </a:cubicBezTo>
                  <a:cubicBezTo>
                    <a:pt x="12858" y="11858"/>
                    <a:pt x="12754" y="11720"/>
                    <a:pt x="12654" y="11578"/>
                  </a:cubicBezTo>
                  <a:cubicBezTo>
                    <a:pt x="12623" y="11537"/>
                    <a:pt x="12595" y="11495"/>
                    <a:pt x="12564" y="11454"/>
                  </a:cubicBezTo>
                  <a:cubicBezTo>
                    <a:pt x="12467" y="11312"/>
                    <a:pt x="12370" y="11170"/>
                    <a:pt x="12277" y="11025"/>
                  </a:cubicBezTo>
                  <a:cubicBezTo>
                    <a:pt x="12249" y="10984"/>
                    <a:pt x="12222" y="10939"/>
                    <a:pt x="12191" y="10897"/>
                  </a:cubicBezTo>
                  <a:cubicBezTo>
                    <a:pt x="12101" y="10752"/>
                    <a:pt x="12011" y="10607"/>
                    <a:pt x="11925" y="10455"/>
                  </a:cubicBezTo>
                  <a:cubicBezTo>
                    <a:pt x="11897" y="10414"/>
                    <a:pt x="11873" y="10369"/>
                    <a:pt x="11845" y="10324"/>
                  </a:cubicBezTo>
                  <a:cubicBezTo>
                    <a:pt x="11759" y="10172"/>
                    <a:pt x="11676" y="10020"/>
                    <a:pt x="11596" y="9864"/>
                  </a:cubicBezTo>
                  <a:cubicBezTo>
                    <a:pt x="11572" y="9823"/>
                    <a:pt x="11551" y="9778"/>
                    <a:pt x="11531" y="9736"/>
                  </a:cubicBezTo>
                  <a:cubicBezTo>
                    <a:pt x="11448" y="9577"/>
                    <a:pt x="11368" y="9415"/>
                    <a:pt x="11295" y="9252"/>
                  </a:cubicBezTo>
                  <a:cubicBezTo>
                    <a:pt x="11275" y="9218"/>
                    <a:pt x="11261" y="9176"/>
                    <a:pt x="11244" y="9138"/>
                  </a:cubicBezTo>
                  <a:cubicBezTo>
                    <a:pt x="11164" y="8972"/>
                    <a:pt x="11092" y="8800"/>
                    <a:pt x="11019" y="8627"/>
                  </a:cubicBezTo>
                  <a:cubicBezTo>
                    <a:pt x="11009" y="8599"/>
                    <a:pt x="10998" y="8571"/>
                    <a:pt x="10988" y="8540"/>
                  </a:cubicBezTo>
                  <a:cubicBezTo>
                    <a:pt x="10912" y="8357"/>
                    <a:pt x="10843" y="8174"/>
                    <a:pt x="10774" y="7987"/>
                  </a:cubicBezTo>
                  <a:lnTo>
                    <a:pt x="10763" y="7956"/>
                  </a:lnTo>
                  <a:cubicBezTo>
                    <a:pt x="10310" y="6674"/>
                    <a:pt x="10041" y="5333"/>
                    <a:pt x="9961" y="3975"/>
                  </a:cubicBezTo>
                  <a:lnTo>
                    <a:pt x="5347" y="0"/>
                  </a:lnTo>
                  <a:close/>
                </a:path>
              </a:pathLst>
            </a:custGeom>
            <a:solidFill>
              <a:srgbClr val="FE79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290" name="Google Shape;2274;p37">
              <a:extLst>
                <a:ext uri="{FF2B5EF4-FFF2-40B4-BE49-F238E27FC236}">
                  <a16:creationId xmlns:a16="http://schemas.microsoft.com/office/drawing/2014/main" id="{1D27805D-5C2A-6470-80D2-F2BD9904A227}"/>
                </a:ext>
              </a:extLst>
            </p:cNvPr>
            <p:cNvSpPr/>
            <p:nvPr/>
          </p:nvSpPr>
          <p:spPr>
            <a:xfrm>
              <a:off x="6704625" y="4060375"/>
              <a:ext cx="25250" cy="625"/>
            </a:xfrm>
            <a:custGeom>
              <a:avLst/>
              <a:gdLst/>
              <a:ahLst/>
              <a:cxnLst/>
              <a:rect l="l" t="t" r="r" b="b"/>
              <a:pathLst>
                <a:path w="1010" h="25" extrusionOk="0">
                  <a:moveTo>
                    <a:pt x="0" y="24"/>
                  </a:moveTo>
                  <a:cubicBezTo>
                    <a:pt x="339" y="24"/>
                    <a:pt x="674" y="14"/>
                    <a:pt x="1010" y="0"/>
                  </a:cubicBezTo>
                  <a:lnTo>
                    <a:pt x="1010" y="0"/>
                  </a:lnTo>
                  <a:cubicBezTo>
                    <a:pt x="674" y="14"/>
                    <a:pt x="339" y="24"/>
                    <a:pt x="0" y="24"/>
                  </a:cubicBezTo>
                  <a:close/>
                </a:path>
              </a:pathLst>
            </a:custGeom>
            <a:solidFill>
              <a:srgbClr val="8D54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pic>
        <p:nvPicPr>
          <p:cNvPr id="1032" name="Picture 8" descr="Việt Nam tham dự hội thảo về Biển Đông lần thứ 23 | Tạp chí Tuyên giáo">
            <a:extLst>
              <a:ext uri="{FF2B5EF4-FFF2-40B4-BE49-F238E27FC236}">
                <a16:creationId xmlns:a16="http://schemas.microsoft.com/office/drawing/2014/main" id="{1278BB6D-4D33-13FB-E93F-7D9FBA76F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91" y="2390255"/>
            <a:ext cx="4265194" cy="28406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Xây dựng lòng tin trong giải quyết tranh chấp chủ quyền biển, đảo hiện nay">
            <a:extLst>
              <a:ext uri="{FF2B5EF4-FFF2-40B4-BE49-F238E27FC236}">
                <a16:creationId xmlns:a16="http://schemas.microsoft.com/office/drawing/2014/main" id="{92E7A8A8-F62B-409B-C6A5-E724099C0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179" y="959263"/>
            <a:ext cx="3047536" cy="303540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1293" name="Picture 11292">
            <a:extLst>
              <a:ext uri="{FF2B5EF4-FFF2-40B4-BE49-F238E27FC236}">
                <a16:creationId xmlns:a16="http://schemas.microsoft.com/office/drawing/2014/main" id="{3961DAAD-42DA-00D5-AE4C-AD50CFC21F0C}"/>
              </a:ext>
            </a:extLst>
          </p:cNvPr>
          <p:cNvPicPr>
            <a:picLocks noChangeAspect="1"/>
          </p:cNvPicPr>
          <p:nvPr/>
        </p:nvPicPr>
        <p:blipFill rotWithShape="1">
          <a:blip r:embed="rId6"/>
          <a:srcRect l="10269" r="929" b="13330"/>
          <a:stretch/>
        </p:blipFill>
        <p:spPr>
          <a:xfrm>
            <a:off x="0" y="5958042"/>
            <a:ext cx="12191999" cy="899958"/>
          </a:xfrm>
          <a:prstGeom prst="rect">
            <a:avLst/>
          </a:prstGeom>
        </p:spPr>
      </p:pic>
    </p:spTree>
    <p:extLst>
      <p:ext uri="{BB962C8B-B14F-4D97-AF65-F5344CB8AC3E}">
        <p14:creationId xmlns:p14="http://schemas.microsoft.com/office/powerpoint/2010/main" val="108053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500"/>
                                        <p:tgtEl>
                                          <p:spTgt spid="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barn(inVertical)">
                                      <p:cBhvr>
                                        <p:cTn id="11" dur="500"/>
                                        <p:tgtEl>
                                          <p:spTgt spid="10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circle(in)">
                                      <p:cBhvr>
                                        <p:cTn id="20"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74;p24">
            <a:extLst>
              <a:ext uri="{FF2B5EF4-FFF2-40B4-BE49-F238E27FC236}">
                <a16:creationId xmlns:a16="http://schemas.microsoft.com/office/drawing/2014/main" id="{36867130-B437-E00B-DAB9-2554F37E7231}"/>
              </a:ext>
            </a:extLst>
          </p:cNvPr>
          <p:cNvGrpSpPr/>
          <p:nvPr/>
        </p:nvGrpSpPr>
        <p:grpSpPr>
          <a:xfrm>
            <a:off x="0" y="0"/>
            <a:ext cx="8944449" cy="1075234"/>
            <a:chOff x="1197563" y="1543520"/>
            <a:chExt cx="8518668" cy="1075234"/>
          </a:xfrm>
        </p:grpSpPr>
        <p:sp>
          <p:nvSpPr>
            <p:cNvPr id="3" name="Google Shape;475;p24">
              <a:extLst>
                <a:ext uri="{FF2B5EF4-FFF2-40B4-BE49-F238E27FC236}">
                  <a16:creationId xmlns:a16="http://schemas.microsoft.com/office/drawing/2014/main" id="{546836D6-2F8E-BF0E-509E-836C54AAD3E4}"/>
                </a:ext>
              </a:extLst>
            </p:cNvPr>
            <p:cNvSpPr/>
            <p:nvPr/>
          </p:nvSpPr>
          <p:spPr>
            <a:xfrm>
              <a:off x="1254450" y="1624675"/>
              <a:ext cx="833710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6;p24">
              <a:extLst>
                <a:ext uri="{FF2B5EF4-FFF2-40B4-BE49-F238E27FC236}">
                  <a16:creationId xmlns:a16="http://schemas.microsoft.com/office/drawing/2014/main" id="{A8784826-8BDE-B0A8-91E7-5825365890DE}"/>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7;p24">
              <a:extLst>
                <a:ext uri="{FF2B5EF4-FFF2-40B4-BE49-F238E27FC236}">
                  <a16:creationId xmlns:a16="http://schemas.microsoft.com/office/drawing/2014/main" id="{CF7B154D-18C2-9415-B7DC-8C26082D1410}"/>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3</a:t>
              </a:r>
              <a:endParaRPr sz="3000">
                <a:solidFill>
                  <a:srgbClr val="0000FF"/>
                </a:solidFill>
                <a:latin typeface="#9Slide03 AllRoundGothic" panose="020B0703020202020104" pitchFamily="34" charset="0"/>
              </a:endParaRPr>
            </a:p>
          </p:txBody>
        </p:sp>
        <p:sp>
          <p:nvSpPr>
            <p:cNvPr id="6" name="Google Shape;478;p24">
              <a:extLst>
                <a:ext uri="{FF2B5EF4-FFF2-40B4-BE49-F238E27FC236}">
                  <a16:creationId xmlns:a16="http://schemas.microsoft.com/office/drawing/2014/main" id="{EE463F10-48D9-E0E6-374C-6177BD775C30}"/>
                </a:ext>
              </a:extLst>
            </p:cNvPr>
            <p:cNvSpPr/>
            <p:nvPr/>
          </p:nvSpPr>
          <p:spPr>
            <a:xfrm>
              <a:off x="1197563" y="1543520"/>
              <a:ext cx="8518668" cy="1075234"/>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p24">
              <a:extLst>
                <a:ext uri="{FF2B5EF4-FFF2-40B4-BE49-F238E27FC236}">
                  <a16:creationId xmlns:a16="http://schemas.microsoft.com/office/drawing/2014/main" id="{77A924F4-1AFB-2474-B443-8212A92BDA43}"/>
                </a:ext>
              </a:extLst>
            </p:cNvPr>
            <p:cNvSpPr txBox="1"/>
            <p:nvPr/>
          </p:nvSpPr>
          <p:spPr>
            <a:xfrm>
              <a:off x="2068575" y="2030734"/>
              <a:ext cx="7131802" cy="233457"/>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Những thuận lợi và khó khăn đối với phát triển kinh tế và bảo vệ chủ quyền biển đảo</a:t>
              </a:r>
              <a:endParaRPr lang="en-US" sz="2400">
                <a:solidFill>
                  <a:srgbClr val="0000FF"/>
                </a:solidFill>
                <a:latin typeface="Fira Sans Extra Condensed Medium"/>
                <a:ea typeface="Fira Sans Extra Condensed Medium"/>
                <a:cs typeface="Fira Sans Extra Condensed Medium"/>
                <a:sym typeface="Fira Sans Extra Condensed Medium"/>
              </a:endParaRPr>
            </a:p>
          </p:txBody>
        </p:sp>
      </p:grpSp>
      <p:sp>
        <p:nvSpPr>
          <p:cNvPr id="8" name="TextBox 7">
            <a:extLst>
              <a:ext uri="{FF2B5EF4-FFF2-40B4-BE49-F238E27FC236}">
                <a16:creationId xmlns:a16="http://schemas.microsoft.com/office/drawing/2014/main" id="{110727D4-14C7-C945-36EF-F9631737367E}"/>
              </a:ext>
            </a:extLst>
          </p:cNvPr>
          <p:cNvSpPr txBox="1"/>
          <p:nvPr/>
        </p:nvSpPr>
        <p:spPr>
          <a:xfrm>
            <a:off x="110366" y="1326614"/>
            <a:ext cx="11978853" cy="461665"/>
          </a:xfrm>
          <a:prstGeom prst="rect">
            <a:avLst/>
          </a:prstGeom>
          <a:solidFill>
            <a:schemeClr val="accent4">
              <a:lumMod val="20000"/>
              <a:lumOff val="80000"/>
            </a:schemeClr>
          </a:solidFill>
        </p:spPr>
        <p:txBody>
          <a:bodyPr wrap="square" rtlCol="0">
            <a:spAutoFit/>
          </a:bodyPr>
          <a:lstStyle/>
          <a:p>
            <a:r>
              <a:rPr lang="en-US" sz="2400">
                <a:solidFill>
                  <a:srgbClr val="0000FF"/>
                </a:solidFill>
              </a:rPr>
              <a:t>b</a:t>
            </a:r>
            <a:r>
              <a:rPr lang="en-US" sz="2400">
                <a:solidFill>
                  <a:srgbClr val="0000FF"/>
                </a:solidFill>
                <a:latin typeface="Arial" panose="020B0604020202020204" pitchFamily="34" charset="0"/>
                <a:cs typeface="Arial" panose="020B0604020202020204" pitchFamily="34" charset="0"/>
              </a:rPr>
              <a:t>. Đối với bảo vệ chủ quyền, các quyền và lợi ích hợp pháp của Việt Nam ở Biển Đông</a:t>
            </a:r>
          </a:p>
        </p:txBody>
      </p:sp>
      <p:sp>
        <p:nvSpPr>
          <p:cNvPr id="9" name="Google Shape;2280;p37">
            <a:extLst>
              <a:ext uri="{FF2B5EF4-FFF2-40B4-BE49-F238E27FC236}">
                <a16:creationId xmlns:a16="http://schemas.microsoft.com/office/drawing/2014/main" id="{170E7098-0F13-3CF4-F2C2-F385ACFDC82E}"/>
              </a:ext>
            </a:extLst>
          </p:cNvPr>
          <p:cNvSpPr txBox="1">
            <a:spLocks/>
          </p:cNvSpPr>
          <p:nvPr/>
        </p:nvSpPr>
        <p:spPr>
          <a:xfrm>
            <a:off x="110366" y="2226074"/>
            <a:ext cx="7628723"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lvl="0" algn="just">
              <a:buClr>
                <a:srgbClr val="1D2542"/>
              </a:buClr>
              <a:defRPr/>
            </a:pPr>
            <a:r>
              <a:rPr lang="en-US" b="0">
                <a:solidFill>
                  <a:srgbClr val="002060"/>
                </a:solidFill>
                <a:latin typeface="#9Slide05 Fourth" panose="00000500000000000000" pitchFamily="2" charset="0"/>
              </a:rPr>
              <a:t>- </a:t>
            </a:r>
            <a:r>
              <a:rPr lang="vi-VN" b="0">
                <a:solidFill>
                  <a:srgbClr val="002060"/>
                </a:solidFill>
                <a:latin typeface="#9Slide05 Fourth" panose="00000500000000000000" pitchFamily="2" charset="0"/>
              </a:rPr>
              <a:t>Công ước của Liên hợp quốc về Luật Biển 1982</a:t>
            </a:r>
            <a:endParaRPr kumimoji="0" lang="en-US" b="1" i="0" u="none" strike="noStrike" kern="0" cap="none" spc="0" normalizeH="0" baseline="0" noProof="0" dirty="0">
              <a:ln>
                <a:noFill/>
              </a:ln>
              <a:solidFill>
                <a:srgbClr val="002060"/>
              </a:solidFill>
              <a:effectLst/>
              <a:uLnTx/>
              <a:uFillTx/>
              <a:latin typeface="#9Slide05 Fourth" panose="00000500000000000000" pitchFamily="2" charset="0"/>
              <a:ea typeface="#9Slide03 Roboto Medium" panose="02000000000000000000" pitchFamily="2" charset="0"/>
              <a:sym typeface="Life Savers"/>
            </a:endParaRPr>
          </a:p>
        </p:txBody>
      </p:sp>
      <p:sp>
        <p:nvSpPr>
          <p:cNvPr id="14" name="TextBox 13">
            <a:extLst>
              <a:ext uri="{FF2B5EF4-FFF2-40B4-BE49-F238E27FC236}">
                <a16:creationId xmlns:a16="http://schemas.microsoft.com/office/drawing/2014/main" id="{12737A0C-04D1-9250-FA3F-984C34E4EBDB}"/>
              </a:ext>
            </a:extLst>
          </p:cNvPr>
          <p:cNvSpPr txBox="1"/>
          <p:nvPr/>
        </p:nvSpPr>
        <p:spPr>
          <a:xfrm>
            <a:off x="110366" y="2826474"/>
            <a:ext cx="11815282" cy="523220"/>
          </a:xfrm>
          <a:prstGeom prst="rect">
            <a:avLst/>
          </a:prstGeom>
          <a:noFill/>
        </p:spPr>
        <p:txBody>
          <a:bodyPr wrap="square">
            <a:spAutoFit/>
          </a:bodyPr>
          <a:lstStyle/>
          <a:p>
            <a:pPr algn="just"/>
            <a:r>
              <a:rPr lang="en-US" sz="2800" b="0" i="0">
                <a:solidFill>
                  <a:srgbClr val="002060"/>
                </a:solidFill>
                <a:effectLst/>
                <a:latin typeface="#9Slide05 Fourth" panose="00000500000000000000" pitchFamily="2" charset="0"/>
              </a:rPr>
              <a:t>-</a:t>
            </a:r>
            <a:r>
              <a:rPr lang="vi-VN" sz="2800" b="0" i="0">
                <a:solidFill>
                  <a:srgbClr val="002060"/>
                </a:solidFill>
                <a:effectLst/>
                <a:latin typeface="#9Slide05 Fourth" panose="00000500000000000000" pitchFamily="2" charset="0"/>
              </a:rPr>
              <a:t>Việt Nam </a:t>
            </a:r>
            <a:r>
              <a:rPr lang="en-US" sz="2800" b="0" i="0">
                <a:solidFill>
                  <a:srgbClr val="002060"/>
                </a:solidFill>
                <a:effectLst/>
                <a:latin typeface="#9Slide05 Fourth" panose="00000500000000000000" pitchFamily="2" charset="0"/>
              </a:rPr>
              <a:t>ban hành </a:t>
            </a:r>
            <a:r>
              <a:rPr lang="vi-VN" sz="2800" b="0" i="0">
                <a:solidFill>
                  <a:srgbClr val="002060"/>
                </a:solidFill>
                <a:effectLst/>
                <a:latin typeface="#9Slide05 Fourth" panose="00000500000000000000" pitchFamily="2" charset="0"/>
              </a:rPr>
              <a:t>Luật Biển Việt Nam năm 2012, Luật Biên giới Quốc gia năm 2003,...</a:t>
            </a:r>
          </a:p>
        </p:txBody>
      </p:sp>
      <p:sp>
        <p:nvSpPr>
          <p:cNvPr id="15" name="Google Shape;2278;p37">
            <a:extLst>
              <a:ext uri="{FF2B5EF4-FFF2-40B4-BE49-F238E27FC236}">
                <a16:creationId xmlns:a16="http://schemas.microsoft.com/office/drawing/2014/main" id="{39B9C422-19C3-68BA-4BDA-E1B51F63921B}"/>
              </a:ext>
            </a:extLst>
          </p:cNvPr>
          <p:cNvSpPr txBox="1">
            <a:spLocks/>
          </p:cNvSpPr>
          <p:nvPr/>
        </p:nvSpPr>
        <p:spPr>
          <a:xfrm>
            <a:off x="110366" y="3730734"/>
            <a:ext cx="11541929"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lvl="0" algn="just">
              <a:buClr>
                <a:srgbClr val="1D2542"/>
              </a:buClr>
              <a:defRPr/>
            </a:pPr>
            <a:r>
              <a:rPr lang="en-US" b="0" noProof="0">
                <a:solidFill>
                  <a:srgbClr val="002060"/>
                </a:solidFill>
                <a:latin typeface="#9Slide05 Fourth Medium" panose="00000600000000000000" pitchFamily="2" charset="0"/>
                <a:ea typeface="#9Slide03 Roboto Medium" panose="02000000000000000000" pitchFamily="2" charset="0"/>
                <a:cs typeface="Arial" panose="020B0604020202020204" pitchFamily="34" charset="0"/>
              </a:rPr>
              <a:t>-</a:t>
            </a:r>
            <a:r>
              <a:rPr lang="en-US" b="0" noProof="0">
                <a:solidFill>
                  <a:srgbClr val="002060"/>
                </a:solidFill>
                <a:latin typeface="#9Slide05 Fourth" panose="00000500000000000000" pitchFamily="2" charset="0"/>
                <a:ea typeface="#9Slide03 Roboto Medium" panose="02000000000000000000" pitchFamily="2" charset="0"/>
                <a:cs typeface="Arial" panose="020B0604020202020204" pitchFamily="34" charset="0"/>
              </a:rPr>
              <a:t>Tình hình kinh tế-chính trị-xã hội của các nước Đông Nam Á khá ổn định, các nước cùng nhau xây dựng nền hòa bình và tôn trọng lẫn nhau</a:t>
            </a:r>
            <a:endParaRPr kumimoji="0" lang="en-US" b="0" i="0" u="none" strike="noStrike" kern="0" cap="none" spc="0" normalizeH="0" baseline="0" noProof="0" dirty="0">
              <a:ln>
                <a:noFill/>
              </a:ln>
              <a:solidFill>
                <a:srgbClr val="002060"/>
              </a:solidFill>
              <a:effectLst/>
              <a:uLnTx/>
              <a:uFillTx/>
              <a:latin typeface="#9Slide05 Fourth" panose="00000500000000000000" pitchFamily="2" charset="0"/>
              <a:ea typeface="#9Slide03 Roboto Medium" panose="02000000000000000000" pitchFamily="2" charset="0"/>
              <a:sym typeface="Life Savers"/>
            </a:endParaRPr>
          </a:p>
        </p:txBody>
      </p:sp>
      <p:sp>
        <p:nvSpPr>
          <p:cNvPr id="16" name="TextBox 15">
            <a:extLst>
              <a:ext uri="{FF2B5EF4-FFF2-40B4-BE49-F238E27FC236}">
                <a16:creationId xmlns:a16="http://schemas.microsoft.com/office/drawing/2014/main" id="{D8EC2771-A00F-1C9F-9048-26CE132FEF55}"/>
              </a:ext>
            </a:extLst>
          </p:cNvPr>
          <p:cNvSpPr txBox="1"/>
          <p:nvPr/>
        </p:nvSpPr>
        <p:spPr>
          <a:xfrm>
            <a:off x="110366" y="3349694"/>
            <a:ext cx="11978853" cy="523220"/>
          </a:xfrm>
          <a:prstGeom prst="rect">
            <a:avLst/>
          </a:prstGeom>
          <a:noFill/>
        </p:spPr>
        <p:txBody>
          <a:bodyPr wrap="square">
            <a:spAutoFit/>
          </a:bodyPr>
          <a:lstStyle/>
          <a:p>
            <a:pPr algn="just"/>
            <a:r>
              <a:rPr lang="en-US" sz="2800">
                <a:solidFill>
                  <a:srgbClr val="002060"/>
                </a:solidFill>
                <a:latin typeface="#9Slide05 Fourth" panose="00000500000000000000" pitchFamily="2" charset="0"/>
              </a:rPr>
              <a:t>-</a:t>
            </a:r>
            <a:r>
              <a:rPr lang="vi-VN" sz="2800" b="0" i="0">
                <a:solidFill>
                  <a:srgbClr val="002060"/>
                </a:solidFill>
                <a:effectLst/>
                <a:latin typeface="#9Slide05 Fourth" panose="00000500000000000000" pitchFamily="2" charset="0"/>
              </a:rPr>
              <a:t>Việt Nam tích cực tham gia xây dựng Bộ Quy tắc ứng xử trên Biển Đông (COC)</a:t>
            </a:r>
            <a:r>
              <a:rPr lang="en-US" sz="2800" b="0" i="0">
                <a:solidFill>
                  <a:srgbClr val="002060"/>
                </a:solidFill>
                <a:effectLst/>
                <a:latin typeface="#9Slide05 Fourth" panose="00000500000000000000" pitchFamily="2" charset="0"/>
              </a:rPr>
              <a:t>…</a:t>
            </a:r>
            <a:endParaRPr lang="vi-VN" sz="2800" b="0" i="0">
              <a:solidFill>
                <a:srgbClr val="002060"/>
              </a:solidFill>
              <a:effectLst/>
              <a:latin typeface="#9Slide05 Fourth" panose="00000500000000000000" pitchFamily="2" charset="0"/>
            </a:endParaRPr>
          </a:p>
        </p:txBody>
      </p:sp>
      <p:sp>
        <p:nvSpPr>
          <p:cNvPr id="17" name="TextBox 16">
            <a:extLst>
              <a:ext uri="{FF2B5EF4-FFF2-40B4-BE49-F238E27FC236}">
                <a16:creationId xmlns:a16="http://schemas.microsoft.com/office/drawing/2014/main" id="{4BEE5CF6-0EB6-4181-06D7-AC0BFD397B8E}"/>
              </a:ext>
            </a:extLst>
          </p:cNvPr>
          <p:cNvSpPr txBox="1"/>
          <p:nvPr/>
        </p:nvSpPr>
        <p:spPr>
          <a:xfrm>
            <a:off x="245328" y="1722601"/>
            <a:ext cx="2384856" cy="646331"/>
          </a:xfrm>
          <a:prstGeom prst="rect">
            <a:avLst/>
          </a:prstGeom>
          <a:noFill/>
        </p:spPr>
        <p:txBody>
          <a:bodyPr wrap="square" rtlCol="0">
            <a:spAutoFit/>
          </a:bodyPr>
          <a:lstStyle/>
          <a:p>
            <a:r>
              <a:rPr lang="en-US" sz="3600" b="1">
                <a:solidFill>
                  <a:srgbClr val="0000FF"/>
                </a:solidFill>
                <a:latin typeface="#9Slide05 Fourth" panose="00000500000000000000" pitchFamily="2" charset="0"/>
              </a:rPr>
              <a:t>*</a:t>
            </a:r>
            <a:r>
              <a:rPr lang="en-US" sz="3200" b="1" u="sng">
                <a:solidFill>
                  <a:srgbClr val="0000FF"/>
                </a:solidFill>
                <a:latin typeface="#9Slide05 Fourth" panose="00000500000000000000" pitchFamily="2" charset="0"/>
              </a:rPr>
              <a:t>Thuận lợi:</a:t>
            </a:r>
          </a:p>
        </p:txBody>
      </p:sp>
      <p:sp>
        <p:nvSpPr>
          <p:cNvPr id="18" name="TextBox 17">
            <a:extLst>
              <a:ext uri="{FF2B5EF4-FFF2-40B4-BE49-F238E27FC236}">
                <a16:creationId xmlns:a16="http://schemas.microsoft.com/office/drawing/2014/main" id="{89EFB5F2-2B0A-E787-CAAA-C97ACD47BB34}"/>
              </a:ext>
            </a:extLst>
          </p:cNvPr>
          <p:cNvSpPr txBox="1"/>
          <p:nvPr/>
        </p:nvSpPr>
        <p:spPr>
          <a:xfrm>
            <a:off x="245328" y="4587943"/>
            <a:ext cx="2384856" cy="646331"/>
          </a:xfrm>
          <a:prstGeom prst="rect">
            <a:avLst/>
          </a:prstGeom>
          <a:noFill/>
        </p:spPr>
        <p:txBody>
          <a:bodyPr wrap="square" rtlCol="0">
            <a:spAutoFit/>
          </a:bodyPr>
          <a:lstStyle/>
          <a:p>
            <a:r>
              <a:rPr lang="en-US" sz="3600" b="1">
                <a:solidFill>
                  <a:srgbClr val="0000FF"/>
                </a:solidFill>
                <a:latin typeface="#9Slide05 Fourth" panose="00000500000000000000" pitchFamily="2" charset="0"/>
              </a:rPr>
              <a:t>*</a:t>
            </a:r>
            <a:r>
              <a:rPr lang="en-US" sz="3200" b="1" u="sng">
                <a:solidFill>
                  <a:srgbClr val="0000FF"/>
                </a:solidFill>
                <a:latin typeface="#9Slide05 Fourth" panose="00000500000000000000" pitchFamily="2" charset="0"/>
              </a:rPr>
              <a:t>Khó khăn:</a:t>
            </a:r>
          </a:p>
        </p:txBody>
      </p:sp>
      <p:sp>
        <p:nvSpPr>
          <p:cNvPr id="21" name="TextBox 20">
            <a:extLst>
              <a:ext uri="{FF2B5EF4-FFF2-40B4-BE49-F238E27FC236}">
                <a16:creationId xmlns:a16="http://schemas.microsoft.com/office/drawing/2014/main" id="{A9C3F2B6-73F7-28A0-568B-F04CC6C9F879}"/>
              </a:ext>
            </a:extLst>
          </p:cNvPr>
          <p:cNvSpPr txBox="1"/>
          <p:nvPr/>
        </p:nvSpPr>
        <p:spPr>
          <a:xfrm>
            <a:off x="110366" y="5117306"/>
            <a:ext cx="11978853" cy="954107"/>
          </a:xfrm>
          <a:prstGeom prst="rect">
            <a:avLst/>
          </a:prstGeom>
          <a:noFill/>
        </p:spPr>
        <p:txBody>
          <a:bodyPr wrap="square">
            <a:spAutoFit/>
          </a:bodyPr>
          <a:lstStyle/>
          <a:p>
            <a:pPr algn="just"/>
            <a:r>
              <a:rPr kumimoji="0" lang="en-US" sz="2800" u="none" strike="noStrike" kern="0" cap="none" spc="0" normalizeH="0" baseline="0" noProof="0">
                <a:ln>
                  <a:noFill/>
                </a:ln>
                <a:solidFill>
                  <a:srgbClr val="002060"/>
                </a:solidFill>
                <a:uLnTx/>
                <a:uFillTx/>
                <a:latin typeface="#9Slide05 Fourth" panose="00000500000000000000" pitchFamily="2" charset="0"/>
                <a:ea typeface="#9Slide03 Roboto Medium" panose="02000000000000000000" pitchFamily="2" charset="0"/>
                <a:sym typeface="Life Savers"/>
              </a:rPr>
              <a:t>-</a:t>
            </a:r>
            <a:r>
              <a:rPr kumimoji="0" lang="en-US" sz="2800" i="0" u="none" strike="noStrike" kern="0" cap="none" spc="0" normalizeH="0" baseline="0" noProof="0">
                <a:ln>
                  <a:noFill/>
                </a:ln>
                <a:solidFill>
                  <a:srgbClr val="002060"/>
                </a:solidFill>
                <a:effectLst/>
                <a:uLnTx/>
                <a:uFillTx/>
                <a:latin typeface="#9Slide05 Fourth" panose="00000500000000000000" pitchFamily="2" charset="0"/>
                <a:ea typeface="#9Slide03 Roboto Medium" panose="02000000000000000000" pitchFamily="2" charset="0"/>
                <a:sym typeface="Life Savers"/>
              </a:rPr>
              <a:t>Tranh chấp</a:t>
            </a:r>
            <a:r>
              <a:rPr kumimoji="0" lang="en-US" sz="2800" i="0" u="none" strike="noStrike" kern="0" cap="none" spc="0" normalizeH="0" noProof="0">
                <a:ln>
                  <a:noFill/>
                </a:ln>
                <a:solidFill>
                  <a:srgbClr val="002060"/>
                </a:solidFill>
                <a:effectLst/>
                <a:uLnTx/>
                <a:uFillTx/>
                <a:latin typeface="#9Slide05 Fourth" panose="00000500000000000000" pitchFamily="2" charset="0"/>
                <a:ea typeface="#9Slide03 Roboto Medium" panose="02000000000000000000" pitchFamily="2" charset="0"/>
                <a:sym typeface="Life Savers"/>
              </a:rPr>
              <a:t> chủ quyền lãnh thổ biển đảo và thềm lục địa của một số quốc gia có chung Biển Đông </a:t>
            </a:r>
            <a:endParaRPr lang="vi-VN" sz="2800" i="0">
              <a:solidFill>
                <a:srgbClr val="002060"/>
              </a:solidFill>
              <a:effectLst/>
              <a:latin typeface="#9Slide05 Fourth" panose="00000500000000000000" pitchFamily="2" charset="0"/>
            </a:endParaRPr>
          </a:p>
        </p:txBody>
      </p:sp>
      <p:sp>
        <p:nvSpPr>
          <p:cNvPr id="24" name="TextBox 23">
            <a:extLst>
              <a:ext uri="{FF2B5EF4-FFF2-40B4-BE49-F238E27FC236}">
                <a16:creationId xmlns:a16="http://schemas.microsoft.com/office/drawing/2014/main" id="{A23DAC07-DABA-CAAB-0FDC-C9CAD17F52D6}"/>
              </a:ext>
            </a:extLst>
          </p:cNvPr>
          <p:cNvSpPr txBox="1"/>
          <p:nvPr/>
        </p:nvSpPr>
        <p:spPr>
          <a:xfrm>
            <a:off x="59730" y="5903893"/>
            <a:ext cx="11815282" cy="954107"/>
          </a:xfrm>
          <a:prstGeom prst="rect">
            <a:avLst/>
          </a:prstGeom>
          <a:noFill/>
        </p:spPr>
        <p:txBody>
          <a:bodyPr wrap="square">
            <a:spAutoFit/>
          </a:bodyPr>
          <a:lstStyle/>
          <a:p>
            <a:pPr algn="just"/>
            <a:r>
              <a:rPr lang="en-US" sz="2800">
                <a:solidFill>
                  <a:srgbClr val="002060"/>
                </a:solidFill>
                <a:latin typeface="#9Slide05 Fourth" panose="00000500000000000000" pitchFamily="2" charset="0"/>
              </a:rPr>
              <a:t>-</a:t>
            </a:r>
            <a:r>
              <a:rPr lang="en-US" sz="2800" i="0">
                <a:solidFill>
                  <a:srgbClr val="002060"/>
                </a:solidFill>
                <a:effectLst/>
                <a:latin typeface="#9Slide05 Fourth" panose="00000500000000000000" pitchFamily="2" charset="0"/>
              </a:rPr>
              <a:t>Các vấn đề an ninh truyền thống như tranh chấp ngư trường, khai thác tài nguyên biển gây ô nhiễm môi trường cũng có diễn biến phức tạp</a:t>
            </a:r>
            <a:endParaRPr lang="vi-VN" sz="2800" i="0">
              <a:solidFill>
                <a:srgbClr val="002060"/>
              </a:solidFill>
              <a:effectLst/>
              <a:latin typeface="#9Slide05 Fourth" panose="00000500000000000000" pitchFamily="2" charset="0"/>
            </a:endParaRPr>
          </a:p>
        </p:txBody>
      </p:sp>
      <p:pic>
        <p:nvPicPr>
          <p:cNvPr id="25" name="Picture 24" descr="book9">
            <a:extLst>
              <a:ext uri="{FF2B5EF4-FFF2-40B4-BE49-F238E27FC236}">
                <a16:creationId xmlns:a16="http://schemas.microsoft.com/office/drawing/2014/main" id="{408C99C8-177D-8FC6-D0CA-5B73992DDA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94705" y="128589"/>
            <a:ext cx="1357589" cy="93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894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491;p24">
            <a:extLst>
              <a:ext uri="{FF2B5EF4-FFF2-40B4-BE49-F238E27FC236}">
                <a16:creationId xmlns:a16="http://schemas.microsoft.com/office/drawing/2014/main" id="{F2AE97EB-7FB7-A6E0-8C0D-30E342A2DF29}"/>
              </a:ext>
            </a:extLst>
          </p:cNvPr>
          <p:cNvGrpSpPr/>
          <p:nvPr/>
        </p:nvGrpSpPr>
        <p:grpSpPr>
          <a:xfrm>
            <a:off x="38448" y="0"/>
            <a:ext cx="5817822" cy="1041525"/>
            <a:chOff x="4713533" y="1560375"/>
            <a:chExt cx="5898917" cy="1041525"/>
          </a:xfrm>
        </p:grpSpPr>
        <p:sp>
          <p:nvSpPr>
            <p:cNvPr id="9" name="Google Shape;492;p24">
              <a:extLst>
                <a:ext uri="{FF2B5EF4-FFF2-40B4-BE49-F238E27FC236}">
                  <a16:creationId xmlns:a16="http://schemas.microsoft.com/office/drawing/2014/main" id="{6E80F90D-0E5D-1970-08A5-5FA19E759A19}"/>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3;p24">
              <a:extLst>
                <a:ext uri="{FF2B5EF4-FFF2-40B4-BE49-F238E27FC236}">
                  <a16:creationId xmlns:a16="http://schemas.microsoft.com/office/drawing/2014/main" id="{D043ADBB-1A82-ECA4-1721-BD0D8C65A8FC}"/>
                </a:ext>
              </a:extLst>
            </p:cNvPr>
            <p:cNvSpPr/>
            <p:nvPr/>
          </p:nvSpPr>
          <p:spPr>
            <a:xfrm>
              <a:off x="4825449" y="1624675"/>
              <a:ext cx="568757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4;p24">
              <a:extLst>
                <a:ext uri="{FF2B5EF4-FFF2-40B4-BE49-F238E27FC236}">
                  <a16:creationId xmlns:a16="http://schemas.microsoft.com/office/drawing/2014/main" id="{691FA7BA-26C6-1D75-55C4-C3FA31678E4D}"/>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5;p24">
              <a:extLst>
                <a:ext uri="{FF2B5EF4-FFF2-40B4-BE49-F238E27FC236}">
                  <a16:creationId xmlns:a16="http://schemas.microsoft.com/office/drawing/2014/main" id="{C8DDFA3F-F4C6-DFD2-0A1E-AAF862519754}"/>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a:solidFill>
                    <a:srgbClr val="0000FF"/>
                  </a:solidFill>
                  <a:latin typeface="#9Slide03 AllRoundGothic" panose="020B0703020202020104" pitchFamily="34" charset="0"/>
                </a:rPr>
                <a:t>4</a:t>
              </a:r>
              <a:endParaRPr sz="2800">
                <a:solidFill>
                  <a:srgbClr val="0000FF"/>
                </a:solidFill>
                <a:latin typeface="#9Slide03 AllRoundGothic" panose="020B0703020202020104" pitchFamily="34" charset="0"/>
              </a:endParaRPr>
            </a:p>
          </p:txBody>
        </p:sp>
        <p:sp>
          <p:nvSpPr>
            <p:cNvPr id="13" name="Google Shape;496;p24">
              <a:extLst>
                <a:ext uri="{FF2B5EF4-FFF2-40B4-BE49-F238E27FC236}">
                  <a16:creationId xmlns:a16="http://schemas.microsoft.com/office/drawing/2014/main" id="{301E2092-83E7-952A-A549-DA3C42B2766D}"/>
                </a:ext>
              </a:extLst>
            </p:cNvPr>
            <p:cNvSpPr/>
            <p:nvPr/>
          </p:nvSpPr>
          <p:spPr>
            <a:xfrm>
              <a:off x="4713533" y="1560375"/>
              <a:ext cx="5898917"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9;p24">
              <a:extLst>
                <a:ext uri="{FF2B5EF4-FFF2-40B4-BE49-F238E27FC236}">
                  <a16:creationId xmlns:a16="http://schemas.microsoft.com/office/drawing/2014/main" id="{E4574323-521C-CF0C-26D7-A656F77B11C9}"/>
                </a:ext>
              </a:extLst>
            </p:cNvPr>
            <p:cNvSpPr txBox="1"/>
            <p:nvPr/>
          </p:nvSpPr>
          <p:spPr>
            <a:xfrm>
              <a:off x="5639850" y="1956237"/>
              <a:ext cx="4873172" cy="249800"/>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Quá trình xác lập chủ quyền biển đảo trong lịch sử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sp>
        <p:nvSpPr>
          <p:cNvPr id="16" name="TextBox 15">
            <a:extLst>
              <a:ext uri="{FF2B5EF4-FFF2-40B4-BE49-F238E27FC236}">
                <a16:creationId xmlns:a16="http://schemas.microsoft.com/office/drawing/2014/main" id="{A071FC22-A67D-FEDF-BE4E-CA5DAEC76E71}"/>
              </a:ext>
            </a:extLst>
          </p:cNvPr>
          <p:cNvSpPr txBox="1"/>
          <p:nvPr/>
        </p:nvSpPr>
        <p:spPr>
          <a:xfrm>
            <a:off x="571335" y="2397948"/>
            <a:ext cx="6097712" cy="2062103"/>
          </a:xfrm>
          <a:prstGeom prst="rect">
            <a:avLst/>
          </a:prstGeom>
          <a:noFill/>
        </p:spPr>
        <p:txBody>
          <a:bodyPr wrap="square">
            <a:spAutoFit/>
          </a:bodyPr>
          <a:lstStyle/>
          <a:p>
            <a:pPr algn="just"/>
            <a:r>
              <a:rPr lang="vi-VN" sz="3200" b="0" i="0">
                <a:solidFill>
                  <a:srgbClr val="FF0000"/>
                </a:solidFill>
                <a:effectLst/>
                <a:latin typeface="#9Slide05 Fourth Medium" panose="00000600000000000000" pitchFamily="2" charset="0"/>
              </a:rPr>
              <a:t>Quần đảo Hoàng Sa, quân đảo Trường Sa thuộc đơn vị hành chính nào của Nhà nước Việt Nam qua các giai đoạn lịch sử?</a:t>
            </a:r>
            <a:endParaRPr lang="en-US" sz="3200">
              <a:solidFill>
                <a:srgbClr val="FF0000"/>
              </a:solidFill>
              <a:latin typeface="#9Slide05 Fourth Medium" panose="00000600000000000000" pitchFamily="2" charset="0"/>
            </a:endParaRPr>
          </a:p>
        </p:txBody>
      </p:sp>
      <p:pic>
        <p:nvPicPr>
          <p:cNvPr id="21" name="Picture 20" descr="Map&#10;&#10;Description automatically generated">
            <a:extLst>
              <a:ext uri="{FF2B5EF4-FFF2-40B4-BE49-F238E27FC236}">
                <a16:creationId xmlns:a16="http://schemas.microsoft.com/office/drawing/2014/main" id="{4018EF4E-207D-8A32-3C83-64FBAB4A4562}"/>
              </a:ext>
            </a:extLst>
          </p:cNvPr>
          <p:cNvPicPr>
            <a:picLocks noChangeAspect="1"/>
          </p:cNvPicPr>
          <p:nvPr/>
        </p:nvPicPr>
        <p:blipFill rotWithShape="1">
          <a:blip r:embed="rId3">
            <a:extLst>
              <a:ext uri="{28A0092B-C50C-407E-A947-70E740481C1C}">
                <a14:useLocalDpi xmlns:a14="http://schemas.microsoft.com/office/drawing/2010/main" val="0"/>
              </a:ext>
            </a:extLst>
          </a:blip>
          <a:srcRect t="9867" b="19933"/>
          <a:stretch/>
        </p:blipFill>
        <p:spPr>
          <a:xfrm>
            <a:off x="7602290" y="64300"/>
            <a:ext cx="4551262" cy="6918213"/>
          </a:xfrm>
          <a:prstGeom prst="rect">
            <a:avLst/>
          </a:prstGeom>
        </p:spPr>
      </p:pic>
      <p:sp>
        <p:nvSpPr>
          <p:cNvPr id="23" name="TextBox 22">
            <a:extLst>
              <a:ext uri="{FF2B5EF4-FFF2-40B4-BE49-F238E27FC236}">
                <a16:creationId xmlns:a16="http://schemas.microsoft.com/office/drawing/2014/main" id="{A95EE416-DA5B-7406-BB54-10FFEEEAE315}"/>
              </a:ext>
            </a:extLst>
          </p:cNvPr>
          <p:cNvSpPr txBox="1"/>
          <p:nvPr/>
        </p:nvSpPr>
        <p:spPr>
          <a:xfrm>
            <a:off x="42819" y="1478095"/>
            <a:ext cx="7324872" cy="4401205"/>
          </a:xfrm>
          <a:prstGeom prst="rect">
            <a:avLst/>
          </a:prstGeom>
          <a:solidFill>
            <a:schemeClr val="bg1"/>
          </a:solidFill>
        </p:spPr>
        <p:txBody>
          <a:bodyPr wrap="square">
            <a:spAutoFit/>
          </a:bodyPr>
          <a:lstStyle/>
          <a:p>
            <a:pPr algn="just">
              <a:buFont typeface="Arial" panose="020B0604020202020204" pitchFamily="34" charset="0"/>
              <a:buChar char="•"/>
            </a:pPr>
            <a:r>
              <a:rPr lang="vi-VN" sz="2800" b="1" i="0">
                <a:solidFill>
                  <a:srgbClr val="0000FF"/>
                </a:solidFill>
                <a:effectLst/>
                <a:latin typeface="#9Slide05 Fourth" panose="00000500000000000000" pitchFamily="2" charset="0"/>
              </a:rPr>
              <a:t>Từ thế kỉ XV đến thế kỉ XVI</a:t>
            </a:r>
            <a:r>
              <a:rPr lang="vi-VN" sz="2800" b="0" i="0">
                <a:solidFill>
                  <a:srgbClr val="0000FF"/>
                </a:solidFill>
                <a:effectLst/>
                <a:latin typeface="#9Slide05 Fourth" panose="00000500000000000000" pitchFamily="2" charset="0"/>
              </a:rPr>
              <a:t>: thuộc phủ Tư Nghĩa (Quảng Ngãi) của thừa tuyên Quảng Nam, sau là tỉnh Quảng Ngãi.</a:t>
            </a:r>
          </a:p>
          <a:p>
            <a:pPr algn="just">
              <a:buFont typeface="Arial" panose="020B0604020202020204" pitchFamily="34" charset="0"/>
              <a:buChar char="•"/>
            </a:pPr>
            <a:r>
              <a:rPr lang="vi-VN" sz="2800" b="1" i="0">
                <a:solidFill>
                  <a:srgbClr val="0000FF"/>
                </a:solidFill>
                <a:effectLst/>
                <a:latin typeface="#9Slide05 Fourth" panose="00000500000000000000" pitchFamily="2" charset="0"/>
              </a:rPr>
              <a:t>Năm 1884: </a:t>
            </a:r>
            <a:r>
              <a:rPr lang="vi-VN" sz="2800" b="0" i="0">
                <a:solidFill>
                  <a:srgbClr val="0000FF"/>
                </a:solidFill>
                <a:effectLst/>
                <a:latin typeface="#9Slide05 Fourth" panose="00000500000000000000" pitchFamily="2" charset="0"/>
              </a:rPr>
              <a:t>Pháp thực thi chủ quyền đối với Hoàng Sa và Trường Sa.</a:t>
            </a:r>
          </a:p>
          <a:p>
            <a:pPr algn="just">
              <a:buFont typeface="Arial" panose="020B0604020202020204" pitchFamily="34" charset="0"/>
              <a:buChar char="•"/>
            </a:pPr>
            <a:r>
              <a:rPr lang="vi-VN" sz="2800" b="1" i="0">
                <a:solidFill>
                  <a:srgbClr val="0000FF"/>
                </a:solidFill>
                <a:effectLst/>
                <a:latin typeface="#9Slide05 Fourth" panose="00000500000000000000" pitchFamily="2" charset="0"/>
              </a:rPr>
              <a:t>Năm 1975: </a:t>
            </a:r>
            <a:r>
              <a:rPr lang="vi-VN" sz="2800" b="0" i="0">
                <a:solidFill>
                  <a:srgbClr val="0000FF"/>
                </a:solidFill>
                <a:effectLst/>
                <a:latin typeface="#9Slide05 Fourth" panose="00000500000000000000" pitchFamily="2" charset="0"/>
              </a:rPr>
              <a:t>Chính phủ Việt Nam thành lập huyện đảo Hoàng Sa (trực thuộc tỉnh Quảng Nam - Đà Nẵng) và huyện đảo Trường Sa (trực thuộc tỉnh Đồng Nai)</a:t>
            </a:r>
          </a:p>
          <a:p>
            <a:pPr algn="just">
              <a:buFont typeface="Arial" panose="020B0604020202020204" pitchFamily="34" charset="0"/>
              <a:buChar char="•"/>
            </a:pPr>
            <a:r>
              <a:rPr lang="vi-VN" sz="2800" b="1" i="0">
                <a:solidFill>
                  <a:srgbClr val="0000FF"/>
                </a:solidFill>
                <a:effectLst/>
                <a:latin typeface="#9Slide05 Fourth" panose="00000500000000000000" pitchFamily="2" charset="0"/>
              </a:rPr>
              <a:t>Hiện nay: </a:t>
            </a:r>
            <a:r>
              <a:rPr lang="vi-VN" sz="2800" b="0" i="0">
                <a:solidFill>
                  <a:srgbClr val="0000FF"/>
                </a:solidFill>
                <a:effectLst/>
                <a:latin typeface="#9Slide05 Fourth" panose="00000500000000000000" pitchFamily="2" charset="0"/>
              </a:rPr>
              <a:t>huyện đảo Hoàng Sa thuộc thành phố Đà Nẵng, huyện đảo Trường Sa thuộc tỉnh Khánh Hòa.</a:t>
            </a:r>
          </a:p>
        </p:txBody>
      </p:sp>
    </p:spTree>
    <p:extLst>
      <p:ext uri="{BB962C8B-B14F-4D97-AF65-F5344CB8AC3E}">
        <p14:creationId xmlns:p14="http://schemas.microsoft.com/office/powerpoint/2010/main" val="38153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barn(inVertical)">
                                      <p:cBhvr>
                                        <p:cTn id="27" dur="500"/>
                                        <p:tgtEl>
                                          <p:spTgt spid="2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Effect transition="in" filter="wipe(left)">
                                      <p:cBhvr>
                                        <p:cTn id="32" dur="500"/>
                                        <p:tgtEl>
                                          <p:spTgt spid="2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wipe(left)">
                                      <p:cBhvr>
                                        <p:cTn id="3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76CD75-FF84-1F4D-8BBE-0F695C5C80DB}"/>
              </a:ext>
            </a:extLst>
          </p:cNvPr>
          <p:cNvSpPr txBox="1"/>
          <p:nvPr/>
        </p:nvSpPr>
        <p:spPr>
          <a:xfrm>
            <a:off x="337636" y="2874832"/>
            <a:ext cx="11516728" cy="2308324"/>
          </a:xfrm>
          <a:custGeom>
            <a:avLst/>
            <a:gdLst>
              <a:gd name="connsiteX0" fmla="*/ 0 w 11516728"/>
              <a:gd name="connsiteY0" fmla="*/ 0 h 2308324"/>
              <a:gd name="connsiteX1" fmla="*/ 562287 w 11516728"/>
              <a:gd name="connsiteY1" fmla="*/ 0 h 2308324"/>
              <a:gd name="connsiteX2" fmla="*/ 894240 w 11516728"/>
              <a:gd name="connsiteY2" fmla="*/ 0 h 2308324"/>
              <a:gd name="connsiteX3" fmla="*/ 1802029 w 11516728"/>
              <a:gd name="connsiteY3" fmla="*/ 0 h 2308324"/>
              <a:gd name="connsiteX4" fmla="*/ 2364317 w 11516728"/>
              <a:gd name="connsiteY4" fmla="*/ 0 h 2308324"/>
              <a:gd name="connsiteX5" fmla="*/ 2926604 w 11516728"/>
              <a:gd name="connsiteY5" fmla="*/ 0 h 2308324"/>
              <a:gd name="connsiteX6" fmla="*/ 3834393 w 11516728"/>
              <a:gd name="connsiteY6" fmla="*/ 0 h 2308324"/>
              <a:gd name="connsiteX7" fmla="*/ 4281513 w 11516728"/>
              <a:gd name="connsiteY7" fmla="*/ 0 h 2308324"/>
              <a:gd name="connsiteX8" fmla="*/ 5189302 w 11516728"/>
              <a:gd name="connsiteY8" fmla="*/ 0 h 2308324"/>
              <a:gd name="connsiteX9" fmla="*/ 6097091 w 11516728"/>
              <a:gd name="connsiteY9" fmla="*/ 0 h 2308324"/>
              <a:gd name="connsiteX10" fmla="*/ 6774546 w 11516728"/>
              <a:gd name="connsiteY10" fmla="*/ 0 h 2308324"/>
              <a:gd name="connsiteX11" fmla="*/ 7682335 w 11516728"/>
              <a:gd name="connsiteY11" fmla="*/ 0 h 2308324"/>
              <a:gd name="connsiteX12" fmla="*/ 8244622 w 11516728"/>
              <a:gd name="connsiteY12" fmla="*/ 0 h 2308324"/>
              <a:gd name="connsiteX13" fmla="*/ 8806910 w 11516728"/>
              <a:gd name="connsiteY13" fmla="*/ 0 h 2308324"/>
              <a:gd name="connsiteX14" fmla="*/ 9599532 w 11516728"/>
              <a:gd name="connsiteY14" fmla="*/ 0 h 2308324"/>
              <a:gd name="connsiteX15" fmla="*/ 10161819 w 11516728"/>
              <a:gd name="connsiteY15" fmla="*/ 0 h 2308324"/>
              <a:gd name="connsiteX16" fmla="*/ 11516728 w 11516728"/>
              <a:gd name="connsiteY16" fmla="*/ 0 h 2308324"/>
              <a:gd name="connsiteX17" fmla="*/ 11516728 w 11516728"/>
              <a:gd name="connsiteY17" fmla="*/ 623247 h 2308324"/>
              <a:gd name="connsiteX18" fmla="*/ 11516728 w 11516728"/>
              <a:gd name="connsiteY18" fmla="*/ 1223412 h 2308324"/>
              <a:gd name="connsiteX19" fmla="*/ 11516728 w 11516728"/>
              <a:gd name="connsiteY19" fmla="*/ 2308324 h 2308324"/>
              <a:gd name="connsiteX20" fmla="*/ 11184775 w 11516728"/>
              <a:gd name="connsiteY20" fmla="*/ 2308324 h 2308324"/>
              <a:gd name="connsiteX21" fmla="*/ 10276986 w 11516728"/>
              <a:gd name="connsiteY21" fmla="*/ 2308324 h 2308324"/>
              <a:gd name="connsiteX22" fmla="*/ 9599532 w 11516728"/>
              <a:gd name="connsiteY22" fmla="*/ 2308324 h 2308324"/>
              <a:gd name="connsiteX23" fmla="*/ 9152411 w 11516728"/>
              <a:gd name="connsiteY23" fmla="*/ 2308324 h 2308324"/>
              <a:gd name="connsiteX24" fmla="*/ 8474957 w 11516728"/>
              <a:gd name="connsiteY24" fmla="*/ 2308324 h 2308324"/>
              <a:gd name="connsiteX25" fmla="*/ 8143004 w 11516728"/>
              <a:gd name="connsiteY25" fmla="*/ 2308324 h 2308324"/>
              <a:gd name="connsiteX26" fmla="*/ 7811051 w 11516728"/>
              <a:gd name="connsiteY26" fmla="*/ 2308324 h 2308324"/>
              <a:gd name="connsiteX27" fmla="*/ 7133597 w 11516728"/>
              <a:gd name="connsiteY27" fmla="*/ 2308324 h 2308324"/>
              <a:gd name="connsiteX28" fmla="*/ 6686477 w 11516728"/>
              <a:gd name="connsiteY28" fmla="*/ 2308324 h 2308324"/>
              <a:gd name="connsiteX29" fmla="*/ 5893855 w 11516728"/>
              <a:gd name="connsiteY29" fmla="*/ 2308324 h 2308324"/>
              <a:gd name="connsiteX30" fmla="*/ 5446735 w 11516728"/>
              <a:gd name="connsiteY30" fmla="*/ 2308324 h 2308324"/>
              <a:gd name="connsiteX31" fmla="*/ 4654113 w 11516728"/>
              <a:gd name="connsiteY31" fmla="*/ 2308324 h 2308324"/>
              <a:gd name="connsiteX32" fmla="*/ 4322160 w 11516728"/>
              <a:gd name="connsiteY32" fmla="*/ 2308324 h 2308324"/>
              <a:gd name="connsiteX33" fmla="*/ 3529538 w 11516728"/>
              <a:gd name="connsiteY33" fmla="*/ 2308324 h 2308324"/>
              <a:gd name="connsiteX34" fmla="*/ 3082418 w 11516728"/>
              <a:gd name="connsiteY34" fmla="*/ 2308324 h 2308324"/>
              <a:gd name="connsiteX35" fmla="*/ 2750466 w 11516728"/>
              <a:gd name="connsiteY35" fmla="*/ 2308324 h 2308324"/>
              <a:gd name="connsiteX36" fmla="*/ 2303346 w 11516728"/>
              <a:gd name="connsiteY36" fmla="*/ 2308324 h 2308324"/>
              <a:gd name="connsiteX37" fmla="*/ 1510724 w 11516728"/>
              <a:gd name="connsiteY37" fmla="*/ 2308324 h 2308324"/>
              <a:gd name="connsiteX38" fmla="*/ 1063604 w 11516728"/>
              <a:gd name="connsiteY38" fmla="*/ 2308324 h 2308324"/>
              <a:gd name="connsiteX39" fmla="*/ 731651 w 11516728"/>
              <a:gd name="connsiteY39" fmla="*/ 2308324 h 2308324"/>
              <a:gd name="connsiteX40" fmla="*/ 0 w 11516728"/>
              <a:gd name="connsiteY40" fmla="*/ 2308324 h 2308324"/>
              <a:gd name="connsiteX41" fmla="*/ 0 w 11516728"/>
              <a:gd name="connsiteY41" fmla="*/ 1754326 h 2308324"/>
              <a:gd name="connsiteX42" fmla="*/ 0 w 11516728"/>
              <a:gd name="connsiteY42" fmla="*/ 1246495 h 2308324"/>
              <a:gd name="connsiteX43" fmla="*/ 0 w 11516728"/>
              <a:gd name="connsiteY43" fmla="*/ 669414 h 2308324"/>
              <a:gd name="connsiteX44" fmla="*/ 0 w 11516728"/>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16728" h="2308324" extrusionOk="0">
                <a:moveTo>
                  <a:pt x="0" y="0"/>
                </a:moveTo>
                <a:cubicBezTo>
                  <a:pt x="251311" y="26263"/>
                  <a:pt x="411805" y="-25620"/>
                  <a:pt x="562287" y="0"/>
                </a:cubicBezTo>
                <a:cubicBezTo>
                  <a:pt x="712769" y="25620"/>
                  <a:pt x="769254" y="-892"/>
                  <a:pt x="894240" y="0"/>
                </a:cubicBezTo>
                <a:cubicBezTo>
                  <a:pt x="1019226" y="892"/>
                  <a:pt x="1525661" y="-34271"/>
                  <a:pt x="1802029" y="0"/>
                </a:cubicBezTo>
                <a:cubicBezTo>
                  <a:pt x="2078397" y="34271"/>
                  <a:pt x="2236400" y="-21773"/>
                  <a:pt x="2364317" y="0"/>
                </a:cubicBezTo>
                <a:cubicBezTo>
                  <a:pt x="2492234" y="21773"/>
                  <a:pt x="2791277" y="17790"/>
                  <a:pt x="2926604" y="0"/>
                </a:cubicBezTo>
                <a:cubicBezTo>
                  <a:pt x="3061931" y="-17790"/>
                  <a:pt x="3411168" y="-18945"/>
                  <a:pt x="3834393" y="0"/>
                </a:cubicBezTo>
                <a:cubicBezTo>
                  <a:pt x="4257618" y="18945"/>
                  <a:pt x="4179275" y="-17577"/>
                  <a:pt x="4281513" y="0"/>
                </a:cubicBezTo>
                <a:cubicBezTo>
                  <a:pt x="4383751" y="17577"/>
                  <a:pt x="4892533" y="13493"/>
                  <a:pt x="5189302" y="0"/>
                </a:cubicBezTo>
                <a:cubicBezTo>
                  <a:pt x="5486071" y="-13493"/>
                  <a:pt x="5797651" y="-1021"/>
                  <a:pt x="6097091" y="0"/>
                </a:cubicBezTo>
                <a:cubicBezTo>
                  <a:pt x="6396531" y="1021"/>
                  <a:pt x="6576031" y="-31465"/>
                  <a:pt x="6774546" y="0"/>
                </a:cubicBezTo>
                <a:cubicBezTo>
                  <a:pt x="6973061" y="31465"/>
                  <a:pt x="7451733" y="-29414"/>
                  <a:pt x="7682335" y="0"/>
                </a:cubicBezTo>
                <a:cubicBezTo>
                  <a:pt x="7912937" y="29414"/>
                  <a:pt x="8126033" y="16351"/>
                  <a:pt x="8244622" y="0"/>
                </a:cubicBezTo>
                <a:cubicBezTo>
                  <a:pt x="8363211" y="-16351"/>
                  <a:pt x="8592246" y="-14538"/>
                  <a:pt x="8806910" y="0"/>
                </a:cubicBezTo>
                <a:cubicBezTo>
                  <a:pt x="9021574" y="14538"/>
                  <a:pt x="9229209" y="334"/>
                  <a:pt x="9599532" y="0"/>
                </a:cubicBezTo>
                <a:cubicBezTo>
                  <a:pt x="9969855" y="-334"/>
                  <a:pt x="9973064" y="9381"/>
                  <a:pt x="10161819" y="0"/>
                </a:cubicBezTo>
                <a:cubicBezTo>
                  <a:pt x="10350574" y="-9381"/>
                  <a:pt x="10965617" y="23318"/>
                  <a:pt x="11516728" y="0"/>
                </a:cubicBezTo>
                <a:cubicBezTo>
                  <a:pt x="11501847" y="165778"/>
                  <a:pt x="11496752" y="488118"/>
                  <a:pt x="11516728" y="623247"/>
                </a:cubicBezTo>
                <a:cubicBezTo>
                  <a:pt x="11536704" y="758376"/>
                  <a:pt x="11540777" y="928712"/>
                  <a:pt x="11516728" y="1223412"/>
                </a:cubicBezTo>
                <a:cubicBezTo>
                  <a:pt x="11492679" y="1518112"/>
                  <a:pt x="11479882" y="1839630"/>
                  <a:pt x="11516728" y="2308324"/>
                </a:cubicBezTo>
                <a:cubicBezTo>
                  <a:pt x="11362979" y="2297714"/>
                  <a:pt x="11258687" y="2324291"/>
                  <a:pt x="11184775" y="2308324"/>
                </a:cubicBezTo>
                <a:cubicBezTo>
                  <a:pt x="11110863" y="2292357"/>
                  <a:pt x="10672203" y="2264727"/>
                  <a:pt x="10276986" y="2308324"/>
                </a:cubicBezTo>
                <a:cubicBezTo>
                  <a:pt x="9881769" y="2351921"/>
                  <a:pt x="9911302" y="2298032"/>
                  <a:pt x="9599532" y="2308324"/>
                </a:cubicBezTo>
                <a:cubicBezTo>
                  <a:pt x="9287762" y="2318616"/>
                  <a:pt x="9354772" y="2317230"/>
                  <a:pt x="9152411" y="2308324"/>
                </a:cubicBezTo>
                <a:cubicBezTo>
                  <a:pt x="8950050" y="2299418"/>
                  <a:pt x="8778783" y="2292043"/>
                  <a:pt x="8474957" y="2308324"/>
                </a:cubicBezTo>
                <a:cubicBezTo>
                  <a:pt x="8171131" y="2324605"/>
                  <a:pt x="8220304" y="2297778"/>
                  <a:pt x="8143004" y="2308324"/>
                </a:cubicBezTo>
                <a:cubicBezTo>
                  <a:pt x="8065704" y="2318870"/>
                  <a:pt x="7910276" y="2311431"/>
                  <a:pt x="7811051" y="2308324"/>
                </a:cubicBezTo>
                <a:cubicBezTo>
                  <a:pt x="7711826" y="2305217"/>
                  <a:pt x="7466915" y="2292630"/>
                  <a:pt x="7133597" y="2308324"/>
                </a:cubicBezTo>
                <a:cubicBezTo>
                  <a:pt x="6800279" y="2324018"/>
                  <a:pt x="6864115" y="2325531"/>
                  <a:pt x="6686477" y="2308324"/>
                </a:cubicBezTo>
                <a:cubicBezTo>
                  <a:pt x="6508839" y="2291117"/>
                  <a:pt x="6073014" y="2276156"/>
                  <a:pt x="5893855" y="2308324"/>
                </a:cubicBezTo>
                <a:cubicBezTo>
                  <a:pt x="5714696" y="2340492"/>
                  <a:pt x="5586278" y="2328296"/>
                  <a:pt x="5446735" y="2308324"/>
                </a:cubicBezTo>
                <a:cubicBezTo>
                  <a:pt x="5307192" y="2288352"/>
                  <a:pt x="5033231" y="2270113"/>
                  <a:pt x="4654113" y="2308324"/>
                </a:cubicBezTo>
                <a:cubicBezTo>
                  <a:pt x="4274995" y="2346535"/>
                  <a:pt x="4402721" y="2302097"/>
                  <a:pt x="4322160" y="2308324"/>
                </a:cubicBezTo>
                <a:cubicBezTo>
                  <a:pt x="4241599" y="2314551"/>
                  <a:pt x="3798017" y="2277488"/>
                  <a:pt x="3529538" y="2308324"/>
                </a:cubicBezTo>
                <a:cubicBezTo>
                  <a:pt x="3261059" y="2339160"/>
                  <a:pt x="3240221" y="2295738"/>
                  <a:pt x="3082418" y="2308324"/>
                </a:cubicBezTo>
                <a:cubicBezTo>
                  <a:pt x="2924615" y="2320910"/>
                  <a:pt x="2898583" y="2293911"/>
                  <a:pt x="2750466" y="2308324"/>
                </a:cubicBezTo>
                <a:cubicBezTo>
                  <a:pt x="2602349" y="2322737"/>
                  <a:pt x="2454631" y="2298320"/>
                  <a:pt x="2303346" y="2308324"/>
                </a:cubicBezTo>
                <a:cubicBezTo>
                  <a:pt x="2152061" y="2318328"/>
                  <a:pt x="1755827" y="2313445"/>
                  <a:pt x="1510724" y="2308324"/>
                </a:cubicBezTo>
                <a:cubicBezTo>
                  <a:pt x="1265621" y="2303203"/>
                  <a:pt x="1203897" y="2290173"/>
                  <a:pt x="1063604" y="2308324"/>
                </a:cubicBezTo>
                <a:cubicBezTo>
                  <a:pt x="923311" y="2326475"/>
                  <a:pt x="863867" y="2309841"/>
                  <a:pt x="731651" y="2308324"/>
                </a:cubicBezTo>
                <a:cubicBezTo>
                  <a:pt x="599435" y="2306807"/>
                  <a:pt x="311839" y="2326009"/>
                  <a:pt x="0" y="2308324"/>
                </a:cubicBezTo>
                <a:cubicBezTo>
                  <a:pt x="5768" y="2105663"/>
                  <a:pt x="8725" y="1968259"/>
                  <a:pt x="0" y="1754326"/>
                </a:cubicBezTo>
                <a:cubicBezTo>
                  <a:pt x="-8725" y="1540393"/>
                  <a:pt x="4156" y="1459320"/>
                  <a:pt x="0" y="1246495"/>
                </a:cubicBezTo>
                <a:cubicBezTo>
                  <a:pt x="-4156" y="1033670"/>
                  <a:pt x="-19666" y="833042"/>
                  <a:pt x="0" y="669414"/>
                </a:cubicBezTo>
                <a:cubicBezTo>
                  <a:pt x="19666" y="505786"/>
                  <a:pt x="-19130" y="249226"/>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just"/>
            <a:r>
              <a:rPr lang="vi-VN" sz="3600" b="0" i="0">
                <a:solidFill>
                  <a:srgbClr val="FF0066"/>
                </a:solidFill>
                <a:effectLst/>
                <a:latin typeface="#9Slide05 Fourth Medium" panose="00000600000000000000" pitchFamily="2" charset="0"/>
              </a:rPr>
              <a:t>Từ bảng 2.2, đoạn tư liệu và thông tin trong bài, em hãy cho biết Nhà nước Việt Nam qua các thời kì lịch sử đã có những hành động nào để khẳng định chủ quyền đối với quần đảo Hoàng Sa, quần đảo Trường </a:t>
            </a:r>
            <a:r>
              <a:rPr lang="en-US" sz="3600" b="0" i="0">
                <a:solidFill>
                  <a:srgbClr val="FF0066"/>
                </a:solidFill>
                <a:effectLst/>
                <a:latin typeface="#9Slide05 Fourth Medium" panose="00000600000000000000" pitchFamily="2" charset="0"/>
              </a:rPr>
              <a:t>S</a:t>
            </a:r>
            <a:r>
              <a:rPr lang="vi-VN" sz="3600" b="0" i="0">
                <a:solidFill>
                  <a:srgbClr val="FF0066"/>
                </a:solidFill>
                <a:effectLst/>
                <a:latin typeface="#9Slide05 Fourth Medium" panose="00000600000000000000" pitchFamily="2" charset="0"/>
              </a:rPr>
              <a:t>a.</a:t>
            </a:r>
            <a:endParaRPr lang="en-US" sz="3600">
              <a:solidFill>
                <a:srgbClr val="FF0066"/>
              </a:solidFill>
              <a:latin typeface="#9Slide05 Fourth Medium" panose="00000600000000000000" pitchFamily="2" charset="0"/>
            </a:endParaRPr>
          </a:p>
        </p:txBody>
      </p:sp>
      <p:sp>
        <p:nvSpPr>
          <p:cNvPr id="14" name="TextBox 13">
            <a:extLst>
              <a:ext uri="{FF2B5EF4-FFF2-40B4-BE49-F238E27FC236}">
                <a16:creationId xmlns:a16="http://schemas.microsoft.com/office/drawing/2014/main" id="{CCE5E671-CE28-086B-1744-885138BFCBDE}"/>
              </a:ext>
            </a:extLst>
          </p:cNvPr>
          <p:cNvSpPr txBox="1"/>
          <p:nvPr/>
        </p:nvSpPr>
        <p:spPr>
          <a:xfrm>
            <a:off x="2332234" y="1392652"/>
            <a:ext cx="7527532" cy="1446550"/>
          </a:xfrm>
          <a:prstGeom prst="rect">
            <a:avLst/>
          </a:prstGeom>
          <a:solidFill>
            <a:schemeClr val="bg1"/>
          </a:solidFill>
        </p:spPr>
        <p:txBody>
          <a:bodyPr wrap="square" rtlCol="0">
            <a:spAutoFit/>
          </a:bodyPr>
          <a:lstStyle/>
          <a:p>
            <a:pPr algn="ctr"/>
            <a:r>
              <a:rPr lang="en-US" sz="4400" b="1">
                <a:solidFill>
                  <a:srgbClr val="02A39B"/>
                </a:solidFill>
                <a:latin typeface="#9Slide07 SVNBango" panose="02000000000000000000" pitchFamily="2" charset="0"/>
                <a:cs typeface="Arial" panose="020B0604020202020204" pitchFamily="34" charset="0"/>
              </a:rPr>
              <a:t>CHUYÊN MỤC</a:t>
            </a:r>
          </a:p>
          <a:p>
            <a:pPr algn="ctr"/>
            <a:r>
              <a:rPr lang="en-US" sz="4400" b="1">
                <a:solidFill>
                  <a:srgbClr val="02A39B"/>
                </a:solidFill>
                <a:latin typeface="#9Slide07 SVNBango" panose="02000000000000000000" pitchFamily="2" charset="0"/>
                <a:cs typeface="Arial" panose="020B0604020202020204" pitchFamily="34" charset="0"/>
              </a:rPr>
              <a:t>ĐỌC NHANH, NHỚ GIỎI</a:t>
            </a:r>
          </a:p>
        </p:txBody>
      </p:sp>
      <p:pic>
        <p:nvPicPr>
          <p:cNvPr id="15" name="Picture 14">
            <a:extLst>
              <a:ext uri="{FF2B5EF4-FFF2-40B4-BE49-F238E27FC236}">
                <a16:creationId xmlns:a16="http://schemas.microsoft.com/office/drawing/2014/main" id="{A1DB485E-EEC5-3E37-69EA-5AA84C1A68A6}"/>
              </a:ext>
            </a:extLst>
          </p:cNvPr>
          <p:cNvPicPr>
            <a:picLocks noChangeAspect="1"/>
          </p:cNvPicPr>
          <p:nvPr/>
        </p:nvPicPr>
        <p:blipFill>
          <a:blip r:embed="rId5"/>
          <a:stretch>
            <a:fillRect/>
          </a:stretch>
        </p:blipFill>
        <p:spPr>
          <a:xfrm>
            <a:off x="195811" y="1201454"/>
            <a:ext cx="1757100" cy="1095697"/>
          </a:xfrm>
          <a:prstGeom prst="rect">
            <a:avLst/>
          </a:prstGeom>
        </p:spPr>
      </p:pic>
      <p:sp>
        <p:nvSpPr>
          <p:cNvPr id="16" name="Rectangle 15">
            <a:extLst>
              <a:ext uri="{FF2B5EF4-FFF2-40B4-BE49-F238E27FC236}">
                <a16:creationId xmlns:a16="http://schemas.microsoft.com/office/drawing/2014/main" id="{DBCB3DCD-A991-4315-8377-4A06EA2B8EF3}"/>
              </a:ext>
            </a:extLst>
          </p:cNvPr>
          <p:cNvSpPr/>
          <p:nvPr/>
        </p:nvSpPr>
        <p:spPr>
          <a:xfrm>
            <a:off x="456863" y="2370505"/>
            <a:ext cx="4120231" cy="523220"/>
          </a:xfrm>
          <a:prstGeom prst="rect">
            <a:avLst/>
          </a:prstGeom>
        </p:spPr>
        <p:txBody>
          <a:bodyPr wrap="square">
            <a:spAutoFit/>
          </a:bodyPr>
          <a:lstStyle/>
          <a:p>
            <a:pPr algn="just"/>
            <a:r>
              <a:rPr lang="en-US" sz="2800" b="1" dirty="0">
                <a:solidFill>
                  <a:srgbClr val="7030A0"/>
                </a:solidFill>
                <a:latin typeface="#9Slide03 SFU Futura_12" panose="00000400000000000000" pitchFamily="2" charset="0"/>
                <a:cs typeface="Arial" panose="020B0604020202020204" pitchFamily="34" charset="0"/>
              </a:rPr>
              <a:t>HĐ</a:t>
            </a:r>
            <a:r>
              <a:rPr lang="en-US" sz="2800" b="1">
                <a:solidFill>
                  <a:srgbClr val="7030A0"/>
                </a:solidFill>
                <a:latin typeface="#9Slide03 SFU Futura_12" panose="00000400000000000000" pitchFamily="2" charset="0"/>
                <a:cs typeface="Arial" panose="020B0604020202020204" pitchFamily="34" charset="0"/>
              </a:rPr>
              <a:t>: Nhóm 4</a:t>
            </a:r>
            <a:endParaRPr lang="en-US" sz="2800" b="1" dirty="0">
              <a:solidFill>
                <a:srgbClr val="7030A0"/>
              </a:solidFill>
              <a:latin typeface="#9Slide03 SFU Futura_12" panose="00000400000000000000" pitchFamily="2" charset="0"/>
            </a:endParaRPr>
          </a:p>
        </p:txBody>
      </p:sp>
      <p:sp>
        <p:nvSpPr>
          <p:cNvPr id="17" name="Rectangle 16">
            <a:extLst>
              <a:ext uri="{FF2B5EF4-FFF2-40B4-BE49-F238E27FC236}">
                <a16:creationId xmlns:a16="http://schemas.microsoft.com/office/drawing/2014/main" id="{31531E1A-F839-0125-10DE-367C1CAAC9B4}"/>
              </a:ext>
            </a:extLst>
          </p:cNvPr>
          <p:cNvSpPr/>
          <p:nvPr/>
        </p:nvSpPr>
        <p:spPr>
          <a:xfrm>
            <a:off x="9821415" y="2263390"/>
            <a:ext cx="3417946" cy="523220"/>
          </a:xfrm>
          <a:prstGeom prst="rect">
            <a:avLst/>
          </a:prstGeom>
        </p:spPr>
        <p:txBody>
          <a:bodyPr wrap="square">
            <a:spAutoFit/>
          </a:bodyPr>
          <a:lstStyle/>
          <a:p>
            <a:pPr algn="just"/>
            <a:r>
              <a:rPr lang="en-US" sz="2800" b="1">
                <a:solidFill>
                  <a:srgbClr val="7030A0"/>
                </a:solidFill>
                <a:latin typeface="#9Slide03 SFU Futura_12" panose="00000400000000000000" pitchFamily="2" charset="0"/>
                <a:ea typeface="Tahoma" panose="020B0604030504040204" pitchFamily="34" charset="0"/>
                <a:cs typeface="Tahoma" panose="020B0604030504040204" pitchFamily="34" charset="0"/>
              </a:rPr>
              <a:t>Thời gian</a:t>
            </a:r>
            <a:endParaRPr lang="en-US" sz="28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8" name="5 Minute Timer">
            <a:hlinkClick r:id="" action="ppaction://media"/>
            <a:extLst>
              <a:ext uri="{FF2B5EF4-FFF2-40B4-BE49-F238E27FC236}">
                <a16:creationId xmlns:a16="http://schemas.microsoft.com/office/drawing/2014/main" id="{A92B5697-3572-E82D-8177-F4BA6BDF13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98215" y="880133"/>
            <a:ext cx="1945551" cy="1149814"/>
          </a:xfrm>
          <a:prstGeom prst="rect">
            <a:avLst/>
          </a:prstGeom>
        </p:spPr>
      </p:pic>
      <p:grpSp>
        <p:nvGrpSpPr>
          <p:cNvPr id="2" name="Google Shape;491;p24">
            <a:extLst>
              <a:ext uri="{FF2B5EF4-FFF2-40B4-BE49-F238E27FC236}">
                <a16:creationId xmlns:a16="http://schemas.microsoft.com/office/drawing/2014/main" id="{BCDFF9D9-608F-8A12-BE39-9BD3A52B87FE}"/>
              </a:ext>
            </a:extLst>
          </p:cNvPr>
          <p:cNvGrpSpPr/>
          <p:nvPr/>
        </p:nvGrpSpPr>
        <p:grpSpPr>
          <a:xfrm>
            <a:off x="38448" y="0"/>
            <a:ext cx="5817822" cy="1041525"/>
            <a:chOff x="4713533" y="1560375"/>
            <a:chExt cx="5898917" cy="1041525"/>
          </a:xfrm>
        </p:grpSpPr>
        <p:sp>
          <p:nvSpPr>
            <p:cNvPr id="3" name="Google Shape;492;p24">
              <a:extLst>
                <a:ext uri="{FF2B5EF4-FFF2-40B4-BE49-F238E27FC236}">
                  <a16:creationId xmlns:a16="http://schemas.microsoft.com/office/drawing/2014/main" id="{7D066CA0-2A9F-E4C1-C4BD-5224192E1CE5}"/>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3;p24">
              <a:extLst>
                <a:ext uri="{FF2B5EF4-FFF2-40B4-BE49-F238E27FC236}">
                  <a16:creationId xmlns:a16="http://schemas.microsoft.com/office/drawing/2014/main" id="{13DA3FC9-3489-DC6F-BA0F-1027602694EA}"/>
                </a:ext>
              </a:extLst>
            </p:cNvPr>
            <p:cNvSpPr/>
            <p:nvPr/>
          </p:nvSpPr>
          <p:spPr>
            <a:xfrm>
              <a:off x="4825449" y="1624675"/>
              <a:ext cx="568757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4;p24">
              <a:extLst>
                <a:ext uri="{FF2B5EF4-FFF2-40B4-BE49-F238E27FC236}">
                  <a16:creationId xmlns:a16="http://schemas.microsoft.com/office/drawing/2014/main" id="{A2090555-8D4D-6151-A7BF-D5D82150C555}"/>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5;p24">
              <a:extLst>
                <a:ext uri="{FF2B5EF4-FFF2-40B4-BE49-F238E27FC236}">
                  <a16:creationId xmlns:a16="http://schemas.microsoft.com/office/drawing/2014/main" id="{E1BA9D2C-5BB5-4014-9BEB-299CCA68341C}"/>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a:solidFill>
                    <a:srgbClr val="0000FF"/>
                  </a:solidFill>
                  <a:latin typeface="#9Slide03 AllRoundGothic" panose="020B0703020202020104" pitchFamily="34" charset="0"/>
                </a:rPr>
                <a:t>4</a:t>
              </a:r>
              <a:endParaRPr sz="2800">
                <a:solidFill>
                  <a:srgbClr val="0000FF"/>
                </a:solidFill>
                <a:latin typeface="#9Slide03 AllRoundGothic" panose="020B0703020202020104" pitchFamily="34" charset="0"/>
              </a:endParaRPr>
            </a:p>
          </p:txBody>
        </p:sp>
        <p:sp>
          <p:nvSpPr>
            <p:cNvPr id="21" name="Google Shape;496;p24">
              <a:extLst>
                <a:ext uri="{FF2B5EF4-FFF2-40B4-BE49-F238E27FC236}">
                  <a16:creationId xmlns:a16="http://schemas.microsoft.com/office/drawing/2014/main" id="{4D3110A2-BF0F-2665-B80C-E8FDE0A9BB51}"/>
                </a:ext>
              </a:extLst>
            </p:cNvPr>
            <p:cNvSpPr/>
            <p:nvPr/>
          </p:nvSpPr>
          <p:spPr>
            <a:xfrm>
              <a:off x="4713533" y="1560375"/>
              <a:ext cx="5898917"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9;p24">
              <a:extLst>
                <a:ext uri="{FF2B5EF4-FFF2-40B4-BE49-F238E27FC236}">
                  <a16:creationId xmlns:a16="http://schemas.microsoft.com/office/drawing/2014/main" id="{EF83946C-D35F-C744-EB55-4A46F32F0187}"/>
                </a:ext>
              </a:extLst>
            </p:cNvPr>
            <p:cNvSpPr txBox="1"/>
            <p:nvPr/>
          </p:nvSpPr>
          <p:spPr>
            <a:xfrm>
              <a:off x="5639850" y="1956237"/>
              <a:ext cx="4873172" cy="249800"/>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Quá trình xác lập chủ quyền biển đảo trong lịch sử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8" name="Picture 7">
            <a:extLst>
              <a:ext uri="{FF2B5EF4-FFF2-40B4-BE49-F238E27FC236}">
                <a16:creationId xmlns:a16="http://schemas.microsoft.com/office/drawing/2014/main" id="{3CF6310D-6CA2-0AE9-C1C1-15DC68D2033E}"/>
              </a:ext>
            </a:extLst>
          </p:cNvPr>
          <p:cNvPicPr>
            <a:picLocks noChangeAspect="1"/>
          </p:cNvPicPr>
          <p:nvPr/>
        </p:nvPicPr>
        <p:blipFill>
          <a:blip r:embed="rId7"/>
          <a:stretch>
            <a:fillRect/>
          </a:stretch>
        </p:blipFill>
        <p:spPr>
          <a:xfrm>
            <a:off x="584716" y="5273691"/>
            <a:ext cx="11269648" cy="1286054"/>
          </a:xfrm>
          <a:prstGeom prst="rect">
            <a:avLst/>
          </a:prstGeom>
        </p:spPr>
      </p:pic>
    </p:spTree>
    <p:extLst>
      <p:ext uri="{BB962C8B-B14F-4D97-AF65-F5344CB8AC3E}">
        <p14:creationId xmlns:p14="http://schemas.microsoft.com/office/powerpoint/2010/main" val="2966623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8"/>
                </p:tgtEl>
              </p:cMediaNode>
            </p:video>
          </p:childTnLst>
        </p:cTn>
      </p:par>
    </p:tnLst>
    <p:bldLst>
      <p:bldP spid="5" grpId="0" animBg="1"/>
      <p:bldP spid="14" grpId="0" animBg="1"/>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ow to explore the world's largest cave, Hang Son Doong, in Vietnam -  Lonely Planet">
            <a:extLst>
              <a:ext uri="{FF2B5EF4-FFF2-40B4-BE49-F238E27FC236}">
                <a16:creationId xmlns:a16="http://schemas.microsoft.com/office/drawing/2014/main" id="{ACEA6F45-4096-F433-4F65-B9467AFAD9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29" b="-2"/>
          <a:stretch/>
        </p:blipFill>
        <p:spPr bwMode="auto">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9B0881A-D14E-FC30-40B8-99E756BF1B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39" r="-3" b="-3"/>
          <a:stretch/>
        </p:blipFill>
        <p:spPr bwMode="auto">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Lst>
        </p:spPr>
      </p:pic>
      <p:sp>
        <p:nvSpPr>
          <p:cNvPr id="15"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C774626-E9CF-C508-9750-F1E3D082326A}"/>
              </a:ext>
            </a:extLst>
          </p:cNvPr>
          <p:cNvSpPr txBox="1"/>
          <p:nvPr/>
        </p:nvSpPr>
        <p:spPr>
          <a:xfrm>
            <a:off x="4473948" y="4304073"/>
            <a:ext cx="7681476" cy="2219218"/>
          </a:xfrm>
          <a:prstGeom prst="rect">
            <a:avLst/>
          </a:prstGeom>
        </p:spPr>
        <p:txBody>
          <a:bodyPr vert="horz" lIns="91440" tIns="45720" rIns="91440" bIns="45720" rtlCol="0" anchor="ctr">
            <a:noAutofit/>
          </a:bodyPr>
          <a:lstStyle/>
          <a:p>
            <a:pPr algn="just">
              <a:lnSpc>
                <a:spcPct val="90000"/>
              </a:lnSpc>
              <a:spcAft>
                <a:spcPts val="600"/>
              </a:spcAft>
            </a:pPr>
            <a:r>
              <a:rPr lang="en-US" sz="3200" b="1" i="0">
                <a:solidFill>
                  <a:srgbClr val="0000FF"/>
                </a:solidFill>
                <a:effectLst/>
                <a:latin typeface="#9Slide05 Fourth" panose="00000500000000000000" pitchFamily="2" charset="0"/>
              </a:rPr>
              <a:t>* Thời tiền sử:</a:t>
            </a:r>
            <a:endParaRPr lang="en-US" sz="3200" b="0" i="0">
              <a:solidFill>
                <a:srgbClr val="0000FF"/>
              </a:solidFill>
              <a:effectLst/>
              <a:latin typeface="#9Slide05 Fourth" panose="00000500000000000000" pitchFamily="2" charset="0"/>
            </a:endParaRPr>
          </a:p>
          <a:p>
            <a:pPr algn="just">
              <a:lnSpc>
                <a:spcPct val="90000"/>
              </a:lnSpc>
              <a:spcAft>
                <a:spcPts val="600"/>
              </a:spcAft>
            </a:pPr>
            <a:r>
              <a:rPr lang="en-US" sz="3200" b="0" i="0">
                <a:solidFill>
                  <a:srgbClr val="0000FF"/>
                </a:solidFill>
                <a:effectLst/>
                <a:latin typeface="#9Slide05 Fourth" panose="00000500000000000000" pitchFamily="2" charset="0"/>
              </a:rPr>
              <a:t>- Nhiều bộ lạc đã sinh sống ở các hang động ven biển Hải Phòng, Quảng Ninh, Nghệ An, Hà Tĩnh, Quảng Bình,...</a:t>
            </a:r>
          </a:p>
        </p:txBody>
      </p:sp>
    </p:spTree>
    <p:extLst>
      <p:ext uri="{BB962C8B-B14F-4D97-AF65-F5344CB8AC3E}">
        <p14:creationId xmlns:p14="http://schemas.microsoft.com/office/powerpoint/2010/main" val="2647626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3" name="Rectangle 3082">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641CCB-731F-75C7-3C2B-E49402F9054A}"/>
              </a:ext>
            </a:extLst>
          </p:cNvPr>
          <p:cNvSpPr txBox="1"/>
          <p:nvPr/>
        </p:nvSpPr>
        <p:spPr>
          <a:xfrm>
            <a:off x="682432" y="4440602"/>
            <a:ext cx="3907856" cy="1645920"/>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3200" b="1" i="0" kern="1200">
                <a:solidFill>
                  <a:srgbClr val="00B050"/>
                </a:solidFill>
                <a:effectLst/>
                <a:latin typeface="Arial" panose="020B0604020202020204" pitchFamily="34" charset="0"/>
                <a:ea typeface="+mj-ea"/>
                <a:cs typeface="Arial" panose="020B0604020202020204" pitchFamily="34" charset="0"/>
              </a:rPr>
              <a:t>* Từ khoảng thế kỉ VII trước Công nguyên đến thế kỉ X</a:t>
            </a:r>
            <a:endParaRPr lang="en-US" sz="3200" kern="1200">
              <a:solidFill>
                <a:srgbClr val="00B050"/>
              </a:solidFill>
              <a:latin typeface="Arial" panose="020B0604020202020204" pitchFamily="34" charset="0"/>
              <a:ea typeface="+mj-ea"/>
              <a:cs typeface="Arial" panose="020B0604020202020204" pitchFamily="34" charset="0"/>
            </a:endParaRPr>
          </a:p>
        </p:txBody>
      </p:sp>
      <p:pic>
        <p:nvPicPr>
          <p:cNvPr id="3076" name="Picture 4" descr="Bảo tồn và phát huy giá trị văn hóa Óc Eo">
            <a:extLst>
              <a:ext uri="{FF2B5EF4-FFF2-40B4-BE49-F238E27FC236}">
                <a16:creationId xmlns:a16="http://schemas.microsoft.com/office/drawing/2014/main" id="{9122D1AF-54DD-FF05-1975-94C5E7FA13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38" r="1422" b="2"/>
          <a:stretch/>
        </p:blipFill>
        <p:spPr bwMode="auto">
          <a:xfrm>
            <a:off x="6" y="10"/>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o dấu thương cảng cổ: Hội An, thương cảng quốc tế sầm uất bậc nhất khu  vực Đông Nam Á">
            <a:extLst>
              <a:ext uri="{FF2B5EF4-FFF2-40B4-BE49-F238E27FC236}">
                <a16:creationId xmlns:a16="http://schemas.microsoft.com/office/drawing/2014/main" id="{8EA2BC84-18D8-1260-DBFC-C7B27B2834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54" r="1" b="1"/>
          <a:stretch/>
        </p:blipFill>
        <p:spPr bwMode="auto">
          <a:xfrm>
            <a:off x="5074877" y="10"/>
            <a:ext cx="7117118" cy="3995918"/>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87" name="Rectangle 3086">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76B6C3E-D4F3-53D9-4799-256DC44562AB}"/>
              </a:ext>
            </a:extLst>
          </p:cNvPr>
          <p:cNvSpPr txBox="1"/>
          <p:nvPr/>
        </p:nvSpPr>
        <p:spPr>
          <a:xfrm>
            <a:off x="5349240" y="4440602"/>
            <a:ext cx="6007608" cy="1645920"/>
          </a:xfrm>
          <a:prstGeom prst="rect">
            <a:avLst/>
          </a:prstGeom>
        </p:spPr>
        <p:txBody>
          <a:bodyPr vert="horz" lIns="91440" tIns="45720" rIns="91440" bIns="45720" rtlCol="0" anchor="ctr">
            <a:normAutofit/>
          </a:bodyPr>
          <a:lstStyle/>
          <a:p>
            <a:pPr indent="-228600" algn="ctr">
              <a:lnSpc>
                <a:spcPct val="90000"/>
              </a:lnSpc>
              <a:spcAft>
                <a:spcPts val="600"/>
              </a:spcAft>
              <a:buFont typeface="Arial" panose="020B0604020202020204" pitchFamily="34" charset="0"/>
              <a:buChar char="•"/>
            </a:pPr>
            <a:r>
              <a:rPr lang="en-US" sz="3600" b="0" i="0">
                <a:solidFill>
                  <a:srgbClr val="0000FF"/>
                </a:solidFill>
                <a:effectLst/>
                <a:latin typeface="#9Slide05 Fourth" panose="00000500000000000000" pitchFamily="2" charset="0"/>
              </a:rPr>
              <a:t>Hoạt động ngoại thương của vương quốc Chămpa và Phù Nam</a:t>
            </a:r>
          </a:p>
        </p:txBody>
      </p:sp>
    </p:spTree>
    <p:extLst>
      <p:ext uri="{BB962C8B-B14F-4D97-AF65-F5344CB8AC3E}">
        <p14:creationId xmlns:p14="http://schemas.microsoft.com/office/powerpoint/2010/main" val="2948909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79017E-6D3A-7B3B-772C-4F739184403F}"/>
              </a:ext>
            </a:extLst>
          </p:cNvPr>
          <p:cNvSpPr txBox="1"/>
          <p:nvPr/>
        </p:nvSpPr>
        <p:spPr>
          <a:xfrm>
            <a:off x="0" y="0"/>
            <a:ext cx="4878085" cy="523220"/>
          </a:xfrm>
          <a:prstGeom prst="rect">
            <a:avLst/>
          </a:prstGeom>
          <a:noFill/>
        </p:spPr>
        <p:txBody>
          <a:bodyPr wrap="square">
            <a:spAutoFit/>
          </a:bodyPr>
          <a:lstStyle/>
          <a:p>
            <a:r>
              <a:rPr lang="vi-VN" sz="2800" b="1" i="0">
                <a:solidFill>
                  <a:srgbClr val="00B050"/>
                </a:solidFill>
                <a:effectLst/>
                <a:latin typeface="Arial" panose="020B0604020202020204" pitchFamily="34" charset="0"/>
                <a:cs typeface="Arial" panose="020B0604020202020204" pitchFamily="34" charset="0"/>
              </a:rPr>
              <a:t>* Từ thế kỉ X đến thế kỉ XV: </a:t>
            </a:r>
            <a:endParaRPr lang="en-US" sz="2800">
              <a:solidFill>
                <a:srgbClr val="00B05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EBA29A-F89A-022C-99DD-4439CB943CA6}"/>
              </a:ext>
            </a:extLst>
          </p:cNvPr>
          <p:cNvPicPr>
            <a:picLocks noChangeAspect="1"/>
          </p:cNvPicPr>
          <p:nvPr/>
        </p:nvPicPr>
        <p:blipFill>
          <a:blip r:embed="rId3"/>
          <a:stretch>
            <a:fillRect/>
          </a:stretch>
        </p:blipFill>
        <p:spPr>
          <a:xfrm>
            <a:off x="3468055" y="841967"/>
            <a:ext cx="8564170" cy="5811061"/>
          </a:xfrm>
          <a:prstGeom prst="rect">
            <a:avLst/>
          </a:prstGeom>
        </p:spPr>
      </p:pic>
      <p:sp>
        <p:nvSpPr>
          <p:cNvPr id="7" name="TextBox 6">
            <a:extLst>
              <a:ext uri="{FF2B5EF4-FFF2-40B4-BE49-F238E27FC236}">
                <a16:creationId xmlns:a16="http://schemas.microsoft.com/office/drawing/2014/main" id="{063FF5BF-D0CE-43F7-F1F3-9AD70745904E}"/>
              </a:ext>
            </a:extLst>
          </p:cNvPr>
          <p:cNvSpPr txBox="1"/>
          <p:nvPr/>
        </p:nvSpPr>
        <p:spPr>
          <a:xfrm>
            <a:off x="74059" y="2151727"/>
            <a:ext cx="3497825" cy="2554545"/>
          </a:xfrm>
          <a:prstGeom prst="rect">
            <a:avLst/>
          </a:prstGeom>
          <a:noFill/>
        </p:spPr>
        <p:txBody>
          <a:bodyPr wrap="square">
            <a:spAutoFit/>
          </a:bodyPr>
          <a:lstStyle/>
          <a:p>
            <a:pPr algn="just"/>
            <a:r>
              <a:rPr lang="vi-VN" sz="3200" b="0" i="0">
                <a:solidFill>
                  <a:srgbClr val="FF3399"/>
                </a:solidFill>
                <a:effectLst/>
                <a:latin typeface="#9Slide05 Fourth" panose="00000500000000000000" pitchFamily="2" charset="0"/>
                <a:cs typeface="Arial" panose="020B0604020202020204" pitchFamily="34" charset="0"/>
              </a:rPr>
              <a:t>Biển trở thành tuyến đường giao thông thuỷ quan trọng, kết nối Đại Việt và các nước xung quanh.</a:t>
            </a:r>
            <a:endParaRPr lang="en-US" sz="3200">
              <a:solidFill>
                <a:srgbClr val="FF3399"/>
              </a:solidFill>
              <a:latin typeface="#9Slide05 Fourth" panose="00000500000000000000" pitchFamily="2" charset="0"/>
            </a:endParaRPr>
          </a:p>
        </p:txBody>
      </p:sp>
    </p:spTree>
    <p:extLst>
      <p:ext uri="{BB962C8B-B14F-4D97-AF65-F5344CB8AC3E}">
        <p14:creationId xmlns:p14="http://schemas.microsoft.com/office/powerpoint/2010/main" val="187192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28809FF-EC60-93A3-21B6-56367FDB70F3}"/>
              </a:ext>
            </a:extLst>
          </p:cNvPr>
          <p:cNvSpPr txBox="1"/>
          <p:nvPr/>
        </p:nvSpPr>
        <p:spPr>
          <a:xfrm>
            <a:off x="0" y="0"/>
            <a:ext cx="6097712" cy="584775"/>
          </a:xfrm>
          <a:prstGeom prst="rect">
            <a:avLst/>
          </a:prstGeom>
          <a:noFill/>
        </p:spPr>
        <p:txBody>
          <a:bodyPr wrap="square">
            <a:spAutoFit/>
          </a:bodyPr>
          <a:lstStyle/>
          <a:p>
            <a:r>
              <a:rPr lang="vi-VN" sz="3200" b="1" i="0">
                <a:solidFill>
                  <a:srgbClr val="00B050"/>
                </a:solidFill>
                <a:effectLst/>
                <a:latin typeface="Arial" panose="020B0604020202020204" pitchFamily="34" charset="0"/>
                <a:cs typeface="Arial" panose="020B0604020202020204" pitchFamily="34" charset="0"/>
              </a:rPr>
              <a:t>*</a:t>
            </a:r>
            <a:r>
              <a:rPr lang="en-US" sz="3200" b="1" i="0">
                <a:solidFill>
                  <a:srgbClr val="00B050"/>
                </a:solidFill>
                <a:effectLst/>
                <a:latin typeface="Arial" panose="020B0604020202020204" pitchFamily="34" charset="0"/>
                <a:cs typeface="Arial" panose="020B0604020202020204" pitchFamily="34" charset="0"/>
              </a:rPr>
              <a:t>Thế kỉ XVI đến cuối thế kỉ XIX</a:t>
            </a:r>
            <a:endParaRPr lang="en-US" sz="3200" b="1">
              <a:solidFill>
                <a:srgbClr val="00B05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FC08A7C-9C19-D4F8-BB77-B368003FA02F}"/>
              </a:ext>
            </a:extLst>
          </p:cNvPr>
          <p:cNvSpPr txBox="1"/>
          <p:nvPr/>
        </p:nvSpPr>
        <p:spPr>
          <a:xfrm>
            <a:off x="148977" y="584775"/>
            <a:ext cx="11666304" cy="1200329"/>
          </a:xfrm>
          <a:prstGeom prst="rect">
            <a:avLst/>
          </a:prstGeom>
          <a:noFill/>
        </p:spPr>
        <p:txBody>
          <a:bodyPr wrap="square">
            <a:spAutoFit/>
          </a:bodyPr>
          <a:lstStyle/>
          <a:p>
            <a:pPr algn="just"/>
            <a:r>
              <a:rPr lang="vi-VN" sz="3600" b="0" i="0">
                <a:solidFill>
                  <a:srgbClr val="0000FF"/>
                </a:solidFill>
                <a:effectLst/>
                <a:latin typeface="#9Slide05 Fourth" panose="00000500000000000000" pitchFamily="2" charset="0"/>
              </a:rPr>
              <a:t>- Các cảng thị, đô thị cổ ở cả Đàng Ngoài và Đàng Trong đều hướng ra biển.</a:t>
            </a:r>
          </a:p>
        </p:txBody>
      </p:sp>
      <p:grpSp>
        <p:nvGrpSpPr>
          <p:cNvPr id="6" name="Group 5">
            <a:extLst>
              <a:ext uri="{FF2B5EF4-FFF2-40B4-BE49-F238E27FC236}">
                <a16:creationId xmlns:a16="http://schemas.microsoft.com/office/drawing/2014/main" id="{5E61DF4C-4DB3-F5AB-C42D-2AB0685B5038}"/>
              </a:ext>
            </a:extLst>
          </p:cNvPr>
          <p:cNvGrpSpPr/>
          <p:nvPr/>
        </p:nvGrpSpPr>
        <p:grpSpPr>
          <a:xfrm>
            <a:off x="6243338" y="1785104"/>
            <a:ext cx="5715783" cy="4380719"/>
            <a:chOff x="6323819" y="1406552"/>
            <a:chExt cx="5715783" cy="4380719"/>
          </a:xfrm>
        </p:grpSpPr>
        <p:pic>
          <p:nvPicPr>
            <p:cNvPr id="7" name="Picture 2" descr="Theo dấu thương cảng cổ: Hội An, thương cảng quốc tế sầm uất bậc nhất khu  vực Đông Nam Á">
              <a:extLst>
                <a:ext uri="{FF2B5EF4-FFF2-40B4-BE49-F238E27FC236}">
                  <a16:creationId xmlns:a16="http://schemas.microsoft.com/office/drawing/2014/main" id="{44BB26A0-D622-5167-FADB-188C45254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819" y="1406552"/>
              <a:ext cx="5715783" cy="37234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2018A7-1988-489A-181D-C65BB75DD49F}"/>
                </a:ext>
              </a:extLst>
            </p:cNvPr>
            <p:cNvSpPr txBox="1"/>
            <p:nvPr/>
          </p:nvSpPr>
          <p:spPr>
            <a:xfrm>
              <a:off x="6576988" y="5140940"/>
              <a:ext cx="5462611" cy="646331"/>
            </a:xfrm>
            <a:prstGeom prst="rect">
              <a:avLst/>
            </a:prstGeom>
            <a:noFill/>
          </p:spPr>
          <p:txBody>
            <a:bodyPr wrap="square" rtlCol="0">
              <a:spAutoFit/>
            </a:bodyPr>
            <a:lstStyle/>
            <a:p>
              <a:pPr algn="ctr"/>
              <a:r>
                <a:rPr lang="vi-VN">
                  <a:solidFill>
                    <a:srgbClr val="0000FF"/>
                  </a:solidFill>
                  <a:latin typeface="Arial" panose="020B0604020202020204" pitchFamily="34" charset="0"/>
                  <a:cs typeface="Arial" panose="020B0604020202020204" pitchFamily="34" charset="0"/>
                </a:rPr>
                <a:t>Thương cảng Hội An-</a:t>
              </a:r>
              <a:r>
                <a:rPr lang="vi-VN" i="0">
                  <a:solidFill>
                    <a:srgbClr val="0000FF"/>
                  </a:solidFill>
                  <a:effectLst/>
                  <a:latin typeface="Arial" panose="020B0604020202020204" pitchFamily="34" charset="0"/>
                  <a:cs typeface="Arial" panose="020B0604020202020204" pitchFamily="34" charset="0"/>
                </a:rPr>
                <a:t>thương cảng quốc tế sầm uất bậc nhất khu vực Đông Nam Á</a:t>
              </a:r>
              <a:endParaRPr lang="en-US"/>
            </a:p>
          </p:txBody>
        </p:sp>
      </p:grpSp>
      <p:grpSp>
        <p:nvGrpSpPr>
          <p:cNvPr id="9" name="Group 8">
            <a:extLst>
              <a:ext uri="{FF2B5EF4-FFF2-40B4-BE49-F238E27FC236}">
                <a16:creationId xmlns:a16="http://schemas.microsoft.com/office/drawing/2014/main" id="{34D2C32B-4C3F-0AB7-A33D-6AE8938EAD31}"/>
              </a:ext>
            </a:extLst>
          </p:cNvPr>
          <p:cNvGrpSpPr/>
          <p:nvPr/>
        </p:nvGrpSpPr>
        <p:grpSpPr>
          <a:xfrm>
            <a:off x="-78765" y="1785104"/>
            <a:ext cx="5787702" cy="4657718"/>
            <a:chOff x="80481" y="1406552"/>
            <a:chExt cx="5787702" cy="4657718"/>
          </a:xfrm>
        </p:grpSpPr>
        <p:sp>
          <p:nvSpPr>
            <p:cNvPr id="10" name="TextBox 9">
              <a:extLst>
                <a:ext uri="{FF2B5EF4-FFF2-40B4-BE49-F238E27FC236}">
                  <a16:creationId xmlns:a16="http://schemas.microsoft.com/office/drawing/2014/main" id="{994C4324-043E-3CA6-3027-06590164A4E5}"/>
                </a:ext>
              </a:extLst>
            </p:cNvPr>
            <p:cNvSpPr txBox="1"/>
            <p:nvPr/>
          </p:nvSpPr>
          <p:spPr>
            <a:xfrm>
              <a:off x="80481" y="5140940"/>
              <a:ext cx="5715783" cy="923330"/>
            </a:xfrm>
            <a:prstGeom prst="rect">
              <a:avLst/>
            </a:prstGeom>
            <a:noFill/>
          </p:spPr>
          <p:txBody>
            <a:bodyPr wrap="square" rtlCol="0">
              <a:spAutoFit/>
            </a:bodyPr>
            <a:lstStyle/>
            <a:p>
              <a:pPr algn="ctr"/>
              <a:r>
                <a:rPr lang="vi-VN">
                  <a:solidFill>
                    <a:srgbClr val="0000FF"/>
                  </a:solidFill>
                  <a:latin typeface="Arial" panose="020B0604020202020204" pitchFamily="34" charset="0"/>
                  <a:cs typeface="Arial" panose="020B0604020202020204" pitchFamily="34" charset="0"/>
                </a:rPr>
                <a:t>Thương cảng Vân Đồn – thương cảng đầu tiên của nước Đại Việt</a:t>
              </a:r>
              <a:endParaRPr lang="vi-VN" i="0">
                <a:solidFill>
                  <a:srgbClr val="0000FF"/>
                </a:solidFill>
                <a:effectLst/>
                <a:latin typeface="Arial" panose="020B0604020202020204" pitchFamily="34" charset="0"/>
                <a:cs typeface="Arial" panose="020B0604020202020204" pitchFamily="34" charset="0"/>
              </a:endParaRPr>
            </a:p>
            <a:p>
              <a:pPr algn="ctr"/>
              <a:endParaRPr lang="en-US"/>
            </a:p>
          </p:txBody>
        </p:sp>
        <p:pic>
          <p:nvPicPr>
            <p:cNvPr id="12" name="Picture 4">
              <a:extLst>
                <a:ext uri="{FF2B5EF4-FFF2-40B4-BE49-F238E27FC236}">
                  <a16:creationId xmlns:a16="http://schemas.microsoft.com/office/drawing/2014/main" id="{7A93352D-596B-DBCE-D9A2-5CF620630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06552"/>
              <a:ext cx="5715783" cy="37343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ECFFC42C-6FDC-7E53-0F0D-D0BF01089FAF}"/>
              </a:ext>
            </a:extLst>
          </p:cNvPr>
          <p:cNvGrpSpPr/>
          <p:nvPr/>
        </p:nvGrpSpPr>
        <p:grpSpPr>
          <a:xfrm>
            <a:off x="6058457" y="1785105"/>
            <a:ext cx="5947023" cy="4380718"/>
            <a:chOff x="6096000" y="1785105"/>
            <a:chExt cx="5947023" cy="4380718"/>
          </a:xfrm>
        </p:grpSpPr>
        <p:pic>
          <p:nvPicPr>
            <p:cNvPr id="14" name="Picture 13">
              <a:extLst>
                <a:ext uri="{FF2B5EF4-FFF2-40B4-BE49-F238E27FC236}">
                  <a16:creationId xmlns:a16="http://schemas.microsoft.com/office/drawing/2014/main" id="{6337DCFF-67E0-D4C0-0C25-9C342BAC27D5}"/>
                </a:ext>
              </a:extLst>
            </p:cNvPr>
            <p:cNvPicPr>
              <a:picLocks noChangeAspect="1"/>
            </p:cNvPicPr>
            <p:nvPr/>
          </p:nvPicPr>
          <p:blipFill rotWithShape="1">
            <a:blip r:embed="rId5"/>
            <a:srcRect b="7858"/>
            <a:stretch/>
          </p:blipFill>
          <p:spPr>
            <a:xfrm>
              <a:off x="6243338" y="1785105"/>
              <a:ext cx="5799685" cy="3734388"/>
            </a:xfrm>
            <a:prstGeom prst="rect">
              <a:avLst/>
            </a:prstGeom>
          </p:spPr>
        </p:pic>
        <p:sp>
          <p:nvSpPr>
            <p:cNvPr id="16" name="TextBox 15">
              <a:extLst>
                <a:ext uri="{FF2B5EF4-FFF2-40B4-BE49-F238E27FC236}">
                  <a16:creationId xmlns:a16="http://schemas.microsoft.com/office/drawing/2014/main" id="{4D514458-2EDC-864D-A58F-5EA7A9C297B8}"/>
                </a:ext>
              </a:extLst>
            </p:cNvPr>
            <p:cNvSpPr txBox="1"/>
            <p:nvPr/>
          </p:nvSpPr>
          <p:spPr>
            <a:xfrm>
              <a:off x="6096000" y="5519492"/>
              <a:ext cx="5863118" cy="646331"/>
            </a:xfrm>
            <a:prstGeom prst="rect">
              <a:avLst/>
            </a:prstGeom>
            <a:solidFill>
              <a:schemeClr val="bg1"/>
            </a:solidFill>
          </p:spPr>
          <p:txBody>
            <a:bodyPr wrap="square">
              <a:spAutoFit/>
            </a:bodyPr>
            <a:lstStyle/>
            <a:p>
              <a:pPr algn="ctr"/>
              <a:r>
                <a:rPr lang="vi-VN" i="0">
                  <a:solidFill>
                    <a:srgbClr val="0000FF"/>
                  </a:solidFill>
                  <a:effectLst/>
                  <a:latin typeface="Arial" panose="020B0604020202020204" pitchFamily="34" charset="0"/>
                  <a:cs typeface="Arial" panose="020B0604020202020204" pitchFamily="34" charset="0"/>
                </a:rPr>
                <a:t>Thương cảng Thanh Hà thế kỷ XVII, cửa ngõ ngoại thương lớn nhất Đàng Trong</a:t>
              </a:r>
            </a:p>
          </p:txBody>
        </p:sp>
      </p:grpSp>
    </p:spTree>
    <p:extLst>
      <p:ext uri="{BB962C8B-B14F-4D97-AF65-F5344CB8AC3E}">
        <p14:creationId xmlns:p14="http://schemas.microsoft.com/office/powerpoint/2010/main" val="37913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28809FF-EC60-93A3-21B6-56367FDB70F3}"/>
              </a:ext>
            </a:extLst>
          </p:cNvPr>
          <p:cNvSpPr txBox="1"/>
          <p:nvPr/>
        </p:nvSpPr>
        <p:spPr>
          <a:xfrm>
            <a:off x="0" y="0"/>
            <a:ext cx="6097712" cy="584775"/>
          </a:xfrm>
          <a:prstGeom prst="rect">
            <a:avLst/>
          </a:prstGeom>
          <a:noFill/>
        </p:spPr>
        <p:txBody>
          <a:bodyPr wrap="square">
            <a:spAutoFit/>
          </a:bodyPr>
          <a:lstStyle/>
          <a:p>
            <a:r>
              <a:rPr lang="vi-VN" sz="3200" b="1" i="0">
                <a:solidFill>
                  <a:srgbClr val="00B050"/>
                </a:solidFill>
                <a:effectLst/>
                <a:latin typeface="Arial" panose="020B0604020202020204" pitchFamily="34" charset="0"/>
                <a:cs typeface="Arial" panose="020B0604020202020204" pitchFamily="34" charset="0"/>
              </a:rPr>
              <a:t>*</a:t>
            </a:r>
            <a:r>
              <a:rPr lang="en-US" sz="3200" b="1" i="0">
                <a:solidFill>
                  <a:srgbClr val="00B050"/>
                </a:solidFill>
                <a:effectLst/>
                <a:latin typeface="Arial" panose="020B0604020202020204" pitchFamily="34" charset="0"/>
                <a:cs typeface="Arial" panose="020B0604020202020204" pitchFamily="34" charset="0"/>
              </a:rPr>
              <a:t>Thế kỉ XVI đến cuối thế kỉ XIX</a:t>
            </a:r>
            <a:endParaRPr lang="en-US" sz="3200" b="1">
              <a:solidFill>
                <a:srgbClr val="00B05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FC08A7C-9C19-D4F8-BB77-B368003FA02F}"/>
              </a:ext>
            </a:extLst>
          </p:cNvPr>
          <p:cNvSpPr txBox="1"/>
          <p:nvPr/>
        </p:nvSpPr>
        <p:spPr>
          <a:xfrm>
            <a:off x="79623" y="988468"/>
            <a:ext cx="3824896" cy="5078313"/>
          </a:xfrm>
          <a:prstGeom prst="rect">
            <a:avLst/>
          </a:prstGeom>
          <a:noFill/>
          <a:ln>
            <a:solidFill>
              <a:schemeClr val="accent1"/>
            </a:solidFill>
            <a:prstDash val="sysDash"/>
          </a:ln>
        </p:spPr>
        <p:txBody>
          <a:bodyPr wrap="square">
            <a:spAutoFit/>
          </a:bodyPr>
          <a:lstStyle/>
          <a:p>
            <a:pPr algn="just"/>
            <a:r>
              <a:rPr lang="vi-VN" sz="3600" b="0" i="0">
                <a:solidFill>
                  <a:srgbClr val="0000FF"/>
                </a:solidFill>
                <a:effectLst/>
                <a:latin typeface="#9Slide05 Fourth" panose="00000500000000000000" pitchFamily="2" charset="0"/>
              </a:rPr>
              <a:t>- Chính quyền chúa Nguyễn, nhà Tây Sơn, nhà Nguyễn có nhiều hoạt động khai thác, xác lập và thực thi chủ quyền tại quần đảo Hoàng Sa và quần đảo Trường Sa.</a:t>
            </a:r>
          </a:p>
        </p:txBody>
      </p:sp>
      <p:pic>
        <p:nvPicPr>
          <p:cNvPr id="2" name="Picture 1">
            <a:extLst>
              <a:ext uri="{FF2B5EF4-FFF2-40B4-BE49-F238E27FC236}">
                <a16:creationId xmlns:a16="http://schemas.microsoft.com/office/drawing/2014/main" id="{92903A94-94E2-CF02-4D7C-43F4BECBC110}"/>
              </a:ext>
            </a:extLst>
          </p:cNvPr>
          <p:cNvPicPr>
            <a:picLocks noChangeAspect="1"/>
          </p:cNvPicPr>
          <p:nvPr/>
        </p:nvPicPr>
        <p:blipFill rotWithShape="1">
          <a:blip r:embed="rId3"/>
          <a:srcRect l="526"/>
          <a:stretch/>
        </p:blipFill>
        <p:spPr>
          <a:xfrm>
            <a:off x="3986373" y="958497"/>
            <a:ext cx="8196952" cy="2920946"/>
          </a:xfrm>
          <a:prstGeom prst="rect">
            <a:avLst/>
          </a:prstGeom>
        </p:spPr>
      </p:pic>
      <p:pic>
        <p:nvPicPr>
          <p:cNvPr id="4" name="Picture 3">
            <a:extLst>
              <a:ext uri="{FF2B5EF4-FFF2-40B4-BE49-F238E27FC236}">
                <a16:creationId xmlns:a16="http://schemas.microsoft.com/office/drawing/2014/main" id="{776F3E8F-FD72-6621-FCA6-66A323CF3C14}"/>
              </a:ext>
            </a:extLst>
          </p:cNvPr>
          <p:cNvPicPr>
            <a:picLocks noChangeAspect="1"/>
          </p:cNvPicPr>
          <p:nvPr/>
        </p:nvPicPr>
        <p:blipFill rotWithShape="1">
          <a:blip r:embed="rId4"/>
          <a:srcRect l="1446"/>
          <a:stretch/>
        </p:blipFill>
        <p:spPr>
          <a:xfrm>
            <a:off x="3986372" y="3879443"/>
            <a:ext cx="8205627" cy="2368420"/>
          </a:xfrm>
          <a:prstGeom prst="rect">
            <a:avLst/>
          </a:prstGeom>
        </p:spPr>
      </p:pic>
    </p:spTree>
    <p:extLst>
      <p:ext uri="{BB962C8B-B14F-4D97-AF65-F5344CB8AC3E}">
        <p14:creationId xmlns:p14="http://schemas.microsoft.com/office/powerpoint/2010/main" val="1710218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E7EB4-3F08-5709-399B-94526ED4A123}"/>
              </a:ext>
            </a:extLst>
          </p:cNvPr>
          <p:cNvPicPr>
            <a:picLocks noChangeAspect="1"/>
          </p:cNvPicPr>
          <p:nvPr/>
        </p:nvPicPr>
        <p:blipFill>
          <a:blip r:embed="rId2"/>
          <a:stretch>
            <a:fillRect/>
          </a:stretch>
        </p:blipFill>
        <p:spPr>
          <a:xfrm>
            <a:off x="1140431" y="1587259"/>
            <a:ext cx="4325420" cy="5016650"/>
          </a:xfrm>
          <a:prstGeom prst="rect">
            <a:avLst/>
          </a:prstGeom>
        </p:spPr>
      </p:pic>
      <p:pic>
        <p:nvPicPr>
          <p:cNvPr id="2" name="Picture 1">
            <a:extLst>
              <a:ext uri="{FF2B5EF4-FFF2-40B4-BE49-F238E27FC236}">
                <a16:creationId xmlns:a16="http://schemas.microsoft.com/office/drawing/2014/main" id="{6E0317FB-F903-B81E-BDDF-CDFFC01E31B2}"/>
              </a:ext>
            </a:extLst>
          </p:cNvPr>
          <p:cNvPicPr>
            <a:picLocks noChangeAspect="1"/>
          </p:cNvPicPr>
          <p:nvPr/>
        </p:nvPicPr>
        <p:blipFill>
          <a:blip r:embed="rId3"/>
          <a:stretch>
            <a:fillRect/>
          </a:stretch>
        </p:blipFill>
        <p:spPr>
          <a:xfrm>
            <a:off x="6647381" y="1545363"/>
            <a:ext cx="5366301" cy="5312637"/>
          </a:xfrm>
          <a:prstGeom prst="rect">
            <a:avLst/>
          </a:prstGeom>
        </p:spPr>
      </p:pic>
      <p:sp>
        <p:nvSpPr>
          <p:cNvPr id="4" name="TextBox 3">
            <a:extLst>
              <a:ext uri="{FF2B5EF4-FFF2-40B4-BE49-F238E27FC236}">
                <a16:creationId xmlns:a16="http://schemas.microsoft.com/office/drawing/2014/main" id="{E72A79C4-619F-B83D-3341-D8EC0DDEA58B}"/>
              </a:ext>
            </a:extLst>
          </p:cNvPr>
          <p:cNvSpPr txBox="1"/>
          <p:nvPr/>
        </p:nvSpPr>
        <p:spPr>
          <a:xfrm>
            <a:off x="314219" y="0"/>
            <a:ext cx="11563562" cy="1384995"/>
          </a:xfrm>
          <a:prstGeom prst="rect">
            <a:avLst/>
          </a:prstGeom>
          <a:noFill/>
        </p:spPr>
        <p:txBody>
          <a:bodyPr wrap="square">
            <a:spAutoFit/>
          </a:bodyPr>
          <a:lstStyle/>
          <a:p>
            <a:pPr algn="just"/>
            <a:r>
              <a:rPr lang="en-US" sz="2800" b="0" i="0">
                <a:solidFill>
                  <a:srgbClr val="0000FF"/>
                </a:solidFill>
                <a:effectLst/>
                <a:latin typeface="#9Slide05 Fourth" panose="00000500000000000000" pitchFamily="2" charset="0"/>
              </a:rPr>
              <a:t>-Từ năm 1802 - 1884: Các vua triều Nguyễn ra sức củng cố chủ quyền biển đảo qua việc tổ chức khảo sát, thăm dò, khai thác, đo đạc thủy trình, vẽ bản đồ và cắm cờ trên quần đảo Hoàng Sa để khẳng định chủ quyền của Việt Nam.</a:t>
            </a:r>
            <a:endParaRPr lang="en-US" sz="280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846860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2856915-4B08-449E-AC5F-C084FD95B03A}"/>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sp>
        <p:nvSpPr>
          <p:cNvPr id="31" name="TextBox 30">
            <a:extLst>
              <a:ext uri="{FF2B5EF4-FFF2-40B4-BE49-F238E27FC236}">
                <a16:creationId xmlns:a16="http://schemas.microsoft.com/office/drawing/2014/main" id="{B18E7FE5-7B69-0A7E-C53B-134C99C108FD}"/>
              </a:ext>
            </a:extLst>
          </p:cNvPr>
          <p:cNvSpPr txBox="1"/>
          <p:nvPr/>
        </p:nvSpPr>
        <p:spPr>
          <a:xfrm>
            <a:off x="359329" y="2180982"/>
            <a:ext cx="6226138" cy="1569660"/>
          </a:xfrm>
          <a:prstGeom prst="rect">
            <a:avLst/>
          </a:prstGeom>
          <a:noFill/>
          <a:ln>
            <a:solidFill>
              <a:srgbClr val="00B050"/>
            </a:solidFill>
            <a:prstDash val="sysDash"/>
          </a:ln>
        </p:spPr>
        <p:txBody>
          <a:bodyPr wrap="square">
            <a:spAutoFit/>
          </a:bodyPr>
          <a:lstStyle/>
          <a:p>
            <a:pPr algn="just"/>
            <a:r>
              <a:rPr lang="en-US" b="0" i="0">
                <a:solidFill>
                  <a:srgbClr val="333333"/>
                </a:solidFill>
                <a:effectLst/>
                <a:latin typeface="Roboto" panose="02000000000000000000" pitchFamily="2" charset="0"/>
              </a:rPr>
              <a:t> </a:t>
            </a:r>
            <a:r>
              <a:rPr lang="en-US" sz="3200" b="0" i="0">
                <a:solidFill>
                  <a:srgbClr val="FF0066"/>
                </a:solidFill>
                <a:effectLst/>
                <a:latin typeface="#9Slide05 Fourth Medium" panose="00000600000000000000" pitchFamily="2" charset="0"/>
              </a:rPr>
              <a:t>Xác định vị trí địa lí và phạm vi các vùng biển và hải đảo Việt Nam (theo Luật Biển Việt Nam)?</a:t>
            </a:r>
          </a:p>
        </p:txBody>
      </p:sp>
      <p:pic>
        <p:nvPicPr>
          <p:cNvPr id="1026" name="Picture 2" descr="Hình ảnh Dấu Chấm Hỏi PNG , Câu Hỏi Clipart, Dấu Hỏi Sáng Tạo, Nghi Ngờ PNG  miễn phí tải tập tin PSDComment và Vector">
            <a:extLst>
              <a:ext uri="{FF2B5EF4-FFF2-40B4-BE49-F238E27FC236}">
                <a16:creationId xmlns:a16="http://schemas.microsoft.com/office/drawing/2014/main" id="{44B7CEE6-3847-8B6C-4A02-CEA57DA449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15" r="21810"/>
          <a:stretch/>
        </p:blipFill>
        <p:spPr bwMode="auto">
          <a:xfrm>
            <a:off x="0" y="4746423"/>
            <a:ext cx="1272758" cy="21399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474;p24">
            <a:extLst>
              <a:ext uri="{FF2B5EF4-FFF2-40B4-BE49-F238E27FC236}">
                <a16:creationId xmlns:a16="http://schemas.microsoft.com/office/drawing/2014/main" id="{9636152A-C7DE-1491-DF90-D0CBC6DE4AD2}"/>
              </a:ext>
            </a:extLst>
          </p:cNvPr>
          <p:cNvGrpSpPr/>
          <p:nvPr/>
        </p:nvGrpSpPr>
        <p:grpSpPr>
          <a:xfrm>
            <a:off x="22281" y="120804"/>
            <a:ext cx="5012056" cy="1041525"/>
            <a:chOff x="1153250" y="1560375"/>
            <a:chExt cx="4773467" cy="1041525"/>
          </a:xfrm>
        </p:grpSpPr>
        <p:sp>
          <p:nvSpPr>
            <p:cNvPr id="3" name="Google Shape;475;p24">
              <a:extLst>
                <a:ext uri="{FF2B5EF4-FFF2-40B4-BE49-F238E27FC236}">
                  <a16:creationId xmlns:a16="http://schemas.microsoft.com/office/drawing/2014/main" id="{0B46EB6E-F961-03D9-C1CC-1D95D21E9A90}"/>
                </a:ext>
              </a:extLst>
            </p:cNvPr>
            <p:cNvSpPr/>
            <p:nvPr/>
          </p:nvSpPr>
          <p:spPr>
            <a:xfrm>
              <a:off x="1254450" y="1624675"/>
              <a:ext cx="459398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6;p24">
              <a:extLst>
                <a:ext uri="{FF2B5EF4-FFF2-40B4-BE49-F238E27FC236}">
                  <a16:creationId xmlns:a16="http://schemas.microsoft.com/office/drawing/2014/main" id="{25FA7FB5-B9E0-0F0D-BFA2-D3171327792C}"/>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7;p24">
              <a:extLst>
                <a:ext uri="{FF2B5EF4-FFF2-40B4-BE49-F238E27FC236}">
                  <a16:creationId xmlns:a16="http://schemas.microsoft.com/office/drawing/2014/main" id="{1CC2F67A-6D5E-1314-A01A-EF7BE352D90B}"/>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1</a:t>
              </a:r>
              <a:endParaRPr sz="3000">
                <a:solidFill>
                  <a:srgbClr val="0000FF"/>
                </a:solidFill>
                <a:latin typeface="#9Slide03 AllRoundGothic" panose="020B0703020202020104" pitchFamily="34" charset="0"/>
              </a:endParaRPr>
            </a:p>
          </p:txBody>
        </p:sp>
        <p:sp>
          <p:nvSpPr>
            <p:cNvPr id="6" name="Google Shape;478;p24">
              <a:extLst>
                <a:ext uri="{FF2B5EF4-FFF2-40B4-BE49-F238E27FC236}">
                  <a16:creationId xmlns:a16="http://schemas.microsoft.com/office/drawing/2014/main" id="{1E079178-9402-6349-7726-15C09431E26A}"/>
                </a:ext>
              </a:extLst>
            </p:cNvPr>
            <p:cNvSpPr/>
            <p:nvPr/>
          </p:nvSpPr>
          <p:spPr>
            <a:xfrm>
              <a:off x="1153250" y="1560375"/>
              <a:ext cx="4773467"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p24">
              <a:extLst>
                <a:ext uri="{FF2B5EF4-FFF2-40B4-BE49-F238E27FC236}">
                  <a16:creationId xmlns:a16="http://schemas.microsoft.com/office/drawing/2014/main" id="{08DB0685-8F2F-B25C-E4E3-AF94B7B40B9F}"/>
                </a:ext>
              </a:extLst>
            </p:cNvPr>
            <p:cNvSpPr txBox="1"/>
            <p:nvPr/>
          </p:nvSpPr>
          <p:spPr>
            <a:xfrm>
              <a:off x="2218276" y="1884410"/>
              <a:ext cx="3474338" cy="325723"/>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Vị trí, phạm vi các vùng biển và hải đảo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9" name="Picture 8">
            <a:extLst>
              <a:ext uri="{FF2B5EF4-FFF2-40B4-BE49-F238E27FC236}">
                <a16:creationId xmlns:a16="http://schemas.microsoft.com/office/drawing/2014/main" id="{BAB771F6-ACBE-49BF-B90D-17F0E2BF4EE6}"/>
              </a:ext>
            </a:extLst>
          </p:cNvPr>
          <p:cNvPicPr>
            <a:picLocks noChangeAspect="1"/>
          </p:cNvPicPr>
          <p:nvPr/>
        </p:nvPicPr>
        <p:blipFill>
          <a:blip r:embed="rId4"/>
          <a:stretch>
            <a:fillRect/>
          </a:stretch>
        </p:blipFill>
        <p:spPr>
          <a:xfrm>
            <a:off x="6842589" y="82453"/>
            <a:ext cx="5327130" cy="6770611"/>
          </a:xfrm>
          <a:prstGeom prst="rect">
            <a:avLst/>
          </a:prstGeom>
        </p:spPr>
      </p:pic>
    </p:spTree>
    <p:extLst>
      <p:ext uri="{BB962C8B-B14F-4D97-AF65-F5344CB8AC3E}">
        <p14:creationId xmlns:p14="http://schemas.microsoft.com/office/powerpoint/2010/main" val="317974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80">
                                          <p:stCondLst>
                                            <p:cond delay="0"/>
                                          </p:stCondLst>
                                        </p:cTn>
                                        <p:tgtEl>
                                          <p:spTgt spid="31"/>
                                        </p:tgtEl>
                                      </p:cBhvr>
                                    </p:animEffect>
                                    <p:anim calcmode="lin" valueType="num">
                                      <p:cBhvr>
                                        <p:cTn id="1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8" dur="26">
                                          <p:stCondLst>
                                            <p:cond delay="650"/>
                                          </p:stCondLst>
                                        </p:cTn>
                                        <p:tgtEl>
                                          <p:spTgt spid="31"/>
                                        </p:tgtEl>
                                      </p:cBhvr>
                                      <p:to x="100000" y="60000"/>
                                    </p:animScale>
                                    <p:animScale>
                                      <p:cBhvr>
                                        <p:cTn id="19" dur="166" decel="50000">
                                          <p:stCondLst>
                                            <p:cond delay="676"/>
                                          </p:stCondLst>
                                        </p:cTn>
                                        <p:tgtEl>
                                          <p:spTgt spid="31"/>
                                        </p:tgtEl>
                                      </p:cBhvr>
                                      <p:to x="100000" y="100000"/>
                                    </p:animScale>
                                    <p:animScale>
                                      <p:cBhvr>
                                        <p:cTn id="20" dur="26">
                                          <p:stCondLst>
                                            <p:cond delay="1312"/>
                                          </p:stCondLst>
                                        </p:cTn>
                                        <p:tgtEl>
                                          <p:spTgt spid="31"/>
                                        </p:tgtEl>
                                      </p:cBhvr>
                                      <p:to x="100000" y="80000"/>
                                    </p:animScale>
                                    <p:animScale>
                                      <p:cBhvr>
                                        <p:cTn id="21" dur="166" decel="50000">
                                          <p:stCondLst>
                                            <p:cond delay="1338"/>
                                          </p:stCondLst>
                                        </p:cTn>
                                        <p:tgtEl>
                                          <p:spTgt spid="31"/>
                                        </p:tgtEl>
                                      </p:cBhvr>
                                      <p:to x="100000" y="100000"/>
                                    </p:animScale>
                                    <p:animScale>
                                      <p:cBhvr>
                                        <p:cTn id="22" dur="26">
                                          <p:stCondLst>
                                            <p:cond delay="1642"/>
                                          </p:stCondLst>
                                        </p:cTn>
                                        <p:tgtEl>
                                          <p:spTgt spid="31"/>
                                        </p:tgtEl>
                                      </p:cBhvr>
                                      <p:to x="100000" y="90000"/>
                                    </p:animScale>
                                    <p:animScale>
                                      <p:cBhvr>
                                        <p:cTn id="23" dur="166" decel="50000">
                                          <p:stCondLst>
                                            <p:cond delay="1668"/>
                                          </p:stCondLst>
                                        </p:cTn>
                                        <p:tgtEl>
                                          <p:spTgt spid="31"/>
                                        </p:tgtEl>
                                      </p:cBhvr>
                                      <p:to x="100000" y="100000"/>
                                    </p:animScale>
                                    <p:animScale>
                                      <p:cBhvr>
                                        <p:cTn id="24" dur="26">
                                          <p:stCondLst>
                                            <p:cond delay="1808"/>
                                          </p:stCondLst>
                                        </p:cTn>
                                        <p:tgtEl>
                                          <p:spTgt spid="31"/>
                                        </p:tgtEl>
                                      </p:cBhvr>
                                      <p:to x="100000" y="95000"/>
                                    </p:animScale>
                                    <p:animScale>
                                      <p:cBhvr>
                                        <p:cTn id="25" dur="166" decel="50000">
                                          <p:stCondLst>
                                            <p:cond delay="1834"/>
                                          </p:stCondLst>
                                        </p:cTn>
                                        <p:tgtEl>
                                          <p:spTgt spid="3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80">
                                          <p:stCondLst>
                                            <p:cond delay="0"/>
                                          </p:stCondLst>
                                        </p:cTn>
                                        <p:tgtEl>
                                          <p:spTgt spid="1026"/>
                                        </p:tgtEl>
                                      </p:cBhvr>
                                    </p:animEffect>
                                    <p:anim calcmode="lin" valueType="num">
                                      <p:cBhvr>
                                        <p:cTn id="29"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34" dur="26">
                                          <p:stCondLst>
                                            <p:cond delay="650"/>
                                          </p:stCondLst>
                                        </p:cTn>
                                        <p:tgtEl>
                                          <p:spTgt spid="1026"/>
                                        </p:tgtEl>
                                      </p:cBhvr>
                                      <p:to x="100000" y="60000"/>
                                    </p:animScale>
                                    <p:animScale>
                                      <p:cBhvr>
                                        <p:cTn id="35" dur="166" decel="50000">
                                          <p:stCondLst>
                                            <p:cond delay="676"/>
                                          </p:stCondLst>
                                        </p:cTn>
                                        <p:tgtEl>
                                          <p:spTgt spid="1026"/>
                                        </p:tgtEl>
                                      </p:cBhvr>
                                      <p:to x="100000" y="100000"/>
                                    </p:animScale>
                                    <p:animScale>
                                      <p:cBhvr>
                                        <p:cTn id="36" dur="26">
                                          <p:stCondLst>
                                            <p:cond delay="1312"/>
                                          </p:stCondLst>
                                        </p:cTn>
                                        <p:tgtEl>
                                          <p:spTgt spid="1026"/>
                                        </p:tgtEl>
                                      </p:cBhvr>
                                      <p:to x="100000" y="80000"/>
                                    </p:animScale>
                                    <p:animScale>
                                      <p:cBhvr>
                                        <p:cTn id="37" dur="166" decel="50000">
                                          <p:stCondLst>
                                            <p:cond delay="1338"/>
                                          </p:stCondLst>
                                        </p:cTn>
                                        <p:tgtEl>
                                          <p:spTgt spid="1026"/>
                                        </p:tgtEl>
                                      </p:cBhvr>
                                      <p:to x="100000" y="100000"/>
                                    </p:animScale>
                                    <p:animScale>
                                      <p:cBhvr>
                                        <p:cTn id="38" dur="26">
                                          <p:stCondLst>
                                            <p:cond delay="1642"/>
                                          </p:stCondLst>
                                        </p:cTn>
                                        <p:tgtEl>
                                          <p:spTgt spid="1026"/>
                                        </p:tgtEl>
                                      </p:cBhvr>
                                      <p:to x="100000" y="90000"/>
                                    </p:animScale>
                                    <p:animScale>
                                      <p:cBhvr>
                                        <p:cTn id="39" dur="166" decel="50000">
                                          <p:stCondLst>
                                            <p:cond delay="1668"/>
                                          </p:stCondLst>
                                        </p:cTn>
                                        <p:tgtEl>
                                          <p:spTgt spid="1026"/>
                                        </p:tgtEl>
                                      </p:cBhvr>
                                      <p:to x="100000" y="100000"/>
                                    </p:animScale>
                                    <p:animScale>
                                      <p:cBhvr>
                                        <p:cTn id="40" dur="26">
                                          <p:stCondLst>
                                            <p:cond delay="1808"/>
                                          </p:stCondLst>
                                        </p:cTn>
                                        <p:tgtEl>
                                          <p:spTgt spid="1026"/>
                                        </p:tgtEl>
                                      </p:cBhvr>
                                      <p:to x="100000" y="95000"/>
                                    </p:animScale>
                                    <p:animScale>
                                      <p:cBhvr>
                                        <p:cTn id="41"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28809FF-EC60-93A3-21B6-56367FDB70F3}"/>
              </a:ext>
            </a:extLst>
          </p:cNvPr>
          <p:cNvSpPr txBox="1"/>
          <p:nvPr/>
        </p:nvSpPr>
        <p:spPr>
          <a:xfrm>
            <a:off x="0" y="0"/>
            <a:ext cx="6097712" cy="584775"/>
          </a:xfrm>
          <a:prstGeom prst="rect">
            <a:avLst/>
          </a:prstGeom>
          <a:noFill/>
        </p:spPr>
        <p:txBody>
          <a:bodyPr wrap="square">
            <a:spAutoFit/>
          </a:bodyPr>
          <a:lstStyle/>
          <a:p>
            <a:r>
              <a:rPr lang="vi-VN" sz="3200" b="1" i="0">
                <a:solidFill>
                  <a:srgbClr val="00B050"/>
                </a:solidFill>
                <a:effectLst/>
                <a:latin typeface="Arial" panose="020B0604020202020204" pitchFamily="34" charset="0"/>
                <a:cs typeface="Arial" panose="020B0604020202020204" pitchFamily="34" charset="0"/>
              </a:rPr>
              <a:t>*</a:t>
            </a:r>
            <a:r>
              <a:rPr lang="en-US" sz="3200" b="1" i="0">
                <a:solidFill>
                  <a:srgbClr val="00B050"/>
                </a:solidFill>
                <a:effectLst/>
                <a:latin typeface="Arial" panose="020B0604020202020204" pitchFamily="34" charset="0"/>
                <a:cs typeface="Arial" panose="020B0604020202020204" pitchFamily="34" charset="0"/>
              </a:rPr>
              <a:t>Từ cuối thế kỉ XIX - hiện hay:</a:t>
            </a:r>
            <a:endParaRPr lang="en-US" sz="3200" b="1">
              <a:solidFill>
                <a:srgbClr val="00B05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C87508A-F824-CE01-4D56-39EB67A69416}"/>
              </a:ext>
            </a:extLst>
          </p:cNvPr>
          <p:cNvPicPr>
            <a:picLocks noChangeAspect="1"/>
          </p:cNvPicPr>
          <p:nvPr/>
        </p:nvPicPr>
        <p:blipFill rotWithShape="1">
          <a:blip r:embed="rId3"/>
          <a:srcRect l="4843" t="2525" r="1"/>
          <a:stretch/>
        </p:blipFill>
        <p:spPr>
          <a:xfrm>
            <a:off x="5403453" y="1068512"/>
            <a:ext cx="6788548" cy="4769295"/>
          </a:xfrm>
          <a:prstGeom prst="rect">
            <a:avLst/>
          </a:prstGeom>
        </p:spPr>
      </p:pic>
      <p:sp>
        <p:nvSpPr>
          <p:cNvPr id="4" name="TextBox 3">
            <a:extLst>
              <a:ext uri="{FF2B5EF4-FFF2-40B4-BE49-F238E27FC236}">
                <a16:creationId xmlns:a16="http://schemas.microsoft.com/office/drawing/2014/main" id="{46E30A14-78F0-E217-8BB9-82F748982D75}"/>
              </a:ext>
            </a:extLst>
          </p:cNvPr>
          <p:cNvSpPr txBox="1"/>
          <p:nvPr/>
        </p:nvSpPr>
        <p:spPr>
          <a:xfrm>
            <a:off x="303087" y="2075850"/>
            <a:ext cx="4587411" cy="1569660"/>
          </a:xfrm>
          <a:prstGeom prst="rect">
            <a:avLst/>
          </a:prstGeom>
          <a:noFill/>
        </p:spPr>
        <p:txBody>
          <a:bodyPr wrap="square">
            <a:spAutoFit/>
          </a:bodyPr>
          <a:lstStyle/>
          <a:p>
            <a:pPr algn="just"/>
            <a:r>
              <a:rPr lang="vi-VN" sz="3200" b="0" i="0">
                <a:solidFill>
                  <a:srgbClr val="0000FF"/>
                </a:solidFill>
                <a:effectLst/>
                <a:latin typeface="#9Slide05 Fourth" panose="00000500000000000000" pitchFamily="2" charset="0"/>
              </a:rPr>
              <a:t>- Các hoạt động khai thác, thực thi và bảo vệ chủ quyền tiếp tục được tiến hành.</a:t>
            </a:r>
            <a:endParaRPr lang="en-US" sz="320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1833557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16" name="Rectangle 1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C86DCB-2AED-1278-7BC1-40512DDAB53D}"/>
              </a:ext>
            </a:extLst>
          </p:cNvPr>
          <p:cNvPicPr>
            <a:picLocks noChangeAspect="1"/>
          </p:cNvPicPr>
          <p:nvPr/>
        </p:nvPicPr>
        <p:blipFill>
          <a:blip r:embed="rId3"/>
          <a:stretch>
            <a:fillRect/>
          </a:stretch>
        </p:blipFill>
        <p:spPr>
          <a:xfrm>
            <a:off x="579528" y="466344"/>
            <a:ext cx="10385006" cy="5917827"/>
          </a:xfrm>
          <a:prstGeom prst="rect">
            <a:avLst/>
          </a:prstGeom>
        </p:spPr>
      </p:pic>
    </p:spTree>
    <p:extLst>
      <p:ext uri="{BB962C8B-B14F-4D97-AF65-F5344CB8AC3E}">
        <p14:creationId xmlns:p14="http://schemas.microsoft.com/office/powerpoint/2010/main" val="3744413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E19F36-707C-47DA-A230-828115875707}"/>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3" name="Group 2">
            <a:extLst>
              <a:ext uri="{FF2B5EF4-FFF2-40B4-BE49-F238E27FC236}">
                <a16:creationId xmlns:a16="http://schemas.microsoft.com/office/drawing/2014/main" id="{ED087C6B-98CD-408D-905B-0593D59CB7C7}"/>
              </a:ext>
            </a:extLst>
          </p:cNvPr>
          <p:cNvGrpSpPr/>
          <p:nvPr/>
        </p:nvGrpSpPr>
        <p:grpSpPr>
          <a:xfrm>
            <a:off x="-48938" y="2467959"/>
            <a:ext cx="6318560" cy="2654223"/>
            <a:chOff x="649341" y="1532047"/>
            <a:chExt cx="6318560" cy="2654223"/>
          </a:xfrm>
        </p:grpSpPr>
        <p:grpSp>
          <p:nvGrpSpPr>
            <p:cNvPr id="13" name="Google Shape;289;p20">
              <a:extLst>
                <a:ext uri="{FF2B5EF4-FFF2-40B4-BE49-F238E27FC236}">
                  <a16:creationId xmlns:a16="http://schemas.microsoft.com/office/drawing/2014/main" id="{8472BBF6-32D5-45CB-BCD7-9D28FAB64356}"/>
                </a:ext>
              </a:extLst>
            </p:cNvPr>
            <p:cNvGrpSpPr/>
            <p:nvPr/>
          </p:nvGrpSpPr>
          <p:grpSpPr>
            <a:xfrm>
              <a:off x="649341" y="1532047"/>
              <a:ext cx="6318560" cy="2654223"/>
              <a:chOff x="3603128" y="1206550"/>
              <a:chExt cx="5530230" cy="2654223"/>
            </a:xfrm>
          </p:grpSpPr>
          <p:sp>
            <p:nvSpPr>
              <p:cNvPr id="14" name="Google Shape;290;p20">
                <a:extLst>
                  <a:ext uri="{FF2B5EF4-FFF2-40B4-BE49-F238E27FC236}">
                    <a16:creationId xmlns:a16="http://schemas.microsoft.com/office/drawing/2014/main" id="{6BA38407-B1D8-4162-A959-03509D6A13C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20">
                <a:extLst>
                  <a:ext uri="{FF2B5EF4-FFF2-40B4-BE49-F238E27FC236}">
                    <a16:creationId xmlns:a16="http://schemas.microsoft.com/office/drawing/2014/main" id="{01C7E35C-1487-4B0D-815C-F38D7845AC37}"/>
                  </a:ext>
                </a:extLst>
              </p:cNvPr>
              <p:cNvSpPr/>
              <p:nvPr/>
            </p:nvSpPr>
            <p:spPr>
              <a:xfrm>
                <a:off x="3861881" y="1373661"/>
                <a:ext cx="5096893" cy="2391965"/>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20">
                <a:extLst>
                  <a:ext uri="{FF2B5EF4-FFF2-40B4-BE49-F238E27FC236}">
                    <a16:creationId xmlns:a16="http://schemas.microsoft.com/office/drawing/2014/main" id="{976A2BFC-7B07-456F-9E78-18F6D6891D97}"/>
                  </a:ext>
                </a:extLst>
              </p:cNvPr>
              <p:cNvSpPr/>
              <p:nvPr/>
            </p:nvSpPr>
            <p:spPr>
              <a:xfrm>
                <a:off x="5060574" y="3811690"/>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20">
                <a:extLst>
                  <a:ext uri="{FF2B5EF4-FFF2-40B4-BE49-F238E27FC236}">
                    <a16:creationId xmlns:a16="http://schemas.microsoft.com/office/drawing/2014/main" id="{F92296C6-96DD-43E0-AFD3-5CBC85364735}"/>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20">
                <a:extLst>
                  <a:ext uri="{FF2B5EF4-FFF2-40B4-BE49-F238E27FC236}">
                    <a16:creationId xmlns:a16="http://schemas.microsoft.com/office/drawing/2014/main" id="{474BD58F-EFD2-463C-AF95-62B8F13D71FA}"/>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20">
                <a:extLst>
                  <a:ext uri="{FF2B5EF4-FFF2-40B4-BE49-F238E27FC236}">
                    <a16:creationId xmlns:a16="http://schemas.microsoft.com/office/drawing/2014/main" id="{7777F2E5-8BEE-43E3-8B47-9C9367A7C3D2}"/>
                  </a:ext>
                </a:extLst>
              </p:cNvPr>
              <p:cNvSpPr/>
              <p:nvPr/>
            </p:nvSpPr>
            <p:spPr>
              <a:xfrm>
                <a:off x="3653884" y="1246647"/>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20" name="Google Shape;296;p20">
                <a:extLst>
                  <a:ext uri="{FF2B5EF4-FFF2-40B4-BE49-F238E27FC236}">
                    <a16:creationId xmlns:a16="http://schemas.microsoft.com/office/drawing/2014/main" id="{A90EDE96-440C-4032-BBEA-23027EA94942}"/>
                  </a:ext>
                </a:extLst>
              </p:cNvPr>
              <p:cNvSpPr/>
              <p:nvPr/>
            </p:nvSpPr>
            <p:spPr>
              <a:xfrm>
                <a:off x="4048767" y="3664481"/>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20">
                <a:extLst>
                  <a:ext uri="{FF2B5EF4-FFF2-40B4-BE49-F238E27FC236}">
                    <a16:creationId xmlns:a16="http://schemas.microsoft.com/office/drawing/2014/main" id="{0D9E284F-A7C6-45B8-A730-9F63A26B0719}"/>
                  </a:ext>
                </a:extLst>
              </p:cNvPr>
              <p:cNvSpPr/>
              <p:nvPr/>
            </p:nvSpPr>
            <p:spPr>
              <a:xfrm flipV="1">
                <a:off x="4161637" y="3729655"/>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20">
                <a:extLst>
                  <a:ext uri="{FF2B5EF4-FFF2-40B4-BE49-F238E27FC236}">
                    <a16:creationId xmlns:a16="http://schemas.microsoft.com/office/drawing/2014/main" id="{4B6476F9-78A4-4996-874E-82D88C2D5F42}"/>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1A70E86-D02A-47CF-B210-A6CC8FF46AA8}"/>
                </a:ext>
              </a:extLst>
            </p:cNvPr>
            <p:cNvSpPr/>
            <p:nvPr/>
          </p:nvSpPr>
          <p:spPr>
            <a:xfrm>
              <a:off x="1347592" y="1789977"/>
              <a:ext cx="5164315" cy="2185214"/>
            </a:xfrm>
            <a:prstGeom prst="rect">
              <a:avLst/>
            </a:prstGeom>
          </p:spPr>
          <p:txBody>
            <a:bodyPr wrap="square">
              <a:spAutoFit/>
            </a:bodyPr>
            <a:lstStyle/>
            <a:p>
              <a:pPr algn="just"/>
              <a:r>
                <a:rPr lang="vi-VN" sz="3200" b="0" i="0">
                  <a:solidFill>
                    <a:srgbClr val="0000FF"/>
                  </a:solidFill>
                  <a:effectLst/>
                  <a:latin typeface="Roboto" panose="02000000000000000000" pitchFamily="2" charset="0"/>
                </a:rPr>
                <a:t> </a:t>
              </a:r>
              <a:r>
                <a:rPr lang="vi-VN" sz="2600" b="0" i="0">
                  <a:solidFill>
                    <a:srgbClr val="0000FF"/>
                  </a:solidFill>
                  <a:effectLst/>
                  <a:latin typeface="#9Slide05 Fourth" panose="00000500000000000000" pitchFamily="2" charset="0"/>
                </a:rPr>
                <a:t>Đóng vai hướng dẫn viên du lịch, em hãy giới thiệu cho du khách về những giá trị của môi trường, tài nguyên biển đảo và nét chính về quá trình xác lập chủ quyền biển đảo của Việt Nam.</a:t>
              </a:r>
              <a:endParaRPr lang="en-US" sz="2600">
                <a:solidFill>
                  <a:srgbClr val="0000FF"/>
                </a:solidFill>
                <a:latin typeface="#9Slide05 Fourth" panose="00000500000000000000" pitchFamily="2" charset="0"/>
                <a:cs typeface="Arial" panose="020B0604020202020204" pitchFamily="34" charset="0"/>
              </a:endParaRPr>
            </a:p>
          </p:txBody>
        </p:sp>
      </p:grpSp>
      <p:grpSp>
        <p:nvGrpSpPr>
          <p:cNvPr id="22" name="Google Shape;300;p20">
            <a:extLst>
              <a:ext uri="{FF2B5EF4-FFF2-40B4-BE49-F238E27FC236}">
                <a16:creationId xmlns:a16="http://schemas.microsoft.com/office/drawing/2014/main" id="{EAADAFED-3622-4719-B65C-86C06C8DF886}"/>
              </a:ext>
            </a:extLst>
          </p:cNvPr>
          <p:cNvGrpSpPr/>
          <p:nvPr/>
        </p:nvGrpSpPr>
        <p:grpSpPr>
          <a:xfrm>
            <a:off x="6307798" y="2206871"/>
            <a:ext cx="5528031" cy="3042344"/>
            <a:chOff x="6135271" y="1206550"/>
            <a:chExt cx="5070205" cy="2727127"/>
          </a:xfrm>
        </p:grpSpPr>
        <p:sp>
          <p:nvSpPr>
            <p:cNvPr id="24" name="Google Shape;301;p20">
              <a:extLst>
                <a:ext uri="{FF2B5EF4-FFF2-40B4-BE49-F238E27FC236}">
                  <a16:creationId xmlns:a16="http://schemas.microsoft.com/office/drawing/2014/main" id="{407A66F6-B84D-426F-8CC6-EC26E840245B}"/>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2;p20">
              <a:extLst>
                <a:ext uri="{FF2B5EF4-FFF2-40B4-BE49-F238E27FC236}">
                  <a16:creationId xmlns:a16="http://schemas.microsoft.com/office/drawing/2014/main" id="{CA8840EA-C701-4D4B-9C4E-BD2E49CAF2F1}"/>
                </a:ext>
              </a:extLst>
            </p:cNvPr>
            <p:cNvSpPr/>
            <p:nvPr/>
          </p:nvSpPr>
          <p:spPr>
            <a:xfrm>
              <a:off x="6363526" y="1538888"/>
              <a:ext cx="4841950" cy="2265869"/>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p20">
              <a:extLst>
                <a:ext uri="{FF2B5EF4-FFF2-40B4-BE49-F238E27FC236}">
                  <a16:creationId xmlns:a16="http://schemas.microsoft.com/office/drawing/2014/main" id="{6E66911B-DE7B-4EF7-9124-A539072658DD}"/>
                </a:ext>
              </a:extLst>
            </p:cNvPr>
            <p:cNvSpPr/>
            <p:nvPr/>
          </p:nvSpPr>
          <p:spPr>
            <a:xfrm>
              <a:off x="8281412" y="3884594"/>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p20">
              <a:extLst>
                <a:ext uri="{FF2B5EF4-FFF2-40B4-BE49-F238E27FC236}">
                  <a16:creationId xmlns:a16="http://schemas.microsoft.com/office/drawing/2014/main" id="{974D5DF6-57D1-4A5A-A29F-953DEF8B2282}"/>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p20">
              <a:extLst>
                <a:ext uri="{FF2B5EF4-FFF2-40B4-BE49-F238E27FC236}">
                  <a16:creationId xmlns:a16="http://schemas.microsoft.com/office/drawing/2014/main" id="{827C2646-3183-4565-A299-981E31360E10}"/>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p20">
              <a:extLst>
                <a:ext uri="{FF2B5EF4-FFF2-40B4-BE49-F238E27FC236}">
                  <a16:creationId xmlns:a16="http://schemas.microsoft.com/office/drawing/2014/main" id="{405BBACF-8C97-4994-A604-CE1E9845359D}"/>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30" name="Google Shape;307;p20">
              <a:extLst>
                <a:ext uri="{FF2B5EF4-FFF2-40B4-BE49-F238E27FC236}">
                  <a16:creationId xmlns:a16="http://schemas.microsoft.com/office/drawing/2014/main" id="{8028B1E9-6D5E-474F-B558-CB87EBCCF31E}"/>
                </a:ext>
              </a:extLst>
            </p:cNvPr>
            <p:cNvSpPr/>
            <p:nvPr/>
          </p:nvSpPr>
          <p:spPr>
            <a:xfrm>
              <a:off x="6484350" y="3672836"/>
              <a:ext cx="4105011" cy="22433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p20">
              <a:extLst>
                <a:ext uri="{FF2B5EF4-FFF2-40B4-BE49-F238E27FC236}">
                  <a16:creationId xmlns:a16="http://schemas.microsoft.com/office/drawing/2014/main" id="{AFB090E6-A1A1-493F-B13A-57A38BED72CC}"/>
                </a:ext>
              </a:extLst>
            </p:cNvPr>
            <p:cNvSpPr/>
            <p:nvPr/>
          </p:nvSpPr>
          <p:spPr>
            <a:xfrm>
              <a:off x="6959025" y="3825297"/>
              <a:ext cx="3463203" cy="54501"/>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0;p20">
              <a:extLst>
                <a:ext uri="{FF2B5EF4-FFF2-40B4-BE49-F238E27FC236}">
                  <a16:creationId xmlns:a16="http://schemas.microsoft.com/office/drawing/2014/main" id="{2FF0D31D-87A3-47AE-AE3B-EC43648541DF}"/>
                </a:ext>
              </a:extLst>
            </p:cNvPr>
            <p:cNvSpPr txBox="1"/>
            <p:nvPr/>
          </p:nvSpPr>
          <p:spPr>
            <a:xfrm>
              <a:off x="6839594" y="2075125"/>
              <a:ext cx="4128909" cy="1227140"/>
            </a:xfrm>
            <a:prstGeom prst="rect">
              <a:avLst/>
            </a:prstGeom>
            <a:noFill/>
            <a:ln>
              <a:noFill/>
            </a:ln>
          </p:spPr>
          <p:txBody>
            <a:bodyPr spcFirstLastPara="1" wrap="square" lIns="91425" tIns="91425" rIns="91425" bIns="91425" anchor="ctr" anchorCtr="0">
              <a:noAutofit/>
            </a:bodyPr>
            <a:lstStyle/>
            <a:p>
              <a:pPr algn="just"/>
              <a:r>
                <a:rPr lang="vi-VN" sz="2600" b="0" i="0">
                  <a:solidFill>
                    <a:srgbClr val="0000FF"/>
                  </a:solidFill>
                  <a:effectLst/>
                  <a:latin typeface="#9Slide05 Fourth" panose="00000500000000000000" pitchFamily="2" charset="0"/>
                </a:rPr>
                <a:t>Sưu tầm tư liệu từ sách, báo và internet, em hãy viết một bản tin (khoảng 7 - 10 câu) tuyên truyền về chủ quyền biển đảo của Việt Nam qua tư liệu tìm được.</a:t>
              </a:r>
              <a:endParaRPr lang="en-US" sz="2600">
                <a:solidFill>
                  <a:srgbClr val="0000FF"/>
                </a:solidFill>
                <a:latin typeface="#9Slide05 Fourth" panose="00000500000000000000" pitchFamily="2" charset="0"/>
                <a:cs typeface="Arial" panose="020B0604020202020204" pitchFamily="34" charset="0"/>
              </a:endParaRPr>
            </a:p>
          </p:txBody>
        </p:sp>
      </p:grpSp>
      <p:sp>
        <p:nvSpPr>
          <p:cNvPr id="34" name="Rectangle 33">
            <a:extLst>
              <a:ext uri="{FF2B5EF4-FFF2-40B4-BE49-F238E27FC236}">
                <a16:creationId xmlns:a16="http://schemas.microsoft.com/office/drawing/2014/main" id="{C40DC890-2F41-4635-9A50-67E4F5824497}"/>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36" name="Picture 2" descr="Analog Alarm Clock Icon Image Vector Illustration Design Royalty Free  Cliparts, Vectors, And Stock Illustration. Image 82032642.">
            <a:extLst>
              <a:ext uri="{FF2B5EF4-FFF2-40B4-BE49-F238E27FC236}">
                <a16:creationId xmlns:a16="http://schemas.microsoft.com/office/drawing/2014/main" id="{6DCB2E84-06E0-45D5-A3AA-3F62712A9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8737" y="524921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UPSC Notes Only Pack">
            <a:extLst>
              <a:ext uri="{FF2B5EF4-FFF2-40B4-BE49-F238E27FC236}">
                <a16:creationId xmlns:a16="http://schemas.microsoft.com/office/drawing/2014/main" id="{6281D4F9-9A5E-4D96-BE0A-EDA5534F94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8" y="5092209"/>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38" name="Subtitle 2">
            <a:extLst>
              <a:ext uri="{FF2B5EF4-FFF2-40B4-BE49-F238E27FC236}">
                <a16:creationId xmlns:a16="http://schemas.microsoft.com/office/drawing/2014/main" id="{8B1A8C3B-49C5-4235-A347-24A67070F251}"/>
              </a:ext>
            </a:extLst>
          </p:cNvPr>
          <p:cNvSpPr txBox="1">
            <a:spLocks/>
          </p:cNvSpPr>
          <p:nvPr/>
        </p:nvSpPr>
        <p:spPr>
          <a:xfrm>
            <a:off x="1035923" y="565047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39" name="Subtitle 2">
            <a:extLst>
              <a:ext uri="{FF2B5EF4-FFF2-40B4-BE49-F238E27FC236}">
                <a16:creationId xmlns:a16="http://schemas.microsoft.com/office/drawing/2014/main" id="{6F5B8324-6E75-400B-BB08-E9F256B23895}"/>
              </a:ext>
            </a:extLst>
          </p:cNvPr>
          <p:cNvSpPr txBox="1">
            <a:spLocks/>
          </p:cNvSpPr>
          <p:nvPr/>
        </p:nvSpPr>
        <p:spPr>
          <a:xfrm>
            <a:off x="5393933" y="6307378"/>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a:t>
            </a:r>
            <a:r>
              <a:rPr lang="en-US" sz="2800">
                <a:solidFill>
                  <a:srgbClr val="0131FF"/>
                </a:solidFill>
                <a:latin typeface="Arial" panose="020B0604020202020204" pitchFamily="34" charset="0"/>
                <a:cs typeface="Arial" panose="020B0604020202020204" pitchFamily="34" charset="0"/>
              </a:rPr>
              <a:t>:</a:t>
            </a:r>
            <a:r>
              <a:rPr lang="vi-VN" sz="2800">
                <a:solidFill>
                  <a:srgbClr val="0131FF"/>
                </a:solidFill>
                <a:latin typeface="Arial" panose="020B0604020202020204" pitchFamily="34" charset="0"/>
                <a:cs typeface="Arial" panose="020B0604020202020204" pitchFamily="34" charset="0"/>
              </a:rPr>
              <a:t> </a:t>
            </a:r>
            <a:r>
              <a:rPr lang="en-US" sz="2800">
                <a:solidFill>
                  <a:srgbClr val="0131FF"/>
                </a:solidFill>
                <a:latin typeface="Arial" panose="020B0604020202020204" pitchFamily="34" charset="0"/>
                <a:cs typeface="Arial" panose="020B0604020202020204" pitchFamily="34" charset="0"/>
              </a:rPr>
              <a:t>tiết học sau</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0580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A98906F5-9553-D8DA-002E-B78274893FF2}"/>
              </a:ext>
            </a:extLst>
          </p:cNvPr>
          <p:cNvSpPr/>
          <p:nvPr/>
        </p:nvSpPr>
        <p:spPr>
          <a:xfrm>
            <a:off x="350874" y="4263656"/>
            <a:ext cx="11745433" cy="680484"/>
          </a:xfrm>
          <a:prstGeom prst="rightArrow">
            <a:avLst/>
          </a:prstGeom>
          <a:solidFill>
            <a:srgbClr val="02A39B"/>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BF3B9253-9DF0-FC30-C231-6CC53DAB20C0}"/>
              </a:ext>
            </a:extLst>
          </p:cNvPr>
          <p:cNvSpPr/>
          <p:nvPr/>
        </p:nvSpPr>
        <p:spPr>
          <a:xfrm>
            <a:off x="622909" y="4460060"/>
            <a:ext cx="296398" cy="287676"/>
          </a:xfrm>
          <a:prstGeom prst="flowChartConnector">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D9B9A24-7FFE-5028-B6FE-FD5E49B8ADD3}"/>
              </a:ext>
            </a:extLst>
          </p:cNvPr>
          <p:cNvSpPr/>
          <p:nvPr/>
        </p:nvSpPr>
        <p:spPr>
          <a:xfrm>
            <a:off x="2642399" y="4460060"/>
            <a:ext cx="296398" cy="287676"/>
          </a:xfrm>
          <a:prstGeom prst="flowChartConnector">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39E7B3FC-F7E8-5834-21EB-187A0469B3B3}"/>
              </a:ext>
            </a:extLst>
          </p:cNvPr>
          <p:cNvSpPr/>
          <p:nvPr/>
        </p:nvSpPr>
        <p:spPr>
          <a:xfrm>
            <a:off x="5185479" y="4460060"/>
            <a:ext cx="296398" cy="287676"/>
          </a:xfrm>
          <a:prstGeom prst="flowChartConnector">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A8F33E3-7D1E-DE27-75CB-8B5CA0CAA006}"/>
              </a:ext>
            </a:extLst>
          </p:cNvPr>
          <p:cNvSpPr/>
          <p:nvPr/>
        </p:nvSpPr>
        <p:spPr>
          <a:xfrm>
            <a:off x="7773402" y="4460060"/>
            <a:ext cx="296398" cy="287676"/>
          </a:xfrm>
          <a:prstGeom prst="flowChartConnector">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03E7741F-8F57-F94D-E98C-53C516A0A59C}"/>
              </a:ext>
            </a:extLst>
          </p:cNvPr>
          <p:cNvSpPr/>
          <p:nvPr/>
        </p:nvSpPr>
        <p:spPr>
          <a:xfrm>
            <a:off x="10361325" y="4460060"/>
            <a:ext cx="296398" cy="287676"/>
          </a:xfrm>
          <a:prstGeom prst="flowChartConnector">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3982A0-C941-9E67-9A88-ACF7C6B6C6CB}"/>
              </a:ext>
            </a:extLst>
          </p:cNvPr>
          <p:cNvSpPr txBox="1"/>
          <p:nvPr/>
        </p:nvSpPr>
        <p:spPr>
          <a:xfrm>
            <a:off x="219650" y="5017104"/>
            <a:ext cx="1787703" cy="400110"/>
          </a:xfrm>
          <a:prstGeom prst="rect">
            <a:avLst/>
          </a:prstGeom>
          <a:noFill/>
        </p:spPr>
        <p:txBody>
          <a:bodyPr wrap="square" rtlCol="0">
            <a:spAutoFit/>
          </a:bodyPr>
          <a:lstStyle/>
          <a:p>
            <a:r>
              <a:rPr lang="en-US" sz="2000">
                <a:solidFill>
                  <a:srgbClr val="0000FF"/>
                </a:solidFill>
                <a:effectLst/>
                <a:latin typeface="Arial" panose="020B0604020202020204" pitchFamily="34" charset="0"/>
                <a:cs typeface="Arial" panose="020B0604020202020204" pitchFamily="34" charset="0"/>
              </a:rPr>
              <a:t>Thời tiền sử</a:t>
            </a:r>
            <a:endParaRPr lang="en-US" sz="2000"/>
          </a:p>
        </p:txBody>
      </p:sp>
      <p:sp>
        <p:nvSpPr>
          <p:cNvPr id="12" name="TextBox 11">
            <a:extLst>
              <a:ext uri="{FF2B5EF4-FFF2-40B4-BE49-F238E27FC236}">
                <a16:creationId xmlns:a16="http://schemas.microsoft.com/office/drawing/2014/main" id="{DB7904D0-37E6-F3A1-06AF-D899BCE9FA82}"/>
              </a:ext>
            </a:extLst>
          </p:cNvPr>
          <p:cNvSpPr txBox="1"/>
          <p:nvPr/>
        </p:nvSpPr>
        <p:spPr>
          <a:xfrm>
            <a:off x="2007353" y="4994898"/>
            <a:ext cx="1787703" cy="400110"/>
          </a:xfrm>
          <a:prstGeom prst="rect">
            <a:avLst/>
          </a:prstGeom>
          <a:noFill/>
        </p:spPr>
        <p:txBody>
          <a:bodyPr wrap="square" rtlCol="0">
            <a:spAutoFit/>
          </a:bodyPr>
          <a:lstStyle/>
          <a:p>
            <a:pPr algn="ctr"/>
            <a:r>
              <a:rPr lang="en-US" sz="2000">
                <a:solidFill>
                  <a:srgbClr val="0000FF"/>
                </a:solidFill>
                <a:effectLst/>
                <a:latin typeface="Arial" panose="020B0604020202020204" pitchFamily="34" charset="0"/>
                <a:cs typeface="Arial" panose="020B0604020202020204" pitchFamily="34" charset="0"/>
              </a:rPr>
              <a:t>Thế kỉ VII - X</a:t>
            </a:r>
          </a:p>
        </p:txBody>
      </p:sp>
      <p:sp>
        <p:nvSpPr>
          <p:cNvPr id="13" name="TextBox 12">
            <a:extLst>
              <a:ext uri="{FF2B5EF4-FFF2-40B4-BE49-F238E27FC236}">
                <a16:creationId xmlns:a16="http://schemas.microsoft.com/office/drawing/2014/main" id="{E4121A07-8E51-6363-5554-793CBD6DB948}"/>
              </a:ext>
            </a:extLst>
          </p:cNvPr>
          <p:cNvSpPr txBox="1"/>
          <p:nvPr/>
        </p:nvSpPr>
        <p:spPr>
          <a:xfrm>
            <a:off x="4439826" y="5025990"/>
            <a:ext cx="1787703" cy="400110"/>
          </a:xfrm>
          <a:prstGeom prst="rect">
            <a:avLst/>
          </a:prstGeom>
          <a:noFill/>
        </p:spPr>
        <p:txBody>
          <a:bodyPr wrap="square" rtlCol="0">
            <a:spAutoFit/>
          </a:bodyPr>
          <a:lstStyle/>
          <a:p>
            <a:pPr algn="ctr"/>
            <a:r>
              <a:rPr lang="en-US" sz="2000">
                <a:solidFill>
                  <a:srgbClr val="0000FF"/>
                </a:solidFill>
                <a:effectLst/>
                <a:latin typeface="Arial" panose="020B0604020202020204" pitchFamily="34" charset="0"/>
                <a:cs typeface="Arial" panose="020B0604020202020204" pitchFamily="34" charset="0"/>
              </a:rPr>
              <a:t>Thế kỉ X - XV</a:t>
            </a:r>
          </a:p>
        </p:txBody>
      </p:sp>
      <p:sp>
        <p:nvSpPr>
          <p:cNvPr id="14" name="TextBox 13">
            <a:extLst>
              <a:ext uri="{FF2B5EF4-FFF2-40B4-BE49-F238E27FC236}">
                <a16:creationId xmlns:a16="http://schemas.microsoft.com/office/drawing/2014/main" id="{B66523A2-7E3F-CC76-597E-A49FFD1789D7}"/>
              </a:ext>
            </a:extLst>
          </p:cNvPr>
          <p:cNvSpPr txBox="1"/>
          <p:nvPr/>
        </p:nvSpPr>
        <p:spPr>
          <a:xfrm>
            <a:off x="6678203" y="5024332"/>
            <a:ext cx="2688548" cy="400110"/>
          </a:xfrm>
          <a:prstGeom prst="rect">
            <a:avLst/>
          </a:prstGeom>
          <a:noFill/>
        </p:spPr>
        <p:txBody>
          <a:bodyPr wrap="square" rtlCol="0">
            <a:spAutoFit/>
          </a:bodyPr>
          <a:lstStyle/>
          <a:p>
            <a:pPr algn="ctr"/>
            <a:r>
              <a:rPr lang="en-US" sz="2000">
                <a:solidFill>
                  <a:srgbClr val="0000FF"/>
                </a:solidFill>
                <a:effectLst/>
                <a:latin typeface="Arial" panose="020B0604020202020204" pitchFamily="34" charset="0"/>
                <a:cs typeface="Arial" panose="020B0604020202020204" pitchFamily="34" charset="0"/>
              </a:rPr>
              <a:t>Thế kỉ XVI - cuối XIX</a:t>
            </a:r>
          </a:p>
        </p:txBody>
      </p:sp>
      <p:sp>
        <p:nvSpPr>
          <p:cNvPr id="15" name="TextBox 14">
            <a:extLst>
              <a:ext uri="{FF2B5EF4-FFF2-40B4-BE49-F238E27FC236}">
                <a16:creationId xmlns:a16="http://schemas.microsoft.com/office/drawing/2014/main" id="{5448AFA9-4096-6C77-C0AF-888E396AA310}"/>
              </a:ext>
            </a:extLst>
          </p:cNvPr>
          <p:cNvSpPr txBox="1"/>
          <p:nvPr/>
        </p:nvSpPr>
        <p:spPr>
          <a:xfrm>
            <a:off x="9642060" y="5024332"/>
            <a:ext cx="2031326" cy="400110"/>
          </a:xfrm>
          <a:prstGeom prst="rect">
            <a:avLst/>
          </a:prstGeom>
          <a:noFill/>
        </p:spPr>
        <p:txBody>
          <a:bodyPr wrap="square" rtlCol="0">
            <a:spAutoFit/>
          </a:bodyPr>
          <a:lstStyle/>
          <a:p>
            <a:pPr algn="ctr"/>
            <a:r>
              <a:rPr lang="en-US" sz="2000">
                <a:solidFill>
                  <a:srgbClr val="0000FF"/>
                </a:solidFill>
                <a:effectLst/>
                <a:latin typeface="Arial" panose="020B0604020202020204" pitchFamily="34" charset="0"/>
                <a:cs typeface="Arial" panose="020B0604020202020204" pitchFamily="34" charset="0"/>
              </a:rPr>
              <a:t>Cuối XIX - nay</a:t>
            </a:r>
          </a:p>
        </p:txBody>
      </p:sp>
    </p:spTree>
    <p:extLst>
      <p:ext uri="{BB962C8B-B14F-4D97-AF65-F5344CB8AC3E}">
        <p14:creationId xmlns:p14="http://schemas.microsoft.com/office/powerpoint/2010/main" val="32226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2856915-4B08-449E-AC5F-C084FD95B03A}"/>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grpSp>
        <p:nvGrpSpPr>
          <p:cNvPr id="10" name="Google Shape;474;p24">
            <a:extLst>
              <a:ext uri="{FF2B5EF4-FFF2-40B4-BE49-F238E27FC236}">
                <a16:creationId xmlns:a16="http://schemas.microsoft.com/office/drawing/2014/main" id="{D086E4E8-76B6-52DC-283A-16320B269E9E}"/>
              </a:ext>
            </a:extLst>
          </p:cNvPr>
          <p:cNvGrpSpPr/>
          <p:nvPr/>
        </p:nvGrpSpPr>
        <p:grpSpPr>
          <a:xfrm>
            <a:off x="22281" y="120804"/>
            <a:ext cx="5012056" cy="1041525"/>
            <a:chOff x="1153250" y="1560375"/>
            <a:chExt cx="4773467" cy="1041525"/>
          </a:xfrm>
        </p:grpSpPr>
        <p:sp>
          <p:nvSpPr>
            <p:cNvPr id="11" name="Google Shape;475;p24">
              <a:extLst>
                <a:ext uri="{FF2B5EF4-FFF2-40B4-BE49-F238E27FC236}">
                  <a16:creationId xmlns:a16="http://schemas.microsoft.com/office/drawing/2014/main" id="{73876900-1080-97F4-FB49-E6F1CCCFECC1}"/>
                </a:ext>
              </a:extLst>
            </p:cNvPr>
            <p:cNvSpPr/>
            <p:nvPr/>
          </p:nvSpPr>
          <p:spPr>
            <a:xfrm>
              <a:off x="1254450" y="1624675"/>
              <a:ext cx="459398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76;p24">
              <a:extLst>
                <a:ext uri="{FF2B5EF4-FFF2-40B4-BE49-F238E27FC236}">
                  <a16:creationId xmlns:a16="http://schemas.microsoft.com/office/drawing/2014/main" id="{BE588FD8-EA2F-06D4-6762-0D42007C2E37}"/>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77;p24">
              <a:extLst>
                <a:ext uri="{FF2B5EF4-FFF2-40B4-BE49-F238E27FC236}">
                  <a16:creationId xmlns:a16="http://schemas.microsoft.com/office/drawing/2014/main" id="{4F9D3CF4-B235-B4C6-A0B9-68FB0A7E8081}"/>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1</a:t>
              </a:r>
              <a:endParaRPr sz="3000">
                <a:solidFill>
                  <a:srgbClr val="0000FF"/>
                </a:solidFill>
                <a:latin typeface="#9Slide03 AllRoundGothic" panose="020B0703020202020104" pitchFamily="34" charset="0"/>
              </a:endParaRPr>
            </a:p>
          </p:txBody>
        </p:sp>
        <p:sp>
          <p:nvSpPr>
            <p:cNvPr id="14" name="Google Shape;478;p24">
              <a:extLst>
                <a:ext uri="{FF2B5EF4-FFF2-40B4-BE49-F238E27FC236}">
                  <a16:creationId xmlns:a16="http://schemas.microsoft.com/office/drawing/2014/main" id="{59880618-51C7-8915-CA65-259E910559B3}"/>
                </a:ext>
              </a:extLst>
            </p:cNvPr>
            <p:cNvSpPr/>
            <p:nvPr/>
          </p:nvSpPr>
          <p:spPr>
            <a:xfrm>
              <a:off x="1153250" y="1560375"/>
              <a:ext cx="4773467"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1;p24">
              <a:extLst>
                <a:ext uri="{FF2B5EF4-FFF2-40B4-BE49-F238E27FC236}">
                  <a16:creationId xmlns:a16="http://schemas.microsoft.com/office/drawing/2014/main" id="{70004EF8-EFC4-4916-6F9B-AB9FF86338C4}"/>
                </a:ext>
              </a:extLst>
            </p:cNvPr>
            <p:cNvSpPr txBox="1"/>
            <p:nvPr/>
          </p:nvSpPr>
          <p:spPr>
            <a:xfrm>
              <a:off x="2218276" y="1884410"/>
              <a:ext cx="3474338" cy="325723"/>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Vị trí, phạm vi các vùng biển và hải đảo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17" name="Picture 16">
            <a:extLst>
              <a:ext uri="{FF2B5EF4-FFF2-40B4-BE49-F238E27FC236}">
                <a16:creationId xmlns:a16="http://schemas.microsoft.com/office/drawing/2014/main" id="{F7CCD777-F0FA-907B-7A14-68301309EBAA}"/>
              </a:ext>
            </a:extLst>
          </p:cNvPr>
          <p:cNvPicPr>
            <a:picLocks noChangeAspect="1"/>
          </p:cNvPicPr>
          <p:nvPr/>
        </p:nvPicPr>
        <p:blipFill>
          <a:blip r:embed="rId3"/>
          <a:stretch>
            <a:fillRect/>
          </a:stretch>
        </p:blipFill>
        <p:spPr>
          <a:xfrm>
            <a:off x="7157665" y="585327"/>
            <a:ext cx="4905023" cy="6234127"/>
          </a:xfrm>
          <a:prstGeom prst="rect">
            <a:avLst/>
          </a:prstGeom>
        </p:spPr>
      </p:pic>
      <p:pic>
        <p:nvPicPr>
          <p:cNvPr id="19" name="Picture 18">
            <a:extLst>
              <a:ext uri="{FF2B5EF4-FFF2-40B4-BE49-F238E27FC236}">
                <a16:creationId xmlns:a16="http://schemas.microsoft.com/office/drawing/2014/main" id="{EF1A7F15-6F36-83F2-5BA0-C6AFA4E04816}"/>
              </a:ext>
            </a:extLst>
          </p:cNvPr>
          <p:cNvPicPr>
            <a:picLocks noChangeAspect="1"/>
          </p:cNvPicPr>
          <p:nvPr/>
        </p:nvPicPr>
        <p:blipFill>
          <a:blip r:embed="rId4"/>
          <a:stretch>
            <a:fillRect/>
          </a:stretch>
        </p:blipFill>
        <p:spPr>
          <a:xfrm>
            <a:off x="102290" y="2230028"/>
            <a:ext cx="7055375" cy="2847461"/>
          </a:xfrm>
          <a:prstGeom prst="rect">
            <a:avLst/>
          </a:prstGeom>
        </p:spPr>
      </p:pic>
    </p:spTree>
    <p:extLst>
      <p:ext uri="{BB962C8B-B14F-4D97-AF65-F5344CB8AC3E}">
        <p14:creationId xmlns:p14="http://schemas.microsoft.com/office/powerpoint/2010/main" val="3389434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2856915-4B08-449E-AC5F-C084FD95B03A}"/>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sp>
        <p:nvSpPr>
          <p:cNvPr id="31" name="TextBox 30">
            <a:extLst>
              <a:ext uri="{FF2B5EF4-FFF2-40B4-BE49-F238E27FC236}">
                <a16:creationId xmlns:a16="http://schemas.microsoft.com/office/drawing/2014/main" id="{B18E7FE5-7B69-0A7E-C53B-134C99C108FD}"/>
              </a:ext>
            </a:extLst>
          </p:cNvPr>
          <p:cNvSpPr txBox="1"/>
          <p:nvPr/>
        </p:nvSpPr>
        <p:spPr>
          <a:xfrm>
            <a:off x="359329" y="2279838"/>
            <a:ext cx="6226138" cy="1077218"/>
          </a:xfrm>
          <a:prstGeom prst="rect">
            <a:avLst/>
          </a:prstGeom>
          <a:noFill/>
          <a:ln>
            <a:solidFill>
              <a:srgbClr val="00B050"/>
            </a:solidFill>
            <a:prstDash val="sysDash"/>
          </a:ln>
        </p:spPr>
        <p:txBody>
          <a:bodyPr wrap="square">
            <a:spAutoFit/>
          </a:bodyPr>
          <a:lstStyle/>
          <a:p>
            <a:pPr algn="ctr"/>
            <a:r>
              <a:rPr lang="en-US" sz="3200" b="0" i="0">
                <a:solidFill>
                  <a:srgbClr val="FF0066"/>
                </a:solidFill>
                <a:effectLst/>
                <a:latin typeface="#9Slide05 Fourth Medium" panose="00000600000000000000" pitchFamily="2" charset="0"/>
              </a:rPr>
              <a:t>Nêu tên và xác định trên bản đồ các huyện đảo của Việt Nam?</a:t>
            </a:r>
          </a:p>
        </p:txBody>
      </p:sp>
      <p:sp>
        <p:nvSpPr>
          <p:cNvPr id="37" name="TextBox 36">
            <a:extLst>
              <a:ext uri="{FF2B5EF4-FFF2-40B4-BE49-F238E27FC236}">
                <a16:creationId xmlns:a16="http://schemas.microsoft.com/office/drawing/2014/main" id="{4FCF9D37-B2FE-2BFD-B187-ACF0F9E66994}"/>
              </a:ext>
            </a:extLst>
          </p:cNvPr>
          <p:cNvSpPr txBox="1"/>
          <p:nvPr/>
        </p:nvSpPr>
        <p:spPr>
          <a:xfrm>
            <a:off x="1375085" y="1316073"/>
            <a:ext cx="38135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solidFill>
                  <a:srgbClr val="00B050"/>
                </a:solidFill>
                <a:latin typeface="#9Slide07 IcielBC Cubano Normal" panose="00000500000000000000" pitchFamily="2" charset="0"/>
              </a:rPr>
              <a:t>AI NHANH HƠN </a:t>
            </a:r>
          </a:p>
        </p:txBody>
      </p:sp>
      <p:pic>
        <p:nvPicPr>
          <p:cNvPr id="38" name="Picture 37">
            <a:extLst>
              <a:ext uri="{FF2B5EF4-FFF2-40B4-BE49-F238E27FC236}">
                <a16:creationId xmlns:a16="http://schemas.microsoft.com/office/drawing/2014/main" id="{2501DD48-14D4-1812-ED0C-A8FFFDD80A80}"/>
              </a:ext>
            </a:extLst>
          </p:cNvPr>
          <p:cNvPicPr>
            <a:picLocks noChangeAspect="1"/>
          </p:cNvPicPr>
          <p:nvPr/>
        </p:nvPicPr>
        <p:blipFill rotWithShape="1">
          <a:blip r:embed="rId5"/>
          <a:srcRect l="10000" t="28444" r="83037" b="58827"/>
          <a:stretch/>
        </p:blipFill>
        <p:spPr>
          <a:xfrm>
            <a:off x="241024" y="1210387"/>
            <a:ext cx="977290" cy="1004969"/>
          </a:xfrm>
          <a:prstGeom prst="rect">
            <a:avLst/>
          </a:prstGeom>
        </p:spPr>
      </p:pic>
      <p:pic>
        <p:nvPicPr>
          <p:cNvPr id="45" name="Picture 44">
            <a:extLst>
              <a:ext uri="{FF2B5EF4-FFF2-40B4-BE49-F238E27FC236}">
                <a16:creationId xmlns:a16="http://schemas.microsoft.com/office/drawing/2014/main" id="{D51E3556-767C-7A68-EBC5-EA0910ED0835}"/>
              </a:ext>
            </a:extLst>
          </p:cNvPr>
          <p:cNvPicPr>
            <a:picLocks noChangeAspect="1"/>
          </p:cNvPicPr>
          <p:nvPr/>
        </p:nvPicPr>
        <p:blipFill rotWithShape="1">
          <a:blip r:embed="rId6"/>
          <a:srcRect l="17629"/>
          <a:stretch/>
        </p:blipFill>
        <p:spPr>
          <a:xfrm>
            <a:off x="5455953" y="1098701"/>
            <a:ext cx="988140" cy="1071449"/>
          </a:xfrm>
          <a:prstGeom prst="rect">
            <a:avLst/>
          </a:prstGeom>
        </p:spPr>
      </p:pic>
      <p:pic>
        <p:nvPicPr>
          <p:cNvPr id="46" name="Picture 6" descr="VÌ SAO NÊN CHO TRẺ HỌC TIẾNG NHẬT NGAY TỪ NHỎ">
            <a:extLst>
              <a:ext uri="{FF2B5EF4-FFF2-40B4-BE49-F238E27FC236}">
                <a16:creationId xmlns:a16="http://schemas.microsoft.com/office/drawing/2014/main" id="{8279558E-495B-3E32-411D-E549F8575D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09" t="18518" r="13364"/>
          <a:stretch/>
        </p:blipFill>
        <p:spPr bwMode="auto">
          <a:xfrm>
            <a:off x="698339" y="3682485"/>
            <a:ext cx="1962918" cy="125693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A0AAB70D-D2D1-42FF-2FDA-F845AB301BE5}"/>
              </a:ext>
            </a:extLst>
          </p:cNvPr>
          <p:cNvSpPr/>
          <p:nvPr/>
        </p:nvSpPr>
        <p:spPr>
          <a:xfrm>
            <a:off x="545737" y="512439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48" name="Rectangle 47">
            <a:extLst>
              <a:ext uri="{FF2B5EF4-FFF2-40B4-BE49-F238E27FC236}">
                <a16:creationId xmlns:a16="http://schemas.microsoft.com/office/drawing/2014/main" id="{DA74C45A-C8EB-254D-A0DE-66D0B95B427A}"/>
              </a:ext>
            </a:extLst>
          </p:cNvPr>
          <p:cNvSpPr/>
          <p:nvPr/>
        </p:nvSpPr>
        <p:spPr>
          <a:xfrm>
            <a:off x="3289147" y="507178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49" name="Đồng hồ đếm ngược 2 phút có tiếng">
            <a:hlinkClick r:id="" action="ppaction://media"/>
            <a:extLst>
              <a:ext uri="{FF2B5EF4-FFF2-40B4-BE49-F238E27FC236}">
                <a16:creationId xmlns:a16="http://schemas.microsoft.com/office/drawing/2014/main" id="{E493EF20-0C4C-36C0-EDB2-BFD164F9E0A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38709" y="3707654"/>
            <a:ext cx="2405384" cy="1353029"/>
          </a:xfrm>
          <a:prstGeom prst="rect">
            <a:avLst/>
          </a:prstGeom>
        </p:spPr>
      </p:pic>
      <p:grpSp>
        <p:nvGrpSpPr>
          <p:cNvPr id="2" name="Google Shape;474;p24">
            <a:extLst>
              <a:ext uri="{FF2B5EF4-FFF2-40B4-BE49-F238E27FC236}">
                <a16:creationId xmlns:a16="http://schemas.microsoft.com/office/drawing/2014/main" id="{200718E9-6081-021E-4DF2-057A2EF750C0}"/>
              </a:ext>
            </a:extLst>
          </p:cNvPr>
          <p:cNvGrpSpPr/>
          <p:nvPr/>
        </p:nvGrpSpPr>
        <p:grpSpPr>
          <a:xfrm>
            <a:off x="22281" y="25107"/>
            <a:ext cx="4399252" cy="1041525"/>
            <a:chOff x="1153250" y="1560375"/>
            <a:chExt cx="4189835" cy="1041525"/>
          </a:xfrm>
        </p:grpSpPr>
        <p:sp>
          <p:nvSpPr>
            <p:cNvPr id="3" name="Google Shape;475;p24">
              <a:extLst>
                <a:ext uri="{FF2B5EF4-FFF2-40B4-BE49-F238E27FC236}">
                  <a16:creationId xmlns:a16="http://schemas.microsoft.com/office/drawing/2014/main" id="{0E5F9EC6-D392-8B44-6C64-D1AB2F27DE52}"/>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6;p24">
              <a:extLst>
                <a:ext uri="{FF2B5EF4-FFF2-40B4-BE49-F238E27FC236}">
                  <a16:creationId xmlns:a16="http://schemas.microsoft.com/office/drawing/2014/main" id="{BA8AFEEF-235D-34A3-E85C-E2A2E66083DF}"/>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7;p24">
              <a:extLst>
                <a:ext uri="{FF2B5EF4-FFF2-40B4-BE49-F238E27FC236}">
                  <a16:creationId xmlns:a16="http://schemas.microsoft.com/office/drawing/2014/main" id="{DF1E6E3D-A8BE-8800-EF74-6850455FFD2B}"/>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1</a:t>
              </a:r>
              <a:endParaRPr sz="3000">
                <a:solidFill>
                  <a:srgbClr val="0000FF"/>
                </a:solidFill>
                <a:latin typeface="#9Slide03 AllRoundGothic" panose="020B0703020202020104" pitchFamily="34" charset="0"/>
              </a:endParaRPr>
            </a:p>
          </p:txBody>
        </p:sp>
        <p:sp>
          <p:nvSpPr>
            <p:cNvPr id="6" name="Google Shape;478;p24">
              <a:extLst>
                <a:ext uri="{FF2B5EF4-FFF2-40B4-BE49-F238E27FC236}">
                  <a16:creationId xmlns:a16="http://schemas.microsoft.com/office/drawing/2014/main" id="{521EF429-D93B-6B1E-CF19-5B49710292E6}"/>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p24">
              <a:extLst>
                <a:ext uri="{FF2B5EF4-FFF2-40B4-BE49-F238E27FC236}">
                  <a16:creationId xmlns:a16="http://schemas.microsoft.com/office/drawing/2014/main" id="{FBC88063-D723-E65A-08E2-AEB05382C57E}"/>
                </a:ext>
              </a:extLst>
            </p:cNvPr>
            <p:cNvSpPr txBox="1"/>
            <p:nvPr/>
          </p:nvSpPr>
          <p:spPr>
            <a:xfrm>
              <a:off x="2188183" y="1935781"/>
              <a:ext cx="2640773" cy="344711"/>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Các vùng biển và hải đảo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8" name="Picture 7">
            <a:extLst>
              <a:ext uri="{FF2B5EF4-FFF2-40B4-BE49-F238E27FC236}">
                <a16:creationId xmlns:a16="http://schemas.microsoft.com/office/drawing/2014/main" id="{27AB6474-1427-7EAF-774F-51004EE0F079}"/>
              </a:ext>
            </a:extLst>
          </p:cNvPr>
          <p:cNvPicPr>
            <a:picLocks noChangeAspect="1"/>
          </p:cNvPicPr>
          <p:nvPr/>
        </p:nvPicPr>
        <p:blipFill>
          <a:blip r:embed="rId9"/>
          <a:stretch>
            <a:fillRect/>
          </a:stretch>
        </p:blipFill>
        <p:spPr>
          <a:xfrm>
            <a:off x="6825325" y="162933"/>
            <a:ext cx="5237364" cy="6656522"/>
          </a:xfrm>
          <a:prstGeom prst="rect">
            <a:avLst/>
          </a:prstGeom>
        </p:spPr>
      </p:pic>
    </p:spTree>
    <p:extLst>
      <p:ext uri="{BB962C8B-B14F-4D97-AF65-F5344CB8AC3E}">
        <p14:creationId xmlns:p14="http://schemas.microsoft.com/office/powerpoint/2010/main" val="3785761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par>
                                <p:cTn id="30" presetID="16" presetClass="entr" presetSubtype="21"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49"/>
                </p:tgtEl>
              </p:cMediaNode>
            </p:video>
          </p:childTnLst>
        </p:cTn>
      </p:par>
    </p:tnLst>
    <p:bldLst>
      <p:bldP spid="31" grpId="0" animBg="1"/>
      <p:bldP spid="37" grpId="0" animBg="1"/>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1D7035-95F3-CAD2-3A95-8CBCBCED4C76}"/>
              </a:ext>
            </a:extLst>
          </p:cNvPr>
          <p:cNvSpPr txBox="1"/>
          <p:nvPr/>
        </p:nvSpPr>
        <p:spPr>
          <a:xfrm>
            <a:off x="129311" y="181957"/>
            <a:ext cx="6550960" cy="6494085"/>
          </a:xfrm>
          <a:prstGeom prst="rect">
            <a:avLst/>
          </a:prstGeom>
          <a:noFill/>
        </p:spPr>
        <p:txBody>
          <a:bodyPr wrap="square">
            <a:spAutoFit/>
          </a:bodyPr>
          <a:lstStyle/>
          <a:p>
            <a:pPr marL="457200" indent="-457200" algn="just">
              <a:buFontTx/>
              <a:buChar char="-"/>
            </a:pPr>
            <a:r>
              <a:rPr lang="vi-VN" sz="3200">
                <a:solidFill>
                  <a:srgbClr val="0070C0"/>
                </a:solidFill>
                <a:latin typeface="#9Slide05 Fourth Medium" panose="00000600000000000000" pitchFamily="2" charset="0"/>
                <a:cs typeface="#9Slide05 Pattaya" panose="00000500000000000000" pitchFamily="2" charset="-34"/>
              </a:rPr>
              <a:t>Vân Đồn (Quảng Ninh).</a:t>
            </a:r>
            <a:endParaRPr lang="en-US" sz="3200">
              <a:solidFill>
                <a:srgbClr val="0070C0"/>
              </a:solidFill>
              <a:latin typeface="#9Slide05 Fourth Medium" panose="00000600000000000000" pitchFamily="2" charset="0"/>
              <a:cs typeface="#9Slide05 Pattaya" panose="00000500000000000000" pitchFamily="2" charset="-34"/>
            </a:endParaRPr>
          </a:p>
          <a:p>
            <a:pPr algn="just"/>
            <a:r>
              <a:rPr lang="en-US" sz="3200">
                <a:solidFill>
                  <a:srgbClr val="0070C0"/>
                </a:solidFill>
                <a:latin typeface="#9Slide05 Fourth Medium" panose="00000600000000000000" pitchFamily="2" charset="0"/>
                <a:cs typeface="#9Slide05 Pattaya" panose="00000500000000000000" pitchFamily="2" charset="-34"/>
              </a:rPr>
              <a:t>-</a:t>
            </a:r>
            <a:r>
              <a:rPr lang="vi-VN" sz="3200">
                <a:solidFill>
                  <a:srgbClr val="0070C0"/>
                </a:solidFill>
                <a:latin typeface="#9Slide05 Fourth Medium" panose="00000600000000000000" pitchFamily="2" charset="0"/>
                <a:cs typeface="#9Slide05 Pattaya" panose="00000500000000000000" pitchFamily="2" charset="-34"/>
              </a:rPr>
              <a:t> Huyện đảo Cô Tô (Quảng Ninh);</a:t>
            </a:r>
          </a:p>
          <a:p>
            <a:pPr algn="just"/>
            <a:r>
              <a:rPr lang="en-US" sz="3200">
                <a:solidFill>
                  <a:srgbClr val="0070C0"/>
                </a:solidFill>
                <a:latin typeface="#9Slide05 Fourth Medium" panose="00000600000000000000" pitchFamily="2" charset="0"/>
                <a:cs typeface="#9Slide05 Pattaya" panose="00000500000000000000" pitchFamily="2" charset="-34"/>
              </a:rPr>
              <a:t>- </a:t>
            </a:r>
            <a:r>
              <a:rPr lang="vi-VN" sz="3200">
                <a:solidFill>
                  <a:srgbClr val="0070C0"/>
                </a:solidFill>
                <a:latin typeface="#9Slide05 Fourth Medium" panose="00000600000000000000" pitchFamily="2" charset="0"/>
                <a:cs typeface="#9Slide05 Pattaya" panose="00000500000000000000" pitchFamily="2" charset="-34"/>
              </a:rPr>
              <a:t>Huyện đảo Cát Hải (Hải Phòng</a:t>
            </a:r>
          </a:p>
          <a:p>
            <a:pPr algn="just"/>
            <a:r>
              <a:rPr lang="en-US" sz="3200" b="0" i="0">
                <a:solidFill>
                  <a:srgbClr val="0070C0"/>
                </a:solidFill>
                <a:effectLst/>
                <a:latin typeface="#9Slide05 Fourth Medium" panose="00000600000000000000" pitchFamily="2" charset="0"/>
                <a:cs typeface="#9Slide05 Pattaya" panose="00000500000000000000" pitchFamily="2" charset="-34"/>
              </a:rPr>
              <a:t>-</a:t>
            </a:r>
            <a:r>
              <a:rPr lang="vi-VN" sz="3200" b="0" i="0">
                <a:solidFill>
                  <a:srgbClr val="0070C0"/>
                </a:solidFill>
                <a:effectLst/>
                <a:latin typeface="#9Slide05 Fourth Medium" panose="00000600000000000000" pitchFamily="2" charset="0"/>
                <a:cs typeface="#9Slide05 Pattaya" panose="00000500000000000000" pitchFamily="2" charset="-34"/>
              </a:rPr>
              <a:t>Huyện đảo Bạch Long Vĩ (Hải Phòng);</a:t>
            </a:r>
          </a:p>
          <a:p>
            <a:pPr algn="just"/>
            <a:r>
              <a:rPr lang="vi-VN" sz="3200" b="0" i="0">
                <a:solidFill>
                  <a:srgbClr val="0070C0"/>
                </a:solidFill>
                <a:effectLst/>
                <a:latin typeface="#9Slide05 Fourth Medium" panose="00000600000000000000" pitchFamily="2" charset="0"/>
                <a:cs typeface="#9Slide05 Pattaya" panose="00000500000000000000" pitchFamily="2" charset="-34"/>
              </a:rPr>
              <a:t>- Huyện đảo Cồn Cỏ (Quảng Trị);</a:t>
            </a:r>
          </a:p>
          <a:p>
            <a:pPr algn="just"/>
            <a:r>
              <a:rPr lang="vi-VN" sz="3200" b="0" i="0">
                <a:solidFill>
                  <a:srgbClr val="0070C0"/>
                </a:solidFill>
                <a:effectLst/>
                <a:latin typeface="#9Slide05 Fourth Medium" panose="00000600000000000000" pitchFamily="2" charset="0"/>
                <a:cs typeface="#9Slide05 Pattaya" panose="00000500000000000000" pitchFamily="2" charset="-34"/>
              </a:rPr>
              <a:t>- Huyện đảo Hoàng Sa (Đà Nẵng);</a:t>
            </a:r>
          </a:p>
          <a:p>
            <a:pPr algn="just"/>
            <a:r>
              <a:rPr lang="vi-VN" sz="3200" b="0" i="0">
                <a:solidFill>
                  <a:srgbClr val="0070C0"/>
                </a:solidFill>
                <a:effectLst/>
                <a:latin typeface="#9Slide05 Fourth Medium" panose="00000600000000000000" pitchFamily="2" charset="0"/>
                <a:cs typeface="#9Slide05 Pattaya" panose="00000500000000000000" pitchFamily="2" charset="-34"/>
              </a:rPr>
              <a:t>- </a:t>
            </a:r>
            <a:r>
              <a:rPr lang="vi-VN" sz="3200">
                <a:solidFill>
                  <a:srgbClr val="0070C0"/>
                </a:solidFill>
                <a:latin typeface="#9Slide05 Fourth Medium" panose="00000600000000000000" pitchFamily="2" charset="0"/>
                <a:cs typeface="#9Slide05 Pattaya" panose="00000500000000000000" pitchFamily="2" charset="-34"/>
              </a:rPr>
              <a:t> Huyện đảo Lý Sơn (Quảng Ngãi);</a:t>
            </a:r>
          </a:p>
          <a:p>
            <a:pPr algn="just"/>
            <a:r>
              <a:rPr lang="en-US" sz="3200" b="0" i="0">
                <a:solidFill>
                  <a:srgbClr val="0070C0"/>
                </a:solidFill>
                <a:effectLst/>
                <a:latin typeface="#9Slide05 Fourth Medium" panose="00000600000000000000" pitchFamily="2" charset="0"/>
                <a:cs typeface="#9Slide05 Pattaya" panose="00000500000000000000" pitchFamily="2" charset="-34"/>
              </a:rPr>
              <a:t>-</a:t>
            </a:r>
            <a:r>
              <a:rPr lang="vi-VN" sz="3200">
                <a:solidFill>
                  <a:srgbClr val="0070C0"/>
                </a:solidFill>
                <a:latin typeface="#9Slide05 Fourth Medium" panose="00000600000000000000" pitchFamily="2" charset="0"/>
                <a:cs typeface="#9Slide05 Pattaya" panose="00000500000000000000" pitchFamily="2" charset="-34"/>
              </a:rPr>
              <a:t> Trường Sa (Khánh Hòa);</a:t>
            </a:r>
          </a:p>
          <a:p>
            <a:pPr algn="just"/>
            <a:r>
              <a:rPr lang="en-US" sz="3200">
                <a:solidFill>
                  <a:srgbClr val="0070C0"/>
                </a:solidFill>
                <a:latin typeface="#9Slide05 Fourth Medium" panose="00000600000000000000" pitchFamily="2" charset="0"/>
                <a:cs typeface="#9Slide05 Pattaya" panose="00000500000000000000" pitchFamily="2" charset="-34"/>
              </a:rPr>
              <a:t>- </a:t>
            </a:r>
            <a:r>
              <a:rPr lang="vi-VN" sz="3200">
                <a:solidFill>
                  <a:srgbClr val="0070C0"/>
                </a:solidFill>
                <a:latin typeface="#9Slide05 Fourth Medium" panose="00000600000000000000" pitchFamily="2" charset="0"/>
                <a:cs typeface="#9Slide05 Pattaya" panose="00000500000000000000" pitchFamily="2" charset="-34"/>
              </a:rPr>
              <a:t>Phú Quý (Bình Thuận);</a:t>
            </a:r>
            <a:endParaRPr lang="en-US" sz="3200">
              <a:solidFill>
                <a:srgbClr val="0070C0"/>
              </a:solidFill>
              <a:latin typeface="#9Slide05 Fourth Medium" panose="00000600000000000000" pitchFamily="2" charset="0"/>
              <a:cs typeface="#9Slide05 Pattaya" panose="00000500000000000000" pitchFamily="2" charset="-34"/>
            </a:endParaRPr>
          </a:p>
          <a:p>
            <a:pPr algn="just"/>
            <a:r>
              <a:rPr lang="en-US" sz="3200">
                <a:solidFill>
                  <a:srgbClr val="0070C0"/>
                </a:solidFill>
                <a:latin typeface="#9Slide05 Fourth Medium" panose="00000600000000000000" pitchFamily="2" charset="0"/>
                <a:cs typeface="#9Slide05 Pattaya" panose="00000500000000000000" pitchFamily="2" charset="-34"/>
              </a:rPr>
              <a:t>- </a:t>
            </a:r>
            <a:r>
              <a:rPr lang="vi-VN" sz="3200">
                <a:solidFill>
                  <a:srgbClr val="0070C0"/>
                </a:solidFill>
                <a:latin typeface="#9Slide05 Fourth Medium" panose="00000600000000000000" pitchFamily="2" charset="0"/>
                <a:cs typeface="#9Slide05 Pattaya" panose="00000500000000000000" pitchFamily="2" charset="-34"/>
              </a:rPr>
              <a:t>Huyện đảo Côn Đảo (Bà Rịa - Vũng Tàu);</a:t>
            </a:r>
          </a:p>
          <a:p>
            <a:pPr algn="just"/>
            <a:r>
              <a:rPr lang="en-US" sz="3200" b="0" i="0">
                <a:solidFill>
                  <a:srgbClr val="0070C0"/>
                </a:solidFill>
                <a:effectLst/>
                <a:latin typeface="#9Slide05 Fourth Medium" panose="00000600000000000000" pitchFamily="2" charset="0"/>
                <a:cs typeface="#9Slide05 Pattaya" panose="00000500000000000000" pitchFamily="2" charset="-34"/>
              </a:rPr>
              <a:t>- </a:t>
            </a:r>
            <a:r>
              <a:rPr lang="vi-VN" sz="3200" b="0" i="0">
                <a:solidFill>
                  <a:srgbClr val="0070C0"/>
                </a:solidFill>
                <a:effectLst/>
                <a:latin typeface="#9Slide05 Fourth Medium" panose="00000600000000000000" pitchFamily="2" charset="0"/>
                <a:cs typeface="#9Slide05 Pattaya" panose="00000500000000000000" pitchFamily="2" charset="-34"/>
              </a:rPr>
              <a:t>Huyện đảo Kiên Hải (Kiên Giang);</a:t>
            </a:r>
          </a:p>
          <a:p>
            <a:pPr algn="just"/>
            <a:r>
              <a:rPr lang="vi-VN" sz="3200" b="0" i="0">
                <a:solidFill>
                  <a:srgbClr val="0070C0"/>
                </a:solidFill>
                <a:effectLst/>
                <a:latin typeface="#9Slide05 Fourth Medium" panose="00000600000000000000" pitchFamily="2" charset="0"/>
                <a:cs typeface="#9Slide05 Pattaya" panose="00000500000000000000" pitchFamily="2" charset="-34"/>
              </a:rPr>
              <a:t>-</a:t>
            </a:r>
            <a:r>
              <a:rPr lang="en-US" sz="3200" b="0" i="0">
                <a:solidFill>
                  <a:srgbClr val="0070C0"/>
                </a:solidFill>
                <a:effectLst/>
                <a:latin typeface="#9Slide05 Fourth Medium" panose="00000600000000000000" pitchFamily="2" charset="0"/>
                <a:cs typeface="#9Slide05 Pattaya" panose="00000500000000000000" pitchFamily="2" charset="-34"/>
              </a:rPr>
              <a:t> </a:t>
            </a:r>
            <a:r>
              <a:rPr lang="vi-VN" sz="3200" b="0" i="0">
                <a:solidFill>
                  <a:srgbClr val="0070C0"/>
                </a:solidFill>
                <a:effectLst/>
                <a:latin typeface="#9Slide05 Fourth Medium" panose="00000600000000000000" pitchFamily="2" charset="0"/>
                <a:cs typeface="#9Slide05 Pattaya" panose="00000500000000000000" pitchFamily="2" charset="-34"/>
              </a:rPr>
              <a:t> Phú Quốc (Kiên Giang);</a:t>
            </a:r>
          </a:p>
        </p:txBody>
      </p:sp>
      <p:pic>
        <p:nvPicPr>
          <p:cNvPr id="2" name="Picture 1">
            <a:extLst>
              <a:ext uri="{FF2B5EF4-FFF2-40B4-BE49-F238E27FC236}">
                <a16:creationId xmlns:a16="http://schemas.microsoft.com/office/drawing/2014/main" id="{E21EC028-DC9D-81FD-07BD-C8208CA63FB4}"/>
              </a:ext>
            </a:extLst>
          </p:cNvPr>
          <p:cNvPicPr>
            <a:picLocks noChangeAspect="1"/>
          </p:cNvPicPr>
          <p:nvPr/>
        </p:nvPicPr>
        <p:blipFill>
          <a:blip r:embed="rId3"/>
          <a:stretch>
            <a:fillRect/>
          </a:stretch>
        </p:blipFill>
        <p:spPr>
          <a:xfrm>
            <a:off x="6825325" y="162933"/>
            <a:ext cx="5237364" cy="6656522"/>
          </a:xfrm>
          <a:prstGeom prst="rect">
            <a:avLst/>
          </a:prstGeom>
        </p:spPr>
      </p:pic>
      <p:pic>
        <p:nvPicPr>
          <p:cNvPr id="4" name="Picture 3">
            <a:extLst>
              <a:ext uri="{FF2B5EF4-FFF2-40B4-BE49-F238E27FC236}">
                <a16:creationId xmlns:a16="http://schemas.microsoft.com/office/drawing/2014/main" id="{76902454-6D6E-2270-9A2C-AB42D29393DB}"/>
              </a:ext>
            </a:extLst>
          </p:cNvPr>
          <p:cNvPicPr>
            <a:picLocks noChangeAspect="1"/>
          </p:cNvPicPr>
          <p:nvPr/>
        </p:nvPicPr>
        <p:blipFill>
          <a:blip r:embed="rId4"/>
          <a:stretch>
            <a:fillRect/>
          </a:stretch>
        </p:blipFill>
        <p:spPr>
          <a:xfrm>
            <a:off x="0" y="38545"/>
            <a:ext cx="7097062" cy="6337398"/>
          </a:xfrm>
          <a:prstGeom prst="rect">
            <a:avLst/>
          </a:prstGeom>
        </p:spPr>
      </p:pic>
    </p:spTree>
    <p:extLst>
      <p:ext uri="{BB962C8B-B14F-4D97-AF65-F5344CB8AC3E}">
        <p14:creationId xmlns:p14="http://schemas.microsoft.com/office/powerpoint/2010/main" val="274113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arn(inVertic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barn(inVertical)">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barn(inVertical)">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2856915-4B08-449E-AC5F-C084FD95B03A}"/>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sp>
        <p:nvSpPr>
          <p:cNvPr id="3" name="TextBox 2">
            <a:extLst>
              <a:ext uri="{FF2B5EF4-FFF2-40B4-BE49-F238E27FC236}">
                <a16:creationId xmlns:a16="http://schemas.microsoft.com/office/drawing/2014/main" id="{70255D17-62CA-2618-F331-42FD6897DFE7}"/>
              </a:ext>
            </a:extLst>
          </p:cNvPr>
          <p:cNvSpPr txBox="1"/>
          <p:nvPr/>
        </p:nvSpPr>
        <p:spPr>
          <a:xfrm>
            <a:off x="179175" y="1487968"/>
            <a:ext cx="11551918" cy="2308324"/>
          </a:xfrm>
          <a:prstGeom prst="rect">
            <a:avLst/>
          </a:prstGeom>
          <a:noFill/>
        </p:spPr>
        <p:txBody>
          <a:bodyPr wrap="square">
            <a:spAutoFit/>
          </a:bodyPr>
          <a:lstStyle/>
          <a:p>
            <a:pPr algn="just"/>
            <a:r>
              <a:rPr lang="en-US" sz="3600" b="0" i="0">
                <a:solidFill>
                  <a:srgbClr val="002060"/>
                </a:solidFill>
                <a:effectLst/>
                <a:latin typeface="#9Slide05 Fourth" panose="00000500000000000000" pitchFamily="2" charset="0"/>
                <a:cs typeface="Arial" panose="020B0604020202020204" pitchFamily="34" charset="0"/>
              </a:rPr>
              <a:t>-Vùng biển Việt Nam có diện tích khoảng 1 triệu </a:t>
            </a:r>
            <a:r>
              <a:rPr lang="en-US" sz="3600">
                <a:solidFill>
                  <a:srgbClr val="002060"/>
                </a:solidFill>
                <a:latin typeface="#9Slide05 Fourth" panose="00000500000000000000" pitchFamily="2" charset="0"/>
                <a:ea typeface="Cambria" panose="02040503050406030204" pitchFamily="18" charset="0"/>
                <a:cs typeface="Arial" panose="020B0604020202020204" pitchFamily="34" charset="0"/>
              </a:rPr>
              <a:t>km</a:t>
            </a:r>
            <a:r>
              <a:rPr lang="en-US" sz="3600" baseline="30000">
                <a:solidFill>
                  <a:srgbClr val="002060"/>
                </a:solidFill>
                <a:latin typeface="#9Slide05 Fourth" panose="00000500000000000000" pitchFamily="2" charset="0"/>
                <a:ea typeface="Cambria" panose="02040503050406030204" pitchFamily="18" charset="0"/>
                <a:cs typeface="Arial" panose="020B0604020202020204" pitchFamily="34" charset="0"/>
              </a:rPr>
              <a:t>2</a:t>
            </a:r>
            <a:r>
              <a:rPr lang="en-US" sz="3600" b="0" i="0">
                <a:solidFill>
                  <a:srgbClr val="002060"/>
                </a:solidFill>
                <a:effectLst/>
                <a:latin typeface="#9Slide05 Fourth" panose="00000500000000000000" pitchFamily="2" charset="0"/>
                <a:cs typeface="Arial" panose="020B0604020202020204" pitchFamily="34" charset="0"/>
              </a:rPr>
              <a:t>, bao gồm nội thủy, lãnh hải, vùng tiếp giáp lãnh hải, vùng đặc quyền kinh tế và thềm lục địa thuộc chủ quyền, quyền chủ quyền và quyền tài phán quốc gia của Việt Nam.</a:t>
            </a:r>
            <a:endParaRPr lang="en-US" sz="3600">
              <a:solidFill>
                <a:srgbClr val="002060"/>
              </a:solidFill>
              <a:latin typeface="#9Slide05 Fourth" panose="00000500000000000000" pitchFamily="2" charset="0"/>
              <a:cs typeface="Arial" panose="020B0604020202020204" pitchFamily="34" charset="0"/>
            </a:endParaRPr>
          </a:p>
        </p:txBody>
      </p:sp>
      <p:pic>
        <p:nvPicPr>
          <p:cNvPr id="6" name="Picture 5" descr="book9">
            <a:extLst>
              <a:ext uri="{FF2B5EF4-FFF2-40B4-BE49-F238E27FC236}">
                <a16:creationId xmlns:a16="http://schemas.microsoft.com/office/drawing/2014/main" id="{286CC713-EF66-9885-D635-65756746B4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12895" y="134636"/>
            <a:ext cx="1547582" cy="106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oogle Shape;474;p24">
            <a:extLst>
              <a:ext uri="{FF2B5EF4-FFF2-40B4-BE49-F238E27FC236}">
                <a16:creationId xmlns:a16="http://schemas.microsoft.com/office/drawing/2014/main" id="{DA49693D-82D7-4105-894C-6539342C2783}"/>
              </a:ext>
            </a:extLst>
          </p:cNvPr>
          <p:cNvGrpSpPr/>
          <p:nvPr/>
        </p:nvGrpSpPr>
        <p:grpSpPr>
          <a:xfrm>
            <a:off x="22281" y="120804"/>
            <a:ext cx="5012056" cy="1041525"/>
            <a:chOff x="1153250" y="1560375"/>
            <a:chExt cx="4773467" cy="1041525"/>
          </a:xfrm>
        </p:grpSpPr>
        <p:sp>
          <p:nvSpPr>
            <p:cNvPr id="11" name="Google Shape;475;p24">
              <a:extLst>
                <a:ext uri="{FF2B5EF4-FFF2-40B4-BE49-F238E27FC236}">
                  <a16:creationId xmlns:a16="http://schemas.microsoft.com/office/drawing/2014/main" id="{8521C28E-2F17-32F4-078B-95200C3E8411}"/>
                </a:ext>
              </a:extLst>
            </p:cNvPr>
            <p:cNvSpPr/>
            <p:nvPr/>
          </p:nvSpPr>
          <p:spPr>
            <a:xfrm>
              <a:off x="1254450" y="1624675"/>
              <a:ext cx="459398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76;p24">
              <a:extLst>
                <a:ext uri="{FF2B5EF4-FFF2-40B4-BE49-F238E27FC236}">
                  <a16:creationId xmlns:a16="http://schemas.microsoft.com/office/drawing/2014/main" id="{9BB4CA44-EA4B-EA54-C1FC-A2AB749E6124}"/>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77;p24">
              <a:extLst>
                <a:ext uri="{FF2B5EF4-FFF2-40B4-BE49-F238E27FC236}">
                  <a16:creationId xmlns:a16="http://schemas.microsoft.com/office/drawing/2014/main" id="{048A3223-DAA4-63FA-E6FA-91A182C966F4}"/>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rgbClr val="0000FF"/>
                  </a:solidFill>
                  <a:latin typeface="#9Slide03 AllRoundGothic" panose="020B0703020202020104" pitchFamily="34" charset="0"/>
                </a:rPr>
                <a:t>1</a:t>
              </a:r>
              <a:endParaRPr sz="3000">
                <a:solidFill>
                  <a:srgbClr val="0000FF"/>
                </a:solidFill>
                <a:latin typeface="#9Slide03 AllRoundGothic" panose="020B0703020202020104" pitchFamily="34" charset="0"/>
              </a:endParaRPr>
            </a:p>
          </p:txBody>
        </p:sp>
        <p:sp>
          <p:nvSpPr>
            <p:cNvPr id="14" name="Google Shape;478;p24">
              <a:extLst>
                <a:ext uri="{FF2B5EF4-FFF2-40B4-BE49-F238E27FC236}">
                  <a16:creationId xmlns:a16="http://schemas.microsoft.com/office/drawing/2014/main" id="{F4E57691-7AA5-DFA7-D091-41898F6BC46F}"/>
                </a:ext>
              </a:extLst>
            </p:cNvPr>
            <p:cNvSpPr/>
            <p:nvPr/>
          </p:nvSpPr>
          <p:spPr>
            <a:xfrm>
              <a:off x="1153250" y="1560375"/>
              <a:ext cx="4773467"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1;p24">
              <a:extLst>
                <a:ext uri="{FF2B5EF4-FFF2-40B4-BE49-F238E27FC236}">
                  <a16:creationId xmlns:a16="http://schemas.microsoft.com/office/drawing/2014/main" id="{B2A4A3D8-DEDF-3D24-EE73-E55255EBE92A}"/>
                </a:ext>
              </a:extLst>
            </p:cNvPr>
            <p:cNvSpPr txBox="1"/>
            <p:nvPr/>
          </p:nvSpPr>
          <p:spPr>
            <a:xfrm>
              <a:off x="2218276" y="1884410"/>
              <a:ext cx="3474338" cy="325723"/>
            </a:xfrm>
            <a:prstGeom prst="rect">
              <a:avLst/>
            </a:prstGeom>
            <a:noFill/>
            <a:ln>
              <a:noFill/>
            </a:ln>
          </p:spPr>
          <p:txBody>
            <a:bodyPr spcFirstLastPara="1" wrap="square" lIns="91425" tIns="91425" rIns="91425" bIns="91425" anchor="ctr" anchorCtr="0">
              <a:noAutofit/>
            </a:bodyPr>
            <a:lstStyle/>
            <a:p>
              <a:pPr algn="ctr"/>
              <a:r>
                <a:rPr lang="en-US" sz="2400">
                  <a:solidFill>
                    <a:srgbClr val="0000FF"/>
                  </a:solidFill>
                  <a:latin typeface="Arial" panose="020B0604020202020204" pitchFamily="34" charset="0"/>
                  <a:cs typeface="Arial" panose="020B0604020202020204" pitchFamily="34" charset="0"/>
                </a:rPr>
                <a:t>Vị trí, phạm vi các vùng biển và hải đảo Việt Nam</a:t>
              </a:r>
              <a:endParaRPr lang="en-US" sz="2267">
                <a:solidFill>
                  <a:srgbClr val="0000FF"/>
                </a:solidFill>
                <a:latin typeface="Fira Sans Extra Condensed Medium"/>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39767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2856915-4B08-449E-AC5F-C084FD95B03A}"/>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sp>
        <p:nvSpPr>
          <p:cNvPr id="31" name="TextBox 30">
            <a:extLst>
              <a:ext uri="{FF2B5EF4-FFF2-40B4-BE49-F238E27FC236}">
                <a16:creationId xmlns:a16="http://schemas.microsoft.com/office/drawing/2014/main" id="{B18E7FE5-7B69-0A7E-C53B-134C99C108FD}"/>
              </a:ext>
            </a:extLst>
          </p:cNvPr>
          <p:cNvSpPr txBox="1"/>
          <p:nvPr/>
        </p:nvSpPr>
        <p:spPr>
          <a:xfrm>
            <a:off x="357301" y="2594432"/>
            <a:ext cx="6226138" cy="2062103"/>
          </a:xfrm>
          <a:prstGeom prst="rect">
            <a:avLst/>
          </a:prstGeom>
          <a:noFill/>
          <a:ln>
            <a:solidFill>
              <a:srgbClr val="00B050"/>
            </a:solidFill>
            <a:prstDash val="sysDash"/>
          </a:ln>
        </p:spPr>
        <p:txBody>
          <a:bodyPr wrap="square">
            <a:spAutoFit/>
          </a:bodyPr>
          <a:lstStyle/>
          <a:p>
            <a:pPr algn="just"/>
            <a:r>
              <a:rPr lang="en-US" b="0" i="0">
                <a:solidFill>
                  <a:srgbClr val="333333"/>
                </a:solidFill>
                <a:effectLst/>
                <a:latin typeface="Roboto" panose="02000000000000000000" pitchFamily="2" charset="0"/>
              </a:rPr>
              <a:t> </a:t>
            </a:r>
            <a:r>
              <a:rPr lang="vi-VN" sz="3200">
                <a:solidFill>
                  <a:srgbClr val="FF0066"/>
                </a:solidFill>
                <a:latin typeface="#9Slide05 Fourth Medium" panose="00000600000000000000" pitchFamily="2" charset="0"/>
              </a:rPr>
              <a:t>Dựa vào kiến thức đã học và thông tin trong bài, em hãy trình bày những nét chính về môi trường và tài nguyên thiên nhiên vùng biển đảo nước ta</a:t>
            </a:r>
            <a:r>
              <a:rPr lang="en-US" sz="3200">
                <a:solidFill>
                  <a:srgbClr val="FF0066"/>
                </a:solidFill>
                <a:latin typeface="#9Slide05 Fourth Medium" panose="00000600000000000000" pitchFamily="2" charset="0"/>
              </a:rPr>
              <a:t>?</a:t>
            </a:r>
            <a:endParaRPr lang="en-US" sz="3200" b="0" i="0">
              <a:solidFill>
                <a:srgbClr val="FF0066"/>
              </a:solidFill>
              <a:effectLst/>
              <a:latin typeface="#9Slide05 Fourth Medium" panose="00000600000000000000" pitchFamily="2" charset="0"/>
            </a:endParaRPr>
          </a:p>
        </p:txBody>
      </p:sp>
      <p:pic>
        <p:nvPicPr>
          <p:cNvPr id="13" name="Picture 6" descr="VÌ SAO NÊN CHO TRẺ HỌC TIẾNG NHẬT NGAY TỪ NHỎ">
            <a:extLst>
              <a:ext uri="{FF2B5EF4-FFF2-40B4-BE49-F238E27FC236}">
                <a16:creationId xmlns:a16="http://schemas.microsoft.com/office/drawing/2014/main" id="{BCF40512-07C4-12EA-3D84-5EECD4B52F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09" t="18518" r="13364"/>
          <a:stretch/>
        </p:blipFill>
        <p:spPr bwMode="auto">
          <a:xfrm>
            <a:off x="688431" y="4821391"/>
            <a:ext cx="1962918" cy="12569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449004E-B6BF-A41F-C60A-F43DA86FA476}"/>
              </a:ext>
            </a:extLst>
          </p:cNvPr>
          <p:cNvSpPr/>
          <p:nvPr/>
        </p:nvSpPr>
        <p:spPr>
          <a:xfrm>
            <a:off x="535829" y="626329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pic>
        <p:nvPicPr>
          <p:cNvPr id="15" name="3 Minute Timer (Nho)">
            <a:hlinkClick r:id="" action="ppaction://media"/>
            <a:extLst>
              <a:ext uri="{FF2B5EF4-FFF2-40B4-BE49-F238E27FC236}">
                <a16:creationId xmlns:a16="http://schemas.microsoft.com/office/drawing/2014/main" id="{BE640DD5-D034-51D3-0EE1-B431E33BF2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36850" y="4802477"/>
            <a:ext cx="1992741" cy="1256935"/>
          </a:xfrm>
          <a:prstGeom prst="rect">
            <a:avLst/>
          </a:prstGeom>
        </p:spPr>
      </p:pic>
      <p:sp>
        <p:nvSpPr>
          <p:cNvPr id="16" name="Rectangle 15">
            <a:extLst>
              <a:ext uri="{FF2B5EF4-FFF2-40B4-BE49-F238E27FC236}">
                <a16:creationId xmlns:a16="http://schemas.microsoft.com/office/drawing/2014/main" id="{3E18FC51-1F26-256E-B5EA-31377E86C377}"/>
              </a:ext>
            </a:extLst>
          </p:cNvPr>
          <p:cNvSpPr/>
          <p:nvPr/>
        </p:nvSpPr>
        <p:spPr>
          <a:xfrm>
            <a:off x="3826946" y="6180172"/>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A7A14C0E-B7E7-47E3-9C5A-14F25465A5E4}"/>
              </a:ext>
            </a:extLst>
          </p:cNvPr>
          <p:cNvSpPr txBox="1"/>
          <p:nvPr/>
        </p:nvSpPr>
        <p:spPr>
          <a:xfrm>
            <a:off x="1303472" y="1673769"/>
            <a:ext cx="4333796"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a:solidFill>
                  <a:srgbClr val="00B050"/>
                </a:solidFill>
                <a:latin typeface="#9Slide07 IcielBC Cubano Normal" panose="00000500000000000000" pitchFamily="2" charset="0"/>
              </a:rPr>
              <a:t>THỬ TÀI CỦA EM</a:t>
            </a:r>
            <a:endParaRPr lang="en-US" sz="4000" b="1" dirty="0">
              <a:solidFill>
                <a:srgbClr val="00B050"/>
              </a:solidFill>
              <a:latin typeface="#9Slide07 IcielBC Cubano Normal" panose="00000500000000000000" pitchFamily="2" charset="0"/>
            </a:endParaRPr>
          </a:p>
        </p:txBody>
      </p:sp>
      <p:grpSp>
        <p:nvGrpSpPr>
          <p:cNvPr id="18" name="Google Shape;491;p24">
            <a:extLst>
              <a:ext uri="{FF2B5EF4-FFF2-40B4-BE49-F238E27FC236}">
                <a16:creationId xmlns:a16="http://schemas.microsoft.com/office/drawing/2014/main" id="{5774909B-C249-D8B6-3C31-BEF255766E99}"/>
              </a:ext>
            </a:extLst>
          </p:cNvPr>
          <p:cNvGrpSpPr/>
          <p:nvPr/>
        </p:nvGrpSpPr>
        <p:grpSpPr>
          <a:xfrm>
            <a:off x="21266" y="69918"/>
            <a:ext cx="5616002" cy="1041525"/>
            <a:chOff x="4713533" y="1560375"/>
            <a:chExt cx="5724995" cy="1041525"/>
          </a:xfrm>
        </p:grpSpPr>
        <p:sp>
          <p:nvSpPr>
            <p:cNvPr id="19" name="Google Shape;492;p24">
              <a:extLst>
                <a:ext uri="{FF2B5EF4-FFF2-40B4-BE49-F238E27FC236}">
                  <a16:creationId xmlns:a16="http://schemas.microsoft.com/office/drawing/2014/main" id="{25C2D898-7B86-61BE-53CB-21DD5DDA7D20}"/>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3;p24">
              <a:extLst>
                <a:ext uri="{FF2B5EF4-FFF2-40B4-BE49-F238E27FC236}">
                  <a16:creationId xmlns:a16="http://schemas.microsoft.com/office/drawing/2014/main" id="{553A1EB0-E668-82EB-EEF0-044460F450AA}"/>
                </a:ext>
              </a:extLst>
            </p:cNvPr>
            <p:cNvSpPr/>
            <p:nvPr/>
          </p:nvSpPr>
          <p:spPr>
            <a:xfrm>
              <a:off x="4825449" y="1624675"/>
              <a:ext cx="5501178"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24">
              <a:extLst>
                <a:ext uri="{FF2B5EF4-FFF2-40B4-BE49-F238E27FC236}">
                  <a16:creationId xmlns:a16="http://schemas.microsoft.com/office/drawing/2014/main" id="{DB6B3EA6-DBB0-4263-8DE8-63390D574D94}"/>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24">
              <a:extLst>
                <a:ext uri="{FF2B5EF4-FFF2-40B4-BE49-F238E27FC236}">
                  <a16:creationId xmlns:a16="http://schemas.microsoft.com/office/drawing/2014/main" id="{3C8EF5CA-58C9-291C-83E3-6678934AC747}"/>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200">
                  <a:solidFill>
                    <a:srgbClr val="0000FF"/>
                  </a:solidFill>
                  <a:latin typeface="#9Slide03 AllRoundGothic" panose="020B0703020202020104" pitchFamily="34" charset="0"/>
                </a:rPr>
                <a:t>2</a:t>
              </a:r>
              <a:endParaRPr sz="3200">
                <a:solidFill>
                  <a:srgbClr val="0000FF"/>
                </a:solidFill>
                <a:latin typeface="#9Slide03 AllRoundGothic" panose="020B0703020202020104" pitchFamily="34" charset="0"/>
              </a:endParaRPr>
            </a:p>
          </p:txBody>
        </p:sp>
        <p:sp>
          <p:nvSpPr>
            <p:cNvPr id="24" name="Google Shape;496;p24">
              <a:extLst>
                <a:ext uri="{FF2B5EF4-FFF2-40B4-BE49-F238E27FC236}">
                  <a16:creationId xmlns:a16="http://schemas.microsoft.com/office/drawing/2014/main" id="{4340957D-E8FF-25CC-0C93-3E692ACA4327}"/>
                </a:ext>
              </a:extLst>
            </p:cNvPr>
            <p:cNvSpPr/>
            <p:nvPr/>
          </p:nvSpPr>
          <p:spPr>
            <a:xfrm>
              <a:off x="4713533" y="1560375"/>
              <a:ext cx="5724995"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9;p24">
              <a:extLst>
                <a:ext uri="{FF2B5EF4-FFF2-40B4-BE49-F238E27FC236}">
                  <a16:creationId xmlns:a16="http://schemas.microsoft.com/office/drawing/2014/main" id="{A408548D-8245-10B2-25DF-999F09F29CCA}"/>
                </a:ext>
              </a:extLst>
            </p:cNvPr>
            <p:cNvSpPr txBox="1"/>
            <p:nvPr/>
          </p:nvSpPr>
          <p:spPr>
            <a:xfrm>
              <a:off x="5683241" y="1852484"/>
              <a:ext cx="4530485" cy="366616"/>
            </a:xfrm>
            <a:prstGeom prst="rect">
              <a:avLst/>
            </a:prstGeom>
            <a:noFill/>
            <a:ln>
              <a:noFill/>
            </a:ln>
          </p:spPr>
          <p:txBody>
            <a:bodyPr spcFirstLastPara="1" wrap="square" lIns="91425" tIns="91425" rIns="91425" bIns="91425" anchor="ctr" anchorCtr="0">
              <a:noAutofit/>
            </a:bodyPr>
            <a:lstStyle/>
            <a:p>
              <a:pPr algn="ct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 điểm môi trường và </a:t>
              </a:r>
              <a:endPar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a:p>
              <a:pPr algn="ct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tài nguyên</a:t>
              </a: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biển đảo</a:t>
              </a: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Việt Nam</a:t>
              </a:r>
              <a:endParaRPr lang="vi-VN" sz="2267">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2" name="Picture 1">
            <a:extLst>
              <a:ext uri="{FF2B5EF4-FFF2-40B4-BE49-F238E27FC236}">
                <a16:creationId xmlns:a16="http://schemas.microsoft.com/office/drawing/2014/main" id="{FA9B63EB-93E7-D2C1-4169-FE4B6A01F958}"/>
              </a:ext>
            </a:extLst>
          </p:cNvPr>
          <p:cNvPicPr>
            <a:picLocks noChangeAspect="1"/>
          </p:cNvPicPr>
          <p:nvPr/>
        </p:nvPicPr>
        <p:blipFill>
          <a:blip r:embed="rId7"/>
          <a:stretch>
            <a:fillRect/>
          </a:stretch>
        </p:blipFill>
        <p:spPr>
          <a:xfrm>
            <a:off x="6825325" y="162933"/>
            <a:ext cx="5237364" cy="6656522"/>
          </a:xfrm>
          <a:prstGeom prst="rect">
            <a:avLst/>
          </a:prstGeom>
        </p:spPr>
      </p:pic>
    </p:spTree>
    <p:extLst>
      <p:ext uri="{BB962C8B-B14F-4D97-AF65-F5344CB8AC3E}">
        <p14:creationId xmlns:p14="http://schemas.microsoft.com/office/powerpoint/2010/main" val="145252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5"/>
                </p:tgtEl>
              </p:cMediaNode>
            </p:video>
          </p:childTnLst>
        </p:cTn>
      </p:par>
    </p:tnLst>
    <p:bldLst>
      <p:bldP spid="31" grpId="0" animBg="1"/>
      <p:bldP spid="14" grpId="0"/>
      <p:bldP spid="16"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0B9631D-8F7B-E893-3B71-5FF6FFD5E225}"/>
              </a:ext>
            </a:extLst>
          </p:cNvPr>
          <p:cNvGrpSpPr/>
          <p:nvPr/>
        </p:nvGrpSpPr>
        <p:grpSpPr>
          <a:xfrm>
            <a:off x="311516" y="1248562"/>
            <a:ext cx="11568968" cy="2897979"/>
            <a:chOff x="311516" y="1248562"/>
            <a:chExt cx="11568968" cy="2897979"/>
          </a:xfrm>
        </p:grpSpPr>
        <p:sp>
          <p:nvSpPr>
            <p:cNvPr id="15" name="TextBox 14">
              <a:extLst>
                <a:ext uri="{FF2B5EF4-FFF2-40B4-BE49-F238E27FC236}">
                  <a16:creationId xmlns:a16="http://schemas.microsoft.com/office/drawing/2014/main" id="{82D7FCF6-6BC9-03D5-505E-2FED11555C59}"/>
                </a:ext>
              </a:extLst>
            </p:cNvPr>
            <p:cNvSpPr txBox="1"/>
            <p:nvPr/>
          </p:nvSpPr>
          <p:spPr>
            <a:xfrm>
              <a:off x="613284" y="1248562"/>
              <a:ext cx="4297763" cy="584775"/>
            </a:xfrm>
            <a:prstGeom prst="rect">
              <a:avLst/>
            </a:prstGeom>
            <a:solidFill>
              <a:schemeClr val="accent4">
                <a:lumMod val="20000"/>
                <a:lumOff val="80000"/>
              </a:schemeClr>
            </a:solidFill>
            <a:ln>
              <a:solidFill>
                <a:schemeClr val="accent1"/>
              </a:solidFill>
            </a:ln>
          </p:spPr>
          <p:txBody>
            <a:bodyPr wrap="square" rtlCol="0">
              <a:spAutoFit/>
            </a:bodyPr>
            <a:lstStyle/>
            <a:p>
              <a:r>
                <a:rPr lang="en-US" sz="3200">
                  <a:solidFill>
                    <a:srgbClr val="0000FF"/>
                  </a:solidFill>
                  <a:latin typeface="#9Slide05 Fourth" panose="00000500000000000000" pitchFamily="2" charset="0"/>
                  <a:cs typeface="Arial" panose="020B0604020202020204" pitchFamily="34" charset="0"/>
                </a:rPr>
                <a:t>a. Môi trường biển đảo</a:t>
              </a:r>
            </a:p>
          </p:txBody>
        </p:sp>
        <p:sp>
          <p:nvSpPr>
            <p:cNvPr id="17" name="TextBox 16">
              <a:extLst>
                <a:ext uri="{FF2B5EF4-FFF2-40B4-BE49-F238E27FC236}">
                  <a16:creationId xmlns:a16="http://schemas.microsoft.com/office/drawing/2014/main" id="{798A6426-9D64-48AA-C6E7-409EB4DC9C6E}"/>
                </a:ext>
              </a:extLst>
            </p:cNvPr>
            <p:cNvSpPr txBox="1"/>
            <p:nvPr/>
          </p:nvSpPr>
          <p:spPr>
            <a:xfrm>
              <a:off x="311516" y="1968952"/>
              <a:ext cx="11568968" cy="584775"/>
            </a:xfrm>
            <a:prstGeom prst="rect">
              <a:avLst/>
            </a:prstGeom>
            <a:noFill/>
          </p:spPr>
          <p:txBody>
            <a:bodyPr wrap="square">
              <a:spAutoFit/>
            </a:bodyPr>
            <a:lstStyle/>
            <a:p>
              <a:pPr algn="ctr"/>
              <a:r>
                <a:rPr lang="en-US" sz="3200">
                  <a:solidFill>
                    <a:srgbClr val="002060"/>
                  </a:solidFill>
                  <a:latin typeface="#9Slide05 Fourth" panose="00000500000000000000" pitchFamily="2" charset="0"/>
                  <a:cs typeface="Arial" panose="020B0604020202020204" pitchFamily="34" charset="0"/>
                </a:rPr>
                <a:t>- Môi trường biển và chất lượng môi trường trầm tích biển còn khá tốt. </a:t>
              </a:r>
            </a:p>
          </p:txBody>
        </p:sp>
        <p:sp>
          <p:nvSpPr>
            <p:cNvPr id="19" name="TextBox 18">
              <a:extLst>
                <a:ext uri="{FF2B5EF4-FFF2-40B4-BE49-F238E27FC236}">
                  <a16:creationId xmlns:a16="http://schemas.microsoft.com/office/drawing/2014/main" id="{282BD8EB-65F2-65C4-7123-A3BBE3698D64}"/>
                </a:ext>
              </a:extLst>
            </p:cNvPr>
            <p:cNvSpPr txBox="1"/>
            <p:nvPr/>
          </p:nvSpPr>
          <p:spPr>
            <a:xfrm>
              <a:off x="488176" y="2576881"/>
              <a:ext cx="11152444" cy="1569660"/>
            </a:xfrm>
            <a:prstGeom prst="rect">
              <a:avLst/>
            </a:prstGeom>
            <a:noFill/>
          </p:spPr>
          <p:txBody>
            <a:bodyPr wrap="square">
              <a:spAutoFit/>
            </a:bodyPr>
            <a:lstStyle/>
            <a:p>
              <a:pPr algn="just">
                <a:buFont typeface="Arial" panose="020B0604020202020204" pitchFamily="34" charset="0"/>
                <a:buChar char="•"/>
              </a:pPr>
              <a:r>
                <a:rPr lang="vi-VN" sz="3200" b="0" i="0">
                  <a:solidFill>
                    <a:srgbClr val="002060"/>
                  </a:solidFill>
                  <a:effectLst/>
                  <a:latin typeface="#9Slide05 Fourth" panose="00000500000000000000" pitchFamily="2" charset="0"/>
                  <a:cs typeface="Arial" panose="020B0604020202020204" pitchFamily="34" charset="0"/>
                </a:rPr>
                <a:t>Tuy nhiên, chất lượng môi trường biển đảo có xu hướng suy thoái: nhiều vùng biển ven bờ bị ô nhiễm, số lượng nhiều loài hải sản giảm, một số hệ sinh thái (nhất là rạn san hô, cỏ biển,...) bị suy thoái,...</a:t>
              </a:r>
            </a:p>
          </p:txBody>
        </p:sp>
      </p:grpSp>
      <p:grpSp>
        <p:nvGrpSpPr>
          <p:cNvPr id="25" name="Group 24">
            <a:extLst>
              <a:ext uri="{FF2B5EF4-FFF2-40B4-BE49-F238E27FC236}">
                <a16:creationId xmlns:a16="http://schemas.microsoft.com/office/drawing/2014/main" id="{347AAEFC-FAD4-13CB-EA9D-412CAF6A7E9B}"/>
              </a:ext>
            </a:extLst>
          </p:cNvPr>
          <p:cNvGrpSpPr/>
          <p:nvPr/>
        </p:nvGrpSpPr>
        <p:grpSpPr>
          <a:xfrm>
            <a:off x="488176" y="4134577"/>
            <a:ext cx="11568968" cy="2653505"/>
            <a:chOff x="613284" y="3987089"/>
            <a:chExt cx="11568968" cy="2653505"/>
          </a:xfrm>
        </p:grpSpPr>
        <p:sp>
          <p:nvSpPr>
            <p:cNvPr id="4" name="TextBox 3">
              <a:extLst>
                <a:ext uri="{FF2B5EF4-FFF2-40B4-BE49-F238E27FC236}">
                  <a16:creationId xmlns:a16="http://schemas.microsoft.com/office/drawing/2014/main" id="{CE35D13C-E0B8-BF1B-8E84-723199E8B991}"/>
                </a:ext>
              </a:extLst>
            </p:cNvPr>
            <p:cNvSpPr txBox="1"/>
            <p:nvPr/>
          </p:nvSpPr>
          <p:spPr>
            <a:xfrm>
              <a:off x="613284" y="4578491"/>
              <a:ext cx="11568968" cy="2062103"/>
            </a:xfrm>
            <a:prstGeom prst="rect">
              <a:avLst/>
            </a:prstGeom>
            <a:noFill/>
          </p:spPr>
          <p:txBody>
            <a:bodyPr wrap="square">
              <a:spAutoFit/>
            </a:bodyPr>
            <a:lstStyle/>
            <a:p>
              <a:pPr algn="just">
                <a:buFont typeface="Arial" panose="020B0604020202020204" pitchFamily="34" charset="0"/>
                <a:buChar char="•"/>
              </a:pPr>
              <a:r>
                <a:rPr lang="en-US" sz="3200" b="0" i="0">
                  <a:solidFill>
                    <a:srgbClr val="002060"/>
                  </a:solidFill>
                  <a:effectLst/>
                  <a:latin typeface="#9Slide05 Fourth" panose="00000500000000000000" pitchFamily="2" charset="0"/>
                  <a:cs typeface="Arial" panose="020B0604020202020204" pitchFamily="34" charset="0"/>
                </a:rPr>
                <a:t>Tài nguyên khá phong phú và đa dạng:</a:t>
              </a:r>
            </a:p>
            <a:p>
              <a:pPr algn="just"/>
              <a:r>
                <a:rPr lang="en-US" sz="3200" b="0" i="0">
                  <a:solidFill>
                    <a:srgbClr val="002060"/>
                  </a:solidFill>
                  <a:effectLst/>
                  <a:latin typeface="#9Slide05 Fourth" panose="00000500000000000000" pitchFamily="2" charset="0"/>
                  <a:cs typeface="Arial" panose="020B0604020202020204" pitchFamily="34" charset="0"/>
                </a:rPr>
                <a:t>+ Thủy sản</a:t>
              </a:r>
            </a:p>
            <a:p>
              <a:pPr algn="just"/>
              <a:r>
                <a:rPr lang="en-US" sz="3200">
                  <a:solidFill>
                    <a:srgbClr val="002060"/>
                  </a:solidFill>
                  <a:latin typeface="#9Slide05 Fourth" panose="00000500000000000000" pitchFamily="2" charset="0"/>
                  <a:cs typeface="Arial" panose="020B0604020202020204" pitchFamily="34" charset="0"/>
                </a:rPr>
                <a:t>+ Khoáng sản, muối</a:t>
              </a:r>
            </a:p>
            <a:p>
              <a:pPr algn="just"/>
              <a:r>
                <a:rPr lang="en-US" sz="3200" b="0" i="0">
                  <a:solidFill>
                    <a:srgbClr val="002060"/>
                  </a:solidFill>
                  <a:effectLst/>
                  <a:latin typeface="#9Slide05 Fourth" panose="00000500000000000000" pitchFamily="2" charset="0"/>
                  <a:cs typeface="Arial" panose="020B0604020202020204" pitchFamily="34" charset="0"/>
                </a:rPr>
                <a:t>+ Du lịch</a:t>
              </a:r>
              <a:endParaRPr lang="vi-VN" sz="3200" b="0" i="0">
                <a:solidFill>
                  <a:srgbClr val="002060"/>
                </a:solidFill>
                <a:effectLst/>
                <a:latin typeface="#9Slide05 Fourth" panose="000005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748BC97E-A5F3-3C94-B40E-A8D44BE65F3F}"/>
                </a:ext>
              </a:extLst>
            </p:cNvPr>
            <p:cNvSpPr txBox="1"/>
            <p:nvPr/>
          </p:nvSpPr>
          <p:spPr>
            <a:xfrm>
              <a:off x="838432" y="3987089"/>
              <a:ext cx="4072615" cy="584775"/>
            </a:xfrm>
            <a:prstGeom prst="rect">
              <a:avLst/>
            </a:prstGeom>
            <a:solidFill>
              <a:schemeClr val="accent4">
                <a:lumMod val="20000"/>
                <a:lumOff val="80000"/>
              </a:schemeClr>
            </a:solidFill>
            <a:ln>
              <a:solidFill>
                <a:schemeClr val="accent1"/>
              </a:solidFill>
            </a:ln>
          </p:spPr>
          <p:txBody>
            <a:bodyPr wrap="square" rtlCol="0">
              <a:spAutoFit/>
            </a:bodyPr>
            <a:lstStyle/>
            <a:p>
              <a:r>
                <a:rPr lang="en-US" sz="3200">
                  <a:solidFill>
                    <a:srgbClr val="0000FF"/>
                  </a:solidFill>
                  <a:latin typeface="#9Slide05 Fourth" panose="00000500000000000000" pitchFamily="2" charset="0"/>
                  <a:cs typeface="Arial" panose="020B0604020202020204" pitchFamily="34" charset="0"/>
                </a:rPr>
                <a:t>b. Tài nguyên biển đảo</a:t>
              </a:r>
            </a:p>
          </p:txBody>
        </p:sp>
      </p:grpSp>
      <p:pic>
        <p:nvPicPr>
          <p:cNvPr id="26" name="Picture 25" descr="book9">
            <a:extLst>
              <a:ext uri="{FF2B5EF4-FFF2-40B4-BE49-F238E27FC236}">
                <a16:creationId xmlns:a16="http://schemas.microsoft.com/office/drawing/2014/main" id="{D1DEE628-5C6A-1B5F-A723-916E963C67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9161" y="696940"/>
            <a:ext cx="1365619" cy="93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oogle Shape;491;p24">
            <a:extLst>
              <a:ext uri="{FF2B5EF4-FFF2-40B4-BE49-F238E27FC236}">
                <a16:creationId xmlns:a16="http://schemas.microsoft.com/office/drawing/2014/main" id="{409ECB35-5296-3FB9-D5C2-44E7C7269A38}"/>
              </a:ext>
            </a:extLst>
          </p:cNvPr>
          <p:cNvGrpSpPr/>
          <p:nvPr/>
        </p:nvGrpSpPr>
        <p:grpSpPr>
          <a:xfrm>
            <a:off x="21266" y="69918"/>
            <a:ext cx="5362392" cy="1041525"/>
            <a:chOff x="4713533" y="1560375"/>
            <a:chExt cx="5466463" cy="1041525"/>
          </a:xfrm>
        </p:grpSpPr>
        <p:sp>
          <p:nvSpPr>
            <p:cNvPr id="28" name="Google Shape;492;p24">
              <a:extLst>
                <a:ext uri="{FF2B5EF4-FFF2-40B4-BE49-F238E27FC236}">
                  <a16:creationId xmlns:a16="http://schemas.microsoft.com/office/drawing/2014/main" id="{37D816A5-796E-C679-FAC3-3CE94C1ACD6B}"/>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3;p24">
              <a:extLst>
                <a:ext uri="{FF2B5EF4-FFF2-40B4-BE49-F238E27FC236}">
                  <a16:creationId xmlns:a16="http://schemas.microsoft.com/office/drawing/2014/main" id="{03AD1007-A363-F3BC-7A33-518FE192920F}"/>
                </a:ext>
              </a:extLst>
            </p:cNvPr>
            <p:cNvSpPr/>
            <p:nvPr/>
          </p:nvSpPr>
          <p:spPr>
            <a:xfrm>
              <a:off x="4825449" y="1624675"/>
              <a:ext cx="5249812"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4;p24">
              <a:extLst>
                <a:ext uri="{FF2B5EF4-FFF2-40B4-BE49-F238E27FC236}">
                  <a16:creationId xmlns:a16="http://schemas.microsoft.com/office/drawing/2014/main" id="{FF630B4B-1E80-2338-AE3C-DEEEDB3DB509}"/>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5;p24">
              <a:extLst>
                <a:ext uri="{FF2B5EF4-FFF2-40B4-BE49-F238E27FC236}">
                  <a16:creationId xmlns:a16="http://schemas.microsoft.com/office/drawing/2014/main" id="{B3F65B33-AA6F-E1BD-2798-8B5A777BD0B8}"/>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200">
                  <a:solidFill>
                    <a:srgbClr val="0000FF"/>
                  </a:solidFill>
                  <a:latin typeface="#9Slide03 AllRoundGothic" panose="020B0703020202020104" pitchFamily="34" charset="0"/>
                </a:rPr>
                <a:t>2</a:t>
              </a:r>
              <a:endParaRPr sz="3200">
                <a:solidFill>
                  <a:srgbClr val="0000FF"/>
                </a:solidFill>
                <a:latin typeface="#9Slide03 AllRoundGothic" panose="020B0703020202020104" pitchFamily="34" charset="0"/>
              </a:endParaRPr>
            </a:p>
          </p:txBody>
        </p:sp>
        <p:sp>
          <p:nvSpPr>
            <p:cNvPr id="32" name="Google Shape;496;p24">
              <a:extLst>
                <a:ext uri="{FF2B5EF4-FFF2-40B4-BE49-F238E27FC236}">
                  <a16:creationId xmlns:a16="http://schemas.microsoft.com/office/drawing/2014/main" id="{C0A5162C-FEB6-1E56-AD57-8BBCAE8A8AEC}"/>
                </a:ext>
              </a:extLst>
            </p:cNvPr>
            <p:cNvSpPr/>
            <p:nvPr/>
          </p:nvSpPr>
          <p:spPr>
            <a:xfrm>
              <a:off x="4713533" y="1560375"/>
              <a:ext cx="546646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9;p24">
              <a:extLst>
                <a:ext uri="{FF2B5EF4-FFF2-40B4-BE49-F238E27FC236}">
                  <a16:creationId xmlns:a16="http://schemas.microsoft.com/office/drawing/2014/main" id="{5A1BD809-21DB-3484-815B-555C38CD519E}"/>
                </a:ext>
              </a:extLst>
            </p:cNvPr>
            <p:cNvSpPr txBox="1"/>
            <p:nvPr/>
          </p:nvSpPr>
          <p:spPr>
            <a:xfrm>
              <a:off x="5678093" y="1912813"/>
              <a:ext cx="4340277" cy="264968"/>
            </a:xfrm>
            <a:prstGeom prst="rect">
              <a:avLst/>
            </a:prstGeom>
            <a:noFill/>
            <a:ln>
              <a:noFill/>
            </a:ln>
          </p:spPr>
          <p:txBody>
            <a:bodyPr spcFirstLastPara="1" wrap="square" lIns="91425" tIns="91425" rIns="91425" bIns="91425" anchor="ctr" anchorCtr="0">
              <a:noAutofit/>
            </a:bodyPr>
            <a:lstStyle/>
            <a:p>
              <a:pPr algn="ct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 điểm môi trường và </a:t>
              </a:r>
              <a:endPar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a:p>
              <a:pPr algn="ct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tài nguyên</a:t>
              </a: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vi-VN"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biển đảo</a:t>
              </a:r>
              <a:r>
                <a:rPr lang="en-US" sz="24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Việt Nam</a:t>
              </a:r>
              <a:endParaRPr lang="vi-VN" sz="2267">
                <a:solidFill>
                  <a:srgbClr val="0000FF"/>
                </a:solidFill>
                <a:latin typeface="Fira Sans Extra Condensed Medium"/>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359212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3117</TotalTime>
  <Words>4515</Words>
  <Application>Microsoft Office PowerPoint</Application>
  <PresentationFormat>Widescreen</PresentationFormat>
  <Paragraphs>312</Paragraphs>
  <Slides>33</Slides>
  <Notes>30</Notes>
  <HiddenSlides>0</HiddenSlides>
  <MMClips>5</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33</vt:i4>
      </vt:variant>
    </vt:vector>
  </HeadingPairs>
  <TitlesOfParts>
    <vt:vector size="53" baseType="lpstr">
      <vt:lpstr>#9Slide03 AllRoundGothic</vt:lpstr>
      <vt:lpstr>#9Slide03 Arima Madurai ExtraLi</vt:lpstr>
      <vt:lpstr>#9Slide03 IcielUni Sans Heavy</vt:lpstr>
      <vt:lpstr>#9Slide03 Roboto Medium</vt:lpstr>
      <vt:lpstr>#9Slide03 SFU Futura_12</vt:lpstr>
      <vt:lpstr>#9Slide05 Fourth</vt:lpstr>
      <vt:lpstr>#9Slide05 Fourth Light</vt:lpstr>
      <vt:lpstr>#9Slide05 Fourth Medium</vt:lpstr>
      <vt:lpstr>#9Slide07 Crocante</vt:lpstr>
      <vt:lpstr>#9Slide07 IcielBC Cubano Normal</vt:lpstr>
      <vt:lpstr>#9Slide07 SVNBango</vt:lpstr>
      <vt:lpstr>Arial</vt:lpstr>
      <vt:lpstr>Bebas Neue</vt:lpstr>
      <vt:lpstr>Calibri</vt:lpstr>
      <vt:lpstr>Calibri Light</vt:lpstr>
      <vt:lpstr>Fira Sans Extra Condensed Medium</vt:lpstr>
      <vt:lpstr>Open Sans</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do cuc</cp:lastModifiedBy>
  <cp:revision>39</cp:revision>
  <dcterms:created xsi:type="dcterms:W3CDTF">2023-02-07T23:57:16Z</dcterms:created>
  <dcterms:modified xsi:type="dcterms:W3CDTF">2024-05-21T14:08:56Z</dcterms:modified>
</cp:coreProperties>
</file>