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6291" r:id="rId2"/>
    <p:sldId id="6293" r:id="rId3"/>
    <p:sldId id="6320" r:id="rId4"/>
    <p:sldId id="6335" r:id="rId5"/>
    <p:sldId id="6336" r:id="rId6"/>
    <p:sldId id="6337" r:id="rId7"/>
    <p:sldId id="6333" r:id="rId8"/>
    <p:sldId id="6294" r:id="rId9"/>
    <p:sldId id="6302" r:id="rId10"/>
    <p:sldId id="6305" r:id="rId11"/>
    <p:sldId id="6308" r:id="rId12"/>
    <p:sldId id="298" r:id="rId13"/>
    <p:sldId id="6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90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5" autoAdjust="0"/>
    <p:restoredTop sz="94660"/>
  </p:normalViewPr>
  <p:slideViewPr>
    <p:cSldViewPr snapToGrid="0">
      <p:cViewPr varScale="1">
        <p:scale>
          <a:sx n="62" d="100"/>
          <a:sy n="62" d="100"/>
        </p:scale>
        <p:origin x="8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6842C-D5F8-44B2-9C21-8391A55A5610}"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3574F-584E-4757-AC80-A20A605503E0}" type="slidenum">
              <a:rPr lang="en-US" smtClean="0"/>
              <a:t>‹#›</a:t>
            </a:fld>
            <a:endParaRPr lang="en-US"/>
          </a:p>
        </p:txBody>
      </p:sp>
    </p:spTree>
    <p:extLst>
      <p:ext uri="{BB962C8B-B14F-4D97-AF65-F5344CB8AC3E}">
        <p14:creationId xmlns:p14="http://schemas.microsoft.com/office/powerpoint/2010/main" val="372847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solidFill>
                  <a:srgbClr val="000000"/>
                </a:solidFill>
                <a:effectLst/>
                <a:latin typeface="Times New Roman" panose="02020603050405020304" pitchFamily="18" charset="0"/>
                <a:ea typeface="Cambria" panose="02040503050406030204" pitchFamily="18" charset="0"/>
              </a:rPr>
              <a:t>Dựa vào kiến thức đã học (Lớp 6, Các nhân tố hình thành thổ nhưỡng), giải thích tại sao đất ở nước ta đa dạng?</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Cambria" panose="02040503050406030204" pitchFamily="18" charset="0"/>
              </a:rPr>
              <a:t>: Thiên nhiên đa dạng và tác động của con người là nguyên nhân tạo ra tính đa dạng của đất ở nước ta.</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a:t>
            </a:fld>
            <a:endParaRPr lang="en-US"/>
          </a:p>
        </p:txBody>
      </p:sp>
    </p:spTree>
    <p:extLst>
      <p:ext uri="{BB962C8B-B14F-4D97-AF65-F5344CB8AC3E}">
        <p14:creationId xmlns:p14="http://schemas.microsoft.com/office/powerpoint/2010/main" val="242508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solidFill>
                  <a:srgbClr val="000000"/>
                </a:solidFill>
                <a:effectLst/>
                <a:latin typeface="Times New Roman" panose="02020603050405020304" pitchFamily="18" charset="0"/>
                <a:ea typeface="Cambria" panose="02040503050406030204" pitchFamily="18" charset="0"/>
              </a:rPr>
              <a:t>Dựa vào kiến thức đã học (Lớp 6, Các nhân tố hình thành thổ nhưỡng), giải thích tại sao đất ở nước ta đa dạng?</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Cambria" panose="02040503050406030204" pitchFamily="18" charset="0"/>
              </a:rPr>
              <a:t>: Thiên nhiên đa dạng và tác động của con người là nguyên nhân tạo ra tính đa dạng của đất ở nước ta.</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7</a:t>
            </a:fld>
            <a:endParaRPr lang="en-US"/>
          </a:p>
        </p:txBody>
      </p:sp>
    </p:spTree>
    <p:extLst>
      <p:ext uri="{BB962C8B-B14F-4D97-AF65-F5344CB8AC3E}">
        <p14:creationId xmlns:p14="http://schemas.microsoft.com/office/powerpoint/2010/main" val="1375999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7170" indent="180340" algn="just">
              <a:lnSpc>
                <a:spcPct val="115000"/>
              </a:lnSpc>
              <a:spcAft>
                <a:spcPts val="600"/>
              </a:spcAft>
              <a:tabLst>
                <a:tab pos="180340" algn="l"/>
                <a:tab pos="450215" algn="l"/>
              </a:tabLst>
            </a:pPr>
            <a:r>
              <a:rPr lang="en-US" sz="1800">
                <a:solidFill>
                  <a:srgbClr val="000000"/>
                </a:solidFill>
                <a:effectLst/>
                <a:latin typeface="Times New Roman" panose="02020603050405020304" pitchFamily="18" charset="0"/>
                <a:ea typeface="Cambria" panose="02040503050406030204" pitchFamily="18" charset="0"/>
              </a:rPr>
              <a:t>+ GV giới thiệu ba nhóm đất chính ở nước ta trên lát cắt địa hình thổ nhưỡng. HS quan sát lát cắt.</a:t>
            </a:r>
            <a:endParaRPr lang="en-US" sz="1800">
              <a:effectLst/>
              <a:latin typeface="Times New Roman" panose="02020603050405020304" pitchFamily="18" charset="0"/>
              <a:ea typeface="Times New Roman" panose="02020603050405020304" pitchFamily="18" charset="0"/>
            </a:endParaRPr>
          </a:p>
          <a:p>
            <a:pPr marL="217170" indent="180340" algn="just">
              <a:lnSpc>
                <a:spcPct val="115000"/>
              </a:lnSpc>
              <a:spcAft>
                <a:spcPts val="600"/>
              </a:spcAft>
              <a:tabLst>
                <a:tab pos="180340" algn="l"/>
                <a:tab pos="450215" algn="l"/>
              </a:tabLst>
            </a:pPr>
            <a:r>
              <a:rPr lang="en-US" sz="1800">
                <a:solidFill>
                  <a:srgbClr val="000000"/>
                </a:solidFill>
                <a:effectLst/>
                <a:latin typeface="Times New Roman" panose="02020603050405020304" pitchFamily="18" charset="0"/>
                <a:ea typeface="Cambria" panose="02040503050406030204" pitchFamily="18" charset="0"/>
              </a:rPr>
              <a:t>+ GV hướng dẫn HS khai thác các nguồn tư liệu để hoàn thành phiếu học tập. HS quan sát bản đồ kết hợp SGK và biểu đồ các nhóm đất chính ở Việt Nam.</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8</a:t>
            </a:fld>
            <a:endParaRPr lang="en-US"/>
          </a:p>
        </p:txBody>
      </p:sp>
    </p:spTree>
    <p:extLst>
      <p:ext uri="{BB962C8B-B14F-4D97-AF65-F5344CB8AC3E}">
        <p14:creationId xmlns:p14="http://schemas.microsoft.com/office/powerpoint/2010/main" val="342054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2060"/>
                </a:solidFill>
                <a:effectLst/>
                <a:latin typeface="Arial" panose="020B0604020202020204" pitchFamily="34" charset="0"/>
                <a:cs typeface="Arial" panose="020B0604020202020204" pitchFamily="34" charset="0"/>
              </a:rPr>
              <a:t>Các miền đồi núi thấp (đất feralit trên đá badan ở Tây Nguyên. Đông Nam Bộ; đất feralit trên đá vôi ở Đông Bắc, Tây Bắc, Bắc Trung Bộ...).</a:t>
            </a:r>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9</a:t>
            </a:fld>
            <a:endParaRPr lang="en-US"/>
          </a:p>
        </p:txBody>
      </p:sp>
    </p:spTree>
    <p:extLst>
      <p:ext uri="{BB962C8B-B14F-4D97-AF65-F5344CB8AC3E}">
        <p14:creationId xmlns:p14="http://schemas.microsoft.com/office/powerpoint/2010/main" val="313238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a:solidFill>
                  <a:srgbClr val="002060"/>
                </a:solidFill>
                <a:effectLst/>
                <a:latin typeface="Arial" panose="020B0604020202020204" pitchFamily="34" charset="0"/>
                <a:cs typeface="Arial" panose="020B0604020202020204" pitchFamily="34" charset="0"/>
              </a:rPr>
              <a:t>Phân bố chủ yếu ở </a:t>
            </a:r>
            <a:r>
              <a:rPr lang="en-US" sz="1200" b="0" i="0">
                <a:solidFill>
                  <a:srgbClr val="002060"/>
                </a:solidFill>
                <a:effectLst/>
                <a:latin typeface="Arial" panose="020B0604020202020204" pitchFamily="34" charset="0"/>
                <a:cs typeface="Arial" panose="020B0604020202020204" pitchFamily="34" charset="0"/>
              </a:rPr>
              <a:t> </a:t>
            </a:r>
            <a:r>
              <a:rPr lang="vi-VN" sz="1200" b="0" i="0">
                <a:solidFill>
                  <a:srgbClr val="002060"/>
                </a:solidFill>
                <a:effectLst/>
                <a:latin typeface="Arial" panose="020B0604020202020204" pitchFamily="34" charset="0"/>
                <a:cs typeface="Arial" panose="020B0604020202020204" pitchFamily="34" charset="0"/>
              </a:rPr>
              <a:t>ĐB </a:t>
            </a:r>
            <a:r>
              <a:rPr lang="en-US" sz="1200" b="0" i="0">
                <a:solidFill>
                  <a:srgbClr val="002060"/>
                </a:solidFill>
                <a:effectLst/>
                <a:latin typeface="Arial" panose="020B0604020202020204" pitchFamily="34" charset="0"/>
                <a:cs typeface="Arial" panose="020B0604020202020204" pitchFamily="34" charset="0"/>
              </a:rPr>
              <a:t>sông Hồng</a:t>
            </a:r>
            <a:r>
              <a:rPr lang="vi-VN" sz="1200" b="0" i="0">
                <a:solidFill>
                  <a:srgbClr val="002060"/>
                </a:solidFill>
                <a:effectLst/>
                <a:latin typeface="Arial" panose="020B0604020202020204" pitchFamily="34" charset="0"/>
                <a:cs typeface="Arial" panose="020B0604020202020204" pitchFamily="34" charset="0"/>
              </a:rPr>
              <a:t>, ĐB sông Cửu Long và các ĐB ven biển miền Trung.</a:t>
            </a:r>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10</a:t>
            </a:fld>
            <a:endParaRPr lang="en-US"/>
          </a:p>
        </p:txBody>
      </p:sp>
    </p:spTree>
    <p:extLst>
      <p:ext uri="{BB962C8B-B14F-4D97-AF65-F5344CB8AC3E}">
        <p14:creationId xmlns:p14="http://schemas.microsoft.com/office/powerpoint/2010/main" val="537867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84592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D0C16505-B7F2-4D70-990E-7C12C22DB25A}" type="slidenum">
              <a:rPr lang="en-US" smtClean="0"/>
              <a:t>13</a:t>
            </a:fld>
            <a:endParaRPr lang="en-US"/>
          </a:p>
        </p:txBody>
      </p:sp>
    </p:spTree>
    <p:extLst>
      <p:ext uri="{BB962C8B-B14F-4D97-AF65-F5344CB8AC3E}">
        <p14:creationId xmlns:p14="http://schemas.microsoft.com/office/powerpoint/2010/main" val="2957494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4371-A5E0-A465-0A9D-F2C63F180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79DB36-D4A5-D7EE-542A-E43565092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6AA1C-87C6-CE92-4987-7180A5E6AE2A}"/>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FFE4535E-CFA5-3BFF-A313-F25843A88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A9E13-2BF3-B4DA-6311-615D0D324C3D}"/>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45821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CE3A-AA0A-4989-D00C-5EC9B64716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4FFC0A-5F2C-A690-E37A-E90B2D4E9C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4FD-D145-1C99-0923-9E7054C843BF}"/>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A266F0D4-EDED-B5F7-94DA-730B547B8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85477-DDC1-2300-7DDE-01844CB9C6B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895812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61569-4A50-ABE2-85D5-F8D0A589E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83325-B164-7E95-63F5-1B5B9A127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21F34-AD73-5000-D1A9-DA30599DC714}"/>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6DEF708A-1EDE-A2D4-2EF0-BE89EE283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C9904-BEE4-876E-D04E-CEE7B37A8AF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60390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238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A089-1797-9B70-97F6-C4FDB6A6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FAA7A-738F-827D-D2D6-8D04E337D5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C8648-3FB8-BDCF-B61C-158B4D3B64B9}"/>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62889FDF-D2E4-5866-48BE-F23FDE6E2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3ED21-7F4F-C897-0CEA-CBB6FF7B33C3}"/>
              </a:ext>
            </a:extLst>
          </p:cNvPr>
          <p:cNvSpPr>
            <a:spLocks noGrp="1"/>
          </p:cNvSpPr>
          <p:nvPr>
            <p:ph type="sldNum" sz="quarter" idx="12"/>
          </p:nvPr>
        </p:nvSpPr>
        <p:spPr/>
        <p:txBody>
          <a:bodyPr/>
          <a:lstStyle/>
          <a:p>
            <a:fld id="{1DDB4BC0-9024-4691-A623-9C54F10C2B91}" type="slidenum">
              <a:rPr lang="en-US" smtClean="0"/>
              <a:t>‹#›</a:t>
            </a:fld>
            <a:endParaRPr lang="en-US"/>
          </a:p>
        </p:txBody>
      </p:sp>
      <p:sp>
        <p:nvSpPr>
          <p:cNvPr id="7" name="TextBox 6">
            <a:extLst>
              <a:ext uri="{FF2B5EF4-FFF2-40B4-BE49-F238E27FC236}">
                <a16:creationId xmlns:a16="http://schemas.microsoft.com/office/drawing/2014/main" id="{235EF724-699C-0FBA-28CF-B3CAE8BD50B1}"/>
              </a:ext>
            </a:extLst>
          </p:cNvPr>
          <p:cNvSpPr txBox="1"/>
          <p:nvPr userDrawn="1"/>
        </p:nvSpPr>
        <p:spPr>
          <a:xfrm>
            <a:off x="2095500" y="6981825"/>
            <a:ext cx="9391650" cy="954107"/>
          </a:xfrm>
          <a:prstGeom prst="rect">
            <a:avLst/>
          </a:prstGeom>
          <a:noFill/>
        </p:spPr>
        <p:txBody>
          <a:bodyPr wrap="square" rtlCol="0">
            <a:spAutoFit/>
          </a:bodyPr>
          <a:lstStyle/>
          <a:p>
            <a:r>
              <a:rPr lang="en-US" sz="2800">
                <a:solidFill>
                  <a:srgbClr val="FF0000"/>
                </a:solidFill>
                <a:latin typeface="#9Slide03 AllRoundGothic" panose="020B0703020202020104" pitchFamily="34" charset="0"/>
              </a:rPr>
              <a:t>Kho giáo án ppt Địa lí THCS-Lê Chinh 0982276629</a:t>
            </a:r>
          </a:p>
          <a:p>
            <a:r>
              <a:rPr lang="en-US" sz="2800">
                <a:solidFill>
                  <a:srgbClr val="FF0000"/>
                </a:solidFill>
                <a:latin typeface="#9Slide03 AllRoundGothic" panose="020B0703020202020104" pitchFamily="34" charset="0"/>
              </a:rPr>
              <a:t>Hãy liên hệ chính chủ để được hỗ trợ suốt năm học ạ!</a:t>
            </a:r>
          </a:p>
        </p:txBody>
      </p:sp>
    </p:spTree>
    <p:extLst>
      <p:ext uri="{BB962C8B-B14F-4D97-AF65-F5344CB8AC3E}">
        <p14:creationId xmlns:p14="http://schemas.microsoft.com/office/powerpoint/2010/main" val="21440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6731-24AB-886C-BD51-50067BF0F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A080A-2B65-A769-0077-21E3F72EE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F919C-A5A1-D50E-217B-A70C9F10979F}"/>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E79F11C8-4A0B-CD1C-D910-4C9C6DA6D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064C1-8B1E-0CDD-A870-93F6C7A5CF42}"/>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73897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9352-B8B3-55D7-D75E-88A2FAF36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DC6C5-BF00-0959-3F0C-BB09CC1A6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D9BC1-D5AC-5F8D-A014-5A4CE42375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A0AE9-6B6D-B7BF-D6D3-B1B17EF0C01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C13AF1BD-1B2E-CD77-BD89-1793828DF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D386F-38C7-0A87-5BD3-9F0577B70707}"/>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61827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2583-1D60-3252-AD3B-452931AA5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D6829-3A5C-3B57-E2D9-CA6328B74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DAF2E-D23E-3472-F60A-38300077A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2BB0A9-8298-B43E-0F72-9692BD92F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13159-5990-C03C-35FF-5C833B1029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73E9FE-A108-84C1-C273-CFFD9BAD5E7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8" name="Footer Placeholder 7">
            <a:extLst>
              <a:ext uri="{FF2B5EF4-FFF2-40B4-BE49-F238E27FC236}">
                <a16:creationId xmlns:a16="http://schemas.microsoft.com/office/drawing/2014/main" id="{B9D946C9-0DF1-CECA-5BB1-7D997ED50F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F79B95-AECE-8FB4-3BF4-96600017A1AA}"/>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91784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1FF2-4C65-6265-21F6-2DB8F4CF7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6FE469-DDDA-7549-E5B4-E15C8954EEF3}"/>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4" name="Footer Placeholder 3">
            <a:extLst>
              <a:ext uri="{FF2B5EF4-FFF2-40B4-BE49-F238E27FC236}">
                <a16:creationId xmlns:a16="http://schemas.microsoft.com/office/drawing/2014/main" id="{4536E7EB-4B18-03B4-FAFE-E9B804799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8BE28-48B6-BAFB-ADD8-1D726CD2D3BF}"/>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428983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DBC44-6CF4-1BB4-57E4-52F4218351E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3" name="Footer Placeholder 2">
            <a:extLst>
              <a:ext uri="{FF2B5EF4-FFF2-40B4-BE49-F238E27FC236}">
                <a16:creationId xmlns:a16="http://schemas.microsoft.com/office/drawing/2014/main" id="{8B2142BB-F502-DD34-6783-D91DF82AC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00B137-7147-031A-9971-8BE7F777E15D}"/>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17709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19D4-0ABB-F9EC-E93D-C13D046B6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72E054-D07C-E273-7B14-E2D0A60316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6A474-41F2-6215-73B7-92076144E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F2A54-287C-0654-8BB6-867D0F3D1F6B}"/>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FC916069-C172-D3A1-AD41-A50BCE079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52392-E743-324B-1BB9-9E1BA455A0B5}"/>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342908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9CA3-277E-077C-ADBA-79B17E5D4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BC63D8-1424-8A57-619E-1CACDD120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475660-EB66-C26C-FAD6-776311907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717E1-90AA-ABF8-0DB0-88CCE984E66D}"/>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CED96ED7-0882-3195-4C76-A181463AA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F4AF5-17D1-7956-0EB8-624729E2053C}"/>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57366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70B-FEB4-255F-14EA-519EA84AA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FB532-9010-E7F5-539B-169F05426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F964-E22F-1EE2-99C8-68B0C0821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B9C48952-63F2-50E0-B124-DEAC828F3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39BB7B-E561-0702-BA9E-58C8DFE71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B4BC0-9024-4691-A623-9C54F10C2B91}" type="slidenum">
              <a:rPr lang="en-US" smtClean="0"/>
              <a:t>‹#›</a:t>
            </a:fld>
            <a:endParaRPr lang="en-US"/>
          </a:p>
        </p:txBody>
      </p:sp>
    </p:spTree>
    <p:extLst>
      <p:ext uri="{BB962C8B-B14F-4D97-AF65-F5344CB8AC3E}">
        <p14:creationId xmlns:p14="http://schemas.microsoft.com/office/powerpoint/2010/main" val="27270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A5DB7AA-9BDB-5E2F-FB1A-963A11709046}"/>
              </a:ext>
            </a:extLst>
          </p:cNvPr>
          <p:cNvPicPr>
            <a:picLocks noChangeAspect="1"/>
          </p:cNvPicPr>
          <p:nvPr/>
        </p:nvPicPr>
        <p:blipFill rotWithShape="1">
          <a:blip r:embed="rId2"/>
          <a:srcRect l="9352" r="16539"/>
          <a:stretch/>
        </p:blipFill>
        <p:spPr>
          <a:xfrm>
            <a:off x="19" y="10"/>
            <a:ext cx="12072115" cy="6857990"/>
          </a:xfrm>
          <a:prstGeom prst="rect">
            <a:avLst/>
          </a:prstGeom>
        </p:spPr>
      </p:pic>
      <p:sp>
        <p:nvSpPr>
          <p:cNvPr id="22" name="Rectangle 2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370"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070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7F4F58C-60D6-B507-361D-E567AA4C87F6}"/>
              </a:ext>
            </a:extLst>
          </p:cNvPr>
          <p:cNvSpPr txBox="1"/>
          <p:nvPr/>
        </p:nvSpPr>
        <p:spPr>
          <a:xfrm>
            <a:off x="467483" y="3554858"/>
            <a:ext cx="6549766" cy="2835564"/>
          </a:xfrm>
          <a:prstGeom prst="rect">
            <a:avLst/>
          </a:prstGeom>
        </p:spPr>
        <p:txBody>
          <a:bodyPr vert="horz" lIns="91440" tIns="45720" rIns="91440" bIns="45720" rtlCol="0" anchor="ctr">
            <a:noAutofit/>
          </a:bodyPr>
          <a:lstStyle/>
          <a:p>
            <a:pPr algn="ctr">
              <a:lnSpc>
                <a:spcPct val="90000"/>
              </a:lnSpc>
              <a:spcAft>
                <a:spcPts val="600"/>
              </a:spcAft>
            </a:pPr>
            <a:r>
              <a:rPr lang="en-US" sz="3200" b="1" dirty="0">
                <a:solidFill>
                  <a:srgbClr val="00B050"/>
                </a:solidFill>
                <a:latin typeface="#9Slide03 AllRoundGothic" panose="020B0703020202020104" pitchFamily="34" charset="0"/>
              </a:rPr>
              <a:t>CHƯƠNG 3. THỔ NHƯỠNG VÀ SINH VẬT VIỆT NAM</a:t>
            </a:r>
          </a:p>
          <a:p>
            <a:pPr algn="ctr">
              <a:lnSpc>
                <a:spcPct val="90000"/>
              </a:lnSpc>
              <a:spcAft>
                <a:spcPts val="600"/>
              </a:spcAft>
            </a:pPr>
            <a:r>
              <a:rPr lang="en-US" sz="3200" b="1" dirty="0">
                <a:solidFill>
                  <a:srgbClr val="3909E7"/>
                </a:solidFill>
                <a:latin typeface="#9Slide03 AllRoundGothic" panose="020B0703020202020104" pitchFamily="34" charset="0"/>
              </a:rPr>
              <a:t>BÀI 9. THỔ NHƯỠNG VIỆT NAM</a:t>
            </a:r>
          </a:p>
        </p:txBody>
      </p:sp>
    </p:spTree>
    <p:extLst>
      <p:ext uri="{BB962C8B-B14F-4D97-AF65-F5344CB8AC3E}">
        <p14:creationId xmlns:p14="http://schemas.microsoft.com/office/powerpoint/2010/main" val="3301927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3"/>
          <a:srcRect t="461"/>
          <a:stretch/>
        </p:blipFill>
        <p:spPr>
          <a:xfrm>
            <a:off x="22364" y="1282"/>
            <a:ext cx="12191980" cy="6856718"/>
          </a:xfrm>
          <a:prstGeom prst="rect">
            <a:avLst/>
          </a:prstGeom>
        </p:spPr>
      </p:pic>
      <p:grpSp>
        <p:nvGrpSpPr>
          <p:cNvPr id="2" name="Google Shape;491;p24">
            <a:extLst>
              <a:ext uri="{FF2B5EF4-FFF2-40B4-BE49-F238E27FC236}">
                <a16:creationId xmlns:a16="http://schemas.microsoft.com/office/drawing/2014/main" id="{7A02875C-B64A-828C-60D8-B03EDD4D45D2}"/>
              </a:ext>
            </a:extLst>
          </p:cNvPr>
          <p:cNvGrpSpPr/>
          <p:nvPr/>
        </p:nvGrpSpPr>
        <p:grpSpPr>
          <a:xfrm>
            <a:off x="84283" y="0"/>
            <a:ext cx="5077236" cy="1041525"/>
            <a:chOff x="4713533" y="1560375"/>
            <a:chExt cx="5175773" cy="1041525"/>
          </a:xfrm>
        </p:grpSpPr>
        <p:sp>
          <p:nvSpPr>
            <p:cNvPr id="3" name="Google Shape;492;p24">
              <a:extLst>
                <a:ext uri="{FF2B5EF4-FFF2-40B4-BE49-F238E27FC236}">
                  <a16:creationId xmlns:a16="http://schemas.microsoft.com/office/drawing/2014/main" id="{FBABDF27-CF6C-F617-C51B-2850A9FD1917}"/>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3;p24">
              <a:extLst>
                <a:ext uri="{FF2B5EF4-FFF2-40B4-BE49-F238E27FC236}">
                  <a16:creationId xmlns:a16="http://schemas.microsoft.com/office/drawing/2014/main" id="{3724D0D6-1728-BC99-0E1F-0D99E4659BAC}"/>
                </a:ext>
              </a:extLst>
            </p:cNvPr>
            <p:cNvSpPr/>
            <p:nvPr/>
          </p:nvSpPr>
          <p:spPr>
            <a:xfrm>
              <a:off x="4825449" y="1624675"/>
              <a:ext cx="4993104"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4;p24">
              <a:extLst>
                <a:ext uri="{FF2B5EF4-FFF2-40B4-BE49-F238E27FC236}">
                  <a16:creationId xmlns:a16="http://schemas.microsoft.com/office/drawing/2014/main" id="{FF41525F-2794-BC16-A909-FB61CA1784D0}"/>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5;p24">
              <a:extLst>
                <a:ext uri="{FF2B5EF4-FFF2-40B4-BE49-F238E27FC236}">
                  <a16:creationId xmlns:a16="http://schemas.microsoft.com/office/drawing/2014/main" id="{CC2B2495-8925-9A49-5A9D-79E42B986946}"/>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b="1">
                  <a:solidFill>
                    <a:srgbClr val="FF0000"/>
                  </a:solidFill>
                  <a:latin typeface="Fira Sans Extra Condensed Medium"/>
                  <a:sym typeface="Fira Sans Extra Condensed Medium"/>
                </a:rPr>
                <a:t>2</a:t>
              </a:r>
              <a:endParaRPr b="1">
                <a:solidFill>
                  <a:srgbClr val="FF0000"/>
                </a:solidFill>
              </a:endParaRPr>
            </a:p>
          </p:txBody>
        </p:sp>
        <p:sp>
          <p:nvSpPr>
            <p:cNvPr id="8" name="Google Shape;496;p24">
              <a:extLst>
                <a:ext uri="{FF2B5EF4-FFF2-40B4-BE49-F238E27FC236}">
                  <a16:creationId xmlns:a16="http://schemas.microsoft.com/office/drawing/2014/main" id="{A7957EDA-B7B2-4020-BB32-6F44D0C9AEE4}"/>
                </a:ext>
              </a:extLst>
            </p:cNvPr>
            <p:cNvSpPr/>
            <p:nvPr/>
          </p:nvSpPr>
          <p:spPr>
            <a:xfrm>
              <a:off x="4713533" y="1560375"/>
              <a:ext cx="5175773"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9;p24">
              <a:extLst>
                <a:ext uri="{FF2B5EF4-FFF2-40B4-BE49-F238E27FC236}">
                  <a16:creationId xmlns:a16="http://schemas.microsoft.com/office/drawing/2014/main" id="{7F67F62A-852C-D5E2-9577-8CB1FA9CA261}"/>
                </a:ext>
              </a:extLst>
            </p:cNvPr>
            <p:cNvSpPr txBox="1"/>
            <p:nvPr/>
          </p:nvSpPr>
          <p:spPr>
            <a:xfrm>
              <a:off x="5619775" y="1922429"/>
              <a:ext cx="4232909" cy="317416"/>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Ba nhóm đất chính</a:t>
              </a:r>
              <a:endPar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1" name="TextBox 10">
            <a:extLst>
              <a:ext uri="{FF2B5EF4-FFF2-40B4-BE49-F238E27FC236}">
                <a16:creationId xmlns:a16="http://schemas.microsoft.com/office/drawing/2014/main" id="{2AB6DD01-72B4-D686-04C4-E2B797FC40BA}"/>
              </a:ext>
            </a:extLst>
          </p:cNvPr>
          <p:cNvSpPr txBox="1"/>
          <p:nvPr/>
        </p:nvSpPr>
        <p:spPr>
          <a:xfrm>
            <a:off x="387851" y="1091775"/>
            <a:ext cx="3280023" cy="492443"/>
          </a:xfrm>
          <a:prstGeom prst="rect">
            <a:avLst/>
          </a:prstGeom>
          <a:solidFill>
            <a:schemeClr val="accent4">
              <a:lumMod val="20000"/>
              <a:lumOff val="80000"/>
            </a:schemeClr>
          </a:solidFill>
          <a:ln>
            <a:solidFill>
              <a:srgbClr val="00B0F0"/>
            </a:solidFill>
          </a:ln>
        </p:spPr>
        <p:txBody>
          <a:bodyPr wrap="square">
            <a:spAutoFit/>
          </a:bodyPr>
          <a:lstStyle/>
          <a:p>
            <a:r>
              <a:rPr lang="vi-VN" sz="2600" b="1" i="0">
                <a:solidFill>
                  <a:srgbClr val="3909E7"/>
                </a:solidFill>
                <a:effectLst/>
                <a:latin typeface="Arial" panose="020B0604020202020204" pitchFamily="34" charset="0"/>
                <a:cs typeface="Arial" panose="020B0604020202020204" pitchFamily="34" charset="0"/>
              </a:rPr>
              <a:t>b. Nhóm đ</a:t>
            </a:r>
            <a:r>
              <a:rPr lang="en-US" sz="2600" b="1" i="0">
                <a:solidFill>
                  <a:srgbClr val="3909E7"/>
                </a:solidFill>
                <a:effectLst/>
                <a:latin typeface="Arial" panose="020B0604020202020204" pitchFamily="34" charset="0"/>
                <a:cs typeface="Arial" panose="020B0604020202020204" pitchFamily="34" charset="0"/>
              </a:rPr>
              <a:t>ất </a:t>
            </a:r>
            <a:r>
              <a:rPr lang="vi-VN" sz="2600" b="1" i="0">
                <a:solidFill>
                  <a:srgbClr val="3909E7"/>
                </a:solidFill>
                <a:effectLst/>
                <a:latin typeface="Arial" panose="020B0604020202020204" pitchFamily="34" charset="0"/>
                <a:cs typeface="Arial" panose="020B0604020202020204" pitchFamily="34" charset="0"/>
              </a:rPr>
              <a:t>phù sa</a:t>
            </a:r>
            <a:endParaRPr lang="en-US" sz="2600" b="1">
              <a:solidFill>
                <a:srgbClr val="3909E7"/>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A720BCB-B6D4-F014-47D3-ABE904FBC777}"/>
              </a:ext>
            </a:extLst>
          </p:cNvPr>
          <p:cNvSpPr txBox="1"/>
          <p:nvPr/>
        </p:nvSpPr>
        <p:spPr>
          <a:xfrm>
            <a:off x="387851" y="1756409"/>
            <a:ext cx="6097712" cy="523220"/>
          </a:xfrm>
          <a:prstGeom prst="rect">
            <a:avLst/>
          </a:prstGeom>
          <a:noFill/>
        </p:spPr>
        <p:txBody>
          <a:bodyPr wrap="square">
            <a:spAutoFit/>
          </a:bodyPr>
          <a:lstStyle/>
          <a:p>
            <a:r>
              <a:rPr lang="vi-VN" sz="2800">
                <a:solidFill>
                  <a:srgbClr val="002060"/>
                </a:solidFill>
                <a:latin typeface="Arial" panose="020B0604020202020204" pitchFamily="34" charset="0"/>
                <a:cs typeface="Arial" panose="020B0604020202020204" pitchFamily="34" charset="0"/>
              </a:rPr>
              <a:t>- C</a:t>
            </a:r>
            <a:r>
              <a:rPr lang="en-US" sz="2800" b="0" i="0">
                <a:solidFill>
                  <a:srgbClr val="002060"/>
                </a:solidFill>
                <a:effectLst/>
                <a:latin typeface="Arial" panose="020B0604020202020204" pitchFamily="34" charset="0"/>
                <a:cs typeface="Arial" panose="020B0604020202020204" pitchFamily="34" charset="0"/>
              </a:rPr>
              <a:t>hiếm </a:t>
            </a:r>
            <a:r>
              <a:rPr lang="vi-VN" sz="2800" b="0" i="0">
                <a:solidFill>
                  <a:srgbClr val="002060"/>
                </a:solidFill>
                <a:effectLst/>
                <a:latin typeface="Arial" panose="020B0604020202020204" pitchFamily="34" charset="0"/>
                <a:cs typeface="Arial" panose="020B0604020202020204" pitchFamily="34" charset="0"/>
              </a:rPr>
              <a:t>24</a:t>
            </a:r>
            <a:r>
              <a:rPr lang="en-US" sz="2800" b="0" i="0">
                <a:solidFill>
                  <a:srgbClr val="002060"/>
                </a:solidFill>
                <a:effectLst/>
                <a:latin typeface="Arial" panose="020B0604020202020204" pitchFamily="34" charset="0"/>
                <a:cs typeface="Arial" panose="020B0604020202020204" pitchFamily="34" charset="0"/>
              </a:rPr>
              <a:t>% diện tích đất tự nhiên</a:t>
            </a:r>
            <a:endParaRPr lang="en-US" sz="2800">
              <a:solidFill>
                <a:srgbClr val="002060"/>
              </a:solidFill>
              <a:latin typeface="Arial" panose="020B0604020202020204" pitchFamily="34" charset="0"/>
              <a:cs typeface="Arial" panose="020B0604020202020204" pitchFamily="34" charset="0"/>
            </a:endParaRPr>
          </a:p>
        </p:txBody>
      </p:sp>
      <p:sp>
        <p:nvSpPr>
          <p:cNvPr id="15" name="AutoShape 2" descr="Đất đỏ bazan là gì? Tìm hiểu nguồn gốc, đặc điểm đất đỏ bazan ở nước ta">
            <a:extLst>
              <a:ext uri="{FF2B5EF4-FFF2-40B4-BE49-F238E27FC236}">
                <a16:creationId xmlns:a16="http://schemas.microsoft.com/office/drawing/2014/main" id="{55B082EC-068F-CA56-C576-488E3AFFB6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A77B8FF3-3178-4A0C-6DD0-BD764F273710}"/>
              </a:ext>
            </a:extLst>
          </p:cNvPr>
          <p:cNvSpPr txBox="1"/>
          <p:nvPr/>
        </p:nvSpPr>
        <p:spPr>
          <a:xfrm>
            <a:off x="367303" y="2434597"/>
            <a:ext cx="6118260" cy="523220"/>
          </a:xfrm>
          <a:prstGeom prst="rect">
            <a:avLst/>
          </a:prstGeom>
          <a:noFill/>
        </p:spPr>
        <p:txBody>
          <a:bodyPr wrap="square">
            <a:spAutoFit/>
          </a:bodyPr>
          <a:lstStyle/>
          <a:p>
            <a:pPr algn="just"/>
            <a:r>
              <a:rPr lang="vi-VN" sz="2800" b="0" i="0">
                <a:solidFill>
                  <a:srgbClr val="002060"/>
                </a:solidFill>
                <a:effectLst/>
                <a:latin typeface="Arial" panose="020B0604020202020204" pitchFamily="34" charset="0"/>
                <a:cs typeface="Arial" panose="020B0604020202020204" pitchFamily="34" charset="0"/>
              </a:rPr>
              <a:t>- Phân bố</a:t>
            </a:r>
            <a:r>
              <a:rPr lang="en-US" sz="2800" b="0" i="0">
                <a:solidFill>
                  <a:srgbClr val="002060"/>
                </a:solidFill>
                <a:effectLst/>
                <a:latin typeface="Arial" panose="020B0604020202020204" pitchFamily="34" charset="0"/>
                <a:cs typeface="Arial" panose="020B0604020202020204" pitchFamily="34" charset="0"/>
              </a:rPr>
              <a:t>: vùng đồng bằng</a:t>
            </a:r>
            <a:endParaRPr lang="en-US" sz="2800">
              <a:solidFill>
                <a:srgbClr val="00206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182D3331-4C50-43CF-C43B-DF8D4A67EDB2}"/>
              </a:ext>
            </a:extLst>
          </p:cNvPr>
          <p:cNvPicPr>
            <a:picLocks noChangeAspect="1"/>
          </p:cNvPicPr>
          <p:nvPr/>
        </p:nvPicPr>
        <p:blipFill>
          <a:blip r:embed="rId4"/>
          <a:stretch>
            <a:fillRect/>
          </a:stretch>
        </p:blipFill>
        <p:spPr>
          <a:xfrm>
            <a:off x="7466156" y="-34072"/>
            <a:ext cx="4652805" cy="6838046"/>
          </a:xfrm>
          <a:prstGeom prst="rect">
            <a:avLst/>
          </a:prstGeom>
        </p:spPr>
      </p:pic>
      <p:sp>
        <p:nvSpPr>
          <p:cNvPr id="16" name="TextBox 15">
            <a:extLst>
              <a:ext uri="{FF2B5EF4-FFF2-40B4-BE49-F238E27FC236}">
                <a16:creationId xmlns:a16="http://schemas.microsoft.com/office/drawing/2014/main" id="{665946BD-9A7C-6DFD-5445-ED34397B938C}"/>
              </a:ext>
            </a:extLst>
          </p:cNvPr>
          <p:cNvSpPr txBox="1"/>
          <p:nvPr/>
        </p:nvSpPr>
        <p:spPr>
          <a:xfrm>
            <a:off x="292369" y="2966951"/>
            <a:ext cx="6896526" cy="954107"/>
          </a:xfrm>
          <a:prstGeom prst="rect">
            <a:avLst/>
          </a:prstGeom>
          <a:noFill/>
        </p:spPr>
        <p:txBody>
          <a:bodyPr wrap="square">
            <a:spAutoFit/>
          </a:bodyPr>
          <a:lstStyle/>
          <a:p>
            <a:r>
              <a:rPr lang="en-US" sz="2800" b="0" i="0">
                <a:solidFill>
                  <a:srgbClr val="002060"/>
                </a:solidFill>
                <a:effectLst/>
                <a:latin typeface="Arial" panose="020B0604020202020204" pitchFamily="34" charset="0"/>
                <a:cs typeface="Arial" panose="020B0604020202020204" pitchFamily="34" charset="0"/>
              </a:rPr>
              <a:t>(</a:t>
            </a:r>
            <a:r>
              <a:rPr lang="vi-VN" sz="2800" b="0" i="0">
                <a:solidFill>
                  <a:srgbClr val="002060"/>
                </a:solidFill>
                <a:effectLst/>
                <a:latin typeface="Arial" panose="020B0604020202020204" pitchFamily="34" charset="0"/>
                <a:cs typeface="Arial" panose="020B0604020202020204" pitchFamily="34" charset="0"/>
              </a:rPr>
              <a:t>chủ yếu ở </a:t>
            </a:r>
            <a:r>
              <a:rPr lang="en-US" sz="2800" b="0" i="0">
                <a:solidFill>
                  <a:srgbClr val="002060"/>
                </a:solidFill>
                <a:effectLst/>
                <a:latin typeface="Arial" panose="020B0604020202020204" pitchFamily="34" charset="0"/>
                <a:cs typeface="Arial" panose="020B0604020202020204" pitchFamily="34" charset="0"/>
              </a:rPr>
              <a:t> </a:t>
            </a:r>
            <a:r>
              <a:rPr lang="vi-VN" sz="2800" b="0" i="0">
                <a:solidFill>
                  <a:srgbClr val="002060"/>
                </a:solidFill>
                <a:effectLst/>
                <a:latin typeface="Arial" panose="020B0604020202020204" pitchFamily="34" charset="0"/>
                <a:cs typeface="Arial" panose="020B0604020202020204" pitchFamily="34" charset="0"/>
              </a:rPr>
              <a:t>ĐB </a:t>
            </a:r>
            <a:r>
              <a:rPr lang="en-US" sz="2800" b="0" i="0">
                <a:solidFill>
                  <a:srgbClr val="002060"/>
                </a:solidFill>
                <a:effectLst/>
                <a:latin typeface="Arial" panose="020B0604020202020204" pitchFamily="34" charset="0"/>
                <a:cs typeface="Arial" panose="020B0604020202020204" pitchFamily="34" charset="0"/>
              </a:rPr>
              <a:t>sông Hồng</a:t>
            </a:r>
            <a:r>
              <a:rPr lang="vi-VN" sz="2800" b="0" i="0">
                <a:solidFill>
                  <a:srgbClr val="002060"/>
                </a:solidFill>
                <a:effectLst/>
                <a:latin typeface="Arial" panose="020B0604020202020204" pitchFamily="34" charset="0"/>
                <a:cs typeface="Arial" panose="020B0604020202020204" pitchFamily="34" charset="0"/>
              </a:rPr>
              <a:t>, ĐB sông Cửu Long và các ĐB ven biển miền Trung</a:t>
            </a:r>
            <a:r>
              <a:rPr lang="en-US" sz="2800" b="0" i="0">
                <a:solidFill>
                  <a:srgbClr val="002060"/>
                </a:solidFill>
                <a:effectLst/>
                <a:latin typeface="Arial" panose="020B0604020202020204" pitchFamily="34" charset="0"/>
                <a:cs typeface="Arial" panose="020B0604020202020204" pitchFamily="34" charset="0"/>
              </a:rPr>
              <a:t>)</a:t>
            </a:r>
            <a:r>
              <a:rPr lang="vi-VN" sz="2800" b="0" i="0">
                <a:solidFill>
                  <a:srgbClr val="002060"/>
                </a:solidFill>
                <a:effectLst/>
                <a:latin typeface="Arial" panose="020B0604020202020204" pitchFamily="34" charset="0"/>
                <a:cs typeface="Arial" panose="020B0604020202020204" pitchFamily="34" charset="0"/>
              </a:rPr>
              <a:t>.</a:t>
            </a:r>
            <a:endParaRPr lang="en-US" sz="2800"/>
          </a:p>
        </p:txBody>
      </p:sp>
    </p:spTree>
    <p:extLst>
      <p:ext uri="{BB962C8B-B14F-4D97-AF65-F5344CB8AC3E}">
        <p14:creationId xmlns:p14="http://schemas.microsoft.com/office/powerpoint/2010/main" val="233162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8"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2"/>
          <a:srcRect t="461"/>
          <a:stretch/>
        </p:blipFill>
        <p:spPr>
          <a:xfrm>
            <a:off x="22364" y="1282"/>
            <a:ext cx="12191980" cy="6856718"/>
          </a:xfrm>
          <a:prstGeom prst="rect">
            <a:avLst/>
          </a:prstGeom>
        </p:spPr>
      </p:pic>
      <p:grpSp>
        <p:nvGrpSpPr>
          <p:cNvPr id="2" name="Google Shape;491;p24">
            <a:extLst>
              <a:ext uri="{FF2B5EF4-FFF2-40B4-BE49-F238E27FC236}">
                <a16:creationId xmlns:a16="http://schemas.microsoft.com/office/drawing/2014/main" id="{7A02875C-B64A-828C-60D8-B03EDD4D45D2}"/>
              </a:ext>
            </a:extLst>
          </p:cNvPr>
          <p:cNvGrpSpPr/>
          <p:nvPr/>
        </p:nvGrpSpPr>
        <p:grpSpPr>
          <a:xfrm>
            <a:off x="84283" y="0"/>
            <a:ext cx="5077236" cy="1041525"/>
            <a:chOff x="4713533" y="1560375"/>
            <a:chExt cx="5175773" cy="1041525"/>
          </a:xfrm>
        </p:grpSpPr>
        <p:sp>
          <p:nvSpPr>
            <p:cNvPr id="3" name="Google Shape;492;p24">
              <a:extLst>
                <a:ext uri="{FF2B5EF4-FFF2-40B4-BE49-F238E27FC236}">
                  <a16:creationId xmlns:a16="http://schemas.microsoft.com/office/drawing/2014/main" id="{FBABDF27-CF6C-F617-C51B-2850A9FD1917}"/>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3;p24">
              <a:extLst>
                <a:ext uri="{FF2B5EF4-FFF2-40B4-BE49-F238E27FC236}">
                  <a16:creationId xmlns:a16="http://schemas.microsoft.com/office/drawing/2014/main" id="{3724D0D6-1728-BC99-0E1F-0D99E4659BAC}"/>
                </a:ext>
              </a:extLst>
            </p:cNvPr>
            <p:cNvSpPr/>
            <p:nvPr/>
          </p:nvSpPr>
          <p:spPr>
            <a:xfrm>
              <a:off x="4825449" y="1624675"/>
              <a:ext cx="4993104"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4;p24">
              <a:extLst>
                <a:ext uri="{FF2B5EF4-FFF2-40B4-BE49-F238E27FC236}">
                  <a16:creationId xmlns:a16="http://schemas.microsoft.com/office/drawing/2014/main" id="{FF41525F-2794-BC16-A909-FB61CA1784D0}"/>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5;p24">
              <a:extLst>
                <a:ext uri="{FF2B5EF4-FFF2-40B4-BE49-F238E27FC236}">
                  <a16:creationId xmlns:a16="http://schemas.microsoft.com/office/drawing/2014/main" id="{CC2B2495-8925-9A49-5A9D-79E42B986946}"/>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b="1">
                  <a:solidFill>
                    <a:srgbClr val="FF0000"/>
                  </a:solidFill>
                  <a:latin typeface="Fira Sans Extra Condensed Medium"/>
                  <a:sym typeface="Fira Sans Extra Condensed Medium"/>
                </a:rPr>
                <a:t>2</a:t>
              </a:r>
              <a:endParaRPr b="1">
                <a:solidFill>
                  <a:srgbClr val="FF0000"/>
                </a:solidFill>
              </a:endParaRPr>
            </a:p>
          </p:txBody>
        </p:sp>
        <p:sp>
          <p:nvSpPr>
            <p:cNvPr id="8" name="Google Shape;496;p24">
              <a:extLst>
                <a:ext uri="{FF2B5EF4-FFF2-40B4-BE49-F238E27FC236}">
                  <a16:creationId xmlns:a16="http://schemas.microsoft.com/office/drawing/2014/main" id="{A7957EDA-B7B2-4020-BB32-6F44D0C9AEE4}"/>
                </a:ext>
              </a:extLst>
            </p:cNvPr>
            <p:cNvSpPr/>
            <p:nvPr/>
          </p:nvSpPr>
          <p:spPr>
            <a:xfrm>
              <a:off x="4713533" y="1560375"/>
              <a:ext cx="5175773"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9;p24">
              <a:extLst>
                <a:ext uri="{FF2B5EF4-FFF2-40B4-BE49-F238E27FC236}">
                  <a16:creationId xmlns:a16="http://schemas.microsoft.com/office/drawing/2014/main" id="{7F67F62A-852C-D5E2-9577-8CB1FA9CA261}"/>
                </a:ext>
              </a:extLst>
            </p:cNvPr>
            <p:cNvSpPr txBox="1"/>
            <p:nvPr/>
          </p:nvSpPr>
          <p:spPr>
            <a:xfrm>
              <a:off x="5619775" y="1922429"/>
              <a:ext cx="4232909" cy="317416"/>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Ba nhóm đất chính</a:t>
              </a:r>
              <a:endPar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pic>
        <p:nvPicPr>
          <p:cNvPr id="10" name="Picture 9" descr="Map&#10;&#10;Description automatically generated">
            <a:extLst>
              <a:ext uri="{FF2B5EF4-FFF2-40B4-BE49-F238E27FC236}">
                <a16:creationId xmlns:a16="http://schemas.microsoft.com/office/drawing/2014/main" id="{763FECF6-6A36-5AAC-E50D-093D4C705B7A}"/>
              </a:ext>
            </a:extLst>
          </p:cNvPr>
          <p:cNvPicPr>
            <a:picLocks noChangeAspect="1"/>
          </p:cNvPicPr>
          <p:nvPr/>
        </p:nvPicPr>
        <p:blipFill rotWithShape="1">
          <a:blip r:embed="rId3">
            <a:extLst>
              <a:ext uri="{28A0092B-C50C-407E-A947-70E740481C1C}">
                <a14:useLocalDpi xmlns:a14="http://schemas.microsoft.com/office/drawing/2010/main" val="0"/>
              </a:ext>
            </a:extLst>
          </a:blip>
          <a:srcRect t="15168" b="15056"/>
          <a:stretch/>
        </p:blipFill>
        <p:spPr>
          <a:xfrm>
            <a:off x="6641092" y="64300"/>
            <a:ext cx="5470752" cy="6734858"/>
          </a:xfrm>
          <a:prstGeom prst="rect">
            <a:avLst/>
          </a:prstGeom>
        </p:spPr>
      </p:pic>
      <p:sp>
        <p:nvSpPr>
          <p:cNvPr id="11" name="TextBox 10">
            <a:extLst>
              <a:ext uri="{FF2B5EF4-FFF2-40B4-BE49-F238E27FC236}">
                <a16:creationId xmlns:a16="http://schemas.microsoft.com/office/drawing/2014/main" id="{2AB6DD01-72B4-D686-04C4-E2B797FC40BA}"/>
              </a:ext>
            </a:extLst>
          </p:cNvPr>
          <p:cNvSpPr txBox="1"/>
          <p:nvPr/>
        </p:nvSpPr>
        <p:spPr>
          <a:xfrm>
            <a:off x="387851" y="1091775"/>
            <a:ext cx="4163601" cy="492443"/>
          </a:xfrm>
          <a:prstGeom prst="rect">
            <a:avLst/>
          </a:prstGeom>
          <a:solidFill>
            <a:schemeClr val="accent4">
              <a:lumMod val="20000"/>
              <a:lumOff val="80000"/>
            </a:schemeClr>
          </a:solidFill>
          <a:ln>
            <a:solidFill>
              <a:srgbClr val="00B0F0"/>
            </a:solidFill>
          </a:ln>
        </p:spPr>
        <p:txBody>
          <a:bodyPr wrap="square">
            <a:spAutoFit/>
          </a:bodyPr>
          <a:lstStyle/>
          <a:p>
            <a:r>
              <a:rPr lang="vi-VN" sz="2600" b="1">
                <a:solidFill>
                  <a:srgbClr val="3909E7"/>
                </a:solidFill>
                <a:latin typeface="Arial" panose="020B0604020202020204" pitchFamily="34" charset="0"/>
                <a:cs typeface="Arial" panose="020B0604020202020204" pitchFamily="34" charset="0"/>
              </a:rPr>
              <a:t>c</a:t>
            </a:r>
            <a:r>
              <a:rPr lang="vi-VN" sz="2600" b="1" i="0">
                <a:solidFill>
                  <a:srgbClr val="3909E7"/>
                </a:solidFill>
                <a:effectLst/>
                <a:latin typeface="Arial" panose="020B0604020202020204" pitchFamily="34" charset="0"/>
                <a:cs typeface="Arial" panose="020B0604020202020204" pitchFamily="34" charset="0"/>
              </a:rPr>
              <a:t>. Nhóm đ</a:t>
            </a:r>
            <a:r>
              <a:rPr lang="en-US" sz="2600" b="1" i="0">
                <a:solidFill>
                  <a:srgbClr val="3909E7"/>
                </a:solidFill>
                <a:effectLst/>
                <a:latin typeface="Arial" panose="020B0604020202020204" pitchFamily="34" charset="0"/>
                <a:cs typeface="Arial" panose="020B0604020202020204" pitchFamily="34" charset="0"/>
              </a:rPr>
              <a:t>ất </a:t>
            </a:r>
            <a:r>
              <a:rPr lang="vi-VN" sz="2600" b="1" i="0">
                <a:solidFill>
                  <a:srgbClr val="3909E7"/>
                </a:solidFill>
                <a:effectLst/>
                <a:latin typeface="Arial" panose="020B0604020202020204" pitchFamily="34" charset="0"/>
                <a:cs typeface="Arial" panose="020B0604020202020204" pitchFamily="34" charset="0"/>
              </a:rPr>
              <a:t>mùn núi cao</a:t>
            </a:r>
            <a:endParaRPr lang="en-US" sz="2600" b="1">
              <a:solidFill>
                <a:srgbClr val="3909E7"/>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A720BCB-B6D4-F014-47D3-ABE904FBC777}"/>
              </a:ext>
            </a:extLst>
          </p:cNvPr>
          <p:cNvSpPr txBox="1"/>
          <p:nvPr/>
        </p:nvSpPr>
        <p:spPr>
          <a:xfrm>
            <a:off x="387851" y="1756409"/>
            <a:ext cx="6097712" cy="523220"/>
          </a:xfrm>
          <a:prstGeom prst="rect">
            <a:avLst/>
          </a:prstGeom>
          <a:noFill/>
        </p:spPr>
        <p:txBody>
          <a:bodyPr wrap="square">
            <a:spAutoFit/>
          </a:bodyPr>
          <a:lstStyle/>
          <a:p>
            <a:r>
              <a:rPr lang="vi-VN" sz="2800">
                <a:solidFill>
                  <a:srgbClr val="002060"/>
                </a:solidFill>
                <a:latin typeface="Arial" panose="020B0604020202020204" pitchFamily="34" charset="0"/>
                <a:cs typeface="Arial" panose="020B0604020202020204" pitchFamily="34" charset="0"/>
              </a:rPr>
              <a:t>- C</a:t>
            </a:r>
            <a:r>
              <a:rPr lang="en-US" sz="2800" b="0" i="0">
                <a:solidFill>
                  <a:srgbClr val="002060"/>
                </a:solidFill>
                <a:effectLst/>
                <a:latin typeface="Arial" panose="020B0604020202020204" pitchFamily="34" charset="0"/>
                <a:cs typeface="Arial" panose="020B0604020202020204" pitchFamily="34" charset="0"/>
              </a:rPr>
              <a:t>hiếm 11% diện tích đất tự nhiên</a:t>
            </a:r>
            <a:endParaRPr lang="en-US" sz="2800">
              <a:solidFill>
                <a:srgbClr val="002060"/>
              </a:solidFill>
              <a:latin typeface="Arial" panose="020B0604020202020204" pitchFamily="34" charset="0"/>
              <a:cs typeface="Arial" panose="020B0604020202020204" pitchFamily="34" charset="0"/>
            </a:endParaRPr>
          </a:p>
        </p:txBody>
      </p:sp>
      <p:sp>
        <p:nvSpPr>
          <p:cNvPr id="15" name="AutoShape 2" descr="Đất đỏ bazan là gì? Tìm hiểu nguồn gốc, đặc điểm đất đỏ bazan ở nước ta">
            <a:extLst>
              <a:ext uri="{FF2B5EF4-FFF2-40B4-BE49-F238E27FC236}">
                <a16:creationId xmlns:a16="http://schemas.microsoft.com/office/drawing/2014/main" id="{55B082EC-068F-CA56-C576-488E3AFFB6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A77B8FF3-3178-4A0C-6DD0-BD764F273710}"/>
              </a:ext>
            </a:extLst>
          </p:cNvPr>
          <p:cNvSpPr txBox="1"/>
          <p:nvPr/>
        </p:nvSpPr>
        <p:spPr>
          <a:xfrm>
            <a:off x="367303" y="2434597"/>
            <a:ext cx="6118260" cy="1815882"/>
          </a:xfrm>
          <a:prstGeom prst="rect">
            <a:avLst/>
          </a:prstGeom>
          <a:noFill/>
        </p:spPr>
        <p:txBody>
          <a:bodyPr wrap="square">
            <a:spAutoFit/>
          </a:bodyPr>
          <a:lstStyle/>
          <a:p>
            <a:pPr algn="just"/>
            <a:r>
              <a:rPr lang="vi-VN" sz="2800" b="0" i="0">
                <a:solidFill>
                  <a:srgbClr val="002060"/>
                </a:solidFill>
                <a:effectLst/>
                <a:latin typeface="Arial" panose="020B0604020202020204" pitchFamily="34" charset="0"/>
                <a:cs typeface="Arial" panose="020B0604020202020204" pitchFamily="34" charset="0"/>
              </a:rPr>
              <a:t>- Phân bố </a:t>
            </a:r>
            <a:r>
              <a:rPr lang="en-US" sz="2800" b="0" i="0">
                <a:solidFill>
                  <a:srgbClr val="002060"/>
                </a:solidFill>
                <a:effectLst/>
                <a:latin typeface="Arial" panose="020B0604020202020204" pitchFamily="34" charset="0"/>
                <a:cs typeface="Arial" panose="020B0604020202020204" pitchFamily="34" charset="0"/>
              </a:rPr>
              <a:t>rải rác ở các khu vực núi có độ cao từ 1600-1700m trở lên dưới thảm rừng cận nhiệt hoặc ôn đới trên núi.</a:t>
            </a:r>
            <a:endParaRPr lang="en-US" sz="28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28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1424287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9E19F36-707C-47DA-A230-828115875707}"/>
              </a:ext>
            </a:extLst>
          </p:cNvPr>
          <p:cNvPicPr>
            <a:picLocks noChangeAspect="1"/>
          </p:cNvPicPr>
          <p:nvPr/>
        </p:nvPicPr>
        <p:blipFill>
          <a:blip r:embed="rId3"/>
          <a:stretch>
            <a:fillRect/>
          </a:stretch>
        </p:blipFill>
        <p:spPr>
          <a:xfrm>
            <a:off x="2684116" y="-362393"/>
            <a:ext cx="6251846" cy="1965411"/>
          </a:xfrm>
          <a:prstGeom prst="rect">
            <a:avLst/>
          </a:prstGeom>
        </p:spPr>
      </p:pic>
      <p:grpSp>
        <p:nvGrpSpPr>
          <p:cNvPr id="3" name="Group 2">
            <a:extLst>
              <a:ext uri="{FF2B5EF4-FFF2-40B4-BE49-F238E27FC236}">
                <a16:creationId xmlns:a16="http://schemas.microsoft.com/office/drawing/2014/main" id="{ED087C6B-98CD-408D-905B-0593D59CB7C7}"/>
              </a:ext>
            </a:extLst>
          </p:cNvPr>
          <p:cNvGrpSpPr/>
          <p:nvPr/>
        </p:nvGrpSpPr>
        <p:grpSpPr>
          <a:xfrm>
            <a:off x="-48938" y="2467959"/>
            <a:ext cx="6318560" cy="2654223"/>
            <a:chOff x="649341" y="1532047"/>
            <a:chExt cx="6318560" cy="2654223"/>
          </a:xfrm>
        </p:grpSpPr>
        <p:grpSp>
          <p:nvGrpSpPr>
            <p:cNvPr id="13" name="Google Shape;289;p20">
              <a:extLst>
                <a:ext uri="{FF2B5EF4-FFF2-40B4-BE49-F238E27FC236}">
                  <a16:creationId xmlns:a16="http://schemas.microsoft.com/office/drawing/2014/main" id="{8472BBF6-32D5-45CB-BCD7-9D28FAB64356}"/>
                </a:ext>
              </a:extLst>
            </p:cNvPr>
            <p:cNvGrpSpPr/>
            <p:nvPr/>
          </p:nvGrpSpPr>
          <p:grpSpPr>
            <a:xfrm>
              <a:off x="649341" y="1532047"/>
              <a:ext cx="6318560" cy="2654223"/>
              <a:chOff x="3603128" y="1206550"/>
              <a:chExt cx="5530230" cy="2654223"/>
            </a:xfrm>
          </p:grpSpPr>
          <p:sp>
            <p:nvSpPr>
              <p:cNvPr id="14" name="Google Shape;290;p20">
                <a:extLst>
                  <a:ext uri="{FF2B5EF4-FFF2-40B4-BE49-F238E27FC236}">
                    <a16:creationId xmlns:a16="http://schemas.microsoft.com/office/drawing/2014/main" id="{6BA38407-B1D8-4162-A959-03509D6A13C7}"/>
                  </a:ext>
                </a:extLst>
              </p:cNvPr>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1;p20">
                <a:extLst>
                  <a:ext uri="{FF2B5EF4-FFF2-40B4-BE49-F238E27FC236}">
                    <a16:creationId xmlns:a16="http://schemas.microsoft.com/office/drawing/2014/main" id="{01C7E35C-1487-4B0D-815C-F38D7845AC37}"/>
                  </a:ext>
                </a:extLst>
              </p:cNvPr>
              <p:cNvSpPr/>
              <p:nvPr/>
            </p:nvSpPr>
            <p:spPr>
              <a:xfrm>
                <a:off x="3861881" y="1373661"/>
                <a:ext cx="4649780" cy="2391965"/>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2;p20">
                <a:extLst>
                  <a:ext uri="{FF2B5EF4-FFF2-40B4-BE49-F238E27FC236}">
                    <a16:creationId xmlns:a16="http://schemas.microsoft.com/office/drawing/2014/main" id="{976A2BFC-7B07-456F-9E78-18F6D6891D97}"/>
                  </a:ext>
                </a:extLst>
              </p:cNvPr>
              <p:cNvSpPr/>
              <p:nvPr/>
            </p:nvSpPr>
            <p:spPr>
              <a:xfrm>
                <a:off x="5060574" y="3811690"/>
                <a:ext cx="627640" cy="49083"/>
              </a:xfrm>
              <a:custGeom>
                <a:avLst/>
                <a:gdLst/>
                <a:ahLst/>
                <a:cxnLst/>
                <a:rect l="l" t="t" r="r" b="b"/>
                <a:pathLst>
                  <a:path w="20575" h="1609" extrusionOk="0">
                    <a:moveTo>
                      <a:pt x="1" y="1"/>
                    </a:moveTo>
                    <a:lnTo>
                      <a:pt x="1" y="1608"/>
                    </a:lnTo>
                    <a:lnTo>
                      <a:pt x="20575" y="1"/>
                    </a:lnTo>
                    <a:close/>
                  </a:path>
                </a:pathLst>
              </a:custGeom>
              <a:solidFill>
                <a:srgbClr val="46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p20">
                <a:extLst>
                  <a:ext uri="{FF2B5EF4-FFF2-40B4-BE49-F238E27FC236}">
                    <a16:creationId xmlns:a16="http://schemas.microsoft.com/office/drawing/2014/main" id="{F92296C6-96DD-43E0-AFD3-5CBC85364735}"/>
                  </a:ext>
                </a:extLst>
              </p:cNvPr>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4;p20">
                <a:extLst>
                  <a:ext uri="{FF2B5EF4-FFF2-40B4-BE49-F238E27FC236}">
                    <a16:creationId xmlns:a16="http://schemas.microsoft.com/office/drawing/2014/main" id="{474BD58F-EFD2-463C-AF95-62B8F13D71FA}"/>
                  </a:ext>
                </a:extLst>
              </p:cNvPr>
              <p:cNvSpPr/>
              <p:nvPr/>
            </p:nvSpPr>
            <p:spPr>
              <a:xfrm>
                <a:off x="3603128" y="1206550"/>
                <a:ext cx="814331"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5;p20">
                <a:extLst>
                  <a:ext uri="{FF2B5EF4-FFF2-40B4-BE49-F238E27FC236}">
                    <a16:creationId xmlns:a16="http://schemas.microsoft.com/office/drawing/2014/main" id="{7777F2E5-8BEE-43E3-8B47-9C9367A7C3D2}"/>
                  </a:ext>
                </a:extLst>
              </p:cNvPr>
              <p:cNvSpPr/>
              <p:nvPr/>
            </p:nvSpPr>
            <p:spPr>
              <a:xfrm>
                <a:off x="3653884" y="1246647"/>
                <a:ext cx="669966"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01</a:t>
                </a:r>
                <a:endParaRPr sz="3000"/>
              </a:p>
            </p:txBody>
          </p:sp>
          <p:sp>
            <p:nvSpPr>
              <p:cNvPr id="20" name="Google Shape;296;p20">
                <a:extLst>
                  <a:ext uri="{FF2B5EF4-FFF2-40B4-BE49-F238E27FC236}">
                    <a16:creationId xmlns:a16="http://schemas.microsoft.com/office/drawing/2014/main" id="{A90EDE96-440C-4032-BBEA-23027EA94942}"/>
                  </a:ext>
                </a:extLst>
              </p:cNvPr>
              <p:cNvSpPr/>
              <p:nvPr/>
            </p:nvSpPr>
            <p:spPr>
              <a:xfrm>
                <a:off x="4048767" y="3664481"/>
                <a:ext cx="4355208" cy="167232"/>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7;p20">
                <a:extLst>
                  <a:ext uri="{FF2B5EF4-FFF2-40B4-BE49-F238E27FC236}">
                    <a16:creationId xmlns:a16="http://schemas.microsoft.com/office/drawing/2014/main" id="{0D9E284F-A7C6-45B8-A730-9F63A26B0719}"/>
                  </a:ext>
                </a:extLst>
              </p:cNvPr>
              <p:cNvSpPr/>
              <p:nvPr/>
            </p:nvSpPr>
            <p:spPr>
              <a:xfrm flipV="1">
                <a:off x="4161637" y="3729655"/>
                <a:ext cx="3723701" cy="118007"/>
              </a:xfrm>
              <a:custGeom>
                <a:avLst/>
                <a:gdLst/>
                <a:ahLst/>
                <a:cxnLst/>
                <a:rect l="l" t="t" r="r" b="b"/>
                <a:pathLst>
                  <a:path w="17801" h="1799" extrusionOk="0">
                    <a:moveTo>
                      <a:pt x="906" y="0"/>
                    </a:moveTo>
                    <a:cubicBezTo>
                      <a:pt x="406" y="0"/>
                      <a:pt x="1" y="405"/>
                      <a:pt x="1" y="905"/>
                    </a:cubicBezTo>
                    <a:cubicBezTo>
                      <a:pt x="1" y="1393"/>
                      <a:pt x="406" y="1798"/>
                      <a:pt x="906" y="1798"/>
                    </a:cubicBezTo>
                    <a:lnTo>
                      <a:pt x="16896" y="1798"/>
                    </a:lnTo>
                    <a:cubicBezTo>
                      <a:pt x="17396" y="1798"/>
                      <a:pt x="17801" y="1393"/>
                      <a:pt x="17801" y="905"/>
                    </a:cubicBezTo>
                    <a:cubicBezTo>
                      <a:pt x="17801" y="405"/>
                      <a:pt x="17396" y="0"/>
                      <a:pt x="1689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p20">
                <a:extLst>
                  <a:ext uri="{FF2B5EF4-FFF2-40B4-BE49-F238E27FC236}">
                    <a16:creationId xmlns:a16="http://schemas.microsoft.com/office/drawing/2014/main" id="{4B6476F9-78A4-4996-874E-82D88C2D5F42}"/>
                  </a:ext>
                </a:extLst>
              </p:cNvPr>
              <p:cNvSpPr txBox="1"/>
              <p:nvPr/>
            </p:nvSpPr>
            <p:spPr>
              <a:xfrm>
                <a:off x="4386857" y="2025397"/>
                <a:ext cx="4746501" cy="1007733"/>
              </a:xfrm>
              <a:prstGeom prst="rect">
                <a:avLst/>
              </a:prstGeom>
              <a:noFill/>
              <a:ln>
                <a:noFill/>
              </a:ln>
            </p:spPr>
            <p:txBody>
              <a:bodyPr spcFirstLastPara="1" wrap="square" lIns="91425" tIns="91425" rIns="91425" bIns="91425" anchor="ctr" anchorCtr="0">
                <a:noAutofit/>
              </a:bodyPr>
              <a:lstStyle/>
              <a:p>
                <a:endParaRPr lang="en-US" sz="2800">
                  <a:solidFill>
                    <a:srgbClr val="3366FF"/>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21A70E86-D02A-47CF-B210-A6CC8FF46AA8}"/>
                </a:ext>
              </a:extLst>
            </p:cNvPr>
            <p:cNvSpPr/>
            <p:nvPr/>
          </p:nvSpPr>
          <p:spPr>
            <a:xfrm>
              <a:off x="945401" y="2029020"/>
              <a:ext cx="5215930" cy="2062103"/>
            </a:xfrm>
            <a:prstGeom prst="rect">
              <a:avLst/>
            </a:prstGeom>
          </p:spPr>
          <p:txBody>
            <a:bodyPr wrap="square">
              <a:spAutoFit/>
            </a:bodyPr>
            <a:lstStyle/>
            <a:p>
              <a:pPr marL="457200" indent="-457200" algn="just">
                <a:buFont typeface="Arial" panose="020B0604020202020204" pitchFamily="34" charset="0"/>
                <a:buChar char="•"/>
              </a:pPr>
              <a:r>
                <a:rPr lang="vi-VN" sz="3200" b="0" i="0">
                  <a:solidFill>
                    <a:srgbClr val="3909E7"/>
                  </a:solidFill>
                  <a:effectLst/>
                </a:rPr>
                <a:t>Địa phương em có nhóm đất nào? Em hãy thu thập thông tin về đặc điểm của nhóm đất đó.</a:t>
              </a:r>
              <a:endParaRPr lang="en-US" sz="3200">
                <a:solidFill>
                  <a:srgbClr val="3909E7"/>
                </a:solidFill>
                <a:cs typeface="Arial" panose="020B0604020202020204" pitchFamily="34" charset="0"/>
              </a:endParaRPr>
            </a:p>
          </p:txBody>
        </p:sp>
      </p:grpSp>
      <p:grpSp>
        <p:nvGrpSpPr>
          <p:cNvPr id="22" name="Google Shape;300;p20">
            <a:extLst>
              <a:ext uri="{FF2B5EF4-FFF2-40B4-BE49-F238E27FC236}">
                <a16:creationId xmlns:a16="http://schemas.microsoft.com/office/drawing/2014/main" id="{EAADAFED-3622-4719-B65C-86C06C8DF886}"/>
              </a:ext>
            </a:extLst>
          </p:cNvPr>
          <p:cNvGrpSpPr/>
          <p:nvPr/>
        </p:nvGrpSpPr>
        <p:grpSpPr>
          <a:xfrm>
            <a:off x="5911717" y="2240856"/>
            <a:ext cx="6124800" cy="2768650"/>
            <a:chOff x="6135271" y="1206550"/>
            <a:chExt cx="5617551" cy="2481791"/>
          </a:xfrm>
        </p:grpSpPr>
        <p:sp>
          <p:nvSpPr>
            <p:cNvPr id="24" name="Google Shape;301;p20">
              <a:extLst>
                <a:ext uri="{FF2B5EF4-FFF2-40B4-BE49-F238E27FC236}">
                  <a16:creationId xmlns:a16="http://schemas.microsoft.com/office/drawing/2014/main" id="{407A66F6-B84D-426F-8CC6-EC26E840245B}"/>
                </a:ext>
              </a:extLst>
            </p:cNvPr>
            <p:cNvSpPr/>
            <p:nvPr/>
          </p:nvSpPr>
          <p:spPr>
            <a:xfrm>
              <a:off x="7445264" y="2583065"/>
              <a:ext cx="627640" cy="254656"/>
            </a:xfrm>
            <a:custGeom>
              <a:avLst/>
              <a:gdLst/>
              <a:ahLst/>
              <a:cxnLst/>
              <a:rect l="l" t="t" r="r" b="b"/>
              <a:pathLst>
                <a:path w="20575" h="8348" extrusionOk="0">
                  <a:moveTo>
                    <a:pt x="0" y="1"/>
                  </a:moveTo>
                  <a:lnTo>
                    <a:pt x="0" y="8347"/>
                  </a:lnTo>
                  <a:lnTo>
                    <a:pt x="16598" y="1608"/>
                  </a:lnTo>
                  <a:lnTo>
                    <a:pt x="20574" y="1"/>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2;p20">
              <a:extLst>
                <a:ext uri="{FF2B5EF4-FFF2-40B4-BE49-F238E27FC236}">
                  <a16:creationId xmlns:a16="http://schemas.microsoft.com/office/drawing/2014/main" id="{CA8840EA-C701-4D4B-9C4E-BD2E49CAF2F1}"/>
                </a:ext>
              </a:extLst>
            </p:cNvPr>
            <p:cNvSpPr/>
            <p:nvPr/>
          </p:nvSpPr>
          <p:spPr>
            <a:xfrm>
              <a:off x="6411663" y="1540086"/>
              <a:ext cx="5341159" cy="2059856"/>
            </a:xfrm>
            <a:custGeom>
              <a:avLst/>
              <a:gdLst/>
              <a:ahLst/>
              <a:cxnLst/>
              <a:rect l="l" t="t" r="r" b="b"/>
              <a:pathLst>
                <a:path w="62330" h="32969" extrusionOk="0">
                  <a:moveTo>
                    <a:pt x="0" y="1"/>
                  </a:moveTo>
                  <a:lnTo>
                    <a:pt x="0" y="29159"/>
                  </a:lnTo>
                  <a:cubicBezTo>
                    <a:pt x="0" y="31254"/>
                    <a:pt x="1703" y="32969"/>
                    <a:pt x="3810" y="32969"/>
                  </a:cubicBezTo>
                  <a:lnTo>
                    <a:pt x="62329" y="32969"/>
                  </a:lnTo>
                  <a:lnTo>
                    <a:pt x="62329" y="3811"/>
                  </a:lnTo>
                  <a:cubicBezTo>
                    <a:pt x="62329" y="1715"/>
                    <a:pt x="60627" y="1"/>
                    <a:pt x="5853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3;p20">
              <a:extLst>
                <a:ext uri="{FF2B5EF4-FFF2-40B4-BE49-F238E27FC236}">
                  <a16:creationId xmlns:a16="http://schemas.microsoft.com/office/drawing/2014/main" id="{6E66911B-DE7B-4EF7-9124-A539072658DD}"/>
                </a:ext>
              </a:extLst>
            </p:cNvPr>
            <p:cNvSpPr/>
            <p:nvPr/>
          </p:nvSpPr>
          <p:spPr>
            <a:xfrm>
              <a:off x="8220824" y="3639258"/>
              <a:ext cx="627640" cy="49083"/>
            </a:xfrm>
            <a:custGeom>
              <a:avLst/>
              <a:gdLst/>
              <a:ahLst/>
              <a:cxnLst/>
              <a:rect l="l" t="t" r="r" b="b"/>
              <a:pathLst>
                <a:path w="20575" h="1609" extrusionOk="0">
                  <a:moveTo>
                    <a:pt x="0" y="1"/>
                  </a:moveTo>
                  <a:lnTo>
                    <a:pt x="0" y="1608"/>
                  </a:lnTo>
                  <a:lnTo>
                    <a:pt x="20574" y="1"/>
                  </a:lnTo>
                  <a:close/>
                </a:path>
              </a:pathLst>
            </a:custGeom>
            <a:solidFill>
              <a:srgbClr val="2FC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p20">
              <a:extLst>
                <a:ext uri="{FF2B5EF4-FFF2-40B4-BE49-F238E27FC236}">
                  <a16:creationId xmlns:a16="http://schemas.microsoft.com/office/drawing/2014/main" id="{974D5DF6-57D1-4A5A-A29F-953DEF8B2282}"/>
                </a:ext>
              </a:extLst>
            </p:cNvPr>
            <p:cNvSpPr/>
            <p:nvPr/>
          </p:nvSpPr>
          <p:spPr>
            <a:xfrm>
              <a:off x="6171600" y="1577438"/>
              <a:ext cx="787426" cy="416607"/>
            </a:xfrm>
            <a:custGeom>
              <a:avLst/>
              <a:gdLst/>
              <a:ahLst/>
              <a:cxnLst/>
              <a:rect l="l" t="t" r="r" b="b"/>
              <a:pathLst>
                <a:path w="25813" h="13657" extrusionOk="0">
                  <a:moveTo>
                    <a:pt x="0" y="1"/>
                  </a:moveTo>
                  <a:lnTo>
                    <a:pt x="0" y="6227"/>
                  </a:lnTo>
                  <a:cubicBezTo>
                    <a:pt x="643" y="7478"/>
                    <a:pt x="1477" y="8633"/>
                    <a:pt x="2500" y="9656"/>
                  </a:cubicBezTo>
                  <a:cubicBezTo>
                    <a:pt x="5084" y="12240"/>
                    <a:pt x="8513" y="13657"/>
                    <a:pt x="12156" y="13657"/>
                  </a:cubicBezTo>
                  <a:cubicBezTo>
                    <a:pt x="15800" y="13657"/>
                    <a:pt x="19229" y="12240"/>
                    <a:pt x="21812"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p20">
              <a:extLst>
                <a:ext uri="{FF2B5EF4-FFF2-40B4-BE49-F238E27FC236}">
                  <a16:creationId xmlns:a16="http://schemas.microsoft.com/office/drawing/2014/main" id="{827C2646-3183-4565-A299-981E31360E10}"/>
                </a:ext>
              </a:extLst>
            </p:cNvPr>
            <p:cNvSpPr/>
            <p:nvPr/>
          </p:nvSpPr>
          <p:spPr>
            <a:xfrm>
              <a:off x="6135271" y="1206550"/>
              <a:ext cx="814331" cy="741851"/>
            </a:xfrm>
            <a:custGeom>
              <a:avLst/>
              <a:gdLst/>
              <a:ahLst/>
              <a:cxnLst/>
              <a:rect l="l" t="t" r="r" b="b"/>
              <a:pathLst>
                <a:path w="26695" h="24319" extrusionOk="0">
                  <a:moveTo>
                    <a:pt x="13347" y="0"/>
                  </a:moveTo>
                  <a:cubicBezTo>
                    <a:pt x="10237" y="0"/>
                    <a:pt x="7126" y="1188"/>
                    <a:pt x="4751" y="3563"/>
                  </a:cubicBezTo>
                  <a:cubicBezTo>
                    <a:pt x="1" y="8314"/>
                    <a:pt x="1" y="16017"/>
                    <a:pt x="4751" y="20756"/>
                  </a:cubicBezTo>
                  <a:cubicBezTo>
                    <a:pt x="7126" y="23131"/>
                    <a:pt x="10237" y="24319"/>
                    <a:pt x="13347" y="24319"/>
                  </a:cubicBezTo>
                  <a:cubicBezTo>
                    <a:pt x="16458" y="24319"/>
                    <a:pt x="19568" y="23131"/>
                    <a:pt x="21944" y="20756"/>
                  </a:cubicBezTo>
                  <a:cubicBezTo>
                    <a:pt x="26694" y="16017"/>
                    <a:pt x="26694" y="8314"/>
                    <a:pt x="21944" y="3563"/>
                  </a:cubicBezTo>
                  <a:cubicBezTo>
                    <a:pt x="19568" y="1188"/>
                    <a:pt x="16458" y="0"/>
                    <a:pt x="13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6;p20">
              <a:extLst>
                <a:ext uri="{FF2B5EF4-FFF2-40B4-BE49-F238E27FC236}">
                  <a16:creationId xmlns:a16="http://schemas.microsoft.com/office/drawing/2014/main" id="{405BBACF-8C97-4994-A604-CE1E9845359D}"/>
                </a:ext>
              </a:extLst>
            </p:cNvPr>
            <p:cNvSpPr/>
            <p:nvPr/>
          </p:nvSpPr>
          <p:spPr>
            <a:xfrm>
              <a:off x="6175962" y="1243581"/>
              <a:ext cx="732944" cy="667785"/>
            </a:xfrm>
            <a:custGeom>
              <a:avLst/>
              <a:gdLst/>
              <a:ahLst/>
              <a:cxnLst/>
              <a:rect l="l" t="t" r="r" b="b"/>
              <a:pathLst>
                <a:path w="24027" h="21891" extrusionOk="0">
                  <a:moveTo>
                    <a:pt x="12013" y="1"/>
                  </a:moveTo>
                  <a:cubicBezTo>
                    <a:pt x="9212" y="1"/>
                    <a:pt x="6412" y="1069"/>
                    <a:pt x="4274" y="3206"/>
                  </a:cubicBezTo>
                  <a:cubicBezTo>
                    <a:pt x="0" y="7481"/>
                    <a:pt x="0" y="14410"/>
                    <a:pt x="4274" y="18685"/>
                  </a:cubicBezTo>
                  <a:cubicBezTo>
                    <a:pt x="6412" y="20822"/>
                    <a:pt x="9212" y="21890"/>
                    <a:pt x="12013" y="21890"/>
                  </a:cubicBezTo>
                  <a:cubicBezTo>
                    <a:pt x="14814" y="21890"/>
                    <a:pt x="17615" y="20822"/>
                    <a:pt x="19752" y="18685"/>
                  </a:cubicBezTo>
                  <a:cubicBezTo>
                    <a:pt x="24027" y="14410"/>
                    <a:pt x="24027" y="7481"/>
                    <a:pt x="19752" y="3206"/>
                  </a:cubicBezTo>
                  <a:cubicBezTo>
                    <a:pt x="17615" y="1069"/>
                    <a:pt x="14814" y="1"/>
                    <a:pt x="12013"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02</a:t>
              </a:r>
              <a:endParaRPr sz="3000"/>
            </a:p>
          </p:txBody>
        </p:sp>
        <p:sp>
          <p:nvSpPr>
            <p:cNvPr id="30" name="Google Shape;307;p20">
              <a:extLst>
                <a:ext uri="{FF2B5EF4-FFF2-40B4-BE49-F238E27FC236}">
                  <a16:creationId xmlns:a16="http://schemas.microsoft.com/office/drawing/2014/main" id="{8028B1E9-6D5E-474F-B558-CB87EBCCF31E}"/>
                </a:ext>
              </a:extLst>
            </p:cNvPr>
            <p:cNvSpPr/>
            <p:nvPr/>
          </p:nvSpPr>
          <p:spPr>
            <a:xfrm>
              <a:off x="6483412" y="3452162"/>
              <a:ext cx="4105011" cy="224330"/>
            </a:xfrm>
            <a:custGeom>
              <a:avLst/>
              <a:gdLst/>
              <a:ahLst/>
              <a:cxnLst/>
              <a:rect l="l" t="t" r="r" b="b"/>
              <a:pathLst>
                <a:path w="62330" h="5763" extrusionOk="0">
                  <a:moveTo>
                    <a:pt x="0" y="0"/>
                  </a:moveTo>
                  <a:lnTo>
                    <a:pt x="0" y="1953"/>
                  </a:lnTo>
                  <a:cubicBezTo>
                    <a:pt x="0" y="4048"/>
                    <a:pt x="1703" y="5763"/>
                    <a:pt x="3810" y="5763"/>
                  </a:cubicBezTo>
                  <a:lnTo>
                    <a:pt x="62329" y="5763"/>
                  </a:lnTo>
                  <a:lnTo>
                    <a:pt x="62329"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8;p20">
              <a:extLst>
                <a:ext uri="{FF2B5EF4-FFF2-40B4-BE49-F238E27FC236}">
                  <a16:creationId xmlns:a16="http://schemas.microsoft.com/office/drawing/2014/main" id="{AFB090E6-A1A1-493F-B13A-57A38BED72CC}"/>
                </a:ext>
              </a:extLst>
            </p:cNvPr>
            <p:cNvSpPr/>
            <p:nvPr/>
          </p:nvSpPr>
          <p:spPr>
            <a:xfrm>
              <a:off x="7125219" y="3613708"/>
              <a:ext cx="3463203" cy="54501"/>
            </a:xfrm>
            <a:custGeom>
              <a:avLst/>
              <a:gdLst/>
              <a:ahLst/>
              <a:cxnLst/>
              <a:rect l="l" t="t" r="r" b="b"/>
              <a:pathLst>
                <a:path w="17801" h="1799" extrusionOk="0">
                  <a:moveTo>
                    <a:pt x="905" y="0"/>
                  </a:moveTo>
                  <a:cubicBezTo>
                    <a:pt x="405" y="0"/>
                    <a:pt x="1" y="405"/>
                    <a:pt x="1" y="905"/>
                  </a:cubicBezTo>
                  <a:cubicBezTo>
                    <a:pt x="1" y="1393"/>
                    <a:pt x="405" y="1798"/>
                    <a:pt x="905" y="1798"/>
                  </a:cubicBezTo>
                  <a:lnTo>
                    <a:pt x="16896" y="1798"/>
                  </a:lnTo>
                  <a:cubicBezTo>
                    <a:pt x="17396" y="1798"/>
                    <a:pt x="17800" y="1393"/>
                    <a:pt x="17800" y="905"/>
                  </a:cubicBezTo>
                  <a:cubicBezTo>
                    <a:pt x="17800" y="405"/>
                    <a:pt x="17396" y="0"/>
                    <a:pt x="16896"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0;p20">
              <a:extLst>
                <a:ext uri="{FF2B5EF4-FFF2-40B4-BE49-F238E27FC236}">
                  <a16:creationId xmlns:a16="http://schemas.microsoft.com/office/drawing/2014/main" id="{2FF0D31D-87A3-47AE-AE3B-EC43648541DF}"/>
                </a:ext>
              </a:extLst>
            </p:cNvPr>
            <p:cNvSpPr txBox="1"/>
            <p:nvPr/>
          </p:nvSpPr>
          <p:spPr>
            <a:xfrm>
              <a:off x="6499673" y="2058253"/>
              <a:ext cx="4899464" cy="1227140"/>
            </a:xfrm>
            <a:prstGeom prst="rect">
              <a:avLst/>
            </a:prstGeom>
            <a:noFill/>
            <a:ln>
              <a:noFill/>
            </a:ln>
          </p:spPr>
          <p:txBody>
            <a:bodyPr spcFirstLastPara="1" wrap="square" lIns="91425" tIns="91425" rIns="91425" bIns="91425" anchor="ctr" anchorCtr="0">
              <a:noAutofit/>
            </a:bodyPr>
            <a:lstStyle/>
            <a:p>
              <a:pPr marL="457200" indent="-457200" algn="just">
                <a:lnSpc>
                  <a:spcPct val="115000"/>
                </a:lnSpc>
                <a:spcAft>
                  <a:spcPts val="600"/>
                </a:spcAft>
                <a:buFont typeface="Arial" panose="020B0604020202020204" pitchFamily="34" charset="0"/>
                <a:buChar char="•"/>
                <a:tabLst>
                  <a:tab pos="180340" algn="l"/>
                  <a:tab pos="450215" algn="l"/>
                </a:tabLst>
              </a:pPr>
              <a:r>
                <a:rPr lang="en-US" sz="3200">
                  <a:solidFill>
                    <a:srgbClr val="3909E7"/>
                  </a:solidFill>
                  <a:effectLst/>
                  <a:latin typeface="Arial" panose="020B0604020202020204" pitchFamily="34" charset="0"/>
                  <a:ea typeface="Cambria" panose="02040503050406030204" pitchFamily="18" charset="0"/>
                  <a:cs typeface="Arial" panose="020B0604020202020204" pitchFamily="34" charset="0"/>
                </a:rPr>
                <a:t>Tìm một số câu ca dao, tục ngữ nói về đất</a:t>
              </a:r>
              <a:endParaRPr lang="en-US" sz="3200">
                <a:solidFill>
                  <a:srgbClr val="3909E7"/>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4" name="Rectangle 33">
            <a:extLst>
              <a:ext uri="{FF2B5EF4-FFF2-40B4-BE49-F238E27FC236}">
                <a16:creationId xmlns:a16="http://schemas.microsoft.com/office/drawing/2014/main" id="{C40DC890-2F41-4635-9A50-67E4F5824497}"/>
              </a:ext>
            </a:extLst>
          </p:cNvPr>
          <p:cNvSpPr/>
          <p:nvPr/>
        </p:nvSpPr>
        <p:spPr>
          <a:xfrm>
            <a:off x="1589800" y="1536177"/>
            <a:ext cx="9405034" cy="584775"/>
          </a:xfrm>
          <a:prstGeom prst="rect">
            <a:avLst/>
          </a:prstGeom>
        </p:spPr>
        <p:txBody>
          <a:bodyPr wrap="square">
            <a:spAutoFit/>
          </a:bodyPr>
          <a:lstStyle/>
          <a:p>
            <a:pPr algn="ctr">
              <a:spcBef>
                <a:spcPts val="600"/>
              </a:spcBef>
              <a:spcAft>
                <a:spcPts val="600"/>
              </a:spcAft>
              <a:defRPr/>
            </a:pPr>
            <a:r>
              <a:rPr lang="en-US" sz="3200">
                <a:solidFill>
                  <a:srgbClr val="FF0066"/>
                </a:solidFill>
                <a:latin typeface="#9Slide03 Roboto Medium" panose="02000000000000000000" pitchFamily="2" charset="0"/>
                <a:ea typeface="#9Slide03 Roboto Medium" panose="02000000000000000000" pitchFamily="2" charset="0"/>
              </a:rPr>
              <a:t>HS hoàn thành nhiệm vụ sau vào vở BT:</a:t>
            </a:r>
            <a:endParaRPr lang="en-US" sz="3200" dirty="0">
              <a:solidFill>
                <a:srgbClr val="FF0066"/>
              </a:solidFill>
              <a:latin typeface="#9Slide03 Roboto Medium" panose="02000000000000000000" pitchFamily="2" charset="0"/>
              <a:ea typeface="#9Slide03 Roboto Medium" panose="02000000000000000000" pitchFamily="2" charset="0"/>
            </a:endParaRPr>
          </a:p>
        </p:txBody>
      </p:sp>
      <p:pic>
        <p:nvPicPr>
          <p:cNvPr id="36" name="Picture 2" descr="Analog Alarm Clock Icon Image Vector Illustration Design Royalty Free  Cliparts, Vectors, And Stock Illustration. Image 82032642.">
            <a:extLst>
              <a:ext uri="{FF2B5EF4-FFF2-40B4-BE49-F238E27FC236}">
                <a16:creationId xmlns:a16="http://schemas.microsoft.com/office/drawing/2014/main" id="{6DCB2E84-06E0-45D5-A3AA-3F62712A9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8737" y="5249215"/>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UPSC Notes Only Pack">
            <a:extLst>
              <a:ext uri="{FF2B5EF4-FFF2-40B4-BE49-F238E27FC236}">
                <a16:creationId xmlns:a16="http://schemas.microsoft.com/office/drawing/2014/main" id="{6281D4F9-9A5E-4D96-BE0A-EDA5534F94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8" y="5092209"/>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38" name="Subtitle 2">
            <a:extLst>
              <a:ext uri="{FF2B5EF4-FFF2-40B4-BE49-F238E27FC236}">
                <a16:creationId xmlns:a16="http://schemas.microsoft.com/office/drawing/2014/main" id="{8B1A8C3B-49C5-4235-A347-24A67070F251}"/>
              </a:ext>
            </a:extLst>
          </p:cNvPr>
          <p:cNvSpPr txBox="1">
            <a:spLocks/>
          </p:cNvSpPr>
          <p:nvPr/>
        </p:nvSpPr>
        <p:spPr>
          <a:xfrm>
            <a:off x="1251680" y="5644394"/>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ü"/>
            </a:pPr>
            <a:r>
              <a:rPr lang="en-US" sz="2800">
                <a:solidFill>
                  <a:srgbClr val="00B050"/>
                </a:solidFill>
                <a:latin typeface="Arial" panose="020B0604020202020204" pitchFamily="34" charset="0"/>
                <a:cs typeface="Arial" panose="020B0604020202020204" pitchFamily="34" charset="0"/>
              </a:rPr>
              <a:t>Cá nhân</a:t>
            </a:r>
            <a:endParaRPr lang="en-US" sz="28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39" name="Subtitle 2">
            <a:extLst>
              <a:ext uri="{FF2B5EF4-FFF2-40B4-BE49-F238E27FC236}">
                <a16:creationId xmlns:a16="http://schemas.microsoft.com/office/drawing/2014/main" id="{6F5B8324-6E75-400B-BB08-E9F256B23895}"/>
              </a:ext>
            </a:extLst>
          </p:cNvPr>
          <p:cNvSpPr txBox="1">
            <a:spLocks/>
          </p:cNvSpPr>
          <p:nvPr/>
        </p:nvSpPr>
        <p:spPr>
          <a:xfrm>
            <a:off x="5467371" y="6309863"/>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0B050"/>
                </a:solidFill>
                <a:latin typeface="Arial" panose="020B0604020202020204" pitchFamily="34" charset="0"/>
                <a:cs typeface="Arial" panose="020B0604020202020204" pitchFamily="34" charset="0"/>
              </a:rPr>
              <a:t>Thời gian</a:t>
            </a:r>
            <a:r>
              <a:rPr lang="en-US" sz="2800">
                <a:solidFill>
                  <a:srgbClr val="00B050"/>
                </a:solidFill>
                <a:latin typeface="Arial" panose="020B0604020202020204" pitchFamily="34" charset="0"/>
                <a:cs typeface="Arial" panose="020B0604020202020204" pitchFamily="34" charset="0"/>
              </a:rPr>
              <a:t>:</a:t>
            </a:r>
            <a:r>
              <a:rPr lang="vi-VN" sz="2800">
                <a:solidFill>
                  <a:srgbClr val="00B050"/>
                </a:solidFill>
                <a:latin typeface="Arial" panose="020B0604020202020204" pitchFamily="34" charset="0"/>
                <a:cs typeface="Arial" panose="020B0604020202020204" pitchFamily="34" charset="0"/>
              </a:rPr>
              <a:t> </a:t>
            </a:r>
            <a:r>
              <a:rPr lang="en-US" sz="2800">
                <a:solidFill>
                  <a:srgbClr val="FF0000"/>
                </a:solidFill>
                <a:latin typeface="Arial" panose="020B0604020202020204" pitchFamily="34" charset="0"/>
                <a:cs typeface="Arial" panose="020B0604020202020204" pitchFamily="34" charset="0"/>
              </a:rPr>
              <a:t>tiết học sau</a:t>
            </a:r>
            <a:endParaRPr lang="en-US" sz="2800" b="1" dirty="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027A9CF7-B142-E056-53D6-84DEC79AD987}"/>
              </a:ext>
            </a:extLst>
          </p:cNvPr>
          <p:cNvSpPr txBox="1"/>
          <p:nvPr/>
        </p:nvSpPr>
        <p:spPr>
          <a:xfrm>
            <a:off x="1140431" y="6246688"/>
            <a:ext cx="4253502"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8225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3"/>
          <a:srcRect t="461"/>
          <a:stretch/>
        </p:blipFill>
        <p:spPr>
          <a:xfrm>
            <a:off x="20" y="1282"/>
            <a:ext cx="12191980" cy="6856718"/>
          </a:xfrm>
          <a:prstGeom prst="rect">
            <a:avLst/>
          </a:prstGeom>
        </p:spPr>
      </p:pic>
      <p:grpSp>
        <p:nvGrpSpPr>
          <p:cNvPr id="28" name="Google Shape;474;p24">
            <a:extLst>
              <a:ext uri="{FF2B5EF4-FFF2-40B4-BE49-F238E27FC236}">
                <a16:creationId xmlns:a16="http://schemas.microsoft.com/office/drawing/2014/main" id="{703EDC0F-CD28-4B3C-8A22-148F3262B330}"/>
              </a:ext>
            </a:extLst>
          </p:cNvPr>
          <p:cNvGrpSpPr/>
          <p:nvPr/>
        </p:nvGrpSpPr>
        <p:grpSpPr>
          <a:xfrm>
            <a:off x="80157" y="0"/>
            <a:ext cx="6330918" cy="1041525"/>
            <a:chOff x="1153250" y="1560375"/>
            <a:chExt cx="6029548" cy="1041525"/>
          </a:xfrm>
        </p:grpSpPr>
        <p:sp>
          <p:nvSpPr>
            <p:cNvPr id="29" name="Google Shape;475;p24">
              <a:extLst>
                <a:ext uri="{FF2B5EF4-FFF2-40B4-BE49-F238E27FC236}">
                  <a16:creationId xmlns:a16="http://schemas.microsoft.com/office/drawing/2014/main" id="{03C313F7-49FA-40FF-A683-EC9E97FFBB45}"/>
                </a:ext>
              </a:extLst>
            </p:cNvPr>
            <p:cNvSpPr/>
            <p:nvPr/>
          </p:nvSpPr>
          <p:spPr>
            <a:xfrm>
              <a:off x="1254449" y="1624675"/>
              <a:ext cx="5859852"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76;p24">
              <a:extLst>
                <a:ext uri="{FF2B5EF4-FFF2-40B4-BE49-F238E27FC236}">
                  <a16:creationId xmlns:a16="http://schemas.microsoft.com/office/drawing/2014/main" id="{B22C3E0C-03EB-405B-B5C0-755E0AC8866D}"/>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77;p24">
              <a:extLst>
                <a:ext uri="{FF2B5EF4-FFF2-40B4-BE49-F238E27FC236}">
                  <a16:creationId xmlns:a16="http://schemas.microsoft.com/office/drawing/2014/main" id="{F4BA0AA8-A9FA-4D7E-A9C0-2C0DC1383448}"/>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b="1">
                  <a:solidFill>
                    <a:srgbClr val="FF0000"/>
                  </a:solidFill>
                </a:rPr>
                <a:t>1</a:t>
              </a:r>
              <a:endParaRPr sz="3000" b="1">
                <a:solidFill>
                  <a:srgbClr val="FF0000"/>
                </a:solidFill>
              </a:endParaRPr>
            </a:p>
          </p:txBody>
        </p:sp>
        <p:sp>
          <p:nvSpPr>
            <p:cNvPr id="32" name="Google Shape;478;p24">
              <a:extLst>
                <a:ext uri="{FF2B5EF4-FFF2-40B4-BE49-F238E27FC236}">
                  <a16:creationId xmlns:a16="http://schemas.microsoft.com/office/drawing/2014/main" id="{C7C2A70C-43EF-450D-A25E-77FB4F23D56F}"/>
                </a:ext>
              </a:extLst>
            </p:cNvPr>
            <p:cNvSpPr/>
            <p:nvPr/>
          </p:nvSpPr>
          <p:spPr>
            <a:xfrm>
              <a:off x="1153250" y="1560375"/>
              <a:ext cx="6029548"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1;p24">
              <a:extLst>
                <a:ext uri="{FF2B5EF4-FFF2-40B4-BE49-F238E27FC236}">
                  <a16:creationId xmlns:a16="http://schemas.microsoft.com/office/drawing/2014/main" id="{212D4148-5DBD-456C-B4B9-F34A29557EFB}"/>
                </a:ext>
              </a:extLst>
            </p:cNvPr>
            <p:cNvSpPr txBox="1"/>
            <p:nvPr/>
          </p:nvSpPr>
          <p:spPr>
            <a:xfrm>
              <a:off x="2142075" y="1961907"/>
              <a:ext cx="4807334" cy="352320"/>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Tính chất nhiệt đới gió mùa của lớp phủ thổ nhưỡng</a:t>
              </a:r>
              <a:endParaRPr lang="en-US" sz="2400">
                <a:solidFill>
                  <a:srgbClr val="0000FF"/>
                </a:solidFill>
                <a:latin typeface="Fira Sans Extra Condensed Medium"/>
                <a:ea typeface="Fira Sans Extra Condensed Medium"/>
                <a:cs typeface="Fira Sans Extra Condensed Medium"/>
                <a:sym typeface="Fira Sans Extra Condensed Medium"/>
              </a:endParaRPr>
            </a:p>
          </p:txBody>
        </p:sp>
      </p:grpSp>
      <p:pic>
        <p:nvPicPr>
          <p:cNvPr id="3" name="Picture 2" descr="Map&#10;&#10;Description automatically generated">
            <a:extLst>
              <a:ext uri="{FF2B5EF4-FFF2-40B4-BE49-F238E27FC236}">
                <a16:creationId xmlns:a16="http://schemas.microsoft.com/office/drawing/2014/main" id="{70A8E720-861B-4983-90CD-1B4FF39E22CF}"/>
              </a:ext>
            </a:extLst>
          </p:cNvPr>
          <p:cNvPicPr>
            <a:picLocks noChangeAspect="1"/>
          </p:cNvPicPr>
          <p:nvPr/>
        </p:nvPicPr>
        <p:blipFill rotWithShape="1">
          <a:blip r:embed="rId4">
            <a:extLst>
              <a:ext uri="{28A0092B-C50C-407E-A947-70E740481C1C}">
                <a14:useLocalDpi xmlns:a14="http://schemas.microsoft.com/office/drawing/2010/main" val="0"/>
              </a:ext>
            </a:extLst>
          </a:blip>
          <a:srcRect t="15168" b="15056"/>
          <a:stretch/>
        </p:blipFill>
        <p:spPr>
          <a:xfrm>
            <a:off x="7459038" y="64300"/>
            <a:ext cx="4652805" cy="6734858"/>
          </a:xfrm>
          <a:prstGeom prst="rect">
            <a:avLst/>
          </a:prstGeom>
        </p:spPr>
      </p:pic>
      <p:sp>
        <p:nvSpPr>
          <p:cNvPr id="7" name="Rectangle 6">
            <a:extLst>
              <a:ext uri="{FF2B5EF4-FFF2-40B4-BE49-F238E27FC236}">
                <a16:creationId xmlns:a16="http://schemas.microsoft.com/office/drawing/2014/main" id="{597DA9F2-1A67-D4C9-034A-3B7A24E7A9E7}"/>
              </a:ext>
            </a:extLst>
          </p:cNvPr>
          <p:cNvSpPr/>
          <p:nvPr/>
        </p:nvSpPr>
        <p:spPr>
          <a:xfrm>
            <a:off x="186413" y="1807502"/>
            <a:ext cx="7199585" cy="1176797"/>
          </a:xfrm>
          <a:prstGeom prst="rect">
            <a:avLst/>
          </a:prstGeom>
          <a:ln>
            <a:solidFill>
              <a:srgbClr val="00B050"/>
            </a:solidFill>
            <a:prstDash val="sysDot"/>
          </a:ln>
        </p:spPr>
        <p:txBody>
          <a:bodyPr wrap="square">
            <a:spAutoFit/>
          </a:bodyPr>
          <a:lstStyle/>
          <a:p>
            <a:pPr indent="180340" algn="ctr">
              <a:lnSpc>
                <a:spcPct val="115000"/>
              </a:lnSpc>
              <a:spcAft>
                <a:spcPts val="0"/>
              </a:spcAft>
              <a:tabLst>
                <a:tab pos="180340" algn="l"/>
                <a:tab pos="450215" algn="l"/>
              </a:tabLst>
            </a:pP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Vì sao thổ nhưỡng nước ta lại mang tính chất nhiệt đới ẩm gió mùa?</a:t>
            </a:r>
            <a:endPar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 Box 9">
            <a:extLst>
              <a:ext uri="{FF2B5EF4-FFF2-40B4-BE49-F238E27FC236}">
                <a16:creationId xmlns:a16="http://schemas.microsoft.com/office/drawing/2014/main" id="{6C0A594B-AC67-7139-33EC-C98E70D699AA}"/>
              </a:ext>
            </a:extLst>
          </p:cNvPr>
          <p:cNvSpPr txBox="1">
            <a:spLocks noChangeArrowheads="1"/>
          </p:cNvSpPr>
          <p:nvPr/>
        </p:nvSpPr>
        <p:spPr bwMode="auto">
          <a:xfrm>
            <a:off x="232627" y="3602158"/>
            <a:ext cx="7000923" cy="1754326"/>
          </a:xfrm>
          <a:prstGeom prst="rect">
            <a:avLst/>
          </a:prstGeom>
          <a:noFill/>
          <a:ln w="6350">
            <a:solidFill>
              <a:srgbClr val="00B05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en-US" altLang="en-US" sz="3600">
                <a:solidFill>
                  <a:srgbClr val="FF3300"/>
                </a:solidFill>
              </a:rPr>
              <a:t>Những biểu hiện của tính chất nhiệt đới gió mùa của thổ nhưỡng nước ta là gì?</a:t>
            </a:r>
          </a:p>
        </p:txBody>
      </p:sp>
      <p:pic>
        <p:nvPicPr>
          <p:cNvPr id="5" name="Picture 4">
            <a:extLst>
              <a:ext uri="{FF2B5EF4-FFF2-40B4-BE49-F238E27FC236}">
                <a16:creationId xmlns:a16="http://schemas.microsoft.com/office/drawing/2014/main" id="{57A88F8E-DB84-76A0-0964-EF2E6114A11D}"/>
              </a:ext>
            </a:extLst>
          </p:cNvPr>
          <p:cNvPicPr>
            <a:picLocks noChangeAspect="1"/>
          </p:cNvPicPr>
          <p:nvPr/>
        </p:nvPicPr>
        <p:blipFill>
          <a:blip r:embed="rId5"/>
          <a:stretch>
            <a:fillRect/>
          </a:stretch>
        </p:blipFill>
        <p:spPr>
          <a:xfrm>
            <a:off x="7466156" y="-34072"/>
            <a:ext cx="4652805" cy="6838046"/>
          </a:xfrm>
          <a:prstGeom prst="rect">
            <a:avLst/>
          </a:prstGeom>
        </p:spPr>
      </p:pic>
    </p:spTree>
    <p:extLst>
      <p:ext uri="{BB962C8B-B14F-4D97-AF65-F5344CB8AC3E}">
        <p14:creationId xmlns:p14="http://schemas.microsoft.com/office/powerpoint/2010/main" val="422389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9519C026-C515-5608-B3B0-00AA1B85368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7D60E5D4-9DA5-A2EF-3C8A-DEF37B13BFED}"/>
              </a:ext>
            </a:extLst>
          </p:cNvPr>
          <p:cNvSpPr/>
          <p:nvPr/>
        </p:nvSpPr>
        <p:spPr>
          <a:xfrm>
            <a:off x="955501" y="1080713"/>
            <a:ext cx="3452117" cy="7808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Tính chất nóng ẩm</a:t>
            </a:r>
          </a:p>
        </p:txBody>
      </p:sp>
      <p:sp>
        <p:nvSpPr>
          <p:cNvPr id="5" name="Rectangle: Rounded Corners 4">
            <a:extLst>
              <a:ext uri="{FF2B5EF4-FFF2-40B4-BE49-F238E27FC236}">
                <a16:creationId xmlns:a16="http://schemas.microsoft.com/office/drawing/2014/main" id="{0749C1C9-0B5F-AA63-F35E-B4EB4CB12092}"/>
              </a:ext>
            </a:extLst>
          </p:cNvPr>
          <p:cNvSpPr/>
          <p:nvPr/>
        </p:nvSpPr>
        <p:spPr>
          <a:xfrm>
            <a:off x="113022" y="2934556"/>
            <a:ext cx="5024063" cy="9683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Quá trình phong hóa đá mẹ diễn ra mạnh mẽ</a:t>
            </a:r>
          </a:p>
        </p:txBody>
      </p:sp>
      <p:sp>
        <p:nvSpPr>
          <p:cNvPr id="6" name="Rectangle: Rounded Corners 5">
            <a:extLst>
              <a:ext uri="{FF2B5EF4-FFF2-40B4-BE49-F238E27FC236}">
                <a16:creationId xmlns:a16="http://schemas.microsoft.com/office/drawing/2014/main" id="{1AC5F89D-F234-A820-7A67-A0A067EC2ED5}"/>
              </a:ext>
            </a:extLst>
          </p:cNvPr>
          <p:cNvSpPr/>
          <p:nvPr/>
        </p:nvSpPr>
        <p:spPr>
          <a:xfrm>
            <a:off x="113023" y="5201290"/>
            <a:ext cx="5220834" cy="96834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Tạo nên lớp phủ thổ nhưỡng dày</a:t>
            </a:r>
          </a:p>
        </p:txBody>
      </p:sp>
      <p:sp>
        <p:nvSpPr>
          <p:cNvPr id="7" name="Arrow: Down 6">
            <a:extLst>
              <a:ext uri="{FF2B5EF4-FFF2-40B4-BE49-F238E27FC236}">
                <a16:creationId xmlns:a16="http://schemas.microsoft.com/office/drawing/2014/main" id="{4042B6DD-E244-BB00-6E7C-EF9782590783}"/>
              </a:ext>
            </a:extLst>
          </p:cNvPr>
          <p:cNvSpPr/>
          <p:nvPr/>
        </p:nvSpPr>
        <p:spPr>
          <a:xfrm>
            <a:off x="2393886" y="1892370"/>
            <a:ext cx="390418" cy="1048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E2B193BF-8655-E2C9-108C-BF6FDCDA44ED}"/>
              </a:ext>
            </a:extLst>
          </p:cNvPr>
          <p:cNvSpPr/>
          <p:nvPr/>
        </p:nvSpPr>
        <p:spPr>
          <a:xfrm>
            <a:off x="2393886" y="3935002"/>
            <a:ext cx="390418" cy="12123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2F934380-FFBC-D695-03DC-871886D72A9B}"/>
              </a:ext>
            </a:extLst>
          </p:cNvPr>
          <p:cNvSpPr/>
          <p:nvPr/>
        </p:nvSpPr>
        <p:spPr>
          <a:xfrm rot="2789277">
            <a:off x="7508862" y="4521379"/>
            <a:ext cx="267129" cy="3595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0D6B2F0-1C09-16FD-F8CC-3F2DF67208DF}"/>
              </a:ext>
            </a:extLst>
          </p:cNvPr>
          <p:cNvPicPr>
            <a:picLocks noChangeAspect="1"/>
          </p:cNvPicPr>
          <p:nvPr/>
        </p:nvPicPr>
        <p:blipFill>
          <a:blip r:embed="rId3"/>
          <a:stretch>
            <a:fillRect/>
          </a:stretch>
        </p:blipFill>
        <p:spPr>
          <a:xfrm>
            <a:off x="9408820" y="678858"/>
            <a:ext cx="1962482" cy="2019366"/>
          </a:xfrm>
          <a:prstGeom prst="rect">
            <a:avLst/>
          </a:prstGeom>
        </p:spPr>
      </p:pic>
      <p:pic>
        <p:nvPicPr>
          <p:cNvPr id="19" name="Picture 18">
            <a:extLst>
              <a:ext uri="{FF2B5EF4-FFF2-40B4-BE49-F238E27FC236}">
                <a16:creationId xmlns:a16="http://schemas.microsoft.com/office/drawing/2014/main" id="{6479B2A8-F17D-814E-E17F-60449ECD6194}"/>
              </a:ext>
            </a:extLst>
          </p:cNvPr>
          <p:cNvPicPr>
            <a:picLocks noChangeAspect="1"/>
          </p:cNvPicPr>
          <p:nvPr/>
        </p:nvPicPr>
        <p:blipFill>
          <a:blip r:embed="rId4"/>
          <a:stretch>
            <a:fillRect/>
          </a:stretch>
        </p:blipFill>
        <p:spPr>
          <a:xfrm>
            <a:off x="6008664" y="1032356"/>
            <a:ext cx="3267524" cy="1349387"/>
          </a:xfrm>
          <a:prstGeom prst="rect">
            <a:avLst/>
          </a:prstGeom>
        </p:spPr>
      </p:pic>
    </p:spTree>
    <p:extLst>
      <p:ext uri="{BB962C8B-B14F-4D97-AF65-F5344CB8AC3E}">
        <p14:creationId xmlns:p14="http://schemas.microsoft.com/office/powerpoint/2010/main" val="90820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righ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9519C026-C515-5608-B3B0-00AA1B853683}"/>
              </a:ext>
            </a:extLst>
          </p:cNvPr>
          <p:cNvPicPr>
            <a:picLocks noChangeAspect="1"/>
          </p:cNvPicPr>
          <p:nvPr/>
        </p:nvPicPr>
        <p:blipFill rotWithShape="1">
          <a:blip r:embed="rId2"/>
          <a:srcRect t="461"/>
          <a:stretch/>
        </p:blipFill>
        <p:spPr>
          <a:xfrm>
            <a:off x="20" y="11556"/>
            <a:ext cx="12191980" cy="6856718"/>
          </a:xfrm>
          <a:prstGeom prst="rect">
            <a:avLst/>
          </a:prstGeom>
        </p:spPr>
      </p:pic>
      <p:sp>
        <p:nvSpPr>
          <p:cNvPr id="2" name="Rectangle: Rounded Corners 1">
            <a:extLst>
              <a:ext uri="{FF2B5EF4-FFF2-40B4-BE49-F238E27FC236}">
                <a16:creationId xmlns:a16="http://schemas.microsoft.com/office/drawing/2014/main" id="{F7D6D1F3-BD91-E91F-FC16-F66C02DD6561}"/>
              </a:ext>
            </a:extLst>
          </p:cNvPr>
          <p:cNvSpPr/>
          <p:nvPr/>
        </p:nvSpPr>
        <p:spPr>
          <a:xfrm>
            <a:off x="213857" y="236310"/>
            <a:ext cx="5120000" cy="87523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Khí hậu nhiệt đới gió mùa</a:t>
            </a:r>
          </a:p>
          <a:p>
            <a:pPr algn="ctr"/>
            <a:r>
              <a:rPr lang="en-US" sz="2800" b="1">
                <a:solidFill>
                  <a:srgbClr val="3909E7"/>
                </a:solidFill>
                <a:latin typeface="Arial" panose="020B0604020202020204" pitchFamily="34" charset="0"/>
                <a:cs typeface="Arial" panose="020B0604020202020204" pitchFamily="34" charset="0"/>
              </a:rPr>
              <a:t> + lượng mưa lớn</a:t>
            </a:r>
          </a:p>
        </p:txBody>
      </p:sp>
      <p:sp>
        <p:nvSpPr>
          <p:cNvPr id="3" name="Rectangle: Rounded Corners 2">
            <a:extLst>
              <a:ext uri="{FF2B5EF4-FFF2-40B4-BE49-F238E27FC236}">
                <a16:creationId xmlns:a16="http://schemas.microsoft.com/office/drawing/2014/main" id="{1FF3C1A3-2759-5F18-91C8-6EB77AD62EE3}"/>
              </a:ext>
            </a:extLst>
          </p:cNvPr>
          <p:cNvSpPr/>
          <p:nvPr/>
        </p:nvSpPr>
        <p:spPr>
          <a:xfrm>
            <a:off x="113022" y="1858346"/>
            <a:ext cx="5220834" cy="9683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Quá trình rửa trôi chất badơ mạnh</a:t>
            </a:r>
          </a:p>
        </p:txBody>
      </p:sp>
      <p:sp>
        <p:nvSpPr>
          <p:cNvPr id="5" name="Rectangle: Rounded Corners 4">
            <a:extLst>
              <a:ext uri="{FF2B5EF4-FFF2-40B4-BE49-F238E27FC236}">
                <a16:creationId xmlns:a16="http://schemas.microsoft.com/office/drawing/2014/main" id="{0287987C-9FA0-1800-74A6-144BE2A517ED}"/>
              </a:ext>
            </a:extLst>
          </p:cNvPr>
          <p:cNvSpPr/>
          <p:nvPr/>
        </p:nvSpPr>
        <p:spPr>
          <a:xfrm>
            <a:off x="113022" y="3597247"/>
            <a:ext cx="5220834" cy="96834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Tích lũy ôxít sắt và nhôm</a:t>
            </a:r>
          </a:p>
        </p:txBody>
      </p:sp>
      <p:sp>
        <p:nvSpPr>
          <p:cNvPr id="6" name="Arrow: Down 5">
            <a:extLst>
              <a:ext uri="{FF2B5EF4-FFF2-40B4-BE49-F238E27FC236}">
                <a16:creationId xmlns:a16="http://schemas.microsoft.com/office/drawing/2014/main" id="{98A30D66-89C2-7057-EFA4-C76348519AD0}"/>
              </a:ext>
            </a:extLst>
          </p:cNvPr>
          <p:cNvSpPr/>
          <p:nvPr/>
        </p:nvSpPr>
        <p:spPr>
          <a:xfrm>
            <a:off x="2393886" y="1142362"/>
            <a:ext cx="390418" cy="665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EADF53F6-FA6F-211A-D0C2-9CF4787C3CC8}"/>
              </a:ext>
            </a:extLst>
          </p:cNvPr>
          <p:cNvSpPr/>
          <p:nvPr/>
        </p:nvSpPr>
        <p:spPr>
          <a:xfrm>
            <a:off x="2393886" y="2847234"/>
            <a:ext cx="390418" cy="7294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C740D2D-6DD4-BD24-2E47-E360150BE6A8}"/>
              </a:ext>
            </a:extLst>
          </p:cNvPr>
          <p:cNvPicPr>
            <a:picLocks noChangeAspect="1"/>
          </p:cNvPicPr>
          <p:nvPr/>
        </p:nvPicPr>
        <p:blipFill rotWithShape="1">
          <a:blip r:embed="rId3"/>
          <a:srcRect r="2481" b="10386"/>
          <a:stretch/>
        </p:blipFill>
        <p:spPr>
          <a:xfrm>
            <a:off x="5717095" y="183490"/>
            <a:ext cx="6261049" cy="2757489"/>
          </a:xfrm>
          <a:prstGeom prst="rect">
            <a:avLst/>
          </a:prstGeom>
        </p:spPr>
      </p:pic>
      <p:sp>
        <p:nvSpPr>
          <p:cNvPr id="10" name="Rectangle: Rounded Corners 9">
            <a:extLst>
              <a:ext uri="{FF2B5EF4-FFF2-40B4-BE49-F238E27FC236}">
                <a16:creationId xmlns:a16="http://schemas.microsoft.com/office/drawing/2014/main" id="{97B1D964-9405-EC50-C0BC-85A32455EAA7}"/>
              </a:ext>
            </a:extLst>
          </p:cNvPr>
          <p:cNvSpPr/>
          <p:nvPr/>
        </p:nvSpPr>
        <p:spPr>
          <a:xfrm>
            <a:off x="111498" y="5313027"/>
            <a:ext cx="5220834" cy="96834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Hình thành các loại đất feralit</a:t>
            </a:r>
          </a:p>
        </p:txBody>
      </p:sp>
      <p:sp>
        <p:nvSpPr>
          <p:cNvPr id="11" name="Arrow: Down 10">
            <a:extLst>
              <a:ext uri="{FF2B5EF4-FFF2-40B4-BE49-F238E27FC236}">
                <a16:creationId xmlns:a16="http://schemas.microsoft.com/office/drawing/2014/main" id="{5D08212F-EE87-1919-FF38-2AF72740ACE6}"/>
              </a:ext>
            </a:extLst>
          </p:cNvPr>
          <p:cNvSpPr/>
          <p:nvPr/>
        </p:nvSpPr>
        <p:spPr>
          <a:xfrm>
            <a:off x="2393886" y="4583562"/>
            <a:ext cx="390418" cy="7294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4B55A1B-3D92-5C18-4F6F-B2AAAB24BA62}"/>
              </a:ext>
            </a:extLst>
          </p:cNvPr>
          <p:cNvGrpSpPr/>
          <p:nvPr/>
        </p:nvGrpSpPr>
        <p:grpSpPr>
          <a:xfrm>
            <a:off x="6623978" y="4152748"/>
            <a:ext cx="5068012" cy="2621061"/>
            <a:chOff x="6623978" y="4152748"/>
            <a:chExt cx="5068012" cy="2621061"/>
          </a:xfrm>
        </p:grpSpPr>
        <p:sp>
          <p:nvSpPr>
            <p:cNvPr id="17" name="Speech Bubble: Rectangle with Corners Rounded 16">
              <a:extLst>
                <a:ext uri="{FF2B5EF4-FFF2-40B4-BE49-F238E27FC236}">
                  <a16:creationId xmlns:a16="http://schemas.microsoft.com/office/drawing/2014/main" id="{DA6FC5DA-9DF2-FF2C-BEA1-190DF57DC4DD}"/>
                </a:ext>
              </a:extLst>
            </p:cNvPr>
            <p:cNvSpPr/>
            <p:nvPr/>
          </p:nvSpPr>
          <p:spPr>
            <a:xfrm>
              <a:off x="6623978" y="4152748"/>
              <a:ext cx="4831707" cy="2199950"/>
            </a:xfrm>
            <a:prstGeom prst="wedgeRoundRectCallout">
              <a:avLst>
                <a:gd name="adj1" fmla="val -67564"/>
                <a:gd name="adj2" fmla="val 2140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F3F3D4D-E3F6-1C1F-C465-522E072F8F69}"/>
                </a:ext>
              </a:extLst>
            </p:cNvPr>
            <p:cNvSpPr txBox="1"/>
            <p:nvPr/>
          </p:nvSpPr>
          <p:spPr>
            <a:xfrm>
              <a:off x="6940905" y="4219264"/>
              <a:ext cx="4751085" cy="2554545"/>
            </a:xfrm>
            <a:prstGeom prst="rect">
              <a:avLst/>
            </a:prstGeom>
            <a:noFill/>
          </p:spPr>
          <p:txBody>
            <a:bodyPr wrap="square" rtlCol="0">
              <a:spAutoFit/>
            </a:bodyPr>
            <a:lstStyle/>
            <a:p>
              <a:pPr algn="just"/>
              <a:r>
                <a:rPr lang="en-US" sz="3200" dirty="0" err="1">
                  <a:solidFill>
                    <a:srgbClr val="002060"/>
                  </a:solidFill>
                  <a:latin typeface="#9Slide05 Fourth" panose="00000500000000000000" pitchFamily="2" charset="0"/>
                  <a:cs typeface="Arial" panose="020B0604020202020204" pitchFamily="34" charset="0"/>
                </a:rPr>
                <a:t>Quá</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trình</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feralit</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là</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quá</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trình</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hình</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thành</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đất</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đặc</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trưng</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của</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nước</a:t>
              </a:r>
              <a:r>
                <a:rPr lang="en-US" sz="3200" dirty="0">
                  <a:solidFill>
                    <a:srgbClr val="002060"/>
                  </a:solidFill>
                  <a:latin typeface="#9Slide05 Fourth" panose="00000500000000000000" pitchFamily="2" charset="0"/>
                  <a:cs typeface="Arial" panose="020B0604020202020204" pitchFamily="34" charset="0"/>
                </a:rPr>
                <a:t> ta, </a:t>
              </a:r>
              <a:r>
                <a:rPr lang="en-US" sz="3200" dirty="0" err="1">
                  <a:solidFill>
                    <a:srgbClr val="002060"/>
                  </a:solidFill>
                  <a:latin typeface="#9Slide05 Fourth" panose="00000500000000000000" pitchFamily="2" charset="0"/>
                  <a:cs typeface="Arial" panose="020B0604020202020204" pitchFamily="34" charset="0"/>
                </a:rPr>
                <a:t>tạo</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ra</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các</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loại</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đất</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feralit</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điển</a:t>
              </a:r>
              <a:r>
                <a:rPr lang="en-US" sz="3200" dirty="0">
                  <a:solidFill>
                    <a:srgbClr val="002060"/>
                  </a:solidFill>
                  <a:latin typeface="#9Slide05 Fourth" panose="00000500000000000000" pitchFamily="2" charset="0"/>
                  <a:cs typeface="Arial" panose="020B0604020202020204" pitchFamily="34" charset="0"/>
                </a:rPr>
                <a:t> </a:t>
              </a:r>
              <a:r>
                <a:rPr lang="en-US" sz="3200" dirty="0" err="1">
                  <a:solidFill>
                    <a:srgbClr val="002060"/>
                  </a:solidFill>
                  <a:latin typeface="#9Slide05 Fourth" panose="00000500000000000000" pitchFamily="2" charset="0"/>
                  <a:cs typeface="Arial" panose="020B0604020202020204" pitchFamily="34" charset="0"/>
                </a:rPr>
                <a:t>hình</a:t>
              </a:r>
              <a:endParaRPr lang="en-US" sz="3200" dirty="0">
                <a:solidFill>
                  <a:srgbClr val="002060"/>
                </a:solidFill>
                <a:latin typeface="#9Slide05 Fourth" panose="00000500000000000000" pitchFamily="2" charset="0"/>
                <a:cs typeface="Arial" panose="020B0604020202020204" pitchFamily="34" charset="0"/>
              </a:endParaRPr>
            </a:p>
          </p:txBody>
        </p:sp>
      </p:grpSp>
    </p:spTree>
    <p:extLst>
      <p:ext uri="{BB962C8B-B14F-4D97-AF65-F5344CB8AC3E}">
        <p14:creationId xmlns:p14="http://schemas.microsoft.com/office/powerpoint/2010/main" val="407323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right)">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9519C026-C515-5608-B3B0-00AA1B85368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AD0548CA-42D7-FEF0-85BF-FD6AE04FCA92}"/>
              </a:ext>
            </a:extLst>
          </p:cNvPr>
          <p:cNvSpPr/>
          <p:nvPr/>
        </p:nvSpPr>
        <p:spPr>
          <a:xfrm>
            <a:off x="164394" y="958067"/>
            <a:ext cx="3173182" cy="116868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rgbClr val="3909E7"/>
                </a:solidFill>
                <a:latin typeface="Arial" panose="020B0604020202020204" pitchFamily="34" charset="0"/>
                <a:cs typeface="Arial" panose="020B0604020202020204" pitchFamily="34" charset="0"/>
              </a:rPr>
              <a:t>Tính chất phân mùa</a:t>
            </a:r>
          </a:p>
        </p:txBody>
      </p:sp>
      <p:sp>
        <p:nvSpPr>
          <p:cNvPr id="3" name="Rectangle: Rounded Corners 2">
            <a:extLst>
              <a:ext uri="{FF2B5EF4-FFF2-40B4-BE49-F238E27FC236}">
                <a16:creationId xmlns:a16="http://schemas.microsoft.com/office/drawing/2014/main" id="{9DC73D9B-4BEA-73B5-D1E7-817A3EDF0C77}"/>
              </a:ext>
            </a:extLst>
          </p:cNvPr>
          <p:cNvSpPr/>
          <p:nvPr/>
        </p:nvSpPr>
        <p:spPr>
          <a:xfrm>
            <a:off x="3821984" y="853183"/>
            <a:ext cx="3921303" cy="127356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3909E7"/>
                </a:solidFill>
                <a:latin typeface="Arial" panose="020B0604020202020204" pitchFamily="34" charset="0"/>
                <a:cs typeface="Arial" panose="020B0604020202020204" pitchFamily="34" charset="0"/>
              </a:rPr>
              <a:t>Tăng cường quá trình</a:t>
            </a:r>
          </a:p>
          <a:p>
            <a:pPr algn="ctr"/>
            <a:r>
              <a:rPr lang="en-US" sz="2400" b="1">
                <a:solidFill>
                  <a:srgbClr val="3909E7"/>
                </a:solidFill>
                <a:latin typeface="Arial" panose="020B0604020202020204" pitchFamily="34" charset="0"/>
                <a:cs typeface="Arial" panose="020B0604020202020204" pitchFamily="34" charset="0"/>
              </a:rPr>
              <a:t>tích lũy ôxít sắt và nhôm</a:t>
            </a:r>
          </a:p>
        </p:txBody>
      </p:sp>
      <p:sp>
        <p:nvSpPr>
          <p:cNvPr id="5" name="Rectangle: Rounded Corners 4">
            <a:extLst>
              <a:ext uri="{FF2B5EF4-FFF2-40B4-BE49-F238E27FC236}">
                <a16:creationId xmlns:a16="http://schemas.microsoft.com/office/drawing/2014/main" id="{B9E6E92A-FF80-5F99-5F50-06F8228239EE}"/>
              </a:ext>
            </a:extLst>
          </p:cNvPr>
          <p:cNvSpPr/>
          <p:nvPr/>
        </p:nvSpPr>
        <p:spPr>
          <a:xfrm>
            <a:off x="8248625" y="696071"/>
            <a:ext cx="3921303" cy="152100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rgbClr val="3909E7"/>
                </a:solidFill>
                <a:latin typeface="Arial" panose="020B0604020202020204" pitchFamily="34" charset="0"/>
                <a:cs typeface="Arial" panose="020B0604020202020204" pitchFamily="34" charset="0"/>
              </a:rPr>
              <a:t>Tạo thành các tầng kết von hoặc ong đá ở vùng trung du và miền núi</a:t>
            </a:r>
          </a:p>
        </p:txBody>
      </p:sp>
      <p:sp>
        <p:nvSpPr>
          <p:cNvPr id="10" name="Arrow: Right 9">
            <a:extLst>
              <a:ext uri="{FF2B5EF4-FFF2-40B4-BE49-F238E27FC236}">
                <a16:creationId xmlns:a16="http://schemas.microsoft.com/office/drawing/2014/main" id="{CD6CDEFA-7832-6D1C-2F36-DA4EFD18498D}"/>
              </a:ext>
            </a:extLst>
          </p:cNvPr>
          <p:cNvSpPr/>
          <p:nvPr/>
        </p:nvSpPr>
        <p:spPr>
          <a:xfrm>
            <a:off x="3378672" y="1456571"/>
            <a:ext cx="441788" cy="259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B7B530F-1A96-E9A0-1901-5B40E3D662DD}"/>
              </a:ext>
            </a:extLst>
          </p:cNvPr>
          <p:cNvSpPr/>
          <p:nvPr/>
        </p:nvSpPr>
        <p:spPr>
          <a:xfrm>
            <a:off x="7803031" y="1412801"/>
            <a:ext cx="441788" cy="259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87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9519C026-C515-5608-B3B0-00AA1B85368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F7D6D1F3-BD91-E91F-FC16-F66C02DD6561}"/>
              </a:ext>
            </a:extLst>
          </p:cNvPr>
          <p:cNvSpPr/>
          <p:nvPr/>
        </p:nvSpPr>
        <p:spPr>
          <a:xfrm>
            <a:off x="752006" y="180769"/>
            <a:ext cx="3721145" cy="87523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Lượng mưa lớn</a:t>
            </a:r>
          </a:p>
        </p:txBody>
      </p:sp>
      <p:sp>
        <p:nvSpPr>
          <p:cNvPr id="3" name="Rectangle: Rounded Corners 2">
            <a:extLst>
              <a:ext uri="{FF2B5EF4-FFF2-40B4-BE49-F238E27FC236}">
                <a16:creationId xmlns:a16="http://schemas.microsoft.com/office/drawing/2014/main" id="{1FF3C1A3-2759-5F18-91C8-6EB77AD62EE3}"/>
              </a:ext>
            </a:extLst>
          </p:cNvPr>
          <p:cNvSpPr/>
          <p:nvPr/>
        </p:nvSpPr>
        <p:spPr>
          <a:xfrm>
            <a:off x="136509" y="1858345"/>
            <a:ext cx="4952138" cy="9683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Gia tăng hiện tượng xói mòn, rửa trôi vùng đồi núi</a:t>
            </a:r>
          </a:p>
        </p:txBody>
      </p:sp>
      <p:sp>
        <p:nvSpPr>
          <p:cNvPr id="5" name="Rectangle: Rounded Corners 4">
            <a:extLst>
              <a:ext uri="{FF2B5EF4-FFF2-40B4-BE49-F238E27FC236}">
                <a16:creationId xmlns:a16="http://schemas.microsoft.com/office/drawing/2014/main" id="{0287987C-9FA0-1800-74A6-144BE2A517ED}"/>
              </a:ext>
            </a:extLst>
          </p:cNvPr>
          <p:cNvSpPr/>
          <p:nvPr/>
        </p:nvSpPr>
        <p:spPr>
          <a:xfrm>
            <a:off x="205489" y="3585686"/>
            <a:ext cx="4767203" cy="96834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Đất theo dòng chảy ra sông ngòi</a:t>
            </a:r>
          </a:p>
        </p:txBody>
      </p:sp>
      <p:sp>
        <p:nvSpPr>
          <p:cNvPr id="6" name="Arrow: Down 5">
            <a:extLst>
              <a:ext uri="{FF2B5EF4-FFF2-40B4-BE49-F238E27FC236}">
                <a16:creationId xmlns:a16="http://schemas.microsoft.com/office/drawing/2014/main" id="{98A30D66-89C2-7057-EFA4-C76348519AD0}"/>
              </a:ext>
            </a:extLst>
          </p:cNvPr>
          <p:cNvSpPr/>
          <p:nvPr/>
        </p:nvSpPr>
        <p:spPr>
          <a:xfrm>
            <a:off x="2393886" y="1142362"/>
            <a:ext cx="390418" cy="665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EADF53F6-FA6F-211A-D0C2-9CF4787C3CC8}"/>
              </a:ext>
            </a:extLst>
          </p:cNvPr>
          <p:cNvSpPr/>
          <p:nvPr/>
        </p:nvSpPr>
        <p:spPr>
          <a:xfrm>
            <a:off x="2393886" y="2847234"/>
            <a:ext cx="390418" cy="7294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7B1D964-9405-EC50-C0BC-85A32455EAA7}"/>
              </a:ext>
            </a:extLst>
          </p:cNvPr>
          <p:cNvSpPr/>
          <p:nvPr/>
        </p:nvSpPr>
        <p:spPr>
          <a:xfrm>
            <a:off x="111498" y="5313027"/>
            <a:ext cx="5220834" cy="96834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909E7"/>
                </a:solidFill>
                <a:latin typeface="Arial" panose="020B0604020202020204" pitchFamily="34" charset="0"/>
                <a:cs typeface="Arial" panose="020B0604020202020204" pitchFamily="34" charset="0"/>
              </a:rPr>
              <a:t>Hình thành đất phù sa</a:t>
            </a:r>
          </a:p>
        </p:txBody>
      </p:sp>
      <p:sp>
        <p:nvSpPr>
          <p:cNvPr id="11" name="Arrow: Down 10">
            <a:extLst>
              <a:ext uri="{FF2B5EF4-FFF2-40B4-BE49-F238E27FC236}">
                <a16:creationId xmlns:a16="http://schemas.microsoft.com/office/drawing/2014/main" id="{5D08212F-EE87-1919-FF38-2AF72740ACE6}"/>
              </a:ext>
            </a:extLst>
          </p:cNvPr>
          <p:cNvSpPr/>
          <p:nvPr/>
        </p:nvSpPr>
        <p:spPr>
          <a:xfrm>
            <a:off x="2393886" y="4583562"/>
            <a:ext cx="390418" cy="7294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C75D829-4A6B-621C-CFE5-A11384430EA9}"/>
              </a:ext>
            </a:extLst>
          </p:cNvPr>
          <p:cNvPicPr>
            <a:picLocks noChangeAspect="1"/>
          </p:cNvPicPr>
          <p:nvPr/>
        </p:nvPicPr>
        <p:blipFill>
          <a:blip r:embed="rId3"/>
          <a:stretch>
            <a:fillRect/>
          </a:stretch>
        </p:blipFill>
        <p:spPr>
          <a:xfrm>
            <a:off x="4937163" y="65260"/>
            <a:ext cx="2213650" cy="1576847"/>
          </a:xfrm>
          <a:prstGeom prst="ellipse">
            <a:avLst/>
          </a:prstGeom>
        </p:spPr>
      </p:pic>
      <p:pic>
        <p:nvPicPr>
          <p:cNvPr id="22" name="Picture 4" descr="Lý thuyết thực vật bảo vệ đất và nguồn nước sinh 6">
            <a:extLst>
              <a:ext uri="{FF2B5EF4-FFF2-40B4-BE49-F238E27FC236}">
                <a16:creationId xmlns:a16="http://schemas.microsoft.com/office/drawing/2014/main" id="{35678300-E513-801E-54A8-6746FED0A8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6" r="51835" b="11107"/>
          <a:stretch/>
        </p:blipFill>
        <p:spPr bwMode="auto">
          <a:xfrm>
            <a:off x="5453611" y="1398344"/>
            <a:ext cx="3390666" cy="25023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Lý thuyết thực vật bảo vệ đất và nguồn nước sinh 6">
            <a:extLst>
              <a:ext uri="{FF2B5EF4-FFF2-40B4-BE49-F238E27FC236}">
                <a16:creationId xmlns:a16="http://schemas.microsoft.com/office/drawing/2014/main" id="{56BCD704-0F92-5B22-D9AC-69DD633E28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195" t="4208" r="1544" b="18052"/>
          <a:stretch/>
        </p:blipFill>
        <p:spPr bwMode="auto">
          <a:xfrm>
            <a:off x="8788503" y="1446488"/>
            <a:ext cx="3371100" cy="232976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9BC2B3D9-695A-7E32-F111-CC0D79336485}"/>
              </a:ext>
            </a:extLst>
          </p:cNvPr>
          <p:cNvGrpSpPr/>
          <p:nvPr/>
        </p:nvGrpSpPr>
        <p:grpSpPr>
          <a:xfrm>
            <a:off x="5467317" y="3863175"/>
            <a:ext cx="6650216" cy="2418192"/>
            <a:chOff x="5562601" y="4195678"/>
            <a:chExt cx="6538954" cy="2418192"/>
          </a:xfrm>
        </p:grpSpPr>
        <p:pic>
          <p:nvPicPr>
            <p:cNvPr id="25" name="Picture 24">
              <a:extLst>
                <a:ext uri="{FF2B5EF4-FFF2-40B4-BE49-F238E27FC236}">
                  <a16:creationId xmlns:a16="http://schemas.microsoft.com/office/drawing/2014/main" id="{27309548-A7AB-457B-2F20-84A861E56C53}"/>
                </a:ext>
              </a:extLst>
            </p:cNvPr>
            <p:cNvPicPr>
              <a:picLocks noChangeAspect="1"/>
            </p:cNvPicPr>
            <p:nvPr/>
          </p:nvPicPr>
          <p:blipFill>
            <a:blip r:embed="rId5"/>
            <a:stretch>
              <a:fillRect/>
            </a:stretch>
          </p:blipFill>
          <p:spPr>
            <a:xfrm>
              <a:off x="5562601" y="4195679"/>
              <a:ext cx="3224255" cy="2418191"/>
            </a:xfrm>
            <a:prstGeom prst="rect">
              <a:avLst/>
            </a:prstGeom>
          </p:spPr>
        </p:pic>
        <p:pic>
          <p:nvPicPr>
            <p:cNvPr id="26" name="Picture 25">
              <a:extLst>
                <a:ext uri="{FF2B5EF4-FFF2-40B4-BE49-F238E27FC236}">
                  <a16:creationId xmlns:a16="http://schemas.microsoft.com/office/drawing/2014/main" id="{7C46F1A2-4B25-1CDE-9D11-F436779056E5}"/>
                </a:ext>
              </a:extLst>
            </p:cNvPr>
            <p:cNvPicPr>
              <a:picLocks noChangeAspect="1"/>
            </p:cNvPicPr>
            <p:nvPr/>
          </p:nvPicPr>
          <p:blipFill>
            <a:blip r:embed="rId6"/>
            <a:stretch>
              <a:fillRect/>
            </a:stretch>
          </p:blipFill>
          <p:spPr>
            <a:xfrm>
              <a:off x="8786856" y="4195678"/>
              <a:ext cx="3314699" cy="2418191"/>
            </a:xfrm>
            <a:prstGeom prst="rect">
              <a:avLst/>
            </a:prstGeom>
          </p:spPr>
        </p:pic>
      </p:grpSp>
    </p:spTree>
    <p:extLst>
      <p:ext uri="{BB962C8B-B14F-4D97-AF65-F5344CB8AC3E}">
        <p14:creationId xmlns:p14="http://schemas.microsoft.com/office/powerpoint/2010/main" val="293161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par>
                          <p:cTn id="45" fill="hold">
                            <p:stCondLst>
                              <p:cond delay="1000"/>
                            </p:stCondLst>
                            <p:childTnLst>
                              <p:par>
                                <p:cTn id="46" presetID="16" presetClass="entr" presetSubtype="21"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3"/>
          <a:srcRect t="461"/>
          <a:stretch/>
        </p:blipFill>
        <p:spPr>
          <a:xfrm>
            <a:off x="20" y="1282"/>
            <a:ext cx="12191980" cy="6856718"/>
          </a:xfrm>
          <a:prstGeom prst="rect">
            <a:avLst/>
          </a:prstGeom>
        </p:spPr>
      </p:pic>
      <p:pic>
        <p:nvPicPr>
          <p:cNvPr id="3" name="Picture 2" descr="Map&#10;&#10;Description automatically generated">
            <a:extLst>
              <a:ext uri="{FF2B5EF4-FFF2-40B4-BE49-F238E27FC236}">
                <a16:creationId xmlns:a16="http://schemas.microsoft.com/office/drawing/2014/main" id="{70A8E720-861B-4983-90CD-1B4FF39E22CF}"/>
              </a:ext>
            </a:extLst>
          </p:cNvPr>
          <p:cNvPicPr>
            <a:picLocks noChangeAspect="1"/>
          </p:cNvPicPr>
          <p:nvPr/>
        </p:nvPicPr>
        <p:blipFill rotWithShape="1">
          <a:blip r:embed="rId4">
            <a:extLst>
              <a:ext uri="{28A0092B-C50C-407E-A947-70E740481C1C}">
                <a14:useLocalDpi xmlns:a14="http://schemas.microsoft.com/office/drawing/2010/main" val="0"/>
              </a:ext>
            </a:extLst>
          </a:blip>
          <a:srcRect t="15168" b="15056"/>
          <a:stretch/>
        </p:blipFill>
        <p:spPr>
          <a:xfrm>
            <a:off x="7459038" y="64300"/>
            <a:ext cx="4652805" cy="6734858"/>
          </a:xfrm>
          <a:prstGeom prst="rect">
            <a:avLst/>
          </a:prstGeom>
        </p:spPr>
      </p:pic>
      <p:sp>
        <p:nvSpPr>
          <p:cNvPr id="7" name="Rectangle 6">
            <a:extLst>
              <a:ext uri="{FF2B5EF4-FFF2-40B4-BE49-F238E27FC236}">
                <a16:creationId xmlns:a16="http://schemas.microsoft.com/office/drawing/2014/main" id="{597DA9F2-1A67-D4C9-034A-3B7A24E7A9E7}"/>
              </a:ext>
            </a:extLst>
          </p:cNvPr>
          <p:cNvSpPr/>
          <p:nvPr/>
        </p:nvSpPr>
        <p:spPr>
          <a:xfrm>
            <a:off x="186414" y="1807502"/>
            <a:ext cx="6810288" cy="1176797"/>
          </a:xfrm>
          <a:prstGeom prst="rect">
            <a:avLst/>
          </a:prstGeom>
          <a:ln>
            <a:solidFill>
              <a:srgbClr val="00B050"/>
            </a:solidFill>
            <a:prstDash val="sysDot"/>
          </a:ln>
        </p:spPr>
        <p:txBody>
          <a:bodyPr wrap="square">
            <a:spAutoFit/>
          </a:bodyPr>
          <a:lstStyle/>
          <a:p>
            <a:pPr indent="180340" algn="just">
              <a:lnSpc>
                <a:spcPct val="115000"/>
              </a:lnSpc>
              <a:spcAft>
                <a:spcPts val="0"/>
              </a:spcAft>
              <a:tabLst>
                <a:tab pos="180340" algn="l"/>
                <a:tab pos="450215" algn="l"/>
              </a:tabLst>
            </a:pP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Xác định các loại đất trên bản đồ?</a:t>
            </a:r>
          </a:p>
          <a:p>
            <a:pPr indent="180340" algn="ctr">
              <a:lnSpc>
                <a:spcPct val="115000"/>
              </a:lnSpc>
              <a:spcAft>
                <a:spcPts val="0"/>
              </a:spcAft>
              <a:tabLst>
                <a:tab pos="180340" algn="l"/>
                <a:tab pos="450215" algn="l"/>
              </a:tabLst>
            </a:pP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Nhận xét về đất Việt Nam?</a:t>
            </a:r>
            <a:endPar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 Box 9">
            <a:extLst>
              <a:ext uri="{FF2B5EF4-FFF2-40B4-BE49-F238E27FC236}">
                <a16:creationId xmlns:a16="http://schemas.microsoft.com/office/drawing/2014/main" id="{6C0A594B-AC67-7139-33EC-C98E70D699AA}"/>
              </a:ext>
            </a:extLst>
          </p:cNvPr>
          <p:cNvSpPr txBox="1">
            <a:spLocks noChangeArrowheads="1"/>
          </p:cNvSpPr>
          <p:nvPr/>
        </p:nvSpPr>
        <p:spPr bwMode="auto">
          <a:xfrm>
            <a:off x="160165" y="2828835"/>
            <a:ext cx="7000923" cy="1200329"/>
          </a:xfrm>
          <a:prstGeom prst="rect">
            <a:avLst/>
          </a:prstGeom>
          <a:noFill/>
          <a:ln w="6350">
            <a:solidFill>
              <a:srgbClr val="00B05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en-US" altLang="en-US" sz="3600">
                <a:solidFill>
                  <a:srgbClr val="FF3300"/>
                </a:solidFill>
              </a:rPr>
              <a:t>Nhân tố nào tạo nên sự đa dạng </a:t>
            </a:r>
          </a:p>
          <a:p>
            <a:pPr algn="ctr" eaLnBrk="1" hangingPunct="1"/>
            <a:r>
              <a:rPr lang="en-US" altLang="en-US" sz="3600">
                <a:solidFill>
                  <a:srgbClr val="FF3300"/>
                </a:solidFill>
              </a:rPr>
              <a:t>của đất ở Việt Nam ?</a:t>
            </a:r>
          </a:p>
        </p:txBody>
      </p:sp>
      <p:grpSp>
        <p:nvGrpSpPr>
          <p:cNvPr id="15" name="Group 14">
            <a:extLst>
              <a:ext uri="{FF2B5EF4-FFF2-40B4-BE49-F238E27FC236}">
                <a16:creationId xmlns:a16="http://schemas.microsoft.com/office/drawing/2014/main" id="{0F311BA8-1070-B741-437F-42C1B892C3E3}"/>
              </a:ext>
            </a:extLst>
          </p:cNvPr>
          <p:cNvGrpSpPr/>
          <p:nvPr/>
        </p:nvGrpSpPr>
        <p:grpSpPr>
          <a:xfrm>
            <a:off x="1034377" y="1558619"/>
            <a:ext cx="5131644" cy="4076637"/>
            <a:chOff x="1034377" y="1558619"/>
            <a:chExt cx="5131644" cy="4204228"/>
          </a:xfrm>
        </p:grpSpPr>
        <p:sp>
          <p:nvSpPr>
            <p:cNvPr id="12" name="Rectangle: Rounded Corners 11">
              <a:extLst>
                <a:ext uri="{FF2B5EF4-FFF2-40B4-BE49-F238E27FC236}">
                  <a16:creationId xmlns:a16="http://schemas.microsoft.com/office/drawing/2014/main" id="{BCD7FA69-A154-342C-6C4A-EB7B0DD08F29}"/>
                </a:ext>
              </a:extLst>
            </p:cNvPr>
            <p:cNvSpPr/>
            <p:nvPr/>
          </p:nvSpPr>
          <p:spPr>
            <a:xfrm>
              <a:off x="1034377" y="1807502"/>
              <a:ext cx="5131644" cy="3955345"/>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58FD944-6C88-0375-B65C-49869AA7597F}"/>
                </a:ext>
              </a:extLst>
            </p:cNvPr>
            <p:cNvSpPr txBox="1"/>
            <p:nvPr/>
          </p:nvSpPr>
          <p:spPr>
            <a:xfrm>
              <a:off x="1175891" y="2038390"/>
              <a:ext cx="4932644" cy="3539430"/>
            </a:xfrm>
            <a:prstGeom prst="rect">
              <a:avLst/>
            </a:prstGeom>
            <a:noFill/>
          </p:spPr>
          <p:txBody>
            <a:bodyPr wrap="square" rtlCol="0">
              <a:spAutoFit/>
            </a:bodyPr>
            <a:lstStyle/>
            <a:p>
              <a:pPr algn="just"/>
              <a:r>
                <a:rPr lang="en-US" sz="2800">
                  <a:solidFill>
                    <a:srgbClr val="00B0F0"/>
                  </a:solidFill>
                  <a:latin typeface="#9Slide05 Fourth" panose="00000500000000000000" pitchFamily="2" charset="0"/>
                  <a:cs typeface="#9Slide03 Arima Madurai Medium" panose="00000600000000000000" pitchFamily="2" charset="0"/>
                </a:rPr>
                <a:t>Sự phân hóa đa dạng của khí hậu dẫn đến sự phong phú của lớp phủ thực vật tự nhiên; mỗi kiểu thảm thực vật tự nhiên có ảnh hưởng khác nhau đến quá trình hình thành đất và tính chất của đất, góp phần tạo nên sự đa dạng của các loại đất ở Việt Nam</a:t>
              </a:r>
            </a:p>
          </p:txBody>
        </p:sp>
        <p:sp>
          <p:nvSpPr>
            <p:cNvPr id="14" name="Rectangle: Rounded Corners 13">
              <a:extLst>
                <a:ext uri="{FF2B5EF4-FFF2-40B4-BE49-F238E27FC236}">
                  <a16:creationId xmlns:a16="http://schemas.microsoft.com/office/drawing/2014/main" id="{0203334B-4E00-A703-F857-D4A857DB3443}"/>
                </a:ext>
              </a:extLst>
            </p:cNvPr>
            <p:cNvSpPr/>
            <p:nvPr/>
          </p:nvSpPr>
          <p:spPr>
            <a:xfrm>
              <a:off x="1464545" y="1558619"/>
              <a:ext cx="2150525" cy="439939"/>
            </a:xfrm>
            <a:prstGeom prst="roundRect">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9Slide05 Fourth" panose="00000500000000000000" pitchFamily="2" charset="0"/>
                </a:rPr>
                <a:t>Em có biết?</a:t>
              </a:r>
            </a:p>
          </p:txBody>
        </p:sp>
      </p:grpSp>
      <p:pic>
        <p:nvPicPr>
          <p:cNvPr id="5" name="Picture 4">
            <a:extLst>
              <a:ext uri="{FF2B5EF4-FFF2-40B4-BE49-F238E27FC236}">
                <a16:creationId xmlns:a16="http://schemas.microsoft.com/office/drawing/2014/main" id="{57A88F8E-DB84-76A0-0964-EF2E6114A11D}"/>
              </a:ext>
            </a:extLst>
          </p:cNvPr>
          <p:cNvPicPr>
            <a:picLocks noChangeAspect="1"/>
          </p:cNvPicPr>
          <p:nvPr/>
        </p:nvPicPr>
        <p:blipFill>
          <a:blip r:embed="rId5"/>
          <a:stretch>
            <a:fillRect/>
          </a:stretch>
        </p:blipFill>
        <p:spPr>
          <a:xfrm>
            <a:off x="7466156" y="-23798"/>
            <a:ext cx="4652805" cy="6838046"/>
          </a:xfrm>
          <a:prstGeom prst="rect">
            <a:avLst/>
          </a:prstGeom>
        </p:spPr>
      </p:pic>
      <p:grpSp>
        <p:nvGrpSpPr>
          <p:cNvPr id="2" name="Google Shape;491;p24">
            <a:extLst>
              <a:ext uri="{FF2B5EF4-FFF2-40B4-BE49-F238E27FC236}">
                <a16:creationId xmlns:a16="http://schemas.microsoft.com/office/drawing/2014/main" id="{18615A73-12E3-5992-8E21-686772ED9300}"/>
              </a:ext>
            </a:extLst>
          </p:cNvPr>
          <p:cNvGrpSpPr/>
          <p:nvPr/>
        </p:nvGrpSpPr>
        <p:grpSpPr>
          <a:xfrm>
            <a:off x="80157" y="0"/>
            <a:ext cx="5077236" cy="1041525"/>
            <a:chOff x="4713533" y="1560375"/>
            <a:chExt cx="5175773" cy="1041525"/>
          </a:xfrm>
        </p:grpSpPr>
        <p:sp>
          <p:nvSpPr>
            <p:cNvPr id="6" name="Google Shape;492;p24">
              <a:extLst>
                <a:ext uri="{FF2B5EF4-FFF2-40B4-BE49-F238E27FC236}">
                  <a16:creationId xmlns:a16="http://schemas.microsoft.com/office/drawing/2014/main" id="{A3494AD6-1289-863A-F3DF-4BFEBD7661CE}"/>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3;p24">
              <a:extLst>
                <a:ext uri="{FF2B5EF4-FFF2-40B4-BE49-F238E27FC236}">
                  <a16:creationId xmlns:a16="http://schemas.microsoft.com/office/drawing/2014/main" id="{216F2F61-E11F-0F8C-DEF1-D0896230DCAB}"/>
                </a:ext>
              </a:extLst>
            </p:cNvPr>
            <p:cNvSpPr/>
            <p:nvPr/>
          </p:nvSpPr>
          <p:spPr>
            <a:xfrm>
              <a:off x="4825449" y="1624675"/>
              <a:ext cx="4993104"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4;p24">
              <a:extLst>
                <a:ext uri="{FF2B5EF4-FFF2-40B4-BE49-F238E27FC236}">
                  <a16:creationId xmlns:a16="http://schemas.microsoft.com/office/drawing/2014/main" id="{DB4D420F-6FDF-B2EC-F756-1B35F22DEBC0}"/>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5;p24">
              <a:extLst>
                <a:ext uri="{FF2B5EF4-FFF2-40B4-BE49-F238E27FC236}">
                  <a16:creationId xmlns:a16="http://schemas.microsoft.com/office/drawing/2014/main" id="{BA359A81-9A98-56A0-C138-CC8D949A22C8}"/>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b="1">
                  <a:solidFill>
                    <a:srgbClr val="FF0000"/>
                  </a:solidFill>
                  <a:latin typeface="Fira Sans Extra Condensed Medium"/>
                  <a:sym typeface="Fira Sans Extra Condensed Medium"/>
                </a:rPr>
                <a:t>2</a:t>
              </a:r>
              <a:endParaRPr b="1">
                <a:solidFill>
                  <a:srgbClr val="FF0000"/>
                </a:solidFill>
              </a:endParaRPr>
            </a:p>
          </p:txBody>
        </p:sp>
        <p:sp>
          <p:nvSpPr>
            <p:cNvPr id="16" name="Google Shape;496;p24">
              <a:extLst>
                <a:ext uri="{FF2B5EF4-FFF2-40B4-BE49-F238E27FC236}">
                  <a16:creationId xmlns:a16="http://schemas.microsoft.com/office/drawing/2014/main" id="{FFD811EB-4BAE-4311-09AE-80C610105AD7}"/>
                </a:ext>
              </a:extLst>
            </p:cNvPr>
            <p:cNvSpPr/>
            <p:nvPr/>
          </p:nvSpPr>
          <p:spPr>
            <a:xfrm>
              <a:off x="4713533" y="1560375"/>
              <a:ext cx="5175773"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9;p24">
              <a:extLst>
                <a:ext uri="{FF2B5EF4-FFF2-40B4-BE49-F238E27FC236}">
                  <a16:creationId xmlns:a16="http://schemas.microsoft.com/office/drawing/2014/main" id="{20565B5B-78DE-7420-0077-7E04DFD9BD80}"/>
                </a:ext>
              </a:extLst>
            </p:cNvPr>
            <p:cNvSpPr txBox="1"/>
            <p:nvPr/>
          </p:nvSpPr>
          <p:spPr>
            <a:xfrm>
              <a:off x="5420604" y="1896250"/>
              <a:ext cx="4232909" cy="317416"/>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Ba nhóm đất chính</a:t>
              </a:r>
              <a:endPar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Tree>
    <p:extLst>
      <p:ext uri="{BB962C8B-B14F-4D97-AF65-F5344CB8AC3E}">
        <p14:creationId xmlns:p14="http://schemas.microsoft.com/office/powerpoint/2010/main" val="162361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5"/>
          <a:srcRect t="461"/>
          <a:stretch/>
        </p:blipFill>
        <p:spPr>
          <a:xfrm>
            <a:off x="20" y="1282"/>
            <a:ext cx="12191980" cy="6856718"/>
          </a:xfrm>
          <a:prstGeom prst="rect">
            <a:avLst/>
          </a:prstGeom>
        </p:spPr>
      </p:pic>
      <p:grpSp>
        <p:nvGrpSpPr>
          <p:cNvPr id="2" name="Google Shape;491;p24">
            <a:extLst>
              <a:ext uri="{FF2B5EF4-FFF2-40B4-BE49-F238E27FC236}">
                <a16:creationId xmlns:a16="http://schemas.microsoft.com/office/drawing/2014/main" id="{7A02875C-B64A-828C-60D8-B03EDD4D45D2}"/>
              </a:ext>
            </a:extLst>
          </p:cNvPr>
          <p:cNvGrpSpPr/>
          <p:nvPr/>
        </p:nvGrpSpPr>
        <p:grpSpPr>
          <a:xfrm>
            <a:off x="84283" y="0"/>
            <a:ext cx="5077236" cy="1041525"/>
            <a:chOff x="4713533" y="1560375"/>
            <a:chExt cx="5175773" cy="1041525"/>
          </a:xfrm>
        </p:grpSpPr>
        <p:sp>
          <p:nvSpPr>
            <p:cNvPr id="3" name="Google Shape;492;p24">
              <a:extLst>
                <a:ext uri="{FF2B5EF4-FFF2-40B4-BE49-F238E27FC236}">
                  <a16:creationId xmlns:a16="http://schemas.microsoft.com/office/drawing/2014/main" id="{FBABDF27-CF6C-F617-C51B-2850A9FD1917}"/>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3;p24">
              <a:extLst>
                <a:ext uri="{FF2B5EF4-FFF2-40B4-BE49-F238E27FC236}">
                  <a16:creationId xmlns:a16="http://schemas.microsoft.com/office/drawing/2014/main" id="{3724D0D6-1728-BC99-0E1F-0D99E4659BAC}"/>
                </a:ext>
              </a:extLst>
            </p:cNvPr>
            <p:cNvSpPr/>
            <p:nvPr/>
          </p:nvSpPr>
          <p:spPr>
            <a:xfrm>
              <a:off x="4825449" y="1624675"/>
              <a:ext cx="4993104"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4;p24">
              <a:extLst>
                <a:ext uri="{FF2B5EF4-FFF2-40B4-BE49-F238E27FC236}">
                  <a16:creationId xmlns:a16="http://schemas.microsoft.com/office/drawing/2014/main" id="{FF41525F-2794-BC16-A909-FB61CA1784D0}"/>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5;p24">
              <a:extLst>
                <a:ext uri="{FF2B5EF4-FFF2-40B4-BE49-F238E27FC236}">
                  <a16:creationId xmlns:a16="http://schemas.microsoft.com/office/drawing/2014/main" id="{CC2B2495-8925-9A49-5A9D-79E42B986946}"/>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b="1">
                  <a:solidFill>
                    <a:srgbClr val="FF0000"/>
                  </a:solidFill>
                  <a:latin typeface="Fira Sans Extra Condensed Medium"/>
                  <a:sym typeface="Fira Sans Extra Condensed Medium"/>
                </a:rPr>
                <a:t>2</a:t>
              </a:r>
              <a:endParaRPr b="1">
                <a:solidFill>
                  <a:srgbClr val="FF0000"/>
                </a:solidFill>
              </a:endParaRPr>
            </a:p>
          </p:txBody>
        </p:sp>
        <p:sp>
          <p:nvSpPr>
            <p:cNvPr id="8" name="Google Shape;496;p24">
              <a:extLst>
                <a:ext uri="{FF2B5EF4-FFF2-40B4-BE49-F238E27FC236}">
                  <a16:creationId xmlns:a16="http://schemas.microsoft.com/office/drawing/2014/main" id="{A7957EDA-B7B2-4020-BB32-6F44D0C9AEE4}"/>
                </a:ext>
              </a:extLst>
            </p:cNvPr>
            <p:cNvSpPr/>
            <p:nvPr/>
          </p:nvSpPr>
          <p:spPr>
            <a:xfrm>
              <a:off x="4713533" y="1560375"/>
              <a:ext cx="5175773"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9;p24">
              <a:extLst>
                <a:ext uri="{FF2B5EF4-FFF2-40B4-BE49-F238E27FC236}">
                  <a16:creationId xmlns:a16="http://schemas.microsoft.com/office/drawing/2014/main" id="{7F67F62A-852C-D5E2-9577-8CB1FA9CA261}"/>
                </a:ext>
              </a:extLst>
            </p:cNvPr>
            <p:cNvSpPr txBox="1"/>
            <p:nvPr/>
          </p:nvSpPr>
          <p:spPr>
            <a:xfrm>
              <a:off x="5619775" y="1922429"/>
              <a:ext cx="4232909" cy="317416"/>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Ba nhóm đất chính</a:t>
              </a:r>
              <a:endPar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2" name="TextBox 11">
            <a:extLst>
              <a:ext uri="{FF2B5EF4-FFF2-40B4-BE49-F238E27FC236}">
                <a16:creationId xmlns:a16="http://schemas.microsoft.com/office/drawing/2014/main" id="{CD7FC5F2-8147-09EF-9795-3E54AF4DB610}"/>
              </a:ext>
            </a:extLst>
          </p:cNvPr>
          <p:cNvSpPr txBox="1"/>
          <p:nvPr/>
        </p:nvSpPr>
        <p:spPr>
          <a:xfrm>
            <a:off x="593343" y="2521059"/>
            <a:ext cx="6272372" cy="1815882"/>
          </a:xfrm>
          <a:custGeom>
            <a:avLst/>
            <a:gdLst>
              <a:gd name="connsiteX0" fmla="*/ 0 w 6272372"/>
              <a:gd name="connsiteY0" fmla="*/ 0 h 1815882"/>
              <a:gd name="connsiteX1" fmla="*/ 507492 w 6272372"/>
              <a:gd name="connsiteY1" fmla="*/ 0 h 1815882"/>
              <a:gd name="connsiteX2" fmla="*/ 889536 w 6272372"/>
              <a:gd name="connsiteY2" fmla="*/ 0 h 1815882"/>
              <a:gd name="connsiteX3" fmla="*/ 1585199 w 6272372"/>
              <a:gd name="connsiteY3" fmla="*/ 0 h 1815882"/>
              <a:gd name="connsiteX4" fmla="*/ 2092691 w 6272372"/>
              <a:gd name="connsiteY4" fmla="*/ 0 h 1815882"/>
              <a:gd name="connsiteX5" fmla="*/ 2600183 w 6272372"/>
              <a:gd name="connsiteY5" fmla="*/ 0 h 1815882"/>
              <a:gd name="connsiteX6" fmla="*/ 3295846 w 6272372"/>
              <a:gd name="connsiteY6" fmla="*/ 0 h 1815882"/>
              <a:gd name="connsiteX7" fmla="*/ 3740615 w 6272372"/>
              <a:gd name="connsiteY7" fmla="*/ 0 h 1815882"/>
              <a:gd name="connsiteX8" fmla="*/ 4436278 w 6272372"/>
              <a:gd name="connsiteY8" fmla="*/ 0 h 1815882"/>
              <a:gd name="connsiteX9" fmla="*/ 5131941 w 6272372"/>
              <a:gd name="connsiteY9" fmla="*/ 0 h 1815882"/>
              <a:gd name="connsiteX10" fmla="*/ 5702156 w 6272372"/>
              <a:gd name="connsiteY10" fmla="*/ 0 h 1815882"/>
              <a:gd name="connsiteX11" fmla="*/ 6272372 w 6272372"/>
              <a:gd name="connsiteY11" fmla="*/ 0 h 1815882"/>
              <a:gd name="connsiteX12" fmla="*/ 6272372 w 6272372"/>
              <a:gd name="connsiteY12" fmla="*/ 435812 h 1815882"/>
              <a:gd name="connsiteX13" fmla="*/ 6272372 w 6272372"/>
              <a:gd name="connsiteY13" fmla="*/ 835306 h 1815882"/>
              <a:gd name="connsiteX14" fmla="*/ 6272372 w 6272372"/>
              <a:gd name="connsiteY14" fmla="*/ 1289276 h 1815882"/>
              <a:gd name="connsiteX15" fmla="*/ 6272372 w 6272372"/>
              <a:gd name="connsiteY15" fmla="*/ 1815882 h 1815882"/>
              <a:gd name="connsiteX16" fmla="*/ 5702156 w 6272372"/>
              <a:gd name="connsiteY16" fmla="*/ 1815882 h 1815882"/>
              <a:gd name="connsiteX17" fmla="*/ 5006493 w 6272372"/>
              <a:gd name="connsiteY17" fmla="*/ 1815882 h 1815882"/>
              <a:gd name="connsiteX18" fmla="*/ 4436278 w 6272372"/>
              <a:gd name="connsiteY18" fmla="*/ 1815882 h 1815882"/>
              <a:gd name="connsiteX19" fmla="*/ 4054233 w 6272372"/>
              <a:gd name="connsiteY19" fmla="*/ 1815882 h 1815882"/>
              <a:gd name="connsiteX20" fmla="*/ 3609465 w 6272372"/>
              <a:gd name="connsiteY20" fmla="*/ 1815882 h 1815882"/>
              <a:gd name="connsiteX21" fmla="*/ 2913802 w 6272372"/>
              <a:gd name="connsiteY21" fmla="*/ 1815882 h 1815882"/>
              <a:gd name="connsiteX22" fmla="*/ 2343586 w 6272372"/>
              <a:gd name="connsiteY22" fmla="*/ 1815882 h 1815882"/>
              <a:gd name="connsiteX23" fmla="*/ 1898818 w 6272372"/>
              <a:gd name="connsiteY23" fmla="*/ 1815882 h 1815882"/>
              <a:gd name="connsiteX24" fmla="*/ 1328602 w 6272372"/>
              <a:gd name="connsiteY24" fmla="*/ 1815882 h 1815882"/>
              <a:gd name="connsiteX25" fmla="*/ 946558 w 6272372"/>
              <a:gd name="connsiteY25" fmla="*/ 1815882 h 1815882"/>
              <a:gd name="connsiteX26" fmla="*/ 564513 w 6272372"/>
              <a:gd name="connsiteY26" fmla="*/ 1815882 h 1815882"/>
              <a:gd name="connsiteX27" fmla="*/ 0 w 6272372"/>
              <a:gd name="connsiteY27" fmla="*/ 1815882 h 1815882"/>
              <a:gd name="connsiteX28" fmla="*/ 0 w 6272372"/>
              <a:gd name="connsiteY28" fmla="*/ 1398229 h 1815882"/>
              <a:gd name="connsiteX29" fmla="*/ 0 w 6272372"/>
              <a:gd name="connsiteY29" fmla="*/ 907941 h 1815882"/>
              <a:gd name="connsiteX30" fmla="*/ 0 w 6272372"/>
              <a:gd name="connsiteY30" fmla="*/ 472129 h 1815882"/>
              <a:gd name="connsiteX31" fmla="*/ 0 w 6272372"/>
              <a:gd name="connsiteY31"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72372" h="1815882" extrusionOk="0">
                <a:moveTo>
                  <a:pt x="0" y="0"/>
                </a:moveTo>
                <a:cubicBezTo>
                  <a:pt x="172866" y="-3100"/>
                  <a:pt x="349389" y="43646"/>
                  <a:pt x="507492" y="0"/>
                </a:cubicBezTo>
                <a:cubicBezTo>
                  <a:pt x="665595" y="-43646"/>
                  <a:pt x="731294" y="24440"/>
                  <a:pt x="889536" y="0"/>
                </a:cubicBezTo>
                <a:cubicBezTo>
                  <a:pt x="1047778" y="-24440"/>
                  <a:pt x="1347701" y="13675"/>
                  <a:pt x="1585199" y="0"/>
                </a:cubicBezTo>
                <a:cubicBezTo>
                  <a:pt x="1822697" y="-13675"/>
                  <a:pt x="1969897" y="32481"/>
                  <a:pt x="2092691" y="0"/>
                </a:cubicBezTo>
                <a:cubicBezTo>
                  <a:pt x="2215485" y="-32481"/>
                  <a:pt x="2440348" y="12570"/>
                  <a:pt x="2600183" y="0"/>
                </a:cubicBezTo>
                <a:cubicBezTo>
                  <a:pt x="2760018" y="-12570"/>
                  <a:pt x="2972889" y="10501"/>
                  <a:pt x="3295846" y="0"/>
                </a:cubicBezTo>
                <a:cubicBezTo>
                  <a:pt x="3618803" y="-10501"/>
                  <a:pt x="3589044" y="14823"/>
                  <a:pt x="3740615" y="0"/>
                </a:cubicBezTo>
                <a:cubicBezTo>
                  <a:pt x="3892186" y="-14823"/>
                  <a:pt x="4110674" y="46347"/>
                  <a:pt x="4436278" y="0"/>
                </a:cubicBezTo>
                <a:cubicBezTo>
                  <a:pt x="4761882" y="-46347"/>
                  <a:pt x="4894185" y="42792"/>
                  <a:pt x="5131941" y="0"/>
                </a:cubicBezTo>
                <a:cubicBezTo>
                  <a:pt x="5369697" y="-42792"/>
                  <a:pt x="5462577" y="46164"/>
                  <a:pt x="5702156" y="0"/>
                </a:cubicBezTo>
                <a:cubicBezTo>
                  <a:pt x="5941735" y="-46164"/>
                  <a:pt x="6144212" y="61984"/>
                  <a:pt x="6272372" y="0"/>
                </a:cubicBezTo>
                <a:cubicBezTo>
                  <a:pt x="6305524" y="108200"/>
                  <a:pt x="6265542" y="276093"/>
                  <a:pt x="6272372" y="435812"/>
                </a:cubicBezTo>
                <a:cubicBezTo>
                  <a:pt x="6279202" y="595531"/>
                  <a:pt x="6257958" y="696031"/>
                  <a:pt x="6272372" y="835306"/>
                </a:cubicBezTo>
                <a:cubicBezTo>
                  <a:pt x="6286786" y="974581"/>
                  <a:pt x="6264910" y="1136423"/>
                  <a:pt x="6272372" y="1289276"/>
                </a:cubicBezTo>
                <a:cubicBezTo>
                  <a:pt x="6279834" y="1442129"/>
                  <a:pt x="6230308" y="1697807"/>
                  <a:pt x="6272372" y="1815882"/>
                </a:cubicBezTo>
                <a:cubicBezTo>
                  <a:pt x="6115532" y="1860935"/>
                  <a:pt x="5930200" y="1769723"/>
                  <a:pt x="5702156" y="1815882"/>
                </a:cubicBezTo>
                <a:cubicBezTo>
                  <a:pt x="5474112" y="1862041"/>
                  <a:pt x="5280880" y="1733534"/>
                  <a:pt x="5006493" y="1815882"/>
                </a:cubicBezTo>
                <a:cubicBezTo>
                  <a:pt x="4732106" y="1898230"/>
                  <a:pt x="4670133" y="1765525"/>
                  <a:pt x="4436278" y="1815882"/>
                </a:cubicBezTo>
                <a:cubicBezTo>
                  <a:pt x="4202423" y="1866239"/>
                  <a:pt x="4206394" y="1789405"/>
                  <a:pt x="4054233" y="1815882"/>
                </a:cubicBezTo>
                <a:cubicBezTo>
                  <a:pt x="3902073" y="1842359"/>
                  <a:pt x="3737237" y="1782218"/>
                  <a:pt x="3609465" y="1815882"/>
                </a:cubicBezTo>
                <a:cubicBezTo>
                  <a:pt x="3481693" y="1849546"/>
                  <a:pt x="3084031" y="1807886"/>
                  <a:pt x="2913802" y="1815882"/>
                </a:cubicBezTo>
                <a:cubicBezTo>
                  <a:pt x="2743573" y="1823878"/>
                  <a:pt x="2607429" y="1761838"/>
                  <a:pt x="2343586" y="1815882"/>
                </a:cubicBezTo>
                <a:cubicBezTo>
                  <a:pt x="2079743" y="1869926"/>
                  <a:pt x="2000065" y="1791397"/>
                  <a:pt x="1898818" y="1815882"/>
                </a:cubicBezTo>
                <a:cubicBezTo>
                  <a:pt x="1797571" y="1840367"/>
                  <a:pt x="1602729" y="1800628"/>
                  <a:pt x="1328602" y="1815882"/>
                </a:cubicBezTo>
                <a:cubicBezTo>
                  <a:pt x="1054475" y="1831136"/>
                  <a:pt x="1076884" y="1790173"/>
                  <a:pt x="946558" y="1815882"/>
                </a:cubicBezTo>
                <a:cubicBezTo>
                  <a:pt x="816232" y="1841591"/>
                  <a:pt x="649188" y="1775359"/>
                  <a:pt x="564513" y="1815882"/>
                </a:cubicBezTo>
                <a:cubicBezTo>
                  <a:pt x="479839" y="1856405"/>
                  <a:pt x="116846" y="1807703"/>
                  <a:pt x="0" y="1815882"/>
                </a:cubicBezTo>
                <a:cubicBezTo>
                  <a:pt x="-36410" y="1608907"/>
                  <a:pt x="24597" y="1605726"/>
                  <a:pt x="0" y="1398229"/>
                </a:cubicBezTo>
                <a:cubicBezTo>
                  <a:pt x="-24597" y="1190732"/>
                  <a:pt x="58374" y="1132393"/>
                  <a:pt x="0" y="907941"/>
                </a:cubicBezTo>
                <a:cubicBezTo>
                  <a:pt x="-58374" y="683489"/>
                  <a:pt x="4126" y="566180"/>
                  <a:pt x="0" y="472129"/>
                </a:cubicBezTo>
                <a:cubicBezTo>
                  <a:pt x="-4126" y="378078"/>
                  <a:pt x="54001" y="129003"/>
                  <a:pt x="0" y="0"/>
                </a:cubicBezTo>
                <a:close/>
              </a:path>
            </a:pathLst>
          </a:custGeom>
          <a:noFill/>
          <a:ln>
            <a:solidFill>
              <a:srgbClr val="92D05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r>
              <a:rPr lang="vi-VN" sz="2800" b="0" i="0">
                <a:solidFill>
                  <a:srgbClr val="3909E7"/>
                </a:solidFill>
                <a:effectLst/>
                <a:latin typeface="Arial" panose="020B0604020202020204" pitchFamily="34" charset="0"/>
                <a:cs typeface="Arial" panose="020B0604020202020204" pitchFamily="34" charset="0"/>
              </a:rPr>
              <a:t>Dựa vào hình </a:t>
            </a:r>
            <a:r>
              <a:rPr lang="en-US" sz="2800" b="0" i="0">
                <a:solidFill>
                  <a:srgbClr val="3909E7"/>
                </a:solidFill>
                <a:effectLst/>
                <a:latin typeface="Arial" panose="020B0604020202020204" pitchFamily="34" charset="0"/>
                <a:cs typeface="Arial" panose="020B0604020202020204" pitchFamily="34" charset="0"/>
              </a:rPr>
              <a:t>9.3</a:t>
            </a:r>
            <a:r>
              <a:rPr lang="vi-VN" sz="2800" b="0" i="0">
                <a:solidFill>
                  <a:srgbClr val="3909E7"/>
                </a:solidFill>
                <a:effectLst/>
                <a:latin typeface="Arial" panose="020B0604020202020204" pitchFamily="34" charset="0"/>
                <a:cs typeface="Arial" panose="020B0604020202020204" pitchFamily="34" charset="0"/>
              </a:rPr>
              <a:t> và thông tin trong bài, em hãy trình bày đặc điểm phân bố các nhóm đất: đất feralit, đất phù sa và đất mùn núi cao ở nước ta.</a:t>
            </a:r>
            <a:endParaRPr lang="en-US" sz="2800">
              <a:solidFill>
                <a:srgbClr val="3909E7"/>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6E67031C-218A-E5C5-BB03-728070E0E742}"/>
              </a:ext>
            </a:extLst>
          </p:cNvPr>
          <p:cNvGrpSpPr/>
          <p:nvPr/>
        </p:nvGrpSpPr>
        <p:grpSpPr>
          <a:xfrm>
            <a:off x="1399914" y="1444250"/>
            <a:ext cx="5037760" cy="970280"/>
            <a:chOff x="3332480" y="250577"/>
            <a:chExt cx="6604000" cy="970280"/>
          </a:xfrm>
          <a:solidFill>
            <a:srgbClr val="0000FF"/>
          </a:solidFill>
        </p:grpSpPr>
        <p:sp>
          <p:nvSpPr>
            <p:cNvPr id="14" name="Rectangle: Rounded Corners 12">
              <a:extLst>
                <a:ext uri="{FF2B5EF4-FFF2-40B4-BE49-F238E27FC236}">
                  <a16:creationId xmlns:a16="http://schemas.microsoft.com/office/drawing/2014/main" id="{BBF99DF8-873D-52F5-8D9B-BE4DE1066DD3}"/>
                </a:ext>
              </a:extLst>
            </p:cNvPr>
            <p:cNvSpPr/>
            <p:nvPr/>
          </p:nvSpPr>
          <p:spPr>
            <a:xfrm>
              <a:off x="3332480" y="250577"/>
              <a:ext cx="6604000" cy="97028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AE59BD-CD24-5285-2706-DE25C4128995}"/>
                </a:ext>
              </a:extLst>
            </p:cNvPr>
            <p:cNvSpPr txBox="1"/>
            <p:nvPr/>
          </p:nvSpPr>
          <p:spPr>
            <a:xfrm>
              <a:off x="3545839" y="394490"/>
              <a:ext cx="6390641"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CHUYÊN GIA</a:t>
              </a:r>
            </a:p>
          </p:txBody>
        </p:sp>
      </p:grpSp>
      <p:pic>
        <p:nvPicPr>
          <p:cNvPr id="16" name="Picture 15">
            <a:extLst>
              <a:ext uri="{FF2B5EF4-FFF2-40B4-BE49-F238E27FC236}">
                <a16:creationId xmlns:a16="http://schemas.microsoft.com/office/drawing/2014/main" id="{DF60BA71-BF45-B2D8-A9C9-B6C1D4003CB5}"/>
              </a:ext>
            </a:extLst>
          </p:cNvPr>
          <p:cNvPicPr>
            <a:picLocks noChangeAspect="1"/>
          </p:cNvPicPr>
          <p:nvPr/>
        </p:nvPicPr>
        <p:blipFill>
          <a:blip r:embed="rId6"/>
          <a:stretch>
            <a:fillRect/>
          </a:stretch>
        </p:blipFill>
        <p:spPr>
          <a:xfrm>
            <a:off x="455833" y="4549999"/>
            <a:ext cx="1951631" cy="1217003"/>
          </a:xfrm>
          <a:prstGeom prst="rect">
            <a:avLst/>
          </a:prstGeom>
        </p:spPr>
      </p:pic>
      <p:sp>
        <p:nvSpPr>
          <p:cNvPr id="17" name="Rectangle 16">
            <a:extLst>
              <a:ext uri="{FF2B5EF4-FFF2-40B4-BE49-F238E27FC236}">
                <a16:creationId xmlns:a16="http://schemas.microsoft.com/office/drawing/2014/main" id="{39F86BDB-28E4-E957-C1FD-9BFD000A1992}"/>
              </a:ext>
            </a:extLst>
          </p:cNvPr>
          <p:cNvSpPr/>
          <p:nvPr/>
        </p:nvSpPr>
        <p:spPr>
          <a:xfrm>
            <a:off x="2407464" y="5335860"/>
            <a:ext cx="4120231" cy="523220"/>
          </a:xfrm>
          <a:prstGeom prst="rect">
            <a:avLst/>
          </a:prstGeom>
        </p:spPr>
        <p:txBody>
          <a:bodyPr wrap="square">
            <a:spAutoFit/>
          </a:bodyPr>
          <a:lstStyle/>
          <a:p>
            <a:pPr algn="just"/>
            <a:r>
              <a:rPr lang="en-US" sz="2800" b="1" dirty="0">
                <a:solidFill>
                  <a:srgbClr val="7030A0"/>
                </a:solidFill>
                <a:latin typeface="#9Slide03 SFU Futura_12" panose="00000400000000000000" pitchFamily="2" charset="0"/>
                <a:cs typeface="Arial" panose="020B0604020202020204" pitchFamily="34" charset="0"/>
              </a:rPr>
              <a:t>HĐ</a:t>
            </a:r>
            <a:r>
              <a:rPr lang="en-US" sz="2800" b="1">
                <a:solidFill>
                  <a:srgbClr val="7030A0"/>
                </a:solidFill>
                <a:latin typeface="#9Slide03 SFU Futura_12" panose="00000400000000000000" pitchFamily="2" charset="0"/>
                <a:cs typeface="Arial" panose="020B0604020202020204" pitchFamily="34" charset="0"/>
              </a:rPr>
              <a:t>: Nhóm 4</a:t>
            </a:r>
            <a:endParaRPr lang="en-US" sz="2800" b="1" dirty="0">
              <a:solidFill>
                <a:srgbClr val="7030A0"/>
              </a:solidFill>
              <a:latin typeface="#9Slide03 SFU Futura_12" panose="00000400000000000000" pitchFamily="2" charset="0"/>
            </a:endParaRPr>
          </a:p>
        </p:txBody>
      </p:sp>
      <p:sp>
        <p:nvSpPr>
          <p:cNvPr id="18" name="Rectangle 17">
            <a:extLst>
              <a:ext uri="{FF2B5EF4-FFF2-40B4-BE49-F238E27FC236}">
                <a16:creationId xmlns:a16="http://schemas.microsoft.com/office/drawing/2014/main" id="{89ADB7EF-E99D-B2B4-AB27-E84EE27AF177}"/>
              </a:ext>
            </a:extLst>
          </p:cNvPr>
          <p:cNvSpPr/>
          <p:nvPr/>
        </p:nvSpPr>
        <p:spPr>
          <a:xfrm>
            <a:off x="2426580" y="5966641"/>
            <a:ext cx="3417946" cy="523220"/>
          </a:xfrm>
          <a:prstGeom prst="rect">
            <a:avLst/>
          </a:prstGeom>
        </p:spPr>
        <p:txBody>
          <a:bodyPr wrap="square">
            <a:spAutoFit/>
          </a:bodyPr>
          <a:lstStyle/>
          <a:p>
            <a:pPr algn="just"/>
            <a:r>
              <a:rPr lang="en-US" sz="2800" b="1">
                <a:solidFill>
                  <a:srgbClr val="7030A0"/>
                </a:solidFill>
                <a:latin typeface="#9Slide03 SFU Futura_12" panose="00000400000000000000" pitchFamily="2" charset="0"/>
                <a:ea typeface="Tahoma" panose="020B0604030504040204" pitchFamily="34" charset="0"/>
                <a:cs typeface="Tahoma" panose="020B0604030504040204" pitchFamily="34" charset="0"/>
              </a:rPr>
              <a:t>Thời gian</a:t>
            </a:r>
            <a:endParaRPr lang="en-US" sz="2800" b="1" dirty="0">
              <a:solidFill>
                <a:srgbClr val="7030A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9" name="5 Minute Timer">
            <a:hlinkClick r:id="" action="ppaction://media"/>
            <a:extLst>
              <a:ext uri="{FF2B5EF4-FFF2-40B4-BE49-F238E27FC236}">
                <a16:creationId xmlns:a16="http://schemas.microsoft.com/office/drawing/2014/main" id="{CB2BAE8D-ECB4-C8A0-4133-A832F9C809E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46913" y="5262448"/>
            <a:ext cx="1945551" cy="1149814"/>
          </a:xfrm>
          <a:prstGeom prst="rect">
            <a:avLst/>
          </a:prstGeom>
        </p:spPr>
      </p:pic>
    </p:spTree>
    <p:extLst>
      <p:ext uri="{BB962C8B-B14F-4D97-AF65-F5344CB8AC3E}">
        <p14:creationId xmlns:p14="http://schemas.microsoft.com/office/powerpoint/2010/main" val="329443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9"/>
                </p:tgtEl>
              </p:cMediaNode>
            </p:video>
          </p:childTnLst>
        </p:cTn>
      </p:par>
    </p:tnLst>
    <p:bldLst>
      <p:bldP spid="12" grpId="0" animBg="1"/>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27B4E8-CD3B-4B49-BA88-F041968192B8}"/>
              </a:ext>
            </a:extLst>
          </p:cNvPr>
          <p:cNvPicPr>
            <a:picLocks noChangeAspect="1"/>
          </p:cNvPicPr>
          <p:nvPr/>
        </p:nvPicPr>
        <p:blipFill rotWithShape="1">
          <a:blip r:embed="rId3"/>
          <a:srcRect t="461"/>
          <a:stretch/>
        </p:blipFill>
        <p:spPr>
          <a:xfrm>
            <a:off x="20" y="1282"/>
            <a:ext cx="12191980" cy="6856718"/>
          </a:xfrm>
          <a:prstGeom prst="rect">
            <a:avLst/>
          </a:prstGeom>
        </p:spPr>
      </p:pic>
      <p:grpSp>
        <p:nvGrpSpPr>
          <p:cNvPr id="2" name="Google Shape;491;p24">
            <a:extLst>
              <a:ext uri="{FF2B5EF4-FFF2-40B4-BE49-F238E27FC236}">
                <a16:creationId xmlns:a16="http://schemas.microsoft.com/office/drawing/2014/main" id="{7A02875C-B64A-828C-60D8-B03EDD4D45D2}"/>
              </a:ext>
            </a:extLst>
          </p:cNvPr>
          <p:cNvGrpSpPr/>
          <p:nvPr/>
        </p:nvGrpSpPr>
        <p:grpSpPr>
          <a:xfrm>
            <a:off x="84283" y="0"/>
            <a:ext cx="5077236" cy="1041525"/>
            <a:chOff x="4713533" y="1560375"/>
            <a:chExt cx="5175773" cy="1041525"/>
          </a:xfrm>
        </p:grpSpPr>
        <p:sp>
          <p:nvSpPr>
            <p:cNvPr id="3" name="Google Shape;492;p24">
              <a:extLst>
                <a:ext uri="{FF2B5EF4-FFF2-40B4-BE49-F238E27FC236}">
                  <a16:creationId xmlns:a16="http://schemas.microsoft.com/office/drawing/2014/main" id="{FBABDF27-CF6C-F617-C51B-2850A9FD1917}"/>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3;p24">
              <a:extLst>
                <a:ext uri="{FF2B5EF4-FFF2-40B4-BE49-F238E27FC236}">
                  <a16:creationId xmlns:a16="http://schemas.microsoft.com/office/drawing/2014/main" id="{3724D0D6-1728-BC99-0E1F-0D99E4659BAC}"/>
                </a:ext>
              </a:extLst>
            </p:cNvPr>
            <p:cNvSpPr/>
            <p:nvPr/>
          </p:nvSpPr>
          <p:spPr>
            <a:xfrm>
              <a:off x="4825449" y="1624675"/>
              <a:ext cx="4993104"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4;p24">
              <a:extLst>
                <a:ext uri="{FF2B5EF4-FFF2-40B4-BE49-F238E27FC236}">
                  <a16:creationId xmlns:a16="http://schemas.microsoft.com/office/drawing/2014/main" id="{FF41525F-2794-BC16-A909-FB61CA1784D0}"/>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5;p24">
              <a:extLst>
                <a:ext uri="{FF2B5EF4-FFF2-40B4-BE49-F238E27FC236}">
                  <a16:creationId xmlns:a16="http://schemas.microsoft.com/office/drawing/2014/main" id="{CC2B2495-8925-9A49-5A9D-79E42B986946}"/>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b="1">
                  <a:solidFill>
                    <a:srgbClr val="FF0000"/>
                  </a:solidFill>
                  <a:latin typeface="Fira Sans Extra Condensed Medium"/>
                  <a:sym typeface="Fira Sans Extra Condensed Medium"/>
                </a:rPr>
                <a:t>2</a:t>
              </a:r>
              <a:endParaRPr b="1">
                <a:solidFill>
                  <a:srgbClr val="FF0000"/>
                </a:solidFill>
              </a:endParaRPr>
            </a:p>
          </p:txBody>
        </p:sp>
        <p:sp>
          <p:nvSpPr>
            <p:cNvPr id="8" name="Google Shape;496;p24">
              <a:extLst>
                <a:ext uri="{FF2B5EF4-FFF2-40B4-BE49-F238E27FC236}">
                  <a16:creationId xmlns:a16="http://schemas.microsoft.com/office/drawing/2014/main" id="{A7957EDA-B7B2-4020-BB32-6F44D0C9AEE4}"/>
                </a:ext>
              </a:extLst>
            </p:cNvPr>
            <p:cNvSpPr/>
            <p:nvPr/>
          </p:nvSpPr>
          <p:spPr>
            <a:xfrm>
              <a:off x="4713533" y="1560375"/>
              <a:ext cx="5175773"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9;p24">
              <a:extLst>
                <a:ext uri="{FF2B5EF4-FFF2-40B4-BE49-F238E27FC236}">
                  <a16:creationId xmlns:a16="http://schemas.microsoft.com/office/drawing/2014/main" id="{7F67F62A-852C-D5E2-9577-8CB1FA9CA261}"/>
                </a:ext>
              </a:extLst>
            </p:cNvPr>
            <p:cNvSpPr txBox="1"/>
            <p:nvPr/>
          </p:nvSpPr>
          <p:spPr>
            <a:xfrm>
              <a:off x="5619775" y="1922429"/>
              <a:ext cx="4232909" cy="317416"/>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Ba nhóm đất chính</a:t>
              </a:r>
              <a:endPar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1" name="TextBox 10">
            <a:extLst>
              <a:ext uri="{FF2B5EF4-FFF2-40B4-BE49-F238E27FC236}">
                <a16:creationId xmlns:a16="http://schemas.microsoft.com/office/drawing/2014/main" id="{2AB6DD01-72B4-D686-04C4-E2B797FC40BA}"/>
              </a:ext>
            </a:extLst>
          </p:cNvPr>
          <p:cNvSpPr txBox="1"/>
          <p:nvPr/>
        </p:nvSpPr>
        <p:spPr>
          <a:xfrm>
            <a:off x="387851" y="1091775"/>
            <a:ext cx="3105363" cy="492443"/>
          </a:xfrm>
          <a:prstGeom prst="rect">
            <a:avLst/>
          </a:prstGeom>
          <a:solidFill>
            <a:schemeClr val="accent4">
              <a:lumMod val="20000"/>
              <a:lumOff val="80000"/>
            </a:schemeClr>
          </a:solidFill>
          <a:ln>
            <a:solidFill>
              <a:srgbClr val="00B0F0"/>
            </a:solidFill>
          </a:ln>
        </p:spPr>
        <p:txBody>
          <a:bodyPr wrap="square">
            <a:spAutoFit/>
          </a:bodyPr>
          <a:lstStyle/>
          <a:p>
            <a:r>
              <a:rPr lang="vi-VN" sz="2600" b="1" i="0">
                <a:solidFill>
                  <a:srgbClr val="3909E7"/>
                </a:solidFill>
                <a:effectLst/>
                <a:latin typeface="Arial" panose="020B0604020202020204" pitchFamily="34" charset="0"/>
                <a:cs typeface="Arial" panose="020B0604020202020204" pitchFamily="34" charset="0"/>
              </a:rPr>
              <a:t>a. Nhóm đ</a:t>
            </a:r>
            <a:r>
              <a:rPr lang="en-US" sz="2600" b="1" i="0">
                <a:solidFill>
                  <a:srgbClr val="3909E7"/>
                </a:solidFill>
                <a:effectLst/>
                <a:latin typeface="Arial" panose="020B0604020202020204" pitchFamily="34" charset="0"/>
                <a:cs typeface="Arial" panose="020B0604020202020204" pitchFamily="34" charset="0"/>
              </a:rPr>
              <a:t>ất feralit</a:t>
            </a:r>
            <a:endParaRPr lang="en-US" sz="2600" b="1">
              <a:solidFill>
                <a:srgbClr val="3909E7"/>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6AD896E-C01B-2BE1-69B1-BF1A190AD39F}"/>
              </a:ext>
            </a:extLst>
          </p:cNvPr>
          <p:cNvSpPr txBox="1"/>
          <p:nvPr/>
        </p:nvSpPr>
        <p:spPr>
          <a:xfrm>
            <a:off x="119641" y="2215170"/>
            <a:ext cx="6941401" cy="523220"/>
          </a:xfrm>
          <a:prstGeom prst="rect">
            <a:avLst/>
          </a:prstGeom>
          <a:noFill/>
        </p:spPr>
        <p:txBody>
          <a:bodyPr wrap="square">
            <a:spAutoFit/>
          </a:bodyPr>
          <a:lstStyle/>
          <a:p>
            <a:pPr algn="just"/>
            <a:r>
              <a:rPr lang="vi-VN" sz="2800" b="0" i="0">
                <a:solidFill>
                  <a:srgbClr val="002060"/>
                </a:solidFill>
                <a:effectLst/>
                <a:latin typeface="Arial" panose="020B0604020202020204" pitchFamily="34" charset="0"/>
                <a:cs typeface="Arial" panose="020B0604020202020204" pitchFamily="34" charset="0"/>
              </a:rPr>
              <a:t>- </a:t>
            </a:r>
            <a:r>
              <a:rPr lang="en-US" sz="2800" b="0" i="0">
                <a:solidFill>
                  <a:srgbClr val="002060"/>
                </a:solidFill>
                <a:effectLst/>
                <a:latin typeface="Arial" panose="020B0604020202020204" pitchFamily="34" charset="0"/>
                <a:cs typeface="Arial" panose="020B0604020202020204" pitchFamily="34" charset="0"/>
              </a:rPr>
              <a:t>Phân bố: các tỉnh trung du và miền núi</a:t>
            </a:r>
            <a:endParaRPr lang="en-US" sz="2800">
              <a:solidFill>
                <a:srgbClr val="00206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A720BCB-B6D4-F014-47D3-ABE904FBC777}"/>
              </a:ext>
            </a:extLst>
          </p:cNvPr>
          <p:cNvSpPr txBox="1"/>
          <p:nvPr/>
        </p:nvSpPr>
        <p:spPr>
          <a:xfrm>
            <a:off x="119641" y="1740900"/>
            <a:ext cx="6097712" cy="523220"/>
          </a:xfrm>
          <a:prstGeom prst="rect">
            <a:avLst/>
          </a:prstGeom>
          <a:noFill/>
        </p:spPr>
        <p:txBody>
          <a:bodyPr wrap="square">
            <a:spAutoFit/>
          </a:bodyPr>
          <a:lstStyle/>
          <a:p>
            <a:r>
              <a:rPr lang="vi-VN" sz="2800">
                <a:solidFill>
                  <a:srgbClr val="002060"/>
                </a:solidFill>
                <a:latin typeface="Arial" panose="020B0604020202020204" pitchFamily="34" charset="0"/>
                <a:cs typeface="Arial" panose="020B0604020202020204" pitchFamily="34" charset="0"/>
              </a:rPr>
              <a:t>-</a:t>
            </a:r>
            <a:r>
              <a:rPr lang="en-US" sz="2800">
                <a:solidFill>
                  <a:srgbClr val="002060"/>
                </a:solidFill>
                <a:latin typeface="Arial" panose="020B0604020202020204" pitchFamily="34" charset="0"/>
                <a:cs typeface="Arial" panose="020B0604020202020204" pitchFamily="34" charset="0"/>
              </a:rPr>
              <a:t> Diện tích: c</a:t>
            </a:r>
            <a:r>
              <a:rPr lang="en-US" sz="2800" b="0" i="0">
                <a:solidFill>
                  <a:srgbClr val="002060"/>
                </a:solidFill>
                <a:effectLst/>
                <a:latin typeface="Arial" panose="020B0604020202020204" pitchFamily="34" charset="0"/>
                <a:cs typeface="Arial" panose="020B0604020202020204" pitchFamily="34" charset="0"/>
              </a:rPr>
              <a:t>hiếm 65%</a:t>
            </a:r>
            <a:endParaRPr lang="en-US" sz="2800">
              <a:solidFill>
                <a:srgbClr val="002060"/>
              </a:solidFill>
              <a:latin typeface="Arial" panose="020B0604020202020204" pitchFamily="34" charset="0"/>
              <a:cs typeface="Arial" panose="020B0604020202020204" pitchFamily="34" charset="0"/>
            </a:endParaRPr>
          </a:p>
        </p:txBody>
      </p:sp>
      <p:sp>
        <p:nvSpPr>
          <p:cNvPr id="15" name="AutoShape 2" descr="Đất đỏ bazan là gì? Tìm hiểu nguồn gốc, đặc điểm đất đỏ bazan ở nước ta">
            <a:extLst>
              <a:ext uri="{FF2B5EF4-FFF2-40B4-BE49-F238E27FC236}">
                <a16:creationId xmlns:a16="http://schemas.microsoft.com/office/drawing/2014/main" id="{55B082EC-068F-CA56-C576-488E3AFFB6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D4F3700D-5A47-8C88-402B-F7D0C45B7937}"/>
              </a:ext>
            </a:extLst>
          </p:cNvPr>
          <p:cNvPicPr>
            <a:picLocks noChangeAspect="1"/>
          </p:cNvPicPr>
          <p:nvPr/>
        </p:nvPicPr>
        <p:blipFill>
          <a:blip r:embed="rId4"/>
          <a:stretch>
            <a:fillRect/>
          </a:stretch>
        </p:blipFill>
        <p:spPr>
          <a:xfrm>
            <a:off x="7466156" y="-34072"/>
            <a:ext cx="4652805" cy="6838046"/>
          </a:xfrm>
          <a:prstGeom prst="rect">
            <a:avLst/>
          </a:prstGeom>
        </p:spPr>
      </p:pic>
      <p:sp>
        <p:nvSpPr>
          <p:cNvPr id="19" name="TextBox 18">
            <a:extLst>
              <a:ext uri="{FF2B5EF4-FFF2-40B4-BE49-F238E27FC236}">
                <a16:creationId xmlns:a16="http://schemas.microsoft.com/office/drawing/2014/main" id="{D9CFD2B6-1F4E-473D-2478-0A6A3BB9855F}"/>
              </a:ext>
            </a:extLst>
          </p:cNvPr>
          <p:cNvSpPr txBox="1"/>
          <p:nvPr/>
        </p:nvSpPr>
        <p:spPr>
          <a:xfrm>
            <a:off x="46602" y="2673459"/>
            <a:ext cx="7014440" cy="1384995"/>
          </a:xfrm>
          <a:prstGeom prst="rect">
            <a:avLst/>
          </a:prstGeom>
          <a:noFill/>
        </p:spPr>
        <p:txBody>
          <a:bodyPr wrap="square">
            <a:spAutoFit/>
          </a:bodyPr>
          <a:lstStyle/>
          <a:p>
            <a:pPr algn="just"/>
            <a:r>
              <a:rPr lang="vi-VN" sz="2800" b="0" i="0">
                <a:solidFill>
                  <a:srgbClr val="002060"/>
                </a:solidFill>
                <a:effectLst/>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Đ</a:t>
            </a:r>
            <a:r>
              <a:rPr lang="en-US" sz="2800" b="0" i="0">
                <a:solidFill>
                  <a:srgbClr val="002060"/>
                </a:solidFill>
                <a:effectLst/>
                <a:latin typeface="Arial" panose="020B0604020202020204" pitchFamily="34" charset="0"/>
                <a:cs typeface="Arial" panose="020B0604020202020204" pitchFamily="34" charset="0"/>
              </a:rPr>
              <a:t>ất feralit trên đá badan ở Tây Nguyên. Đông Nam Bộ; đất feralit trên đá vôi ở Đông Bắc, Tây Bắc, Bắc Trung Bộ....</a:t>
            </a:r>
            <a:endParaRPr lang="en-US" sz="280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F4237FC-ED86-C1F0-639F-99D577818508}"/>
              </a:ext>
            </a:extLst>
          </p:cNvPr>
          <p:cNvSpPr txBox="1"/>
          <p:nvPr/>
        </p:nvSpPr>
        <p:spPr>
          <a:xfrm>
            <a:off x="119641" y="2689440"/>
            <a:ext cx="5867237" cy="523220"/>
          </a:xfrm>
          <a:prstGeom prst="rect">
            <a:avLst/>
          </a:prstGeom>
          <a:solidFill>
            <a:schemeClr val="bg1"/>
          </a:solidFill>
        </p:spPr>
        <p:txBody>
          <a:bodyPr wrap="square">
            <a:spAutoFit/>
          </a:bodyPr>
          <a:lstStyle/>
          <a:p>
            <a:pPr algn="just"/>
            <a:r>
              <a:rPr lang="vi-VN" sz="2800" b="0" i="0">
                <a:solidFill>
                  <a:srgbClr val="002060"/>
                </a:solidFill>
                <a:effectLst/>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Độ cao</a:t>
            </a:r>
            <a:r>
              <a:rPr lang="en-US" sz="2800" b="0" i="0">
                <a:solidFill>
                  <a:srgbClr val="002060"/>
                </a:solidFill>
                <a:effectLst/>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1600 – 1700 m trở xuống</a:t>
            </a:r>
          </a:p>
        </p:txBody>
      </p:sp>
    </p:spTree>
    <p:extLst>
      <p:ext uri="{BB962C8B-B14F-4D97-AF65-F5344CB8AC3E}">
        <p14:creationId xmlns:p14="http://schemas.microsoft.com/office/powerpoint/2010/main" val="32129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19" grpId="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2452</TotalTime>
  <Words>968</Words>
  <Application>Microsoft Office PowerPoint</Application>
  <PresentationFormat>Widescreen</PresentationFormat>
  <Paragraphs>85</Paragraphs>
  <Slides>13</Slides>
  <Notes>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#9Slide03 AllRoundGothic</vt:lpstr>
      <vt:lpstr>#9Slide03 Roboto Medium</vt:lpstr>
      <vt:lpstr>#9Slide03 SFU Futura_12</vt:lpstr>
      <vt:lpstr>#9Slide05 Fourth</vt:lpstr>
      <vt:lpstr>Arial</vt:lpstr>
      <vt:lpstr>Bebas Neue</vt:lpstr>
      <vt:lpstr>Calibri</vt:lpstr>
      <vt:lpstr>Calibri Light</vt:lpstr>
      <vt:lpstr>Fira Sans Extra Condensed Medium</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do cuc</cp:lastModifiedBy>
  <cp:revision>37</cp:revision>
  <dcterms:created xsi:type="dcterms:W3CDTF">2023-02-07T23:57:16Z</dcterms:created>
  <dcterms:modified xsi:type="dcterms:W3CDTF">2024-05-21T13:39:47Z</dcterms:modified>
</cp:coreProperties>
</file>