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6331" r:id="rId2"/>
    <p:sldId id="6276" r:id="rId3"/>
    <p:sldId id="6277" r:id="rId4"/>
    <p:sldId id="6332" r:id="rId5"/>
    <p:sldId id="6293" r:id="rId6"/>
    <p:sldId id="6291" r:id="rId7"/>
    <p:sldId id="6278" r:id="rId8"/>
    <p:sldId id="6333" r:id="rId9"/>
    <p:sldId id="6313" r:id="rId10"/>
    <p:sldId id="6304" r:id="rId11"/>
    <p:sldId id="6316" r:id="rId12"/>
    <p:sldId id="6237" r:id="rId13"/>
    <p:sldId id="6334" r:id="rId14"/>
    <p:sldId id="6338" r:id="rId15"/>
    <p:sldId id="6337" r:id="rId16"/>
    <p:sldId id="6339" r:id="rId17"/>
    <p:sldId id="6340" r:id="rId18"/>
    <p:sldId id="6324" r:id="rId19"/>
    <p:sldId id="6326" r:id="rId20"/>
    <p:sldId id="6327" r:id="rId21"/>
    <p:sldId id="6317" r:id="rId22"/>
    <p:sldId id="298" r:id="rId23"/>
    <p:sldId id="259" r:id="rId24"/>
    <p:sldId id="6264" r:id="rId25"/>
    <p:sldId id="34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FF3399"/>
    <a:srgbClr val="E8F09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1" autoAdjust="0"/>
    <p:restoredTop sz="94660"/>
  </p:normalViewPr>
  <p:slideViewPr>
    <p:cSldViewPr snapToGrid="0">
      <p:cViewPr varScale="1">
        <p:scale>
          <a:sx n="62" d="100"/>
          <a:sy n="62" d="100"/>
        </p:scale>
        <p:origin x="660" y="44"/>
      </p:cViewPr>
      <p:guideLst/>
    </p:cSldViewPr>
  </p:slideViewPr>
  <p:notesTextViewPr>
    <p:cViewPr>
      <p:scale>
        <a:sx n="1" d="1"/>
        <a:sy n="1" d="1"/>
      </p:scale>
      <p:origin x="0" y="0"/>
    </p:cViewPr>
  </p:notesTextViewPr>
  <p:sorterViewPr>
    <p:cViewPr varScale="1">
      <p:scale>
        <a:sx n="100" d="100"/>
        <a:sy n="100" d="100"/>
      </p:scale>
      <p:origin x="0" y="-153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842C-D5F8-44B2-9C21-8391A55A5610}"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3574F-584E-4757-AC80-A20A605503E0}" type="slidenum">
              <a:rPr lang="en-US" smtClean="0"/>
              <a:t>‹#›</a:t>
            </a:fld>
            <a:endParaRPr lang="en-US"/>
          </a:p>
        </p:txBody>
      </p:sp>
    </p:spTree>
    <p:extLst>
      <p:ext uri="{BB962C8B-B14F-4D97-AF65-F5344CB8AC3E}">
        <p14:creationId xmlns:p14="http://schemas.microsoft.com/office/powerpoint/2010/main" val="37284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https://nchmf.gov.vn/Kttvsite/vi-VN/1/ban-tin-du-bao-khi-hau-thoi-han-nam-tu-thang-01-den-12-nam-2023-post30732.html</a:t>
            </a:r>
          </a:p>
        </p:txBody>
      </p:sp>
      <p:sp>
        <p:nvSpPr>
          <p:cNvPr id="4" name="Slide Number Placeholder 3"/>
          <p:cNvSpPr>
            <a:spLocks noGrp="1"/>
          </p:cNvSpPr>
          <p:nvPr>
            <p:ph type="sldNum" sz="quarter" idx="5"/>
          </p:nvPr>
        </p:nvSpPr>
        <p:spPr/>
        <p:txBody>
          <a:bodyPr/>
          <a:lstStyle/>
          <a:p>
            <a:fld id="{85B3574F-584E-4757-AC80-A20A605503E0}" type="slidenum">
              <a:rPr lang="en-US" smtClean="0"/>
              <a:t>3</a:t>
            </a:fld>
            <a:endParaRPr lang="en-US"/>
          </a:p>
        </p:txBody>
      </p:sp>
    </p:spTree>
    <p:extLst>
      <p:ext uri="{BB962C8B-B14F-4D97-AF65-F5344CB8AC3E}">
        <p14:creationId xmlns:p14="http://schemas.microsoft.com/office/powerpoint/2010/main" val="194145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Roboto Condensed" panose="020B0604020202020204" pitchFamily="2" charset="0"/>
              </a:rPr>
              <a:t>Có nhiều loại năng lượng tái tạo và nhiều quốc gia dựa vào sự kết hợp của các loại năng lượng này để cung cấp năng lượng sạch. Dưới đây là danh sách các loại chính được sử dụng phổ biến nhất hiện nay:</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Năng lượng mặt trời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Gió</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Nước (thủy điện)</a:t>
            </a:r>
          </a:p>
          <a:p>
            <a:pPr algn="just">
              <a:buFont typeface="Arial" panose="020B0604020202020204" pitchFamily="34" charset="0"/>
              <a:buChar char="•"/>
            </a:pPr>
            <a:r>
              <a:rPr lang="vi-VN" b="0" i="0">
                <a:solidFill>
                  <a:srgbClr val="000000"/>
                </a:solidFill>
                <a:effectLst/>
                <a:latin typeface="Roboto Condensed" panose="020B0604020202020204" pitchFamily="2" charset="0"/>
              </a:rPr>
              <a:t>Sinh khối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Địa nhiệt</a:t>
            </a:r>
          </a:p>
          <a:p>
            <a:pPr algn="just">
              <a:buFont typeface="Arial" panose="020B0604020202020204" pitchFamily="34" charset="0"/>
              <a:buChar char="•"/>
            </a:pPr>
            <a:r>
              <a:rPr lang="vi-VN" b="0" i="0">
                <a:solidFill>
                  <a:srgbClr val="000000"/>
                </a:solidFill>
                <a:effectLst/>
                <a:latin typeface="Roboto Condensed" panose="020B0604020202020204" pitchFamily="2" charset="0"/>
              </a:rPr>
              <a:t>Hydrogen</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17</a:t>
            </a:fld>
            <a:endParaRPr lang="en-US"/>
          </a:p>
        </p:txBody>
      </p:sp>
    </p:spTree>
    <p:extLst>
      <p:ext uri="{BB962C8B-B14F-4D97-AF65-F5344CB8AC3E}">
        <p14:creationId xmlns:p14="http://schemas.microsoft.com/office/powerpoint/2010/main" val="1612970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24</a:t>
            </a:fld>
            <a:endParaRPr lang="en-US"/>
          </a:p>
        </p:txBody>
      </p:sp>
    </p:spTree>
    <p:extLst>
      <p:ext uri="{BB962C8B-B14F-4D97-AF65-F5344CB8AC3E}">
        <p14:creationId xmlns:p14="http://schemas.microsoft.com/office/powerpoint/2010/main" val="64687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4</a:t>
            </a:fld>
            <a:endParaRPr lang="en-US"/>
          </a:p>
        </p:txBody>
      </p:sp>
    </p:spTree>
    <p:extLst>
      <p:ext uri="{BB962C8B-B14F-4D97-AF65-F5344CB8AC3E}">
        <p14:creationId xmlns:p14="http://schemas.microsoft.com/office/powerpoint/2010/main" val="236632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Roboto" panose="02000000000000000000" pitchFamily="2" charset="0"/>
              </a:rPr>
              <a:t>Biến đổi khí hậu tác động lớn đến thuỷ văn nước ta, đặc biệt tới lưu lượng nước và chế độ nước sông:+ Lượng mưa trung bình năm biến động làm lưu lượng nước sông cũng biến động theo.</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8</a:t>
            </a:fld>
            <a:endParaRPr lang="en-US"/>
          </a:p>
        </p:txBody>
      </p:sp>
    </p:spTree>
    <p:extLst>
      <p:ext uri="{BB962C8B-B14F-4D97-AF65-F5344CB8AC3E}">
        <p14:creationId xmlns:p14="http://schemas.microsoft.com/office/powerpoint/2010/main" val="272018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Ứng phó với BĐKH là các hoạt động của con người nhằm thích ứng với BĐKH và giảm nhẹ các tác nhân gây BĐKH</a:t>
            </a:r>
            <a:endParaRPr lang="en-US"/>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11</a:t>
            </a:fld>
            <a:endParaRPr lang="en-US"/>
          </a:p>
        </p:txBody>
      </p:sp>
    </p:spTree>
    <p:extLst>
      <p:ext uri="{BB962C8B-B14F-4D97-AF65-F5344CB8AC3E}">
        <p14:creationId xmlns:p14="http://schemas.microsoft.com/office/powerpoint/2010/main" val="56165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12</a:t>
            </a:fld>
            <a:endParaRPr lang="en-US"/>
          </a:p>
        </p:txBody>
      </p:sp>
    </p:spTree>
    <p:extLst>
      <p:ext uri="{BB962C8B-B14F-4D97-AF65-F5344CB8AC3E}">
        <p14:creationId xmlns:p14="http://schemas.microsoft.com/office/powerpoint/2010/main" val="371835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Roboto Condensed" panose="020B0604020202020204" pitchFamily="2" charset="0"/>
              </a:rPr>
              <a:t>Có nhiều loại năng lượng tái tạo và nhiều quốc gia dựa vào sự kết hợp của các loại năng lượng này để cung cấp năng lượng sạch. Dưới đây là danh sách các loại chính được sử dụng phổ biến nhất hiện nay:</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Năng lượng mặt trời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Gió</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Nước (thủy điện)</a:t>
            </a:r>
          </a:p>
          <a:p>
            <a:pPr algn="just">
              <a:buFont typeface="Arial" panose="020B0604020202020204" pitchFamily="34" charset="0"/>
              <a:buChar char="•"/>
            </a:pPr>
            <a:r>
              <a:rPr lang="vi-VN" b="0" i="0">
                <a:solidFill>
                  <a:srgbClr val="000000"/>
                </a:solidFill>
                <a:effectLst/>
                <a:latin typeface="Roboto Condensed" panose="020B0604020202020204" pitchFamily="2" charset="0"/>
              </a:rPr>
              <a:t>Sinh khối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Địa nhiệt</a:t>
            </a:r>
          </a:p>
          <a:p>
            <a:pPr algn="just">
              <a:buFont typeface="Arial" panose="020B0604020202020204" pitchFamily="34" charset="0"/>
              <a:buChar char="•"/>
            </a:pPr>
            <a:r>
              <a:rPr lang="vi-VN" b="0" i="0">
                <a:solidFill>
                  <a:srgbClr val="000000"/>
                </a:solidFill>
                <a:effectLst/>
                <a:latin typeface="Roboto Condensed" panose="020B0604020202020204" pitchFamily="2" charset="0"/>
              </a:rPr>
              <a:t>Hydrogen</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13</a:t>
            </a:fld>
            <a:endParaRPr lang="en-US"/>
          </a:p>
        </p:txBody>
      </p:sp>
    </p:spTree>
    <p:extLst>
      <p:ext uri="{BB962C8B-B14F-4D97-AF65-F5344CB8AC3E}">
        <p14:creationId xmlns:p14="http://schemas.microsoft.com/office/powerpoint/2010/main" val="262935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Roboto Condensed" panose="020B0604020202020204" pitchFamily="2" charset="0"/>
              </a:rPr>
              <a:t>Có nhiều loại năng lượng tái tạo và nhiều quốc gia dựa vào sự kết hợp của các loại năng lượng này để cung cấp năng lượng sạch. Dưới đây là danh sách các loại chính được sử dụng phổ biến nhất hiện nay:</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Năng lượng mặt trời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Gió</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Nước (thủy điện)</a:t>
            </a:r>
          </a:p>
          <a:p>
            <a:pPr algn="just">
              <a:buFont typeface="Arial" panose="020B0604020202020204" pitchFamily="34" charset="0"/>
              <a:buChar char="•"/>
            </a:pPr>
            <a:r>
              <a:rPr lang="vi-VN" b="0" i="0">
                <a:solidFill>
                  <a:srgbClr val="000000"/>
                </a:solidFill>
                <a:effectLst/>
                <a:latin typeface="Roboto Condensed" panose="020B0604020202020204" pitchFamily="2" charset="0"/>
              </a:rPr>
              <a:t>Sinh khối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Địa nhiệt</a:t>
            </a:r>
          </a:p>
          <a:p>
            <a:pPr algn="just">
              <a:buFont typeface="Arial" panose="020B0604020202020204" pitchFamily="34" charset="0"/>
              <a:buChar char="•"/>
            </a:pPr>
            <a:r>
              <a:rPr lang="vi-VN" b="0" i="0">
                <a:solidFill>
                  <a:srgbClr val="000000"/>
                </a:solidFill>
                <a:effectLst/>
                <a:latin typeface="Roboto Condensed" panose="020B0604020202020204" pitchFamily="2" charset="0"/>
              </a:rPr>
              <a:t>Hydrogen</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14</a:t>
            </a:fld>
            <a:endParaRPr lang="en-US"/>
          </a:p>
        </p:txBody>
      </p:sp>
    </p:spTree>
    <p:extLst>
      <p:ext uri="{BB962C8B-B14F-4D97-AF65-F5344CB8AC3E}">
        <p14:creationId xmlns:p14="http://schemas.microsoft.com/office/powerpoint/2010/main" val="73517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Roboto Condensed" panose="020B0604020202020204" pitchFamily="2" charset="0"/>
              </a:rPr>
              <a:t>Có nhiều loại năng lượng tái tạo và nhiều quốc gia dựa vào sự kết hợp của các loại năng lượng này để cung cấp năng lượng sạch. Dưới đây là danh sách các loại chính được sử dụng phổ biến nhất hiện nay:</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Năng lượng mặt trời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Gió</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Nước (thủy điện)</a:t>
            </a:r>
          </a:p>
          <a:p>
            <a:pPr algn="just">
              <a:buFont typeface="Arial" panose="020B0604020202020204" pitchFamily="34" charset="0"/>
              <a:buChar char="•"/>
            </a:pPr>
            <a:r>
              <a:rPr lang="vi-VN" b="0" i="0">
                <a:solidFill>
                  <a:srgbClr val="000000"/>
                </a:solidFill>
                <a:effectLst/>
                <a:latin typeface="Roboto Condensed" panose="020B0604020202020204" pitchFamily="2" charset="0"/>
              </a:rPr>
              <a:t>Sinh khối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Địa nhiệt</a:t>
            </a:r>
          </a:p>
          <a:p>
            <a:pPr algn="just">
              <a:buFont typeface="Arial" panose="020B0604020202020204" pitchFamily="34" charset="0"/>
              <a:buChar char="•"/>
            </a:pPr>
            <a:r>
              <a:rPr lang="vi-VN" b="0" i="0">
                <a:solidFill>
                  <a:srgbClr val="000000"/>
                </a:solidFill>
                <a:effectLst/>
                <a:latin typeface="Roboto Condensed" panose="020B0604020202020204" pitchFamily="2" charset="0"/>
              </a:rPr>
              <a:t>Hydrogen</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15</a:t>
            </a:fld>
            <a:endParaRPr lang="en-US"/>
          </a:p>
        </p:txBody>
      </p:sp>
    </p:spTree>
    <p:extLst>
      <p:ext uri="{BB962C8B-B14F-4D97-AF65-F5344CB8AC3E}">
        <p14:creationId xmlns:p14="http://schemas.microsoft.com/office/powerpoint/2010/main" val="2691850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Roboto Condensed" panose="020B0604020202020204" pitchFamily="2" charset="0"/>
              </a:rPr>
              <a:t>Có nhiều loại năng lượng tái tạo và nhiều quốc gia dựa vào sự kết hợp của các loại năng lượng này để cung cấp năng lượng sạch. Dưới đây là danh sách các loại chính được sử dụng phổ biến nhất hiện nay:</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Năng lượng mặt trời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Gió</a:t>
            </a:r>
          </a:p>
          <a:p>
            <a:pPr algn="just">
              <a:buFont typeface="Arial" panose="020B0604020202020204" pitchFamily="34" charset="0"/>
              <a:buChar char="•"/>
            </a:pPr>
            <a:r>
              <a:rPr lang="vi-VN" b="0" i="0">
                <a:solidFill>
                  <a:srgbClr val="000000"/>
                </a:solidFill>
                <a:effectLst/>
                <a:latin typeface="Roboto Condensed" panose="020B0604020202020204" pitchFamily="2" charset="0"/>
              </a:rPr>
              <a:t>Nước (thủy điện)</a:t>
            </a:r>
          </a:p>
          <a:p>
            <a:pPr algn="just">
              <a:buFont typeface="Arial" panose="020B0604020202020204" pitchFamily="34" charset="0"/>
              <a:buChar char="•"/>
            </a:pPr>
            <a:r>
              <a:rPr lang="vi-VN" b="0" i="0">
                <a:solidFill>
                  <a:srgbClr val="000000"/>
                </a:solidFill>
                <a:effectLst/>
                <a:latin typeface="Roboto Condensed" panose="020B0604020202020204" pitchFamily="2" charset="0"/>
              </a:rPr>
              <a:t>Sinh khối</a:t>
            </a:r>
          </a:p>
          <a:p>
            <a:pPr algn="just">
              <a:buFont typeface="Arial" panose="020B0604020202020204" pitchFamily="34" charset="0"/>
              <a:buChar char="•"/>
            </a:pPr>
            <a:r>
              <a:rPr lang="vi-VN" b="0" i="0">
                <a:solidFill>
                  <a:srgbClr val="000000"/>
                </a:solidFill>
                <a:effectLst/>
                <a:latin typeface="Roboto Condensed" panose="020B0604020202020204" pitchFamily="2" charset="0"/>
              </a:rPr>
              <a:t>Địa nhiệt</a:t>
            </a:r>
          </a:p>
          <a:p>
            <a:pPr algn="just">
              <a:buFont typeface="Arial" panose="020B0604020202020204" pitchFamily="34" charset="0"/>
              <a:buChar char="•"/>
            </a:pPr>
            <a:r>
              <a:rPr lang="vi-VN" b="0" i="0">
                <a:solidFill>
                  <a:srgbClr val="000000"/>
                </a:solidFill>
                <a:effectLst/>
                <a:latin typeface="Roboto Condensed" panose="020B0604020202020204" pitchFamily="2" charset="0"/>
              </a:rPr>
              <a:t>Hydrogen</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16</a:t>
            </a:fld>
            <a:endParaRPr lang="en-US"/>
          </a:p>
        </p:txBody>
      </p:sp>
    </p:spTree>
    <p:extLst>
      <p:ext uri="{BB962C8B-B14F-4D97-AF65-F5344CB8AC3E}">
        <p14:creationId xmlns:p14="http://schemas.microsoft.com/office/powerpoint/2010/main" val="197082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4371-A5E0-A465-0A9D-F2C63F180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9DB36-D4A5-D7EE-542A-E4356509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AA1C-87C6-CE92-4987-7180A5E6AE2A}"/>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FFE4535E-CFA5-3BFF-A313-F25843A88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9E13-2BF3-B4DA-6311-615D0D324C3D}"/>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9BD088C3-2CAC-5AF3-A739-A225B0560A92}"/>
              </a:ext>
            </a:extLst>
          </p:cNvPr>
          <p:cNvSpPr txBox="1"/>
          <p:nvPr userDrawn="1"/>
        </p:nvSpPr>
        <p:spPr>
          <a:xfrm>
            <a:off x="990600" y="6924675"/>
            <a:ext cx="9677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9Slide05 Fourth Light" panose="00000400000000000000" pitchFamily="2" charset="0"/>
                <a:cs typeface="#9Slide03 Arima Madurai ExtraLi" panose="00000300000000000000" pitchFamily="2" charset="0"/>
              </a:rPr>
              <a:t>Kho giáo án PPT Địa lí -Lê Chinh- 0982.276.629</a:t>
            </a:r>
          </a:p>
          <a:p>
            <a:pPr algn="ctr"/>
            <a:r>
              <a:rPr lang="vi-VN" sz="2800">
                <a:solidFill>
                  <a:srgbClr val="FF0000"/>
                </a:solidFill>
                <a:latin typeface="#9Slide05 Fourth Light" panose="00000400000000000000" pitchFamily="2" charset="0"/>
              </a:rPr>
              <a:t>Hãy liên hệ chính chủ để được hỗ trợ và đồng hành suốt năm học nhé!</a:t>
            </a:r>
            <a:endParaRPr lang="en-US" sz="2800">
              <a:solidFill>
                <a:srgbClr val="FF0000"/>
              </a:solidFill>
              <a:latin typeface="#9Slide05 Fourth Light" panose="00000400000000000000" pitchFamily="2" charset="0"/>
            </a:endParaRPr>
          </a:p>
        </p:txBody>
      </p:sp>
    </p:spTree>
    <p:extLst>
      <p:ext uri="{BB962C8B-B14F-4D97-AF65-F5344CB8AC3E}">
        <p14:creationId xmlns:p14="http://schemas.microsoft.com/office/powerpoint/2010/main" val="14582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CE3A-AA0A-4989-D00C-5EC9B647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FFC0A-5F2C-A690-E37A-E90B2D4E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4FD-D145-1C99-0923-9E7054C843B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A266F0D4-EDED-B5F7-94DA-730B547B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5477-DDC1-2300-7DDE-01844CB9C6B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89581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61569-4A50-ABE2-85D5-F8D0A589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3325-B164-7E95-63F5-1B5B9A127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1F34-AD73-5000-D1A9-DA30599DC714}"/>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DEF708A-1EDE-A2D4-2EF0-BE89EE283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9904-BEE4-876E-D04E-CEE7B37A8AF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60390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144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731-24AB-886C-BD51-50067BF0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A080A-2B65-A769-0077-21E3F72E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919C-A5A1-D50E-217B-A70C9F10979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E79F11C8-4A0B-CD1C-D910-4C9C6DA6D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64C1-8B1E-0CDD-A870-93F6C7A5CF42}"/>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73897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9352-B8B3-55D7-D75E-88A2FAF36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C6C5-BF00-0959-3F0C-BB09CC1A6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D9BC1-D5AC-5F8D-A014-5A4CE4237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A0AE9-6B6D-B7BF-D6D3-B1B17EF0C01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13AF1BD-1B2E-CD77-BD89-1793828DF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386F-38C7-0A87-5BD3-9F0577B70707}"/>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6182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2583-1D60-3252-AD3B-452931AA5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D6829-3A5C-3B57-E2D9-CA6328B7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AF2E-D23E-3472-F60A-38300077A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BB0A9-8298-B43E-0F72-9692BD92F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13159-5990-C03C-35FF-5C833B1029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3E9FE-A108-84C1-C273-CFFD9BAD5E7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8" name="Footer Placeholder 7">
            <a:extLst>
              <a:ext uri="{FF2B5EF4-FFF2-40B4-BE49-F238E27FC236}">
                <a16:creationId xmlns:a16="http://schemas.microsoft.com/office/drawing/2014/main" id="{B9D946C9-0DF1-CECA-5BB1-7D997ED50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79B95-AECE-8FB4-3BF4-96600017A1AA}"/>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9178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FF2-4C65-6265-21F6-2DB8F4CF7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FE469-DDDA-7549-E5B4-E15C8954EEF3}"/>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4" name="Footer Placeholder 3">
            <a:extLst>
              <a:ext uri="{FF2B5EF4-FFF2-40B4-BE49-F238E27FC236}">
                <a16:creationId xmlns:a16="http://schemas.microsoft.com/office/drawing/2014/main" id="{4536E7EB-4B18-03B4-FAFE-E9B80479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8BE28-48B6-BAFB-ADD8-1D726CD2D3BF}"/>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428983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DBC44-6CF4-1BB4-57E4-52F4218351E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3" name="Footer Placeholder 2">
            <a:extLst>
              <a:ext uri="{FF2B5EF4-FFF2-40B4-BE49-F238E27FC236}">
                <a16:creationId xmlns:a16="http://schemas.microsoft.com/office/drawing/2014/main" id="{8B2142BB-F502-DD34-6783-D91DF82A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00B137-7147-031A-9971-8BE7F777E15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17709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19D4-0ABB-F9EC-E93D-C13D046B6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2E054-D07C-E273-7B14-E2D0A603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6A474-41F2-6215-73B7-92076144E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2A54-287C-0654-8BB6-867D0F3D1F6B}"/>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FC916069-C172-D3A1-AD41-A50BCE07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52392-E743-324B-1BB9-9E1BA455A0B5}"/>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3429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9CA3-277E-077C-ADBA-79B17E5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C63D8-1424-8A57-619E-1CACDD120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75660-EB66-C26C-FAD6-776311907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717E1-90AA-ABF8-0DB0-88CCE984E66D}"/>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ED96ED7-0882-3195-4C76-A181463AA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4AF5-17D1-7956-0EB8-624729E2053C}"/>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5736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70B-FEB4-255F-14EA-519EA84AA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B532-9010-E7F5-539B-169F05426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F964-E22F-1EE2-99C8-68B0C08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B9C48952-63F2-50E0-B124-DEAC828F3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9BB7B-E561-0702-BA9E-58C8DFE7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B4BC0-9024-4691-A623-9C54F10C2B91}" type="slidenum">
              <a:rPr lang="en-US" smtClean="0"/>
              <a:t>‹#›</a:t>
            </a:fld>
            <a:endParaRPr lang="en-US"/>
          </a:p>
        </p:txBody>
      </p:sp>
    </p:spTree>
    <p:extLst>
      <p:ext uri="{BB962C8B-B14F-4D97-AF65-F5344CB8AC3E}">
        <p14:creationId xmlns:p14="http://schemas.microsoft.com/office/powerpoint/2010/main" val="27270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Rectangle 1036">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B05E944-59AF-A06D-8616-F07EE70E8F24}"/>
              </a:ext>
            </a:extLst>
          </p:cNvPr>
          <p:cNvPicPr>
            <a:picLocks noChangeAspect="1"/>
          </p:cNvPicPr>
          <p:nvPr/>
        </p:nvPicPr>
        <p:blipFill rotWithShape="1">
          <a:blip r:embed="rId2"/>
          <a:srcRect l="29592" r="29312" b="-2"/>
          <a:stretch/>
        </p:blipFill>
        <p:spPr>
          <a:xfrm>
            <a:off x="20" y="-13"/>
            <a:ext cx="2926060" cy="4005072"/>
          </a:xfrm>
          <a:prstGeom prst="rect">
            <a:avLst/>
          </a:prstGeom>
        </p:spPr>
      </p:pic>
      <p:pic>
        <p:nvPicPr>
          <p:cNvPr id="1030" name="Picture 6" descr="Biến đổi khí hậu là gì? Ý nghĩa của biến đổi khí hậu toàn cầu">
            <a:extLst>
              <a:ext uri="{FF2B5EF4-FFF2-40B4-BE49-F238E27FC236}">
                <a16:creationId xmlns:a16="http://schemas.microsoft.com/office/drawing/2014/main" id="{4998C382-E876-601A-B0D2-D89029C096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55" r="30143" b="2"/>
          <a:stretch/>
        </p:blipFill>
        <p:spPr bwMode="auto">
          <a:xfrm>
            <a:off x="3077487" y="8"/>
            <a:ext cx="2935224" cy="4005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tree in a field&#10;&#10;Description automatically generated with medium confidence">
            <a:extLst>
              <a:ext uri="{FF2B5EF4-FFF2-40B4-BE49-F238E27FC236}">
                <a16:creationId xmlns:a16="http://schemas.microsoft.com/office/drawing/2014/main" id="{7AAEFFB5-AC2B-9C6E-6BC6-2F8C07DF7BD4}"/>
              </a:ext>
            </a:extLst>
          </p:cNvPr>
          <p:cNvPicPr>
            <a:picLocks noChangeAspect="1"/>
          </p:cNvPicPr>
          <p:nvPr/>
        </p:nvPicPr>
        <p:blipFill rotWithShape="1">
          <a:blip r:embed="rId4">
            <a:extLst>
              <a:ext uri="{28A0092B-C50C-407E-A947-70E740481C1C}">
                <a14:useLocalDpi xmlns:a14="http://schemas.microsoft.com/office/drawing/2010/main" val="0"/>
              </a:ext>
            </a:extLst>
          </a:blip>
          <a:srcRect l="16314" r="32935" b="2"/>
          <a:stretch/>
        </p:blipFill>
        <p:spPr>
          <a:xfrm>
            <a:off x="6174474" y="13"/>
            <a:ext cx="2935224" cy="4005071"/>
          </a:xfrm>
          <a:prstGeom prst="rect">
            <a:avLst/>
          </a:prstGeom>
        </p:spPr>
      </p:pic>
      <p:pic>
        <p:nvPicPr>
          <p:cNvPr id="12" name="Picture 11">
            <a:extLst>
              <a:ext uri="{FF2B5EF4-FFF2-40B4-BE49-F238E27FC236}">
                <a16:creationId xmlns:a16="http://schemas.microsoft.com/office/drawing/2014/main" id="{E433D96B-8C52-2F31-2B03-63633260DE50}"/>
              </a:ext>
            </a:extLst>
          </p:cNvPr>
          <p:cNvPicPr>
            <a:picLocks noChangeAspect="1"/>
          </p:cNvPicPr>
          <p:nvPr/>
        </p:nvPicPr>
        <p:blipFill rotWithShape="1">
          <a:blip r:embed="rId5"/>
          <a:srcRect l="17660" r="33747" b="2"/>
          <a:stretch/>
        </p:blipFill>
        <p:spPr>
          <a:xfrm>
            <a:off x="9256776" y="-9"/>
            <a:ext cx="2935224" cy="4005072"/>
          </a:xfrm>
          <a:prstGeom prst="rect">
            <a:avLst/>
          </a:prstGeom>
        </p:spPr>
      </p:pic>
      <p:sp>
        <p:nvSpPr>
          <p:cNvPr id="1039" name="Rectangle 1038">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1" name="Rectangle 1040">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CFBEF7D-52BB-1465-4A85-D79EA7442E2E}"/>
              </a:ext>
            </a:extLst>
          </p:cNvPr>
          <p:cNvSpPr txBox="1"/>
          <p:nvPr/>
        </p:nvSpPr>
        <p:spPr>
          <a:xfrm>
            <a:off x="1319544" y="4440602"/>
            <a:ext cx="10216996" cy="1645920"/>
          </a:xfrm>
          <a:prstGeom prst="rect">
            <a:avLst/>
          </a:prstGeom>
          <a:solidFill>
            <a:schemeClr val="bg1"/>
          </a:solidFill>
        </p:spPr>
        <p:txBody>
          <a:bodyPr vert="horz" lIns="91440" tIns="45720" rIns="91440" bIns="45720" rtlCol="0" anchor="ctr">
            <a:noAutofit/>
          </a:bodyPr>
          <a:lstStyle/>
          <a:p>
            <a:pPr algn="ctr">
              <a:lnSpc>
                <a:spcPct val="90000"/>
              </a:lnSpc>
              <a:spcBef>
                <a:spcPct val="0"/>
              </a:spcBef>
              <a:spcAft>
                <a:spcPts val="600"/>
              </a:spcAft>
            </a:pPr>
            <a:r>
              <a:rPr lang="en-US" sz="4000" b="1">
                <a:solidFill>
                  <a:srgbClr val="0000FF"/>
                </a:solidFill>
                <a:latin typeface="#9Slide03 AllRoundGothic" panose="020B0703020202020104" pitchFamily="34" charset="0"/>
              </a:rPr>
              <a:t>BÀI 8. TÁC ĐỘNG CỦA BIẾN ĐỔI KHÍ HẬU ĐỐI VỚI KHÍ HẬU VÀ THỦY VĂN VIỆT NAM</a:t>
            </a:r>
          </a:p>
        </p:txBody>
      </p:sp>
    </p:spTree>
    <p:extLst>
      <p:ext uri="{BB962C8B-B14F-4D97-AF65-F5344CB8AC3E}">
        <p14:creationId xmlns:p14="http://schemas.microsoft.com/office/powerpoint/2010/main" val="3353148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52;p19">
            <a:extLst>
              <a:ext uri="{FF2B5EF4-FFF2-40B4-BE49-F238E27FC236}">
                <a16:creationId xmlns:a16="http://schemas.microsoft.com/office/drawing/2014/main" id="{F4BAD0D3-7AF1-70F7-45C3-ABB54597DD10}"/>
              </a:ext>
            </a:extLst>
          </p:cNvPr>
          <p:cNvGrpSpPr/>
          <p:nvPr/>
        </p:nvGrpSpPr>
        <p:grpSpPr>
          <a:xfrm>
            <a:off x="0" y="40863"/>
            <a:ext cx="8219326" cy="1166300"/>
            <a:chOff x="4660694" y="1859063"/>
            <a:chExt cx="6164494" cy="874725"/>
          </a:xfrm>
        </p:grpSpPr>
        <p:sp>
          <p:nvSpPr>
            <p:cNvPr id="5" name="Google Shape;253;p19">
              <a:extLst>
                <a:ext uri="{FF2B5EF4-FFF2-40B4-BE49-F238E27FC236}">
                  <a16:creationId xmlns:a16="http://schemas.microsoft.com/office/drawing/2014/main" id="{601C2FAF-CB3A-B1E7-1F8D-ECBF94294A8F}"/>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sp>
          <p:nvSpPr>
            <p:cNvPr id="6" name="Google Shape;254;p19">
              <a:extLst>
                <a:ext uri="{FF2B5EF4-FFF2-40B4-BE49-F238E27FC236}">
                  <a16:creationId xmlns:a16="http://schemas.microsoft.com/office/drawing/2014/main" id="{57E562FE-60DB-C479-D883-F53B600B5151}"/>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7" name="Google Shape;255;p19">
              <a:extLst>
                <a:ext uri="{FF2B5EF4-FFF2-40B4-BE49-F238E27FC236}">
                  <a16:creationId xmlns:a16="http://schemas.microsoft.com/office/drawing/2014/main" id="{3A221120-D41A-1317-E836-C8910AA1F5D5}"/>
                </a:ext>
              </a:extLst>
            </p:cNvPr>
            <p:cNvSpPr/>
            <p:nvPr/>
          </p:nvSpPr>
          <p:spPr>
            <a:xfrm>
              <a:off x="5062823" y="1878288"/>
              <a:ext cx="576236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8" name="Google Shape;256;p19">
              <a:extLst>
                <a:ext uri="{FF2B5EF4-FFF2-40B4-BE49-F238E27FC236}">
                  <a16:creationId xmlns:a16="http://schemas.microsoft.com/office/drawing/2014/main" id="{04B3AF49-1489-7CB9-3AD3-9EBADAB064F8}"/>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2060"/>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8;p19">
              <a:extLst>
                <a:ext uri="{FF2B5EF4-FFF2-40B4-BE49-F238E27FC236}">
                  <a16:creationId xmlns:a16="http://schemas.microsoft.com/office/drawing/2014/main" id="{A6B8A0BC-346D-E21A-A63E-8AC1B5029C3F}"/>
                </a:ext>
              </a:extLst>
            </p:cNvPr>
            <p:cNvSpPr txBox="1"/>
            <p:nvPr/>
          </p:nvSpPr>
          <p:spPr>
            <a:xfrm>
              <a:off x="5058369" y="2170726"/>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400" b="1">
                  <a:solidFill>
                    <a:srgbClr val="0070C0"/>
                  </a:solidFill>
                  <a:latin typeface="Arial" panose="020B0604020202020204" pitchFamily="34" charset="0"/>
                  <a:cs typeface="Arial" panose="020B0604020202020204" pitchFamily="34" charset="0"/>
                </a:rPr>
                <a:t>Giải pháp ứng phó với biến đổi khí hậu</a:t>
              </a: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0A676BF6-D192-A96D-B920-664484119A24}"/>
              </a:ext>
            </a:extLst>
          </p:cNvPr>
          <p:cNvSpPr txBox="1"/>
          <p:nvPr/>
        </p:nvSpPr>
        <p:spPr>
          <a:xfrm>
            <a:off x="530233" y="3059354"/>
            <a:ext cx="3845117" cy="1077218"/>
          </a:xfrm>
          <a:prstGeom prst="rect">
            <a:avLst/>
          </a:prstGeom>
          <a:noFill/>
        </p:spPr>
        <p:txBody>
          <a:bodyPr wrap="square" rtlCol="0">
            <a:spAutoFit/>
          </a:bodyPr>
          <a:lstStyle/>
          <a:p>
            <a:pPr algn="ctr"/>
            <a:r>
              <a:rPr lang="en-US" sz="3200" b="1">
                <a:solidFill>
                  <a:srgbClr val="FF0000"/>
                </a:solidFill>
                <a:latin typeface="Arail"/>
              </a:rPr>
              <a:t>ỨNG PHÓ BIẾN ĐỔI KHÍ HẬU LÀ GÌ?</a:t>
            </a:r>
          </a:p>
        </p:txBody>
      </p:sp>
      <p:pic>
        <p:nvPicPr>
          <p:cNvPr id="22" name="Picture 21">
            <a:extLst>
              <a:ext uri="{FF2B5EF4-FFF2-40B4-BE49-F238E27FC236}">
                <a16:creationId xmlns:a16="http://schemas.microsoft.com/office/drawing/2014/main" id="{68F345CE-2EF7-F8F2-6A70-99B289AF028F}"/>
              </a:ext>
            </a:extLst>
          </p:cNvPr>
          <p:cNvPicPr>
            <a:picLocks noChangeAspect="1"/>
          </p:cNvPicPr>
          <p:nvPr/>
        </p:nvPicPr>
        <p:blipFill rotWithShape="1">
          <a:blip r:embed="rId2"/>
          <a:srcRect l="10269" r="929" b="13330"/>
          <a:stretch/>
        </p:blipFill>
        <p:spPr>
          <a:xfrm>
            <a:off x="0" y="5958042"/>
            <a:ext cx="12191999" cy="899958"/>
          </a:xfrm>
          <a:prstGeom prst="rect">
            <a:avLst/>
          </a:prstGeom>
        </p:spPr>
      </p:pic>
      <p:pic>
        <p:nvPicPr>
          <p:cNvPr id="1026" name="Picture 2" descr="Việt Nam ứng phó mạnh mẽ với các thách thức về biến đổi khí hậu">
            <a:extLst>
              <a:ext uri="{FF2B5EF4-FFF2-40B4-BE49-F238E27FC236}">
                <a16:creationId xmlns:a16="http://schemas.microsoft.com/office/drawing/2014/main" id="{538811C3-F4A9-2557-20EB-45908E26A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821" y="1590800"/>
            <a:ext cx="7482490" cy="39343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D4CD72A-1F9C-B344-5781-D9C344DF8CBF}"/>
              </a:ext>
            </a:extLst>
          </p:cNvPr>
          <p:cNvPicPr>
            <a:picLocks noChangeAspect="1"/>
          </p:cNvPicPr>
          <p:nvPr/>
        </p:nvPicPr>
        <p:blipFill>
          <a:blip r:embed="rId4"/>
          <a:stretch>
            <a:fillRect/>
          </a:stretch>
        </p:blipFill>
        <p:spPr>
          <a:xfrm>
            <a:off x="7379383" y="196919"/>
            <a:ext cx="839943" cy="748787"/>
          </a:xfrm>
          <a:prstGeom prst="flowChartConnector">
            <a:avLst/>
          </a:prstGeom>
        </p:spPr>
      </p:pic>
    </p:spTree>
    <p:extLst>
      <p:ext uri="{BB962C8B-B14F-4D97-AF65-F5344CB8AC3E}">
        <p14:creationId xmlns:p14="http://schemas.microsoft.com/office/powerpoint/2010/main" val="21502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C85A60-BC75-722C-4BF0-5B67D86BFE06}"/>
              </a:ext>
            </a:extLst>
          </p:cNvPr>
          <p:cNvGrpSpPr/>
          <p:nvPr/>
        </p:nvGrpSpPr>
        <p:grpSpPr>
          <a:xfrm>
            <a:off x="1522638" y="191665"/>
            <a:ext cx="9370324" cy="2610017"/>
            <a:chOff x="1222744" y="10629"/>
            <a:chExt cx="9370324" cy="2610017"/>
          </a:xfrm>
        </p:grpSpPr>
        <p:pic>
          <p:nvPicPr>
            <p:cNvPr id="5" name="Picture 4">
              <a:extLst>
                <a:ext uri="{FF2B5EF4-FFF2-40B4-BE49-F238E27FC236}">
                  <a16:creationId xmlns:a16="http://schemas.microsoft.com/office/drawing/2014/main" id="{96B09C85-7391-5A87-D6F4-479585C665B3}"/>
                </a:ext>
              </a:extLst>
            </p:cNvPr>
            <p:cNvPicPr>
              <a:picLocks noChangeAspect="1"/>
            </p:cNvPicPr>
            <p:nvPr/>
          </p:nvPicPr>
          <p:blipFill rotWithShape="1">
            <a:blip r:embed="rId3"/>
            <a:srcRect t="27325"/>
            <a:stretch/>
          </p:blipFill>
          <p:spPr>
            <a:xfrm>
              <a:off x="1222744" y="10629"/>
              <a:ext cx="9370324" cy="2610017"/>
            </a:xfrm>
            <a:prstGeom prst="rect">
              <a:avLst/>
            </a:prstGeom>
          </p:spPr>
        </p:pic>
        <p:pic>
          <p:nvPicPr>
            <p:cNvPr id="6" name="Picture 5">
              <a:extLst>
                <a:ext uri="{FF2B5EF4-FFF2-40B4-BE49-F238E27FC236}">
                  <a16:creationId xmlns:a16="http://schemas.microsoft.com/office/drawing/2014/main" id="{17629AAD-1BA6-4B07-B344-FE5D649D9BE2}"/>
                </a:ext>
              </a:extLst>
            </p:cNvPr>
            <p:cNvPicPr>
              <a:picLocks noChangeAspect="1"/>
            </p:cNvPicPr>
            <p:nvPr/>
          </p:nvPicPr>
          <p:blipFill>
            <a:blip r:embed="rId4"/>
            <a:stretch>
              <a:fillRect/>
            </a:stretch>
          </p:blipFill>
          <p:spPr>
            <a:xfrm>
              <a:off x="5278184" y="1338249"/>
              <a:ext cx="1295385" cy="1154802"/>
            </a:xfrm>
            <a:prstGeom prst="flowChartConnector">
              <a:avLst/>
            </a:prstGeom>
            <a:solidFill>
              <a:schemeClr val="accent1"/>
            </a:solidFill>
          </p:spPr>
        </p:pic>
      </p:grpSp>
      <p:grpSp>
        <p:nvGrpSpPr>
          <p:cNvPr id="7" name="Group 6">
            <a:extLst>
              <a:ext uri="{FF2B5EF4-FFF2-40B4-BE49-F238E27FC236}">
                <a16:creationId xmlns:a16="http://schemas.microsoft.com/office/drawing/2014/main" id="{F77C057D-CC42-838C-41B3-3CAE7F46177A}"/>
              </a:ext>
            </a:extLst>
          </p:cNvPr>
          <p:cNvGrpSpPr/>
          <p:nvPr/>
        </p:nvGrpSpPr>
        <p:grpSpPr>
          <a:xfrm>
            <a:off x="-1081323" y="2689494"/>
            <a:ext cx="6852756" cy="1821220"/>
            <a:chOff x="4724403" y="2539523"/>
            <a:chExt cx="4433913" cy="1821220"/>
          </a:xfrm>
        </p:grpSpPr>
        <p:sp>
          <p:nvSpPr>
            <p:cNvPr id="8" name="Rectangle 7">
              <a:extLst>
                <a:ext uri="{FF2B5EF4-FFF2-40B4-BE49-F238E27FC236}">
                  <a16:creationId xmlns:a16="http://schemas.microsoft.com/office/drawing/2014/main" id="{40DFF129-778A-183A-BAC7-091626F58B1B}"/>
                </a:ext>
              </a:extLst>
            </p:cNvPr>
            <p:cNvSpPr/>
            <p:nvPr/>
          </p:nvSpPr>
          <p:spPr>
            <a:xfrm>
              <a:off x="4724403" y="2539523"/>
              <a:ext cx="2286714" cy="1524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69CFA19B-899E-097E-D433-533A13C77FF9}"/>
                </a:ext>
              </a:extLst>
            </p:cNvPr>
            <p:cNvSpPr txBox="1"/>
            <p:nvPr/>
          </p:nvSpPr>
          <p:spPr>
            <a:xfrm>
              <a:off x="5696191" y="2836267"/>
              <a:ext cx="3462125" cy="1524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en-US" sz="3200" kern="1200">
                  <a:solidFill>
                    <a:srgbClr val="0000FF"/>
                  </a:solidFill>
                  <a:latin typeface="Arial" panose="020B0604020202020204" pitchFamily="34" charset="0"/>
                  <a:cs typeface="Arial" panose="020B0604020202020204" pitchFamily="34" charset="0"/>
                </a:rPr>
                <a:t>Giảm</a:t>
              </a:r>
              <a:r>
                <a:rPr lang="vi-VN" sz="3200" kern="1200">
                  <a:solidFill>
                    <a:srgbClr val="0000FF"/>
                  </a:solidFill>
                  <a:latin typeface="Arial" panose="020B0604020202020204" pitchFamily="34" charset="0"/>
                  <a:cs typeface="Arial" panose="020B0604020202020204" pitchFamily="34" charset="0"/>
                </a:rPr>
                <a:t> mức độ hoặc cường độ</a:t>
              </a:r>
              <a:r>
                <a:rPr lang="en-US" sz="3200" kern="1200">
                  <a:solidFill>
                    <a:srgbClr val="0000FF"/>
                  </a:solidFill>
                  <a:latin typeface="Arial" panose="020B0604020202020204" pitchFamily="34" charset="0"/>
                  <a:cs typeface="Arial" panose="020B0604020202020204" pitchFamily="34" charset="0"/>
                </a:rPr>
                <a:t> </a:t>
              </a:r>
              <a:r>
                <a:rPr lang="en-US" sz="3200" kern="1200" dirty="0">
                  <a:solidFill>
                    <a:srgbClr val="0000FF"/>
                  </a:solidFill>
                  <a:latin typeface="Arial" panose="020B0604020202020204" pitchFamily="34" charset="0"/>
                  <a:cs typeface="Arial" panose="020B0604020202020204" pitchFamily="34" charset="0"/>
                </a:rPr>
                <a:t>phát thải khí nhà kính</a:t>
              </a:r>
              <a:endParaRPr lang="vi-VN" sz="3200" kern="1200" dirty="0">
                <a:solidFill>
                  <a:srgbClr val="0000FF"/>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06BE9C56-CB77-1757-29FF-5B3B5E6F648B}"/>
              </a:ext>
            </a:extLst>
          </p:cNvPr>
          <p:cNvGrpSpPr/>
          <p:nvPr/>
        </p:nvGrpSpPr>
        <p:grpSpPr>
          <a:xfrm>
            <a:off x="7035984" y="2986238"/>
            <a:ext cx="4735409" cy="1535777"/>
            <a:chOff x="4509539" y="601"/>
            <a:chExt cx="4735409" cy="1535777"/>
          </a:xfrm>
        </p:grpSpPr>
        <p:sp>
          <p:nvSpPr>
            <p:cNvPr id="11" name="Rectangle 10">
              <a:extLst>
                <a:ext uri="{FF2B5EF4-FFF2-40B4-BE49-F238E27FC236}">
                  <a16:creationId xmlns:a16="http://schemas.microsoft.com/office/drawing/2014/main" id="{70E85342-7593-EFE4-02DB-47F57DE410B1}"/>
                </a:ext>
              </a:extLst>
            </p:cNvPr>
            <p:cNvSpPr/>
            <p:nvPr/>
          </p:nvSpPr>
          <p:spPr>
            <a:xfrm>
              <a:off x="4509539" y="601"/>
              <a:ext cx="2626565" cy="1524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2AC757E3-30D0-FD1F-D0F3-63725910C383}"/>
                </a:ext>
              </a:extLst>
            </p:cNvPr>
            <p:cNvSpPr txBox="1"/>
            <p:nvPr/>
          </p:nvSpPr>
          <p:spPr>
            <a:xfrm>
              <a:off x="5027260" y="11902"/>
              <a:ext cx="4217688" cy="1524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solidFill>
                    <a:srgbClr val="0000FF"/>
                  </a:solidFill>
                  <a:latin typeface="Arial" panose="020B0604020202020204" pitchFamily="34" charset="0"/>
                  <a:cs typeface="Arial" panose="020B0604020202020204" pitchFamily="34" charset="0"/>
                </a:rPr>
                <a:t>Thích nghi</a:t>
              </a:r>
              <a:endParaRPr lang="vi-VN" sz="3200" kern="1200" dirty="0">
                <a:solidFill>
                  <a:srgbClr val="0000FF"/>
                </a:solidFill>
                <a:latin typeface="Arial" panose="020B0604020202020204" pitchFamily="34" charset="0"/>
                <a:cs typeface="Arial" panose="020B0604020202020204" pitchFamily="34" charset="0"/>
              </a:endParaRPr>
            </a:p>
            <a:p>
              <a:pPr marL="285750" lvl="1" indent="-285750" algn="just" defTabSz="1422400">
                <a:lnSpc>
                  <a:spcPct val="90000"/>
                </a:lnSpc>
                <a:spcBef>
                  <a:spcPct val="0"/>
                </a:spcBef>
                <a:spcAft>
                  <a:spcPct val="15000"/>
                </a:spcAft>
                <a:buChar char="•"/>
              </a:pPr>
              <a:r>
                <a:rPr lang="en-US" sz="3200" kern="1200" dirty="0">
                  <a:solidFill>
                    <a:srgbClr val="0000FF"/>
                  </a:solidFill>
                  <a:latin typeface="Arial" panose="020B0604020202020204" pitchFamily="34" charset="0"/>
                  <a:cs typeface="Arial" panose="020B0604020202020204" pitchFamily="34" charset="0"/>
                </a:rPr>
                <a:t>Khả năng chống chịu</a:t>
              </a:r>
              <a:endParaRPr lang="vi-VN" sz="3200" kern="1200" dirty="0">
                <a:solidFill>
                  <a:srgbClr val="0000FF"/>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id="{BEF66EBE-3664-0A27-28CA-CA3D2B0B8D4F}"/>
              </a:ext>
            </a:extLst>
          </p:cNvPr>
          <p:cNvPicPr>
            <a:picLocks noChangeAspect="1"/>
          </p:cNvPicPr>
          <p:nvPr/>
        </p:nvPicPr>
        <p:blipFill rotWithShape="1">
          <a:blip r:embed="rId5"/>
          <a:srcRect l="10269" r="929" b="13330"/>
          <a:stretch/>
        </p:blipFill>
        <p:spPr>
          <a:xfrm>
            <a:off x="0" y="5958042"/>
            <a:ext cx="12191999" cy="899958"/>
          </a:xfrm>
          <a:prstGeom prst="rect">
            <a:avLst/>
          </a:prstGeom>
        </p:spPr>
      </p:pic>
      <p:pic>
        <p:nvPicPr>
          <p:cNvPr id="3" name="Picture 2">
            <a:extLst>
              <a:ext uri="{FF2B5EF4-FFF2-40B4-BE49-F238E27FC236}">
                <a16:creationId xmlns:a16="http://schemas.microsoft.com/office/drawing/2014/main" id="{735F6CFC-C10F-8DB8-DEE6-1AADE806BEF7}"/>
              </a:ext>
            </a:extLst>
          </p:cNvPr>
          <p:cNvPicPr>
            <a:picLocks noChangeAspect="1"/>
          </p:cNvPicPr>
          <p:nvPr/>
        </p:nvPicPr>
        <p:blipFill rotWithShape="1">
          <a:blip r:embed="rId6"/>
          <a:srcRect r="51422"/>
          <a:stretch/>
        </p:blipFill>
        <p:spPr>
          <a:xfrm>
            <a:off x="0" y="712806"/>
            <a:ext cx="2192271" cy="2209304"/>
          </a:xfrm>
          <a:prstGeom prst="rect">
            <a:avLst/>
          </a:prstGeom>
        </p:spPr>
      </p:pic>
      <p:pic>
        <p:nvPicPr>
          <p:cNvPr id="14" name="Picture 13">
            <a:extLst>
              <a:ext uri="{FF2B5EF4-FFF2-40B4-BE49-F238E27FC236}">
                <a16:creationId xmlns:a16="http://schemas.microsoft.com/office/drawing/2014/main" id="{D07EE84A-1345-20F6-8A71-E9B222A4DE1B}"/>
              </a:ext>
            </a:extLst>
          </p:cNvPr>
          <p:cNvPicPr>
            <a:picLocks noChangeAspect="1"/>
          </p:cNvPicPr>
          <p:nvPr/>
        </p:nvPicPr>
        <p:blipFill rotWithShape="1">
          <a:blip r:embed="rId6"/>
          <a:srcRect l="47777"/>
          <a:stretch/>
        </p:blipFill>
        <p:spPr>
          <a:xfrm>
            <a:off x="9860746" y="997712"/>
            <a:ext cx="2331254" cy="2185382"/>
          </a:xfrm>
          <a:prstGeom prst="rect">
            <a:avLst/>
          </a:prstGeom>
        </p:spPr>
      </p:pic>
    </p:spTree>
    <p:extLst>
      <p:ext uri="{BB962C8B-B14F-4D97-AF65-F5344CB8AC3E}">
        <p14:creationId xmlns:p14="http://schemas.microsoft.com/office/powerpoint/2010/main" val="2779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11B139-014F-4192-AE93-FF89194CAAD9}"/>
              </a:ext>
            </a:extLst>
          </p:cNvPr>
          <p:cNvPicPr>
            <a:picLocks noChangeAspect="1"/>
          </p:cNvPicPr>
          <p:nvPr/>
        </p:nvPicPr>
        <p:blipFill rotWithShape="1">
          <a:blip r:embed="rId3"/>
          <a:srcRect l="6739"/>
          <a:stretch/>
        </p:blipFill>
        <p:spPr>
          <a:xfrm>
            <a:off x="44463" y="67134"/>
            <a:ext cx="1845116" cy="1203104"/>
          </a:xfrm>
          <a:prstGeom prst="rect">
            <a:avLst/>
          </a:prstGeom>
        </p:spPr>
      </p:pic>
      <p:sp>
        <p:nvSpPr>
          <p:cNvPr id="12" name="Rectangle: Rounded Corners 11">
            <a:extLst>
              <a:ext uri="{FF2B5EF4-FFF2-40B4-BE49-F238E27FC236}">
                <a16:creationId xmlns:a16="http://schemas.microsoft.com/office/drawing/2014/main" id="{3F3963CC-42CD-4B4A-A8A7-61C6DFCDC172}"/>
              </a:ext>
            </a:extLst>
          </p:cNvPr>
          <p:cNvSpPr/>
          <p:nvPr/>
        </p:nvSpPr>
        <p:spPr>
          <a:xfrm>
            <a:off x="1944268" y="71163"/>
            <a:ext cx="9829499" cy="1015687"/>
          </a:xfrm>
          <a:prstGeom prst="roundRect">
            <a:avLst/>
          </a:prstGeom>
          <a:solidFill>
            <a:schemeClr val="accent4">
              <a:lumMod val="20000"/>
              <a:lumOff val="80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rgbClr val="000000"/>
              </a:solidFill>
              <a:latin typeface="OpenSans"/>
            </a:endParaRPr>
          </a:p>
          <a:p>
            <a:endParaRPr lang="en-US" sz="3200">
              <a:solidFill>
                <a:srgbClr val="000000"/>
              </a:solidFill>
              <a:latin typeface="OpenSans"/>
            </a:endParaRPr>
          </a:p>
          <a:p>
            <a:pPr algn="ctr"/>
            <a:r>
              <a:rPr lang="vi-VN" sz="3200">
                <a:solidFill>
                  <a:srgbClr val="0000FF"/>
                </a:solidFill>
                <a:latin typeface="#9Slide03 Arima Madurai" panose="00000500000000000000" pitchFamily="2" charset="0"/>
                <a:ea typeface="Cambria" panose="02040503050406030204" pitchFamily="18" charset="0"/>
                <a:cs typeface="#9Slide03 Arima Madurai" panose="00000500000000000000" pitchFamily="2" charset="0"/>
              </a:rPr>
              <a:t>Nêu v</a:t>
            </a:r>
            <a:r>
              <a:rPr lang="vi-VN" sz="3200">
                <a:solidFill>
                  <a:srgbClr val="0000FF"/>
                </a:solidFill>
                <a:latin typeface="#9Slide03 Arima Madurai" panose="00000500000000000000" pitchFamily="2" charset="0"/>
                <a:cs typeface="#9Slide03 Arima Madurai" panose="00000500000000000000" pitchFamily="2" charset="0"/>
              </a:rPr>
              <a:t>í dụ về các giải pháp thích ứng, giảm nhẹ biến đổi khí hậu ở nước ta mà em biết.</a:t>
            </a:r>
            <a:br>
              <a:rPr lang="vi-VN" sz="3200">
                <a:solidFill>
                  <a:srgbClr val="172DF9"/>
                </a:solidFill>
                <a:latin typeface="#9Slide03 Arima Madurai Medium" panose="00000600000000000000" pitchFamily="2" charset="0"/>
                <a:cs typeface="#9Slide03 Arima Madurai Medium" panose="00000600000000000000" pitchFamily="2" charset="0"/>
              </a:rPr>
            </a:br>
            <a:br>
              <a:rPr lang="vi-VN" sz="3200">
                <a:solidFill>
                  <a:srgbClr val="000000"/>
                </a:solidFill>
                <a:latin typeface="OpenSans"/>
              </a:rPr>
            </a:br>
            <a:endParaRPr lang="en-US" sz="3200"/>
          </a:p>
        </p:txBody>
      </p:sp>
      <p:sp>
        <p:nvSpPr>
          <p:cNvPr id="14" name="TextBox 13">
            <a:extLst>
              <a:ext uri="{FF2B5EF4-FFF2-40B4-BE49-F238E27FC236}">
                <a16:creationId xmlns:a16="http://schemas.microsoft.com/office/drawing/2014/main" id="{D027CE1B-5F3E-4146-BEB2-307D6F9CB000}"/>
              </a:ext>
            </a:extLst>
          </p:cNvPr>
          <p:cNvSpPr txBox="1"/>
          <p:nvPr/>
        </p:nvSpPr>
        <p:spPr>
          <a:xfrm>
            <a:off x="523402" y="1439283"/>
            <a:ext cx="3844880" cy="584775"/>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 </a:t>
            </a:r>
            <a:r>
              <a:rPr lang="vi-VN" sz="3200">
                <a:solidFill>
                  <a:srgbClr val="FF0000"/>
                </a:solidFill>
                <a:latin typeface="Arial" panose="020B0604020202020204" pitchFamily="34" charset="0"/>
                <a:cs typeface="Arial" panose="020B0604020202020204" pitchFamily="34" charset="0"/>
              </a:rPr>
              <a:t>Giảm nhẹ BĐKH</a:t>
            </a:r>
            <a:endParaRPr lang="en-US" sz="3200">
              <a:solidFill>
                <a:srgbClr val="FF0000"/>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56A00F22-5C7B-F713-242A-20F9B97007F3}"/>
              </a:ext>
            </a:extLst>
          </p:cNvPr>
          <p:cNvCxnSpPr/>
          <p:nvPr/>
        </p:nvCxnSpPr>
        <p:spPr>
          <a:xfrm>
            <a:off x="6000108" y="1629883"/>
            <a:ext cx="0" cy="49045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55E10F2-A3D6-79CB-0C73-1B28535BE82A}"/>
              </a:ext>
            </a:extLst>
          </p:cNvPr>
          <p:cNvSpPr txBox="1"/>
          <p:nvPr/>
        </p:nvSpPr>
        <p:spPr>
          <a:xfrm>
            <a:off x="6514651" y="1439282"/>
            <a:ext cx="5677349" cy="584775"/>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 </a:t>
            </a:r>
            <a:r>
              <a:rPr lang="vi-VN" sz="3200">
                <a:solidFill>
                  <a:srgbClr val="FF0000"/>
                </a:solidFill>
                <a:latin typeface="Arial" panose="020B0604020202020204" pitchFamily="34" charset="0"/>
                <a:cs typeface="Arial" panose="020B0604020202020204" pitchFamily="34" charset="0"/>
              </a:rPr>
              <a:t>Thích ứng với BĐKH</a:t>
            </a:r>
            <a:endParaRPr lang="en-US" sz="3200">
              <a:solidFill>
                <a:srgbClr val="FF0000"/>
              </a:solidFill>
              <a:latin typeface="Arial" panose="020B0604020202020204" pitchFamily="34" charset="0"/>
              <a:cs typeface="Arial" panose="020B0604020202020204" pitchFamily="34" charset="0"/>
            </a:endParaRPr>
          </a:p>
        </p:txBody>
      </p:sp>
      <p:pic>
        <p:nvPicPr>
          <p:cNvPr id="2052" name="Picture 4" descr="Giảm nhẹ biến đổi khí hậu toàn cầu bằng biện pháp thu giữ, sử dụng và lưu  trữ Cacbonic">
            <a:extLst>
              <a:ext uri="{FF2B5EF4-FFF2-40B4-BE49-F238E27FC236}">
                <a16:creationId xmlns:a16="http://schemas.microsoft.com/office/drawing/2014/main" id="{07679B17-80C5-591F-FABC-9B73FBAD4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472" y="4724996"/>
            <a:ext cx="2280447" cy="2133004"/>
          </a:xfrm>
          <a:prstGeom prst="cloud">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A3B76BD-0E78-811B-F40B-A396CBC02952}"/>
              </a:ext>
            </a:extLst>
          </p:cNvPr>
          <p:cNvPicPr>
            <a:picLocks noChangeAspect="1"/>
          </p:cNvPicPr>
          <p:nvPr/>
        </p:nvPicPr>
        <p:blipFill rotWithShape="1">
          <a:blip r:embed="rId5"/>
          <a:srcRect l="10269" r="929" b="13330"/>
          <a:stretch/>
        </p:blipFill>
        <p:spPr>
          <a:xfrm>
            <a:off x="0" y="6323894"/>
            <a:ext cx="12191999" cy="899958"/>
          </a:xfrm>
          <a:prstGeom prst="rect">
            <a:avLst/>
          </a:prstGeom>
        </p:spPr>
      </p:pic>
      <p:pic>
        <p:nvPicPr>
          <p:cNvPr id="7" name="Picture 6" descr="Ngành Xây dựng chủ động ứng phó với biến đổi khí hậu">
            <a:extLst>
              <a:ext uri="{FF2B5EF4-FFF2-40B4-BE49-F238E27FC236}">
                <a16:creationId xmlns:a16="http://schemas.microsoft.com/office/drawing/2014/main" id="{ABFFB1DD-9BCC-826F-B812-1B53F5FB5A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8034" y="5229546"/>
            <a:ext cx="3393833" cy="1488523"/>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54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E7A434-5D0F-8510-1EB8-E7F8E6928E19}"/>
              </a:ext>
            </a:extLst>
          </p:cNvPr>
          <p:cNvGrpSpPr/>
          <p:nvPr/>
        </p:nvGrpSpPr>
        <p:grpSpPr>
          <a:xfrm>
            <a:off x="287674" y="1482819"/>
            <a:ext cx="6200459" cy="4906945"/>
            <a:chOff x="195208" y="1482819"/>
            <a:chExt cx="6200459" cy="4906945"/>
          </a:xfrm>
        </p:grpSpPr>
        <p:sp>
          <p:nvSpPr>
            <p:cNvPr id="6" name="TextBox 5">
              <a:extLst>
                <a:ext uri="{FF2B5EF4-FFF2-40B4-BE49-F238E27FC236}">
                  <a16:creationId xmlns:a16="http://schemas.microsoft.com/office/drawing/2014/main" id="{F59F364D-57B8-ACC7-1558-E7405B56002F}"/>
                </a:ext>
              </a:extLst>
            </p:cNvPr>
            <p:cNvSpPr txBox="1"/>
            <p:nvPr/>
          </p:nvSpPr>
          <p:spPr>
            <a:xfrm>
              <a:off x="339047" y="5866544"/>
              <a:ext cx="5756953" cy="523220"/>
            </a:xfrm>
            <a:prstGeom prst="rect">
              <a:avLst/>
            </a:prstGeom>
            <a:noFill/>
          </p:spPr>
          <p:txBody>
            <a:bodyPr wrap="square">
              <a:spAutoFit/>
            </a:bodyPr>
            <a:lstStyle/>
            <a:p>
              <a:pPr marL="457200" indent="-457200" algn="l">
                <a:buFont typeface="Wingdings" panose="05000000000000000000" pitchFamily="2" charset="2"/>
                <a:buChar char="ü"/>
              </a:pPr>
              <a:r>
                <a:rPr lang="vi-VN" sz="2800" b="0" i="0">
                  <a:solidFill>
                    <a:srgbClr val="0000FF"/>
                  </a:solidFill>
                  <a:effectLst/>
                  <a:latin typeface="#9Slide05 Fourth Light" panose="00000400000000000000" pitchFamily="2" charset="0"/>
                  <a:cs typeface="Arial" panose="020B0604020202020204" pitchFamily="34" charset="0"/>
                </a:rPr>
                <a:t> </a:t>
              </a:r>
              <a:r>
                <a:rPr lang="en-US" sz="2800" b="0" i="0">
                  <a:solidFill>
                    <a:srgbClr val="0000FF"/>
                  </a:solidFill>
                  <a:effectLst/>
                  <a:latin typeface="#9Slide05 Fourth Light" panose="00000400000000000000" pitchFamily="2" charset="0"/>
                  <a:cs typeface="Arial" panose="020B0604020202020204" pitchFamily="34" charset="0"/>
                </a:rPr>
                <a:t>Sử dụng tiết kiệm năng lượng</a:t>
              </a:r>
              <a:r>
                <a:rPr lang="vi-VN" sz="2800" b="0" i="0">
                  <a:solidFill>
                    <a:srgbClr val="0000FF"/>
                  </a:solidFill>
                  <a:effectLst/>
                  <a:latin typeface="#9Slide05 Fourth Light" panose="00000400000000000000" pitchFamily="2" charset="0"/>
                  <a:cs typeface="Arial" panose="020B0604020202020204" pitchFamily="34" charset="0"/>
                </a:rPr>
                <a:t>.</a:t>
              </a:r>
            </a:p>
          </p:txBody>
        </p:sp>
        <p:pic>
          <p:nvPicPr>
            <p:cNvPr id="1026" name="Picture 2" descr="Tiết kiệm năng lượng điện - trách nhiệm của mọi người dân - Đài Phát thanh  và Truyền hình Điện Biên">
              <a:extLst>
                <a:ext uri="{FF2B5EF4-FFF2-40B4-BE49-F238E27FC236}">
                  <a16:creationId xmlns:a16="http://schemas.microsoft.com/office/drawing/2014/main" id="{36D02DD5-F544-DBD7-7964-D440F1B8D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08" y="1482819"/>
              <a:ext cx="6200459" cy="4383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065D4AB9-22DA-1E01-38CC-FC38E0E9C772}"/>
              </a:ext>
            </a:extLst>
          </p:cNvPr>
          <p:cNvGrpSpPr/>
          <p:nvPr/>
        </p:nvGrpSpPr>
        <p:grpSpPr>
          <a:xfrm>
            <a:off x="6580602" y="1441723"/>
            <a:ext cx="5756953" cy="4906945"/>
            <a:chOff x="6539506" y="1482819"/>
            <a:chExt cx="5756953" cy="4906945"/>
          </a:xfrm>
        </p:grpSpPr>
        <p:sp>
          <p:nvSpPr>
            <p:cNvPr id="9" name="TextBox 8">
              <a:extLst>
                <a:ext uri="{FF2B5EF4-FFF2-40B4-BE49-F238E27FC236}">
                  <a16:creationId xmlns:a16="http://schemas.microsoft.com/office/drawing/2014/main" id="{88624245-EF07-D602-8355-B4A3B230E8BB}"/>
                </a:ext>
              </a:extLst>
            </p:cNvPr>
            <p:cNvSpPr txBox="1"/>
            <p:nvPr/>
          </p:nvSpPr>
          <p:spPr>
            <a:xfrm>
              <a:off x="6539506" y="5866544"/>
              <a:ext cx="5756953" cy="523220"/>
            </a:xfrm>
            <a:prstGeom prst="rect">
              <a:avLst/>
            </a:prstGeom>
            <a:noFill/>
          </p:spPr>
          <p:txBody>
            <a:bodyPr wrap="square">
              <a:spAutoFit/>
            </a:bodyPr>
            <a:lstStyle/>
            <a:p>
              <a:pPr marL="457200" indent="-457200" algn="l">
                <a:buFont typeface="Wingdings" panose="05000000000000000000" pitchFamily="2" charset="2"/>
                <a:buChar char="ü"/>
              </a:pPr>
              <a:r>
                <a:rPr lang="vi-VN" sz="2800" b="0" i="0">
                  <a:solidFill>
                    <a:srgbClr val="0000FF"/>
                  </a:solidFill>
                  <a:effectLst/>
                  <a:latin typeface="#9Slide05 Fourth Light" panose="00000400000000000000" pitchFamily="2" charset="0"/>
                  <a:cs typeface="Arial" panose="020B0604020202020204" pitchFamily="34" charset="0"/>
                </a:rPr>
                <a:t> </a:t>
              </a:r>
              <a:r>
                <a:rPr lang="en-US" sz="2800" b="0" i="0">
                  <a:solidFill>
                    <a:srgbClr val="0000FF"/>
                  </a:solidFill>
                  <a:effectLst/>
                  <a:latin typeface="#9Slide05 Fourth Light" panose="00000400000000000000" pitchFamily="2" charset="0"/>
                  <a:cs typeface="Arial" panose="020B0604020202020204" pitchFamily="34" charset="0"/>
                </a:rPr>
                <a:t>Sử dụng các nguồn năng lượng tái tạo</a:t>
              </a:r>
              <a:endParaRPr lang="vi-VN" sz="2800" b="0" i="0">
                <a:solidFill>
                  <a:srgbClr val="0000FF"/>
                </a:solidFill>
                <a:effectLst/>
                <a:latin typeface="#9Slide05 Fourth Light" panose="00000400000000000000" pitchFamily="2" charset="0"/>
                <a:cs typeface="Arial" panose="020B0604020202020204" pitchFamily="34" charset="0"/>
              </a:endParaRPr>
            </a:p>
          </p:txBody>
        </p:sp>
        <p:pic>
          <p:nvPicPr>
            <p:cNvPr id="1028" name="Picture 4">
              <a:extLst>
                <a:ext uri="{FF2B5EF4-FFF2-40B4-BE49-F238E27FC236}">
                  <a16:creationId xmlns:a16="http://schemas.microsoft.com/office/drawing/2014/main" id="{30D4B747-5E61-1BFB-AF25-C0D0EBF63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331" y="1482819"/>
              <a:ext cx="4383724" cy="43837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E857A24D-5CBF-8831-E199-D4A153BB53CC}"/>
              </a:ext>
            </a:extLst>
          </p:cNvPr>
          <p:cNvPicPr>
            <a:picLocks noChangeAspect="1"/>
          </p:cNvPicPr>
          <p:nvPr/>
        </p:nvPicPr>
        <p:blipFill rotWithShape="1">
          <a:blip r:embed="rId5"/>
          <a:srcRect l="6739"/>
          <a:stretch/>
        </p:blipFill>
        <p:spPr>
          <a:xfrm>
            <a:off x="44463" y="67134"/>
            <a:ext cx="1845116" cy="1203104"/>
          </a:xfrm>
          <a:prstGeom prst="rect">
            <a:avLst/>
          </a:prstGeom>
        </p:spPr>
      </p:pic>
      <p:sp>
        <p:nvSpPr>
          <p:cNvPr id="11" name="Rectangle: Rounded Corners 10">
            <a:extLst>
              <a:ext uri="{FF2B5EF4-FFF2-40B4-BE49-F238E27FC236}">
                <a16:creationId xmlns:a16="http://schemas.microsoft.com/office/drawing/2014/main" id="{D7870776-F383-9FB5-A33F-21A440FDDCF0}"/>
              </a:ext>
            </a:extLst>
          </p:cNvPr>
          <p:cNvSpPr/>
          <p:nvPr/>
        </p:nvSpPr>
        <p:spPr>
          <a:xfrm>
            <a:off x="1944268" y="71163"/>
            <a:ext cx="9829499" cy="1015687"/>
          </a:xfrm>
          <a:prstGeom prst="roundRect">
            <a:avLst/>
          </a:prstGeom>
          <a:solidFill>
            <a:schemeClr val="accent4">
              <a:lumMod val="20000"/>
              <a:lumOff val="80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rgbClr val="000000"/>
              </a:solidFill>
              <a:latin typeface="OpenSans"/>
            </a:endParaRPr>
          </a:p>
          <a:p>
            <a:endParaRPr lang="en-US" sz="3200">
              <a:solidFill>
                <a:srgbClr val="000000"/>
              </a:solidFill>
              <a:latin typeface="OpenSans"/>
            </a:endParaRPr>
          </a:p>
          <a:p>
            <a:pPr algn="ctr"/>
            <a:r>
              <a:rPr lang="vi-VN" sz="3200">
                <a:solidFill>
                  <a:srgbClr val="0000FF"/>
                </a:solidFill>
                <a:latin typeface="#9Slide03 Arima Madurai" panose="00000500000000000000" pitchFamily="2" charset="0"/>
                <a:ea typeface="Cambria" panose="02040503050406030204" pitchFamily="18" charset="0"/>
                <a:cs typeface="#9Slide03 Arima Madurai" panose="00000500000000000000" pitchFamily="2" charset="0"/>
              </a:rPr>
              <a:t>Nêu v</a:t>
            </a:r>
            <a:r>
              <a:rPr lang="vi-VN" sz="3200">
                <a:solidFill>
                  <a:srgbClr val="0000FF"/>
                </a:solidFill>
                <a:latin typeface="#9Slide03 Arima Madurai" panose="00000500000000000000" pitchFamily="2" charset="0"/>
                <a:cs typeface="#9Slide03 Arima Madurai" panose="00000500000000000000" pitchFamily="2" charset="0"/>
              </a:rPr>
              <a:t>í dụ về các giải pháp thích ứng, giảm nhẹ </a:t>
            </a:r>
            <a:endParaRPr lang="en-US" sz="3200">
              <a:solidFill>
                <a:srgbClr val="0000FF"/>
              </a:solidFill>
              <a:latin typeface="#9Slide03 Arima Madurai" panose="00000500000000000000" pitchFamily="2" charset="0"/>
              <a:cs typeface="#9Slide03 Arima Madurai" panose="00000500000000000000" pitchFamily="2" charset="0"/>
            </a:endParaRPr>
          </a:p>
          <a:p>
            <a:pPr algn="ctr"/>
            <a:r>
              <a:rPr lang="vi-VN" sz="3200">
                <a:solidFill>
                  <a:srgbClr val="0000FF"/>
                </a:solidFill>
                <a:latin typeface="#9Slide03 Arima Madurai" panose="00000500000000000000" pitchFamily="2" charset="0"/>
                <a:cs typeface="#9Slide03 Arima Madurai" panose="00000500000000000000" pitchFamily="2" charset="0"/>
              </a:rPr>
              <a:t>biến đổi khí hậu ở nước ta mà em biết.</a:t>
            </a:r>
            <a:br>
              <a:rPr lang="vi-VN" sz="3200">
                <a:solidFill>
                  <a:srgbClr val="172DF9"/>
                </a:solidFill>
                <a:latin typeface="#9Slide03 Arima Madurai Medium" panose="00000600000000000000" pitchFamily="2" charset="0"/>
                <a:cs typeface="#9Slide03 Arima Madurai Medium" panose="00000600000000000000" pitchFamily="2" charset="0"/>
              </a:rPr>
            </a:br>
            <a:br>
              <a:rPr lang="vi-VN" sz="3200">
                <a:solidFill>
                  <a:srgbClr val="000000"/>
                </a:solidFill>
                <a:latin typeface="OpenSans"/>
              </a:rPr>
            </a:br>
            <a:endParaRPr lang="en-US" sz="3200"/>
          </a:p>
        </p:txBody>
      </p:sp>
    </p:spTree>
    <p:extLst>
      <p:ext uri="{BB962C8B-B14F-4D97-AF65-F5344CB8AC3E}">
        <p14:creationId xmlns:p14="http://schemas.microsoft.com/office/powerpoint/2010/main" val="273350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57A24D-5CBF-8831-E199-D4A153BB53CC}"/>
              </a:ext>
            </a:extLst>
          </p:cNvPr>
          <p:cNvPicPr>
            <a:picLocks noChangeAspect="1"/>
          </p:cNvPicPr>
          <p:nvPr/>
        </p:nvPicPr>
        <p:blipFill rotWithShape="1">
          <a:blip r:embed="rId3"/>
          <a:srcRect l="6739"/>
          <a:stretch/>
        </p:blipFill>
        <p:spPr>
          <a:xfrm>
            <a:off x="44463" y="67134"/>
            <a:ext cx="1845116" cy="1203104"/>
          </a:xfrm>
          <a:prstGeom prst="rect">
            <a:avLst/>
          </a:prstGeom>
        </p:spPr>
      </p:pic>
      <p:sp>
        <p:nvSpPr>
          <p:cNvPr id="11" name="Rectangle: Rounded Corners 10">
            <a:extLst>
              <a:ext uri="{FF2B5EF4-FFF2-40B4-BE49-F238E27FC236}">
                <a16:creationId xmlns:a16="http://schemas.microsoft.com/office/drawing/2014/main" id="{D7870776-F383-9FB5-A33F-21A440FDDCF0}"/>
              </a:ext>
            </a:extLst>
          </p:cNvPr>
          <p:cNvSpPr/>
          <p:nvPr/>
        </p:nvSpPr>
        <p:spPr>
          <a:xfrm>
            <a:off x="1944268" y="71163"/>
            <a:ext cx="9829499" cy="1015687"/>
          </a:xfrm>
          <a:prstGeom prst="roundRect">
            <a:avLst/>
          </a:prstGeom>
          <a:solidFill>
            <a:schemeClr val="accent4">
              <a:lumMod val="20000"/>
              <a:lumOff val="80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rgbClr val="000000"/>
              </a:solidFill>
              <a:latin typeface="OpenSans"/>
            </a:endParaRPr>
          </a:p>
          <a:p>
            <a:endParaRPr lang="en-US" sz="3200">
              <a:solidFill>
                <a:srgbClr val="000000"/>
              </a:solidFill>
              <a:latin typeface="OpenSans"/>
            </a:endParaRPr>
          </a:p>
          <a:p>
            <a:pPr algn="ctr"/>
            <a:r>
              <a:rPr lang="vi-VN" sz="3200">
                <a:solidFill>
                  <a:srgbClr val="0000FF"/>
                </a:solidFill>
                <a:latin typeface="#9Slide03 Arima Madurai" panose="00000500000000000000" pitchFamily="2" charset="0"/>
                <a:ea typeface="Cambria" panose="02040503050406030204" pitchFamily="18" charset="0"/>
                <a:cs typeface="#9Slide03 Arima Madurai" panose="00000500000000000000" pitchFamily="2" charset="0"/>
              </a:rPr>
              <a:t>Nêu v</a:t>
            </a:r>
            <a:r>
              <a:rPr lang="vi-VN" sz="3200">
                <a:solidFill>
                  <a:srgbClr val="0000FF"/>
                </a:solidFill>
                <a:latin typeface="#9Slide03 Arima Madurai" panose="00000500000000000000" pitchFamily="2" charset="0"/>
                <a:cs typeface="#9Slide03 Arima Madurai" panose="00000500000000000000" pitchFamily="2" charset="0"/>
              </a:rPr>
              <a:t>í dụ về các giải pháp thích ứng, giảm nhẹ </a:t>
            </a:r>
            <a:endParaRPr lang="en-US" sz="3200">
              <a:solidFill>
                <a:srgbClr val="0000FF"/>
              </a:solidFill>
              <a:latin typeface="#9Slide03 Arima Madurai" panose="00000500000000000000" pitchFamily="2" charset="0"/>
              <a:cs typeface="#9Slide03 Arima Madurai" panose="00000500000000000000" pitchFamily="2" charset="0"/>
            </a:endParaRPr>
          </a:p>
          <a:p>
            <a:pPr algn="ctr"/>
            <a:r>
              <a:rPr lang="vi-VN" sz="3200">
                <a:solidFill>
                  <a:srgbClr val="0000FF"/>
                </a:solidFill>
                <a:latin typeface="#9Slide03 Arima Madurai" panose="00000500000000000000" pitchFamily="2" charset="0"/>
                <a:cs typeface="#9Slide03 Arima Madurai" panose="00000500000000000000" pitchFamily="2" charset="0"/>
              </a:rPr>
              <a:t>biến đổi khí hậu ở nước ta mà em biết.</a:t>
            </a:r>
            <a:br>
              <a:rPr lang="vi-VN" sz="3200">
                <a:solidFill>
                  <a:srgbClr val="172DF9"/>
                </a:solidFill>
                <a:latin typeface="#9Slide03 Arima Madurai Medium" panose="00000600000000000000" pitchFamily="2" charset="0"/>
                <a:cs typeface="#9Slide03 Arima Madurai Medium" panose="00000600000000000000" pitchFamily="2" charset="0"/>
              </a:rPr>
            </a:br>
            <a:br>
              <a:rPr lang="vi-VN" sz="3200">
                <a:solidFill>
                  <a:srgbClr val="000000"/>
                </a:solidFill>
                <a:latin typeface="OpenSans"/>
              </a:rPr>
            </a:br>
            <a:endParaRPr lang="en-US" sz="3200"/>
          </a:p>
        </p:txBody>
      </p:sp>
      <p:grpSp>
        <p:nvGrpSpPr>
          <p:cNvPr id="4" name="Group 3">
            <a:extLst>
              <a:ext uri="{FF2B5EF4-FFF2-40B4-BE49-F238E27FC236}">
                <a16:creationId xmlns:a16="http://schemas.microsoft.com/office/drawing/2014/main" id="{23F5F606-F027-0269-1837-F621B4F72E76}"/>
              </a:ext>
            </a:extLst>
          </p:cNvPr>
          <p:cNvGrpSpPr/>
          <p:nvPr/>
        </p:nvGrpSpPr>
        <p:grpSpPr>
          <a:xfrm>
            <a:off x="-119923" y="1941816"/>
            <a:ext cx="6411076" cy="4349178"/>
            <a:chOff x="44463" y="1859623"/>
            <a:chExt cx="6411076" cy="4349178"/>
          </a:xfrm>
        </p:grpSpPr>
        <p:sp>
          <p:nvSpPr>
            <p:cNvPr id="6" name="TextBox 5">
              <a:extLst>
                <a:ext uri="{FF2B5EF4-FFF2-40B4-BE49-F238E27FC236}">
                  <a16:creationId xmlns:a16="http://schemas.microsoft.com/office/drawing/2014/main" id="{F59F364D-57B8-ACC7-1558-E7405B56002F}"/>
                </a:ext>
              </a:extLst>
            </p:cNvPr>
            <p:cNvSpPr txBox="1"/>
            <p:nvPr/>
          </p:nvSpPr>
          <p:spPr>
            <a:xfrm>
              <a:off x="44463" y="5685581"/>
              <a:ext cx="6411076" cy="523220"/>
            </a:xfrm>
            <a:prstGeom prst="rect">
              <a:avLst/>
            </a:prstGeom>
            <a:noFill/>
          </p:spPr>
          <p:txBody>
            <a:bodyPr wrap="square">
              <a:spAutoFit/>
            </a:bodyPr>
            <a:lstStyle/>
            <a:p>
              <a:pPr marL="457200" indent="-457200" algn="l">
                <a:buFont typeface="Wingdings" panose="05000000000000000000" pitchFamily="2" charset="2"/>
                <a:buChar char="ü"/>
              </a:pPr>
              <a:r>
                <a:rPr lang="vi-VN" sz="2800" b="0" i="0">
                  <a:solidFill>
                    <a:srgbClr val="0000FF"/>
                  </a:solidFill>
                  <a:effectLst/>
                  <a:latin typeface="#9Slide05 Fourth Light" panose="00000400000000000000" pitchFamily="2" charset="0"/>
                  <a:cs typeface="Arial" panose="020B0604020202020204" pitchFamily="34" charset="0"/>
                </a:rPr>
                <a:t> </a:t>
              </a:r>
              <a:r>
                <a:rPr lang="en-US" sz="2800" b="0" i="0">
                  <a:solidFill>
                    <a:srgbClr val="0000FF"/>
                  </a:solidFill>
                  <a:effectLst/>
                  <a:latin typeface="#9Slide05 Fourth Light" panose="00000400000000000000" pitchFamily="2" charset="0"/>
                  <a:cs typeface="Arial" panose="020B0604020202020204" pitchFamily="34" charset="0"/>
                </a:rPr>
                <a:t>Sử dụng tiết kiệm và bảo vệ tài nguyên nước</a:t>
              </a:r>
              <a:endParaRPr lang="vi-VN" sz="2800" b="0" i="0">
                <a:solidFill>
                  <a:srgbClr val="0000FF"/>
                </a:solidFill>
                <a:effectLst/>
                <a:latin typeface="#9Slide05 Fourth Light" panose="00000400000000000000" pitchFamily="2" charset="0"/>
                <a:cs typeface="Arial" panose="020B0604020202020204" pitchFamily="34" charset="0"/>
              </a:endParaRPr>
            </a:p>
          </p:txBody>
        </p:sp>
        <p:pic>
          <p:nvPicPr>
            <p:cNvPr id="2050" name="Picture 2" descr="Biện pháp sử dụng nguồn tài nguyên nước hiệu quả bao gồm những biện pháp  gì? Việc phát triển khoa học, công nghệ trong sử dụng nguồn nước hiệu quả  được quy">
              <a:extLst>
                <a:ext uri="{FF2B5EF4-FFF2-40B4-BE49-F238E27FC236}">
                  <a16:creationId xmlns:a16="http://schemas.microsoft.com/office/drawing/2014/main" id="{5F152E81-B982-D34D-A17D-68EB696D3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59"/>
            <a:stretch/>
          </p:blipFill>
          <p:spPr bwMode="auto">
            <a:xfrm>
              <a:off x="546670" y="1859623"/>
              <a:ext cx="5715000" cy="38029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B2B6D-1D2E-F585-3E1F-06B1D554CCF3}"/>
              </a:ext>
            </a:extLst>
          </p:cNvPr>
          <p:cNvGrpSpPr/>
          <p:nvPr/>
        </p:nvGrpSpPr>
        <p:grpSpPr>
          <a:xfrm>
            <a:off x="6213241" y="2321959"/>
            <a:ext cx="5756953" cy="3969035"/>
            <a:chOff x="6299714" y="2404152"/>
            <a:chExt cx="5756953" cy="3969035"/>
          </a:xfrm>
        </p:grpSpPr>
        <p:sp>
          <p:nvSpPr>
            <p:cNvPr id="9" name="TextBox 8">
              <a:extLst>
                <a:ext uri="{FF2B5EF4-FFF2-40B4-BE49-F238E27FC236}">
                  <a16:creationId xmlns:a16="http://schemas.microsoft.com/office/drawing/2014/main" id="{88624245-EF07-D602-8355-B4A3B230E8BB}"/>
                </a:ext>
              </a:extLst>
            </p:cNvPr>
            <p:cNvSpPr txBox="1"/>
            <p:nvPr/>
          </p:nvSpPr>
          <p:spPr>
            <a:xfrm>
              <a:off x="6299714" y="5849967"/>
              <a:ext cx="5756953" cy="523220"/>
            </a:xfrm>
            <a:prstGeom prst="rect">
              <a:avLst/>
            </a:prstGeom>
            <a:noFill/>
          </p:spPr>
          <p:txBody>
            <a:bodyPr wrap="square">
              <a:spAutoFit/>
            </a:bodyPr>
            <a:lstStyle/>
            <a:p>
              <a:pPr marL="457200" indent="-457200" algn="l">
                <a:buFont typeface="Wingdings" panose="05000000000000000000" pitchFamily="2" charset="2"/>
                <a:buChar char="ü"/>
              </a:pPr>
              <a:r>
                <a:rPr lang="vi-VN" sz="2800" b="0" i="0">
                  <a:solidFill>
                    <a:srgbClr val="0000FF"/>
                  </a:solidFill>
                  <a:effectLst/>
                  <a:latin typeface="#9Slide05 Fourth Light" panose="00000400000000000000" pitchFamily="2" charset="0"/>
                  <a:cs typeface="Arial" panose="020B0604020202020204" pitchFamily="34" charset="0"/>
                </a:rPr>
                <a:t> </a:t>
              </a:r>
              <a:r>
                <a:rPr lang="en-US" sz="2800" b="0" i="0">
                  <a:solidFill>
                    <a:srgbClr val="0000FF"/>
                  </a:solidFill>
                  <a:effectLst/>
                  <a:latin typeface="#9Slide05 Fourth Light" panose="00000400000000000000" pitchFamily="2" charset="0"/>
                  <a:cs typeface="Arial" panose="020B0604020202020204" pitchFamily="34" charset="0"/>
                </a:rPr>
                <a:t>Bảo vệ rừng, trồng và bảo vệ cây xanh</a:t>
              </a:r>
              <a:endParaRPr lang="vi-VN" sz="2800" b="0" i="0">
                <a:solidFill>
                  <a:srgbClr val="0000FF"/>
                </a:solidFill>
                <a:effectLst/>
                <a:latin typeface="#9Slide05 Fourth Light" panose="00000400000000000000" pitchFamily="2" charset="0"/>
                <a:cs typeface="Arial" panose="020B0604020202020204" pitchFamily="34" charset="0"/>
              </a:endParaRPr>
            </a:p>
          </p:txBody>
        </p:sp>
        <p:pic>
          <p:nvPicPr>
            <p:cNvPr id="2052" name="Picture 4" descr="Trồng và bảo vệ rừng: Tiền đề để phát triển bền vững">
              <a:extLst>
                <a:ext uri="{FF2B5EF4-FFF2-40B4-BE49-F238E27FC236}">
                  <a16:creationId xmlns:a16="http://schemas.microsoft.com/office/drawing/2014/main" id="{A17B119A-4F2A-AEC3-1943-E3BE57C78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539" y="2404152"/>
              <a:ext cx="5601128" cy="33501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437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57A24D-5CBF-8831-E199-D4A153BB53CC}"/>
              </a:ext>
            </a:extLst>
          </p:cNvPr>
          <p:cNvPicPr>
            <a:picLocks noChangeAspect="1"/>
          </p:cNvPicPr>
          <p:nvPr/>
        </p:nvPicPr>
        <p:blipFill rotWithShape="1">
          <a:blip r:embed="rId3"/>
          <a:srcRect l="6739"/>
          <a:stretch/>
        </p:blipFill>
        <p:spPr>
          <a:xfrm>
            <a:off x="44463" y="67134"/>
            <a:ext cx="1845116" cy="1203104"/>
          </a:xfrm>
          <a:prstGeom prst="rect">
            <a:avLst/>
          </a:prstGeom>
        </p:spPr>
      </p:pic>
      <p:sp>
        <p:nvSpPr>
          <p:cNvPr id="11" name="Rectangle: Rounded Corners 10">
            <a:extLst>
              <a:ext uri="{FF2B5EF4-FFF2-40B4-BE49-F238E27FC236}">
                <a16:creationId xmlns:a16="http://schemas.microsoft.com/office/drawing/2014/main" id="{D7870776-F383-9FB5-A33F-21A440FDDCF0}"/>
              </a:ext>
            </a:extLst>
          </p:cNvPr>
          <p:cNvSpPr/>
          <p:nvPr/>
        </p:nvSpPr>
        <p:spPr>
          <a:xfrm>
            <a:off x="1944268" y="71163"/>
            <a:ext cx="9829499" cy="1015687"/>
          </a:xfrm>
          <a:prstGeom prst="roundRect">
            <a:avLst/>
          </a:prstGeom>
          <a:solidFill>
            <a:schemeClr val="accent4">
              <a:lumMod val="20000"/>
              <a:lumOff val="80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rgbClr val="000000"/>
              </a:solidFill>
              <a:latin typeface="OpenSans"/>
            </a:endParaRPr>
          </a:p>
          <a:p>
            <a:endParaRPr lang="en-US" sz="3200">
              <a:solidFill>
                <a:srgbClr val="000000"/>
              </a:solidFill>
              <a:latin typeface="OpenSans"/>
            </a:endParaRPr>
          </a:p>
          <a:p>
            <a:pPr algn="ctr"/>
            <a:r>
              <a:rPr lang="vi-VN" sz="3200">
                <a:solidFill>
                  <a:srgbClr val="0000FF"/>
                </a:solidFill>
                <a:latin typeface="#9Slide03 Arima Madurai" panose="00000500000000000000" pitchFamily="2" charset="0"/>
                <a:ea typeface="Cambria" panose="02040503050406030204" pitchFamily="18" charset="0"/>
                <a:cs typeface="#9Slide03 Arima Madurai" panose="00000500000000000000" pitchFamily="2" charset="0"/>
              </a:rPr>
              <a:t>Nêu v</a:t>
            </a:r>
            <a:r>
              <a:rPr lang="vi-VN" sz="3200">
                <a:solidFill>
                  <a:srgbClr val="0000FF"/>
                </a:solidFill>
                <a:latin typeface="#9Slide03 Arima Madurai" panose="00000500000000000000" pitchFamily="2" charset="0"/>
                <a:cs typeface="#9Slide03 Arima Madurai" panose="00000500000000000000" pitchFamily="2" charset="0"/>
              </a:rPr>
              <a:t>í dụ về các giải pháp thích ứng, giảm nhẹ </a:t>
            </a:r>
            <a:endParaRPr lang="en-US" sz="3200">
              <a:solidFill>
                <a:srgbClr val="0000FF"/>
              </a:solidFill>
              <a:latin typeface="#9Slide03 Arima Madurai" panose="00000500000000000000" pitchFamily="2" charset="0"/>
              <a:cs typeface="#9Slide03 Arima Madurai" panose="00000500000000000000" pitchFamily="2" charset="0"/>
            </a:endParaRPr>
          </a:p>
          <a:p>
            <a:pPr algn="ctr"/>
            <a:r>
              <a:rPr lang="vi-VN" sz="3200">
                <a:solidFill>
                  <a:srgbClr val="0000FF"/>
                </a:solidFill>
                <a:latin typeface="#9Slide03 Arima Madurai" panose="00000500000000000000" pitchFamily="2" charset="0"/>
                <a:cs typeface="#9Slide03 Arima Madurai" panose="00000500000000000000" pitchFamily="2" charset="0"/>
              </a:rPr>
              <a:t>biến đổi khí hậu ở nước ta mà em biết.</a:t>
            </a:r>
            <a:br>
              <a:rPr lang="vi-VN" sz="3200">
                <a:solidFill>
                  <a:srgbClr val="172DF9"/>
                </a:solidFill>
                <a:latin typeface="#9Slide03 Arima Madurai Medium" panose="00000600000000000000" pitchFamily="2" charset="0"/>
                <a:cs typeface="#9Slide03 Arima Madurai Medium" panose="00000600000000000000" pitchFamily="2" charset="0"/>
              </a:rPr>
            </a:br>
            <a:br>
              <a:rPr lang="vi-VN" sz="3200">
                <a:solidFill>
                  <a:srgbClr val="000000"/>
                </a:solidFill>
                <a:latin typeface="OpenSans"/>
              </a:rPr>
            </a:br>
            <a:endParaRPr lang="en-US" sz="3200"/>
          </a:p>
        </p:txBody>
      </p:sp>
      <p:grpSp>
        <p:nvGrpSpPr>
          <p:cNvPr id="3" name="Group 2">
            <a:extLst>
              <a:ext uri="{FF2B5EF4-FFF2-40B4-BE49-F238E27FC236}">
                <a16:creationId xmlns:a16="http://schemas.microsoft.com/office/drawing/2014/main" id="{CE6C0DAD-4A5A-0C84-EECE-B1C8F2CDE1FA}"/>
              </a:ext>
            </a:extLst>
          </p:cNvPr>
          <p:cNvGrpSpPr/>
          <p:nvPr/>
        </p:nvGrpSpPr>
        <p:grpSpPr>
          <a:xfrm>
            <a:off x="431513" y="1424434"/>
            <a:ext cx="5756953" cy="4965330"/>
            <a:chOff x="431513" y="1424434"/>
            <a:chExt cx="5756953" cy="4965330"/>
          </a:xfrm>
        </p:grpSpPr>
        <p:sp>
          <p:nvSpPr>
            <p:cNvPr id="6" name="TextBox 5">
              <a:extLst>
                <a:ext uri="{FF2B5EF4-FFF2-40B4-BE49-F238E27FC236}">
                  <a16:creationId xmlns:a16="http://schemas.microsoft.com/office/drawing/2014/main" id="{F59F364D-57B8-ACC7-1558-E7405B56002F}"/>
                </a:ext>
              </a:extLst>
            </p:cNvPr>
            <p:cNvSpPr txBox="1"/>
            <p:nvPr/>
          </p:nvSpPr>
          <p:spPr>
            <a:xfrm>
              <a:off x="431513" y="5866544"/>
              <a:ext cx="5756953" cy="523220"/>
            </a:xfrm>
            <a:prstGeom prst="rect">
              <a:avLst/>
            </a:prstGeom>
            <a:noFill/>
          </p:spPr>
          <p:txBody>
            <a:bodyPr wrap="square">
              <a:spAutoFit/>
            </a:bodyPr>
            <a:lstStyle/>
            <a:p>
              <a:pPr marL="457200" indent="-457200" algn="l">
                <a:buFont typeface="Wingdings" panose="05000000000000000000" pitchFamily="2" charset="2"/>
                <a:buChar char="ü"/>
              </a:pPr>
              <a:r>
                <a:rPr lang="vi-VN" sz="2800" b="0" i="0">
                  <a:solidFill>
                    <a:srgbClr val="0000FF"/>
                  </a:solidFill>
                  <a:effectLst/>
                  <a:latin typeface="#9Slide05 Fourth Light" panose="00000400000000000000" pitchFamily="2" charset="0"/>
                  <a:cs typeface="Arial" panose="020B0604020202020204" pitchFamily="34" charset="0"/>
                </a:rPr>
                <a:t> </a:t>
              </a:r>
              <a:r>
                <a:rPr lang="en-US" sz="2800" b="0" i="0">
                  <a:solidFill>
                    <a:srgbClr val="0000FF"/>
                  </a:solidFill>
                  <a:effectLst/>
                  <a:latin typeface="#9Slide05 Fourth Light" panose="00000400000000000000" pitchFamily="2" charset="0"/>
                  <a:cs typeface="Arial" panose="020B0604020202020204" pitchFamily="34" charset="0"/>
                </a:rPr>
                <a:t>Giảm thiểu và xử lí rác thải, chất thải</a:t>
              </a:r>
              <a:endParaRPr lang="vi-VN" sz="2800" b="0" i="0">
                <a:solidFill>
                  <a:srgbClr val="0000FF"/>
                </a:solidFill>
                <a:effectLst/>
                <a:latin typeface="#9Slide05 Fourth Light" panose="00000400000000000000" pitchFamily="2" charset="0"/>
                <a:cs typeface="Arial" panose="020B0604020202020204" pitchFamily="34" charset="0"/>
              </a:endParaRPr>
            </a:p>
          </p:txBody>
        </p:sp>
        <p:pic>
          <p:nvPicPr>
            <p:cNvPr id="3074" name="Picture 2" descr="Xử Lý Rác Thải">
              <a:extLst>
                <a:ext uri="{FF2B5EF4-FFF2-40B4-BE49-F238E27FC236}">
                  <a16:creationId xmlns:a16="http://schemas.microsoft.com/office/drawing/2014/main" id="{58690A90-7B15-F738-B691-B7B79AD09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21" y="1424434"/>
              <a:ext cx="3808088" cy="41045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FD875771-469C-47A3-03C6-A5FD527F0EC0}"/>
              </a:ext>
            </a:extLst>
          </p:cNvPr>
          <p:cNvGrpSpPr/>
          <p:nvPr/>
        </p:nvGrpSpPr>
        <p:grpSpPr>
          <a:xfrm>
            <a:off x="5512466" y="1270238"/>
            <a:ext cx="6679534" cy="5119526"/>
            <a:chOff x="5512466" y="1270238"/>
            <a:chExt cx="6679534" cy="5119526"/>
          </a:xfrm>
        </p:grpSpPr>
        <p:sp>
          <p:nvSpPr>
            <p:cNvPr id="9" name="TextBox 8">
              <a:extLst>
                <a:ext uri="{FF2B5EF4-FFF2-40B4-BE49-F238E27FC236}">
                  <a16:creationId xmlns:a16="http://schemas.microsoft.com/office/drawing/2014/main" id="{88624245-EF07-D602-8355-B4A3B230E8BB}"/>
                </a:ext>
              </a:extLst>
            </p:cNvPr>
            <p:cNvSpPr txBox="1"/>
            <p:nvPr/>
          </p:nvSpPr>
          <p:spPr>
            <a:xfrm>
              <a:off x="6193600" y="5866544"/>
              <a:ext cx="5998400" cy="523220"/>
            </a:xfrm>
            <a:prstGeom prst="rect">
              <a:avLst/>
            </a:prstGeom>
            <a:noFill/>
          </p:spPr>
          <p:txBody>
            <a:bodyPr wrap="square">
              <a:spAutoFit/>
            </a:bodyPr>
            <a:lstStyle/>
            <a:p>
              <a:pPr marL="457200" indent="-457200" algn="l">
                <a:buFont typeface="Wingdings" panose="05000000000000000000" pitchFamily="2" charset="2"/>
                <a:buChar char="ü"/>
              </a:pPr>
              <a:r>
                <a:rPr lang="vi-VN" sz="2800" b="0" i="0">
                  <a:solidFill>
                    <a:srgbClr val="0000FF"/>
                  </a:solidFill>
                  <a:effectLst/>
                  <a:latin typeface="#9Slide05 Fourth Light" panose="00000400000000000000" pitchFamily="2" charset="0"/>
                  <a:cs typeface="Arial" panose="020B0604020202020204" pitchFamily="34" charset="0"/>
                </a:rPr>
                <a:t> </a:t>
              </a:r>
              <a:r>
                <a:rPr lang="en-US" sz="2800" b="0" i="0">
                  <a:solidFill>
                    <a:srgbClr val="0000FF"/>
                  </a:solidFill>
                  <a:effectLst/>
                  <a:latin typeface="#9Slide05 Fourth Light" panose="00000400000000000000" pitchFamily="2" charset="0"/>
                  <a:cs typeface="Arial" panose="020B0604020202020204" pitchFamily="34" charset="0"/>
                </a:rPr>
                <a:t>Phân loại rác, bỏ rác đúng nơi quy định</a:t>
              </a:r>
              <a:endParaRPr lang="vi-VN" sz="2800" b="0" i="0">
                <a:solidFill>
                  <a:srgbClr val="0000FF"/>
                </a:solidFill>
                <a:effectLst/>
                <a:latin typeface="#9Slide05 Fourth Light" panose="00000400000000000000" pitchFamily="2" charset="0"/>
                <a:cs typeface="Arial" panose="020B0604020202020204" pitchFamily="34" charset="0"/>
              </a:endParaRPr>
            </a:p>
          </p:txBody>
        </p:sp>
        <p:pic>
          <p:nvPicPr>
            <p:cNvPr id="3076" name="Picture 4" descr="Cách Xử Lý Rác Thải Sinh Hoạt Gia Đình Hiệu Quả Nhất | Cleanipedia">
              <a:extLst>
                <a:ext uri="{FF2B5EF4-FFF2-40B4-BE49-F238E27FC236}">
                  <a16:creationId xmlns:a16="http://schemas.microsoft.com/office/drawing/2014/main" id="{29FDCE51-9B37-F8E3-FF55-0DB980916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466" y="1270238"/>
              <a:ext cx="6525422" cy="41045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42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57A24D-5CBF-8831-E199-D4A153BB53CC}"/>
              </a:ext>
            </a:extLst>
          </p:cNvPr>
          <p:cNvPicPr>
            <a:picLocks noChangeAspect="1"/>
          </p:cNvPicPr>
          <p:nvPr/>
        </p:nvPicPr>
        <p:blipFill rotWithShape="1">
          <a:blip r:embed="rId3"/>
          <a:srcRect l="6739"/>
          <a:stretch/>
        </p:blipFill>
        <p:spPr>
          <a:xfrm>
            <a:off x="44463" y="67134"/>
            <a:ext cx="1845116" cy="1203104"/>
          </a:xfrm>
          <a:prstGeom prst="rect">
            <a:avLst/>
          </a:prstGeom>
        </p:spPr>
      </p:pic>
      <p:sp>
        <p:nvSpPr>
          <p:cNvPr id="11" name="Rectangle: Rounded Corners 10">
            <a:extLst>
              <a:ext uri="{FF2B5EF4-FFF2-40B4-BE49-F238E27FC236}">
                <a16:creationId xmlns:a16="http://schemas.microsoft.com/office/drawing/2014/main" id="{D7870776-F383-9FB5-A33F-21A440FDDCF0}"/>
              </a:ext>
            </a:extLst>
          </p:cNvPr>
          <p:cNvSpPr/>
          <p:nvPr/>
        </p:nvSpPr>
        <p:spPr>
          <a:xfrm>
            <a:off x="1944268" y="71163"/>
            <a:ext cx="9829499" cy="1015687"/>
          </a:xfrm>
          <a:prstGeom prst="roundRect">
            <a:avLst/>
          </a:prstGeom>
          <a:solidFill>
            <a:schemeClr val="accent4">
              <a:lumMod val="20000"/>
              <a:lumOff val="80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rgbClr val="000000"/>
              </a:solidFill>
              <a:latin typeface="OpenSans"/>
            </a:endParaRPr>
          </a:p>
          <a:p>
            <a:endParaRPr lang="en-US" sz="3200">
              <a:solidFill>
                <a:srgbClr val="000000"/>
              </a:solidFill>
              <a:latin typeface="OpenSans"/>
            </a:endParaRPr>
          </a:p>
          <a:p>
            <a:pPr algn="ctr"/>
            <a:r>
              <a:rPr lang="vi-VN" sz="3200">
                <a:solidFill>
                  <a:srgbClr val="0000FF"/>
                </a:solidFill>
                <a:latin typeface="#9Slide03 Arima Madurai" panose="00000500000000000000" pitchFamily="2" charset="0"/>
                <a:ea typeface="Cambria" panose="02040503050406030204" pitchFamily="18" charset="0"/>
                <a:cs typeface="#9Slide03 Arima Madurai" panose="00000500000000000000" pitchFamily="2" charset="0"/>
              </a:rPr>
              <a:t>Nêu v</a:t>
            </a:r>
            <a:r>
              <a:rPr lang="vi-VN" sz="3200">
                <a:solidFill>
                  <a:srgbClr val="0000FF"/>
                </a:solidFill>
                <a:latin typeface="#9Slide03 Arima Madurai" panose="00000500000000000000" pitchFamily="2" charset="0"/>
                <a:cs typeface="#9Slide03 Arima Madurai" panose="00000500000000000000" pitchFamily="2" charset="0"/>
              </a:rPr>
              <a:t>í dụ về các giải pháp thích ứng, giảm nhẹ </a:t>
            </a:r>
            <a:endParaRPr lang="en-US" sz="3200">
              <a:solidFill>
                <a:srgbClr val="0000FF"/>
              </a:solidFill>
              <a:latin typeface="#9Slide03 Arima Madurai" panose="00000500000000000000" pitchFamily="2" charset="0"/>
              <a:cs typeface="#9Slide03 Arima Madurai" panose="00000500000000000000" pitchFamily="2" charset="0"/>
            </a:endParaRPr>
          </a:p>
          <a:p>
            <a:pPr algn="ctr"/>
            <a:r>
              <a:rPr lang="vi-VN" sz="3200">
                <a:solidFill>
                  <a:srgbClr val="0000FF"/>
                </a:solidFill>
                <a:latin typeface="#9Slide03 Arima Madurai" panose="00000500000000000000" pitchFamily="2" charset="0"/>
                <a:cs typeface="#9Slide03 Arima Madurai" panose="00000500000000000000" pitchFamily="2" charset="0"/>
              </a:rPr>
              <a:t>biến đổi khí hậu ở nước ta mà em biết.</a:t>
            </a:r>
            <a:br>
              <a:rPr lang="vi-VN" sz="3200">
                <a:solidFill>
                  <a:srgbClr val="172DF9"/>
                </a:solidFill>
                <a:latin typeface="#9Slide03 Arima Madurai Medium" panose="00000600000000000000" pitchFamily="2" charset="0"/>
                <a:cs typeface="#9Slide03 Arima Madurai Medium" panose="00000600000000000000" pitchFamily="2" charset="0"/>
              </a:rPr>
            </a:br>
            <a:br>
              <a:rPr lang="vi-VN" sz="3200">
                <a:solidFill>
                  <a:srgbClr val="000000"/>
                </a:solidFill>
                <a:latin typeface="OpenSans"/>
              </a:rPr>
            </a:br>
            <a:endParaRPr lang="en-US" sz="3200"/>
          </a:p>
        </p:txBody>
      </p:sp>
      <p:sp>
        <p:nvSpPr>
          <p:cNvPr id="9" name="TextBox 8">
            <a:extLst>
              <a:ext uri="{FF2B5EF4-FFF2-40B4-BE49-F238E27FC236}">
                <a16:creationId xmlns:a16="http://schemas.microsoft.com/office/drawing/2014/main" id="{88624245-EF07-D602-8355-B4A3B230E8BB}"/>
              </a:ext>
            </a:extLst>
          </p:cNvPr>
          <p:cNvSpPr txBox="1"/>
          <p:nvPr/>
        </p:nvSpPr>
        <p:spPr>
          <a:xfrm>
            <a:off x="4851175" y="5512894"/>
            <a:ext cx="7037735" cy="1200329"/>
          </a:xfrm>
          <a:prstGeom prst="rect">
            <a:avLst/>
          </a:prstGeom>
          <a:noFill/>
        </p:spPr>
        <p:txBody>
          <a:bodyPr wrap="square">
            <a:spAutoFit/>
          </a:bodyPr>
          <a:lstStyle/>
          <a:p>
            <a:pPr marL="457200" indent="-457200" algn="ctr">
              <a:buFont typeface="Wingdings" panose="05000000000000000000" pitchFamily="2" charset="2"/>
              <a:buChar char="ü"/>
            </a:pPr>
            <a:r>
              <a:rPr lang="vi-VN" sz="2400" b="0" i="0">
                <a:solidFill>
                  <a:srgbClr val="0000FF"/>
                </a:solidFill>
                <a:effectLst/>
                <a:latin typeface="#9Slide05 Fourth Light" panose="00000400000000000000" pitchFamily="2" charset="0"/>
                <a:cs typeface="Arial" panose="020B0604020202020204" pitchFamily="34" charset="0"/>
              </a:rPr>
              <a:t> Ứng dụng thành tựu khoa học công nghệ vào sản xuất vừa tiết kiệm nguyên nhiên liệu vừa tạo ra sản phẩm chất lượng tốt</a:t>
            </a:r>
          </a:p>
        </p:txBody>
      </p:sp>
      <p:pic>
        <p:nvPicPr>
          <p:cNvPr id="2" name="Picture 1">
            <a:extLst>
              <a:ext uri="{FF2B5EF4-FFF2-40B4-BE49-F238E27FC236}">
                <a16:creationId xmlns:a16="http://schemas.microsoft.com/office/drawing/2014/main" id="{6266CE01-7EEB-D2BD-8E35-2BF3D57586C2}"/>
              </a:ext>
            </a:extLst>
          </p:cNvPr>
          <p:cNvPicPr>
            <a:picLocks noChangeAspect="1"/>
          </p:cNvPicPr>
          <p:nvPr/>
        </p:nvPicPr>
        <p:blipFill rotWithShape="1">
          <a:blip r:embed="rId4">
            <a:extLst>
              <a:ext uri="{28A0092B-C50C-407E-A947-70E740481C1C}">
                <a14:useLocalDpi xmlns:a14="http://schemas.microsoft.com/office/drawing/2010/main" val="0"/>
              </a:ext>
            </a:extLst>
          </a:blip>
          <a:srcRect l="66667" t="49119" b="5827"/>
          <a:stretch/>
        </p:blipFill>
        <p:spPr>
          <a:xfrm>
            <a:off x="303090" y="1306730"/>
            <a:ext cx="4548085" cy="4350941"/>
          </a:xfrm>
          <a:prstGeom prst="rect">
            <a:avLst/>
          </a:prstGeom>
        </p:spPr>
      </p:pic>
      <p:pic>
        <p:nvPicPr>
          <p:cNvPr id="4098" name="Picture 2" descr="Không có mô tả ảnh.">
            <a:extLst>
              <a:ext uri="{FF2B5EF4-FFF2-40B4-BE49-F238E27FC236}">
                <a16:creationId xmlns:a16="http://schemas.microsoft.com/office/drawing/2014/main" id="{E1D7D08F-11F6-8498-66FE-B0A6D8421E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0" t="32509" r="3778" b="5780"/>
          <a:stretch/>
        </p:blipFill>
        <p:spPr bwMode="auto">
          <a:xfrm>
            <a:off x="4790089" y="2127877"/>
            <a:ext cx="7327184" cy="34233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FCFC1B-3BC2-B7D4-E4CE-447953BF7EE0}"/>
              </a:ext>
            </a:extLst>
          </p:cNvPr>
          <p:cNvSpPr txBox="1"/>
          <p:nvPr/>
        </p:nvSpPr>
        <p:spPr>
          <a:xfrm>
            <a:off x="44463" y="5499844"/>
            <a:ext cx="4830506" cy="1200329"/>
          </a:xfrm>
          <a:prstGeom prst="rect">
            <a:avLst/>
          </a:prstGeom>
          <a:noFill/>
        </p:spPr>
        <p:txBody>
          <a:bodyPr wrap="square">
            <a:spAutoFit/>
          </a:bodyPr>
          <a:lstStyle/>
          <a:p>
            <a:pPr marL="457200" indent="-457200" algn="ctr">
              <a:buFont typeface="Wingdings" panose="05000000000000000000" pitchFamily="2" charset="2"/>
              <a:buChar char="ü"/>
            </a:pPr>
            <a:r>
              <a:rPr lang="vi-VN" sz="2400" b="0" i="0">
                <a:solidFill>
                  <a:srgbClr val="0000FF"/>
                </a:solidFill>
                <a:effectLst/>
                <a:latin typeface="#9Slide05 Fourth Light" panose="00000400000000000000" pitchFamily="2" charset="0"/>
                <a:cs typeface="Arial" panose="020B0604020202020204" pitchFamily="34" charset="0"/>
              </a:rPr>
              <a:t> Thay đổi cơ cấu cây trồng vật nuôi, nghiên cứu các giống cây trồng, vật nuôi thích ứng BĐKH</a:t>
            </a:r>
          </a:p>
        </p:txBody>
      </p:sp>
    </p:spTree>
    <p:extLst>
      <p:ext uri="{BB962C8B-B14F-4D97-AF65-F5344CB8AC3E}">
        <p14:creationId xmlns:p14="http://schemas.microsoft.com/office/powerpoint/2010/main" val="4246336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8624245-EF07-D602-8355-B4A3B230E8BB}"/>
              </a:ext>
            </a:extLst>
          </p:cNvPr>
          <p:cNvSpPr txBox="1"/>
          <p:nvPr/>
        </p:nvSpPr>
        <p:spPr>
          <a:xfrm>
            <a:off x="256854" y="561375"/>
            <a:ext cx="7314445" cy="2308324"/>
          </a:xfrm>
          <a:prstGeom prst="rect">
            <a:avLst/>
          </a:prstGeom>
          <a:noFill/>
        </p:spPr>
        <p:txBody>
          <a:bodyPr wrap="square">
            <a:spAutoFit/>
          </a:bodyPr>
          <a:lstStyle/>
          <a:p>
            <a:pPr marL="457200" indent="-457200" algn="just">
              <a:buFont typeface="Wingdings" panose="05000000000000000000" pitchFamily="2" charset="2"/>
              <a:buChar char="ü"/>
            </a:pPr>
            <a:r>
              <a:rPr lang="vi-VN" sz="3600" b="0" i="0">
                <a:solidFill>
                  <a:srgbClr val="0000FF"/>
                </a:solidFill>
                <a:effectLst/>
                <a:latin typeface="#9Slide05 Fourth Light" panose="00000400000000000000" pitchFamily="2" charset="0"/>
                <a:cs typeface="Arial" panose="020B0604020202020204" pitchFamily="34" charset="0"/>
              </a:rPr>
              <a:t> Tìm hiểu kiến thức về BĐKH, rèn luyện kĩ năng ứng phó với thiên tai...tích cực tham gia phong trào/hoạt động ứng phó BĐKH ở địa phương, cộng đồng</a:t>
            </a:r>
          </a:p>
        </p:txBody>
      </p:sp>
      <p:pic>
        <p:nvPicPr>
          <p:cNvPr id="8" name="Picture 7" descr="Graphical user interface&#10;&#10;Description automatically generated with medium confidence">
            <a:extLst>
              <a:ext uri="{FF2B5EF4-FFF2-40B4-BE49-F238E27FC236}">
                <a16:creationId xmlns:a16="http://schemas.microsoft.com/office/drawing/2014/main" id="{68B414EC-6633-BF7F-2F1D-1D341F92F4A3}"/>
              </a:ext>
            </a:extLst>
          </p:cNvPr>
          <p:cNvPicPr>
            <a:picLocks noChangeAspect="1"/>
          </p:cNvPicPr>
          <p:nvPr/>
        </p:nvPicPr>
        <p:blipFill rotWithShape="1">
          <a:blip r:embed="rId3">
            <a:extLst>
              <a:ext uri="{28A0092B-C50C-407E-A947-70E740481C1C}">
                <a14:useLocalDpi xmlns:a14="http://schemas.microsoft.com/office/drawing/2010/main" val="0"/>
              </a:ext>
            </a:extLst>
          </a:blip>
          <a:srcRect l="32181" t="48507" r="33284" b="21"/>
          <a:stretch/>
        </p:blipFill>
        <p:spPr>
          <a:xfrm>
            <a:off x="7571300" y="561375"/>
            <a:ext cx="4210493" cy="3530009"/>
          </a:xfrm>
          <a:prstGeom prst="rect">
            <a:avLst/>
          </a:prstGeom>
        </p:spPr>
      </p:pic>
      <p:pic>
        <p:nvPicPr>
          <p:cNvPr id="5126" name="Picture 6" descr="Biến đổi khí hậu | UNICEF Việt Nam">
            <a:extLst>
              <a:ext uri="{FF2B5EF4-FFF2-40B4-BE49-F238E27FC236}">
                <a16:creationId xmlns:a16="http://schemas.microsoft.com/office/drawing/2014/main" id="{6EFC6F44-0545-5223-F0DF-6ABD5F911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21" y="3224948"/>
            <a:ext cx="8187159" cy="3633052"/>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820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FD5CA7-B81A-37FD-2668-5AA53128912F}"/>
              </a:ext>
            </a:extLst>
          </p:cNvPr>
          <p:cNvSpPr txBox="1"/>
          <p:nvPr/>
        </p:nvSpPr>
        <p:spPr>
          <a:xfrm>
            <a:off x="698643" y="2374258"/>
            <a:ext cx="10489915" cy="2308324"/>
          </a:xfrm>
          <a:custGeom>
            <a:avLst/>
            <a:gdLst>
              <a:gd name="connsiteX0" fmla="*/ 0 w 10489915"/>
              <a:gd name="connsiteY0" fmla="*/ 0 h 2308324"/>
              <a:gd name="connsiteX1" fmla="*/ 477874 w 10489915"/>
              <a:gd name="connsiteY1" fmla="*/ 0 h 2308324"/>
              <a:gd name="connsiteX2" fmla="*/ 745950 w 10489915"/>
              <a:gd name="connsiteY2" fmla="*/ 0 h 2308324"/>
              <a:gd name="connsiteX3" fmla="*/ 1538521 w 10489915"/>
              <a:gd name="connsiteY3" fmla="*/ 0 h 2308324"/>
              <a:gd name="connsiteX4" fmla="*/ 2016395 w 10489915"/>
              <a:gd name="connsiteY4" fmla="*/ 0 h 2308324"/>
              <a:gd name="connsiteX5" fmla="*/ 2494269 w 10489915"/>
              <a:gd name="connsiteY5" fmla="*/ 0 h 2308324"/>
              <a:gd name="connsiteX6" fmla="*/ 3286840 w 10489915"/>
              <a:gd name="connsiteY6" fmla="*/ 0 h 2308324"/>
              <a:gd name="connsiteX7" fmla="*/ 3659815 w 10489915"/>
              <a:gd name="connsiteY7" fmla="*/ 0 h 2308324"/>
              <a:gd name="connsiteX8" fmla="*/ 4452386 w 10489915"/>
              <a:gd name="connsiteY8" fmla="*/ 0 h 2308324"/>
              <a:gd name="connsiteX9" fmla="*/ 5244957 w 10489915"/>
              <a:gd name="connsiteY9" fmla="*/ 0 h 2308324"/>
              <a:gd name="connsiteX10" fmla="*/ 5827731 w 10489915"/>
              <a:gd name="connsiteY10" fmla="*/ 0 h 2308324"/>
              <a:gd name="connsiteX11" fmla="*/ 6620302 w 10489915"/>
              <a:gd name="connsiteY11" fmla="*/ 0 h 2308324"/>
              <a:gd name="connsiteX12" fmla="*/ 7098176 w 10489915"/>
              <a:gd name="connsiteY12" fmla="*/ 0 h 2308324"/>
              <a:gd name="connsiteX13" fmla="*/ 7576050 w 10489915"/>
              <a:gd name="connsiteY13" fmla="*/ 0 h 2308324"/>
              <a:gd name="connsiteX14" fmla="*/ 8263722 w 10489915"/>
              <a:gd name="connsiteY14" fmla="*/ 0 h 2308324"/>
              <a:gd name="connsiteX15" fmla="*/ 8741596 w 10489915"/>
              <a:gd name="connsiteY15" fmla="*/ 0 h 2308324"/>
              <a:gd name="connsiteX16" fmla="*/ 9534167 w 10489915"/>
              <a:gd name="connsiteY16" fmla="*/ 0 h 2308324"/>
              <a:gd name="connsiteX17" fmla="*/ 10489915 w 10489915"/>
              <a:gd name="connsiteY17" fmla="*/ 0 h 2308324"/>
              <a:gd name="connsiteX18" fmla="*/ 10489915 w 10489915"/>
              <a:gd name="connsiteY18" fmla="*/ 577081 h 2308324"/>
              <a:gd name="connsiteX19" fmla="*/ 10489915 w 10489915"/>
              <a:gd name="connsiteY19" fmla="*/ 1177245 h 2308324"/>
              <a:gd name="connsiteX20" fmla="*/ 10489915 w 10489915"/>
              <a:gd name="connsiteY20" fmla="*/ 1685077 h 2308324"/>
              <a:gd name="connsiteX21" fmla="*/ 10489915 w 10489915"/>
              <a:gd name="connsiteY21" fmla="*/ 2308324 h 2308324"/>
              <a:gd name="connsiteX22" fmla="*/ 9802243 w 10489915"/>
              <a:gd name="connsiteY22" fmla="*/ 2308324 h 2308324"/>
              <a:gd name="connsiteX23" fmla="*/ 9429268 w 10489915"/>
              <a:gd name="connsiteY23" fmla="*/ 2308324 h 2308324"/>
              <a:gd name="connsiteX24" fmla="*/ 8846495 w 10489915"/>
              <a:gd name="connsiteY24" fmla="*/ 2308324 h 2308324"/>
              <a:gd name="connsiteX25" fmla="*/ 8578419 w 10489915"/>
              <a:gd name="connsiteY25" fmla="*/ 2308324 h 2308324"/>
              <a:gd name="connsiteX26" fmla="*/ 8310344 w 10489915"/>
              <a:gd name="connsiteY26" fmla="*/ 2308324 h 2308324"/>
              <a:gd name="connsiteX27" fmla="*/ 7727571 w 10489915"/>
              <a:gd name="connsiteY27" fmla="*/ 2308324 h 2308324"/>
              <a:gd name="connsiteX28" fmla="*/ 7354596 w 10489915"/>
              <a:gd name="connsiteY28" fmla="*/ 2308324 h 2308324"/>
              <a:gd name="connsiteX29" fmla="*/ 6666924 w 10489915"/>
              <a:gd name="connsiteY29" fmla="*/ 2308324 h 2308324"/>
              <a:gd name="connsiteX30" fmla="*/ 6293949 w 10489915"/>
              <a:gd name="connsiteY30" fmla="*/ 2308324 h 2308324"/>
              <a:gd name="connsiteX31" fmla="*/ 5606277 w 10489915"/>
              <a:gd name="connsiteY31" fmla="*/ 2308324 h 2308324"/>
              <a:gd name="connsiteX32" fmla="*/ 5338201 w 10489915"/>
              <a:gd name="connsiteY32" fmla="*/ 2308324 h 2308324"/>
              <a:gd name="connsiteX33" fmla="*/ 4650529 w 10489915"/>
              <a:gd name="connsiteY33" fmla="*/ 2308324 h 2308324"/>
              <a:gd name="connsiteX34" fmla="*/ 4277554 w 10489915"/>
              <a:gd name="connsiteY34" fmla="*/ 2308324 h 2308324"/>
              <a:gd name="connsiteX35" fmla="*/ 4009479 w 10489915"/>
              <a:gd name="connsiteY35" fmla="*/ 2308324 h 2308324"/>
              <a:gd name="connsiteX36" fmla="*/ 3636504 w 10489915"/>
              <a:gd name="connsiteY36" fmla="*/ 2308324 h 2308324"/>
              <a:gd name="connsiteX37" fmla="*/ 2948832 w 10489915"/>
              <a:gd name="connsiteY37" fmla="*/ 2308324 h 2308324"/>
              <a:gd name="connsiteX38" fmla="*/ 2575857 w 10489915"/>
              <a:gd name="connsiteY38" fmla="*/ 2308324 h 2308324"/>
              <a:gd name="connsiteX39" fmla="*/ 2307781 w 10489915"/>
              <a:gd name="connsiteY39" fmla="*/ 2308324 h 2308324"/>
              <a:gd name="connsiteX40" fmla="*/ 1934807 w 10489915"/>
              <a:gd name="connsiteY40" fmla="*/ 2308324 h 2308324"/>
              <a:gd name="connsiteX41" fmla="*/ 1456933 w 10489915"/>
              <a:gd name="connsiteY41" fmla="*/ 2308324 h 2308324"/>
              <a:gd name="connsiteX42" fmla="*/ 874160 w 10489915"/>
              <a:gd name="connsiteY42" fmla="*/ 2308324 h 2308324"/>
              <a:gd name="connsiteX43" fmla="*/ 501185 w 10489915"/>
              <a:gd name="connsiteY43" fmla="*/ 2308324 h 2308324"/>
              <a:gd name="connsiteX44" fmla="*/ 0 w 10489915"/>
              <a:gd name="connsiteY44" fmla="*/ 2308324 h 2308324"/>
              <a:gd name="connsiteX45" fmla="*/ 0 w 10489915"/>
              <a:gd name="connsiteY45" fmla="*/ 1731243 h 2308324"/>
              <a:gd name="connsiteX46" fmla="*/ 0 w 10489915"/>
              <a:gd name="connsiteY46" fmla="*/ 1154162 h 2308324"/>
              <a:gd name="connsiteX47" fmla="*/ 0 w 10489915"/>
              <a:gd name="connsiteY47" fmla="*/ 577081 h 2308324"/>
              <a:gd name="connsiteX48" fmla="*/ 0 w 10489915"/>
              <a:gd name="connsiteY4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89915" h="2308324" extrusionOk="0">
                <a:moveTo>
                  <a:pt x="0" y="0"/>
                </a:moveTo>
                <a:cubicBezTo>
                  <a:pt x="154290" y="-55268"/>
                  <a:pt x="301147" y="49863"/>
                  <a:pt x="477874" y="0"/>
                </a:cubicBezTo>
                <a:cubicBezTo>
                  <a:pt x="654601" y="-49863"/>
                  <a:pt x="688639" y="3256"/>
                  <a:pt x="745950" y="0"/>
                </a:cubicBezTo>
                <a:cubicBezTo>
                  <a:pt x="803261" y="-3256"/>
                  <a:pt x="1317340" y="61800"/>
                  <a:pt x="1538521" y="0"/>
                </a:cubicBezTo>
                <a:cubicBezTo>
                  <a:pt x="1759702" y="-61800"/>
                  <a:pt x="1821374" y="23665"/>
                  <a:pt x="2016395" y="0"/>
                </a:cubicBezTo>
                <a:cubicBezTo>
                  <a:pt x="2211416" y="-23665"/>
                  <a:pt x="2313415" y="23364"/>
                  <a:pt x="2494269" y="0"/>
                </a:cubicBezTo>
                <a:cubicBezTo>
                  <a:pt x="2675123" y="-23364"/>
                  <a:pt x="2989137" y="19837"/>
                  <a:pt x="3286840" y="0"/>
                </a:cubicBezTo>
                <a:cubicBezTo>
                  <a:pt x="3584543" y="-19837"/>
                  <a:pt x="3492308" y="16038"/>
                  <a:pt x="3659815" y="0"/>
                </a:cubicBezTo>
                <a:cubicBezTo>
                  <a:pt x="3827322" y="-16038"/>
                  <a:pt x="4185854" y="90800"/>
                  <a:pt x="4452386" y="0"/>
                </a:cubicBezTo>
                <a:cubicBezTo>
                  <a:pt x="4718918" y="-90800"/>
                  <a:pt x="5037853" y="58864"/>
                  <a:pt x="5244957" y="0"/>
                </a:cubicBezTo>
                <a:cubicBezTo>
                  <a:pt x="5452061" y="-58864"/>
                  <a:pt x="5621056" y="12554"/>
                  <a:pt x="5827731" y="0"/>
                </a:cubicBezTo>
                <a:cubicBezTo>
                  <a:pt x="6034406" y="-12554"/>
                  <a:pt x="6413207" y="39595"/>
                  <a:pt x="6620302" y="0"/>
                </a:cubicBezTo>
                <a:cubicBezTo>
                  <a:pt x="6827397" y="-39595"/>
                  <a:pt x="6991640" y="38128"/>
                  <a:pt x="7098176" y="0"/>
                </a:cubicBezTo>
                <a:cubicBezTo>
                  <a:pt x="7204712" y="-38128"/>
                  <a:pt x="7421017" y="3528"/>
                  <a:pt x="7576050" y="0"/>
                </a:cubicBezTo>
                <a:cubicBezTo>
                  <a:pt x="7731083" y="-3528"/>
                  <a:pt x="8044483" y="58232"/>
                  <a:pt x="8263722" y="0"/>
                </a:cubicBezTo>
                <a:cubicBezTo>
                  <a:pt x="8482961" y="-58232"/>
                  <a:pt x="8542564" y="57092"/>
                  <a:pt x="8741596" y="0"/>
                </a:cubicBezTo>
                <a:cubicBezTo>
                  <a:pt x="8940628" y="-57092"/>
                  <a:pt x="9190811" y="90256"/>
                  <a:pt x="9534167" y="0"/>
                </a:cubicBezTo>
                <a:cubicBezTo>
                  <a:pt x="9877523" y="-90256"/>
                  <a:pt x="10185039" y="62153"/>
                  <a:pt x="10489915" y="0"/>
                </a:cubicBezTo>
                <a:cubicBezTo>
                  <a:pt x="10522173" y="231556"/>
                  <a:pt x="10483431" y="295347"/>
                  <a:pt x="10489915" y="577081"/>
                </a:cubicBezTo>
                <a:cubicBezTo>
                  <a:pt x="10496399" y="858815"/>
                  <a:pt x="10419197" y="948370"/>
                  <a:pt x="10489915" y="1177245"/>
                </a:cubicBezTo>
                <a:cubicBezTo>
                  <a:pt x="10560633" y="1406120"/>
                  <a:pt x="10451593" y="1545859"/>
                  <a:pt x="10489915" y="1685077"/>
                </a:cubicBezTo>
                <a:cubicBezTo>
                  <a:pt x="10528237" y="1824295"/>
                  <a:pt x="10460686" y="2099134"/>
                  <a:pt x="10489915" y="2308324"/>
                </a:cubicBezTo>
                <a:cubicBezTo>
                  <a:pt x="10182540" y="2327855"/>
                  <a:pt x="9958474" y="2231232"/>
                  <a:pt x="9802243" y="2308324"/>
                </a:cubicBezTo>
                <a:cubicBezTo>
                  <a:pt x="9646012" y="2385416"/>
                  <a:pt x="9516114" y="2280016"/>
                  <a:pt x="9429268" y="2308324"/>
                </a:cubicBezTo>
                <a:cubicBezTo>
                  <a:pt x="9342423" y="2336632"/>
                  <a:pt x="9045392" y="2273736"/>
                  <a:pt x="8846495" y="2308324"/>
                </a:cubicBezTo>
                <a:cubicBezTo>
                  <a:pt x="8647598" y="2342912"/>
                  <a:pt x="8687613" y="2306341"/>
                  <a:pt x="8578419" y="2308324"/>
                </a:cubicBezTo>
                <a:cubicBezTo>
                  <a:pt x="8469225" y="2310307"/>
                  <a:pt x="8437221" y="2301118"/>
                  <a:pt x="8310344" y="2308324"/>
                </a:cubicBezTo>
                <a:cubicBezTo>
                  <a:pt x="8183467" y="2315530"/>
                  <a:pt x="8014139" y="2289333"/>
                  <a:pt x="7727571" y="2308324"/>
                </a:cubicBezTo>
                <a:cubicBezTo>
                  <a:pt x="7441003" y="2327315"/>
                  <a:pt x="7434076" y="2294805"/>
                  <a:pt x="7354596" y="2308324"/>
                </a:cubicBezTo>
                <a:cubicBezTo>
                  <a:pt x="7275116" y="2321843"/>
                  <a:pt x="6811280" y="2273080"/>
                  <a:pt x="6666924" y="2308324"/>
                </a:cubicBezTo>
                <a:cubicBezTo>
                  <a:pt x="6522568" y="2343568"/>
                  <a:pt x="6415520" y="2274224"/>
                  <a:pt x="6293949" y="2308324"/>
                </a:cubicBezTo>
                <a:cubicBezTo>
                  <a:pt x="6172378" y="2342424"/>
                  <a:pt x="5876737" y="2286635"/>
                  <a:pt x="5606277" y="2308324"/>
                </a:cubicBezTo>
                <a:cubicBezTo>
                  <a:pt x="5335817" y="2330013"/>
                  <a:pt x="5467135" y="2278481"/>
                  <a:pt x="5338201" y="2308324"/>
                </a:cubicBezTo>
                <a:cubicBezTo>
                  <a:pt x="5209267" y="2338167"/>
                  <a:pt x="4788685" y="2261852"/>
                  <a:pt x="4650529" y="2308324"/>
                </a:cubicBezTo>
                <a:cubicBezTo>
                  <a:pt x="4512373" y="2354796"/>
                  <a:pt x="4364407" y="2267901"/>
                  <a:pt x="4277554" y="2308324"/>
                </a:cubicBezTo>
                <a:cubicBezTo>
                  <a:pt x="4190702" y="2348747"/>
                  <a:pt x="4100659" y="2300969"/>
                  <a:pt x="4009479" y="2308324"/>
                </a:cubicBezTo>
                <a:cubicBezTo>
                  <a:pt x="3918300" y="2315679"/>
                  <a:pt x="3810805" y="2267279"/>
                  <a:pt x="3636504" y="2308324"/>
                </a:cubicBezTo>
                <a:cubicBezTo>
                  <a:pt x="3462203" y="2349369"/>
                  <a:pt x="3202473" y="2272876"/>
                  <a:pt x="2948832" y="2308324"/>
                </a:cubicBezTo>
                <a:cubicBezTo>
                  <a:pt x="2695191" y="2343772"/>
                  <a:pt x="2755992" y="2306004"/>
                  <a:pt x="2575857" y="2308324"/>
                </a:cubicBezTo>
                <a:cubicBezTo>
                  <a:pt x="2395723" y="2310644"/>
                  <a:pt x="2393193" y="2288334"/>
                  <a:pt x="2307781" y="2308324"/>
                </a:cubicBezTo>
                <a:cubicBezTo>
                  <a:pt x="2222369" y="2328314"/>
                  <a:pt x="2011888" y="2295088"/>
                  <a:pt x="1934807" y="2308324"/>
                </a:cubicBezTo>
                <a:cubicBezTo>
                  <a:pt x="1857726" y="2321560"/>
                  <a:pt x="1601002" y="2259960"/>
                  <a:pt x="1456933" y="2308324"/>
                </a:cubicBezTo>
                <a:cubicBezTo>
                  <a:pt x="1312864" y="2356688"/>
                  <a:pt x="1155532" y="2305160"/>
                  <a:pt x="874160" y="2308324"/>
                </a:cubicBezTo>
                <a:cubicBezTo>
                  <a:pt x="592788" y="2311488"/>
                  <a:pt x="611428" y="2264104"/>
                  <a:pt x="501185" y="2308324"/>
                </a:cubicBezTo>
                <a:cubicBezTo>
                  <a:pt x="390943" y="2352544"/>
                  <a:pt x="133701" y="2252656"/>
                  <a:pt x="0" y="2308324"/>
                </a:cubicBezTo>
                <a:cubicBezTo>
                  <a:pt x="-44316" y="2138347"/>
                  <a:pt x="10736" y="1899235"/>
                  <a:pt x="0" y="1731243"/>
                </a:cubicBezTo>
                <a:cubicBezTo>
                  <a:pt x="-10736" y="1563251"/>
                  <a:pt x="47982" y="1280740"/>
                  <a:pt x="0" y="1154162"/>
                </a:cubicBezTo>
                <a:cubicBezTo>
                  <a:pt x="-47982" y="1027584"/>
                  <a:pt x="15293" y="862678"/>
                  <a:pt x="0" y="577081"/>
                </a:cubicBezTo>
                <a:cubicBezTo>
                  <a:pt x="-15293" y="291484"/>
                  <a:pt x="68863" y="225366"/>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marL="457200" indent="-457200" algn="just">
              <a:buFontTx/>
              <a:buChar char="-"/>
            </a:pPr>
            <a:r>
              <a:rPr lang="vi-VN" sz="3600">
                <a:solidFill>
                  <a:srgbClr val="0070C0"/>
                </a:solidFill>
              </a:rPr>
              <a:t>H</a:t>
            </a:r>
            <a:r>
              <a:rPr lang="en-US" sz="3600">
                <a:solidFill>
                  <a:srgbClr val="0070C0"/>
                </a:solidFill>
              </a:rPr>
              <a:t>ãy lấy ví dụ cụ thể về một giải pháp ứng phó với biến đổi khí hậ</a:t>
            </a:r>
            <a:r>
              <a:rPr lang="vi-VN" sz="3600">
                <a:solidFill>
                  <a:srgbClr val="0070C0"/>
                </a:solidFill>
              </a:rPr>
              <a:t>u ở địa phương mà em biết</a:t>
            </a:r>
            <a:r>
              <a:rPr lang="en-US" sz="3600">
                <a:solidFill>
                  <a:srgbClr val="0070C0"/>
                </a:solidFill>
              </a:rPr>
              <a:t>.</a:t>
            </a:r>
            <a:r>
              <a:rPr lang="en-US" sz="3600">
                <a:solidFill>
                  <a:srgbClr val="0070C0"/>
                </a:solidFill>
                <a:cs typeface="Arial" panose="020B0604020202020204" pitchFamily="34" charset="0"/>
              </a:rPr>
              <a:t>?</a:t>
            </a:r>
          </a:p>
          <a:p>
            <a:pPr marL="457200" indent="-457200" algn="just">
              <a:buFontTx/>
              <a:buChar char="-"/>
            </a:pPr>
            <a:r>
              <a:rPr lang="en-US" sz="3600">
                <a:solidFill>
                  <a:srgbClr val="0070C0"/>
                </a:solidFill>
                <a:cs typeface="Arial" panose="020B0604020202020204" pitchFamily="34" charset="0"/>
              </a:rPr>
              <a:t>Là học sinh, em sẽ thực hiện những hoạt động nào để góp phần ứng phó với BĐKH?</a:t>
            </a:r>
          </a:p>
        </p:txBody>
      </p:sp>
      <p:sp>
        <p:nvSpPr>
          <p:cNvPr id="12" name="TextBox 11">
            <a:extLst>
              <a:ext uri="{FF2B5EF4-FFF2-40B4-BE49-F238E27FC236}">
                <a16:creationId xmlns:a16="http://schemas.microsoft.com/office/drawing/2014/main" id="{8176E578-6589-A3F3-8477-F67C4FA07BBA}"/>
              </a:ext>
            </a:extLst>
          </p:cNvPr>
          <p:cNvSpPr txBox="1"/>
          <p:nvPr/>
        </p:nvSpPr>
        <p:spPr>
          <a:xfrm>
            <a:off x="3406054" y="1314056"/>
            <a:ext cx="6876974" cy="1200329"/>
          </a:xfrm>
          <a:prstGeom prst="rect">
            <a:avLst/>
          </a:prstGeom>
          <a:noFill/>
        </p:spPr>
        <p:txBody>
          <a:bodyPr wrap="square" rtlCol="0">
            <a:spAutoFit/>
          </a:bodyPr>
          <a:lstStyle/>
          <a:p>
            <a:r>
              <a:rPr lang="vi-VN" sz="7200">
                <a:solidFill>
                  <a:srgbClr val="00B050"/>
                </a:solidFill>
                <a:latin typeface="SVN-Billo" panose="00000400000000000000" pitchFamily="2" charset="0"/>
                <a:ea typeface="STCaiyun" panose="02010800040101010101" pitchFamily="2" charset="-122"/>
              </a:rPr>
              <a:t>Ai </a:t>
            </a:r>
            <a:r>
              <a:rPr lang="vi-VN" sz="7200">
                <a:solidFill>
                  <a:srgbClr val="FF0000"/>
                </a:solidFill>
                <a:latin typeface="SVN-Billo" panose="00000400000000000000" pitchFamily="2" charset="0"/>
                <a:ea typeface="STCaiyun" panose="02010800040101010101" pitchFamily="2" charset="-122"/>
              </a:rPr>
              <a:t>nhanh</a:t>
            </a:r>
            <a:r>
              <a:rPr lang="vi-VN" sz="7200">
                <a:solidFill>
                  <a:srgbClr val="00B050"/>
                </a:solidFill>
                <a:latin typeface="SVN-Billo" panose="00000400000000000000" pitchFamily="2" charset="0"/>
                <a:ea typeface="STCaiyun" panose="02010800040101010101" pitchFamily="2" charset="-122"/>
              </a:rPr>
              <a:t> hơn</a:t>
            </a:r>
            <a:endParaRPr lang="en-US" sz="7200">
              <a:solidFill>
                <a:srgbClr val="00B050"/>
              </a:solidFill>
              <a:latin typeface="SVN-Billo" panose="00000400000000000000" pitchFamily="2" charset="0"/>
              <a:ea typeface="STCaiyun" panose="02010800040101010101" pitchFamily="2" charset="-122"/>
            </a:endParaRPr>
          </a:p>
        </p:txBody>
      </p:sp>
      <p:pic>
        <p:nvPicPr>
          <p:cNvPr id="13" name="Picture 6" descr="VÌ SAO NÊN CHO TRẺ HỌC TIẾNG NHẬT NGAY TỪ NHỎ">
            <a:extLst>
              <a:ext uri="{FF2B5EF4-FFF2-40B4-BE49-F238E27FC236}">
                <a16:creationId xmlns:a16="http://schemas.microsoft.com/office/drawing/2014/main" id="{A60C94A0-38DB-3198-DFEC-B27E376B16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09" t="18518" r="13364"/>
          <a:stretch/>
        </p:blipFill>
        <p:spPr bwMode="auto">
          <a:xfrm>
            <a:off x="2168464" y="4862451"/>
            <a:ext cx="2112984" cy="13530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EDE954-806C-1DC5-1AF9-0AC7B691AC44}"/>
              </a:ext>
            </a:extLst>
          </p:cNvPr>
          <p:cNvSpPr/>
          <p:nvPr/>
        </p:nvSpPr>
        <p:spPr>
          <a:xfrm>
            <a:off x="4532180" y="5015745"/>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5" name="Rectangle 14">
            <a:extLst>
              <a:ext uri="{FF2B5EF4-FFF2-40B4-BE49-F238E27FC236}">
                <a16:creationId xmlns:a16="http://schemas.microsoft.com/office/drawing/2014/main" id="{1FD510AE-146D-9B33-B450-A972C5497CCF}"/>
              </a:ext>
            </a:extLst>
          </p:cNvPr>
          <p:cNvSpPr/>
          <p:nvPr/>
        </p:nvSpPr>
        <p:spPr>
          <a:xfrm>
            <a:off x="4372214" y="5785970"/>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7" name="Đồng hồ đếm ngược 2 phút có tiếng">
            <a:hlinkClick r:id="" action="ppaction://media"/>
            <a:extLst>
              <a:ext uri="{FF2B5EF4-FFF2-40B4-BE49-F238E27FC236}">
                <a16:creationId xmlns:a16="http://schemas.microsoft.com/office/drawing/2014/main" id="{A4F39026-52F9-35C6-2EED-7151CCC9E3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3363" y="4862451"/>
            <a:ext cx="2772113" cy="1559314"/>
          </a:xfrm>
          <a:prstGeom prst="rect">
            <a:avLst/>
          </a:prstGeom>
        </p:spPr>
      </p:pic>
      <p:pic>
        <p:nvPicPr>
          <p:cNvPr id="18" name="Picture 17">
            <a:extLst>
              <a:ext uri="{FF2B5EF4-FFF2-40B4-BE49-F238E27FC236}">
                <a16:creationId xmlns:a16="http://schemas.microsoft.com/office/drawing/2014/main" id="{507AD351-4498-E8AA-7BE9-6576CEF47974}"/>
              </a:ext>
            </a:extLst>
          </p:cNvPr>
          <p:cNvPicPr>
            <a:picLocks noChangeAspect="1"/>
          </p:cNvPicPr>
          <p:nvPr/>
        </p:nvPicPr>
        <p:blipFill rotWithShape="1">
          <a:blip r:embed="rId6"/>
          <a:srcRect l="10269" r="929" b="13330"/>
          <a:stretch/>
        </p:blipFill>
        <p:spPr>
          <a:xfrm>
            <a:off x="0" y="6323894"/>
            <a:ext cx="12191999" cy="899958"/>
          </a:xfrm>
          <a:prstGeom prst="rect">
            <a:avLst/>
          </a:prstGeom>
        </p:spPr>
      </p:pic>
      <p:grpSp>
        <p:nvGrpSpPr>
          <p:cNvPr id="2" name="Google Shape;252;p19">
            <a:extLst>
              <a:ext uri="{FF2B5EF4-FFF2-40B4-BE49-F238E27FC236}">
                <a16:creationId xmlns:a16="http://schemas.microsoft.com/office/drawing/2014/main" id="{C493492D-7412-75FB-B2CC-715E5849775B}"/>
              </a:ext>
            </a:extLst>
          </p:cNvPr>
          <p:cNvGrpSpPr/>
          <p:nvPr/>
        </p:nvGrpSpPr>
        <p:grpSpPr>
          <a:xfrm>
            <a:off x="0" y="40863"/>
            <a:ext cx="8219326" cy="1166300"/>
            <a:chOff x="4660694" y="1859063"/>
            <a:chExt cx="6164494" cy="874725"/>
          </a:xfrm>
        </p:grpSpPr>
        <p:sp>
          <p:nvSpPr>
            <p:cNvPr id="3" name="Google Shape;253;p19">
              <a:extLst>
                <a:ext uri="{FF2B5EF4-FFF2-40B4-BE49-F238E27FC236}">
                  <a16:creationId xmlns:a16="http://schemas.microsoft.com/office/drawing/2014/main" id="{15F391F0-17A1-7D22-9925-E9A27C2C32DA}"/>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sp>
          <p:nvSpPr>
            <p:cNvPr id="16" name="Google Shape;254;p19">
              <a:extLst>
                <a:ext uri="{FF2B5EF4-FFF2-40B4-BE49-F238E27FC236}">
                  <a16:creationId xmlns:a16="http://schemas.microsoft.com/office/drawing/2014/main" id="{DCCEFEFC-087E-39D1-9A11-7C0BB63191AB}"/>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9" name="Google Shape;255;p19">
              <a:extLst>
                <a:ext uri="{FF2B5EF4-FFF2-40B4-BE49-F238E27FC236}">
                  <a16:creationId xmlns:a16="http://schemas.microsoft.com/office/drawing/2014/main" id="{6CE091EF-3781-74F5-37E1-6C0600E11C32}"/>
                </a:ext>
              </a:extLst>
            </p:cNvPr>
            <p:cNvSpPr/>
            <p:nvPr/>
          </p:nvSpPr>
          <p:spPr>
            <a:xfrm>
              <a:off x="5062823" y="1878288"/>
              <a:ext cx="576236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20" name="Google Shape;256;p19">
              <a:extLst>
                <a:ext uri="{FF2B5EF4-FFF2-40B4-BE49-F238E27FC236}">
                  <a16:creationId xmlns:a16="http://schemas.microsoft.com/office/drawing/2014/main" id="{4CB27BD4-21F5-FE0F-F8E5-5EAC58F4DFF7}"/>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2060"/>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21" name="Google Shape;258;p19">
              <a:extLst>
                <a:ext uri="{FF2B5EF4-FFF2-40B4-BE49-F238E27FC236}">
                  <a16:creationId xmlns:a16="http://schemas.microsoft.com/office/drawing/2014/main" id="{853E4FCC-82BE-B511-4B54-F1DEF8F3238B}"/>
                </a:ext>
              </a:extLst>
            </p:cNvPr>
            <p:cNvSpPr txBox="1"/>
            <p:nvPr/>
          </p:nvSpPr>
          <p:spPr>
            <a:xfrm>
              <a:off x="5058369" y="2170726"/>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400" b="1">
                  <a:solidFill>
                    <a:srgbClr val="0070C0"/>
                  </a:solidFill>
                  <a:latin typeface="Arial" panose="020B0604020202020204" pitchFamily="34" charset="0"/>
                  <a:cs typeface="Arial" panose="020B0604020202020204" pitchFamily="34" charset="0"/>
                </a:rPr>
                <a:t>Giải pháp ứng phó với biến đổi khí hậu</a:t>
              </a: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147378DC-0E0F-06DB-9C52-71F05D74A727}"/>
              </a:ext>
            </a:extLst>
          </p:cNvPr>
          <p:cNvPicPr>
            <a:picLocks noChangeAspect="1"/>
          </p:cNvPicPr>
          <p:nvPr/>
        </p:nvPicPr>
        <p:blipFill>
          <a:blip r:embed="rId7"/>
          <a:stretch>
            <a:fillRect/>
          </a:stretch>
        </p:blipFill>
        <p:spPr>
          <a:xfrm>
            <a:off x="7379383" y="196919"/>
            <a:ext cx="839943" cy="748787"/>
          </a:xfrm>
          <a:prstGeom prst="flowChartConnector">
            <a:avLst/>
          </a:prstGeom>
        </p:spPr>
      </p:pic>
    </p:spTree>
    <p:extLst>
      <p:ext uri="{BB962C8B-B14F-4D97-AF65-F5344CB8AC3E}">
        <p14:creationId xmlns:p14="http://schemas.microsoft.com/office/powerpoint/2010/main" val="245999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6" dur="2000" fill="hold"/>
                                        <p:tgtEl>
                                          <p:spTgt spid="12"/>
                                        </p:tgtEl>
                                        <p:attrNameLst>
                                          <p:attrName>style.color</p:attrName>
                                        </p:attrNameLst>
                                      </p:cBhvr>
                                      <p:by>
                                        <p:hsl h="7200000" s="0" l="0"/>
                                      </p:by>
                                    </p:animClr>
                                    <p:animClr clrSpc="hsl" dir="cw">
                                      <p:cBhvr>
                                        <p:cTn id="7" dur="2000" fill="hold"/>
                                        <p:tgtEl>
                                          <p:spTgt spid="12"/>
                                        </p:tgtEl>
                                        <p:attrNameLst>
                                          <p:attrName>fillcolor</p:attrName>
                                        </p:attrNameLst>
                                      </p:cBhvr>
                                      <p:by>
                                        <p:hsl h="7200000" s="0" l="0"/>
                                      </p:by>
                                    </p:animClr>
                                    <p:animClr clrSpc="hsl" dir="cw">
                                      <p:cBhvr>
                                        <p:cTn id="8" dur="2000" fill="hold"/>
                                        <p:tgtEl>
                                          <p:spTgt spid="12"/>
                                        </p:tgtEl>
                                        <p:attrNameLst>
                                          <p:attrName>stroke.color</p:attrName>
                                        </p:attrNameLst>
                                      </p:cBhvr>
                                      <p:by>
                                        <p:hsl h="7200000" s="0" l="0"/>
                                      </p:by>
                                    </p:animClr>
                                    <p:set>
                                      <p:cBhvr>
                                        <p:cTn id="9" dur="2000" fill="hold"/>
                                        <p:tgtEl>
                                          <p:spTgt spid="12"/>
                                        </p:tgtEl>
                                        <p:attrNameLst>
                                          <p:attrName>fill.type</p:attrName>
                                        </p:attrNameLst>
                                      </p:cBhvr>
                                      <p:to>
                                        <p:strVal val="solid"/>
                                      </p:to>
                                    </p:set>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7"/>
                                        </p:tgtEl>
                                      </p:cBhvr>
                                    </p:cmd>
                                  </p:childTnLst>
                                </p:cTn>
                              </p:par>
                            </p:childTnLst>
                          </p:cTn>
                        </p:par>
                      </p:childTnLst>
                    </p:cTn>
                  </p:par>
                </p:childTnLst>
              </p:cTn>
              <p:nextCondLst>
                <p:cond evt="onClick" delay="0">
                  <p:tgtEl>
                    <p:spTgt spid="17"/>
                  </p:tgtEl>
                </p:cond>
              </p:nextCondLst>
            </p:seq>
            <p:video>
              <p:cMediaNode vol="80000">
                <p:cTn id="34" fill="hold" display="0">
                  <p:stCondLst>
                    <p:cond delay="indefinite"/>
                  </p:stCondLst>
                </p:cTn>
                <p:tgtEl>
                  <p:spTgt spid="17"/>
                </p:tgtEl>
              </p:cMediaNode>
            </p:video>
          </p:childTnLst>
        </p:cTn>
      </p:par>
    </p:tnLst>
    <p:bldLst>
      <p:bldP spid="11" grpId="0" animBg="1"/>
      <p:bldP spid="1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toys&#10;&#10;Description automatically generated with low confidence">
            <a:extLst>
              <a:ext uri="{FF2B5EF4-FFF2-40B4-BE49-F238E27FC236}">
                <a16:creationId xmlns:a16="http://schemas.microsoft.com/office/drawing/2014/main" id="{2206893A-D60E-D0AC-64AA-1EBDA791ED4C}"/>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79664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F18CA-5EE6-46F4-9B51-3C4C00AA4DE6}"/>
              </a:ext>
            </a:extLst>
          </p:cNvPr>
          <p:cNvSpPr txBox="1"/>
          <p:nvPr/>
        </p:nvSpPr>
        <p:spPr>
          <a:xfrm>
            <a:off x="3401746" y="315236"/>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 name="Hình ảnh 9">
            <a:extLst>
              <a:ext uri="{FF2B5EF4-FFF2-40B4-BE49-F238E27FC236}">
                <a16:creationId xmlns:a16="http://schemas.microsoft.com/office/drawing/2014/main" id="{FE20B30D-D927-4F14-92AA-DA73E9AE2C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5341" y1="35326" x2="45341" y2="35326"/>
                      </a14:backgroundRemoval>
                    </a14:imgEffect>
                  </a14:imgLayer>
                </a14:imgProps>
              </a:ext>
            </a:extLst>
          </a:blip>
          <a:stretch>
            <a:fillRect/>
          </a:stretch>
        </p:blipFill>
        <p:spPr>
          <a:xfrm>
            <a:off x="2120208" y="-25044"/>
            <a:ext cx="1639789" cy="1714325"/>
          </a:xfrm>
          <a:prstGeom prst="rect">
            <a:avLst/>
          </a:prstGeom>
        </p:spPr>
      </p:pic>
      <p:grpSp>
        <p:nvGrpSpPr>
          <p:cNvPr id="4" name="Google Shape;245;p19">
            <a:extLst>
              <a:ext uri="{FF2B5EF4-FFF2-40B4-BE49-F238E27FC236}">
                <a16:creationId xmlns:a16="http://schemas.microsoft.com/office/drawing/2014/main" id="{4D20B028-6AF3-45E0-9A6E-5E293EEDC308}"/>
              </a:ext>
            </a:extLst>
          </p:cNvPr>
          <p:cNvGrpSpPr/>
          <p:nvPr/>
        </p:nvGrpSpPr>
        <p:grpSpPr>
          <a:xfrm>
            <a:off x="189895" y="1640950"/>
            <a:ext cx="6423702" cy="1148042"/>
            <a:chOff x="1411406" y="1872757"/>
            <a:chExt cx="4823730" cy="861031"/>
          </a:xfrm>
        </p:grpSpPr>
        <p:sp>
          <p:nvSpPr>
            <p:cNvPr id="5" name="Google Shape;246;p19">
              <a:extLst>
                <a:ext uri="{FF2B5EF4-FFF2-40B4-BE49-F238E27FC236}">
                  <a16:creationId xmlns:a16="http://schemas.microsoft.com/office/drawing/2014/main" id="{B7A25E1D-303C-41A9-9B2A-EB2553314B0A}"/>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6" name="Google Shape;247;p19">
              <a:extLst>
                <a:ext uri="{FF2B5EF4-FFF2-40B4-BE49-F238E27FC236}">
                  <a16:creationId xmlns:a16="http://schemas.microsoft.com/office/drawing/2014/main" id="{BFF50BB3-C545-45C5-A44B-870782C5A6CE}"/>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7" name="Google Shape;248;p19">
              <a:extLst>
                <a:ext uri="{FF2B5EF4-FFF2-40B4-BE49-F238E27FC236}">
                  <a16:creationId xmlns:a16="http://schemas.microsoft.com/office/drawing/2014/main" id="{F386C5BE-28AD-49D4-8471-DF5C9154C49D}"/>
                </a:ext>
              </a:extLst>
            </p:cNvPr>
            <p:cNvSpPr/>
            <p:nvPr/>
          </p:nvSpPr>
          <p:spPr>
            <a:xfrm>
              <a:off x="1792473" y="1945770"/>
              <a:ext cx="4442663"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8" name="Google Shape;249;p19">
              <a:extLst>
                <a:ext uri="{FF2B5EF4-FFF2-40B4-BE49-F238E27FC236}">
                  <a16:creationId xmlns:a16="http://schemas.microsoft.com/office/drawing/2014/main" id="{0FF0178B-6D4B-4C60-8889-335B24F46ABC}"/>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0;p19">
              <a:extLst>
                <a:ext uri="{FF2B5EF4-FFF2-40B4-BE49-F238E27FC236}">
                  <a16:creationId xmlns:a16="http://schemas.microsoft.com/office/drawing/2014/main" id="{306AE9A0-AB96-4225-9754-50E67203AC29}"/>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54E70CA9-865C-409C-9EF2-473EB5F11883}"/>
                </a:ext>
              </a:extLst>
            </p:cNvPr>
            <p:cNvSpPr txBox="1"/>
            <p:nvPr/>
          </p:nvSpPr>
          <p:spPr>
            <a:xfrm>
              <a:off x="2345763" y="2035118"/>
              <a:ext cx="3475152" cy="507808"/>
            </a:xfrm>
            <a:prstGeom prst="rect">
              <a:avLst/>
            </a:prstGeom>
            <a:noFill/>
            <a:ln>
              <a:noFill/>
            </a:ln>
          </p:spPr>
          <p:txBody>
            <a:bodyPr spcFirstLastPara="1" wrap="square" lIns="121900" tIns="121900" rIns="121900" bIns="121900" anchor="ctr" anchorCtr="0">
              <a:noAutofit/>
            </a:bodyPr>
            <a:lstStyle/>
            <a:p>
              <a:pPr algn="ctr"/>
              <a:r>
                <a:rPr lang="vi-VN" sz="2400" b="1">
                  <a:solidFill>
                    <a:srgbClr val="0070C0"/>
                  </a:solidFill>
                  <a:latin typeface="Arial" panose="020B0604020202020204" pitchFamily="34" charset="0"/>
                  <a:cs typeface="Arial" panose="020B0604020202020204" pitchFamily="34" charset="0"/>
                </a:rPr>
                <a:t>Tác động của biến đổi khí hậu</a:t>
              </a:r>
              <a:r>
                <a:rPr lang="en-US" sz="2400" b="1">
                  <a:solidFill>
                    <a:srgbClr val="0070C0"/>
                  </a:solidFill>
                  <a:latin typeface="Arial" panose="020B0604020202020204" pitchFamily="34" charset="0"/>
                  <a:cs typeface="Arial" panose="020B0604020202020204" pitchFamily="34" charset="0"/>
                </a:rPr>
                <a:t> đối với khí hậu</a:t>
              </a:r>
              <a:endParaRPr lang="en-US" sz="2400">
                <a:solidFill>
                  <a:srgbClr val="3333FF"/>
                </a:solidFill>
                <a:latin typeface="Arial" panose="020B0604020202020204" pitchFamily="34" charset="0"/>
                <a:cs typeface="Arial" panose="020B0604020202020204" pitchFamily="34" charset="0"/>
              </a:endParaRPr>
            </a:p>
          </p:txBody>
        </p:sp>
      </p:grpSp>
      <p:grpSp>
        <p:nvGrpSpPr>
          <p:cNvPr id="11" name="Google Shape;252;p19">
            <a:extLst>
              <a:ext uri="{FF2B5EF4-FFF2-40B4-BE49-F238E27FC236}">
                <a16:creationId xmlns:a16="http://schemas.microsoft.com/office/drawing/2014/main" id="{E7727878-2088-478E-907B-F452D8598CEE}"/>
              </a:ext>
            </a:extLst>
          </p:cNvPr>
          <p:cNvGrpSpPr/>
          <p:nvPr/>
        </p:nvGrpSpPr>
        <p:grpSpPr>
          <a:xfrm>
            <a:off x="2106973" y="3240365"/>
            <a:ext cx="7435794" cy="1222880"/>
            <a:chOff x="4660694" y="1859063"/>
            <a:chExt cx="5599679" cy="917160"/>
          </a:xfrm>
        </p:grpSpPr>
        <p:sp>
          <p:nvSpPr>
            <p:cNvPr id="12" name="Google Shape;253;p19">
              <a:extLst>
                <a:ext uri="{FF2B5EF4-FFF2-40B4-BE49-F238E27FC236}">
                  <a16:creationId xmlns:a16="http://schemas.microsoft.com/office/drawing/2014/main" id="{E48C6642-C423-4F14-B108-D5F0B4C91685}"/>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3" name="Google Shape;254;p19">
              <a:extLst>
                <a:ext uri="{FF2B5EF4-FFF2-40B4-BE49-F238E27FC236}">
                  <a16:creationId xmlns:a16="http://schemas.microsoft.com/office/drawing/2014/main" id="{5D6ED52D-6842-432B-8331-0662D353CF48}"/>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4" name="Google Shape;255;p19">
              <a:extLst>
                <a:ext uri="{FF2B5EF4-FFF2-40B4-BE49-F238E27FC236}">
                  <a16:creationId xmlns:a16="http://schemas.microsoft.com/office/drawing/2014/main" id="{4E39128E-BA8A-427C-8056-3EAA6C368C55}"/>
                </a:ext>
              </a:extLst>
            </p:cNvPr>
            <p:cNvSpPr/>
            <p:nvPr/>
          </p:nvSpPr>
          <p:spPr>
            <a:xfrm>
              <a:off x="5062823" y="1878288"/>
              <a:ext cx="457842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E5F593"/>
            </a:solidFill>
            <a:ln>
              <a:noFill/>
            </a:ln>
          </p:spPr>
          <p:txBody>
            <a:bodyPr spcFirstLastPara="1" wrap="square" lIns="121900" tIns="121900" rIns="121900" bIns="121900" anchor="ctr" anchorCtr="0">
              <a:noAutofit/>
            </a:bodyPr>
            <a:lstStyle/>
            <a:p>
              <a:endParaRPr sz="2400"/>
            </a:p>
          </p:txBody>
        </p:sp>
        <p:sp>
          <p:nvSpPr>
            <p:cNvPr id="15" name="Google Shape;256;p19">
              <a:extLst>
                <a:ext uri="{FF2B5EF4-FFF2-40B4-BE49-F238E27FC236}">
                  <a16:creationId xmlns:a16="http://schemas.microsoft.com/office/drawing/2014/main" id="{804BC9C0-5748-4761-9531-B10755B10F0B}"/>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6" name="Google Shape;258;p19">
              <a:extLst>
                <a:ext uri="{FF2B5EF4-FFF2-40B4-BE49-F238E27FC236}">
                  <a16:creationId xmlns:a16="http://schemas.microsoft.com/office/drawing/2014/main" id="{21E6D35D-AA1F-4CF9-9029-5C508201D86F}"/>
                </a:ext>
              </a:extLst>
            </p:cNvPr>
            <p:cNvSpPr txBox="1"/>
            <p:nvPr/>
          </p:nvSpPr>
          <p:spPr>
            <a:xfrm>
              <a:off x="4660694" y="2342473"/>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400" b="1">
                  <a:solidFill>
                    <a:srgbClr val="0070C0"/>
                  </a:solidFill>
                  <a:latin typeface="Arial" panose="020B0604020202020204" pitchFamily="34" charset="0"/>
                  <a:cs typeface="Arial" panose="020B0604020202020204" pitchFamily="34" charset="0"/>
                </a:rPr>
                <a:t>Tác động của biến đổi khí hậu </a:t>
              </a:r>
              <a:endParaRPr lang="en-US" sz="2400" b="1">
                <a:solidFill>
                  <a:srgbClr val="0070C0"/>
                </a:solidFill>
                <a:latin typeface="Arial" panose="020B0604020202020204" pitchFamily="34" charset="0"/>
                <a:cs typeface="Arial" panose="020B0604020202020204" pitchFamily="34" charset="0"/>
              </a:endParaRPr>
            </a:p>
            <a:p>
              <a:pPr algn="ctr"/>
              <a:r>
                <a:rPr lang="vi-VN" sz="2400" b="1">
                  <a:solidFill>
                    <a:srgbClr val="0070C0"/>
                  </a:solidFill>
                  <a:latin typeface="Arial" panose="020B0604020202020204" pitchFamily="34" charset="0"/>
                  <a:cs typeface="Arial" panose="020B0604020202020204" pitchFamily="34" charset="0"/>
                </a:rPr>
                <a:t>đối với thủy văn</a:t>
              </a:r>
              <a:endParaRPr lang="en-US" sz="2400">
                <a:solidFill>
                  <a:srgbClr val="3333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04B1A614-F468-1230-F709-9F54F1DDE3B2}"/>
              </a:ext>
            </a:extLst>
          </p:cNvPr>
          <p:cNvPicPr>
            <a:picLocks noChangeAspect="1"/>
          </p:cNvPicPr>
          <p:nvPr/>
        </p:nvPicPr>
        <p:blipFill rotWithShape="1">
          <a:blip r:embed="rId4"/>
          <a:srcRect l="10269" r="929" b="13330"/>
          <a:stretch/>
        </p:blipFill>
        <p:spPr>
          <a:xfrm>
            <a:off x="0" y="5958042"/>
            <a:ext cx="12191999" cy="899958"/>
          </a:xfrm>
          <a:prstGeom prst="rect">
            <a:avLst/>
          </a:prstGeom>
        </p:spPr>
      </p:pic>
      <p:sp>
        <p:nvSpPr>
          <p:cNvPr id="18" name="TextBox 17">
            <a:extLst>
              <a:ext uri="{FF2B5EF4-FFF2-40B4-BE49-F238E27FC236}">
                <a16:creationId xmlns:a16="http://schemas.microsoft.com/office/drawing/2014/main" id="{1A5A53EE-AF11-A3E3-B8B3-89464163F10B}"/>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grpSp>
        <p:nvGrpSpPr>
          <p:cNvPr id="19" name="Google Shape;252;p19">
            <a:extLst>
              <a:ext uri="{FF2B5EF4-FFF2-40B4-BE49-F238E27FC236}">
                <a16:creationId xmlns:a16="http://schemas.microsoft.com/office/drawing/2014/main" id="{BC0E9B67-4105-1D74-56A1-F633F7DD6142}"/>
              </a:ext>
            </a:extLst>
          </p:cNvPr>
          <p:cNvGrpSpPr/>
          <p:nvPr/>
        </p:nvGrpSpPr>
        <p:grpSpPr>
          <a:xfrm>
            <a:off x="3748075" y="4639002"/>
            <a:ext cx="7652916" cy="1166300"/>
            <a:chOff x="4660694" y="1859063"/>
            <a:chExt cx="5763187" cy="874725"/>
          </a:xfrm>
        </p:grpSpPr>
        <p:sp>
          <p:nvSpPr>
            <p:cNvPr id="20" name="Google Shape;253;p19">
              <a:extLst>
                <a:ext uri="{FF2B5EF4-FFF2-40B4-BE49-F238E27FC236}">
                  <a16:creationId xmlns:a16="http://schemas.microsoft.com/office/drawing/2014/main" id="{E3614FB7-4F19-D621-E635-9411DA8913DC}"/>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sp>
          <p:nvSpPr>
            <p:cNvPr id="21" name="Google Shape;254;p19">
              <a:extLst>
                <a:ext uri="{FF2B5EF4-FFF2-40B4-BE49-F238E27FC236}">
                  <a16:creationId xmlns:a16="http://schemas.microsoft.com/office/drawing/2014/main" id="{7745B92A-92A7-9601-26D8-7D95AF8B5BDF}"/>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22" name="Google Shape;255;p19">
              <a:extLst>
                <a:ext uri="{FF2B5EF4-FFF2-40B4-BE49-F238E27FC236}">
                  <a16:creationId xmlns:a16="http://schemas.microsoft.com/office/drawing/2014/main" id="{21FF887E-E778-2645-9FE7-46A3F8E16192}"/>
                </a:ext>
              </a:extLst>
            </p:cNvPr>
            <p:cNvSpPr/>
            <p:nvPr/>
          </p:nvSpPr>
          <p:spPr>
            <a:xfrm>
              <a:off x="5062822" y="1878288"/>
              <a:ext cx="5015389"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23" name="Google Shape;256;p19">
              <a:extLst>
                <a:ext uri="{FF2B5EF4-FFF2-40B4-BE49-F238E27FC236}">
                  <a16:creationId xmlns:a16="http://schemas.microsoft.com/office/drawing/2014/main" id="{478A4A84-5326-D1A8-12B9-E39641B9CDBB}"/>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2060"/>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24" name="Google Shape;258;p19">
              <a:extLst>
                <a:ext uri="{FF2B5EF4-FFF2-40B4-BE49-F238E27FC236}">
                  <a16:creationId xmlns:a16="http://schemas.microsoft.com/office/drawing/2014/main" id="{EEDF386D-3F57-7B66-57B4-3C07C9A9C335}"/>
                </a:ext>
              </a:extLst>
            </p:cNvPr>
            <p:cNvSpPr txBox="1"/>
            <p:nvPr/>
          </p:nvSpPr>
          <p:spPr>
            <a:xfrm>
              <a:off x="4824202" y="2131954"/>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Giải pháp ứng phó với biến đổi khí hậu</a:t>
              </a:r>
              <a:endParaRPr lang="en-US" sz="2400">
                <a:solidFill>
                  <a:srgbClr val="3333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8759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0F462FDA-68D2-A7DC-68FE-107C4B678382}"/>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40899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0DD8AF-208D-6F72-9646-9B656A918064}"/>
              </a:ext>
            </a:extLst>
          </p:cNvPr>
          <p:cNvPicPr>
            <a:picLocks noChangeAspect="1"/>
          </p:cNvPicPr>
          <p:nvPr/>
        </p:nvPicPr>
        <p:blipFill rotWithShape="1">
          <a:blip r:embed="rId2"/>
          <a:srcRect l="10269" r="929" b="13330"/>
          <a:stretch/>
        </p:blipFill>
        <p:spPr>
          <a:xfrm>
            <a:off x="0" y="5958042"/>
            <a:ext cx="12191999" cy="899958"/>
          </a:xfrm>
          <a:prstGeom prst="rect">
            <a:avLst/>
          </a:prstGeom>
        </p:spPr>
      </p:pic>
      <p:sp>
        <p:nvSpPr>
          <p:cNvPr id="11" name="TextBox 10">
            <a:extLst>
              <a:ext uri="{FF2B5EF4-FFF2-40B4-BE49-F238E27FC236}">
                <a16:creationId xmlns:a16="http://schemas.microsoft.com/office/drawing/2014/main" id="{8C62D69A-3580-0AC6-6F57-5E7AAB42D73C}"/>
              </a:ext>
            </a:extLst>
          </p:cNvPr>
          <p:cNvSpPr txBox="1"/>
          <p:nvPr/>
        </p:nvSpPr>
        <p:spPr>
          <a:xfrm>
            <a:off x="215158" y="1984736"/>
            <a:ext cx="11761681" cy="2308324"/>
          </a:xfrm>
          <a:prstGeom prst="rect">
            <a:avLst/>
          </a:prstGeom>
          <a:noFill/>
        </p:spPr>
        <p:txBody>
          <a:bodyPr wrap="square">
            <a:spAutoFit/>
          </a:bodyPr>
          <a:lstStyle/>
          <a:p>
            <a:pPr algn="just">
              <a:buFont typeface="Arial" panose="020B0604020202020204" pitchFamily="34" charset="0"/>
              <a:buChar char="•"/>
            </a:pPr>
            <a:r>
              <a:rPr lang="en-US" sz="3600" i="0">
                <a:solidFill>
                  <a:srgbClr val="002060"/>
                </a:solidFill>
                <a:effectLst/>
                <a:latin typeface="Arial" panose="020B0604020202020204" pitchFamily="34" charset="0"/>
                <a:cs typeface="Arial" panose="020B0604020202020204" pitchFamily="34" charset="0"/>
              </a:rPr>
              <a:t>G</a:t>
            </a:r>
            <a:r>
              <a:rPr lang="vi-VN" sz="3600" i="0">
                <a:solidFill>
                  <a:srgbClr val="002060"/>
                </a:solidFill>
                <a:effectLst/>
                <a:latin typeface="Arial" panose="020B0604020202020204" pitchFamily="34" charset="0"/>
                <a:cs typeface="Arial" panose="020B0604020202020204" pitchFamily="34" charset="0"/>
              </a:rPr>
              <a:t>iảm nhẹ </a:t>
            </a:r>
            <a:r>
              <a:rPr lang="en-US" sz="3600" i="0">
                <a:solidFill>
                  <a:srgbClr val="002060"/>
                </a:solidFill>
                <a:effectLst/>
                <a:latin typeface="Arial" panose="020B0604020202020204" pitchFamily="34" charset="0"/>
                <a:cs typeface="Arial" panose="020B0604020202020204" pitchFamily="34" charset="0"/>
              </a:rPr>
              <a:t>và thích ứng </a:t>
            </a:r>
            <a:r>
              <a:rPr lang="vi-VN" sz="3600" i="0">
                <a:solidFill>
                  <a:srgbClr val="002060"/>
                </a:solidFill>
                <a:effectLst/>
                <a:latin typeface="Arial" panose="020B0604020202020204" pitchFamily="34" charset="0"/>
                <a:cs typeface="Arial" panose="020B0604020202020204" pitchFamily="34" charset="0"/>
              </a:rPr>
              <a:t>biến đổi khí hậu</a:t>
            </a:r>
            <a:r>
              <a:rPr lang="en-US" sz="3600">
                <a:solidFill>
                  <a:srgbClr val="002060"/>
                </a:solidFill>
                <a:latin typeface="Arial" panose="020B0604020202020204" pitchFamily="34" charset="0"/>
                <a:cs typeface="Arial" panose="020B0604020202020204" pitchFamily="34" charset="0"/>
              </a:rPr>
              <a:t> là 2 giải pháp quan trọng, hai nhóm giải pháp này cần được tiến hành đồng thời và có sự tham gia của cộng đồng để đảm bảo hiệu quả cho công tác ứng phó biến đổi khí hậu</a:t>
            </a:r>
            <a:endParaRPr lang="vi-VN" sz="3600" i="0">
              <a:solidFill>
                <a:srgbClr val="002060"/>
              </a:solidFill>
              <a:effectLst/>
              <a:latin typeface="Arial" panose="020B0604020202020204" pitchFamily="34" charset="0"/>
              <a:cs typeface="Arial" panose="020B0604020202020204" pitchFamily="34" charset="0"/>
            </a:endParaRPr>
          </a:p>
        </p:txBody>
      </p:sp>
      <p:pic>
        <p:nvPicPr>
          <p:cNvPr id="14" name="Picture 13" descr="book9">
            <a:extLst>
              <a:ext uri="{FF2B5EF4-FFF2-40B4-BE49-F238E27FC236}">
                <a16:creationId xmlns:a16="http://schemas.microsoft.com/office/drawing/2014/main" id="{AF53FD7A-5E75-B010-86C1-5DF20A431D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21513" y="44718"/>
            <a:ext cx="1920712" cy="136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oogle Shape;252;p19">
            <a:extLst>
              <a:ext uri="{FF2B5EF4-FFF2-40B4-BE49-F238E27FC236}">
                <a16:creationId xmlns:a16="http://schemas.microsoft.com/office/drawing/2014/main" id="{1B36E6E3-E710-8462-1C10-EDDB06271F02}"/>
              </a:ext>
            </a:extLst>
          </p:cNvPr>
          <p:cNvGrpSpPr/>
          <p:nvPr/>
        </p:nvGrpSpPr>
        <p:grpSpPr>
          <a:xfrm>
            <a:off x="0" y="40863"/>
            <a:ext cx="8219326" cy="1166300"/>
            <a:chOff x="4660694" y="1859063"/>
            <a:chExt cx="6164494" cy="874725"/>
          </a:xfrm>
        </p:grpSpPr>
        <p:sp>
          <p:nvSpPr>
            <p:cNvPr id="10" name="Google Shape;253;p19">
              <a:extLst>
                <a:ext uri="{FF2B5EF4-FFF2-40B4-BE49-F238E27FC236}">
                  <a16:creationId xmlns:a16="http://schemas.microsoft.com/office/drawing/2014/main" id="{2CABF704-3541-62AF-5A19-82D9C9B8A057}"/>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sp>
          <p:nvSpPr>
            <p:cNvPr id="12" name="Google Shape;254;p19">
              <a:extLst>
                <a:ext uri="{FF2B5EF4-FFF2-40B4-BE49-F238E27FC236}">
                  <a16:creationId xmlns:a16="http://schemas.microsoft.com/office/drawing/2014/main" id="{2CA660C9-3CA7-5E61-FD74-E4937A019559}"/>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3" name="Google Shape;255;p19">
              <a:extLst>
                <a:ext uri="{FF2B5EF4-FFF2-40B4-BE49-F238E27FC236}">
                  <a16:creationId xmlns:a16="http://schemas.microsoft.com/office/drawing/2014/main" id="{414A8132-4272-1583-19FF-3931BFC708CF}"/>
                </a:ext>
              </a:extLst>
            </p:cNvPr>
            <p:cNvSpPr/>
            <p:nvPr/>
          </p:nvSpPr>
          <p:spPr>
            <a:xfrm>
              <a:off x="5062823" y="1878288"/>
              <a:ext cx="576236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15" name="Google Shape;256;p19">
              <a:extLst>
                <a:ext uri="{FF2B5EF4-FFF2-40B4-BE49-F238E27FC236}">
                  <a16:creationId xmlns:a16="http://schemas.microsoft.com/office/drawing/2014/main" id="{15019DE3-F069-B799-F87A-C99A0828102B}"/>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002060"/>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6" name="Google Shape;258;p19">
              <a:extLst>
                <a:ext uri="{FF2B5EF4-FFF2-40B4-BE49-F238E27FC236}">
                  <a16:creationId xmlns:a16="http://schemas.microsoft.com/office/drawing/2014/main" id="{D70F2D36-D951-FEED-F60B-BB29195AD03E}"/>
                </a:ext>
              </a:extLst>
            </p:cNvPr>
            <p:cNvSpPr txBox="1"/>
            <p:nvPr/>
          </p:nvSpPr>
          <p:spPr>
            <a:xfrm>
              <a:off x="5058369" y="2170726"/>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400" b="1">
                  <a:solidFill>
                    <a:srgbClr val="0070C0"/>
                  </a:solidFill>
                  <a:latin typeface="Arial" panose="020B0604020202020204" pitchFamily="34" charset="0"/>
                  <a:cs typeface="Arial" panose="020B0604020202020204" pitchFamily="34" charset="0"/>
                </a:rPr>
                <a:t>Giải pháp ứng phó với biến đổi khí hậu</a:t>
              </a: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648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178A4B-26E1-4479-B98C-5191F479A6C4}"/>
              </a:ext>
            </a:extLst>
          </p:cNvPr>
          <p:cNvSpPr txBox="1"/>
          <p:nvPr/>
        </p:nvSpPr>
        <p:spPr>
          <a:xfrm>
            <a:off x="1777431" y="335480"/>
            <a:ext cx="9051531" cy="1077218"/>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00B050"/>
                </a:solidFill>
                <a:latin typeface="#9Slide05 Fourth" panose="00000500000000000000" pitchFamily="2" charset="0"/>
              </a:rPr>
              <a:t>Vẽ sơ đồ thể hiện tác động của biến đổi khí hậu đối với khí hậu và thủy văn Việt Nam</a:t>
            </a:r>
          </a:p>
        </p:txBody>
      </p:sp>
      <p:sp>
        <p:nvSpPr>
          <p:cNvPr id="13" name="TextBox 12">
            <a:extLst>
              <a:ext uri="{FF2B5EF4-FFF2-40B4-BE49-F238E27FC236}">
                <a16:creationId xmlns:a16="http://schemas.microsoft.com/office/drawing/2014/main" id="{6DA9C1D8-CBC4-5587-61A8-212ABC6EB4EB}"/>
              </a:ext>
            </a:extLst>
          </p:cNvPr>
          <p:cNvSpPr txBox="1"/>
          <p:nvPr/>
        </p:nvSpPr>
        <p:spPr>
          <a:xfrm>
            <a:off x="1900977" y="1716570"/>
            <a:ext cx="9051531" cy="1077218"/>
          </a:xfrm>
          <a:prstGeom prst="rect">
            <a:avLst/>
          </a:prstGeom>
          <a:noFill/>
        </p:spPr>
        <p:txBody>
          <a:bodyPr wrap="square" rtlCol="0">
            <a:spAutoFit/>
          </a:bodyPr>
          <a:lstStyle/>
          <a:p>
            <a:pPr marL="285750" indent="-285750">
              <a:buFont typeface="Wingdings" panose="05000000000000000000" pitchFamily="2" charset="2"/>
              <a:buChar char="ü"/>
            </a:pPr>
            <a:r>
              <a:rPr lang="en-US" sz="3200">
                <a:solidFill>
                  <a:srgbClr val="00B050"/>
                </a:solidFill>
                <a:latin typeface="#9Slide05 Fourth" panose="00000500000000000000" pitchFamily="2" charset="0"/>
              </a:rPr>
              <a:t>Hãy kể các hành động mà em đã làm để giảm nhẹ hoặc ứng phó với biến đổi khí hậu</a:t>
            </a:r>
          </a:p>
        </p:txBody>
      </p:sp>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2"/>
          <a:srcRect l="10269" r="929" b="13330"/>
          <a:stretch/>
        </p:blipFill>
        <p:spPr>
          <a:xfrm>
            <a:off x="0" y="5958042"/>
            <a:ext cx="12191999" cy="899958"/>
          </a:xfrm>
          <a:prstGeom prst="rect">
            <a:avLst/>
          </a:prstGeom>
        </p:spPr>
      </p:pic>
      <p:grpSp>
        <p:nvGrpSpPr>
          <p:cNvPr id="15" name="Group 14">
            <a:extLst>
              <a:ext uri="{FF2B5EF4-FFF2-40B4-BE49-F238E27FC236}">
                <a16:creationId xmlns:a16="http://schemas.microsoft.com/office/drawing/2014/main" id="{E8CA5A94-034C-D719-BFA2-961A85CF61F1}"/>
              </a:ext>
            </a:extLst>
          </p:cNvPr>
          <p:cNvGrpSpPr/>
          <p:nvPr/>
        </p:nvGrpSpPr>
        <p:grpSpPr>
          <a:xfrm>
            <a:off x="0" y="0"/>
            <a:ext cx="2270590" cy="6858000"/>
            <a:chOff x="0" y="0"/>
            <a:chExt cx="2270590" cy="6858000"/>
          </a:xfrm>
        </p:grpSpPr>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D5926F9-4237-D811-292B-C1A4D0F00A7E}"/>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A83B47-963D-F1F9-53F3-18A6FFE06A37}"/>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spTree>
    <p:extLst>
      <p:ext uri="{BB962C8B-B14F-4D97-AF65-F5344CB8AC3E}">
        <p14:creationId xmlns:p14="http://schemas.microsoft.com/office/powerpoint/2010/main" val="36736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7142213" y="4641191"/>
            <a:ext cx="3949437" cy="118437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3333FF"/>
                </a:solidFill>
                <a:latin typeface="Arial" pitchFamily="34" charset="0"/>
                <a:cs typeface="Arial" pitchFamily="34" charset="0"/>
              </a:rPr>
              <a:t>Chuẩn bị bài 10. Vai trò của tài nguyên nước và tài nguyên khí hậu</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3447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45;p19">
            <a:extLst>
              <a:ext uri="{FF2B5EF4-FFF2-40B4-BE49-F238E27FC236}">
                <a16:creationId xmlns:a16="http://schemas.microsoft.com/office/drawing/2014/main" id="{DA52A3C4-AC11-2812-9FB5-0938EB4DE8FE}"/>
              </a:ext>
            </a:extLst>
          </p:cNvPr>
          <p:cNvGrpSpPr/>
          <p:nvPr/>
        </p:nvGrpSpPr>
        <p:grpSpPr>
          <a:xfrm>
            <a:off x="90114" y="20548"/>
            <a:ext cx="6690831" cy="1148042"/>
            <a:chOff x="1411406" y="1872757"/>
            <a:chExt cx="4823730" cy="861031"/>
          </a:xfrm>
        </p:grpSpPr>
        <p:sp>
          <p:nvSpPr>
            <p:cNvPr id="5" name="Google Shape;246;p19">
              <a:extLst>
                <a:ext uri="{FF2B5EF4-FFF2-40B4-BE49-F238E27FC236}">
                  <a16:creationId xmlns:a16="http://schemas.microsoft.com/office/drawing/2014/main" id="{2F261148-0A14-4419-571A-86F04ADCF8AC}"/>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6" name="Google Shape;247;p19">
              <a:extLst>
                <a:ext uri="{FF2B5EF4-FFF2-40B4-BE49-F238E27FC236}">
                  <a16:creationId xmlns:a16="http://schemas.microsoft.com/office/drawing/2014/main" id="{5C0BC2E7-3B93-3268-6B7D-AF5222980CE7}"/>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7" name="Google Shape;248;p19">
              <a:extLst>
                <a:ext uri="{FF2B5EF4-FFF2-40B4-BE49-F238E27FC236}">
                  <a16:creationId xmlns:a16="http://schemas.microsoft.com/office/drawing/2014/main" id="{7E3FF095-9028-B8B4-2451-0B0CE64D3996}"/>
                </a:ext>
              </a:extLst>
            </p:cNvPr>
            <p:cNvSpPr/>
            <p:nvPr/>
          </p:nvSpPr>
          <p:spPr>
            <a:xfrm>
              <a:off x="1792473" y="1945770"/>
              <a:ext cx="4442663"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8" name="Google Shape;249;p19">
              <a:extLst>
                <a:ext uri="{FF2B5EF4-FFF2-40B4-BE49-F238E27FC236}">
                  <a16:creationId xmlns:a16="http://schemas.microsoft.com/office/drawing/2014/main" id="{8E100F2A-7458-65B3-C70A-18284E25D826}"/>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0;p19">
              <a:extLst>
                <a:ext uri="{FF2B5EF4-FFF2-40B4-BE49-F238E27FC236}">
                  <a16:creationId xmlns:a16="http://schemas.microsoft.com/office/drawing/2014/main" id="{34CB4732-97ED-86C9-20D1-DC3985125C1C}"/>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F1E3C8D3-1694-E646-D403-0665B41A1394}"/>
                </a:ext>
              </a:extLst>
            </p:cNvPr>
            <p:cNvSpPr txBox="1"/>
            <p:nvPr/>
          </p:nvSpPr>
          <p:spPr>
            <a:xfrm>
              <a:off x="2184697" y="2019681"/>
              <a:ext cx="3949325" cy="507808"/>
            </a:xfrm>
            <a:prstGeom prst="rect">
              <a:avLst/>
            </a:prstGeom>
            <a:noFill/>
            <a:ln>
              <a:noFill/>
            </a:ln>
          </p:spPr>
          <p:txBody>
            <a:bodyPr spcFirstLastPara="1" wrap="square" lIns="121900" tIns="121900" rIns="121900" bIns="121900" anchor="ctr" anchorCtr="0">
              <a:noAutofit/>
            </a:bodyPr>
            <a:lstStyle/>
            <a:p>
              <a:pPr algn="ctr"/>
              <a:r>
                <a:rPr lang="vi-VN" sz="2400" b="1">
                  <a:solidFill>
                    <a:srgbClr val="0070C0"/>
                  </a:solidFill>
                  <a:latin typeface="Arial" panose="020B0604020202020204" pitchFamily="34" charset="0"/>
                  <a:cs typeface="Arial" panose="020B0604020202020204" pitchFamily="34" charset="0"/>
                </a:rPr>
                <a:t>Tác động của biến đổi khí hậu </a:t>
              </a:r>
              <a:endParaRPr lang="en-US" sz="2400" b="1">
                <a:solidFill>
                  <a:srgbClr val="0070C0"/>
                </a:solidFill>
                <a:latin typeface="Arial" panose="020B0604020202020204" pitchFamily="34" charset="0"/>
                <a:cs typeface="Arial" panose="020B0604020202020204" pitchFamily="34" charset="0"/>
              </a:endParaRPr>
            </a:p>
            <a:p>
              <a:pPr algn="ctr"/>
              <a:r>
                <a:rPr lang="vi-VN" sz="2400" b="1">
                  <a:solidFill>
                    <a:srgbClr val="0070C0"/>
                  </a:solidFill>
                  <a:latin typeface="Arial" panose="020B0604020202020204" pitchFamily="34" charset="0"/>
                  <a:cs typeface="Arial" panose="020B0604020202020204" pitchFamily="34" charset="0"/>
                </a:rPr>
                <a:t>đối với khí hậu</a:t>
              </a:r>
              <a:endParaRPr lang="en-US" sz="2400">
                <a:solidFill>
                  <a:srgbClr val="3333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A16C635-8519-4B65-6EF2-3F56622E0485}"/>
              </a:ext>
            </a:extLst>
          </p:cNvPr>
          <p:cNvSpPr txBox="1"/>
          <p:nvPr/>
        </p:nvSpPr>
        <p:spPr>
          <a:xfrm>
            <a:off x="328773" y="3228270"/>
            <a:ext cx="11034445" cy="2308324"/>
          </a:xfrm>
          <a:prstGeom prst="rect">
            <a:avLst/>
          </a:prstGeom>
          <a:noFill/>
          <a:ln>
            <a:solidFill>
              <a:schemeClr val="accent1"/>
            </a:solidFill>
            <a:prstDash val="sysDash"/>
          </a:ln>
        </p:spPr>
        <p:txBody>
          <a:bodyPr wrap="square">
            <a:spAutoFit/>
          </a:bodyPr>
          <a:lstStyle/>
          <a:p>
            <a:pPr algn="just"/>
            <a:r>
              <a:rPr lang="vi-VN" sz="3600" b="0" i="0">
                <a:solidFill>
                  <a:srgbClr val="FF00FF"/>
                </a:solidFill>
                <a:effectLst/>
              </a:rPr>
              <a:t>Dựa vào bảng số liệu</a:t>
            </a:r>
            <a:r>
              <a:rPr lang="en-US" sz="3600" b="0" i="0">
                <a:solidFill>
                  <a:srgbClr val="FF00FF"/>
                </a:solidFill>
                <a:effectLst/>
              </a:rPr>
              <a:t> 8.1, 8.2,đoạn video</a:t>
            </a:r>
            <a:r>
              <a:rPr lang="vi-VN" sz="3600" b="0" i="0">
                <a:solidFill>
                  <a:srgbClr val="FF00FF"/>
                </a:solidFill>
                <a:effectLst/>
              </a:rPr>
              <a:t> và thông tin trong bài, em hãy phân tích tác động của biến đổi khí hậu đối với khí hậu nước ta (nhiệt độ, lượng mưa, các hiện tượng thời tiết cực đoan)</a:t>
            </a:r>
            <a:endParaRPr lang="en-US" sz="3600">
              <a:solidFill>
                <a:srgbClr val="FF00FF"/>
              </a:solidFill>
            </a:endParaRPr>
          </a:p>
        </p:txBody>
      </p:sp>
      <p:grpSp>
        <p:nvGrpSpPr>
          <p:cNvPr id="13" name="Group 12">
            <a:extLst>
              <a:ext uri="{FF2B5EF4-FFF2-40B4-BE49-F238E27FC236}">
                <a16:creationId xmlns:a16="http://schemas.microsoft.com/office/drawing/2014/main" id="{FEC58FFD-56B6-2FA9-7CE6-69E588B104E7}"/>
              </a:ext>
            </a:extLst>
          </p:cNvPr>
          <p:cNvGrpSpPr/>
          <p:nvPr/>
        </p:nvGrpSpPr>
        <p:grpSpPr>
          <a:xfrm>
            <a:off x="3612308" y="1811592"/>
            <a:ext cx="5037760" cy="970280"/>
            <a:chOff x="3332480" y="250577"/>
            <a:chExt cx="6604000" cy="970280"/>
          </a:xfrm>
          <a:solidFill>
            <a:srgbClr val="0000FF"/>
          </a:solidFill>
        </p:grpSpPr>
        <p:sp>
          <p:nvSpPr>
            <p:cNvPr id="14" name="Rectangle: Rounded Corners 12">
              <a:extLst>
                <a:ext uri="{FF2B5EF4-FFF2-40B4-BE49-F238E27FC236}">
                  <a16:creationId xmlns:a16="http://schemas.microsoft.com/office/drawing/2014/main" id="{6D23F336-9932-D257-39F2-55995DE06E24}"/>
                </a:ext>
              </a:extLst>
            </p:cNvPr>
            <p:cNvSpPr/>
            <p:nvPr/>
          </p:nvSpPr>
          <p:spPr>
            <a:xfrm>
              <a:off x="3332480" y="250577"/>
              <a:ext cx="6604000" cy="9702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3820F2-AF30-804E-22C1-3AFCFB62C8FE}"/>
                </a:ext>
              </a:extLst>
            </p:cNvPr>
            <p:cNvSpPr txBox="1"/>
            <p:nvPr/>
          </p:nvSpPr>
          <p:spPr>
            <a:xfrm>
              <a:off x="3545839" y="394490"/>
              <a:ext cx="6390641"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CHUYÊN GIA</a:t>
              </a:r>
            </a:p>
          </p:txBody>
        </p:sp>
      </p:grpSp>
      <p:pic>
        <p:nvPicPr>
          <p:cNvPr id="16" name="Picture 15">
            <a:extLst>
              <a:ext uri="{FF2B5EF4-FFF2-40B4-BE49-F238E27FC236}">
                <a16:creationId xmlns:a16="http://schemas.microsoft.com/office/drawing/2014/main" id="{7BFAD247-829C-A021-851C-9E55BA08B1C6}"/>
              </a:ext>
            </a:extLst>
          </p:cNvPr>
          <p:cNvPicPr>
            <a:picLocks noChangeAspect="1"/>
          </p:cNvPicPr>
          <p:nvPr/>
        </p:nvPicPr>
        <p:blipFill>
          <a:blip r:embed="rId7"/>
          <a:stretch>
            <a:fillRect/>
          </a:stretch>
        </p:blipFill>
        <p:spPr>
          <a:xfrm>
            <a:off x="632182" y="1515018"/>
            <a:ext cx="1757100" cy="1095697"/>
          </a:xfrm>
          <a:prstGeom prst="rect">
            <a:avLst/>
          </a:prstGeom>
        </p:spPr>
      </p:pic>
      <p:sp>
        <p:nvSpPr>
          <p:cNvPr id="17" name="Rectangle 16">
            <a:extLst>
              <a:ext uri="{FF2B5EF4-FFF2-40B4-BE49-F238E27FC236}">
                <a16:creationId xmlns:a16="http://schemas.microsoft.com/office/drawing/2014/main" id="{29C0904C-F87D-7E26-197D-0D504AF68097}"/>
              </a:ext>
            </a:extLst>
          </p:cNvPr>
          <p:cNvSpPr/>
          <p:nvPr/>
        </p:nvSpPr>
        <p:spPr>
          <a:xfrm>
            <a:off x="1145978" y="2677215"/>
            <a:ext cx="4120231" cy="523220"/>
          </a:xfrm>
          <a:prstGeom prst="rect">
            <a:avLst/>
          </a:prstGeom>
        </p:spPr>
        <p:txBody>
          <a:bodyPr wrap="square">
            <a:spAutoFit/>
          </a:bodyPr>
          <a:lstStyle/>
          <a:p>
            <a:pPr algn="just"/>
            <a:r>
              <a:rPr lang="en-US" sz="2800" b="1" dirty="0">
                <a:solidFill>
                  <a:srgbClr val="FF0000"/>
                </a:solidFill>
                <a:latin typeface="#9Slide03 SFU Futura_12" panose="00000400000000000000" pitchFamily="2" charset="0"/>
                <a:cs typeface="Arial" panose="020B0604020202020204" pitchFamily="34" charset="0"/>
              </a:rPr>
              <a:t>HĐ</a:t>
            </a:r>
            <a:r>
              <a:rPr lang="en-US" sz="2800" b="1">
                <a:solidFill>
                  <a:srgbClr val="FF0000"/>
                </a:solidFill>
                <a:latin typeface="#9Slide03 SFU Futura_12" panose="00000400000000000000" pitchFamily="2" charset="0"/>
                <a:cs typeface="Arial" panose="020B0604020202020204" pitchFamily="34" charset="0"/>
              </a:rPr>
              <a:t>: Nhóm 4</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618E8834-EB61-5E0D-797F-A799807338E4}"/>
              </a:ext>
            </a:extLst>
          </p:cNvPr>
          <p:cNvSpPr/>
          <p:nvPr/>
        </p:nvSpPr>
        <p:spPr>
          <a:xfrm>
            <a:off x="8883896" y="2632115"/>
            <a:ext cx="3417946" cy="523220"/>
          </a:xfrm>
          <a:prstGeom prst="rect">
            <a:avLst/>
          </a:prstGeom>
        </p:spPr>
        <p:txBody>
          <a:bodyPr wrap="square">
            <a:spAutoFit/>
          </a:bodyPr>
          <a:lstStyle/>
          <a:p>
            <a:pPr algn="just"/>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Thời gian</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9" name="5 Minute Timer">
            <a:hlinkClick r:id="" action="ppaction://media"/>
            <a:extLst>
              <a:ext uri="{FF2B5EF4-FFF2-40B4-BE49-F238E27FC236}">
                <a16:creationId xmlns:a16="http://schemas.microsoft.com/office/drawing/2014/main" id="{5F253C83-A6FA-4506-D264-EEB4EFF2FDC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89586" y="1460901"/>
            <a:ext cx="1945551" cy="1149814"/>
          </a:xfrm>
          <a:prstGeom prst="rect">
            <a:avLst/>
          </a:prstGeom>
        </p:spPr>
      </p:pic>
      <p:pic>
        <p:nvPicPr>
          <p:cNvPr id="2" name="3 Minute Timer (Nho)">
            <a:hlinkClick r:id="" action="ppaction://media"/>
            <a:extLst>
              <a:ext uri="{FF2B5EF4-FFF2-40B4-BE49-F238E27FC236}">
                <a16:creationId xmlns:a16="http://schemas.microsoft.com/office/drawing/2014/main" id="{D7A48B57-8D0B-C946-61FF-796C9F0BA9D6}"/>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792153" y="167885"/>
            <a:ext cx="2045711" cy="1149814"/>
          </a:xfrm>
          <a:prstGeom prst="rect">
            <a:avLst/>
          </a:prstGeom>
        </p:spPr>
      </p:pic>
    </p:spTree>
    <p:extLst>
      <p:ext uri="{BB962C8B-B14F-4D97-AF65-F5344CB8AC3E}">
        <p14:creationId xmlns:p14="http://schemas.microsoft.com/office/powerpoint/2010/main" val="42136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9"/>
                </p:tgtEl>
              </p:cMediaNode>
            </p:video>
            <p:video>
              <p:cMediaNode vol="80000">
                <p:cTn id="31" fill="hold" display="0">
                  <p:stCondLst>
                    <p:cond delay="indefinite"/>
                  </p:stCondLst>
                </p:cTn>
                <p:tgtEl>
                  <p:spTgt spid="2"/>
                </p:tgtEl>
              </p:cMediaNode>
            </p:video>
          </p:childTnLst>
        </p:cTn>
      </p:par>
    </p:tnLst>
    <p:bldLst>
      <p:bldP spid="12" grpId="0" animBg="1"/>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DD544A-6FE7-BFBC-5A3D-70FAFF786A0E}"/>
              </a:ext>
            </a:extLst>
          </p:cNvPr>
          <p:cNvSpPr txBox="1"/>
          <p:nvPr/>
        </p:nvSpPr>
        <p:spPr>
          <a:xfrm>
            <a:off x="398123" y="4174776"/>
            <a:ext cx="11571270" cy="2677656"/>
          </a:xfrm>
          <a:prstGeom prst="rect">
            <a:avLst/>
          </a:prstGeom>
          <a:noFill/>
        </p:spPr>
        <p:txBody>
          <a:bodyPr wrap="square">
            <a:spAutoFit/>
          </a:bodyPr>
          <a:lstStyle/>
          <a:p>
            <a:pPr algn="just"/>
            <a:r>
              <a:rPr lang="vi-VN" sz="2800" b="0" i="0">
                <a:solidFill>
                  <a:srgbClr val="0000FF"/>
                </a:solidFill>
                <a:effectLst/>
                <a:latin typeface="#9Slide05 Fourth Light" panose="00000400000000000000" pitchFamily="2" charset="0"/>
              </a:rPr>
              <a:t>Nhiệt độ trung bình năm của ba trạm khí tượng láng (hà nội); đà nẵng; tân sơn hoà (thành phố hồ chí minh) tăng liên tục qua các năm. Nhìn chung, trong cả giai đoạn từ 1958 - 2018:</a:t>
            </a:r>
          </a:p>
          <a:p>
            <a:pPr algn="just"/>
            <a:r>
              <a:rPr lang="vi-VN" sz="2800" b="0" i="0">
                <a:solidFill>
                  <a:srgbClr val="0000FF"/>
                </a:solidFill>
                <a:effectLst/>
                <a:latin typeface="#9Slide05 Fourth Light" panose="00000400000000000000" pitchFamily="2" charset="0"/>
              </a:rPr>
              <a:t>+ Trạm láng  (hà nội): nhiệt độ trung bình năm tăng 1,1</a:t>
            </a:r>
            <a:r>
              <a:rPr lang="vi-VN" sz="2800" b="0" i="0" baseline="30000">
                <a:solidFill>
                  <a:srgbClr val="0000FF"/>
                </a:solidFill>
                <a:effectLst/>
                <a:latin typeface="#9Slide05 Fourth Light" panose="00000400000000000000" pitchFamily="2" charset="0"/>
              </a:rPr>
              <a:t>0</a:t>
            </a:r>
            <a:r>
              <a:rPr lang="vi-VN" sz="2800" b="0" i="0">
                <a:solidFill>
                  <a:srgbClr val="0000FF"/>
                </a:solidFill>
                <a:effectLst/>
                <a:latin typeface="#9Slide05 Fourth Light" panose="00000400000000000000" pitchFamily="2" charset="0"/>
              </a:rPr>
              <a:t>C</a:t>
            </a:r>
          </a:p>
          <a:p>
            <a:pPr algn="just"/>
            <a:r>
              <a:rPr lang="vi-VN" sz="2800" b="0" i="0">
                <a:solidFill>
                  <a:srgbClr val="0000FF"/>
                </a:solidFill>
                <a:effectLst/>
                <a:latin typeface="#9Slide05 Fourth Light" panose="00000400000000000000" pitchFamily="2" charset="0"/>
              </a:rPr>
              <a:t>+ Trạm đà nẵng: nhiệt độ trung bình năm 0,4</a:t>
            </a:r>
            <a:r>
              <a:rPr lang="vi-VN" sz="2800" b="0" i="0" baseline="30000">
                <a:solidFill>
                  <a:srgbClr val="0000FF"/>
                </a:solidFill>
                <a:effectLst/>
                <a:latin typeface="#9Slide05 Fourth Light" panose="00000400000000000000" pitchFamily="2" charset="0"/>
              </a:rPr>
              <a:t>0</a:t>
            </a:r>
            <a:r>
              <a:rPr lang="vi-VN" sz="2800" b="0" i="0">
                <a:solidFill>
                  <a:srgbClr val="0000FF"/>
                </a:solidFill>
                <a:effectLst/>
                <a:latin typeface="#9Slide05 Fourth Light" panose="00000400000000000000" pitchFamily="2" charset="0"/>
              </a:rPr>
              <a:t>C</a:t>
            </a:r>
          </a:p>
          <a:p>
            <a:pPr algn="just"/>
            <a:r>
              <a:rPr lang="vi-VN" sz="2800" b="0" i="0">
                <a:solidFill>
                  <a:srgbClr val="0000FF"/>
                </a:solidFill>
                <a:effectLst/>
                <a:latin typeface="#9Slide05 Fourth Light" panose="00000400000000000000" pitchFamily="2" charset="0"/>
              </a:rPr>
              <a:t>+ Trạm tân sơn hoà (TP hồ chí minh): nhiệt độ trung bình năm tăng 1,2</a:t>
            </a:r>
            <a:r>
              <a:rPr lang="vi-VN" sz="2800" b="0" i="0" baseline="30000">
                <a:solidFill>
                  <a:srgbClr val="0000FF"/>
                </a:solidFill>
                <a:effectLst/>
                <a:latin typeface="#9Slide05 Fourth Light" panose="00000400000000000000" pitchFamily="2" charset="0"/>
              </a:rPr>
              <a:t>0</a:t>
            </a:r>
            <a:r>
              <a:rPr lang="vi-VN" sz="2800" b="0" i="0">
                <a:solidFill>
                  <a:srgbClr val="0000FF"/>
                </a:solidFill>
                <a:effectLst/>
                <a:latin typeface="#9Slide05 Fourth Light" panose="00000400000000000000" pitchFamily="2" charset="0"/>
              </a:rPr>
              <a:t>C</a:t>
            </a:r>
          </a:p>
        </p:txBody>
      </p:sp>
      <p:pic>
        <p:nvPicPr>
          <p:cNvPr id="4" name="Picture 3">
            <a:extLst>
              <a:ext uri="{FF2B5EF4-FFF2-40B4-BE49-F238E27FC236}">
                <a16:creationId xmlns:a16="http://schemas.microsoft.com/office/drawing/2014/main" id="{FBD9978A-3FC3-FD51-5C90-FDDDD2353A05}"/>
              </a:ext>
            </a:extLst>
          </p:cNvPr>
          <p:cNvPicPr>
            <a:picLocks noChangeAspect="1"/>
          </p:cNvPicPr>
          <p:nvPr/>
        </p:nvPicPr>
        <p:blipFill>
          <a:blip r:embed="rId3"/>
          <a:stretch>
            <a:fillRect/>
          </a:stretch>
        </p:blipFill>
        <p:spPr>
          <a:xfrm>
            <a:off x="1636415" y="0"/>
            <a:ext cx="8919170" cy="4177333"/>
          </a:xfrm>
          <a:prstGeom prst="rect">
            <a:avLst/>
          </a:prstGeom>
        </p:spPr>
      </p:pic>
    </p:spTree>
    <p:extLst>
      <p:ext uri="{BB962C8B-B14F-4D97-AF65-F5344CB8AC3E}">
        <p14:creationId xmlns:p14="http://schemas.microsoft.com/office/powerpoint/2010/main" val="7862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C9316E-0412-F1EB-92CD-4C630FA8A3FA}"/>
              </a:ext>
            </a:extLst>
          </p:cNvPr>
          <p:cNvSpPr txBox="1"/>
          <p:nvPr/>
        </p:nvSpPr>
        <p:spPr>
          <a:xfrm>
            <a:off x="219182" y="3908527"/>
            <a:ext cx="11753636" cy="1077218"/>
          </a:xfrm>
          <a:prstGeom prst="rect">
            <a:avLst/>
          </a:prstGeom>
          <a:noFill/>
        </p:spPr>
        <p:txBody>
          <a:bodyPr wrap="square">
            <a:spAutoFit/>
          </a:bodyPr>
          <a:lstStyle/>
          <a:p>
            <a:pPr marL="457200" indent="-457200" algn="just">
              <a:buFont typeface="Wingdings" panose="05000000000000000000" pitchFamily="2" charset="2"/>
              <a:buChar char="ü"/>
            </a:pPr>
            <a:r>
              <a:rPr lang="en-US" sz="3200" b="0" i="0">
                <a:solidFill>
                  <a:srgbClr val="002060"/>
                </a:solidFill>
                <a:effectLst/>
                <a:latin typeface="Arial" panose="020B0604020202020204" pitchFamily="34" charset="0"/>
                <a:cs typeface="Arial" panose="020B0604020202020204" pitchFamily="34" charset="0"/>
              </a:rPr>
              <a:t>N</a:t>
            </a:r>
            <a:r>
              <a:rPr lang="vi-VN" sz="3200" b="0" i="0">
                <a:solidFill>
                  <a:srgbClr val="002060"/>
                </a:solidFill>
                <a:effectLst/>
                <a:latin typeface="Arial" panose="020B0604020202020204" pitchFamily="34" charset="0"/>
                <a:cs typeface="Arial" panose="020B0604020202020204" pitchFamily="34" charset="0"/>
              </a:rPr>
              <a:t>hiệt độ trung bình năm có xu thế tăng với mức tăng trung bình là 0,89 </a:t>
            </a:r>
            <a:r>
              <a:rPr lang="en-US" sz="3200" baseline="30000">
                <a:solidFill>
                  <a:srgbClr val="002060"/>
                </a:solidFill>
                <a:effectLst/>
                <a:latin typeface="Times New Roman" panose="02020603050405020304" pitchFamily="18" charset="0"/>
                <a:ea typeface="Times New Roman" panose="02020603050405020304" pitchFamily="18" charset="0"/>
              </a:rPr>
              <a:t>0</a:t>
            </a:r>
            <a:r>
              <a:rPr lang="en-US" sz="3200">
                <a:solidFill>
                  <a:srgbClr val="002060"/>
                </a:solidFill>
                <a:effectLst/>
                <a:latin typeface="Times New Roman" panose="02020603050405020304" pitchFamily="18" charset="0"/>
                <a:ea typeface="Times New Roman" panose="02020603050405020304" pitchFamily="18" charset="0"/>
              </a:rPr>
              <a:t>C </a:t>
            </a:r>
            <a:r>
              <a:rPr lang="vi-VN" sz="3200" b="0" i="0">
                <a:solidFill>
                  <a:srgbClr val="002060"/>
                </a:solidFill>
                <a:effectLst/>
                <a:latin typeface="Arial" panose="020B0604020202020204" pitchFamily="34" charset="0"/>
                <a:cs typeface="Arial" panose="020B0604020202020204" pitchFamily="34" charset="0"/>
              </a:rPr>
              <a:t>trong thời kì 1958 đến 2018.</a:t>
            </a:r>
          </a:p>
        </p:txBody>
      </p:sp>
      <p:grpSp>
        <p:nvGrpSpPr>
          <p:cNvPr id="6" name="Google Shape;474;p24">
            <a:extLst>
              <a:ext uri="{FF2B5EF4-FFF2-40B4-BE49-F238E27FC236}">
                <a16:creationId xmlns:a16="http://schemas.microsoft.com/office/drawing/2014/main" id="{5B0711C9-98D9-8BB7-5869-E211F1D38AB4}"/>
              </a:ext>
            </a:extLst>
          </p:cNvPr>
          <p:cNvGrpSpPr/>
          <p:nvPr/>
        </p:nvGrpSpPr>
        <p:grpSpPr>
          <a:xfrm>
            <a:off x="0" y="128925"/>
            <a:ext cx="3595955" cy="1041525"/>
            <a:chOff x="1153250" y="1560375"/>
            <a:chExt cx="3848930" cy="1041525"/>
          </a:xfrm>
        </p:grpSpPr>
        <p:sp>
          <p:nvSpPr>
            <p:cNvPr id="7" name="Google Shape;475;p24">
              <a:extLst>
                <a:ext uri="{FF2B5EF4-FFF2-40B4-BE49-F238E27FC236}">
                  <a16:creationId xmlns:a16="http://schemas.microsoft.com/office/drawing/2014/main" id="{AA982FB1-2E7F-91EC-7C67-4606592011D3}"/>
                </a:ext>
              </a:extLst>
            </p:cNvPr>
            <p:cNvSpPr/>
            <p:nvPr/>
          </p:nvSpPr>
          <p:spPr>
            <a:xfrm>
              <a:off x="1199467" y="1624675"/>
              <a:ext cx="3747729"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6;p24">
              <a:extLst>
                <a:ext uri="{FF2B5EF4-FFF2-40B4-BE49-F238E27FC236}">
                  <a16:creationId xmlns:a16="http://schemas.microsoft.com/office/drawing/2014/main" id="{A910BEAF-74FE-36DC-FD5D-98BFB0D83BFD}"/>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78;p24">
              <a:extLst>
                <a:ext uri="{FF2B5EF4-FFF2-40B4-BE49-F238E27FC236}">
                  <a16:creationId xmlns:a16="http://schemas.microsoft.com/office/drawing/2014/main" id="{8217F504-1FA1-4C4F-D91A-5086DA48342A}"/>
                </a:ext>
              </a:extLst>
            </p:cNvPr>
            <p:cNvSpPr/>
            <p:nvPr/>
          </p:nvSpPr>
          <p:spPr>
            <a:xfrm>
              <a:off x="1153250" y="1560375"/>
              <a:ext cx="384893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1;p24">
              <a:extLst>
                <a:ext uri="{FF2B5EF4-FFF2-40B4-BE49-F238E27FC236}">
                  <a16:creationId xmlns:a16="http://schemas.microsoft.com/office/drawing/2014/main" id="{74F5C9DB-7C7F-048A-4ECB-96C1500FF421}"/>
                </a:ext>
              </a:extLst>
            </p:cNvPr>
            <p:cNvSpPr txBox="1"/>
            <p:nvPr/>
          </p:nvSpPr>
          <p:spPr>
            <a:xfrm>
              <a:off x="1254451" y="1816314"/>
              <a:ext cx="3568204" cy="508988"/>
            </a:xfrm>
            <a:prstGeom prst="rect">
              <a:avLst/>
            </a:prstGeom>
            <a:noFill/>
            <a:ln>
              <a:noFill/>
            </a:ln>
          </p:spPr>
          <p:txBody>
            <a:bodyPr spcFirstLastPara="1" wrap="square" lIns="91425" tIns="91425" rIns="91425" bIns="91425" anchor="ctr" anchorCtr="0">
              <a:noAutofit/>
            </a:bodyPr>
            <a:lstStyle/>
            <a:p>
              <a:pPr algn="ctr"/>
              <a:r>
                <a:rPr lang="en-US" sz="2400" b="1">
                  <a:solidFill>
                    <a:srgbClr val="0000FF"/>
                  </a:solidFill>
                  <a:latin typeface="Arial" panose="020B0604020202020204" pitchFamily="34" charset="0"/>
                  <a:cs typeface="Arial" panose="020B0604020202020204" pitchFamily="34" charset="0"/>
                </a:rPr>
                <a:t>Biến đổi về nhiệt độ</a:t>
              </a:r>
              <a:endParaRPr lang="en-US" sz="2400" b="1">
                <a:solidFill>
                  <a:srgbClr val="0000FF"/>
                </a:solidFill>
                <a:latin typeface="Fira Sans Extra Condensed Medium"/>
                <a:ea typeface="Fira Sans Extra Condensed Medium"/>
                <a:cs typeface="Fira Sans Extra Condensed Medium"/>
                <a:sym typeface="Fira Sans Extra Condensed Medium"/>
              </a:endParaRPr>
            </a:p>
          </p:txBody>
        </p:sp>
      </p:grpSp>
      <p:graphicFrame>
        <p:nvGraphicFramePr>
          <p:cNvPr id="3" name="Table 3">
            <a:extLst>
              <a:ext uri="{FF2B5EF4-FFF2-40B4-BE49-F238E27FC236}">
                <a16:creationId xmlns:a16="http://schemas.microsoft.com/office/drawing/2014/main" id="{C0060C3A-6F7B-DE4D-27B2-764F224C8455}"/>
              </a:ext>
            </a:extLst>
          </p:cNvPr>
          <p:cNvGraphicFramePr>
            <a:graphicFrameLocks noGrp="1"/>
          </p:cNvGraphicFramePr>
          <p:nvPr>
            <p:extLst>
              <p:ext uri="{D42A27DB-BD31-4B8C-83A1-F6EECF244321}">
                <p14:modId xmlns:p14="http://schemas.microsoft.com/office/powerpoint/2010/main" val="4085916474"/>
              </p:ext>
            </p:extLst>
          </p:nvPr>
        </p:nvGraphicFramePr>
        <p:xfrm>
          <a:off x="308227" y="2251896"/>
          <a:ext cx="11883773" cy="1097280"/>
        </p:xfrm>
        <a:graphic>
          <a:graphicData uri="http://schemas.openxmlformats.org/drawingml/2006/table">
            <a:tbl>
              <a:tblPr firstRow="1" bandRow="1">
                <a:tableStyleId>{5C22544A-7EE6-4342-B048-85BDC9FD1C3A}</a:tableStyleId>
              </a:tblPr>
              <a:tblGrid>
                <a:gridCol w="1717750">
                  <a:extLst>
                    <a:ext uri="{9D8B030D-6E8A-4147-A177-3AD203B41FA5}">
                      <a16:colId xmlns:a16="http://schemas.microsoft.com/office/drawing/2014/main" val="403609274"/>
                    </a:ext>
                  </a:extLst>
                </a:gridCol>
                <a:gridCol w="1470580">
                  <a:extLst>
                    <a:ext uri="{9D8B030D-6E8A-4147-A177-3AD203B41FA5}">
                      <a16:colId xmlns:a16="http://schemas.microsoft.com/office/drawing/2014/main" val="3651274553"/>
                    </a:ext>
                  </a:extLst>
                </a:gridCol>
                <a:gridCol w="1469332">
                  <a:extLst>
                    <a:ext uri="{9D8B030D-6E8A-4147-A177-3AD203B41FA5}">
                      <a16:colId xmlns:a16="http://schemas.microsoft.com/office/drawing/2014/main" val="1216485238"/>
                    </a:ext>
                  </a:extLst>
                </a:gridCol>
                <a:gridCol w="1407679">
                  <a:extLst>
                    <a:ext uri="{9D8B030D-6E8A-4147-A177-3AD203B41FA5}">
                      <a16:colId xmlns:a16="http://schemas.microsoft.com/office/drawing/2014/main" val="2371533611"/>
                    </a:ext>
                  </a:extLst>
                </a:gridCol>
                <a:gridCol w="1459976">
                  <a:extLst>
                    <a:ext uri="{9D8B030D-6E8A-4147-A177-3AD203B41FA5}">
                      <a16:colId xmlns:a16="http://schemas.microsoft.com/office/drawing/2014/main" val="3774248456"/>
                    </a:ext>
                  </a:extLst>
                </a:gridCol>
                <a:gridCol w="1374096">
                  <a:extLst>
                    <a:ext uri="{9D8B030D-6E8A-4147-A177-3AD203B41FA5}">
                      <a16:colId xmlns:a16="http://schemas.microsoft.com/office/drawing/2014/main" val="2018133412"/>
                    </a:ext>
                  </a:extLst>
                </a:gridCol>
                <a:gridCol w="1555051">
                  <a:extLst>
                    <a:ext uri="{9D8B030D-6E8A-4147-A177-3AD203B41FA5}">
                      <a16:colId xmlns:a16="http://schemas.microsoft.com/office/drawing/2014/main" val="1394069121"/>
                    </a:ext>
                  </a:extLst>
                </a:gridCol>
                <a:gridCol w="1429309">
                  <a:extLst>
                    <a:ext uri="{9D8B030D-6E8A-4147-A177-3AD203B41FA5}">
                      <a16:colId xmlns:a16="http://schemas.microsoft.com/office/drawing/2014/main" val="1332127363"/>
                    </a:ext>
                  </a:extLst>
                </a:gridCol>
              </a:tblGrid>
              <a:tr h="370840">
                <a:tc>
                  <a:txBody>
                    <a:bodyPr/>
                    <a:lstStyle/>
                    <a:p>
                      <a:r>
                        <a:rPr lang="en-US" sz="2000">
                          <a:solidFill>
                            <a:srgbClr val="FFFF00"/>
                          </a:solidFill>
                          <a:latin typeface="Arial" panose="020B0604020202020204" pitchFamily="34" charset="0"/>
                          <a:cs typeface="Arial" panose="020B0604020202020204" pitchFamily="34" charset="0"/>
                        </a:rPr>
                        <a:t>Giai đoạn</a:t>
                      </a:r>
                    </a:p>
                  </a:txBody>
                  <a:tcPr>
                    <a:solidFill>
                      <a:srgbClr val="00B050"/>
                    </a:solidFill>
                  </a:tcPr>
                </a:tc>
                <a:tc>
                  <a:txBody>
                    <a:bodyPr/>
                    <a:lstStyle/>
                    <a:p>
                      <a:r>
                        <a:rPr lang="en-US" sz="1800">
                          <a:solidFill>
                            <a:srgbClr val="FFFF00"/>
                          </a:solidFill>
                          <a:latin typeface="Arial" panose="020B0604020202020204" pitchFamily="34" charset="0"/>
                          <a:cs typeface="Arial" panose="020B0604020202020204" pitchFamily="34" charset="0"/>
                        </a:rPr>
                        <a:t>1958-1960</a:t>
                      </a:r>
                    </a:p>
                  </a:txBody>
                  <a:tcPr>
                    <a:solidFill>
                      <a:srgbClr val="00B050"/>
                    </a:solidFill>
                  </a:tcPr>
                </a:tc>
                <a:tc>
                  <a:txBody>
                    <a:bodyPr/>
                    <a:lstStyle/>
                    <a:p>
                      <a:r>
                        <a:rPr lang="en-US" sz="1800">
                          <a:solidFill>
                            <a:srgbClr val="FFFF00"/>
                          </a:solidFill>
                          <a:latin typeface="Arial" panose="020B0604020202020204" pitchFamily="34" charset="0"/>
                          <a:cs typeface="Arial" panose="020B0604020202020204" pitchFamily="34" charset="0"/>
                        </a:rPr>
                        <a:t>1961-1970</a:t>
                      </a:r>
                    </a:p>
                  </a:txBody>
                  <a:tcPr>
                    <a:solidFill>
                      <a:srgbClr val="00B050"/>
                    </a:solidFill>
                  </a:tcPr>
                </a:tc>
                <a:tc>
                  <a:txBody>
                    <a:bodyPr/>
                    <a:lstStyle/>
                    <a:p>
                      <a:r>
                        <a:rPr lang="en-US" sz="1800">
                          <a:solidFill>
                            <a:srgbClr val="FFFF00"/>
                          </a:solidFill>
                          <a:latin typeface="Arial" panose="020B0604020202020204" pitchFamily="34" charset="0"/>
                          <a:cs typeface="Arial" panose="020B0604020202020204" pitchFamily="34" charset="0"/>
                        </a:rPr>
                        <a:t>1971-1980</a:t>
                      </a:r>
                    </a:p>
                  </a:txBody>
                  <a:tcPr>
                    <a:solidFill>
                      <a:srgbClr val="00B050"/>
                    </a:solidFill>
                  </a:tcPr>
                </a:tc>
                <a:tc>
                  <a:txBody>
                    <a:bodyPr/>
                    <a:lstStyle/>
                    <a:p>
                      <a:r>
                        <a:rPr lang="en-US" sz="1800">
                          <a:solidFill>
                            <a:srgbClr val="FFFF00"/>
                          </a:solidFill>
                          <a:latin typeface="Arial" panose="020B0604020202020204" pitchFamily="34" charset="0"/>
                          <a:cs typeface="Arial" panose="020B0604020202020204" pitchFamily="34" charset="0"/>
                        </a:rPr>
                        <a:t>1981-1990</a:t>
                      </a:r>
                    </a:p>
                  </a:txBody>
                  <a:tcPr>
                    <a:solidFill>
                      <a:srgbClr val="00B050"/>
                    </a:solidFill>
                  </a:tcPr>
                </a:tc>
                <a:tc>
                  <a:txBody>
                    <a:bodyPr/>
                    <a:lstStyle/>
                    <a:p>
                      <a:r>
                        <a:rPr lang="en-US" sz="1800">
                          <a:solidFill>
                            <a:srgbClr val="FFFF00"/>
                          </a:solidFill>
                          <a:latin typeface="Arial" panose="020B0604020202020204" pitchFamily="34" charset="0"/>
                          <a:cs typeface="Arial" panose="020B0604020202020204" pitchFamily="34" charset="0"/>
                        </a:rPr>
                        <a:t>1991-2000</a:t>
                      </a:r>
                    </a:p>
                  </a:txBody>
                  <a:tcPr>
                    <a:solidFill>
                      <a:srgbClr val="00B050"/>
                    </a:solidFill>
                  </a:tcPr>
                </a:tc>
                <a:tc>
                  <a:txBody>
                    <a:bodyPr/>
                    <a:lstStyle/>
                    <a:p>
                      <a:r>
                        <a:rPr lang="en-US" sz="1800">
                          <a:solidFill>
                            <a:srgbClr val="FFFF00"/>
                          </a:solidFill>
                          <a:latin typeface="Arial" panose="020B0604020202020204" pitchFamily="34" charset="0"/>
                          <a:cs typeface="Arial" panose="020B0604020202020204" pitchFamily="34" charset="0"/>
                        </a:rPr>
                        <a:t>2001-2010</a:t>
                      </a:r>
                    </a:p>
                  </a:txBody>
                  <a:tcPr>
                    <a:solidFill>
                      <a:srgbClr val="00B050"/>
                    </a:solidFill>
                  </a:tcPr>
                </a:tc>
                <a:tc>
                  <a:txBody>
                    <a:bodyPr/>
                    <a:lstStyle/>
                    <a:p>
                      <a:r>
                        <a:rPr lang="en-US" sz="1800">
                          <a:solidFill>
                            <a:srgbClr val="FFFF00"/>
                          </a:solidFill>
                          <a:latin typeface="Arial" panose="020B0604020202020204" pitchFamily="34" charset="0"/>
                          <a:cs typeface="Arial" panose="020B0604020202020204" pitchFamily="34" charset="0"/>
                        </a:rPr>
                        <a:t>2011-2018</a:t>
                      </a:r>
                    </a:p>
                  </a:txBody>
                  <a:tcPr>
                    <a:solidFill>
                      <a:srgbClr val="00B050"/>
                    </a:solidFill>
                  </a:tcPr>
                </a:tc>
                <a:extLst>
                  <a:ext uri="{0D108BD9-81ED-4DB2-BD59-A6C34878D82A}">
                    <a16:rowId xmlns:a16="http://schemas.microsoft.com/office/drawing/2014/main" val="26164176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000FF"/>
                          </a:solidFill>
                          <a:latin typeface="Arial" panose="020B0604020202020204" pitchFamily="34" charset="0"/>
                          <a:cs typeface="Arial" panose="020B0604020202020204" pitchFamily="34" charset="0"/>
                        </a:rPr>
                        <a:t>Nhiệt độ </a:t>
                      </a:r>
                      <a:r>
                        <a:rPr lang="en-US" sz="2000" b="1" kern="1200">
                          <a:solidFill>
                            <a:srgbClr val="0000FF"/>
                          </a:solidFill>
                          <a:effectLst/>
                          <a:latin typeface="Arial" panose="020B0604020202020204" pitchFamily="34" charset="0"/>
                          <a:ea typeface="+mn-ea"/>
                          <a:cs typeface="Arial" panose="020B0604020202020204" pitchFamily="34" charset="0"/>
                        </a:rPr>
                        <a:t>(</a:t>
                      </a:r>
                      <a:r>
                        <a:rPr lang="en-US" sz="2000" b="1" kern="1200" baseline="30000">
                          <a:solidFill>
                            <a:srgbClr val="0000FF"/>
                          </a:solidFill>
                          <a:effectLst/>
                          <a:latin typeface="Arial" panose="020B0604020202020204" pitchFamily="34" charset="0"/>
                          <a:ea typeface="+mn-ea"/>
                          <a:cs typeface="Arial" panose="020B0604020202020204" pitchFamily="34" charset="0"/>
                        </a:rPr>
                        <a:t>0</a:t>
                      </a:r>
                      <a:r>
                        <a:rPr lang="en-US" sz="2000" b="1" kern="1200">
                          <a:solidFill>
                            <a:srgbClr val="0000FF"/>
                          </a:solidFill>
                          <a:effectLst/>
                          <a:latin typeface="Arial" panose="020B0604020202020204" pitchFamily="34" charset="0"/>
                          <a:ea typeface="+mn-ea"/>
                          <a:cs typeface="Arial" panose="020B0604020202020204" pitchFamily="34" charset="0"/>
                        </a:rPr>
                        <a:t>C)</a:t>
                      </a:r>
                    </a:p>
                    <a:p>
                      <a:endParaRPr lang="en-US" sz="2000">
                        <a:latin typeface="Arial" panose="020B0604020202020204" pitchFamily="34" charset="0"/>
                        <a:cs typeface="Arial" panose="020B0604020202020204" pitchFamily="34" charset="0"/>
                      </a:endParaRPr>
                    </a:p>
                  </a:txBody>
                  <a:tcPr>
                    <a:solidFill>
                      <a:srgbClr val="E8F09A"/>
                    </a:solidFill>
                  </a:tcPr>
                </a:tc>
                <a:tc>
                  <a:txBody>
                    <a:bodyPr/>
                    <a:lstStyle/>
                    <a:p>
                      <a:pPr algn="ctr"/>
                      <a:r>
                        <a:rPr lang="en-US" sz="2000">
                          <a:solidFill>
                            <a:srgbClr val="0000FF"/>
                          </a:solidFill>
                          <a:latin typeface="Arial" panose="020B0604020202020204" pitchFamily="34" charset="0"/>
                          <a:cs typeface="Arial" panose="020B0604020202020204" pitchFamily="34" charset="0"/>
                        </a:rPr>
                        <a:t>-0,1</a:t>
                      </a:r>
                    </a:p>
                  </a:txBody>
                  <a:tcPr>
                    <a:solidFill>
                      <a:srgbClr val="E8F09A"/>
                    </a:solidFill>
                  </a:tcPr>
                </a:tc>
                <a:tc>
                  <a:txBody>
                    <a:bodyPr/>
                    <a:lstStyle/>
                    <a:p>
                      <a:pPr algn="ctr"/>
                      <a:r>
                        <a:rPr lang="en-US" sz="2000">
                          <a:solidFill>
                            <a:srgbClr val="0000FF"/>
                          </a:solidFill>
                          <a:latin typeface="Arial" panose="020B0604020202020204" pitchFamily="34" charset="0"/>
                          <a:cs typeface="Arial" panose="020B0604020202020204" pitchFamily="34" charset="0"/>
                        </a:rPr>
                        <a:t>-0,3</a:t>
                      </a:r>
                    </a:p>
                  </a:txBody>
                  <a:tcPr>
                    <a:solidFill>
                      <a:srgbClr val="E8F09A"/>
                    </a:solidFill>
                  </a:tcPr>
                </a:tc>
                <a:tc>
                  <a:txBody>
                    <a:bodyPr/>
                    <a:lstStyle/>
                    <a:p>
                      <a:pPr algn="ctr"/>
                      <a:r>
                        <a:rPr lang="en-US" sz="2000">
                          <a:solidFill>
                            <a:srgbClr val="0000FF"/>
                          </a:solidFill>
                          <a:latin typeface="Arial" panose="020B0604020202020204" pitchFamily="34" charset="0"/>
                          <a:cs typeface="Arial" panose="020B0604020202020204" pitchFamily="34" charset="0"/>
                        </a:rPr>
                        <a:t>-0,3</a:t>
                      </a:r>
                    </a:p>
                  </a:txBody>
                  <a:tcPr>
                    <a:solidFill>
                      <a:srgbClr val="E8F09A"/>
                    </a:solidFill>
                  </a:tcPr>
                </a:tc>
                <a:tc>
                  <a:txBody>
                    <a:bodyPr/>
                    <a:lstStyle/>
                    <a:p>
                      <a:pPr algn="ctr"/>
                      <a:r>
                        <a:rPr lang="en-US" sz="2000">
                          <a:solidFill>
                            <a:srgbClr val="0000FF"/>
                          </a:solidFill>
                          <a:latin typeface="Arial" panose="020B0604020202020204" pitchFamily="34" charset="0"/>
                          <a:cs typeface="Arial" panose="020B0604020202020204" pitchFamily="34" charset="0"/>
                        </a:rPr>
                        <a:t>-0,1</a:t>
                      </a:r>
                    </a:p>
                  </a:txBody>
                  <a:tcPr>
                    <a:solidFill>
                      <a:srgbClr val="E8F09A"/>
                    </a:solidFill>
                  </a:tcPr>
                </a:tc>
                <a:tc>
                  <a:txBody>
                    <a:bodyPr/>
                    <a:lstStyle/>
                    <a:p>
                      <a:pPr algn="ctr"/>
                      <a:r>
                        <a:rPr lang="en-US" sz="2000">
                          <a:solidFill>
                            <a:srgbClr val="0000FF"/>
                          </a:solidFill>
                          <a:latin typeface="Arial" panose="020B0604020202020204" pitchFamily="34" charset="0"/>
                          <a:cs typeface="Arial" panose="020B0604020202020204" pitchFamily="34" charset="0"/>
                        </a:rPr>
                        <a:t>+0,1</a:t>
                      </a:r>
                    </a:p>
                  </a:txBody>
                  <a:tcPr>
                    <a:solidFill>
                      <a:srgbClr val="E8F09A"/>
                    </a:solidFill>
                  </a:tcPr>
                </a:tc>
                <a:tc>
                  <a:txBody>
                    <a:bodyPr/>
                    <a:lstStyle/>
                    <a:p>
                      <a:pPr algn="ctr"/>
                      <a:r>
                        <a:rPr lang="en-US" sz="2000">
                          <a:solidFill>
                            <a:srgbClr val="0000FF"/>
                          </a:solidFill>
                          <a:latin typeface="Arial" panose="020B0604020202020204" pitchFamily="34" charset="0"/>
                          <a:cs typeface="Arial" panose="020B0604020202020204" pitchFamily="34" charset="0"/>
                        </a:rPr>
                        <a:t>+0,2</a:t>
                      </a:r>
                    </a:p>
                  </a:txBody>
                  <a:tcPr>
                    <a:solidFill>
                      <a:srgbClr val="E8F09A"/>
                    </a:solidFill>
                  </a:tcPr>
                </a:tc>
                <a:tc>
                  <a:txBody>
                    <a:bodyPr/>
                    <a:lstStyle/>
                    <a:p>
                      <a:pPr algn="ctr"/>
                      <a:r>
                        <a:rPr lang="en-US" sz="2000">
                          <a:solidFill>
                            <a:srgbClr val="0000FF"/>
                          </a:solidFill>
                          <a:latin typeface="Arial" panose="020B0604020202020204" pitchFamily="34" charset="0"/>
                          <a:cs typeface="Arial" panose="020B0604020202020204" pitchFamily="34" charset="0"/>
                        </a:rPr>
                        <a:t>+0,4</a:t>
                      </a:r>
                    </a:p>
                  </a:txBody>
                  <a:tcPr>
                    <a:solidFill>
                      <a:srgbClr val="E8F09A"/>
                    </a:solidFill>
                  </a:tcPr>
                </a:tc>
                <a:extLst>
                  <a:ext uri="{0D108BD9-81ED-4DB2-BD59-A6C34878D82A}">
                    <a16:rowId xmlns:a16="http://schemas.microsoft.com/office/drawing/2014/main" val="3539175589"/>
                  </a:ext>
                </a:extLst>
              </a:tr>
            </a:tbl>
          </a:graphicData>
        </a:graphic>
      </p:graphicFrame>
      <p:sp>
        <p:nvSpPr>
          <p:cNvPr id="4" name="TextBox 3">
            <a:extLst>
              <a:ext uri="{FF2B5EF4-FFF2-40B4-BE49-F238E27FC236}">
                <a16:creationId xmlns:a16="http://schemas.microsoft.com/office/drawing/2014/main" id="{F45F634F-975A-AEE6-0FC1-605352432E8B}"/>
              </a:ext>
            </a:extLst>
          </p:cNvPr>
          <p:cNvSpPr txBox="1"/>
          <p:nvPr/>
        </p:nvSpPr>
        <p:spPr>
          <a:xfrm>
            <a:off x="1793882" y="1297789"/>
            <a:ext cx="9811820" cy="954107"/>
          </a:xfrm>
          <a:prstGeom prst="rect">
            <a:avLst/>
          </a:prstGeom>
          <a:noFill/>
        </p:spPr>
        <p:txBody>
          <a:bodyPr wrap="square" rtlCol="0">
            <a:spAutoFit/>
          </a:bodyPr>
          <a:lstStyle/>
          <a:p>
            <a:pPr algn="ctr"/>
            <a:r>
              <a:rPr lang="en-US" sz="2800">
                <a:solidFill>
                  <a:srgbClr val="0000FF"/>
                </a:solidFill>
                <a:latin typeface="Arial" panose="020B0604020202020204" pitchFamily="34" charset="0"/>
                <a:cs typeface="Arial" panose="020B0604020202020204" pitchFamily="34" charset="0"/>
              </a:rPr>
              <a:t>Mức chênh lệch nhiệt độ trung bình của từng giai đoạn so với nhiệt trung bình 60 năm (1958-2018) ở Việt Nam</a:t>
            </a:r>
          </a:p>
        </p:txBody>
      </p:sp>
      <p:pic>
        <p:nvPicPr>
          <p:cNvPr id="2" name="Picture 1">
            <a:extLst>
              <a:ext uri="{FF2B5EF4-FFF2-40B4-BE49-F238E27FC236}">
                <a16:creationId xmlns:a16="http://schemas.microsoft.com/office/drawing/2014/main" id="{846407F3-0F14-30E7-B688-ED9AF371C2C0}"/>
              </a:ext>
            </a:extLst>
          </p:cNvPr>
          <p:cNvPicPr>
            <a:picLocks noChangeAspect="1"/>
          </p:cNvPicPr>
          <p:nvPr/>
        </p:nvPicPr>
        <p:blipFill rotWithShape="1">
          <a:blip r:embed="rId2"/>
          <a:srcRect l="10269" r="929" b="13330"/>
          <a:stretch/>
        </p:blipFill>
        <p:spPr>
          <a:xfrm>
            <a:off x="0" y="5958042"/>
            <a:ext cx="12191999" cy="899958"/>
          </a:xfrm>
          <a:prstGeom prst="rect">
            <a:avLst/>
          </a:prstGeom>
        </p:spPr>
      </p:pic>
    </p:spTree>
    <p:extLst>
      <p:ext uri="{BB962C8B-B14F-4D97-AF65-F5344CB8AC3E}">
        <p14:creationId xmlns:p14="http://schemas.microsoft.com/office/powerpoint/2010/main" val="242269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C9316E-0412-F1EB-92CD-4C630FA8A3FA}"/>
              </a:ext>
            </a:extLst>
          </p:cNvPr>
          <p:cNvSpPr txBox="1"/>
          <p:nvPr/>
        </p:nvSpPr>
        <p:spPr>
          <a:xfrm>
            <a:off x="219182" y="5288340"/>
            <a:ext cx="11753636" cy="1569660"/>
          </a:xfrm>
          <a:prstGeom prst="rect">
            <a:avLst/>
          </a:prstGeom>
          <a:noFill/>
        </p:spPr>
        <p:txBody>
          <a:bodyPr wrap="square">
            <a:spAutoFit/>
          </a:bodyPr>
          <a:lstStyle/>
          <a:p>
            <a:pPr marL="457200" indent="-457200" algn="just">
              <a:buFont typeface="Wingdings" panose="05000000000000000000" pitchFamily="2" charset="2"/>
              <a:buChar char="ü"/>
            </a:pPr>
            <a:r>
              <a:rPr lang="vi-VN" sz="3200" b="0" i="0">
                <a:solidFill>
                  <a:srgbClr val="0000FF"/>
                </a:solidFill>
                <a:effectLst/>
                <a:latin typeface="Arial" panose="020B0604020202020204" pitchFamily="34" charset="0"/>
                <a:cs typeface="Arial" panose="020B0604020202020204" pitchFamily="34" charset="0"/>
              </a:rPr>
              <a:t> </a:t>
            </a:r>
            <a:r>
              <a:rPr lang="en-US" sz="3200" b="0" i="0">
                <a:solidFill>
                  <a:srgbClr val="0000FF"/>
                </a:solidFill>
                <a:effectLst/>
                <a:latin typeface="Arial" panose="020B0604020202020204" pitchFamily="34" charset="0"/>
                <a:cs typeface="Arial" panose="020B0604020202020204" pitchFamily="34" charset="0"/>
              </a:rPr>
              <a:t>T</a:t>
            </a:r>
            <a:r>
              <a:rPr lang="vi-VN" sz="3200" b="0" i="0">
                <a:solidFill>
                  <a:srgbClr val="0000FF"/>
                </a:solidFill>
                <a:effectLst/>
                <a:latin typeface="Arial" panose="020B0604020202020204" pitchFamily="34" charset="0"/>
                <a:cs typeface="Arial" panose="020B0604020202020204" pitchFamily="34" charset="0"/>
              </a:rPr>
              <a:t>ổng lượng mưa trung bình năm có sự biến động trong thời kì từ 1958 - 2018. Nhìn chung, lượng mưa có xu hướng tăng trên phạm vi cả nước.</a:t>
            </a:r>
          </a:p>
        </p:txBody>
      </p:sp>
      <p:grpSp>
        <p:nvGrpSpPr>
          <p:cNvPr id="6" name="Google Shape;474;p24">
            <a:extLst>
              <a:ext uri="{FF2B5EF4-FFF2-40B4-BE49-F238E27FC236}">
                <a16:creationId xmlns:a16="http://schemas.microsoft.com/office/drawing/2014/main" id="{5B0711C9-98D9-8BB7-5869-E211F1D38AB4}"/>
              </a:ext>
            </a:extLst>
          </p:cNvPr>
          <p:cNvGrpSpPr/>
          <p:nvPr/>
        </p:nvGrpSpPr>
        <p:grpSpPr>
          <a:xfrm>
            <a:off x="0" y="128925"/>
            <a:ext cx="4078840" cy="1041525"/>
            <a:chOff x="1153250" y="1560375"/>
            <a:chExt cx="4365786" cy="1041525"/>
          </a:xfrm>
        </p:grpSpPr>
        <p:sp>
          <p:nvSpPr>
            <p:cNvPr id="7" name="Google Shape;475;p24">
              <a:extLst>
                <a:ext uri="{FF2B5EF4-FFF2-40B4-BE49-F238E27FC236}">
                  <a16:creationId xmlns:a16="http://schemas.microsoft.com/office/drawing/2014/main" id="{AA982FB1-2E7F-91EC-7C67-4606592011D3}"/>
                </a:ext>
              </a:extLst>
            </p:cNvPr>
            <p:cNvSpPr/>
            <p:nvPr/>
          </p:nvSpPr>
          <p:spPr>
            <a:xfrm>
              <a:off x="1265447" y="1624675"/>
              <a:ext cx="418760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6;p24">
              <a:extLst>
                <a:ext uri="{FF2B5EF4-FFF2-40B4-BE49-F238E27FC236}">
                  <a16:creationId xmlns:a16="http://schemas.microsoft.com/office/drawing/2014/main" id="{A910BEAF-74FE-36DC-FD5D-98BFB0D83BFD}"/>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78;p24">
              <a:extLst>
                <a:ext uri="{FF2B5EF4-FFF2-40B4-BE49-F238E27FC236}">
                  <a16:creationId xmlns:a16="http://schemas.microsoft.com/office/drawing/2014/main" id="{8217F504-1FA1-4C4F-D91A-5086DA48342A}"/>
                </a:ext>
              </a:extLst>
            </p:cNvPr>
            <p:cNvSpPr/>
            <p:nvPr/>
          </p:nvSpPr>
          <p:spPr>
            <a:xfrm>
              <a:off x="1153250" y="1560375"/>
              <a:ext cx="4365786"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1;p24">
              <a:extLst>
                <a:ext uri="{FF2B5EF4-FFF2-40B4-BE49-F238E27FC236}">
                  <a16:creationId xmlns:a16="http://schemas.microsoft.com/office/drawing/2014/main" id="{74F5C9DB-7C7F-048A-4ECB-96C1500FF421}"/>
                </a:ext>
              </a:extLst>
            </p:cNvPr>
            <p:cNvSpPr txBox="1"/>
            <p:nvPr/>
          </p:nvSpPr>
          <p:spPr>
            <a:xfrm>
              <a:off x="1254451" y="1816314"/>
              <a:ext cx="3989663" cy="508988"/>
            </a:xfrm>
            <a:prstGeom prst="rect">
              <a:avLst/>
            </a:prstGeom>
            <a:noFill/>
            <a:ln>
              <a:noFill/>
            </a:ln>
          </p:spPr>
          <p:txBody>
            <a:bodyPr spcFirstLastPara="1" wrap="square" lIns="91425" tIns="91425" rIns="91425" bIns="91425" anchor="ctr" anchorCtr="0">
              <a:noAutofit/>
            </a:bodyPr>
            <a:lstStyle/>
            <a:p>
              <a:pPr algn="ctr"/>
              <a:r>
                <a:rPr lang="en-US" sz="2400" b="1">
                  <a:solidFill>
                    <a:srgbClr val="0000FF"/>
                  </a:solidFill>
                  <a:latin typeface="Arial" panose="020B0604020202020204" pitchFamily="34" charset="0"/>
                  <a:cs typeface="Arial" panose="020B0604020202020204" pitchFamily="34" charset="0"/>
                </a:rPr>
                <a:t>Biến đổi về lượng mưa</a:t>
              </a:r>
              <a:endParaRPr lang="en-US" sz="2400" b="1">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4" name="Picture 3">
            <a:extLst>
              <a:ext uri="{FF2B5EF4-FFF2-40B4-BE49-F238E27FC236}">
                <a16:creationId xmlns:a16="http://schemas.microsoft.com/office/drawing/2014/main" id="{95860458-4F4D-EE5A-F876-B67E2EF9BE07}"/>
              </a:ext>
            </a:extLst>
          </p:cNvPr>
          <p:cNvPicPr>
            <a:picLocks noChangeAspect="1"/>
          </p:cNvPicPr>
          <p:nvPr/>
        </p:nvPicPr>
        <p:blipFill>
          <a:blip r:embed="rId2"/>
          <a:stretch>
            <a:fillRect/>
          </a:stretch>
        </p:blipFill>
        <p:spPr>
          <a:xfrm>
            <a:off x="2280862" y="1337433"/>
            <a:ext cx="8317480" cy="3886607"/>
          </a:xfrm>
          <a:prstGeom prst="rect">
            <a:avLst/>
          </a:prstGeom>
        </p:spPr>
      </p:pic>
    </p:spTree>
    <p:extLst>
      <p:ext uri="{BB962C8B-B14F-4D97-AF65-F5344CB8AC3E}">
        <p14:creationId xmlns:p14="http://schemas.microsoft.com/office/powerpoint/2010/main" val="20591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08A28D-3BF9-5E2F-1825-83F20FCE6434}"/>
              </a:ext>
            </a:extLst>
          </p:cNvPr>
          <p:cNvSpPr txBox="1"/>
          <p:nvPr/>
        </p:nvSpPr>
        <p:spPr>
          <a:xfrm>
            <a:off x="370229" y="3248777"/>
            <a:ext cx="11747032" cy="1200329"/>
          </a:xfrm>
          <a:prstGeom prst="rect">
            <a:avLst/>
          </a:prstGeom>
          <a:noFill/>
          <a:ln>
            <a:solidFill>
              <a:schemeClr val="accent1"/>
            </a:solidFill>
            <a:prstDash val="sysDash"/>
          </a:ln>
        </p:spPr>
        <p:txBody>
          <a:bodyPr wrap="square">
            <a:spAutoFit/>
          </a:bodyPr>
          <a:lstStyle/>
          <a:p>
            <a:pPr algn="just"/>
            <a:r>
              <a:rPr lang="vi-VN" sz="3600" b="0" i="0">
                <a:solidFill>
                  <a:srgbClr val="FF0066"/>
                </a:solidFill>
                <a:effectLst/>
                <a:latin typeface="Arial" panose="020B0604020202020204" pitchFamily="34" charset="0"/>
                <a:cs typeface="Arial" panose="020B0604020202020204" pitchFamily="34" charset="0"/>
              </a:rPr>
              <a:t>Dựa thông tin </a:t>
            </a:r>
            <a:r>
              <a:rPr lang="en-US" sz="3600" b="0" i="0">
                <a:solidFill>
                  <a:srgbClr val="FF0066"/>
                </a:solidFill>
                <a:effectLst/>
                <a:latin typeface="Arial" panose="020B0604020202020204" pitchFamily="34" charset="0"/>
                <a:cs typeface="Arial" panose="020B0604020202020204" pitchFamily="34" charset="0"/>
              </a:rPr>
              <a:t>mục 2</a:t>
            </a:r>
            <a:r>
              <a:rPr lang="vi-VN" sz="3600" b="0" i="0">
                <a:solidFill>
                  <a:srgbClr val="FF0066"/>
                </a:solidFill>
                <a:effectLst/>
                <a:latin typeface="Arial" panose="020B0604020202020204" pitchFamily="34" charset="0"/>
                <a:cs typeface="Arial" panose="020B0604020202020204" pitchFamily="34" charset="0"/>
              </a:rPr>
              <a:t>, em hãy phân tích tác động của biến đổi khí hậu đối </a:t>
            </a:r>
            <a:r>
              <a:rPr lang="en-US" sz="3600" b="0" i="0">
                <a:solidFill>
                  <a:srgbClr val="FF0066"/>
                </a:solidFill>
                <a:effectLst/>
                <a:latin typeface="Arial" panose="020B0604020202020204" pitchFamily="34" charset="0"/>
                <a:cs typeface="Arial" panose="020B0604020202020204" pitchFamily="34" charset="0"/>
              </a:rPr>
              <a:t>thủy văn </a:t>
            </a:r>
            <a:r>
              <a:rPr lang="vi-VN" sz="3600" b="0" i="0">
                <a:solidFill>
                  <a:srgbClr val="FF0066"/>
                </a:solidFill>
                <a:effectLst/>
                <a:latin typeface="Arial" panose="020B0604020202020204" pitchFamily="34" charset="0"/>
                <a:cs typeface="Arial" panose="020B0604020202020204" pitchFamily="34" charset="0"/>
              </a:rPr>
              <a:t>nước ta</a:t>
            </a:r>
            <a:r>
              <a:rPr lang="en-US" sz="3600" b="0" i="0">
                <a:solidFill>
                  <a:srgbClr val="FF0066"/>
                </a:solidFill>
                <a:effectLst/>
                <a:latin typeface="Arial" panose="020B0604020202020204" pitchFamily="34" charset="0"/>
                <a:cs typeface="Arial" panose="020B0604020202020204" pitchFamily="34" charset="0"/>
              </a:rPr>
              <a:t>.</a:t>
            </a:r>
            <a:endParaRPr lang="en-US" sz="360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DBEDEB3-A192-BD2F-DDB9-4A31911F69A4}"/>
              </a:ext>
            </a:extLst>
          </p:cNvPr>
          <p:cNvGrpSpPr/>
          <p:nvPr/>
        </p:nvGrpSpPr>
        <p:grpSpPr>
          <a:xfrm>
            <a:off x="3576674" y="1809304"/>
            <a:ext cx="5697707" cy="970280"/>
            <a:chOff x="3332480" y="250577"/>
            <a:chExt cx="7469125" cy="970280"/>
          </a:xfrm>
          <a:solidFill>
            <a:srgbClr val="0000FF"/>
          </a:solidFill>
        </p:grpSpPr>
        <p:sp>
          <p:nvSpPr>
            <p:cNvPr id="10" name="Rectangle: Rounded Corners 12">
              <a:extLst>
                <a:ext uri="{FF2B5EF4-FFF2-40B4-BE49-F238E27FC236}">
                  <a16:creationId xmlns:a16="http://schemas.microsoft.com/office/drawing/2014/main" id="{5BE478EB-F77F-2DB1-ECA3-098EA47720F5}"/>
                </a:ext>
              </a:extLst>
            </p:cNvPr>
            <p:cNvSpPr/>
            <p:nvPr/>
          </p:nvSpPr>
          <p:spPr>
            <a:xfrm>
              <a:off x="3332480" y="250577"/>
              <a:ext cx="7240159" cy="9702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B85E8B-D42E-8E2D-289B-C395BF54ACB4}"/>
                </a:ext>
              </a:extLst>
            </p:cNvPr>
            <p:cNvSpPr txBox="1"/>
            <p:nvPr/>
          </p:nvSpPr>
          <p:spPr>
            <a:xfrm>
              <a:off x="3332480" y="474793"/>
              <a:ext cx="7469125" cy="553998"/>
            </a:xfrm>
            <a:prstGeom prst="rect">
              <a:avLst/>
            </a:prstGeom>
            <a:noFill/>
          </p:spPr>
          <p:txBody>
            <a:bodyPr wrap="square" rtlCol="0">
              <a:spAutoFit/>
            </a:bodyPr>
            <a:lstStyle/>
            <a:p>
              <a:r>
                <a:rPr lang="en-US" sz="3000" b="1">
                  <a:solidFill>
                    <a:srgbClr val="FFFF00"/>
                  </a:solidFill>
                  <a:latin typeface="Arial" panose="020B0604020202020204" pitchFamily="34" charset="0"/>
                  <a:cs typeface="Arial" panose="020B0604020202020204" pitchFamily="34" charset="0"/>
                </a:rPr>
                <a:t>TÔI TÀI GIỎI BẠN CŨNG THẾ</a:t>
              </a:r>
            </a:p>
          </p:txBody>
        </p:sp>
      </p:grpSp>
      <p:sp>
        <p:nvSpPr>
          <p:cNvPr id="16" name="Rectangle 15">
            <a:extLst>
              <a:ext uri="{FF2B5EF4-FFF2-40B4-BE49-F238E27FC236}">
                <a16:creationId xmlns:a16="http://schemas.microsoft.com/office/drawing/2014/main" id="{446B301A-7454-9426-B97E-AD1C1422072F}"/>
              </a:ext>
            </a:extLst>
          </p:cNvPr>
          <p:cNvSpPr/>
          <p:nvPr/>
        </p:nvSpPr>
        <p:spPr>
          <a:xfrm>
            <a:off x="8930993" y="2690186"/>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7" name="3 Minute Timer (Nho)">
            <a:hlinkClick r:id="" action="ppaction://media"/>
            <a:extLst>
              <a:ext uri="{FF2B5EF4-FFF2-40B4-BE49-F238E27FC236}">
                <a16:creationId xmlns:a16="http://schemas.microsoft.com/office/drawing/2014/main" id="{84F63D11-94AA-E41F-3C58-FADA757A7D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72854" y="1319449"/>
            <a:ext cx="2344407" cy="1317699"/>
          </a:xfrm>
          <a:prstGeom prst="rect">
            <a:avLst/>
          </a:prstGeom>
        </p:spPr>
      </p:pic>
      <p:pic>
        <p:nvPicPr>
          <p:cNvPr id="18" name="Picture 6" descr="VÌ SAO NÊN CHO TRẺ HỌC TIẾNG NHẬT NGAY TỪ NHỎ">
            <a:extLst>
              <a:ext uri="{FF2B5EF4-FFF2-40B4-BE49-F238E27FC236}">
                <a16:creationId xmlns:a16="http://schemas.microsoft.com/office/drawing/2014/main" id="{B00FF79B-A6F1-786A-A337-D2F1CAADF8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09" t="18518" r="13364"/>
          <a:stretch/>
        </p:blipFill>
        <p:spPr bwMode="auto">
          <a:xfrm>
            <a:off x="240723" y="1651670"/>
            <a:ext cx="2057810" cy="131769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545D04F-F7AF-19D0-D8CA-B9B234759150}"/>
              </a:ext>
            </a:extLst>
          </p:cNvPr>
          <p:cNvSpPr/>
          <p:nvPr/>
        </p:nvSpPr>
        <p:spPr>
          <a:xfrm>
            <a:off x="2118502" y="267356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pic>
        <p:nvPicPr>
          <p:cNvPr id="24" name="Picture 23">
            <a:extLst>
              <a:ext uri="{FF2B5EF4-FFF2-40B4-BE49-F238E27FC236}">
                <a16:creationId xmlns:a16="http://schemas.microsoft.com/office/drawing/2014/main" id="{DF18B9D6-8BC0-93EE-F91B-02B5C72CF31B}"/>
              </a:ext>
            </a:extLst>
          </p:cNvPr>
          <p:cNvPicPr>
            <a:picLocks noChangeAspect="1"/>
          </p:cNvPicPr>
          <p:nvPr/>
        </p:nvPicPr>
        <p:blipFill rotWithShape="1">
          <a:blip r:embed="rId6"/>
          <a:srcRect l="10269" r="929" b="13330"/>
          <a:stretch/>
        </p:blipFill>
        <p:spPr>
          <a:xfrm>
            <a:off x="0" y="5958042"/>
            <a:ext cx="12191999" cy="899958"/>
          </a:xfrm>
          <a:prstGeom prst="rect">
            <a:avLst/>
          </a:prstGeom>
        </p:spPr>
      </p:pic>
      <p:grpSp>
        <p:nvGrpSpPr>
          <p:cNvPr id="4" name="Google Shape;252;p19">
            <a:extLst>
              <a:ext uri="{FF2B5EF4-FFF2-40B4-BE49-F238E27FC236}">
                <a16:creationId xmlns:a16="http://schemas.microsoft.com/office/drawing/2014/main" id="{21EAB972-9EBC-7AA0-A8EE-21E0D6FFA1BD}"/>
              </a:ext>
            </a:extLst>
          </p:cNvPr>
          <p:cNvGrpSpPr/>
          <p:nvPr/>
        </p:nvGrpSpPr>
        <p:grpSpPr>
          <a:xfrm>
            <a:off x="20548" y="96569"/>
            <a:ext cx="7435794" cy="1222880"/>
            <a:chOff x="4660694" y="1859063"/>
            <a:chExt cx="5599679" cy="917160"/>
          </a:xfrm>
        </p:grpSpPr>
        <p:sp>
          <p:nvSpPr>
            <p:cNvPr id="5" name="Google Shape;253;p19">
              <a:extLst>
                <a:ext uri="{FF2B5EF4-FFF2-40B4-BE49-F238E27FC236}">
                  <a16:creationId xmlns:a16="http://schemas.microsoft.com/office/drawing/2014/main" id="{4E4C5321-19A6-AEF4-32B7-CE72DBCA673C}"/>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6" name="Google Shape;254;p19">
              <a:extLst>
                <a:ext uri="{FF2B5EF4-FFF2-40B4-BE49-F238E27FC236}">
                  <a16:creationId xmlns:a16="http://schemas.microsoft.com/office/drawing/2014/main" id="{ABC61D96-9DE7-726E-5821-B8F8A7862BF4}"/>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7" name="Google Shape;255;p19">
              <a:extLst>
                <a:ext uri="{FF2B5EF4-FFF2-40B4-BE49-F238E27FC236}">
                  <a16:creationId xmlns:a16="http://schemas.microsoft.com/office/drawing/2014/main" id="{39226E03-FB3B-5590-0E15-A4232C7979F6}"/>
                </a:ext>
              </a:extLst>
            </p:cNvPr>
            <p:cNvSpPr/>
            <p:nvPr/>
          </p:nvSpPr>
          <p:spPr>
            <a:xfrm>
              <a:off x="5062823" y="1878288"/>
              <a:ext cx="457842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E5F593"/>
            </a:solidFill>
            <a:ln>
              <a:noFill/>
            </a:ln>
          </p:spPr>
          <p:txBody>
            <a:bodyPr spcFirstLastPara="1" wrap="square" lIns="121900" tIns="121900" rIns="121900" bIns="121900" anchor="ctr" anchorCtr="0">
              <a:noAutofit/>
            </a:bodyPr>
            <a:lstStyle/>
            <a:p>
              <a:endParaRPr sz="2400"/>
            </a:p>
          </p:txBody>
        </p:sp>
        <p:sp>
          <p:nvSpPr>
            <p:cNvPr id="8" name="Google Shape;256;p19">
              <a:extLst>
                <a:ext uri="{FF2B5EF4-FFF2-40B4-BE49-F238E27FC236}">
                  <a16:creationId xmlns:a16="http://schemas.microsoft.com/office/drawing/2014/main" id="{850D1810-6C83-F281-9737-1A8B006446C7}"/>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8;p19">
              <a:extLst>
                <a:ext uri="{FF2B5EF4-FFF2-40B4-BE49-F238E27FC236}">
                  <a16:creationId xmlns:a16="http://schemas.microsoft.com/office/drawing/2014/main" id="{730B6031-1A1F-C7A1-8B5C-3C0EF355773A}"/>
                </a:ext>
              </a:extLst>
            </p:cNvPr>
            <p:cNvSpPr txBox="1"/>
            <p:nvPr/>
          </p:nvSpPr>
          <p:spPr>
            <a:xfrm>
              <a:off x="4660694" y="2342473"/>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400" b="1">
                  <a:solidFill>
                    <a:srgbClr val="0070C0"/>
                  </a:solidFill>
                  <a:latin typeface="Arial" panose="020B0604020202020204" pitchFamily="34" charset="0"/>
                  <a:cs typeface="Arial" panose="020B0604020202020204" pitchFamily="34" charset="0"/>
                </a:rPr>
                <a:t>Tác động của biến đổi khí hậu </a:t>
              </a:r>
              <a:endParaRPr lang="en-US" sz="2400" b="1">
                <a:solidFill>
                  <a:srgbClr val="0070C0"/>
                </a:solidFill>
                <a:latin typeface="Arial" panose="020B0604020202020204" pitchFamily="34" charset="0"/>
                <a:cs typeface="Arial" panose="020B0604020202020204" pitchFamily="34" charset="0"/>
              </a:endParaRPr>
            </a:p>
            <a:p>
              <a:pPr algn="ctr"/>
              <a:r>
                <a:rPr lang="vi-VN" sz="2400" b="1">
                  <a:solidFill>
                    <a:srgbClr val="0070C0"/>
                  </a:solidFill>
                  <a:latin typeface="Arial" panose="020B0604020202020204" pitchFamily="34" charset="0"/>
                  <a:cs typeface="Arial" panose="020B0604020202020204" pitchFamily="34" charset="0"/>
                </a:rPr>
                <a:t>đối với thủy văn</a:t>
              </a:r>
              <a:endParaRPr lang="en-US" sz="2400">
                <a:solidFill>
                  <a:srgbClr val="3333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122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7"/>
                </p:tgtEl>
              </p:cMediaNode>
            </p:video>
          </p:childTnLst>
        </p:cTn>
      </p:par>
    </p:tnLst>
    <p:bldLst>
      <p:bldP spid="2" grpId="0" animBg="1"/>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F783EB-D6D0-D274-BB7A-C3CDE45B41D4}"/>
              </a:ext>
            </a:extLst>
          </p:cNvPr>
          <p:cNvSpPr txBox="1"/>
          <p:nvPr/>
        </p:nvSpPr>
        <p:spPr>
          <a:xfrm>
            <a:off x="2138" y="20548"/>
            <a:ext cx="12311011" cy="461665"/>
          </a:xfrm>
          <a:prstGeom prst="rect">
            <a:avLst/>
          </a:prstGeom>
          <a:noFill/>
        </p:spPr>
        <p:txBody>
          <a:bodyPr wrap="square">
            <a:spAutoFit/>
          </a:bodyPr>
          <a:lstStyle/>
          <a:p>
            <a:r>
              <a:rPr lang="vi-VN" sz="2400" b="0" i="0">
                <a:solidFill>
                  <a:srgbClr val="0000FF"/>
                </a:solidFill>
                <a:effectLst/>
                <a:latin typeface="Arial" panose="020B0604020202020204" pitchFamily="34" charset="0"/>
                <a:cs typeface="Arial" panose="020B0604020202020204" pitchFamily="34" charset="0"/>
              </a:rPr>
              <a:t>+ Lượng mưa trung bình năm biến động làm lưu lượng nước sông cũng biến động theo.</a:t>
            </a:r>
            <a:endParaRPr lang="en-US" sz="2400">
              <a:solidFill>
                <a:srgbClr val="0000FF"/>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3DB8D07-7B7C-1E16-04F1-7FDF6A97C53F}"/>
              </a:ext>
            </a:extLst>
          </p:cNvPr>
          <p:cNvPicPr>
            <a:picLocks noChangeAspect="1"/>
          </p:cNvPicPr>
          <p:nvPr/>
        </p:nvPicPr>
        <p:blipFill>
          <a:blip r:embed="rId3"/>
          <a:stretch>
            <a:fillRect/>
          </a:stretch>
        </p:blipFill>
        <p:spPr>
          <a:xfrm>
            <a:off x="71918" y="578502"/>
            <a:ext cx="5160173" cy="3266389"/>
          </a:xfrm>
          <a:prstGeom prst="rect">
            <a:avLst/>
          </a:prstGeom>
        </p:spPr>
      </p:pic>
      <p:pic>
        <p:nvPicPr>
          <p:cNvPr id="2052" name="Picture 4" descr="Sông Hồng không còn lũ là điều đáng mừng hay báo trước sự suy vong?">
            <a:extLst>
              <a:ext uri="{FF2B5EF4-FFF2-40B4-BE49-F238E27FC236}">
                <a16:creationId xmlns:a16="http://schemas.microsoft.com/office/drawing/2014/main" id="{B986AE35-3BD3-FE89-2CE8-987B037DB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9" y="3844891"/>
            <a:ext cx="5160173" cy="290259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B7EEDAA-FABA-B2B4-B774-3A8354AD39DA}"/>
              </a:ext>
            </a:extLst>
          </p:cNvPr>
          <p:cNvGrpSpPr/>
          <p:nvPr/>
        </p:nvGrpSpPr>
        <p:grpSpPr>
          <a:xfrm>
            <a:off x="5588384" y="1287941"/>
            <a:ext cx="6131005" cy="4630072"/>
            <a:chOff x="5680851" y="1853020"/>
            <a:chExt cx="6131005" cy="4630072"/>
          </a:xfrm>
        </p:grpSpPr>
        <p:pic>
          <p:nvPicPr>
            <p:cNvPr id="5" name="Picture 4">
              <a:extLst>
                <a:ext uri="{FF2B5EF4-FFF2-40B4-BE49-F238E27FC236}">
                  <a16:creationId xmlns:a16="http://schemas.microsoft.com/office/drawing/2014/main" id="{C4373AB3-FBD4-13C5-E8A4-6159B9F11580}"/>
                </a:ext>
              </a:extLst>
            </p:cNvPr>
            <p:cNvPicPr>
              <a:picLocks noChangeAspect="1"/>
            </p:cNvPicPr>
            <p:nvPr/>
          </p:nvPicPr>
          <p:blipFill>
            <a:blip r:embed="rId5"/>
            <a:stretch>
              <a:fillRect/>
            </a:stretch>
          </p:blipFill>
          <p:spPr>
            <a:xfrm>
              <a:off x="5680851" y="1853020"/>
              <a:ext cx="6131005" cy="3983741"/>
            </a:xfrm>
            <a:prstGeom prst="rect">
              <a:avLst/>
            </a:prstGeom>
          </p:spPr>
        </p:pic>
        <p:sp>
          <p:nvSpPr>
            <p:cNvPr id="11" name="TextBox 10">
              <a:extLst>
                <a:ext uri="{FF2B5EF4-FFF2-40B4-BE49-F238E27FC236}">
                  <a16:creationId xmlns:a16="http://schemas.microsoft.com/office/drawing/2014/main" id="{5F0DA68F-65F7-7CE5-09AC-D873F2B8F0F9}"/>
                </a:ext>
              </a:extLst>
            </p:cNvPr>
            <p:cNvSpPr txBox="1"/>
            <p:nvPr/>
          </p:nvSpPr>
          <p:spPr>
            <a:xfrm>
              <a:off x="6495982" y="5836761"/>
              <a:ext cx="4856962" cy="646331"/>
            </a:xfrm>
            <a:prstGeom prst="rect">
              <a:avLst/>
            </a:prstGeom>
            <a:noFill/>
          </p:spPr>
          <p:txBody>
            <a:bodyPr wrap="square">
              <a:spAutoFit/>
            </a:bodyPr>
            <a:lstStyle/>
            <a:p>
              <a:pPr algn="ctr"/>
              <a:r>
                <a:rPr lang="vi-VN" b="1" i="0">
                  <a:solidFill>
                    <a:srgbClr val="0000FF"/>
                  </a:solidFill>
                  <a:effectLst/>
                  <a:latin typeface="Arial" panose="020B0604020202020204" pitchFamily="34" charset="0"/>
                  <a:cs typeface="Arial" panose="020B0604020202020204" pitchFamily="34" charset="0"/>
                </a:rPr>
                <a:t>Biểu đồ chế độ mưa và chế độ dòng chảy trên lưu vực sông Hồng</a:t>
              </a:r>
              <a:endParaRPr lang="en-US">
                <a:solidFill>
                  <a:srgbClr val="0000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716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ook9">
            <a:extLst>
              <a:ext uri="{FF2B5EF4-FFF2-40B4-BE49-F238E27FC236}">
                <a16:creationId xmlns:a16="http://schemas.microsoft.com/office/drawing/2014/main" id="{27C43791-025F-0C30-B4D0-66D47665F4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12913" y="116603"/>
            <a:ext cx="1663541" cy="118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1F353F0-5F36-D847-80F3-92053101CD2E}"/>
              </a:ext>
            </a:extLst>
          </p:cNvPr>
          <p:cNvPicPr>
            <a:picLocks noChangeAspect="1"/>
          </p:cNvPicPr>
          <p:nvPr/>
        </p:nvPicPr>
        <p:blipFill rotWithShape="1">
          <a:blip r:embed="rId3"/>
          <a:srcRect l="10269" r="929" b="13330"/>
          <a:stretch/>
        </p:blipFill>
        <p:spPr>
          <a:xfrm>
            <a:off x="0" y="5958042"/>
            <a:ext cx="12191999" cy="899958"/>
          </a:xfrm>
          <a:prstGeom prst="rect">
            <a:avLst/>
          </a:prstGeom>
        </p:spPr>
      </p:pic>
      <p:grpSp>
        <p:nvGrpSpPr>
          <p:cNvPr id="4" name="Google Shape;252;p19">
            <a:extLst>
              <a:ext uri="{FF2B5EF4-FFF2-40B4-BE49-F238E27FC236}">
                <a16:creationId xmlns:a16="http://schemas.microsoft.com/office/drawing/2014/main" id="{80FD2666-B2D2-68CB-A38B-73ADFE46F799}"/>
              </a:ext>
            </a:extLst>
          </p:cNvPr>
          <p:cNvGrpSpPr/>
          <p:nvPr/>
        </p:nvGrpSpPr>
        <p:grpSpPr>
          <a:xfrm>
            <a:off x="49775" y="116603"/>
            <a:ext cx="7435794" cy="1222880"/>
            <a:chOff x="4660694" y="1859063"/>
            <a:chExt cx="5599679" cy="917160"/>
          </a:xfrm>
        </p:grpSpPr>
        <p:sp>
          <p:nvSpPr>
            <p:cNvPr id="5" name="Google Shape;253;p19">
              <a:extLst>
                <a:ext uri="{FF2B5EF4-FFF2-40B4-BE49-F238E27FC236}">
                  <a16:creationId xmlns:a16="http://schemas.microsoft.com/office/drawing/2014/main" id="{70A5E2A2-9351-0D6E-50C0-08F6DEBD743E}"/>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6" name="Google Shape;254;p19">
              <a:extLst>
                <a:ext uri="{FF2B5EF4-FFF2-40B4-BE49-F238E27FC236}">
                  <a16:creationId xmlns:a16="http://schemas.microsoft.com/office/drawing/2014/main" id="{000A9072-3F43-EE77-4653-2E57DA3C54CF}"/>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7" name="Google Shape;255;p19">
              <a:extLst>
                <a:ext uri="{FF2B5EF4-FFF2-40B4-BE49-F238E27FC236}">
                  <a16:creationId xmlns:a16="http://schemas.microsoft.com/office/drawing/2014/main" id="{1FFF62EE-00BB-2A1F-2CA8-90B7499E0419}"/>
                </a:ext>
              </a:extLst>
            </p:cNvPr>
            <p:cNvSpPr/>
            <p:nvPr/>
          </p:nvSpPr>
          <p:spPr>
            <a:xfrm>
              <a:off x="5062823" y="1878288"/>
              <a:ext cx="457842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E5F593"/>
            </a:solidFill>
            <a:ln>
              <a:noFill/>
            </a:ln>
          </p:spPr>
          <p:txBody>
            <a:bodyPr spcFirstLastPara="1" wrap="square" lIns="121900" tIns="121900" rIns="121900" bIns="121900" anchor="ctr" anchorCtr="0">
              <a:noAutofit/>
            </a:bodyPr>
            <a:lstStyle/>
            <a:p>
              <a:endParaRPr sz="2400"/>
            </a:p>
          </p:txBody>
        </p:sp>
        <p:sp>
          <p:nvSpPr>
            <p:cNvPr id="8" name="Google Shape;256;p19">
              <a:extLst>
                <a:ext uri="{FF2B5EF4-FFF2-40B4-BE49-F238E27FC236}">
                  <a16:creationId xmlns:a16="http://schemas.microsoft.com/office/drawing/2014/main" id="{DB1E3893-7287-61A8-34F3-7C081FDB9BDE}"/>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8;p19">
              <a:extLst>
                <a:ext uri="{FF2B5EF4-FFF2-40B4-BE49-F238E27FC236}">
                  <a16:creationId xmlns:a16="http://schemas.microsoft.com/office/drawing/2014/main" id="{205C11C3-89F1-B1E7-F417-C0BD1C224E73}"/>
                </a:ext>
              </a:extLst>
            </p:cNvPr>
            <p:cNvSpPr txBox="1"/>
            <p:nvPr/>
          </p:nvSpPr>
          <p:spPr>
            <a:xfrm>
              <a:off x="4660694" y="2342473"/>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400" b="1">
                  <a:solidFill>
                    <a:srgbClr val="0070C0"/>
                  </a:solidFill>
                  <a:latin typeface="Arial" panose="020B0604020202020204" pitchFamily="34" charset="0"/>
                  <a:cs typeface="Arial" panose="020B0604020202020204" pitchFamily="34" charset="0"/>
                </a:rPr>
                <a:t>Tác động của biến đổi khí hậu </a:t>
              </a:r>
              <a:endParaRPr lang="en-US" sz="2400" b="1">
                <a:solidFill>
                  <a:srgbClr val="0070C0"/>
                </a:solidFill>
                <a:latin typeface="Arial" panose="020B0604020202020204" pitchFamily="34" charset="0"/>
                <a:cs typeface="Arial" panose="020B0604020202020204" pitchFamily="34" charset="0"/>
              </a:endParaRPr>
            </a:p>
            <a:p>
              <a:pPr algn="ctr"/>
              <a:r>
                <a:rPr lang="vi-VN" sz="2400" b="1">
                  <a:solidFill>
                    <a:srgbClr val="0070C0"/>
                  </a:solidFill>
                  <a:latin typeface="Arial" panose="020B0604020202020204" pitchFamily="34" charset="0"/>
                  <a:cs typeface="Arial" panose="020B0604020202020204" pitchFamily="34" charset="0"/>
                </a:rPr>
                <a:t>đối với thủy văn</a:t>
              </a:r>
              <a:endParaRPr lang="en-US" sz="2400">
                <a:solidFill>
                  <a:srgbClr val="3333FF"/>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F33A5D2C-E354-8B26-DD8E-BFEB0B31C3E3}"/>
              </a:ext>
            </a:extLst>
          </p:cNvPr>
          <p:cNvSpPr txBox="1"/>
          <p:nvPr/>
        </p:nvSpPr>
        <p:spPr>
          <a:xfrm>
            <a:off x="421696" y="1847683"/>
            <a:ext cx="11348606" cy="2554545"/>
          </a:xfrm>
          <a:prstGeom prst="rect">
            <a:avLst/>
          </a:prstGeom>
          <a:noFill/>
        </p:spPr>
        <p:txBody>
          <a:bodyPr wrap="square">
            <a:spAutoFit/>
          </a:bodyPr>
          <a:lstStyle/>
          <a:p>
            <a:pPr algn="just"/>
            <a:r>
              <a:rPr lang="vi-VN" sz="4000" b="0" i="0">
                <a:solidFill>
                  <a:srgbClr val="002060"/>
                </a:solidFill>
                <a:effectLst/>
                <a:latin typeface="Arial" panose="020B0604020202020204" pitchFamily="34" charset="0"/>
                <a:cs typeface="Arial" panose="020B0604020202020204" pitchFamily="34" charset="0"/>
              </a:rPr>
              <a:t>+ Lượng mưa trung bình năm biến động làm lưu lượng nước sông cũng biến động theo.</a:t>
            </a:r>
          </a:p>
          <a:p>
            <a:pPr algn="just"/>
            <a:r>
              <a:rPr lang="vi-VN" sz="4000" b="0" i="0">
                <a:solidFill>
                  <a:srgbClr val="002060"/>
                </a:solidFill>
                <a:effectLst/>
                <a:latin typeface="Arial" panose="020B0604020202020204" pitchFamily="34" charset="0"/>
                <a:cs typeface="Arial" panose="020B0604020202020204" pitchFamily="34" charset="0"/>
              </a:rPr>
              <a:t>+ Sự chênh lệch lưu lượng nước giữa mùa lũ và mùa cạn gia tăng. </a:t>
            </a:r>
          </a:p>
        </p:txBody>
      </p:sp>
    </p:spTree>
    <p:extLst>
      <p:ext uri="{BB962C8B-B14F-4D97-AF65-F5344CB8AC3E}">
        <p14:creationId xmlns:p14="http://schemas.microsoft.com/office/powerpoint/2010/main" val="42417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2994</TotalTime>
  <Words>1653</Words>
  <Application>Microsoft Office PowerPoint</Application>
  <PresentationFormat>Widescreen</PresentationFormat>
  <Paragraphs>175</Paragraphs>
  <Slides>25</Slides>
  <Notes>12</Notes>
  <HiddenSlides>0</HiddenSlides>
  <MMClips>4</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25</vt:i4>
      </vt:variant>
    </vt:vector>
  </HeadingPairs>
  <TitlesOfParts>
    <vt:vector size="45" baseType="lpstr">
      <vt:lpstr>#9Slide03 AllRoundGothic</vt:lpstr>
      <vt:lpstr>#9Slide03 Arima Madurai</vt:lpstr>
      <vt:lpstr>#9Slide03 Arima Madurai ExtraLi</vt:lpstr>
      <vt:lpstr>#9Slide03 Arima Madurai Medium</vt:lpstr>
      <vt:lpstr>#9Slide03 SFU Futura_12</vt:lpstr>
      <vt:lpstr>#9Slide05 Fourth</vt:lpstr>
      <vt:lpstr>#9Slide05 Fourth Light</vt:lpstr>
      <vt:lpstr>#9Slide07 IcielCrocante</vt:lpstr>
      <vt:lpstr>Arail</vt:lpstr>
      <vt:lpstr>Arial</vt:lpstr>
      <vt:lpstr>Calibri</vt:lpstr>
      <vt:lpstr>Calibri Light</vt:lpstr>
      <vt:lpstr>Fira Sans Extra Condensed Medium</vt:lpstr>
      <vt:lpstr>OpenSans</vt:lpstr>
      <vt:lpstr>Roboto</vt:lpstr>
      <vt:lpstr>Roboto Condensed</vt:lpstr>
      <vt:lpstr>SVN-Billo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do cuc</cp:lastModifiedBy>
  <cp:revision>36</cp:revision>
  <dcterms:created xsi:type="dcterms:W3CDTF">2023-02-07T23:57:16Z</dcterms:created>
  <dcterms:modified xsi:type="dcterms:W3CDTF">2024-05-21T13:23:44Z</dcterms:modified>
</cp:coreProperties>
</file>