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61" r:id="rId4"/>
    <p:sldId id="263" r:id="rId5"/>
    <p:sldId id="264" r:id="rId6"/>
    <p:sldId id="259" r:id="rId7"/>
    <p:sldId id="265" r:id="rId8"/>
    <p:sldId id="262" r:id="rId9"/>
    <p:sldId id="266" r:id="rId10"/>
    <p:sldId id="289" r:id="rId11"/>
    <p:sldId id="290" r:id="rId12"/>
    <p:sldId id="291" r:id="rId13"/>
    <p:sldId id="292" r:id="rId14"/>
    <p:sldId id="293" r:id="rId15"/>
    <p:sldId id="294" r:id="rId16"/>
    <p:sldId id="288" r:id="rId17"/>
    <p:sldId id="286" r:id="rId18"/>
    <p:sldId id="260" r:id="rId19"/>
    <p:sldId id="298" r:id="rId20"/>
    <p:sldId id="295" r:id="rId21"/>
    <p:sldId id="269" r:id="rId22"/>
    <p:sldId id="270" r:id="rId23"/>
    <p:sldId id="296" r:id="rId24"/>
    <p:sldId id="299" r:id="rId25"/>
    <p:sldId id="300" r:id="rId26"/>
    <p:sldId id="307" r:id="rId27"/>
    <p:sldId id="297" r:id="rId28"/>
    <p:sldId id="302" r:id="rId29"/>
    <p:sldId id="301" r:id="rId30"/>
    <p:sldId id="303" r:id="rId31"/>
    <p:sldId id="256" r:id="rId32"/>
    <p:sldId id="272" r:id="rId33"/>
    <p:sldId id="305" r:id="rId34"/>
    <p:sldId id="274" r:id="rId35"/>
    <p:sldId id="306" r:id="rId36"/>
    <p:sldId id="275" r:id="rId37"/>
    <p:sldId id="30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27987-AEE4-4689-A082-8B0AFA478A7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09DE6-8320-443A-929D-9F85F1AB6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0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0C97-FBC6-E530-A5AF-EF4124B28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4FD0-B54D-8F48-3B36-C7F232C6C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7849-4105-2D20-D2FB-7AE22D5F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C11E-13FD-9448-794C-111A5DBA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6874E-97A2-C775-8B31-B02CEDB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3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D71CB-E4C4-1D2D-BB7E-F2E381AB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0ED13-9176-1FFA-26ED-F0951E3D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DE83F-A4EA-0CBA-9A84-D2088B4B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93CB2-E817-0D8B-3E45-5C187516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E15D-DDBC-1973-4427-914E1356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1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C0572-025A-3EA3-478A-FF1B03612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17E43-2055-EE0C-A443-6BB846CC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1938F-746B-4A26-A017-E050603F9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517E3-CFE1-AA62-5D76-99445895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B30CE-31E9-3CA0-43A9-E4ABA240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5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69EA-FA9E-7714-B5C8-42EDE3E5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9C8E3-C56A-9C78-913F-1D571E8E0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41220-56F8-A20B-5641-969472F60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F33BE-15FB-AC59-5F13-4FF29B97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94C94-E501-8663-E46F-B2D9701E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3FC0-7D75-3D59-275B-4F488F3B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8B4BC-6736-BFFA-57E9-F6BF2FB7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4471-222B-6A80-DBCB-7D3A977D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81634-86A7-5D2B-5FD0-1C71AA8D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AA8DA-251F-1359-19B1-89D51439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4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BD47-83F8-3089-EFE8-AA81EB9C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BEBC1-B717-4916-6388-12F368802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CB444-68C4-5CEA-9174-0C0652253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E7C8D-C798-192E-986F-DEBB0168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FA6CD-90EB-0C77-AC11-22E9EF5C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C8F1B-3613-30A8-EBED-1EC9A0844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A0A0-23AB-E506-0BA5-999A3F81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C8D46-DDF6-52D8-B0D0-0C04CC058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BCF49-A2FE-7C87-B189-2C7C884B4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EBCA5-8F78-DD2E-A950-EB2C90997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22F31-04A4-F014-1424-AE6D84B15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89C06-20AC-B884-2C2B-72D5E9C7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846A4D-B329-F818-EF0D-D6F47E57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16D8C-609B-5679-B6FC-C3A5E8A2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8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6CA9-E6B5-83BD-E3FB-93186EE3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C40ED-BB42-4F8F-D06A-9792F2B3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0814B-1F27-1C49-951D-B10E3739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C70AA-2EAC-085E-BB17-8FBB57FA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0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F02827-4C49-2D8A-528B-7571B21E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041CD-C2DD-A627-AA33-BFAEDB7C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5F044-48DF-26D7-FB77-9FE07982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36DE-4701-EA7D-259A-6458F177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A1EBF-E628-B13C-EF12-E3A1AC68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90BFF-4F59-B48A-FF32-00CB61B2A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E99C5-ADBA-6A7B-9CB9-EEE11F92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BD4BD-621F-D677-9357-82C0CF70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CFE14-256F-2B9A-C903-280F67C1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B877-CF96-D2C1-DF3C-9BAE4FB0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1E65DB-2D14-7592-B0C9-27410ED5A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FC791-480C-B5F8-C172-595291E60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9592B-575F-4C5A-B1C8-A2FF69E8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310B2-8B81-63B4-79EC-26352576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0F66F-CEA9-36CC-A2C9-549F64EA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5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4D2E2-552D-E80B-8F0F-A00A23C6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8B65C-A11A-EE42-C591-14461C9C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3CA03-126C-8FB5-6F4E-2C78848AE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C1B2-7865-40C0-83B9-BDBC3734FB5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F517-D859-722D-5FAE-AFA4B4DB0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35F31-D379-1BAC-B893-336931A51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11C1-B9BB-4021-B299-C6049422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1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26" Type="http://schemas.openxmlformats.org/officeDocument/2006/relationships/image" Target="../media/image54.png"/><Relationship Id="rId3" Type="http://schemas.openxmlformats.org/officeDocument/2006/relationships/slide" Target="slide32.xml"/><Relationship Id="rId21" Type="http://schemas.openxmlformats.org/officeDocument/2006/relationships/slide" Target="slide9.xml"/><Relationship Id="rId7" Type="http://schemas.openxmlformats.org/officeDocument/2006/relationships/image" Target="../media/image48.png"/><Relationship Id="rId12" Type="http://schemas.openxmlformats.org/officeDocument/2006/relationships/slide" Target="slide36.xml"/><Relationship Id="rId17" Type="http://schemas.microsoft.com/office/2007/relationships/hdphoto" Target="../media/hdphoto5.wdp"/><Relationship Id="rId25" Type="http://schemas.openxmlformats.org/officeDocument/2006/relationships/image" Target="../media/image53.gif"/><Relationship Id="rId2" Type="http://schemas.openxmlformats.org/officeDocument/2006/relationships/image" Target="../media/image46.png"/><Relationship Id="rId16" Type="http://schemas.openxmlformats.org/officeDocument/2006/relationships/image" Target="../media/image51.png"/><Relationship Id="rId20" Type="http://schemas.openxmlformats.org/officeDocument/2006/relationships/slide" Target="slide7.xml"/><Relationship Id="rId29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24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8.xml"/><Relationship Id="rId23" Type="http://schemas.openxmlformats.org/officeDocument/2006/relationships/slide" Target="slide11.xml"/><Relationship Id="rId28" Type="http://schemas.microsoft.com/office/2007/relationships/hdphoto" Target="../media/hdphoto7.wdp"/><Relationship Id="rId10" Type="http://schemas.openxmlformats.org/officeDocument/2006/relationships/image" Target="../media/image49.png"/><Relationship Id="rId19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slide" Target="slide34.xml"/><Relationship Id="rId14" Type="http://schemas.microsoft.com/office/2007/relationships/hdphoto" Target="../media/hdphoto4.wdp"/><Relationship Id="rId22" Type="http://schemas.openxmlformats.org/officeDocument/2006/relationships/slide" Target="slide10.xml"/><Relationship Id="rId27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eb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E6AA7-1137-5997-7AE6-BBDE49FEA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29" y="0"/>
            <a:ext cx="1874137" cy="2381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5B7E4-1BBC-747E-D384-C1A85621F3BA}"/>
              </a:ext>
            </a:extLst>
          </p:cNvPr>
          <p:cNvSpPr txBox="1"/>
          <p:nvPr/>
        </p:nvSpPr>
        <p:spPr>
          <a:xfrm>
            <a:off x="3419061" y="225287"/>
            <a:ext cx="56719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CÔ HÒA- NĐTHCN">
            <a:hlinkClick r:id="" action="ppaction://media"/>
            <a:extLst>
              <a:ext uri="{FF2B5EF4-FFF2-40B4-BE49-F238E27FC236}">
                <a16:creationId xmlns:a16="http://schemas.microsoft.com/office/drawing/2014/main" id="{128566AF-3D2B-97C4-D6E6-90E6F4B27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0749" y="1934817"/>
            <a:ext cx="6361042" cy="3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octromh9">
            <a:extLst>
              <a:ext uri="{FF2B5EF4-FFF2-40B4-BE49-F238E27FC236}">
                <a16:creationId xmlns:a16="http://schemas.microsoft.com/office/drawing/2014/main" id="{8260B414-785B-D8F0-588A-D3ABEC86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C8A0518-331C-DDDD-826D-A3B1EE9D7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42" y="6219826"/>
            <a:ext cx="4984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 thời phong kiến</a:t>
            </a:r>
          </a:p>
        </p:txBody>
      </p:sp>
      <p:pic>
        <p:nvPicPr>
          <p:cNvPr id="4" name="Picture 5" descr="hoctro7fs8">
            <a:extLst>
              <a:ext uri="{FF2B5EF4-FFF2-40B4-BE49-F238E27FC236}">
                <a16:creationId xmlns:a16="http://schemas.microsoft.com/office/drawing/2014/main" id="{BE378B85-E40D-9556-C271-5CE271C8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4" y="0"/>
            <a:ext cx="6047317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FC972A2-8398-BB21-CD23-3073E3F7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6246284"/>
            <a:ext cx="37348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 thời Pháp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50EA4AF-1024-3AB8-6D92-9B1D87196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0"/>
            <a:ext cx="6144683" cy="612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8" name="Picture 2" descr="Đi tìm những cử nhân đầu tiên của Đại học Luật Đông Dương">
            <a:extLst>
              <a:ext uri="{FF2B5EF4-FFF2-40B4-BE49-F238E27FC236}">
                <a16:creationId xmlns:a16="http://schemas.microsoft.com/office/drawing/2014/main" id="{9DD0F56F-32F9-8BFA-47A4-102EA0399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4" y="0"/>
            <a:ext cx="6047317" cy="612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920D25-754C-2411-6A62-90A6F6D0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533" y="6242050"/>
            <a:ext cx="46939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Đại học Luật Đông Dương.</a:t>
            </a:r>
            <a:endParaRPr lang="LID4096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c-tro6">
            <a:extLst>
              <a:ext uri="{FF2B5EF4-FFF2-40B4-BE49-F238E27FC236}">
                <a16:creationId xmlns:a16="http://schemas.microsoft.com/office/drawing/2014/main" id="{D7F5C0F6-5276-1CB8-9E92-4D03D56C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3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octro5hx0">
            <a:extLst>
              <a:ext uri="{FF2B5EF4-FFF2-40B4-BE49-F238E27FC236}">
                <a16:creationId xmlns:a16="http://schemas.microsoft.com/office/drawing/2014/main" id="{EF2DD9A5-9D5C-1F04-BBA5-4733B0C4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4" y="5292"/>
            <a:ext cx="6047317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492EC30-BF19-E35E-46C0-8DE4FFD8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517" y="6264276"/>
            <a:ext cx="32914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lớp học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ệnh Viện Đa Khoa Xanh Pôn">
            <a:extLst>
              <a:ext uri="{FF2B5EF4-FFF2-40B4-BE49-F238E27FC236}">
                <a16:creationId xmlns:a16="http://schemas.microsoft.com/office/drawing/2014/main" id="{A0FEC6B0-04CC-DDDD-4F25-D188A31C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2A7BF32-8B87-333C-D852-AD7BD9929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42" y="6299200"/>
            <a:ext cx="107717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viện đa khoa Xanh-pôn (Hà Nội (1911)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51474EB-AD67-326F-E521-DB212C1F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433609"/>
            <a:ext cx="5062009" cy="36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20" tIns="60960" rIns="121920" bIns="6096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Cảnh hút thuốc phiện</a:t>
            </a:r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5" descr="THUOCPHIEN1">
            <a:extLst>
              <a:ext uri="{FF2B5EF4-FFF2-40B4-BE49-F238E27FC236}">
                <a16:creationId xmlns:a16="http://schemas.microsoft.com/office/drawing/2014/main" id="{342C0DB0-BE23-18CA-D11D-4B4108A9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2909"/>
            <a:ext cx="614468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an-muc-song-bac-o-ma-cao-trong-the-ky-truoc-hinh-2">
            <a:extLst>
              <a:ext uri="{FF2B5EF4-FFF2-40B4-BE49-F238E27FC236}">
                <a16:creationId xmlns:a16="http://schemas.microsoft.com/office/drawing/2014/main" id="{AF352BD2-1EEB-A829-4C5D-3BBB44DB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17" y="832909"/>
            <a:ext cx="614468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4E750EA-3E37-BB57-316B-AAF4BB20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6" y="6281209"/>
            <a:ext cx="4197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bạc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396D455C-5B7C-3F6F-C5A6-A55B6CC1F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67" y="1"/>
            <a:ext cx="11277600" cy="66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4">
                <a:latin typeface="Times New Roman" panose="02020603050405020304" pitchFamily="18" charset="0"/>
                <a:cs typeface="Times New Roman" panose="02020603050405020304" pitchFamily="18" charset="0"/>
              </a:rPr>
              <a:t>Tuyên truyền văn hóa đồi trụy, duy trì các thói hư tật xấu.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hung-buc-anh-hiem-ve-viet-nam-thoi-phap-thuoc">
            <a:extLst>
              <a:ext uri="{FF2B5EF4-FFF2-40B4-BE49-F238E27FC236}">
                <a16:creationId xmlns:a16="http://schemas.microsoft.com/office/drawing/2014/main" id="{11C69928-648E-D6CA-6A9A-95ECD2DC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4" y="0"/>
            <a:ext cx="6047317" cy="628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6D7278D-92BF-F459-2DC2-EE793C315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0" y="6288617"/>
            <a:ext cx="3714750" cy="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33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 tín dị đoan</a:t>
            </a:r>
          </a:p>
        </p:txBody>
      </p:sp>
      <p:pic>
        <p:nvPicPr>
          <p:cNvPr id="4" name="Picture 4" descr="ANd9GcSVG-LJ15SlB25D_4MKOxXt_HDQbfpSA9LXw0XLifwSsgXCnNJNCw">
            <a:extLst>
              <a:ext uri="{FF2B5EF4-FFF2-40B4-BE49-F238E27FC236}">
                <a16:creationId xmlns:a16="http://schemas.microsoft.com/office/drawing/2014/main" id="{CC0E54D5-B621-7BDA-4CCC-8FD45E1F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44683" cy="628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0645A43-1893-06F9-8A36-19DB99F55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192" y="6195484"/>
            <a:ext cx="29876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rượu</a:t>
            </a:r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6">
            <a:extLst>
              <a:ext uri="{FF2B5EF4-FFF2-40B4-BE49-F238E27FC236}">
                <a16:creationId xmlns:a16="http://schemas.microsoft.com/office/drawing/2014/main" id="{3C4C4B43-C97E-78FD-713F-8FC616FB42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3429000"/>
          </a:xfrm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6DAB8899-8377-464B-9E6B-56B7EC1D2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2967"/>
            <a:ext cx="6096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LID4096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 đường sắt xuyên Việt  được xây dựng từ 1902</a:t>
            </a:r>
          </a:p>
        </p:txBody>
      </p:sp>
      <p:pic>
        <p:nvPicPr>
          <p:cNvPr id="23556" name="Picture 18" descr="buoi10">
            <a:extLst>
              <a:ext uri="{FF2B5EF4-FFF2-40B4-BE49-F238E27FC236}">
                <a16:creationId xmlns:a16="http://schemas.microsoft.com/office/drawing/2014/main" id="{FB2DFD23-565E-CF40-0A12-6543E2F9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86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>
            <a:extLst>
              <a:ext uri="{FF2B5EF4-FFF2-40B4-BE49-F238E27FC236}">
                <a16:creationId xmlns:a16="http://schemas.microsoft.com/office/drawing/2014/main" id="{79C605C2-3B5F-9823-1084-082618B9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150" y="3026833"/>
            <a:ext cx="2590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LID4096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Long Biên</a:t>
            </a:r>
          </a:p>
        </p:txBody>
      </p:sp>
      <p:pic>
        <p:nvPicPr>
          <p:cNvPr id="23558" name="Picture 16" descr="220px-Mytho1">
            <a:extLst>
              <a:ext uri="{FF2B5EF4-FFF2-40B4-BE49-F238E27FC236}">
                <a16:creationId xmlns:a16="http://schemas.microsoft.com/office/drawing/2014/main" id="{D42F0B3B-430F-0F8D-1532-B989C5E4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7576"/>
            <a:ext cx="6076950" cy="340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9">
            <a:extLst>
              <a:ext uri="{FF2B5EF4-FFF2-40B4-BE49-F238E27FC236}">
                <a16:creationId xmlns:a16="http://schemas.microsoft.com/office/drawing/2014/main" id="{2C452749-71D7-1774-FD7E-CDD497176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0" y="6488642"/>
            <a:ext cx="21717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LID4096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 xe lửa Mĩ Tho</a:t>
            </a:r>
          </a:p>
        </p:txBody>
      </p:sp>
      <p:pic>
        <p:nvPicPr>
          <p:cNvPr id="23560" name="Picture 10" descr="Cầu Hàm Rồng.jpg">
            <a:extLst>
              <a:ext uri="{FF2B5EF4-FFF2-40B4-BE49-F238E27FC236}">
                <a16:creationId xmlns:a16="http://schemas.microsoft.com/office/drawing/2014/main" id="{02C3AEF1-C3AC-F02F-DBF2-8BD917DF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4269" r="4878" b="5487"/>
          <a:stretch>
            <a:fillRect/>
          </a:stretch>
        </p:blipFill>
        <p:spPr bwMode="auto">
          <a:xfrm>
            <a:off x="19050" y="3457576"/>
            <a:ext cx="6076950" cy="340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11">
            <a:extLst>
              <a:ext uri="{FF2B5EF4-FFF2-40B4-BE49-F238E27FC236}">
                <a16:creationId xmlns:a16="http://schemas.microsoft.com/office/drawing/2014/main" id="{0D1903AF-EC69-7AB1-3E3E-2F6454E97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6417733"/>
            <a:ext cx="238336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LID4096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Hàm Rồng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1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1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7" grpId="0" animBg="1"/>
      <p:bldP spid="23559" grpId="0" animBg="1"/>
      <p:bldP spid="235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B55D94-9E77-4CAB-FB61-7207331B4071}"/>
              </a:ext>
            </a:extLst>
          </p:cNvPr>
          <p:cNvGraphicFramePr>
            <a:graphicFrameLocks noGrp="1"/>
          </p:cNvGraphicFramePr>
          <p:nvPr/>
        </p:nvGraphicFramePr>
        <p:xfrm>
          <a:off x="10584" y="1"/>
          <a:ext cx="12181417" cy="6859059"/>
        </p:xfrm>
        <a:graphic>
          <a:graphicData uri="http://schemas.openxmlformats.org/drawingml/2006/table">
            <a:tbl>
              <a:tblPr/>
              <a:tblGrid>
                <a:gridCol w="20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4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Lĩnh vực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horzOverflow="overflow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Tác động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Chính trị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01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Quyền lực nằm trong tay người Pháp.</a:t>
                      </a:r>
                    </a:p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Một bộ phận địa chủ phong kiến bị biến thành tay sai, công cụ thống trị và bóc lột của chính quyền thực dân.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2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Kinh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tế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01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Phương thức sản xuất tư bản chủ nghĩa du nhập vào Việt Nam, tồn tại song song với quan hệ sản xuất phong kiến.</a:t>
                      </a:r>
                    </a:p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Tài nguyên vơi cạn.</a:t>
                      </a:r>
                    </a:p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Kinh tế Việt Nam phát triển thiếu cân đối, lệ thuộc nặng nề vào kinh tế Pháp.</a:t>
                      </a:r>
                    </a:p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Việt Nam biến thành nơi cung cấp tài nguyên, nhân công rẻ mạt và thị trường tiêu thụ độc chiếm của Pháp.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19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Xã hội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01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Các giai cấp cũ có sự phân hóa: địa chủ mất vai trò thống trị, nhưng số lượng ngày càng đông. Một bộ phận địa chủ trở thành tay sai cho thực dân Pháp; giai cấp nông dân ngày càng bị bần cùng hoá, lâm vào cảnh nghèo khó, không lối thoát.</a:t>
                      </a:r>
                    </a:p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Xuất hiện các lực lượng xã hội mới, như: tầng lớp tư sản và tiểu tư sản, trí thức thành thị, giai cấp công nhân,…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1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Văn hoá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01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Văn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hóa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phương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Tây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lối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sống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trình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độ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học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thức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tư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duy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,…) du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nhập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vào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Việt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Nam</a:t>
                      </a:r>
                    </a:p>
                    <a:p>
                      <a:pPr marL="30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Trong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xã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hội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vẫn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tồn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tại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nhiều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hủ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tục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tệ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(ma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túy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mại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dâm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mê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tín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dị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đoan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,…)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01" marR="44401" marT="0" marB="0" anchor="ctr" horzOverflow="overflow">
                    <a:lnL>
                      <a:noFill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59BBD-5C6F-27EE-EF7A-BA65A660A79D}"/>
              </a:ext>
            </a:extLst>
          </p:cNvPr>
          <p:cNvSpPr txBox="1"/>
          <p:nvPr/>
        </p:nvSpPr>
        <p:spPr>
          <a:xfrm>
            <a:off x="4740813" y="1790664"/>
            <a:ext cx="51418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ĐÔI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CC7106-8B5B-1DD2-BC33-5B76DE7D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32" y="230670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8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EB33A5C-1CC1-DC2C-0F0B-5FF106FF8AD2}"/>
              </a:ext>
            </a:extLst>
          </p:cNvPr>
          <p:cNvGrpSpPr>
            <a:grpSpLocks/>
          </p:cNvGrpSpPr>
          <p:nvPr/>
        </p:nvGrpSpPr>
        <p:grpSpPr bwMode="auto">
          <a:xfrm>
            <a:off x="137160" y="4659153"/>
            <a:ext cx="10617367" cy="2379206"/>
            <a:chOff x="1028700" y="5849377"/>
            <a:chExt cx="15926051" cy="3569521"/>
          </a:xfrm>
        </p:grpSpPr>
        <p:grpSp>
          <p:nvGrpSpPr>
            <p:cNvPr id="19469" name="Group 19">
              <a:extLst>
                <a:ext uri="{FF2B5EF4-FFF2-40B4-BE49-F238E27FC236}">
                  <a16:creationId xmlns:a16="http://schemas.microsoft.com/office/drawing/2014/main" id="{20D0E65B-074C-D7A1-74F0-7AE05F3F3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8700" y="5849377"/>
              <a:ext cx="15868119" cy="3569521"/>
              <a:chOff x="1028700" y="5849377"/>
              <a:chExt cx="15868119" cy="3569521"/>
            </a:xfrm>
          </p:grpSpPr>
          <p:grpSp>
            <p:nvGrpSpPr>
              <p:cNvPr id="19471" name="Group 5">
                <a:extLst>
                  <a:ext uri="{FF2B5EF4-FFF2-40B4-BE49-F238E27FC236}">
                    <a16:creationId xmlns:a16="http://schemas.microsoft.com/office/drawing/2014/main" id="{F28BC277-3101-0908-A646-1EEB21BC6F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8700" y="5854832"/>
                <a:ext cx="7860826" cy="2985096"/>
                <a:chOff x="0" y="0"/>
                <a:chExt cx="1840820" cy="699039"/>
              </a:xfrm>
            </p:grpSpPr>
            <p:sp>
              <p:nvSpPr>
                <p:cNvPr id="19476" name="Freeform 6">
                  <a:extLst>
                    <a:ext uri="{FF2B5EF4-FFF2-40B4-BE49-F238E27FC236}">
                      <a16:creationId xmlns:a16="http://schemas.microsoft.com/office/drawing/2014/main" id="{60554A13-B544-99E3-CE1A-1D242AA53A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840820" cy="699039"/>
                </a:xfrm>
                <a:custGeom>
                  <a:avLst/>
                  <a:gdLst>
                    <a:gd name="T0" fmla="*/ 0 w 1840820"/>
                    <a:gd name="T1" fmla="*/ 0 h 699039"/>
                    <a:gd name="T2" fmla="*/ 1840820 w 1840820"/>
                    <a:gd name="T3" fmla="*/ 0 h 699039"/>
                    <a:gd name="T4" fmla="*/ 1840820 w 1840820"/>
                    <a:gd name="T5" fmla="*/ 699039 h 699039"/>
                    <a:gd name="T6" fmla="*/ 0 w 1840820"/>
                    <a:gd name="T7" fmla="*/ 699039 h 699039"/>
                    <a:gd name="T8" fmla="*/ 0 w 1840820"/>
                    <a:gd name="T9" fmla="*/ 0 h 6990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40820" h="699039">
                      <a:moveTo>
                        <a:pt x="0" y="0"/>
                      </a:moveTo>
                      <a:lnTo>
                        <a:pt x="1840820" y="0"/>
                      </a:lnTo>
                      <a:lnTo>
                        <a:pt x="1840820" y="699039"/>
                      </a:lnTo>
                      <a:lnTo>
                        <a:pt x="0" y="6990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57150">
                  <a:solidFill>
                    <a:srgbClr val="251B1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9477" name="TextBox 7">
                  <a:extLst>
                    <a:ext uri="{FF2B5EF4-FFF2-40B4-BE49-F238E27FC236}">
                      <a16:creationId xmlns:a16="http://schemas.microsoft.com/office/drawing/2014/main" id="{0D015F79-6314-72D8-541C-5C2E3D39D5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-47625"/>
                  <a:ext cx="812800" cy="86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33867" tIns="33867" rIns="33867" bIns="33867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ts val="1775"/>
                    </a:lnSpc>
                    <a:spcBef>
                      <a:spcPct val="0"/>
                    </a:spcBef>
                    <a:buNone/>
                  </a:pPr>
                  <a:endParaRPr lang="en-US" altLang="en-US" sz="1200"/>
                </a:p>
              </p:txBody>
            </p:sp>
          </p:grpSp>
          <p:grpSp>
            <p:nvGrpSpPr>
              <p:cNvPr id="19472" name="Group 11">
                <a:extLst>
                  <a:ext uri="{FF2B5EF4-FFF2-40B4-BE49-F238E27FC236}">
                    <a16:creationId xmlns:a16="http://schemas.microsoft.com/office/drawing/2014/main" id="{3F067426-EEB4-6473-23DC-4364D0A1FA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077" y="5849377"/>
                <a:ext cx="13860742" cy="3569521"/>
                <a:chOff x="0" y="-75511"/>
                <a:chExt cx="3449384" cy="888311"/>
              </a:xfrm>
            </p:grpSpPr>
            <p:sp>
              <p:nvSpPr>
                <p:cNvPr id="19474" name="Freeform 12">
                  <a:extLst>
                    <a:ext uri="{FF2B5EF4-FFF2-40B4-BE49-F238E27FC236}">
                      <a16:creationId xmlns:a16="http://schemas.microsoft.com/office/drawing/2014/main" id="{B45CCBF7-471F-5F69-C113-FB6DCC9B2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-75511"/>
                  <a:ext cx="3449384" cy="742871"/>
                </a:xfrm>
                <a:custGeom>
                  <a:avLst/>
                  <a:gdLst>
                    <a:gd name="T0" fmla="*/ 0 w 3539591"/>
                    <a:gd name="T1" fmla="*/ 0 h 589071"/>
                    <a:gd name="T2" fmla="*/ 3539591 w 3539591"/>
                    <a:gd name="T3" fmla="*/ 0 h 589071"/>
                    <a:gd name="T4" fmla="*/ 3539591 w 3539591"/>
                    <a:gd name="T5" fmla="*/ 589071 h 589071"/>
                    <a:gd name="T6" fmla="*/ 0 w 3539591"/>
                    <a:gd name="T7" fmla="*/ 589071 h 589071"/>
                    <a:gd name="T8" fmla="*/ 0 w 3539591"/>
                    <a:gd name="T9" fmla="*/ 0 h 5890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39591" h="589071">
                      <a:moveTo>
                        <a:pt x="0" y="0"/>
                      </a:moveTo>
                      <a:lnTo>
                        <a:pt x="3539591" y="0"/>
                      </a:lnTo>
                      <a:lnTo>
                        <a:pt x="3539591" y="589071"/>
                      </a:lnTo>
                      <a:lnTo>
                        <a:pt x="0" y="5890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9475" name="TextBox 13">
                  <a:extLst>
                    <a:ext uri="{FF2B5EF4-FFF2-40B4-BE49-F238E27FC236}">
                      <a16:creationId xmlns:a16="http://schemas.microsoft.com/office/drawing/2014/main" id="{9B573B02-5B45-ED13-40F5-DFF27CB709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-47625"/>
                  <a:ext cx="812800" cy="86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33867" tIns="33867" rIns="33867" bIns="33867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ts val="1775"/>
                    </a:lnSpc>
                    <a:spcBef>
                      <a:spcPct val="0"/>
                    </a:spcBef>
                    <a:buNone/>
                  </a:pPr>
                  <a:endParaRPr lang="en-US" altLang="en-US" sz="1200"/>
                </a:p>
              </p:txBody>
            </p:sp>
          </p:grp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1562F3ED-A14D-31CC-C89A-73F5A769C0CA}"/>
                  </a:ext>
                </a:extLst>
              </p:cNvPr>
              <p:cNvSpPr txBox="1"/>
              <p:nvPr/>
            </p:nvSpPr>
            <p:spPr>
              <a:xfrm>
                <a:off x="1101725" y="7209241"/>
                <a:ext cx="1933575" cy="668008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ts val="3166"/>
                  </a:lnSpc>
                  <a:defRPr/>
                </a:pPr>
                <a:r>
                  <a:rPr lang="en-US" sz="4060" dirty="0">
                    <a:solidFill>
                      <a:srgbClr val="251B15"/>
                    </a:solidFill>
                    <a:latin typeface="Rubik One"/>
                  </a:rPr>
                  <a:t>02</a:t>
                </a:r>
              </a:p>
            </p:txBody>
          </p:sp>
        </p:grpSp>
        <p:sp>
          <p:nvSpPr>
            <p:cNvPr id="19470" name="TextBox 17">
              <a:extLst>
                <a:ext uri="{FF2B5EF4-FFF2-40B4-BE49-F238E27FC236}">
                  <a16:creationId xmlns:a16="http://schemas.microsoft.com/office/drawing/2014/main" id="{2E1A0682-15E8-12C3-069F-43F95E65A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8142" y="6119651"/>
              <a:ext cx="13976609" cy="2585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bóc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giẫm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bóc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nhẫn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hẳn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627CA7C7-D977-9B53-68B0-1B79B4D02230}"/>
              </a:ext>
            </a:extLst>
          </p:cNvPr>
          <p:cNvSpPr txBox="1"/>
          <p:nvPr/>
        </p:nvSpPr>
        <p:spPr>
          <a:xfrm>
            <a:off x="685800" y="608542"/>
            <a:ext cx="7449609" cy="142346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3652"/>
              </a:lnSpc>
              <a:defRPr/>
            </a:pPr>
            <a:r>
              <a:rPr lang="en-US" sz="3148" spc="147" dirty="0">
                <a:solidFill>
                  <a:srgbClr val="251B15"/>
                </a:solidFill>
                <a:latin typeface="UTM Alexander"/>
              </a:rPr>
              <a:t>HÃY CHỈ RA NHỮNG YẾU TỐ TÍCH CỰC VÀ TIÊU CỰC CỦA LĨNH VỰC KINH TẾ?</a:t>
            </a:r>
          </a:p>
          <a:p>
            <a:pPr>
              <a:lnSpc>
                <a:spcPts val="3652"/>
              </a:lnSpc>
              <a:defRPr/>
            </a:pPr>
            <a:endParaRPr lang="en-US" sz="3148" spc="147" dirty="0">
              <a:solidFill>
                <a:srgbClr val="251B15"/>
              </a:solidFill>
              <a:latin typeface="UTM Alexander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868CC8-E27C-8114-48D4-34DA8428BCB7}"/>
              </a:ext>
            </a:extLst>
          </p:cNvPr>
          <p:cNvGrpSpPr>
            <a:grpSpLocks/>
          </p:cNvGrpSpPr>
          <p:nvPr/>
        </p:nvGrpSpPr>
        <p:grpSpPr bwMode="auto">
          <a:xfrm>
            <a:off x="185843" y="1696039"/>
            <a:ext cx="11124584" cy="3120117"/>
            <a:chOff x="984434" y="2651119"/>
            <a:chExt cx="16139705" cy="3673165"/>
          </a:xfrm>
        </p:grpSpPr>
        <p:grpSp>
          <p:nvGrpSpPr>
            <p:cNvPr id="19461" name="Group 2">
              <a:extLst>
                <a:ext uri="{FF2B5EF4-FFF2-40B4-BE49-F238E27FC236}">
                  <a16:creationId xmlns:a16="http://schemas.microsoft.com/office/drawing/2014/main" id="{2FFDF109-7C83-D1A5-2D11-1FE0AFDA2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4434" y="2729246"/>
              <a:ext cx="7860826" cy="2337096"/>
              <a:chOff x="0" y="0"/>
              <a:chExt cx="1840820" cy="547293"/>
            </a:xfrm>
          </p:grpSpPr>
          <p:sp>
            <p:nvSpPr>
              <p:cNvPr id="19467" name="Freeform 3">
                <a:extLst>
                  <a:ext uri="{FF2B5EF4-FFF2-40B4-BE49-F238E27FC236}">
                    <a16:creationId xmlns:a16="http://schemas.microsoft.com/office/drawing/2014/main" id="{959E7CBF-467D-141C-E0EA-19C01B680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840820" cy="547293"/>
              </a:xfrm>
              <a:custGeom>
                <a:avLst/>
                <a:gdLst>
                  <a:gd name="T0" fmla="*/ 0 w 1840820"/>
                  <a:gd name="T1" fmla="*/ 0 h 547293"/>
                  <a:gd name="T2" fmla="*/ 1840820 w 1840820"/>
                  <a:gd name="T3" fmla="*/ 0 h 547293"/>
                  <a:gd name="T4" fmla="*/ 1840820 w 1840820"/>
                  <a:gd name="T5" fmla="*/ 547293 h 547293"/>
                  <a:gd name="T6" fmla="*/ 0 w 1840820"/>
                  <a:gd name="T7" fmla="*/ 547293 h 547293"/>
                  <a:gd name="T8" fmla="*/ 0 w 1840820"/>
                  <a:gd name="T9" fmla="*/ 0 h 547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0820" h="547293">
                    <a:moveTo>
                      <a:pt x="0" y="0"/>
                    </a:moveTo>
                    <a:lnTo>
                      <a:pt x="1840820" y="0"/>
                    </a:lnTo>
                    <a:lnTo>
                      <a:pt x="1840820" y="547293"/>
                    </a:lnTo>
                    <a:lnTo>
                      <a:pt x="0" y="547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>
                <a:solidFill>
                  <a:srgbClr val="A172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9468" name="TextBox 4">
                <a:extLst>
                  <a:ext uri="{FF2B5EF4-FFF2-40B4-BE49-F238E27FC236}">
                    <a16:creationId xmlns:a16="http://schemas.microsoft.com/office/drawing/2014/main" id="{E9EF9ED1-8260-9386-1D8C-DD5F66C75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775"/>
                  </a:lnSpc>
                  <a:spcBef>
                    <a:spcPct val="0"/>
                  </a:spcBef>
                  <a:buNone/>
                </a:pPr>
                <a:endParaRPr lang="en-US" altLang="en-US" sz="1200"/>
              </a:p>
            </p:txBody>
          </p:sp>
        </p:grp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F55BECC-D341-2EBA-3937-6647D9A9F76C}"/>
                </a:ext>
              </a:extLst>
            </p:cNvPr>
            <p:cNvSpPr txBox="1"/>
            <p:nvPr/>
          </p:nvSpPr>
          <p:spPr>
            <a:xfrm>
              <a:off x="1057458" y="3673663"/>
              <a:ext cx="1935142" cy="66777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3166"/>
                </a:lnSpc>
                <a:defRPr/>
              </a:pPr>
              <a:r>
                <a:rPr lang="en-US" sz="4060" dirty="0">
                  <a:solidFill>
                    <a:srgbClr val="251B15"/>
                  </a:solidFill>
                  <a:latin typeface="Rubik One"/>
                </a:rPr>
                <a:t>01</a:t>
              </a:r>
            </a:p>
          </p:txBody>
        </p:sp>
        <p:grpSp>
          <p:nvGrpSpPr>
            <p:cNvPr id="19463" name="Group 8">
              <a:extLst>
                <a:ext uri="{FF2B5EF4-FFF2-40B4-BE49-F238E27FC236}">
                  <a16:creationId xmlns:a16="http://schemas.microsoft.com/office/drawing/2014/main" id="{025D8F14-E0B8-7B59-4FBB-38B9E1199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6518" y="2651119"/>
              <a:ext cx="14487621" cy="3673165"/>
              <a:chOff x="-99434" y="-101303"/>
              <a:chExt cx="3605389" cy="914103"/>
            </a:xfrm>
          </p:grpSpPr>
          <p:sp>
            <p:nvSpPr>
              <p:cNvPr id="19465" name="Freeform 9">
                <a:extLst>
                  <a:ext uri="{FF2B5EF4-FFF2-40B4-BE49-F238E27FC236}">
                    <a16:creationId xmlns:a16="http://schemas.microsoft.com/office/drawing/2014/main" id="{31F1F43F-2A7C-4A83-31FE-B68FCFE30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9434" y="-101303"/>
                <a:ext cx="3605389" cy="614306"/>
              </a:xfrm>
              <a:custGeom>
                <a:avLst/>
                <a:gdLst>
                  <a:gd name="T0" fmla="*/ 0 w 3539591"/>
                  <a:gd name="T1" fmla="*/ 0 h 433302"/>
                  <a:gd name="T2" fmla="*/ 3539591 w 3539591"/>
                  <a:gd name="T3" fmla="*/ 0 h 433302"/>
                  <a:gd name="T4" fmla="*/ 3539591 w 3539591"/>
                  <a:gd name="T5" fmla="*/ 433302 h 433302"/>
                  <a:gd name="T6" fmla="*/ 0 w 3539591"/>
                  <a:gd name="T7" fmla="*/ 433302 h 433302"/>
                  <a:gd name="T8" fmla="*/ 0 w 3539591"/>
                  <a:gd name="T9" fmla="*/ 0 h 433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39591" h="433302">
                    <a:moveTo>
                      <a:pt x="0" y="0"/>
                    </a:moveTo>
                    <a:lnTo>
                      <a:pt x="3539591" y="0"/>
                    </a:lnTo>
                    <a:lnTo>
                      <a:pt x="3539591" y="433302"/>
                    </a:lnTo>
                    <a:lnTo>
                      <a:pt x="0" y="433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9466" name="TextBox 10">
                <a:extLst>
                  <a:ext uri="{FF2B5EF4-FFF2-40B4-BE49-F238E27FC236}">
                    <a16:creationId xmlns:a16="http://schemas.microsoft.com/office/drawing/2014/main" id="{17532FDE-3EA9-314B-C4B4-0B3D6632A9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775"/>
                  </a:lnSpc>
                  <a:spcBef>
                    <a:spcPct val="0"/>
                  </a:spcBef>
                  <a:buNone/>
                </a:pPr>
                <a:endParaRPr lang="en-US" altLang="en-US" sz="1200"/>
              </a:p>
            </p:txBody>
          </p:sp>
        </p:grpSp>
        <p:sp>
          <p:nvSpPr>
            <p:cNvPr id="19464" name="TextBox 16">
              <a:extLst>
                <a:ext uri="{FF2B5EF4-FFF2-40B4-BE49-F238E27FC236}">
                  <a16:creationId xmlns:a16="http://schemas.microsoft.com/office/drawing/2014/main" id="{BCAD1EBC-DA76-4E72-E377-D90BBECCD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2150" y="2803651"/>
              <a:ext cx="13309449" cy="2391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so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2383"/>
                </a:lnSpc>
                <a:spcBef>
                  <a:spcPct val="0"/>
                </a:spcBef>
                <a:buNone/>
              </a:pPr>
              <a:endParaRPr lang="en-US" altLang="en-US" sz="2133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5C94E-4494-220E-3DD7-A856AA5977D5}"/>
              </a:ext>
            </a:extLst>
          </p:cNvPr>
          <p:cNvSpPr txBox="1"/>
          <p:nvPr/>
        </p:nvSpPr>
        <p:spPr>
          <a:xfrm>
            <a:off x="675861" y="2057545"/>
            <a:ext cx="11145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iến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Châu, Phan Châu Chinh,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7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18110-F4F2-4A19-2A32-3D12F14C8525}"/>
              </a:ext>
            </a:extLst>
          </p:cNvPr>
          <p:cNvSpPr txBox="1"/>
          <p:nvPr/>
        </p:nvSpPr>
        <p:spPr>
          <a:xfrm>
            <a:off x="154744" y="1481175"/>
            <a:ext cx="11633981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33"/>
              </a:lnSpc>
              <a:defRPr/>
            </a:pP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3600" dirty="0" err="1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solidFill>
                  <a:srgbClr val="251B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Châu, Phan Châu Trinh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72318-A461-91B8-58B8-BBF6C7615778}"/>
              </a:ext>
            </a:extLst>
          </p:cNvPr>
          <p:cNvSpPr txBox="1"/>
          <p:nvPr/>
        </p:nvSpPr>
        <p:spPr>
          <a:xfrm>
            <a:off x="154744" y="2244083"/>
            <a:ext cx="5964702" cy="119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93"/>
              </a:lnSpc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293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Châu, Phan </a:t>
            </a:r>
            <a:r>
              <a:rPr lang="en-US" sz="1800" dirty="0">
                <a:solidFill>
                  <a:srgbClr val="FFDE59"/>
                </a:solidFill>
                <a:latin typeface="Arimo"/>
              </a:rPr>
              <a:t>Châu Trinh?</a:t>
            </a:r>
          </a:p>
        </p:txBody>
      </p:sp>
      <p:pic>
        <p:nvPicPr>
          <p:cNvPr id="2050" name="Picture 2" descr="Phan Bội Châu, Phan Chu Trinh">
            <a:extLst>
              <a:ext uri="{FF2B5EF4-FFF2-40B4-BE49-F238E27FC236}">
                <a16:creationId xmlns:a16="http://schemas.microsoft.com/office/drawing/2014/main" id="{2A02721C-4B56-BCA1-C58C-E5EF08C9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83" y="2316911"/>
            <a:ext cx="5566116" cy="455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A300881-18F0-312C-D5BD-3CC4321F3E65}"/>
              </a:ext>
            </a:extLst>
          </p:cNvPr>
          <p:cNvGrpSpPr/>
          <p:nvPr/>
        </p:nvGrpSpPr>
        <p:grpSpPr>
          <a:xfrm>
            <a:off x="56270" y="3429000"/>
            <a:ext cx="6161650" cy="3376216"/>
            <a:chOff x="56270" y="3429000"/>
            <a:chExt cx="6161650" cy="33762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5DB11A-FB93-92F1-9F90-CE9DE401B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70" y="3429000"/>
              <a:ext cx="6161650" cy="337621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3B9F26-F97F-69AD-3312-B1CC45AAB3C0}"/>
                </a:ext>
              </a:extLst>
            </p:cNvPr>
            <p:cNvSpPr/>
            <p:nvPr/>
          </p:nvSpPr>
          <p:spPr>
            <a:xfrm>
              <a:off x="1125415" y="3742006"/>
              <a:ext cx="4009293" cy="52050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5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067C5B-17B3-C572-D672-672D005355D6}"/>
              </a:ext>
            </a:extLst>
          </p:cNvPr>
          <p:cNvSpPr/>
          <p:nvPr/>
        </p:nvSpPr>
        <p:spPr>
          <a:xfrm>
            <a:off x="0" y="1036908"/>
            <a:ext cx="4608453" cy="5821093"/>
          </a:xfrm>
          <a:custGeom>
            <a:avLst/>
            <a:gdLst/>
            <a:ahLst/>
            <a:cxnLst/>
            <a:rect l="l" t="t" r="r" b="b"/>
            <a:pathLst>
              <a:path w="6912680" h="8731639">
                <a:moveTo>
                  <a:pt x="0" y="0"/>
                </a:moveTo>
                <a:lnTo>
                  <a:pt x="6912680" y="0"/>
                </a:lnTo>
                <a:lnTo>
                  <a:pt x="6912680" y="8731639"/>
                </a:lnTo>
                <a:lnTo>
                  <a:pt x="0" y="8731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09" b="-380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0D34B7-74D1-C058-6E49-A9291B96B61E}"/>
              </a:ext>
            </a:extLst>
          </p:cNvPr>
          <p:cNvSpPr>
            <a:spLocks/>
          </p:cNvSpPr>
          <p:nvPr/>
        </p:nvSpPr>
        <p:spPr bwMode="auto">
          <a:xfrm>
            <a:off x="4607983" y="0"/>
            <a:ext cx="7472892" cy="6846359"/>
          </a:xfrm>
          <a:custGeom>
            <a:avLst/>
            <a:gdLst>
              <a:gd name="T0" fmla="*/ 0 w 11208879"/>
              <a:gd name="T1" fmla="*/ 0 h 10270135"/>
              <a:gd name="T2" fmla="*/ 11209338 w 11208879"/>
              <a:gd name="T3" fmla="*/ 0 h 10270135"/>
              <a:gd name="T4" fmla="*/ 11209338 w 11208879"/>
              <a:gd name="T5" fmla="*/ 10269538 h 10270135"/>
              <a:gd name="T6" fmla="*/ 0 w 11208879"/>
              <a:gd name="T7" fmla="*/ 10269538 h 10270135"/>
              <a:gd name="T8" fmla="*/ 0 w 11208879"/>
              <a:gd name="T9" fmla="*/ 0 h 10270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208879" h="10270135">
                <a:moveTo>
                  <a:pt x="0" y="0"/>
                </a:moveTo>
                <a:lnTo>
                  <a:pt x="11208879" y="0"/>
                </a:lnTo>
                <a:lnTo>
                  <a:pt x="11208879" y="10270135"/>
                </a:lnTo>
                <a:lnTo>
                  <a:pt x="0" y="102701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85783E-735E-6509-8F39-2BAD7DB1DA3A}"/>
              </a:ext>
            </a:extLst>
          </p:cNvPr>
          <p:cNvGrpSpPr>
            <a:grpSpLocks/>
          </p:cNvGrpSpPr>
          <p:nvPr/>
        </p:nvGrpSpPr>
        <p:grpSpPr bwMode="auto">
          <a:xfrm>
            <a:off x="4780492" y="262467"/>
            <a:ext cx="7098241" cy="876992"/>
            <a:chOff x="7170023" y="394389"/>
            <a:chExt cx="10648131" cy="1315448"/>
          </a:xfrm>
        </p:grpSpPr>
        <p:sp>
          <p:nvSpPr>
            <p:cNvPr id="22545" name="TextBox 4">
              <a:extLst>
                <a:ext uri="{FF2B5EF4-FFF2-40B4-BE49-F238E27FC236}">
                  <a16:creationId xmlns:a16="http://schemas.microsoft.com/office/drawing/2014/main" id="{FF6F6BB4-AD70-C554-C3C7-08EFF992C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0331" y="394389"/>
              <a:ext cx="8117823" cy="115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mo" charset="0"/>
                </a:rPr>
                <a:t>Lập ra Duy tân hội, mục đích đấu tranh để lập ra một nước Việt Nam độc lập.</a:t>
              </a:r>
            </a:p>
          </p:txBody>
        </p:sp>
        <p:sp>
          <p:nvSpPr>
            <p:cNvPr id="22546" name="TextBox 5">
              <a:extLst>
                <a:ext uri="{FF2B5EF4-FFF2-40B4-BE49-F238E27FC236}">
                  <a16:creationId xmlns:a16="http://schemas.microsoft.com/office/drawing/2014/main" id="{6B18FD36-AD0C-B09C-9959-3370BA699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0023" y="591680"/>
              <a:ext cx="1973978" cy="1118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983"/>
                </a:lnSpc>
                <a:spcBef>
                  <a:spcPct val="0"/>
                </a:spcBef>
                <a:buNone/>
              </a:pPr>
              <a:r>
                <a:rPr lang="en-US" altLang="en-US" sz="2133">
                  <a:solidFill>
                    <a:srgbClr val="000000"/>
                  </a:solidFill>
                  <a:latin typeface="Arimo Bold" charset="0"/>
                </a:rPr>
                <a:t>Tháng 5/1904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A15352-6FED-7674-05EA-28503CFE92A1}"/>
              </a:ext>
            </a:extLst>
          </p:cNvPr>
          <p:cNvGrpSpPr>
            <a:grpSpLocks/>
          </p:cNvGrpSpPr>
          <p:nvPr/>
        </p:nvGrpSpPr>
        <p:grpSpPr bwMode="auto">
          <a:xfrm>
            <a:off x="4845051" y="1981201"/>
            <a:ext cx="7033683" cy="1167756"/>
            <a:chOff x="7267536" y="2971907"/>
            <a:chExt cx="10550617" cy="1751788"/>
          </a:xfrm>
        </p:grpSpPr>
        <p:sp>
          <p:nvSpPr>
            <p:cNvPr id="22543" name="TextBox 6">
              <a:extLst>
                <a:ext uri="{FF2B5EF4-FFF2-40B4-BE49-F238E27FC236}">
                  <a16:creationId xmlns:a16="http://schemas.microsoft.com/office/drawing/2014/main" id="{D84B6EEA-8C51-332B-AE02-9C7DF8E25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7536" y="3262393"/>
              <a:ext cx="1778950" cy="1155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mo Bold" charset="0"/>
                </a:rPr>
                <a:t>1905 - 1908</a:t>
              </a:r>
            </a:p>
          </p:txBody>
        </p:sp>
        <p:sp>
          <p:nvSpPr>
            <p:cNvPr id="22544" name="TextBox 7">
              <a:extLst>
                <a:ext uri="{FF2B5EF4-FFF2-40B4-BE49-F238E27FC236}">
                  <a16:creationId xmlns:a16="http://schemas.microsoft.com/office/drawing/2014/main" id="{DF321BA7-EDE4-1800-98CA-F5B09593DD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6925" y="2971907"/>
              <a:ext cx="8421228" cy="175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mo" charset="0"/>
                </a:rPr>
                <a:t>Tổ chức phong trào Đông Du, đưa các thanh niên yêu nước sang Nhật Bản học tập, chờ đợi thời cơ chống Pháp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ADF045-E890-31BE-FF0A-76FEB7D8B394}"/>
              </a:ext>
            </a:extLst>
          </p:cNvPr>
          <p:cNvGrpSpPr>
            <a:grpSpLocks/>
          </p:cNvGrpSpPr>
          <p:nvPr/>
        </p:nvGrpSpPr>
        <p:grpSpPr bwMode="auto">
          <a:xfrm>
            <a:off x="4780492" y="3884085"/>
            <a:ext cx="7098241" cy="770211"/>
            <a:chOff x="7170023" y="5825930"/>
            <a:chExt cx="10648130" cy="1155521"/>
          </a:xfrm>
        </p:grpSpPr>
        <p:sp>
          <p:nvSpPr>
            <p:cNvPr id="22541" name="TextBox 8">
              <a:extLst>
                <a:ext uri="{FF2B5EF4-FFF2-40B4-BE49-F238E27FC236}">
                  <a16:creationId xmlns:a16="http://schemas.microsoft.com/office/drawing/2014/main" id="{158C5236-5948-46F9-3CB1-AF76B09C9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0023" y="6116416"/>
              <a:ext cx="1778950" cy="55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mo Bold" charset="0"/>
                </a:rPr>
                <a:t>3/1909</a:t>
              </a:r>
            </a:p>
          </p:txBody>
        </p:sp>
        <p:sp>
          <p:nvSpPr>
            <p:cNvPr id="22542" name="TextBox 9">
              <a:extLst>
                <a:ext uri="{FF2B5EF4-FFF2-40B4-BE49-F238E27FC236}">
                  <a16:creationId xmlns:a16="http://schemas.microsoft.com/office/drawing/2014/main" id="{C88B2257-43E1-1520-F730-02DC793C9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6925" y="5825930"/>
              <a:ext cx="8421228" cy="1155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mo" charset="0"/>
                </a:rPr>
                <a:t>Phan Bội Châu bị trục xuất khỏi Nhật Bản. Phong trào Đông du tan rã.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3AAD61-C579-2A37-E2AE-2847B5CE04CB}"/>
              </a:ext>
            </a:extLst>
          </p:cNvPr>
          <p:cNvGrpSpPr>
            <a:grpSpLocks/>
          </p:cNvGrpSpPr>
          <p:nvPr/>
        </p:nvGrpSpPr>
        <p:grpSpPr bwMode="auto">
          <a:xfrm>
            <a:off x="4780493" y="5517094"/>
            <a:ext cx="7287683" cy="1524520"/>
            <a:chOff x="7170023" y="8275652"/>
            <a:chExt cx="10932487" cy="2286479"/>
          </a:xfrm>
        </p:grpSpPr>
        <p:sp>
          <p:nvSpPr>
            <p:cNvPr id="22539" name="TextBox 10">
              <a:extLst>
                <a:ext uri="{FF2B5EF4-FFF2-40B4-BE49-F238E27FC236}">
                  <a16:creationId xmlns:a16="http://schemas.microsoft.com/office/drawing/2014/main" id="{C73765DB-3EC4-E818-E01C-8776BE71B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7437" y="8275652"/>
              <a:ext cx="9075073" cy="2286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983"/>
                </a:lnSpc>
                <a:spcBef>
                  <a:spcPct val="0"/>
                </a:spcBef>
                <a:buNone/>
              </a:pPr>
              <a:r>
                <a:rPr lang="en-US" altLang="en-US" sz="2133">
                  <a:solidFill>
                    <a:srgbClr val="000000"/>
                  </a:solidFill>
                  <a:latin typeface="Arimo" charset="0"/>
                </a:rPr>
                <a:t>Phan Bội Châu cải tổ Duy tân hội thành Việt Nam Quang phục hội, mục đích: Đánh đuổi giặc Pháp, thành lập nước Cộng hoà Dân quốc Việt Nam.</a:t>
              </a:r>
            </a:p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endParaRPr lang="en-US" altLang="en-US" sz="2133">
                <a:solidFill>
                  <a:srgbClr val="000000"/>
                </a:solidFill>
                <a:latin typeface="Arimo" charset="0"/>
              </a:endParaRPr>
            </a:p>
          </p:txBody>
        </p:sp>
        <p:sp>
          <p:nvSpPr>
            <p:cNvPr id="22540" name="TextBox 11">
              <a:extLst>
                <a:ext uri="{FF2B5EF4-FFF2-40B4-BE49-F238E27FC236}">
                  <a16:creationId xmlns:a16="http://schemas.microsoft.com/office/drawing/2014/main" id="{B209FC61-0B4E-46C5-0D57-B5538CAF5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0023" y="8689963"/>
              <a:ext cx="1778950" cy="55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3083"/>
                </a:lnSpc>
                <a:spcBef>
                  <a:spcPct val="0"/>
                </a:spcBef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mo Bold" charset="0"/>
                </a:rPr>
                <a:t>1912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2A3950E-682F-BE7C-FBBA-98AC72CAC253}"/>
              </a:ext>
            </a:extLst>
          </p:cNvPr>
          <p:cNvSpPr txBox="1"/>
          <p:nvPr/>
        </p:nvSpPr>
        <p:spPr>
          <a:xfrm>
            <a:off x="356659" y="581026"/>
            <a:ext cx="3894667" cy="33220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250"/>
              </a:lnSpc>
              <a:defRPr/>
            </a:pPr>
            <a:r>
              <a:rPr lang="en-US" sz="2885">
                <a:solidFill>
                  <a:srgbClr val="55473B"/>
                </a:solidFill>
                <a:latin typeface="UTM Futura Extra"/>
              </a:rPr>
              <a:t>PHAN BỘI CHÂU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>
            <a:extLst>
              <a:ext uri="{FF2B5EF4-FFF2-40B4-BE49-F238E27FC236}">
                <a16:creationId xmlns:a16="http://schemas.microsoft.com/office/drawing/2014/main" id="{FC7696AB-8287-FEB9-E6EF-7DD7E9CD773F}"/>
              </a:ext>
            </a:extLst>
          </p:cNvPr>
          <p:cNvSpPr>
            <a:spLocks/>
          </p:cNvSpPr>
          <p:nvPr/>
        </p:nvSpPr>
        <p:spPr bwMode="auto">
          <a:xfrm>
            <a:off x="7647517" y="905933"/>
            <a:ext cx="4253442" cy="5952067"/>
          </a:xfrm>
          <a:custGeom>
            <a:avLst/>
            <a:gdLst>
              <a:gd name="T0" fmla="*/ 0 w 6379511"/>
              <a:gd name="T1" fmla="*/ 0 h 8927596"/>
              <a:gd name="T2" fmla="*/ 6380163 w 6379511"/>
              <a:gd name="T3" fmla="*/ 0 h 8927596"/>
              <a:gd name="T4" fmla="*/ 6380163 w 6379511"/>
              <a:gd name="T5" fmla="*/ 8928100 h 8927596"/>
              <a:gd name="T6" fmla="*/ 0 w 6379511"/>
              <a:gd name="T7" fmla="*/ 8928100 h 8927596"/>
              <a:gd name="T8" fmla="*/ 0 w 6379511"/>
              <a:gd name="T9" fmla="*/ 0 h 89275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9511" h="8927596">
                <a:moveTo>
                  <a:pt x="0" y="0"/>
                </a:moveTo>
                <a:lnTo>
                  <a:pt x="6379511" y="0"/>
                </a:lnTo>
                <a:lnTo>
                  <a:pt x="6379511" y="8927596"/>
                </a:lnTo>
                <a:lnTo>
                  <a:pt x="0" y="89275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dirty="0"/>
          </a:p>
        </p:txBody>
      </p:sp>
      <p:sp>
        <p:nvSpPr>
          <p:cNvPr id="23555" name="Freeform 3">
            <a:extLst>
              <a:ext uri="{FF2B5EF4-FFF2-40B4-BE49-F238E27FC236}">
                <a16:creationId xmlns:a16="http://schemas.microsoft.com/office/drawing/2014/main" id="{10CDA1A2-5E23-6E53-EF16-F05DD2A806D3}"/>
              </a:ext>
            </a:extLst>
          </p:cNvPr>
          <p:cNvSpPr>
            <a:spLocks/>
          </p:cNvSpPr>
          <p:nvPr/>
        </p:nvSpPr>
        <p:spPr bwMode="auto">
          <a:xfrm>
            <a:off x="-151342" y="0"/>
            <a:ext cx="7556501" cy="6858000"/>
          </a:xfrm>
          <a:custGeom>
            <a:avLst/>
            <a:gdLst>
              <a:gd name="T0" fmla="*/ 0 w 11335537"/>
              <a:gd name="T1" fmla="*/ 0 h 10287000"/>
              <a:gd name="T2" fmla="*/ 11334751 w 11335537"/>
              <a:gd name="T3" fmla="*/ 0 h 10287000"/>
              <a:gd name="T4" fmla="*/ 11334751 w 11335537"/>
              <a:gd name="T5" fmla="*/ 10287000 h 10287000"/>
              <a:gd name="T6" fmla="*/ 0 w 11335537"/>
              <a:gd name="T7" fmla="*/ 10287000 h 10287000"/>
              <a:gd name="T8" fmla="*/ 0 w 11335537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35537" h="10287000">
                <a:moveTo>
                  <a:pt x="0" y="0"/>
                </a:moveTo>
                <a:lnTo>
                  <a:pt x="11335537" y="0"/>
                </a:lnTo>
                <a:lnTo>
                  <a:pt x="11335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rgbClr val="00CC0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601B133-5CCE-C659-8B7A-A39392D08700}"/>
              </a:ext>
            </a:extLst>
          </p:cNvPr>
          <p:cNvSpPr txBox="1"/>
          <p:nvPr/>
        </p:nvSpPr>
        <p:spPr>
          <a:xfrm>
            <a:off x="7865534" y="512234"/>
            <a:ext cx="4035426" cy="332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250"/>
              </a:lnSpc>
              <a:defRPr/>
            </a:pPr>
            <a:r>
              <a:rPr lang="en-US" sz="2885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/>
              </a:rPr>
              <a:t>PHAN CHÂU TRINH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3CBA68B-A067-887F-B4F3-DFC257E79772}"/>
              </a:ext>
            </a:extLst>
          </p:cNvPr>
          <p:cNvSpPr txBox="1"/>
          <p:nvPr/>
        </p:nvSpPr>
        <p:spPr>
          <a:xfrm>
            <a:off x="0" y="512233"/>
            <a:ext cx="3626909" cy="166609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272"/>
              </a:lnSpc>
              <a:defRPr/>
            </a:pPr>
            <a:r>
              <a:rPr lang="en-US" sz="2337" dirty="0" err="1">
                <a:solidFill>
                  <a:srgbClr val="000000"/>
                </a:solidFill>
                <a:latin typeface="Arimo"/>
              </a:rPr>
              <a:t>Năm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1906,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mở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cuộc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vận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động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Duy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tân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ở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Trung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Kỳ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Phong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trào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Duy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Tân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hoạt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động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công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khai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với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nhiều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hình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thức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0BC7328-5DDC-EF1F-7646-5DDF7A971E5B}"/>
              </a:ext>
            </a:extLst>
          </p:cNvPr>
          <p:cNvSpPr txBox="1"/>
          <p:nvPr/>
        </p:nvSpPr>
        <p:spPr>
          <a:xfrm>
            <a:off x="4087283" y="183092"/>
            <a:ext cx="3208867" cy="2935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272"/>
              </a:lnSpc>
              <a:defRPr/>
            </a:pPr>
            <a:r>
              <a:rPr lang="en-US" sz="2337" dirty="0" err="1">
                <a:solidFill>
                  <a:srgbClr val="000000"/>
                </a:solidFill>
                <a:latin typeface="Arimo"/>
              </a:rPr>
              <a:t>Đến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năm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1908,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phong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trào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chống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đi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phu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chống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sưu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thuế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diễn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ra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rầm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rộ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ở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một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số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tỉnh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Trung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Kỳ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Thực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dân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Pháp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đã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thẳng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tay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đàn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7" dirty="0" err="1">
                <a:solidFill>
                  <a:srgbClr val="000000"/>
                </a:solidFill>
                <a:latin typeface="Arimo"/>
              </a:rPr>
              <a:t>áp</a:t>
            </a:r>
            <a:r>
              <a:rPr lang="en-US" sz="2337" dirty="0">
                <a:solidFill>
                  <a:srgbClr val="000000"/>
                </a:solidFill>
                <a:latin typeface="Arimo"/>
              </a:rPr>
              <a:t>. </a:t>
            </a:r>
          </a:p>
          <a:p>
            <a:pPr algn="ctr">
              <a:lnSpc>
                <a:spcPts val="3272"/>
              </a:lnSpc>
              <a:defRPr/>
            </a:pPr>
            <a:endParaRPr lang="en-US" sz="2337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7759505-85B4-7D2E-0B3C-AA984EB09526}"/>
              </a:ext>
            </a:extLst>
          </p:cNvPr>
          <p:cNvSpPr txBox="1"/>
          <p:nvPr/>
        </p:nvSpPr>
        <p:spPr>
          <a:xfrm>
            <a:off x="4131733" y="4612217"/>
            <a:ext cx="3208867" cy="81977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275"/>
              </a:lnSpc>
              <a:defRPr/>
            </a:pPr>
            <a:r>
              <a:rPr lang="en-US" sz="2339" dirty="0">
                <a:solidFill>
                  <a:srgbClr val="000000"/>
                </a:solidFill>
                <a:latin typeface="Arimo"/>
              </a:rPr>
              <a:t>Phan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Châu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Trinh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và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nhiều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đồng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chi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của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ông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bị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339" dirty="0" err="1">
                <a:solidFill>
                  <a:srgbClr val="000000"/>
                </a:solidFill>
                <a:latin typeface="Arimo"/>
              </a:rPr>
              <a:t>bắt</a:t>
            </a:r>
            <a:r>
              <a:rPr lang="en-US" sz="2339" dirty="0">
                <a:solidFill>
                  <a:srgbClr val="000000"/>
                </a:solidFill>
                <a:latin typeface="Arimo"/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ABE8C97-3403-1764-AFA6-70F98D9CBDC6}"/>
              </a:ext>
            </a:extLst>
          </p:cNvPr>
          <p:cNvSpPr txBox="1"/>
          <p:nvPr/>
        </p:nvSpPr>
        <p:spPr>
          <a:xfrm>
            <a:off x="91017" y="3637492"/>
            <a:ext cx="3444875" cy="284693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183"/>
              </a:lnSpc>
              <a:defRPr/>
            </a:pPr>
            <a:r>
              <a:rPr lang="en-US" sz="2273" dirty="0" err="1">
                <a:solidFill>
                  <a:srgbClr val="000000"/>
                </a:solidFill>
                <a:latin typeface="Arimo"/>
              </a:rPr>
              <a:t>Năm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1911, sang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Pháp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. 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tiếp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tục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nhiều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hoạt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động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lập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các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tổ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chức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yêu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nước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kiến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nghị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Chính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phủ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Pháp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tiến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hành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cải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cách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chính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trị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ở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Việt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Nam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và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diễn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thuyết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tuyên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truyền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tư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tưởng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dân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73" dirty="0" err="1">
                <a:solidFill>
                  <a:srgbClr val="000000"/>
                </a:solidFill>
                <a:latin typeface="Arimo"/>
              </a:rPr>
              <a:t>chủ</a:t>
            </a:r>
            <a:r>
              <a:rPr lang="en-US" sz="2273" dirty="0">
                <a:solidFill>
                  <a:srgbClr val="000000"/>
                </a:solidFill>
                <a:latin typeface="Arimo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C0371-8ABA-99AA-0D52-0559EA9823D9}"/>
              </a:ext>
            </a:extLst>
          </p:cNvPr>
          <p:cNvSpPr txBox="1"/>
          <p:nvPr/>
        </p:nvSpPr>
        <p:spPr>
          <a:xfrm>
            <a:off x="132522" y="1722783"/>
            <a:ext cx="106547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9DEE4-0405-1967-5F52-2BD64A232AB4}"/>
              </a:ext>
            </a:extLst>
          </p:cNvPr>
          <p:cNvSpPr txBox="1"/>
          <p:nvPr/>
        </p:nvSpPr>
        <p:spPr>
          <a:xfrm>
            <a:off x="1046922" y="2584557"/>
            <a:ext cx="98463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Châu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Phan Châu Trinh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842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D9DEE4-0405-1967-5F52-2BD64A232AB4}"/>
              </a:ext>
            </a:extLst>
          </p:cNvPr>
          <p:cNvSpPr txBox="1"/>
          <p:nvPr/>
        </p:nvSpPr>
        <p:spPr>
          <a:xfrm>
            <a:off x="993913" y="238540"/>
            <a:ext cx="98728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Châu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Phan Châu Trinh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1F4A13-A162-8A23-C7FE-25588A15A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121594"/>
              </p:ext>
            </p:extLst>
          </p:nvPr>
        </p:nvGraphicFramePr>
        <p:xfrm>
          <a:off x="92766" y="1315758"/>
          <a:ext cx="11940210" cy="571663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3398679740"/>
                    </a:ext>
                  </a:extLst>
                </a:gridCol>
                <a:gridCol w="4969846">
                  <a:extLst>
                    <a:ext uri="{9D8B030D-6E8A-4147-A177-3AD203B41FA5}">
                      <a16:colId xmlns:a16="http://schemas.microsoft.com/office/drawing/2014/main" val="4132490249"/>
                    </a:ext>
                  </a:extLst>
                </a:gridCol>
                <a:gridCol w="5145991">
                  <a:extLst>
                    <a:ext uri="{9D8B030D-6E8A-4147-A177-3AD203B41FA5}">
                      <a16:colId xmlns:a16="http://schemas.microsoft.com/office/drawing/2014/main" val="1347674528"/>
                    </a:ext>
                  </a:extLst>
                </a:gridCol>
              </a:tblGrid>
              <a:tr h="252324">
                <a:tc>
                  <a:txBody>
                    <a:bodyPr/>
                    <a:lstStyle/>
                    <a:p>
                      <a:pPr algn="just"/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Châu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Phan Châu Trinh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0607519"/>
                  </a:ext>
                </a:extLst>
              </a:tr>
              <a:tr h="17633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Xuất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giải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khỏi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gắn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Chịu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hưởng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tưởng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083958"/>
                  </a:ext>
                </a:extLst>
              </a:tr>
              <a:tr h="7557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7604572"/>
                  </a:ext>
                </a:extLst>
              </a:tr>
              <a:tr h="12595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giành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Coi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quyết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Dựa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giành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6063683"/>
                  </a:ext>
                </a:extLst>
              </a:tr>
              <a:tr h="15114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ngoài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chuẩn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hòa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khai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hậu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”,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02232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95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ED420-2882-CC3D-6892-B43D66ACDDBD}"/>
              </a:ext>
            </a:extLst>
          </p:cNvPr>
          <p:cNvSpPr txBox="1"/>
          <p:nvPr/>
        </p:nvSpPr>
        <p:spPr>
          <a:xfrm>
            <a:off x="-212035" y="1253517"/>
            <a:ext cx="9846363" cy="85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6859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AC9DF0-8E3D-F13F-F051-DD75E0AD2090}"/>
              </a:ext>
            </a:extLst>
          </p:cNvPr>
          <p:cNvSpPr txBox="1"/>
          <p:nvPr/>
        </p:nvSpPr>
        <p:spPr>
          <a:xfrm>
            <a:off x="238540" y="2430894"/>
            <a:ext cx="78850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: ỐNG KÍNH PHÓNG VIÊN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CFF75-C462-748B-2C91-F5557871A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02" y="1087988"/>
            <a:ext cx="2143125" cy="21431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D9048F-F338-5288-CA6D-5FBA9FA9B451}"/>
              </a:ext>
            </a:extLst>
          </p:cNvPr>
          <p:cNvGrpSpPr/>
          <p:nvPr/>
        </p:nvGrpSpPr>
        <p:grpSpPr>
          <a:xfrm>
            <a:off x="147848" y="1253516"/>
            <a:ext cx="12379600" cy="5604484"/>
            <a:chOff x="147848" y="1253516"/>
            <a:chExt cx="12379600" cy="5604484"/>
          </a:xfrm>
        </p:grpSpPr>
        <p:pic>
          <p:nvPicPr>
            <p:cNvPr id="18434" name="Picture 2" descr="BÁC HỒ RA ĐI TÌM ĐƯỜNG CỨU NƯỚC VÀ BƯỚC NGOẶT CỦA CÁCH MẠNG VIỆT NAM | Tin  sự kiện">
              <a:extLst>
                <a:ext uri="{FF2B5EF4-FFF2-40B4-BE49-F238E27FC236}">
                  <a16:creationId xmlns:a16="http://schemas.microsoft.com/office/drawing/2014/main" id="{5A9E682E-E5B4-C4B6-F88C-AB9322112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4328" y="3047120"/>
              <a:ext cx="2893120" cy="3810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8E44AC-3D08-A5F3-A8B3-4807AB348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8" y="1253516"/>
              <a:ext cx="9505119" cy="560448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5214E7-0203-5760-20EB-73D347FCF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8" y="5738548"/>
            <a:ext cx="7207109" cy="128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ài 16. Hoạt động của Nguyễn Ái Quốc ở nước ngoài trong những năm 1919-1925  | Sachbaitap.com">
            <a:extLst>
              <a:ext uri="{FF2B5EF4-FFF2-40B4-BE49-F238E27FC236}">
                <a16:creationId xmlns:a16="http://schemas.microsoft.com/office/drawing/2014/main" id="{0773A5E7-66B8-AEEC-4F32-5B9028F6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4" y="0"/>
            <a:ext cx="9221009" cy="68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10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DEF79-19DF-1BA1-C6C5-60709E54EA61}"/>
              </a:ext>
            </a:extLst>
          </p:cNvPr>
          <p:cNvSpPr txBox="1"/>
          <p:nvPr/>
        </p:nvSpPr>
        <p:spPr>
          <a:xfrm>
            <a:off x="132522" y="1895062"/>
            <a:ext cx="649356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19.5.1890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An. Trong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E1E557-0CAA-9F6F-ABCF-F56A97569A08}"/>
              </a:ext>
            </a:extLst>
          </p:cNvPr>
          <p:cNvGrpSpPr/>
          <p:nvPr/>
        </p:nvGrpSpPr>
        <p:grpSpPr>
          <a:xfrm>
            <a:off x="6970644" y="1322149"/>
            <a:ext cx="5088834" cy="5535851"/>
            <a:chOff x="6970644" y="1322149"/>
            <a:chExt cx="5088834" cy="5535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6807FD-4F86-F50D-75D4-45F91E693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644" y="3480388"/>
              <a:ext cx="5088834" cy="3377612"/>
            </a:xfrm>
            <a:prstGeom prst="rect">
              <a:avLst/>
            </a:prstGeom>
          </p:spPr>
        </p:pic>
        <p:pic>
          <p:nvPicPr>
            <p:cNvPr id="19458" name="Picture 2" descr="Chuyện kể về gia đình Bác Hồ">
              <a:extLst>
                <a:ext uri="{FF2B5EF4-FFF2-40B4-BE49-F238E27FC236}">
                  <a16:creationId xmlns:a16="http://schemas.microsoft.com/office/drawing/2014/main" id="{4918F0C2-89E1-1596-9FCE-B2865FAB5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713" y="1322149"/>
              <a:ext cx="4664765" cy="2859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910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59323-4F77-9D61-4EF3-B97D66AD019B}"/>
              </a:ext>
            </a:extLst>
          </p:cNvPr>
          <p:cNvSpPr txBox="1"/>
          <p:nvPr/>
        </p:nvSpPr>
        <p:spPr>
          <a:xfrm>
            <a:off x="145772" y="1214545"/>
            <a:ext cx="6347793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(1911 - 1917):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5/6/1911,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-vin,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Trong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1911 - 1917: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Á,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EE42CB-D7B3-5054-D31F-5B4DA299D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47" y="1603512"/>
            <a:ext cx="5499653" cy="5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59323-4F77-9D61-4EF3-B97D66AD019B}"/>
              </a:ext>
            </a:extLst>
          </p:cNvPr>
          <p:cNvSpPr txBox="1"/>
          <p:nvPr/>
        </p:nvSpPr>
        <p:spPr>
          <a:xfrm>
            <a:off x="106015" y="1308896"/>
            <a:ext cx="62285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(1911 - 1917):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1917,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Nam,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F96DE0-4589-E69B-2D83-659853945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2" y="1802296"/>
            <a:ext cx="5300871" cy="5055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78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C9C3D-F5A8-1587-4E77-FB1D8F6E71AE}"/>
              </a:ext>
            </a:extLst>
          </p:cNvPr>
          <p:cNvSpPr txBox="1"/>
          <p:nvPr/>
        </p:nvSpPr>
        <p:spPr>
          <a:xfrm>
            <a:off x="437321" y="1481175"/>
            <a:ext cx="11754677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5F897-87B0-2746-DF53-79D125FE223F}"/>
              </a:ext>
            </a:extLst>
          </p:cNvPr>
          <p:cNvSpPr txBox="1"/>
          <p:nvPr/>
        </p:nvSpPr>
        <p:spPr>
          <a:xfrm>
            <a:off x="251791" y="3196146"/>
            <a:ext cx="10535477" cy="85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6859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Châu, Phan Châu Trinh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ED420-2882-CC3D-6892-B43D66ACDDBD}"/>
              </a:ext>
            </a:extLst>
          </p:cNvPr>
          <p:cNvSpPr txBox="1"/>
          <p:nvPr/>
        </p:nvSpPr>
        <p:spPr>
          <a:xfrm>
            <a:off x="145774" y="4911117"/>
            <a:ext cx="9846363" cy="85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6859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</a:p>
        </p:txBody>
      </p:sp>
    </p:spTree>
    <p:extLst>
      <p:ext uri="{BB962C8B-B14F-4D97-AF65-F5344CB8AC3E}">
        <p14:creationId xmlns:p14="http://schemas.microsoft.com/office/powerpoint/2010/main" val="2794351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01 Hình ảnh Bác Hồ ra đi tìm đường cứu nước, tải miễn phí">
            <a:extLst>
              <a:ext uri="{FF2B5EF4-FFF2-40B4-BE49-F238E27FC236}">
                <a16:creationId xmlns:a16="http://schemas.microsoft.com/office/drawing/2014/main" id="{90EE9382-BADE-1840-24B2-2553D427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12" y="0"/>
            <a:ext cx="540688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25AEE-28F9-162F-8D23-5606B0B64A46}"/>
              </a:ext>
            </a:extLst>
          </p:cNvPr>
          <p:cNvSpPr txBox="1"/>
          <p:nvPr/>
        </p:nvSpPr>
        <p:spPr>
          <a:xfrm>
            <a:off x="198783" y="0"/>
            <a:ext cx="6679095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- Bình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58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64974" y="4451328"/>
            <a:ext cx="7182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Hội Duy tân do Phan Bội Châu đứng đầu được thành lập năm nào?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1904       </a:t>
            </a:r>
            <a:endParaRPr lang="en-US" sz="3733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2696" y="4451328"/>
            <a:ext cx="69176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năm trở lại Pháp, Nguyễn Ái Quốc đã nhanh chóng trở thành nhân vật lãnh đạo của tổ chức nào?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773" y="4264847"/>
            <a:ext cx="61425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nhiều năm bôn ba ở các nước châu Phi, châu Mĩ, châu Âu, Nguyễn Ái Quốc trở lại nước Pháp vào thời gian nào?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1917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7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114" y="261448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4642" y="4320209"/>
            <a:ext cx="70634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Châu, Phan Châu Trinh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7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AE562F-4C5C-52A9-99BC-625EF110609A}"/>
              </a:ext>
            </a:extLst>
          </p:cNvPr>
          <p:cNvSpPr txBox="1"/>
          <p:nvPr/>
        </p:nvSpPr>
        <p:spPr>
          <a:xfrm>
            <a:off x="0" y="0"/>
            <a:ext cx="12298017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B7AC0-F5B6-9571-67F7-1C2AF2323242}"/>
              </a:ext>
            </a:extLst>
          </p:cNvPr>
          <p:cNvSpPr txBox="1"/>
          <p:nvPr/>
        </p:nvSpPr>
        <p:spPr>
          <a:xfrm>
            <a:off x="3750365" y="1394356"/>
            <a:ext cx="5512904" cy="87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650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33CEB-8DDE-5A52-ADAB-C20A36179ED2}"/>
              </a:ext>
            </a:extLst>
          </p:cNvPr>
          <p:cNvSpPr txBox="1"/>
          <p:nvPr/>
        </p:nvSpPr>
        <p:spPr>
          <a:xfrm>
            <a:off x="530088" y="2274149"/>
            <a:ext cx="101114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dirty="0">
                <a:latin typeface="+mj-lt"/>
              </a:rPr>
              <a:t>Sưu tầm tư liệu (câu chuyện, hình ảnh hoặc con tem, bài thơ, bài hát, câu nói...) và viết bài thể hiện suy nghĩ của em (khoảng 7-10 câu) về một trong ba nhân vật lịch sử trong bài.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dirty="0">
                <a:latin typeface="+mj-lt"/>
              </a:rPr>
              <a:t>Em rút ra được bài học gì từ nhân vật đó?</a:t>
            </a:r>
            <a:endParaRPr lang="en-US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924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C9C3D-F5A8-1587-4E77-FB1D8F6E71AE}"/>
              </a:ext>
            </a:extLst>
          </p:cNvPr>
          <p:cNvSpPr txBox="1"/>
          <p:nvPr/>
        </p:nvSpPr>
        <p:spPr>
          <a:xfrm>
            <a:off x="218660" y="1289516"/>
            <a:ext cx="11754677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B6E78-EFB4-3E05-3CB4-BD96EDFC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" y="2747213"/>
            <a:ext cx="4048539" cy="1864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FC578E-8A9C-EA55-E8A4-9AC935899098}"/>
              </a:ext>
            </a:extLst>
          </p:cNvPr>
          <p:cNvSpPr txBox="1"/>
          <p:nvPr/>
        </p:nvSpPr>
        <p:spPr>
          <a:xfrm>
            <a:off x="4267199" y="3033020"/>
            <a:ext cx="75669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1.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19.1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2DC1C-0849-2C68-9EC5-A4EE975652A1}"/>
              </a:ext>
            </a:extLst>
          </p:cNvPr>
          <p:cNvSpPr txBox="1"/>
          <p:nvPr/>
        </p:nvSpPr>
        <p:spPr>
          <a:xfrm>
            <a:off x="4267200" y="4816941"/>
            <a:ext cx="7924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2.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19.2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902E2C-831F-E9FC-3FDD-FCD68ED1E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0" y="4733908"/>
            <a:ext cx="4048539" cy="18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C9C3D-F5A8-1587-4E77-FB1D8F6E71AE}"/>
              </a:ext>
            </a:extLst>
          </p:cNvPr>
          <p:cNvSpPr txBox="1"/>
          <p:nvPr/>
        </p:nvSpPr>
        <p:spPr>
          <a:xfrm>
            <a:off x="218660" y="1289516"/>
            <a:ext cx="11754677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EC16C9-85CC-D501-7904-3D31BB47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9" y="2769389"/>
            <a:ext cx="6871253" cy="4088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418F0-EF02-434C-D3DF-A044055FF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0" y="2665544"/>
            <a:ext cx="7083291" cy="4191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149E69-4C27-8490-F1CE-D7C428355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9" y="2664673"/>
            <a:ext cx="7083291" cy="41933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FCEF2-B107-02DC-E3BD-5D62DC81E8FD}"/>
              </a:ext>
            </a:extLst>
          </p:cNvPr>
          <p:cNvGrpSpPr/>
          <p:nvPr/>
        </p:nvGrpSpPr>
        <p:grpSpPr>
          <a:xfrm>
            <a:off x="7195931" y="2230782"/>
            <a:ext cx="5102087" cy="4521200"/>
            <a:chOff x="7195931" y="2230782"/>
            <a:chExt cx="5102087" cy="4521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1FE8FF-B184-6CAC-D1C7-8F8D9AF9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931" y="2230782"/>
              <a:ext cx="5102087" cy="4521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9D5B6D-6C9C-0AE1-2BDC-52A47F05F228}"/>
                </a:ext>
              </a:extLst>
            </p:cNvPr>
            <p:cNvSpPr txBox="1"/>
            <p:nvPr/>
          </p:nvSpPr>
          <p:spPr>
            <a:xfrm>
              <a:off x="7573617" y="2453933"/>
              <a:ext cx="21733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3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45271B-B09F-A4E9-092E-F832FD03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277"/>
            <a:ext cx="7447719" cy="4485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F524D-03C1-C999-FB02-BBDAEC59B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07" y="2726845"/>
            <a:ext cx="5876726" cy="2915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77E8CC-CBDF-18FB-E371-E073F634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77277"/>
            <a:ext cx="7269425" cy="448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54FB1D-7F4A-6A9A-335F-EF4F0C4AF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07" y="2726845"/>
            <a:ext cx="5876726" cy="2915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B36E56-7F5E-AF04-4A34-A9EA5A3AC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277"/>
            <a:ext cx="7447719" cy="448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51307-50F7-E3B8-CA92-44398ABAD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07" y="2726845"/>
            <a:ext cx="5876726" cy="2915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77D405-66EF-D7FB-98D2-28BB451F1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77277"/>
            <a:ext cx="7447719" cy="44858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9D5735-E005-2F27-E562-F5FFFF626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07" y="2726845"/>
            <a:ext cx="5876726" cy="291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678CD-568D-7159-7082-93DD55F1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23659"/>
            <a:ext cx="7447719" cy="4485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AC128-8774-7131-B842-253ED3C8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513"/>
            <a:ext cx="7574225" cy="51617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A91B14-424B-4DE9-EC94-6EDD963846BA}"/>
              </a:ext>
            </a:extLst>
          </p:cNvPr>
          <p:cNvGrpSpPr/>
          <p:nvPr/>
        </p:nvGrpSpPr>
        <p:grpSpPr>
          <a:xfrm>
            <a:off x="7574225" y="1526547"/>
            <a:ext cx="4617774" cy="5331452"/>
            <a:chOff x="7574225" y="1526547"/>
            <a:chExt cx="4617774" cy="5331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EC2DE0-755D-0802-4A87-ED3701E35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4225" y="1782416"/>
              <a:ext cx="4617774" cy="50755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836F6F-D800-0C0A-86D2-858D186AB059}"/>
                </a:ext>
              </a:extLst>
            </p:cNvPr>
            <p:cNvSpPr txBox="1"/>
            <p:nvPr/>
          </p:nvSpPr>
          <p:spPr>
            <a:xfrm>
              <a:off x="7948294" y="1526547"/>
              <a:ext cx="193481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7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C9C3D-F5A8-1587-4E77-FB1D8F6E71AE}"/>
              </a:ext>
            </a:extLst>
          </p:cNvPr>
          <p:cNvSpPr txBox="1"/>
          <p:nvPr/>
        </p:nvSpPr>
        <p:spPr>
          <a:xfrm>
            <a:off x="238539" y="1348654"/>
            <a:ext cx="11754677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026" name="Picture 2" descr="Sử dụng kĩ thuật Khăn trải bàn trong dạy học môn Khoa học ...">
            <a:extLst>
              <a:ext uri="{FF2B5EF4-FFF2-40B4-BE49-F238E27FC236}">
                <a16:creationId xmlns:a16="http://schemas.microsoft.com/office/drawing/2014/main" id="{63940818-7FCD-2E08-108A-800186AE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11" y="2372138"/>
            <a:ext cx="7235687" cy="44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BDF7E-F753-29A9-7217-5F792072628A}"/>
              </a:ext>
            </a:extLst>
          </p:cNvPr>
          <p:cNvSpPr txBox="1"/>
          <p:nvPr/>
        </p:nvSpPr>
        <p:spPr>
          <a:xfrm>
            <a:off x="238539" y="3037723"/>
            <a:ext cx="45852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XX.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571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71B1D9-FA07-F3E7-BEBB-80E6E3DCE79A}"/>
              </a:ext>
            </a:extLst>
          </p:cNvPr>
          <p:cNvSpPr txBox="1"/>
          <p:nvPr/>
        </p:nvSpPr>
        <p:spPr>
          <a:xfrm>
            <a:off x="0" y="0"/>
            <a:ext cx="12191999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554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19:PHONG TRÀO YÊU NƯỚC CHỐNG PHÁP Ở VIỆT NAM TỪ ĐẦU THẾ KỶ XX ĐẾN NĂM 1917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C9C3D-F5A8-1587-4E77-FB1D8F6E71AE}"/>
              </a:ext>
            </a:extLst>
          </p:cNvPr>
          <p:cNvSpPr txBox="1"/>
          <p:nvPr/>
        </p:nvSpPr>
        <p:spPr>
          <a:xfrm>
            <a:off x="238539" y="1348654"/>
            <a:ext cx="11754677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026" name="Picture 2" descr="Sử dụng kĩ thuật Khăn trải bàn trong dạy học môn Khoa học ...">
            <a:extLst>
              <a:ext uri="{FF2B5EF4-FFF2-40B4-BE49-F238E27FC236}">
                <a16:creationId xmlns:a16="http://schemas.microsoft.com/office/drawing/2014/main" id="{63940818-7FCD-2E08-108A-800186AE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11" y="2372138"/>
            <a:ext cx="7235687" cy="44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BDF7E-F753-29A9-7217-5F792072628A}"/>
              </a:ext>
            </a:extLst>
          </p:cNvPr>
          <p:cNvSpPr txBox="1"/>
          <p:nvPr/>
        </p:nvSpPr>
        <p:spPr>
          <a:xfrm>
            <a:off x="238539" y="3037723"/>
            <a:ext cx="45852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XX.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11FE5B-F0AC-492B-559F-E36D7AE4A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76559"/>
              </p:ext>
            </p:extLst>
          </p:nvPr>
        </p:nvGraphicFramePr>
        <p:xfrm>
          <a:off x="4805179" y="2319134"/>
          <a:ext cx="7294056" cy="45322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44032">
                  <a:extLst>
                    <a:ext uri="{9D8B030D-6E8A-4147-A177-3AD203B41FA5}">
                      <a16:colId xmlns:a16="http://schemas.microsoft.com/office/drawing/2014/main" val="3659650116"/>
                    </a:ext>
                  </a:extLst>
                </a:gridCol>
                <a:gridCol w="5650024">
                  <a:extLst>
                    <a:ext uri="{9D8B030D-6E8A-4147-A177-3AD203B41FA5}">
                      <a16:colId xmlns:a16="http://schemas.microsoft.com/office/drawing/2014/main" val="1290131644"/>
                    </a:ext>
                  </a:extLst>
                </a:gridCol>
              </a:tblGrid>
              <a:tr h="9914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</a:rPr>
                        <a:t>Lĩnh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vực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Tác động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658728"/>
                  </a:ext>
                </a:extLst>
              </a:tr>
              <a:tr h="1133061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Chính trị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584208"/>
                  </a:ext>
                </a:extLst>
              </a:tr>
              <a:tr h="84979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Kinh tế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053966"/>
                  </a:ext>
                </a:extLst>
              </a:tr>
              <a:tr h="708163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Xã hội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2492258"/>
                  </a:ext>
                </a:extLst>
              </a:tr>
              <a:tr h="8497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Văn </a:t>
                      </a:r>
                      <a:r>
                        <a:rPr lang="en-US" sz="1400" dirty="0" err="1">
                          <a:effectLst/>
                        </a:rPr>
                        <a:t>hoá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281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9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0E3ED267-942B-DB3C-87D5-5C703D8B328F}"/>
              </a:ext>
            </a:extLst>
          </p:cNvPr>
          <p:cNvGrpSpPr>
            <a:grpSpLocks/>
          </p:cNvGrpSpPr>
          <p:nvPr/>
        </p:nvGrpSpPr>
        <p:grpSpPr bwMode="auto">
          <a:xfrm>
            <a:off x="503767" y="1314450"/>
            <a:ext cx="5240867" cy="3910542"/>
            <a:chOff x="0" y="0"/>
            <a:chExt cx="1840820" cy="1373779"/>
          </a:xfrm>
          <a:solidFill>
            <a:schemeClr val="accent4"/>
          </a:solidFill>
        </p:grpSpPr>
        <p:sp>
          <p:nvSpPr>
            <p:cNvPr id="9231" name="Freeform 3">
              <a:extLst>
                <a:ext uri="{FF2B5EF4-FFF2-40B4-BE49-F238E27FC236}">
                  <a16:creationId xmlns:a16="http://schemas.microsoft.com/office/drawing/2014/main" id="{215C9EE2-AFDF-53F7-9256-7E895440E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40820" cy="1373779"/>
            </a:xfrm>
            <a:custGeom>
              <a:avLst/>
              <a:gdLst>
                <a:gd name="T0" fmla="*/ 0 w 1840820"/>
                <a:gd name="T1" fmla="*/ 0 h 1373779"/>
                <a:gd name="T2" fmla="*/ 1840820 w 1840820"/>
                <a:gd name="T3" fmla="*/ 0 h 1373779"/>
                <a:gd name="T4" fmla="*/ 1840820 w 1840820"/>
                <a:gd name="T5" fmla="*/ 1373779 h 1373779"/>
                <a:gd name="T6" fmla="*/ 0 w 1840820"/>
                <a:gd name="T7" fmla="*/ 1373779 h 1373779"/>
                <a:gd name="T8" fmla="*/ 0 w 1840820"/>
                <a:gd name="T9" fmla="*/ 0 h 13737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0820" h="1373779">
                  <a:moveTo>
                    <a:pt x="0" y="0"/>
                  </a:moveTo>
                  <a:lnTo>
                    <a:pt x="1840820" y="0"/>
                  </a:lnTo>
                  <a:lnTo>
                    <a:pt x="1840820" y="1373779"/>
                  </a:lnTo>
                  <a:lnTo>
                    <a:pt x="0" y="13737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232" name="TextBox 4">
              <a:extLst>
                <a:ext uri="{FF2B5EF4-FFF2-40B4-BE49-F238E27FC236}">
                  <a16:creationId xmlns:a16="http://schemas.microsoft.com/office/drawing/2014/main" id="{E02DBA6A-9E54-07B3-FCCD-57AC04E0A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812800" cy="860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en-US" altLang="en-US" sz="1200"/>
            </a:p>
          </p:txBody>
        </p:sp>
      </p:grpSp>
      <p:grpSp>
        <p:nvGrpSpPr>
          <p:cNvPr id="9219" name="Group 5">
            <a:extLst>
              <a:ext uri="{FF2B5EF4-FFF2-40B4-BE49-F238E27FC236}">
                <a16:creationId xmlns:a16="http://schemas.microsoft.com/office/drawing/2014/main" id="{138CB287-E9BB-D68E-EAAF-5159DD71506A}"/>
              </a:ext>
            </a:extLst>
          </p:cNvPr>
          <p:cNvGrpSpPr>
            <a:grpSpLocks/>
          </p:cNvGrpSpPr>
          <p:nvPr/>
        </p:nvGrpSpPr>
        <p:grpSpPr bwMode="auto">
          <a:xfrm>
            <a:off x="6288617" y="1931459"/>
            <a:ext cx="5239809" cy="4926541"/>
            <a:chOff x="0" y="0"/>
            <a:chExt cx="1840820" cy="1730626"/>
          </a:xfrm>
        </p:grpSpPr>
        <p:sp>
          <p:nvSpPr>
            <p:cNvPr id="9229" name="Freeform 6">
              <a:extLst>
                <a:ext uri="{FF2B5EF4-FFF2-40B4-BE49-F238E27FC236}">
                  <a16:creationId xmlns:a16="http://schemas.microsoft.com/office/drawing/2014/main" id="{19F630BF-545B-7827-7C06-A9E29E4AA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40820" cy="1730626"/>
            </a:xfrm>
            <a:custGeom>
              <a:avLst/>
              <a:gdLst>
                <a:gd name="T0" fmla="*/ 0 w 1840820"/>
                <a:gd name="T1" fmla="*/ 0 h 1730626"/>
                <a:gd name="T2" fmla="*/ 1840820 w 1840820"/>
                <a:gd name="T3" fmla="*/ 0 h 1730626"/>
                <a:gd name="T4" fmla="*/ 1840820 w 1840820"/>
                <a:gd name="T5" fmla="*/ 1730626 h 1730626"/>
                <a:gd name="T6" fmla="*/ 0 w 1840820"/>
                <a:gd name="T7" fmla="*/ 1730626 h 1730626"/>
                <a:gd name="T8" fmla="*/ 0 w 1840820"/>
                <a:gd name="T9" fmla="*/ 0 h 1730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0820" h="1730626">
                  <a:moveTo>
                    <a:pt x="0" y="0"/>
                  </a:moveTo>
                  <a:lnTo>
                    <a:pt x="1840820" y="0"/>
                  </a:lnTo>
                  <a:lnTo>
                    <a:pt x="1840820" y="1730626"/>
                  </a:lnTo>
                  <a:lnTo>
                    <a:pt x="0" y="173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230" name="TextBox 7">
              <a:extLst>
                <a:ext uri="{FF2B5EF4-FFF2-40B4-BE49-F238E27FC236}">
                  <a16:creationId xmlns:a16="http://schemas.microsoft.com/office/drawing/2014/main" id="{B4278D80-40A7-F7F8-BDD9-0FADB6424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en-US" altLang="en-US" sz="120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F3C401ED-FC69-7DCE-C7A5-E8A7C64A1AB7}"/>
              </a:ext>
            </a:extLst>
          </p:cNvPr>
          <p:cNvSpPr/>
          <p:nvPr/>
        </p:nvSpPr>
        <p:spPr>
          <a:xfrm>
            <a:off x="504165" y="2890579"/>
            <a:ext cx="5240551" cy="3515027"/>
          </a:xfrm>
          <a:custGeom>
            <a:avLst/>
            <a:gdLst/>
            <a:ahLst/>
            <a:cxnLst/>
            <a:rect l="l" t="t" r="r" b="b"/>
            <a:pathLst>
              <a:path w="7860826" h="5272540">
                <a:moveTo>
                  <a:pt x="0" y="0"/>
                </a:moveTo>
                <a:lnTo>
                  <a:pt x="7860826" y="0"/>
                </a:lnTo>
                <a:lnTo>
                  <a:pt x="7860826" y="5272540"/>
                </a:lnTo>
                <a:lnTo>
                  <a:pt x="0" y="5272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06" b="-660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80F92B6-0BAF-60BE-78A9-1029E18CDBA8}"/>
              </a:ext>
            </a:extLst>
          </p:cNvPr>
          <p:cNvSpPr txBox="1"/>
          <p:nvPr/>
        </p:nvSpPr>
        <p:spPr>
          <a:xfrm>
            <a:off x="323851" y="246592"/>
            <a:ext cx="11204575" cy="84427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3360"/>
              </a:lnSpc>
              <a:defRPr/>
            </a:pPr>
            <a:r>
              <a:rPr lang="en-US" sz="2399">
                <a:solidFill>
                  <a:srgbClr val="000000"/>
                </a:solidFill>
                <a:latin typeface="Montserrat Extra-Bold"/>
              </a:rPr>
              <a:t>Dưới tác động từ cuộc khai thác thuộc địa của thực dân Pháp, đời sống của người lao động ở Việt Nam rất khổ cực:</a:t>
            </a:r>
          </a:p>
        </p:txBody>
      </p:sp>
      <p:sp>
        <p:nvSpPr>
          <p:cNvPr id="9227" name="TextBox 11">
            <a:extLst>
              <a:ext uri="{FF2B5EF4-FFF2-40B4-BE49-F238E27FC236}">
                <a16:creationId xmlns:a16="http://schemas.microsoft.com/office/drawing/2014/main" id="{4CC877DC-44F9-D2BA-40F6-C69637BF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67" y="1442509"/>
            <a:ext cx="5240867" cy="12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359"/>
              </a:lnSpc>
              <a:spcBef>
                <a:spcPct val="0"/>
              </a:spcBef>
              <a:buNone/>
            </a:pP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7CBB45-62C1-0CB8-0974-1A5A53298064}"/>
              </a:ext>
            </a:extLst>
          </p:cNvPr>
          <p:cNvGrpSpPr/>
          <p:nvPr/>
        </p:nvGrpSpPr>
        <p:grpSpPr>
          <a:xfrm>
            <a:off x="6288296" y="1080698"/>
            <a:ext cx="5217904" cy="5631264"/>
            <a:chOff x="6288296" y="1080698"/>
            <a:chExt cx="5217904" cy="5631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DD96B38-D5D2-D420-7345-2010B95FDBA9}"/>
                </a:ext>
              </a:extLst>
            </p:cNvPr>
            <p:cNvSpPr/>
            <p:nvPr/>
          </p:nvSpPr>
          <p:spPr>
            <a:xfrm>
              <a:off x="6288296" y="1080698"/>
              <a:ext cx="5217904" cy="3481366"/>
            </a:xfrm>
            <a:custGeom>
              <a:avLst/>
              <a:gdLst/>
              <a:ahLst/>
              <a:cxnLst/>
              <a:rect l="l" t="t" r="r" b="b"/>
              <a:pathLst>
                <a:path w="7826856" h="5222049">
                  <a:moveTo>
                    <a:pt x="0" y="0"/>
                  </a:moveTo>
                  <a:lnTo>
                    <a:pt x="7826856" y="0"/>
                  </a:lnTo>
                  <a:lnTo>
                    <a:pt x="7826856" y="5222049"/>
                  </a:lnTo>
                  <a:lnTo>
                    <a:pt x="0" y="522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14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58C793B-7EAB-58C3-18A1-1B7CF91CE056}"/>
                </a:ext>
              </a:extLst>
            </p:cNvPr>
            <p:cNvSpPr txBox="1"/>
            <p:nvPr/>
          </p:nvSpPr>
          <p:spPr>
            <a:xfrm>
              <a:off x="6288617" y="4622800"/>
              <a:ext cx="5217583" cy="2089162"/>
            </a:xfrm>
            <a:prstGeom prst="rect">
              <a:avLst/>
            </a:prstGeom>
            <a:solidFill>
              <a:schemeClr val="accent2"/>
            </a:solidFill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3266"/>
                </a:lnSpc>
                <a:defRPr/>
              </a:pP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nhọc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hầm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xí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tồi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rẻ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mạt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đập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cúp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phạt</a:t>
              </a:r>
              <a:r>
                <a:rPr lang="en-US" sz="23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2493</Words>
  <Application>Microsoft Office PowerPoint</Application>
  <PresentationFormat>Widescreen</PresentationFormat>
  <Paragraphs>157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Arimo</vt:lpstr>
      <vt:lpstr>Arimo Bold</vt:lpstr>
      <vt:lpstr>Calibri</vt:lpstr>
      <vt:lpstr>Calibri Light</vt:lpstr>
      <vt:lpstr>Cambria</vt:lpstr>
      <vt:lpstr>Montserrat</vt:lpstr>
      <vt:lpstr>Montserrat Extra-Bold</vt:lpstr>
      <vt:lpstr>Rubik One</vt:lpstr>
      <vt:lpstr>Tahoma</vt:lpstr>
      <vt:lpstr>Times New Roman</vt:lpstr>
      <vt:lpstr>UTM Alexander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 cuc</cp:lastModifiedBy>
  <cp:revision>5</cp:revision>
  <dcterms:created xsi:type="dcterms:W3CDTF">2023-08-08T16:12:09Z</dcterms:created>
  <dcterms:modified xsi:type="dcterms:W3CDTF">2024-05-08T01:06:46Z</dcterms:modified>
</cp:coreProperties>
</file>