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6330" r:id="rId3"/>
    <p:sldId id="395" r:id="rId4"/>
    <p:sldId id="377" r:id="rId5"/>
    <p:sldId id="379" r:id="rId6"/>
    <p:sldId id="595" r:id="rId7"/>
    <p:sldId id="380" r:id="rId8"/>
    <p:sldId id="381" r:id="rId9"/>
    <p:sldId id="382" r:id="rId10"/>
    <p:sldId id="290" r:id="rId11"/>
    <p:sldId id="6266" r:id="rId12"/>
    <p:sldId id="6294" r:id="rId13"/>
    <p:sldId id="6295" r:id="rId14"/>
    <p:sldId id="6291" r:id="rId15"/>
    <p:sldId id="6298" r:id="rId16"/>
    <p:sldId id="6299" r:id="rId17"/>
    <p:sldId id="6293" r:id="rId18"/>
    <p:sldId id="6331" r:id="rId19"/>
    <p:sldId id="6332" r:id="rId20"/>
    <p:sldId id="6333" r:id="rId21"/>
    <p:sldId id="6296" r:id="rId22"/>
    <p:sldId id="6302" r:id="rId23"/>
    <p:sldId id="6303" r:id="rId24"/>
    <p:sldId id="6301" r:id="rId25"/>
    <p:sldId id="6310" r:id="rId26"/>
    <p:sldId id="6309" r:id="rId27"/>
    <p:sldId id="6314" r:id="rId28"/>
    <p:sldId id="6311" r:id="rId29"/>
    <p:sldId id="265" r:id="rId30"/>
    <p:sldId id="298" r:id="rId31"/>
    <p:sldId id="259" r:id="rId32"/>
    <p:sldId id="6262" r:id="rId33"/>
    <p:sldId id="6322" r:id="rId34"/>
    <p:sldId id="6264" r:id="rId35"/>
    <p:sldId id="627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0DB3"/>
    <a:srgbClr val="3324F8"/>
    <a:srgbClr val="EFFB93"/>
    <a:srgbClr val="F612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0283" autoAdjust="0"/>
  </p:normalViewPr>
  <p:slideViewPr>
    <p:cSldViewPr snapToGrid="0">
      <p:cViewPr varScale="1">
        <p:scale>
          <a:sx n="60" d="100"/>
          <a:sy n="60" d="100"/>
        </p:scale>
        <p:origin x="87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26842C-D5F8-44B2-9C21-8391A55A5610}" type="datetimeFigureOut">
              <a:rPr lang="en-US" smtClean="0"/>
              <a:t>25/6/2023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B3574F-584E-4757-AC80-A20A605503E0}" type="slidenum">
              <a:rPr lang="en-US" smtClean="0"/>
              <a:t>‹#›</a:t>
            </a:fld>
            <a:endParaRPr lang="en-US"/>
          </a:p>
        </p:txBody>
      </p:sp>
    </p:spTree>
    <p:extLst>
      <p:ext uri="{BB962C8B-B14F-4D97-AF65-F5344CB8AC3E}">
        <p14:creationId xmlns:p14="http://schemas.microsoft.com/office/powerpoint/2010/main" val="3728479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67DE40EE-DF67-4436-AB76-BA2B34C41B62}" type="slidenum">
              <a:rPr lang="en-US" smtClean="0"/>
              <a:t>1</a:t>
            </a:fld>
            <a:endParaRPr lang="en-US"/>
          </a:p>
        </p:txBody>
      </p:sp>
    </p:spTree>
    <p:extLst>
      <p:ext uri="{BB962C8B-B14F-4D97-AF65-F5344CB8AC3E}">
        <p14:creationId xmlns:p14="http://schemas.microsoft.com/office/powerpoint/2010/main" val="748490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dirty="0"/>
          </a:p>
        </p:txBody>
      </p:sp>
      <p:sp>
        <p:nvSpPr>
          <p:cNvPr id="4" name="Slide Number Placeholder 3"/>
          <p:cNvSpPr>
            <a:spLocks noGrp="1"/>
          </p:cNvSpPr>
          <p:nvPr>
            <p:ph type="sldNum" sz="quarter" idx="10"/>
          </p:nvPr>
        </p:nvSpPr>
        <p:spPr/>
        <p:txBody>
          <a:bodyPr/>
          <a:lstStyle/>
          <a:p>
            <a:fld id="{81E39F98-5671-4B7B-A17A-CFFA19FF5E08}" type="slidenum">
              <a:rPr lang="en-US" smtClean="0"/>
              <a:t>10</a:t>
            </a:fld>
            <a:endParaRPr lang="en-US"/>
          </a:p>
        </p:txBody>
      </p:sp>
    </p:spTree>
    <p:extLst>
      <p:ext uri="{BB962C8B-B14F-4D97-AF65-F5344CB8AC3E}">
        <p14:creationId xmlns:p14="http://schemas.microsoft.com/office/powerpoint/2010/main" val="2536216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11</a:t>
            </a:fld>
            <a:endParaRPr lang="en-US"/>
          </a:p>
        </p:txBody>
      </p:sp>
    </p:spTree>
    <p:extLst>
      <p:ext uri="{BB962C8B-B14F-4D97-AF65-F5344CB8AC3E}">
        <p14:creationId xmlns:p14="http://schemas.microsoft.com/office/powerpoint/2010/main" val="3980672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12</a:t>
            </a:fld>
            <a:endParaRPr lang="en-US"/>
          </a:p>
        </p:txBody>
      </p:sp>
    </p:spTree>
    <p:extLst>
      <p:ext uri="{BB962C8B-B14F-4D97-AF65-F5344CB8AC3E}">
        <p14:creationId xmlns:p14="http://schemas.microsoft.com/office/powerpoint/2010/main" val="4001761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14</a:t>
            </a:fld>
            <a:endParaRPr lang="en-US"/>
          </a:p>
        </p:txBody>
      </p:sp>
    </p:spTree>
    <p:extLst>
      <p:ext uri="{BB962C8B-B14F-4D97-AF65-F5344CB8AC3E}">
        <p14:creationId xmlns:p14="http://schemas.microsoft.com/office/powerpoint/2010/main" val="3871584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1" i="1">
                <a:solidFill>
                  <a:srgbClr val="000000"/>
                </a:solidFill>
                <a:effectLst/>
                <a:latin typeface="Roboto" panose="02000000000000000000" pitchFamily="2" charset="0"/>
              </a:rPr>
              <a:t>- Các dạng địa hình ven biển</a:t>
            </a:r>
            <a:r>
              <a:rPr lang="vi-VN" b="0" i="0">
                <a:solidFill>
                  <a:srgbClr val="000000"/>
                </a:solidFill>
                <a:effectLst/>
                <a:latin typeface="Roboto" panose="02000000000000000000" pitchFamily="2" charset="0"/>
              </a:rPr>
              <a:t> rất đa dạng, bao gồm: vịnh cửa sông, bờ biển mài mòn, tam giác châu, các bãi cát phẳng, cồn cát, đầm phá, vũng vịnh nước sâu,...</a:t>
            </a:r>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15</a:t>
            </a:fld>
            <a:endParaRPr lang="en-US"/>
          </a:p>
        </p:txBody>
      </p:sp>
    </p:spTree>
    <p:extLst>
      <p:ext uri="{BB962C8B-B14F-4D97-AF65-F5344CB8AC3E}">
        <p14:creationId xmlns:p14="http://schemas.microsoft.com/office/powerpoint/2010/main" val="212585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16</a:t>
            </a:fld>
            <a:endParaRPr lang="en-US"/>
          </a:p>
        </p:txBody>
      </p:sp>
    </p:spTree>
    <p:extLst>
      <p:ext uri="{BB962C8B-B14F-4D97-AF65-F5344CB8AC3E}">
        <p14:creationId xmlns:p14="http://schemas.microsoft.com/office/powerpoint/2010/main" val="1745826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17</a:t>
            </a:fld>
            <a:endParaRPr lang="en-US"/>
          </a:p>
        </p:txBody>
      </p:sp>
    </p:spTree>
    <p:extLst>
      <p:ext uri="{BB962C8B-B14F-4D97-AF65-F5344CB8AC3E}">
        <p14:creationId xmlns:p14="http://schemas.microsoft.com/office/powerpoint/2010/main" val="3472628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vi-VN" b="0" i="0">
                <a:solidFill>
                  <a:srgbClr val="000000"/>
                </a:solidFill>
                <a:effectLst/>
                <a:latin typeface="Roboto" panose="02000000000000000000" pitchFamily="2" charset="0"/>
              </a:rPr>
              <a:t>+ Ngoài quần đảo Hoàng Sa và quần đảo Trường Sa, nước ta có hệ thống đảo ven bờ phân bố tập trung ở vùng biển Quảng Ninh, Hải Phòng, Khánh Hoà, Kiên Giang,... Các đảo ven bờ có diện tích lớn nhất là Phú Quốc (Kiên Giang), Cát Bà (Hải Phòng),...</a:t>
            </a: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18</a:t>
            </a:fld>
            <a:endParaRPr lang="en-US"/>
          </a:p>
        </p:txBody>
      </p:sp>
    </p:spTree>
    <p:extLst>
      <p:ext uri="{BB962C8B-B14F-4D97-AF65-F5344CB8AC3E}">
        <p14:creationId xmlns:p14="http://schemas.microsoft.com/office/powerpoint/2010/main" val="2887354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vi-VN" b="0" i="0">
                <a:solidFill>
                  <a:srgbClr val="000000"/>
                </a:solidFill>
                <a:effectLst/>
                <a:latin typeface="Roboto" panose="02000000000000000000" pitchFamily="2" charset="0"/>
              </a:rPr>
              <a:t>+ Ngoài quần đảo Hoàng Sa và quần đảo Trường Sa, nước ta có hệ thống đảo ven bờ phân bố tập trung ở vùng biển Quảng Ninh, Hải Phòng, Khánh Hoà, Kiên Giang,... Các đảo ven bờ có diện tích lớn nhất là Phú Quốc (Kiên Giang), Cát Bà (Hải Phòng),...</a:t>
            </a: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19</a:t>
            </a:fld>
            <a:endParaRPr lang="en-US"/>
          </a:p>
        </p:txBody>
      </p:sp>
    </p:spTree>
    <p:extLst>
      <p:ext uri="{BB962C8B-B14F-4D97-AF65-F5344CB8AC3E}">
        <p14:creationId xmlns:p14="http://schemas.microsoft.com/office/powerpoint/2010/main" val="724441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vi-VN" b="0" i="0">
                <a:solidFill>
                  <a:srgbClr val="222222"/>
                </a:solidFill>
                <a:effectLst/>
                <a:latin typeface="Times New Roman" panose="02020603050405020304" pitchFamily="18" charset="0"/>
              </a:rPr>
              <a:t>Hòn đảo nhỏ này có tên là Hòn Yến, toạ lạc tại xã An Hòa, huyện Tuy An, cách trung tâm thành phố Tuy Hòa khoảng 20 km. Sở dĩ có tên gọi đặc biệt này là vì ngày xưa, chim yến từ khắp nơi tụ hội về đây làm tổ sinh sản rất nhiều, song sau này chúng dần dần chuyển đi nơi khác.</a:t>
            </a: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20</a:t>
            </a:fld>
            <a:endParaRPr lang="en-US"/>
          </a:p>
        </p:txBody>
      </p:sp>
    </p:spTree>
    <p:extLst>
      <p:ext uri="{BB962C8B-B14F-4D97-AF65-F5344CB8AC3E}">
        <p14:creationId xmlns:p14="http://schemas.microsoft.com/office/powerpoint/2010/main" val="1669057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67DE40EE-DF67-4436-AB76-BA2B34C41B62}" type="slidenum">
              <a:rPr lang="en-US" smtClean="0"/>
              <a:t>2</a:t>
            </a:fld>
            <a:endParaRPr lang="en-US"/>
          </a:p>
        </p:txBody>
      </p:sp>
    </p:spTree>
    <p:extLst>
      <p:ext uri="{BB962C8B-B14F-4D97-AF65-F5344CB8AC3E}">
        <p14:creationId xmlns:p14="http://schemas.microsoft.com/office/powerpoint/2010/main" val="505071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21</a:t>
            </a:fld>
            <a:endParaRPr lang="en-US"/>
          </a:p>
        </p:txBody>
      </p:sp>
    </p:spTree>
    <p:extLst>
      <p:ext uri="{BB962C8B-B14F-4D97-AF65-F5344CB8AC3E}">
        <p14:creationId xmlns:p14="http://schemas.microsoft.com/office/powerpoint/2010/main" val="2422124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22</a:t>
            </a:fld>
            <a:endParaRPr lang="en-US"/>
          </a:p>
        </p:txBody>
      </p:sp>
    </p:spTree>
    <p:extLst>
      <p:ext uri="{BB962C8B-B14F-4D97-AF65-F5344CB8AC3E}">
        <p14:creationId xmlns:p14="http://schemas.microsoft.com/office/powerpoint/2010/main" val="3755174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24</a:t>
            </a:fld>
            <a:endParaRPr lang="en-US"/>
          </a:p>
        </p:txBody>
      </p:sp>
    </p:spTree>
    <p:extLst>
      <p:ext uri="{BB962C8B-B14F-4D97-AF65-F5344CB8AC3E}">
        <p14:creationId xmlns:p14="http://schemas.microsoft.com/office/powerpoint/2010/main" val="3979596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202124"/>
                </a:solidFill>
                <a:effectLst/>
                <a:latin typeface="Google Sans"/>
              </a:rPr>
              <a:t>Hàng năm, người dân sinh sống ở khu vực ven biển chịu ảnh hưởng nặng nề do thiên tai như: </a:t>
            </a:r>
            <a:r>
              <a:rPr lang="vi-VN" b="0" i="0">
                <a:solidFill>
                  <a:srgbClr val="040C28"/>
                </a:solidFill>
                <a:effectLst/>
                <a:latin typeface="Google Sans"/>
              </a:rPr>
              <a:t>bão, nước dâng, sóng lớn, triều cường, xói lở bờ biển, hạn hán hoặc xâm nhập mặn</a:t>
            </a:r>
            <a:r>
              <a:rPr lang="vi-VN" b="0" i="0">
                <a:solidFill>
                  <a:srgbClr val="202124"/>
                </a:solidFill>
                <a:effectLst/>
                <a:latin typeface="Google Sans"/>
              </a:rPr>
              <a:t>. Trong đó, bão và nước dâng bão được coi là một trong các loại hình thiên tai có nguy cơ gây rủi ro cho tất cả các vùng ven biển Việt Nam.</a:t>
            </a:r>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25</a:t>
            </a:fld>
            <a:endParaRPr lang="en-US"/>
          </a:p>
        </p:txBody>
      </p:sp>
    </p:spTree>
    <p:extLst>
      <p:ext uri="{BB962C8B-B14F-4D97-AF65-F5344CB8AC3E}">
        <p14:creationId xmlns:p14="http://schemas.microsoft.com/office/powerpoint/2010/main" val="1482329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26</a:t>
            </a:fld>
            <a:endParaRPr lang="en-US"/>
          </a:p>
        </p:txBody>
      </p:sp>
    </p:spTree>
    <p:extLst>
      <p:ext uri="{BB962C8B-B14F-4D97-AF65-F5344CB8AC3E}">
        <p14:creationId xmlns:p14="http://schemas.microsoft.com/office/powerpoint/2010/main" val="3479777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28</a:t>
            </a:fld>
            <a:endParaRPr lang="en-US"/>
          </a:p>
        </p:txBody>
      </p:sp>
    </p:spTree>
    <p:extLst>
      <p:ext uri="{BB962C8B-B14F-4D97-AF65-F5344CB8AC3E}">
        <p14:creationId xmlns:p14="http://schemas.microsoft.com/office/powerpoint/2010/main" val="558898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30</a:t>
            </a:fld>
            <a:endParaRPr lang="en-US"/>
          </a:p>
        </p:txBody>
      </p:sp>
    </p:spTree>
    <p:extLst>
      <p:ext uri="{BB962C8B-B14F-4D97-AF65-F5344CB8AC3E}">
        <p14:creationId xmlns:p14="http://schemas.microsoft.com/office/powerpoint/2010/main" val="1845927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D0C16505-B7F2-4D70-990E-7C12C22DB25A}" type="slidenum">
              <a:rPr lang="en-US" smtClean="0"/>
              <a:t>32</a:t>
            </a:fld>
            <a:endParaRPr lang="en-US"/>
          </a:p>
        </p:txBody>
      </p:sp>
    </p:spTree>
    <p:extLst>
      <p:ext uri="{BB962C8B-B14F-4D97-AF65-F5344CB8AC3E}">
        <p14:creationId xmlns:p14="http://schemas.microsoft.com/office/powerpoint/2010/main" val="2957494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Facebook cá nhân: </a:t>
            </a:r>
            <a:r>
              <a:rPr lang="en-US" sz="1200" u="sng">
                <a:latin typeface="Arial" panose="020B0604020202020204" pitchFamily="34" charset="0"/>
                <a:cs typeface="Arial" panose="020B0604020202020204" pitchFamily="34" charset="0"/>
                <a:hlinkClick r:id="rId3"/>
              </a:rPr>
              <a:t>https://www.facebook.com/ti.gon.566</a:t>
            </a:r>
            <a:r>
              <a:rPr lang="en-US" sz="1200">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latin typeface="Arial" panose="020B0604020202020204" pitchFamily="34" charset="0"/>
                <a:cs typeface="Arial" panose="020B0604020202020204" pitchFamily="34" charset="0"/>
                <a:hlinkClick r:id="rId4"/>
              </a:rPr>
              <a:t>https://www.facebook.com/groups/1448467355535530</a:t>
            </a:r>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BCDC2538-004B-4CDE-A76A-AD795BBB0ADD}" type="slidenum">
              <a:rPr lang="en-US" smtClean="0"/>
              <a:t>34</a:t>
            </a:fld>
            <a:endParaRPr lang="en-US"/>
          </a:p>
        </p:txBody>
      </p:sp>
    </p:spTree>
    <p:extLst>
      <p:ext uri="{BB962C8B-B14F-4D97-AF65-F5344CB8AC3E}">
        <p14:creationId xmlns:p14="http://schemas.microsoft.com/office/powerpoint/2010/main" val="646876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5B05CCE3-4C2B-473B-A299-ABBCF5B2785F}" type="slidenum">
              <a:rPr lang="en-US" smtClean="0"/>
              <a:t>35</a:t>
            </a:fld>
            <a:endParaRPr lang="en-US"/>
          </a:p>
        </p:txBody>
      </p:sp>
    </p:spTree>
    <p:extLst>
      <p:ext uri="{BB962C8B-B14F-4D97-AF65-F5344CB8AC3E}">
        <p14:creationId xmlns:p14="http://schemas.microsoft.com/office/powerpoint/2010/main" val="722627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Lớp</a:t>
            </a:r>
            <a:r>
              <a:rPr lang="en-US" baseline="0" dirty="0"/>
              <a:t> </a:t>
            </a:r>
            <a:r>
              <a:rPr lang="en-US" baseline="0" dirty="0" err="1"/>
              <a:t>đông</a:t>
            </a:r>
            <a:r>
              <a:rPr lang="en-US" baseline="0" dirty="0"/>
              <a:t>, GV </a:t>
            </a:r>
            <a:r>
              <a:rPr lang="en-US" baseline="0" dirty="0" err="1"/>
              <a:t>có</a:t>
            </a:r>
            <a:r>
              <a:rPr lang="en-US" baseline="0" dirty="0"/>
              <a:t> </a:t>
            </a:r>
            <a:r>
              <a:rPr lang="en-US" baseline="0" dirty="0" err="1"/>
              <a:t>thể</a:t>
            </a:r>
            <a:r>
              <a:rPr lang="en-US" baseline="0" dirty="0"/>
              <a:t> </a:t>
            </a:r>
            <a:r>
              <a:rPr lang="en-US" baseline="0" dirty="0" err="1"/>
              <a:t>chọn</a:t>
            </a:r>
            <a:r>
              <a:rPr lang="en-US" baseline="0" dirty="0"/>
              <a:t> </a:t>
            </a:r>
            <a:r>
              <a:rPr lang="en-US" baseline="0" dirty="0" err="1"/>
              <a:t>những</a:t>
            </a:r>
            <a:r>
              <a:rPr lang="en-US" baseline="0" dirty="0"/>
              <a:t> </a:t>
            </a:r>
            <a:r>
              <a:rPr lang="en-US" baseline="0" dirty="0" err="1"/>
              <a:t>bạn</a:t>
            </a:r>
            <a:r>
              <a:rPr lang="en-US" baseline="0" dirty="0"/>
              <a:t> </a:t>
            </a:r>
            <a:r>
              <a:rPr lang="en-US" baseline="0" dirty="0" err="1"/>
              <a:t>xung</a:t>
            </a:r>
            <a:r>
              <a:rPr lang="en-US" baseline="0" dirty="0"/>
              <a:t> </a:t>
            </a:r>
            <a:r>
              <a:rPr lang="en-US" baseline="0" dirty="0" err="1"/>
              <a:t>phong</a:t>
            </a:r>
            <a:r>
              <a:rPr lang="en-US" baseline="0" dirty="0"/>
              <a:t> </a:t>
            </a:r>
            <a:r>
              <a:rPr lang="en-US" baseline="0" dirty="0" err="1"/>
              <a:t>lên</a:t>
            </a:r>
            <a:r>
              <a:rPr lang="en-US" baseline="0" dirty="0"/>
              <a:t> </a:t>
            </a:r>
            <a:r>
              <a:rPr lang="en-US" baseline="0" dirty="0" err="1"/>
              <a:t>chơi</a:t>
            </a:r>
            <a:endParaRPr lang="en-US" dirty="0"/>
          </a:p>
        </p:txBody>
      </p:sp>
      <p:sp>
        <p:nvSpPr>
          <p:cNvPr id="4" name="Slide Number Placeholder 3"/>
          <p:cNvSpPr>
            <a:spLocks noGrp="1"/>
          </p:cNvSpPr>
          <p:nvPr>
            <p:ph type="sldNum" sz="quarter" idx="5"/>
          </p:nvPr>
        </p:nvSpPr>
        <p:spPr/>
        <p:txBody>
          <a:bodyPr/>
          <a:lstStyle/>
          <a:p>
            <a:fld id="{3465FB7D-FA4E-49DD-9533-025CF816780E}" type="slidenum">
              <a:rPr lang="en-US" smtClean="0"/>
              <a:t>3</a:t>
            </a:fld>
            <a:endParaRPr lang="en-US"/>
          </a:p>
        </p:txBody>
      </p:sp>
    </p:spTree>
    <p:extLst>
      <p:ext uri="{BB962C8B-B14F-4D97-AF65-F5344CB8AC3E}">
        <p14:creationId xmlns:p14="http://schemas.microsoft.com/office/powerpoint/2010/main" val="3506685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4</a:t>
            </a:fld>
            <a:endParaRPr lang="en-US" altLang="en-US" sz="1200"/>
          </a:p>
        </p:txBody>
      </p:sp>
    </p:spTree>
    <p:extLst>
      <p:ext uri="{BB962C8B-B14F-4D97-AF65-F5344CB8AC3E}">
        <p14:creationId xmlns:p14="http://schemas.microsoft.com/office/powerpoint/2010/main" val="3062559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5</a:t>
            </a:fld>
            <a:endParaRPr lang="en-US" altLang="en-US" sz="1200"/>
          </a:p>
        </p:txBody>
      </p:sp>
    </p:spTree>
    <p:extLst>
      <p:ext uri="{BB962C8B-B14F-4D97-AF65-F5344CB8AC3E}">
        <p14:creationId xmlns:p14="http://schemas.microsoft.com/office/powerpoint/2010/main" val="1303336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6</a:t>
            </a:fld>
            <a:endParaRPr lang="en-US" altLang="en-US" sz="1200"/>
          </a:p>
        </p:txBody>
      </p:sp>
    </p:spTree>
    <p:extLst>
      <p:ext uri="{BB962C8B-B14F-4D97-AF65-F5344CB8AC3E}">
        <p14:creationId xmlns:p14="http://schemas.microsoft.com/office/powerpoint/2010/main" val="418943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7</a:t>
            </a:fld>
            <a:endParaRPr lang="en-US" altLang="en-US" sz="1200"/>
          </a:p>
        </p:txBody>
      </p:sp>
    </p:spTree>
    <p:extLst>
      <p:ext uri="{BB962C8B-B14F-4D97-AF65-F5344CB8AC3E}">
        <p14:creationId xmlns:p14="http://schemas.microsoft.com/office/powerpoint/2010/main" val="1966778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8</a:t>
            </a:fld>
            <a:endParaRPr lang="en-US" altLang="en-US" sz="1200"/>
          </a:p>
        </p:txBody>
      </p:sp>
    </p:spTree>
    <p:extLst>
      <p:ext uri="{BB962C8B-B14F-4D97-AF65-F5344CB8AC3E}">
        <p14:creationId xmlns:p14="http://schemas.microsoft.com/office/powerpoint/2010/main" val="2914907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9</a:t>
            </a:fld>
            <a:endParaRPr lang="en-US" altLang="en-US" sz="1200"/>
          </a:p>
        </p:txBody>
      </p:sp>
    </p:spTree>
    <p:extLst>
      <p:ext uri="{BB962C8B-B14F-4D97-AF65-F5344CB8AC3E}">
        <p14:creationId xmlns:p14="http://schemas.microsoft.com/office/powerpoint/2010/main" val="2680523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34371-A5E0-A465-0A9D-F2C63F180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79DB36-D4A5-D7EE-542A-E43565092C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86AA1C-87C6-CE92-4987-7180A5E6AE2A}"/>
              </a:ext>
            </a:extLst>
          </p:cNvPr>
          <p:cNvSpPr>
            <a:spLocks noGrp="1"/>
          </p:cNvSpPr>
          <p:nvPr>
            <p:ph type="dt" sz="half" idx="10"/>
          </p:nvPr>
        </p:nvSpPr>
        <p:spPr/>
        <p:txBody>
          <a:bodyPr/>
          <a:lstStyle/>
          <a:p>
            <a:fld id="{11979608-2690-48AC-94CB-2959E38E145E}" type="datetimeFigureOut">
              <a:rPr lang="en-US" smtClean="0"/>
              <a:t>25/6/2023</a:t>
            </a:fld>
            <a:endParaRPr lang="en-US"/>
          </a:p>
        </p:txBody>
      </p:sp>
      <p:sp>
        <p:nvSpPr>
          <p:cNvPr id="5" name="Footer Placeholder 4">
            <a:extLst>
              <a:ext uri="{FF2B5EF4-FFF2-40B4-BE49-F238E27FC236}">
                <a16:creationId xmlns:a16="http://schemas.microsoft.com/office/drawing/2014/main" id="{FFE4535E-CFA5-3BFF-A313-F25843A88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A9E13-2BF3-B4DA-6311-615D0D324C3D}"/>
              </a:ext>
            </a:extLst>
          </p:cNvPr>
          <p:cNvSpPr>
            <a:spLocks noGrp="1"/>
          </p:cNvSpPr>
          <p:nvPr>
            <p:ph type="sldNum" sz="quarter" idx="12"/>
          </p:nvPr>
        </p:nvSpPr>
        <p:spPr/>
        <p:txBody>
          <a:bodyPr/>
          <a:lstStyle/>
          <a:p>
            <a:fld id="{1DDB4BC0-9024-4691-A623-9C54F10C2B91}" type="slidenum">
              <a:rPr lang="en-US" smtClean="0"/>
              <a:t>‹#›</a:t>
            </a:fld>
            <a:endParaRPr lang="en-US"/>
          </a:p>
        </p:txBody>
      </p:sp>
      <p:sp>
        <p:nvSpPr>
          <p:cNvPr id="7" name="TextBox 6">
            <a:extLst>
              <a:ext uri="{FF2B5EF4-FFF2-40B4-BE49-F238E27FC236}">
                <a16:creationId xmlns:a16="http://schemas.microsoft.com/office/drawing/2014/main" id="{CA3BBC06-71A2-F94C-B0CF-DBACEB4B62ED}"/>
              </a:ext>
            </a:extLst>
          </p:cNvPr>
          <p:cNvSpPr txBox="1"/>
          <p:nvPr userDrawn="1"/>
        </p:nvSpPr>
        <p:spPr>
          <a:xfrm>
            <a:off x="933451" y="6858000"/>
            <a:ext cx="114585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9Slide05 Fourth" panose="00000500000000000000" pitchFamily="2" charset="0"/>
                <a:cs typeface="#9Slide03 Arima Madurai ExtraLi" panose="00000300000000000000" pitchFamily="2" charset="0"/>
              </a:rPr>
              <a:t>Kho giáo án PPT Địa lí -Lê Chinh- 0982.276.629</a:t>
            </a:r>
          </a:p>
          <a:p>
            <a:r>
              <a:rPr lang="en-US" sz="3200">
                <a:solidFill>
                  <a:srgbClr val="FF0000"/>
                </a:solidFill>
                <a:latin typeface="#9Slide05 Fourth" panose="00000500000000000000" pitchFamily="2" charset="0"/>
              </a:rPr>
              <a:t>Hãy liên hệ chính chủ để được hỗ trợ và đồng hành suốt năm học nhé!</a:t>
            </a:r>
          </a:p>
        </p:txBody>
      </p:sp>
    </p:spTree>
    <p:extLst>
      <p:ext uri="{BB962C8B-B14F-4D97-AF65-F5344CB8AC3E}">
        <p14:creationId xmlns:p14="http://schemas.microsoft.com/office/powerpoint/2010/main" val="1458216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CE3A-AA0A-4989-D00C-5EC9B64716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4FFC0A-5F2C-A690-E37A-E90B2D4E9C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F84FD-D145-1C99-0923-9E7054C843BF}"/>
              </a:ext>
            </a:extLst>
          </p:cNvPr>
          <p:cNvSpPr>
            <a:spLocks noGrp="1"/>
          </p:cNvSpPr>
          <p:nvPr>
            <p:ph type="dt" sz="half" idx="10"/>
          </p:nvPr>
        </p:nvSpPr>
        <p:spPr/>
        <p:txBody>
          <a:bodyPr/>
          <a:lstStyle/>
          <a:p>
            <a:fld id="{11979608-2690-48AC-94CB-2959E38E145E}" type="datetimeFigureOut">
              <a:rPr lang="en-US" smtClean="0"/>
              <a:t>25/6/2023</a:t>
            </a:fld>
            <a:endParaRPr lang="en-US"/>
          </a:p>
        </p:txBody>
      </p:sp>
      <p:sp>
        <p:nvSpPr>
          <p:cNvPr id="5" name="Footer Placeholder 4">
            <a:extLst>
              <a:ext uri="{FF2B5EF4-FFF2-40B4-BE49-F238E27FC236}">
                <a16:creationId xmlns:a16="http://schemas.microsoft.com/office/drawing/2014/main" id="{A266F0D4-EDED-B5F7-94DA-730B547B8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85477-DDC1-2300-7DDE-01844CB9C6B9}"/>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895812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61569-4A50-ABE2-85D5-F8D0A589E5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983325-B164-7E95-63F5-1B5B9A127A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21F34-AD73-5000-D1A9-DA30599DC714}"/>
              </a:ext>
            </a:extLst>
          </p:cNvPr>
          <p:cNvSpPr>
            <a:spLocks noGrp="1"/>
          </p:cNvSpPr>
          <p:nvPr>
            <p:ph type="dt" sz="half" idx="10"/>
          </p:nvPr>
        </p:nvSpPr>
        <p:spPr/>
        <p:txBody>
          <a:bodyPr/>
          <a:lstStyle/>
          <a:p>
            <a:fld id="{11979608-2690-48AC-94CB-2959E38E145E}" type="datetimeFigureOut">
              <a:rPr lang="en-US" smtClean="0"/>
              <a:t>25/6/2023</a:t>
            </a:fld>
            <a:endParaRPr lang="en-US"/>
          </a:p>
        </p:txBody>
      </p:sp>
      <p:sp>
        <p:nvSpPr>
          <p:cNvPr id="5" name="Footer Placeholder 4">
            <a:extLst>
              <a:ext uri="{FF2B5EF4-FFF2-40B4-BE49-F238E27FC236}">
                <a16:creationId xmlns:a16="http://schemas.microsoft.com/office/drawing/2014/main" id="{6DEF708A-1EDE-A2D4-2EF0-BE89EE2835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C9904-BEE4-876E-D04E-CEE7B37A8AF9}"/>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60390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720000" y="481800"/>
            <a:ext cx="1075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 name="Google Shape;27;p5"/>
          <p:cNvSpPr txBox="1">
            <a:spLocks noGrp="1"/>
          </p:cNvSpPr>
          <p:nvPr>
            <p:ph type="subTitle" idx="1"/>
          </p:nvPr>
        </p:nvSpPr>
        <p:spPr>
          <a:xfrm>
            <a:off x="7309517"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3333">
                <a:solidFill>
                  <a:schemeClr val="dk1"/>
                </a:solidFill>
                <a:latin typeface="Bebas Neue"/>
                <a:ea typeface="Bebas Neue"/>
                <a:cs typeface="Bebas Neue"/>
                <a:sym typeface="Bebas Neue"/>
              </a:defRPr>
            </a:lvl1pPr>
            <a:lvl2pPr lvl="1"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2133"/>
              </a:spcBef>
              <a:spcAft>
                <a:spcPts val="2133"/>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28" name="Google Shape;28;p5"/>
          <p:cNvSpPr txBox="1">
            <a:spLocks noGrp="1"/>
          </p:cNvSpPr>
          <p:nvPr>
            <p:ph type="subTitle" idx="2"/>
          </p:nvPr>
        </p:nvSpPr>
        <p:spPr>
          <a:xfrm>
            <a:off x="6669717"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29" name="Google Shape;29;p5"/>
          <p:cNvSpPr txBox="1">
            <a:spLocks noGrp="1"/>
          </p:cNvSpPr>
          <p:nvPr>
            <p:ph type="subTitle" idx="3"/>
          </p:nvPr>
        </p:nvSpPr>
        <p:spPr>
          <a:xfrm>
            <a:off x="2584084"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3333">
                <a:solidFill>
                  <a:schemeClr val="dk1"/>
                </a:solidFill>
                <a:latin typeface="Bebas Neue"/>
                <a:ea typeface="Bebas Neue"/>
                <a:cs typeface="Bebas Neue"/>
                <a:sym typeface="Bebas Neue"/>
              </a:defRPr>
            </a:lvl1pPr>
            <a:lvl2pPr lvl="1"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2133"/>
              </a:spcBef>
              <a:spcAft>
                <a:spcPts val="2133"/>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30" name="Google Shape;30;p5"/>
          <p:cNvSpPr txBox="1">
            <a:spLocks noGrp="1"/>
          </p:cNvSpPr>
          <p:nvPr>
            <p:ph type="subTitle" idx="4"/>
          </p:nvPr>
        </p:nvSpPr>
        <p:spPr>
          <a:xfrm>
            <a:off x="1944300"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2389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A089-1797-9B70-97F6-C4FDB6A68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FFAA7A-738F-827D-D2D6-8D04E337D5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BC8648-3FB8-BDCF-B61C-158B4D3B64B9}"/>
              </a:ext>
            </a:extLst>
          </p:cNvPr>
          <p:cNvSpPr>
            <a:spLocks noGrp="1"/>
          </p:cNvSpPr>
          <p:nvPr>
            <p:ph type="dt" sz="half" idx="10"/>
          </p:nvPr>
        </p:nvSpPr>
        <p:spPr/>
        <p:txBody>
          <a:bodyPr/>
          <a:lstStyle/>
          <a:p>
            <a:fld id="{11979608-2690-48AC-94CB-2959E38E145E}" type="datetimeFigureOut">
              <a:rPr lang="en-US" smtClean="0"/>
              <a:t>25/6/2023</a:t>
            </a:fld>
            <a:endParaRPr lang="en-US"/>
          </a:p>
        </p:txBody>
      </p:sp>
      <p:sp>
        <p:nvSpPr>
          <p:cNvPr id="5" name="Footer Placeholder 4">
            <a:extLst>
              <a:ext uri="{FF2B5EF4-FFF2-40B4-BE49-F238E27FC236}">
                <a16:creationId xmlns:a16="http://schemas.microsoft.com/office/drawing/2014/main" id="{62889FDF-D2E4-5866-48BE-F23FDE6E2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3ED21-7F4F-C897-0CEA-CBB6FF7B33C3}"/>
              </a:ext>
            </a:extLst>
          </p:cNvPr>
          <p:cNvSpPr>
            <a:spLocks noGrp="1"/>
          </p:cNvSpPr>
          <p:nvPr>
            <p:ph type="sldNum" sz="quarter" idx="12"/>
          </p:nvPr>
        </p:nvSpPr>
        <p:spPr/>
        <p:txBody>
          <a:bodyPr/>
          <a:lstStyle/>
          <a:p>
            <a:fld id="{1DDB4BC0-9024-4691-A623-9C54F10C2B91}" type="slidenum">
              <a:rPr lang="en-US" smtClean="0"/>
              <a:t>‹#›</a:t>
            </a:fld>
            <a:endParaRPr lang="en-US"/>
          </a:p>
        </p:txBody>
      </p:sp>
      <p:sp>
        <p:nvSpPr>
          <p:cNvPr id="7" name="TextBox 6">
            <a:extLst>
              <a:ext uri="{FF2B5EF4-FFF2-40B4-BE49-F238E27FC236}">
                <a16:creationId xmlns:a16="http://schemas.microsoft.com/office/drawing/2014/main" id="{BEA8D9C6-4CB2-9E86-CFD3-B035AA487FC0}"/>
              </a:ext>
            </a:extLst>
          </p:cNvPr>
          <p:cNvSpPr txBox="1"/>
          <p:nvPr userDrawn="1"/>
        </p:nvSpPr>
        <p:spPr>
          <a:xfrm>
            <a:off x="390525" y="7019925"/>
            <a:ext cx="1229677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9Slide05 Lobster" panose="02000506000000020003" pitchFamily="2" charset="0"/>
                <a:cs typeface="#9Slide03 Arima Madurai ExtraLi" panose="00000300000000000000" pitchFamily="2" charset="0"/>
              </a:rPr>
              <a:t>Kho giáo án PPT Địa lí -Lê Chinh- 0982.276.629</a:t>
            </a:r>
          </a:p>
          <a:p>
            <a:r>
              <a:rPr lang="en-US" sz="3200">
                <a:solidFill>
                  <a:srgbClr val="FF0000"/>
                </a:solidFill>
                <a:latin typeface="#9Slide05 Lobster" panose="02000506000000020003" pitchFamily="2" charset="0"/>
              </a:rPr>
              <a:t>Hãy liên hệ chính chủ để được hỗ trợ và đồng hành trong suốt năm học ạ!</a:t>
            </a:r>
          </a:p>
        </p:txBody>
      </p:sp>
    </p:spTree>
    <p:extLst>
      <p:ext uri="{BB962C8B-B14F-4D97-AF65-F5344CB8AC3E}">
        <p14:creationId xmlns:p14="http://schemas.microsoft.com/office/powerpoint/2010/main" val="214408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56731-24AB-886C-BD51-50067BF0F0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0A080A-2B65-A769-0077-21E3F72EE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9F919C-A5A1-D50E-217B-A70C9F10979F}"/>
              </a:ext>
            </a:extLst>
          </p:cNvPr>
          <p:cNvSpPr>
            <a:spLocks noGrp="1"/>
          </p:cNvSpPr>
          <p:nvPr>
            <p:ph type="dt" sz="half" idx="10"/>
          </p:nvPr>
        </p:nvSpPr>
        <p:spPr/>
        <p:txBody>
          <a:bodyPr/>
          <a:lstStyle/>
          <a:p>
            <a:fld id="{11979608-2690-48AC-94CB-2959E38E145E}" type="datetimeFigureOut">
              <a:rPr lang="en-US" smtClean="0"/>
              <a:t>25/6/2023</a:t>
            </a:fld>
            <a:endParaRPr lang="en-US"/>
          </a:p>
        </p:txBody>
      </p:sp>
      <p:sp>
        <p:nvSpPr>
          <p:cNvPr id="5" name="Footer Placeholder 4">
            <a:extLst>
              <a:ext uri="{FF2B5EF4-FFF2-40B4-BE49-F238E27FC236}">
                <a16:creationId xmlns:a16="http://schemas.microsoft.com/office/drawing/2014/main" id="{E79F11C8-4A0B-CD1C-D910-4C9C6DA6D3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064C1-8B1E-0CDD-A870-93F6C7A5CF42}"/>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73897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19352-B8B3-55D7-D75E-88A2FAF367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DC6C5-BF00-0959-3F0C-BB09CC1A64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4D9BC1-D5AC-5F8D-A014-5A4CE42375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4A0AE9-6B6D-B7BF-D6D3-B1B17EF0C01C}"/>
              </a:ext>
            </a:extLst>
          </p:cNvPr>
          <p:cNvSpPr>
            <a:spLocks noGrp="1"/>
          </p:cNvSpPr>
          <p:nvPr>
            <p:ph type="dt" sz="half" idx="10"/>
          </p:nvPr>
        </p:nvSpPr>
        <p:spPr/>
        <p:txBody>
          <a:bodyPr/>
          <a:lstStyle/>
          <a:p>
            <a:fld id="{11979608-2690-48AC-94CB-2959E38E145E}" type="datetimeFigureOut">
              <a:rPr lang="en-US" smtClean="0"/>
              <a:t>25/6/2023</a:t>
            </a:fld>
            <a:endParaRPr lang="en-US"/>
          </a:p>
        </p:txBody>
      </p:sp>
      <p:sp>
        <p:nvSpPr>
          <p:cNvPr id="6" name="Footer Placeholder 5">
            <a:extLst>
              <a:ext uri="{FF2B5EF4-FFF2-40B4-BE49-F238E27FC236}">
                <a16:creationId xmlns:a16="http://schemas.microsoft.com/office/drawing/2014/main" id="{C13AF1BD-1B2E-CD77-BD89-1793828DFD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D386F-38C7-0A87-5BD3-9F0577B70707}"/>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61827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2583-1D60-3252-AD3B-452931AA5C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5D6829-3A5C-3B57-E2D9-CA6328B74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EDAF2E-D23E-3472-F60A-38300077A7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2BB0A9-8298-B43E-0F72-9692BD92F8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313159-5990-C03C-35FF-5C833B1029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73E9FE-A108-84C1-C273-CFFD9BAD5E7C}"/>
              </a:ext>
            </a:extLst>
          </p:cNvPr>
          <p:cNvSpPr>
            <a:spLocks noGrp="1"/>
          </p:cNvSpPr>
          <p:nvPr>
            <p:ph type="dt" sz="half" idx="10"/>
          </p:nvPr>
        </p:nvSpPr>
        <p:spPr/>
        <p:txBody>
          <a:bodyPr/>
          <a:lstStyle/>
          <a:p>
            <a:fld id="{11979608-2690-48AC-94CB-2959E38E145E}" type="datetimeFigureOut">
              <a:rPr lang="en-US" smtClean="0"/>
              <a:t>25/6/2023</a:t>
            </a:fld>
            <a:endParaRPr lang="en-US"/>
          </a:p>
        </p:txBody>
      </p:sp>
      <p:sp>
        <p:nvSpPr>
          <p:cNvPr id="8" name="Footer Placeholder 7">
            <a:extLst>
              <a:ext uri="{FF2B5EF4-FFF2-40B4-BE49-F238E27FC236}">
                <a16:creationId xmlns:a16="http://schemas.microsoft.com/office/drawing/2014/main" id="{B9D946C9-0DF1-CECA-5BB1-7D997ED50F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F79B95-AECE-8FB4-3BF4-96600017A1AA}"/>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91784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1FF2-4C65-6265-21F6-2DB8F4CF7A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6FE469-DDDA-7549-E5B4-E15C8954EEF3}"/>
              </a:ext>
            </a:extLst>
          </p:cNvPr>
          <p:cNvSpPr>
            <a:spLocks noGrp="1"/>
          </p:cNvSpPr>
          <p:nvPr>
            <p:ph type="dt" sz="half" idx="10"/>
          </p:nvPr>
        </p:nvSpPr>
        <p:spPr/>
        <p:txBody>
          <a:bodyPr/>
          <a:lstStyle/>
          <a:p>
            <a:fld id="{11979608-2690-48AC-94CB-2959E38E145E}" type="datetimeFigureOut">
              <a:rPr lang="en-US" smtClean="0"/>
              <a:t>25/6/2023</a:t>
            </a:fld>
            <a:endParaRPr lang="en-US"/>
          </a:p>
        </p:txBody>
      </p:sp>
      <p:sp>
        <p:nvSpPr>
          <p:cNvPr id="4" name="Footer Placeholder 3">
            <a:extLst>
              <a:ext uri="{FF2B5EF4-FFF2-40B4-BE49-F238E27FC236}">
                <a16:creationId xmlns:a16="http://schemas.microsoft.com/office/drawing/2014/main" id="{4536E7EB-4B18-03B4-FAFE-E9B8047995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8BE28-48B6-BAFB-ADD8-1D726CD2D3BF}"/>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4289838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ADBC44-6CF4-1BB4-57E4-52F4218351EC}"/>
              </a:ext>
            </a:extLst>
          </p:cNvPr>
          <p:cNvSpPr>
            <a:spLocks noGrp="1"/>
          </p:cNvSpPr>
          <p:nvPr>
            <p:ph type="dt" sz="half" idx="10"/>
          </p:nvPr>
        </p:nvSpPr>
        <p:spPr/>
        <p:txBody>
          <a:bodyPr/>
          <a:lstStyle/>
          <a:p>
            <a:fld id="{11979608-2690-48AC-94CB-2959E38E145E}" type="datetimeFigureOut">
              <a:rPr lang="en-US" smtClean="0"/>
              <a:t>25/6/2023</a:t>
            </a:fld>
            <a:endParaRPr lang="en-US"/>
          </a:p>
        </p:txBody>
      </p:sp>
      <p:sp>
        <p:nvSpPr>
          <p:cNvPr id="3" name="Footer Placeholder 2">
            <a:extLst>
              <a:ext uri="{FF2B5EF4-FFF2-40B4-BE49-F238E27FC236}">
                <a16:creationId xmlns:a16="http://schemas.microsoft.com/office/drawing/2014/main" id="{8B2142BB-F502-DD34-6783-D91DF82AC0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00B137-7147-031A-9971-8BE7F777E15D}"/>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177092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719D4-0ABB-F9EC-E93D-C13D046B69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72E054-D07C-E273-7B14-E2D0A60316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76A474-41F2-6215-73B7-92076144E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7F2A54-287C-0654-8BB6-867D0F3D1F6B}"/>
              </a:ext>
            </a:extLst>
          </p:cNvPr>
          <p:cNvSpPr>
            <a:spLocks noGrp="1"/>
          </p:cNvSpPr>
          <p:nvPr>
            <p:ph type="dt" sz="half" idx="10"/>
          </p:nvPr>
        </p:nvSpPr>
        <p:spPr/>
        <p:txBody>
          <a:bodyPr/>
          <a:lstStyle/>
          <a:p>
            <a:fld id="{11979608-2690-48AC-94CB-2959E38E145E}" type="datetimeFigureOut">
              <a:rPr lang="en-US" smtClean="0"/>
              <a:t>25/6/2023</a:t>
            </a:fld>
            <a:endParaRPr lang="en-US"/>
          </a:p>
        </p:txBody>
      </p:sp>
      <p:sp>
        <p:nvSpPr>
          <p:cNvPr id="6" name="Footer Placeholder 5">
            <a:extLst>
              <a:ext uri="{FF2B5EF4-FFF2-40B4-BE49-F238E27FC236}">
                <a16:creationId xmlns:a16="http://schemas.microsoft.com/office/drawing/2014/main" id="{FC916069-C172-D3A1-AD41-A50BCE0793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A52392-E743-324B-1BB9-9E1BA455A0B5}"/>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3429082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9CA3-277E-077C-ADBA-79B17E5D4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BC63D8-1424-8A57-619E-1CACDD1207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475660-EB66-C26C-FAD6-776311907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3717E1-90AA-ABF8-0DB0-88CCE984E66D}"/>
              </a:ext>
            </a:extLst>
          </p:cNvPr>
          <p:cNvSpPr>
            <a:spLocks noGrp="1"/>
          </p:cNvSpPr>
          <p:nvPr>
            <p:ph type="dt" sz="half" idx="10"/>
          </p:nvPr>
        </p:nvSpPr>
        <p:spPr/>
        <p:txBody>
          <a:bodyPr/>
          <a:lstStyle/>
          <a:p>
            <a:fld id="{11979608-2690-48AC-94CB-2959E38E145E}" type="datetimeFigureOut">
              <a:rPr lang="en-US" smtClean="0"/>
              <a:t>25/6/2023</a:t>
            </a:fld>
            <a:endParaRPr lang="en-US"/>
          </a:p>
        </p:txBody>
      </p:sp>
      <p:sp>
        <p:nvSpPr>
          <p:cNvPr id="6" name="Footer Placeholder 5">
            <a:extLst>
              <a:ext uri="{FF2B5EF4-FFF2-40B4-BE49-F238E27FC236}">
                <a16:creationId xmlns:a16="http://schemas.microsoft.com/office/drawing/2014/main" id="{CED96ED7-0882-3195-4C76-A181463AAA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F4AF5-17D1-7956-0EB8-624729E2053C}"/>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573660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0770B-FEB4-255F-14EA-519EA84AA1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FB532-9010-E7F5-539B-169F054261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3F964-E22F-1EE2-99C8-68B0C08211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979608-2690-48AC-94CB-2959E38E145E}" type="datetimeFigureOut">
              <a:rPr lang="en-US" smtClean="0"/>
              <a:t>25/6/2023</a:t>
            </a:fld>
            <a:endParaRPr lang="en-US"/>
          </a:p>
        </p:txBody>
      </p:sp>
      <p:sp>
        <p:nvSpPr>
          <p:cNvPr id="5" name="Footer Placeholder 4">
            <a:extLst>
              <a:ext uri="{FF2B5EF4-FFF2-40B4-BE49-F238E27FC236}">
                <a16:creationId xmlns:a16="http://schemas.microsoft.com/office/drawing/2014/main" id="{B9C48952-63F2-50E0-B124-DEAC828F3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39BB7B-E561-0702-BA9E-58C8DFE717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B4BC0-9024-4691-A623-9C54F10C2B91}" type="slidenum">
              <a:rPr lang="en-US" smtClean="0"/>
              <a:t>‹#›</a:t>
            </a:fld>
            <a:endParaRPr lang="en-US"/>
          </a:p>
        </p:txBody>
      </p:sp>
    </p:spTree>
    <p:extLst>
      <p:ext uri="{BB962C8B-B14F-4D97-AF65-F5344CB8AC3E}">
        <p14:creationId xmlns:p14="http://schemas.microsoft.com/office/powerpoint/2010/main" val="272702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1.png"/><Relationship Id="rId12" Type="http://schemas.microsoft.com/office/2007/relationships/hdphoto" Target="../media/hdphoto1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22.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7.png"/><Relationship Id="rId4" Type="http://schemas.microsoft.com/office/2007/relationships/hdphoto" Target="../media/hdphoto13.wdp"/></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microsoft.com/office/2007/relationships/hdphoto" Target="../media/hdphoto14.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4.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gif"/></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7.jpeg"/><Relationship Id="rId4" Type="http://schemas.openxmlformats.org/officeDocument/2006/relationships/image" Target="../media/image4.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4.gif"/></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NULL"/><Relationship Id="rId3" Type="http://schemas.openxmlformats.org/officeDocument/2006/relationships/audio" Target="../media/audio1.wav"/><Relationship Id="rId7" Type="http://schemas.microsoft.com/office/2007/relationships/hdphoto" Target="../media/hdphoto4.wdp"/><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1.jpe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6.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6.png"/><Relationship Id="rId12" Type="http://schemas.microsoft.com/office/2007/relationships/hdphoto" Target="../media/hdphoto7.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14.png"/><Relationship Id="rId5" Type="http://schemas.microsoft.com/office/2007/relationships/hdphoto" Target="../media/hdphoto6.wdp"/><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jpeg"/><Relationship Id="rId10" Type="http://schemas.openxmlformats.org/officeDocument/2006/relationships/audio" Target="NUL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86140EC-9363-9F05-8598-BB55EAF7B798}"/>
              </a:ext>
            </a:extLst>
          </p:cNvPr>
          <p:cNvPicPr>
            <a:picLocks noChangeAspect="1"/>
          </p:cNvPicPr>
          <p:nvPr/>
        </p:nvPicPr>
        <p:blipFill rotWithShape="1">
          <a:blip r:embed="rId3"/>
          <a:srcRect r="872" b="1"/>
          <a:stretch/>
        </p:blipFill>
        <p:spPr>
          <a:xfrm>
            <a:off x="20" y="0"/>
            <a:ext cx="12191980" cy="6856718"/>
          </a:xfrm>
          <a:prstGeom prst="rect">
            <a:avLst/>
          </a:prstGeom>
        </p:spPr>
      </p:pic>
      <p:sp>
        <p:nvSpPr>
          <p:cNvPr id="6" name="TextBox 5">
            <a:extLst>
              <a:ext uri="{FF2B5EF4-FFF2-40B4-BE49-F238E27FC236}">
                <a16:creationId xmlns:a16="http://schemas.microsoft.com/office/drawing/2014/main" id="{37900856-E852-F170-5A3D-0028C98820C2}"/>
              </a:ext>
            </a:extLst>
          </p:cNvPr>
          <p:cNvSpPr txBox="1"/>
          <p:nvPr/>
        </p:nvSpPr>
        <p:spPr>
          <a:xfrm>
            <a:off x="7306507" y="6488668"/>
            <a:ext cx="4814372" cy="369332"/>
          </a:xfrm>
          <a:prstGeom prst="rect">
            <a:avLst/>
          </a:prstGeom>
          <a:noFill/>
        </p:spPr>
        <p:txBody>
          <a:bodyPr wrap="square" rtlCol="0">
            <a:spAutoFit/>
          </a:bodyPr>
          <a:lstStyle/>
          <a:p>
            <a:r>
              <a:rPr lang="en-US" dirty="0">
                <a:solidFill>
                  <a:srgbClr val="FF0000"/>
                </a:solidFill>
                <a:latin typeface="#9Slide03 Arima Madurai ExtraLi" panose="00000300000000000000" pitchFamily="2" charset="0"/>
                <a:cs typeface="#9Slide03 Arima Madurai ExtraLi" panose="00000300000000000000" pitchFamily="2" charset="0"/>
              </a:rPr>
              <a:t>Kho </a:t>
            </a:r>
            <a:r>
              <a:rPr lang="en-US" dirty="0" err="1">
                <a:solidFill>
                  <a:srgbClr val="FF0000"/>
                </a:solidFill>
                <a:latin typeface="#9Slide03 Arima Madurai ExtraLi" panose="00000300000000000000" pitchFamily="2" charset="0"/>
                <a:cs typeface="#9Slide03 Arima Madurai ExtraLi" panose="00000300000000000000" pitchFamily="2" charset="0"/>
              </a:rPr>
              <a:t>giáo</a:t>
            </a:r>
            <a:r>
              <a:rPr lang="en-US">
                <a:solidFill>
                  <a:srgbClr val="FF0000"/>
                </a:solidFill>
                <a:latin typeface="#9Slide03 Arima Madurai ExtraLi" panose="00000300000000000000" pitchFamily="2" charset="0"/>
                <a:cs typeface="#9Slide03 Arima Madurai ExtraLi" panose="00000300000000000000" pitchFamily="2" charset="0"/>
              </a:rPr>
              <a:t> án PPT Địa lí -Lê Chinh- 0982.276.629</a:t>
            </a:r>
          </a:p>
        </p:txBody>
      </p:sp>
    </p:spTree>
    <p:extLst>
      <p:ext uri="{BB962C8B-B14F-4D97-AF65-F5344CB8AC3E}">
        <p14:creationId xmlns:p14="http://schemas.microsoft.com/office/powerpoint/2010/main" val="4241169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942"/>
            <a:ext cx="12192000" cy="28564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6600" b="1" dirty="0">
              <a:solidFill>
                <a:srgbClr val="FFFF00"/>
              </a:solidFill>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5430" b="94118" l="6579" r="93860">
                        <a14:foregroundMark x1="51316" y1="39819" x2="51316" y2="39819"/>
                        <a14:foregroundMark x1="48246" y1="30317" x2="48246" y2="30317"/>
                        <a14:foregroundMark x1="76754" y1="31222" x2="76754" y2="31222"/>
                        <a14:foregroundMark x1="87281" y1="26244" x2="87281" y2="26244"/>
                        <a14:foregroundMark x1="82456" y1="44796" x2="82456" y2="44796"/>
                        <a14:foregroundMark x1="77193" y1="54751" x2="77193" y2="54751"/>
                        <a14:foregroundMark x1="58772" y1="15385" x2="58772" y2="15385"/>
                        <a14:foregroundMark x1="71491" y1="5430" x2="71491" y2="5430"/>
                        <a14:foregroundMark x1="82456" y1="11312" x2="82456" y2="11312"/>
                        <a14:foregroundMark x1="82018" y1="33937" x2="82018" y2="33937"/>
                        <a14:foregroundMark x1="71491" y1="39819" x2="71491" y2="39819"/>
                        <a14:foregroundMark x1="63596" y1="24434" x2="63596" y2="24434"/>
                        <a14:foregroundMark x1="94298" y1="28054" x2="94298" y2="28054"/>
                        <a14:foregroundMark x1="85965" y1="9050" x2="85965" y2="9050"/>
                        <a14:foregroundMark x1="78947" y1="7240" x2="78947" y2="7240"/>
                        <a14:foregroundMark x1="71053" y1="85520" x2="71053" y2="85520"/>
                        <a14:foregroundMark x1="59649" y1="85973" x2="59649" y2="85973"/>
                        <a14:foregroundMark x1="59211" y1="92308" x2="59211" y2="92308"/>
                        <a14:foregroundMark x1="45175" y1="94570" x2="45175" y2="94570"/>
                        <a14:foregroundMark x1="6579" y1="56561" x2="6579" y2="56561"/>
                        <a14:foregroundMark x1="46930" y1="41176" x2="46930" y2="41176"/>
                        <a14:foregroundMark x1="35088" y1="37557" x2="35088" y2="37557"/>
                      </a14:backgroundRemoval>
                    </a14:imgEffect>
                  </a14:imgLayer>
                </a14:imgProps>
              </a:ext>
            </a:extLst>
          </a:blip>
          <a:stretch>
            <a:fillRect/>
          </a:stretch>
        </p:blipFill>
        <p:spPr>
          <a:xfrm>
            <a:off x="9949369" y="-26940"/>
            <a:ext cx="1730012" cy="1676897"/>
          </a:xfrm>
          <a:prstGeom prst="rect">
            <a:avLst/>
          </a:prstGeom>
        </p:spPr>
      </p:pic>
      <p:sp>
        <p:nvSpPr>
          <p:cNvPr id="11" name="TextBox 10"/>
          <p:cNvSpPr txBox="1"/>
          <p:nvPr/>
        </p:nvSpPr>
        <p:spPr>
          <a:xfrm>
            <a:off x="4039466" y="2977587"/>
            <a:ext cx="8090739" cy="2554545"/>
          </a:xfrm>
          <a:prstGeom prst="rect">
            <a:avLst/>
          </a:prstGeom>
          <a:noFill/>
        </p:spPr>
        <p:txBody>
          <a:bodyPr wrap="square" rtlCol="0">
            <a:spAutoFit/>
          </a:bodyPr>
          <a:lstStyle/>
          <a:p>
            <a:pPr lvl="0" algn="ctr"/>
            <a:endParaRPr lang="en-US" sz="3600" b="1" dirty="0">
              <a:solidFill>
                <a:srgbClr val="00B050"/>
              </a:solidFill>
              <a:latin typeface="Arial" panose="020B0604020202020204" pitchFamily="34" charset="0"/>
              <a:cs typeface="Arial" panose="020B0604020202020204" pitchFamily="34" charset="0"/>
            </a:endParaRPr>
          </a:p>
          <a:p>
            <a:pPr lvl="0" algn="ctr"/>
            <a:r>
              <a:rPr lang="en-US" sz="3600" b="1">
                <a:solidFill>
                  <a:srgbClr val="00B050"/>
                </a:solidFill>
                <a:latin typeface="Arial" panose="020B0604020202020204" pitchFamily="34" charset="0"/>
                <a:cs typeface="Arial" panose="020B0604020202020204" pitchFamily="34" charset="0"/>
              </a:rPr>
              <a:t>PHẠM VI BIỂN ĐÔNG. VÙNG BIỂN ĐẢO VÀ ĐẶC ĐIỂM TỰ NHIÊN VÙNG BIỂN ĐẢO VIỆT NAM (TT)</a:t>
            </a:r>
            <a:endParaRPr lang="vi-VN" sz="3600" b="1" dirty="0">
              <a:solidFill>
                <a:srgbClr val="00B050"/>
              </a:solidFill>
              <a:latin typeface="Arial" panose="020B0604020202020204" pitchFamily="34" charset="0"/>
              <a:cs typeface="Arial" panose="020B0604020202020204" pitchFamily="34" charset="0"/>
            </a:endParaRPr>
          </a:p>
          <a:p>
            <a:pPr algn="ctr"/>
            <a:endParaRPr lang="en-US" sz="1600" dirty="0">
              <a:latin typeface="#9Slide03 SFU Futura_12" panose="00000400000000000000" pitchFamily="2" charset="0"/>
            </a:endParaRPr>
          </a:p>
        </p:txBody>
      </p:sp>
      <p:pic>
        <p:nvPicPr>
          <p:cNvPr id="16" name="Picture 15"/>
          <p:cNvPicPr>
            <a:picLocks noChangeAspect="1"/>
          </p:cNvPicPr>
          <p:nvPr/>
        </p:nvPicPr>
        <p:blipFill rotWithShape="1">
          <a:blip r:embed="rId5">
            <a:extLst>
              <a:ext uri="{BEBA8EAE-BF5A-486C-A8C5-ECC9F3942E4B}">
                <a14:imgProps xmlns:a14="http://schemas.microsoft.com/office/drawing/2010/main">
                  <a14:imgLayer r:embed="rId6">
                    <a14:imgEffect>
                      <a14:backgroundRemoval t="9961" b="89844" l="2344" r="98242">
                        <a14:foregroundMark x1="34375" y1="46289" x2="34375" y2="46289"/>
                        <a14:foregroundMark x1="44727" y1="79883" x2="44727" y2="79883"/>
                        <a14:foregroundMark x1="50586" y1="67773" x2="50586" y2="67773"/>
                        <a14:foregroundMark x1="59180" y1="43750" x2="59180" y2="43750"/>
                        <a14:foregroundMark x1="73438" y1="40430" x2="73438" y2="40430"/>
                        <a14:foregroundMark x1="16602" y1="30664" x2="16602" y2="30664"/>
                        <a14:foregroundMark x1="12305" y1="20898" x2="12305" y2="20898"/>
                        <a14:foregroundMark x1="12109" y1="29492" x2="12109" y2="29492"/>
                        <a14:foregroundMark x1="7422" y1="36914" x2="7422" y2="36914"/>
                        <a14:foregroundMark x1="2734" y1="31836" x2="2734" y2="31836"/>
                        <a14:foregroundMark x1="9375" y1="85742" x2="9375" y2="85742"/>
                        <a14:foregroundMark x1="93750" y1="62500" x2="93750" y2="62500"/>
                        <a14:foregroundMark x1="98242" y1="54688" x2="98242" y2="54688"/>
                        <a14:foregroundMark x1="15625" y1="38086" x2="15625" y2="38086"/>
                        <a14:foregroundMark x1="15234" y1="34570" x2="15234" y2="34570"/>
                        <a14:foregroundMark x1="16797" y1="45508" x2="16797" y2="45508"/>
                        <a14:foregroundMark x1="15039" y1="46680" x2="15039" y2="46680"/>
                      </a14:backgroundRemoval>
                    </a14:imgEffect>
                  </a14:imgLayer>
                </a14:imgProps>
              </a:ext>
            </a:extLst>
          </a:blip>
          <a:srcRect t="10946"/>
          <a:stretch/>
        </p:blipFill>
        <p:spPr>
          <a:xfrm>
            <a:off x="1074638" y="60009"/>
            <a:ext cx="2025060" cy="1803387"/>
          </a:xfrm>
          <a:prstGeom prst="rect">
            <a:avLst/>
          </a:prstGeom>
        </p:spPr>
      </p:pic>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43625" b="60250" l="12500" r="23750">
                        <a14:foregroundMark x1="20833" y1="45875" x2="20833" y2="45875"/>
                        <a14:foregroundMark x1="23667" y1="51500" x2="23667" y2="51500"/>
                        <a14:foregroundMark x1="21583" y1="57375" x2="21583" y2="57375"/>
                        <a14:foregroundMark x1="20833" y1="58125" x2="20833" y2="58125"/>
                        <a14:foregroundMark x1="20417" y1="58125" x2="20417" y2="58125"/>
                        <a14:foregroundMark x1="19417" y1="57625" x2="19417" y2="57625"/>
                        <a14:foregroundMark x1="22750" y1="59750" x2="22750" y2="59750"/>
                        <a14:foregroundMark x1="14500" y1="54750" x2="14500" y2="54750"/>
                        <a14:foregroundMark x1="14917" y1="53875" x2="16417" y2="54000"/>
                        <a14:foregroundMark x1="17333" y1="54625" x2="17333" y2="54625"/>
                        <a14:foregroundMark x1="17417" y1="54625" x2="20417" y2="55625"/>
                        <a14:foregroundMark x1="20750" y1="55750" x2="20750" y2="55750"/>
                        <a14:foregroundMark x1="19167" y1="53875" x2="19167" y2="53875"/>
                        <a14:foregroundMark x1="19250" y1="53875" x2="19667" y2="53875"/>
                        <a14:foregroundMark x1="20250" y1="53875" x2="20250" y2="53875"/>
                        <a14:foregroundMark x1="12417" y1="46750" x2="12417" y2="46750"/>
                        <a14:foregroundMark x1="21500" y1="54250" x2="21500" y2="54250"/>
                        <a14:foregroundMark x1="15250" y1="58625" x2="15250" y2="58625"/>
                        <a14:foregroundMark x1="14083" y1="58625" x2="14083" y2="58625"/>
                        <a14:foregroundMark x1="12917" y1="58250" x2="12917" y2="58250"/>
                        <a14:foregroundMark x1="20500" y1="43625" x2="20500" y2="43625"/>
                      </a14:backgroundRemoval>
                    </a14:imgEffect>
                  </a14:imgLayer>
                </a14:imgProps>
              </a:ext>
            </a:extLst>
          </a:blip>
          <a:srcRect l="11874" t="42100" r="75863" b="39457"/>
          <a:stretch/>
        </p:blipFill>
        <p:spPr>
          <a:xfrm>
            <a:off x="3983183" y="-109812"/>
            <a:ext cx="1801906" cy="1806775"/>
          </a:xfrm>
          <a:prstGeom prst="rect">
            <a:avLst/>
          </a:prstGeom>
        </p:spPr>
      </p:pic>
      <p:sp>
        <p:nvSpPr>
          <p:cNvPr id="13" name="Rectangle 2050"/>
          <p:cNvSpPr/>
          <p:nvPr/>
        </p:nvSpPr>
        <p:spPr>
          <a:xfrm>
            <a:off x="6930605" y="1911853"/>
            <a:ext cx="1267134" cy="915867"/>
          </a:xfrm>
          <a:custGeom>
            <a:avLst/>
            <a:gdLst/>
            <a:ahLst/>
            <a:cxnLst/>
            <a:rect l="l" t="t" r="r" b="b"/>
            <a:pathLst>
              <a:path w="4023360" h="3048000">
                <a:moveTo>
                  <a:pt x="405075" y="3047999"/>
                </a:moveTo>
                <a:lnTo>
                  <a:pt x="3618286" y="3047999"/>
                </a:lnTo>
                <a:lnTo>
                  <a:pt x="3618285" y="3048000"/>
                </a:lnTo>
                <a:lnTo>
                  <a:pt x="405076" y="3048000"/>
                </a:lnTo>
                <a:cubicBezTo>
                  <a:pt x="405075" y="3048000"/>
                  <a:pt x="405075" y="3047999"/>
                  <a:pt x="405075" y="3047999"/>
                </a:cubicBezTo>
                <a:close/>
                <a:moveTo>
                  <a:pt x="295766" y="2895599"/>
                </a:moveTo>
                <a:lnTo>
                  <a:pt x="3727594" y="2895599"/>
                </a:lnTo>
                <a:cubicBezTo>
                  <a:pt x="3713133" y="2922253"/>
                  <a:pt x="3696133" y="2947261"/>
                  <a:pt x="3678458" y="2971799"/>
                </a:cubicBezTo>
                <a:lnTo>
                  <a:pt x="344903" y="2971799"/>
                </a:lnTo>
                <a:cubicBezTo>
                  <a:pt x="327227" y="2947261"/>
                  <a:pt x="310227" y="2922253"/>
                  <a:pt x="295766" y="2895599"/>
                </a:cubicBezTo>
                <a:close/>
                <a:moveTo>
                  <a:pt x="207273" y="2743199"/>
                </a:moveTo>
                <a:lnTo>
                  <a:pt x="3816087" y="2743199"/>
                </a:lnTo>
                <a:cubicBezTo>
                  <a:pt x="3804918" y="2769692"/>
                  <a:pt x="3791136" y="2794803"/>
                  <a:pt x="3776478" y="2819399"/>
                </a:cubicBezTo>
                <a:lnTo>
                  <a:pt x="246881" y="2819399"/>
                </a:lnTo>
                <a:cubicBezTo>
                  <a:pt x="232224" y="2794803"/>
                  <a:pt x="218443" y="2769692"/>
                  <a:pt x="207273" y="2743199"/>
                </a:cubicBezTo>
                <a:close/>
                <a:moveTo>
                  <a:pt x="136555" y="2590799"/>
                </a:moveTo>
                <a:lnTo>
                  <a:pt x="3886805" y="2590799"/>
                </a:lnTo>
                <a:cubicBezTo>
                  <a:pt x="3878310" y="2617143"/>
                  <a:pt x="3867316" y="2642425"/>
                  <a:pt x="3854851" y="2666999"/>
                </a:cubicBezTo>
                <a:lnTo>
                  <a:pt x="168510" y="2666999"/>
                </a:lnTo>
                <a:cubicBezTo>
                  <a:pt x="156043" y="2642425"/>
                  <a:pt x="145050" y="2617143"/>
                  <a:pt x="136555" y="2590799"/>
                </a:cubicBezTo>
                <a:close/>
                <a:moveTo>
                  <a:pt x="81457" y="2438399"/>
                </a:moveTo>
                <a:lnTo>
                  <a:pt x="3941904" y="2438399"/>
                </a:lnTo>
                <a:cubicBezTo>
                  <a:pt x="3935401" y="2464519"/>
                  <a:pt x="3926943" y="2489980"/>
                  <a:pt x="3916257" y="2514599"/>
                </a:cubicBezTo>
                <a:lnTo>
                  <a:pt x="107103" y="2514599"/>
                </a:lnTo>
                <a:cubicBezTo>
                  <a:pt x="96417" y="2489980"/>
                  <a:pt x="87958" y="2464519"/>
                  <a:pt x="81457" y="2438399"/>
                </a:cubicBezTo>
                <a:close/>
                <a:moveTo>
                  <a:pt x="40399" y="2285999"/>
                </a:moveTo>
                <a:lnTo>
                  <a:pt x="3982961" y="2285999"/>
                </a:lnTo>
                <a:cubicBezTo>
                  <a:pt x="3977585" y="2311815"/>
                  <a:pt x="3971508" y="2337409"/>
                  <a:pt x="3962593" y="2362199"/>
                </a:cubicBezTo>
                <a:lnTo>
                  <a:pt x="60766" y="2362199"/>
                </a:lnTo>
                <a:cubicBezTo>
                  <a:pt x="51852" y="2337409"/>
                  <a:pt x="45775" y="2311815"/>
                  <a:pt x="40399" y="2285999"/>
                </a:cubicBezTo>
                <a:close/>
                <a:moveTo>
                  <a:pt x="15837" y="2133599"/>
                </a:moveTo>
                <a:lnTo>
                  <a:pt x="4007522" y="2133599"/>
                </a:lnTo>
                <a:lnTo>
                  <a:pt x="3995242" y="2209799"/>
                </a:lnTo>
                <a:lnTo>
                  <a:pt x="28118" y="2209799"/>
                </a:lnTo>
                <a:close/>
                <a:moveTo>
                  <a:pt x="4063" y="1981199"/>
                </a:moveTo>
                <a:lnTo>
                  <a:pt x="4019297" y="1981199"/>
                </a:lnTo>
                <a:lnTo>
                  <a:pt x="4015234" y="2057399"/>
                </a:lnTo>
                <a:lnTo>
                  <a:pt x="8126" y="2057399"/>
                </a:lnTo>
                <a:close/>
                <a:moveTo>
                  <a:pt x="4063" y="1828799"/>
                </a:moveTo>
                <a:lnTo>
                  <a:pt x="4019297" y="1828799"/>
                </a:lnTo>
                <a:cubicBezTo>
                  <a:pt x="4022828" y="1854006"/>
                  <a:pt x="4023360" y="1879444"/>
                  <a:pt x="4023360" y="1904999"/>
                </a:cubicBezTo>
                <a:lnTo>
                  <a:pt x="0" y="1904999"/>
                </a:lnTo>
                <a:close/>
                <a:moveTo>
                  <a:pt x="15837" y="1676399"/>
                </a:moveTo>
                <a:lnTo>
                  <a:pt x="4007522" y="1676399"/>
                </a:lnTo>
                <a:cubicBezTo>
                  <a:pt x="4012195" y="1701475"/>
                  <a:pt x="4014865" y="1726891"/>
                  <a:pt x="4015234" y="1752599"/>
                </a:cubicBezTo>
                <a:lnTo>
                  <a:pt x="8126" y="1752599"/>
                </a:lnTo>
                <a:cubicBezTo>
                  <a:pt x="8494" y="1726891"/>
                  <a:pt x="11166" y="1701475"/>
                  <a:pt x="15837" y="1676399"/>
                </a:cubicBezTo>
                <a:close/>
                <a:moveTo>
                  <a:pt x="40399" y="1523999"/>
                </a:moveTo>
                <a:lnTo>
                  <a:pt x="3982961" y="1523999"/>
                </a:lnTo>
                <a:lnTo>
                  <a:pt x="3995242" y="1600199"/>
                </a:lnTo>
                <a:lnTo>
                  <a:pt x="28118" y="1600199"/>
                </a:lnTo>
                <a:close/>
                <a:moveTo>
                  <a:pt x="81457" y="1371599"/>
                </a:moveTo>
                <a:lnTo>
                  <a:pt x="3941904" y="1371599"/>
                </a:lnTo>
                <a:lnTo>
                  <a:pt x="3962593" y="1447799"/>
                </a:lnTo>
                <a:lnTo>
                  <a:pt x="60766" y="1447799"/>
                </a:lnTo>
                <a:close/>
                <a:moveTo>
                  <a:pt x="136555" y="1219200"/>
                </a:moveTo>
                <a:lnTo>
                  <a:pt x="3886805" y="1219200"/>
                </a:lnTo>
                <a:lnTo>
                  <a:pt x="3916257" y="1295399"/>
                </a:lnTo>
                <a:lnTo>
                  <a:pt x="107103" y="1295399"/>
                </a:lnTo>
                <a:close/>
                <a:moveTo>
                  <a:pt x="207273" y="1066800"/>
                </a:moveTo>
                <a:lnTo>
                  <a:pt x="3816087" y="1066800"/>
                </a:lnTo>
                <a:lnTo>
                  <a:pt x="3854851" y="1143000"/>
                </a:lnTo>
                <a:lnTo>
                  <a:pt x="168510" y="1143000"/>
                </a:lnTo>
                <a:close/>
                <a:moveTo>
                  <a:pt x="295766" y="914400"/>
                </a:moveTo>
                <a:lnTo>
                  <a:pt x="3727594" y="914400"/>
                </a:lnTo>
                <a:lnTo>
                  <a:pt x="3776479" y="990600"/>
                </a:lnTo>
                <a:lnTo>
                  <a:pt x="246881" y="990600"/>
                </a:lnTo>
                <a:close/>
                <a:moveTo>
                  <a:pt x="405075" y="762000"/>
                </a:moveTo>
                <a:lnTo>
                  <a:pt x="3618286" y="762000"/>
                </a:lnTo>
                <a:lnTo>
                  <a:pt x="3678458" y="838200"/>
                </a:lnTo>
                <a:lnTo>
                  <a:pt x="344903" y="838200"/>
                </a:lnTo>
                <a:close/>
                <a:moveTo>
                  <a:pt x="539646" y="609600"/>
                </a:moveTo>
                <a:lnTo>
                  <a:pt x="3483714" y="609600"/>
                </a:lnTo>
                <a:lnTo>
                  <a:pt x="3556847" y="685800"/>
                </a:lnTo>
                <a:lnTo>
                  <a:pt x="466513" y="685800"/>
                </a:lnTo>
                <a:close/>
                <a:moveTo>
                  <a:pt x="706281" y="457200"/>
                </a:moveTo>
                <a:lnTo>
                  <a:pt x="3317080" y="457200"/>
                </a:lnTo>
                <a:lnTo>
                  <a:pt x="3405616" y="533400"/>
                </a:lnTo>
                <a:lnTo>
                  <a:pt x="617744" y="533400"/>
                </a:lnTo>
                <a:close/>
                <a:moveTo>
                  <a:pt x="922639" y="304800"/>
                </a:moveTo>
                <a:lnTo>
                  <a:pt x="3100721" y="304800"/>
                </a:lnTo>
                <a:cubicBezTo>
                  <a:pt x="3140736" y="327487"/>
                  <a:pt x="3179025" y="352731"/>
                  <a:pt x="3215026" y="381000"/>
                </a:cubicBezTo>
                <a:lnTo>
                  <a:pt x="808333" y="381000"/>
                </a:lnTo>
                <a:cubicBezTo>
                  <a:pt x="844335" y="352731"/>
                  <a:pt x="882624" y="327487"/>
                  <a:pt x="922639" y="304800"/>
                </a:cubicBezTo>
                <a:close/>
                <a:moveTo>
                  <a:pt x="1222732" y="152400"/>
                </a:moveTo>
                <a:lnTo>
                  <a:pt x="2800628" y="152400"/>
                </a:lnTo>
                <a:lnTo>
                  <a:pt x="2967668" y="228600"/>
                </a:lnTo>
                <a:lnTo>
                  <a:pt x="1055692" y="228600"/>
                </a:lnTo>
                <a:close/>
                <a:moveTo>
                  <a:pt x="2011658" y="0"/>
                </a:moveTo>
                <a:lnTo>
                  <a:pt x="2011702" y="0"/>
                </a:lnTo>
                <a:cubicBezTo>
                  <a:pt x="2205964" y="1"/>
                  <a:pt x="2393795" y="26078"/>
                  <a:pt x="2571106" y="76200"/>
                </a:cubicBezTo>
                <a:lnTo>
                  <a:pt x="1452254" y="76200"/>
                </a:lnTo>
                <a:cubicBezTo>
                  <a:pt x="1629565" y="26078"/>
                  <a:pt x="1817396" y="1"/>
                  <a:pt x="2011658" y="0"/>
                </a:cubicBezTo>
                <a:close/>
              </a:path>
            </a:pathLst>
          </a:cu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descr="Waves clipart small wave, Picture #3225175 waves clipart small wave"/>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3660" b="85052" l="7609" r="91848">
                        <a14:foregroundMark x1="10761" y1="62371" x2="10761" y2="62371"/>
                        <a14:foregroundMark x1="9783" y1="55412" x2="9783" y2="55412"/>
                        <a14:foregroundMark x1="8370" y1="45876" x2="8370" y2="45876"/>
                        <a14:foregroundMark x1="15000" y1="18814" x2="15000" y2="18814"/>
                        <a14:foregroundMark x1="21630" y1="37629" x2="21630" y2="37629"/>
                        <a14:foregroundMark x1="17500" y1="41495" x2="17500" y2="41495"/>
                        <a14:foregroundMark x1="19457" y1="12629" x2="19457" y2="12629"/>
                        <a14:foregroundMark x1="28696" y1="51289" x2="28696" y2="51289"/>
                        <a14:foregroundMark x1="65217" y1="63660" x2="65217" y2="63660"/>
                        <a14:foregroundMark x1="64783" y1="59794" x2="64783" y2="59794"/>
                        <a14:foregroundMark x1="63696" y1="61598" x2="63696" y2="61598"/>
                        <a14:foregroundMark x1="81522" y1="50773" x2="81522" y2="50773"/>
                        <a14:foregroundMark x1="76522" y1="63144" x2="75978" y2="64691"/>
                        <a14:foregroundMark x1="82935" y1="47165" x2="82935" y2="47165"/>
                        <a14:foregroundMark x1="83261" y1="41495" x2="83261" y2="41495"/>
                        <a14:foregroundMark x1="83152" y1="37371" x2="83152" y2="37371"/>
                        <a14:foregroundMark x1="83261" y1="34021" x2="83261" y2="34021"/>
                        <a14:foregroundMark x1="85652" y1="41495" x2="85652" y2="41495"/>
                        <a14:foregroundMark x1="84565" y1="59794" x2="84565" y2="59794"/>
                        <a14:foregroundMark x1="82174" y1="68814" x2="82174" y2="68814"/>
                        <a14:foregroundMark x1="89457" y1="63144" x2="89457" y2="63144"/>
                        <a14:foregroundMark x1="87500" y1="67010" x2="87500" y2="67010"/>
                        <a14:foregroundMark x1="90435" y1="67784" x2="90435" y2="67784"/>
                        <a14:foregroundMark x1="92717" y1="73969" x2="92717" y2="73969"/>
                        <a14:foregroundMark x1="82174" y1="81959" x2="82174" y2="81959"/>
                        <a14:foregroundMark x1="23478" y1="78866" x2="23478" y2="78866"/>
                        <a14:foregroundMark x1="30000" y1="76031" x2="30000" y2="76031"/>
                        <a14:foregroundMark x1="32391" y1="73196" x2="32391" y2="73196"/>
                        <a14:foregroundMark x1="36304" y1="72165" x2="36304" y2="72165"/>
                        <a14:foregroundMark x1="42826" y1="78866" x2="42826" y2="78866"/>
                        <a14:foregroundMark x1="46630" y1="80412" x2="46630" y2="80412"/>
                        <a14:foregroundMark x1="49022" y1="80155" x2="49022" y2="80155"/>
                        <a14:foregroundMark x1="43804" y1="83763" x2="43804" y2="83763"/>
                        <a14:foregroundMark x1="40326" y1="80412" x2="40326" y2="80412"/>
                        <a14:foregroundMark x1="27609" y1="82216" x2="27609" y2="82216"/>
                        <a14:foregroundMark x1="23370" y1="81443" x2="23370" y2="81443"/>
                        <a14:foregroundMark x1="21957" y1="81443" x2="21957" y2="81443"/>
                        <a14:foregroundMark x1="19565" y1="82216" x2="19565" y2="82216"/>
                        <a14:foregroundMark x1="19130" y1="82732" x2="19130" y2="82732"/>
                        <a14:foregroundMark x1="17391" y1="82216" x2="17391" y2="82216"/>
                        <a14:foregroundMark x1="8152" y1="80928" x2="8152" y2="80928"/>
                        <a14:foregroundMark x1="8696" y1="82990" x2="8696" y2="82990"/>
                        <a14:foregroundMark x1="37717" y1="81443" x2="37717" y2="81443"/>
                        <a14:foregroundMark x1="30761" y1="82732" x2="30761" y2="82732"/>
                        <a14:foregroundMark x1="27826" y1="82990" x2="27826" y2="82990"/>
                        <a14:foregroundMark x1="29674" y1="82990" x2="29674" y2="82990"/>
                        <a14:foregroundMark x1="16087" y1="83505" x2="16087" y2="83505"/>
                        <a14:foregroundMark x1="13913" y1="82216" x2="13913" y2="82216"/>
                        <a14:foregroundMark x1="50543" y1="82216" x2="50543" y2="82216"/>
                        <a14:foregroundMark x1="51196" y1="83763" x2="51196" y2="83763"/>
                        <a14:foregroundMark x1="52609" y1="83505" x2="52609" y2="83505"/>
                        <a14:foregroundMark x1="54457" y1="82216" x2="54457" y2="82216"/>
                        <a14:foregroundMark x1="55109" y1="82216" x2="55109" y2="82216"/>
                        <a14:foregroundMark x1="57391" y1="82216" x2="57391" y2="82216"/>
                        <a14:foregroundMark x1="77717" y1="82216" x2="78370" y2="82216"/>
                        <a14:foregroundMark x1="80000" y1="82216" x2="80000" y2="82216"/>
                        <a14:foregroundMark x1="81413" y1="82216" x2="81413" y2="82216"/>
                        <a14:foregroundMark x1="87283" y1="81959" x2="87283" y2="81959"/>
                        <a14:foregroundMark x1="90761" y1="82990" x2="90761" y2="82990"/>
                        <a14:foregroundMark x1="89891" y1="80928" x2="89891" y2="80928"/>
                        <a14:foregroundMark x1="91196" y1="78866" x2="91196" y2="78866"/>
                        <a14:foregroundMark x1="91304" y1="78866" x2="91304" y2="78866"/>
                        <a14:foregroundMark x1="87283" y1="82216" x2="86739" y2="82990"/>
                        <a14:foregroundMark x1="86087" y1="83763" x2="86087" y2="83763"/>
                        <a14:foregroundMark x1="76304" y1="82990" x2="76304" y2="82990"/>
                        <a14:foregroundMark x1="83804" y1="82732" x2="83804" y2="82732"/>
                        <a14:foregroundMark x1="82609" y1="83763" x2="80870" y2="85052"/>
                        <a14:foregroundMark x1="76522" y1="83505" x2="76522" y2="83505"/>
                        <a14:foregroundMark x1="72391" y1="83505" x2="72391" y2="83505"/>
                      </a14:backgroundRemoval>
                    </a14:imgEffect>
                  </a14:imgLayer>
                </a14:imgProps>
              </a:ext>
              <a:ext uri="{28A0092B-C50C-407E-A947-70E740481C1C}">
                <a14:useLocalDpi xmlns:a14="http://schemas.microsoft.com/office/drawing/2010/main" val="0"/>
              </a:ext>
            </a:extLst>
          </a:blip>
          <a:srcRect l="6920" t="8071" r="6281" b="12078"/>
          <a:stretch/>
        </p:blipFill>
        <p:spPr bwMode="auto">
          <a:xfrm>
            <a:off x="6273938" y="1836195"/>
            <a:ext cx="2583234" cy="9915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6284" y="1649957"/>
            <a:ext cx="12304567" cy="5739604"/>
            <a:chOff x="-112567" y="1533596"/>
            <a:chExt cx="12304567" cy="5739604"/>
          </a:xfrm>
        </p:grpSpPr>
        <p:pic>
          <p:nvPicPr>
            <p:cNvPr id="3074" name="Picture 2" descr="Vẽ Tay Phun Vector Hình ảnh | Định dạng hình ảnh AI 401148743|  vn.lovepik.com"/>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1047" b="91977" l="1977" r="98372">
                          <a14:foregroundMark x1="28256" y1="46512" x2="28256" y2="46512"/>
                          <a14:foregroundMark x1="10814" y1="36628" x2="10814" y2="36628"/>
                          <a14:foregroundMark x1="13372" y1="33605" x2="13372" y2="33605"/>
                          <a14:foregroundMark x1="16395" y1="31977" x2="16860" y2="31744"/>
                          <a14:foregroundMark x1="19767" y1="31628" x2="19767" y2="31628"/>
                          <a14:foregroundMark x1="25000" y1="31047" x2="25000" y2="31047"/>
                          <a14:foregroundMark x1="28837" y1="30698" x2="28837" y2="30698"/>
                          <a14:foregroundMark x1="37326" y1="31395" x2="37326" y2="31395"/>
                          <a14:foregroundMark x1="40930" y1="32442" x2="40930" y2="32442"/>
                          <a14:foregroundMark x1="43140" y1="33140" x2="43140" y2="33140"/>
                          <a14:foregroundMark x1="48140" y1="36279" x2="48140" y2="36279"/>
                          <a14:foregroundMark x1="54884" y1="38721" x2="54884" y2="38721"/>
                          <a14:foregroundMark x1="56977" y1="41279" x2="56977" y2="41279"/>
                          <a14:foregroundMark x1="5930" y1="43953" x2="5349" y2="44070"/>
                          <a14:foregroundMark x1="2442" y1="44419" x2="2442" y2="44419"/>
                          <a14:foregroundMark x1="1628" y1="66744" x2="1512" y2="67442"/>
                          <a14:foregroundMark x1="17326" y1="92442" x2="17326" y2="92442"/>
                          <a14:foregroundMark x1="36163" y1="87791" x2="35698" y2="87791"/>
                          <a14:foregroundMark x1="57442" y1="89767" x2="57442" y2="89767"/>
                          <a14:foregroundMark x1="94884" y1="88256" x2="94884" y2="88256"/>
                          <a14:foregroundMark x1="98372" y1="85581" x2="98372" y2="85581"/>
                          <a14:foregroundMark x1="95698" y1="81512" x2="95698" y2="81512"/>
                        </a14:backgroundRemoval>
                      </a14:imgEffect>
                    </a14:imgLayer>
                  </a14:imgProps>
                </a:ext>
                <a:ext uri="{28A0092B-C50C-407E-A947-70E740481C1C}">
                  <a14:useLocalDpi xmlns:a14="http://schemas.microsoft.com/office/drawing/2010/main" val="0"/>
                </a:ext>
              </a:extLst>
            </a:blip>
            <a:srcRect t="29932"/>
            <a:stretch/>
          </p:blipFill>
          <p:spPr bwMode="auto">
            <a:xfrm>
              <a:off x="-112567" y="1533596"/>
              <a:ext cx="8191500" cy="57396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ownload Free png Download Waves Clip Art Transparent Background Clipart  Free - Wave ... - DLPNG.com"/>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76896" y="5291006"/>
              <a:ext cx="4215104" cy="156699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Oval 17"/>
          <p:cNvSpPr/>
          <p:nvPr/>
        </p:nvSpPr>
        <p:spPr>
          <a:xfrm>
            <a:off x="6222156" y="2666313"/>
            <a:ext cx="3119706" cy="10772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C00000"/>
                </a:solidFill>
                <a:latin typeface="Arial" panose="020B0604020202020204" pitchFamily="34" charset="0"/>
                <a:cs typeface="Arial" panose="020B0604020202020204" pitchFamily="34" charset="0"/>
              </a:rPr>
              <a:t>Bài  </a:t>
            </a:r>
            <a:r>
              <a:rPr lang="en-US" sz="4000" b="1">
                <a:solidFill>
                  <a:srgbClr val="C00000"/>
                </a:solidFill>
                <a:latin typeface="Arial" panose="020B0604020202020204" pitchFamily="34" charset="0"/>
                <a:cs typeface="Arial" panose="020B0604020202020204" pitchFamily="34" charset="0"/>
              </a:rPr>
              <a:t>11</a:t>
            </a:r>
            <a:endParaRPr lang="vi-VN" sz="4000" b="1" dirty="0">
              <a:solidFill>
                <a:srgbClr val="C00000"/>
              </a:solidFill>
              <a:latin typeface="Arial" panose="020B0604020202020204" pitchFamily="34" charset="0"/>
              <a:cs typeface="Arial" panose="020B0604020202020204" pitchFamily="34" charset="0"/>
            </a:endParaRPr>
          </a:p>
        </p:txBody>
      </p:sp>
      <p:pic>
        <p:nvPicPr>
          <p:cNvPr id="3082" name="Picture 10" descr="Product Categories - Hải Sản Tuấn Kha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54946" y="220054"/>
            <a:ext cx="1358721" cy="1358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055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7F18CA-5EE6-46F4-9B51-3C4C00AA4DE6}"/>
              </a:ext>
            </a:extLst>
          </p:cNvPr>
          <p:cNvSpPr txBox="1"/>
          <p:nvPr/>
        </p:nvSpPr>
        <p:spPr>
          <a:xfrm>
            <a:off x="3401746" y="315236"/>
            <a:ext cx="5573891" cy="1061873"/>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3" name="Hình ảnh 9">
            <a:extLst>
              <a:ext uri="{FF2B5EF4-FFF2-40B4-BE49-F238E27FC236}">
                <a16:creationId xmlns:a16="http://schemas.microsoft.com/office/drawing/2014/main" id="{FE20B30D-D927-4F14-92AA-DA73E9AE2C3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2120208" y="-25044"/>
            <a:ext cx="1639789" cy="1714325"/>
          </a:xfrm>
          <a:prstGeom prst="rect">
            <a:avLst/>
          </a:prstGeom>
        </p:spPr>
      </p:pic>
      <p:grpSp>
        <p:nvGrpSpPr>
          <p:cNvPr id="4" name="Google Shape;245;p19">
            <a:extLst>
              <a:ext uri="{FF2B5EF4-FFF2-40B4-BE49-F238E27FC236}">
                <a16:creationId xmlns:a16="http://schemas.microsoft.com/office/drawing/2014/main" id="{4D20B028-6AF3-45E0-9A6E-5E293EEDC308}"/>
              </a:ext>
            </a:extLst>
          </p:cNvPr>
          <p:cNvGrpSpPr/>
          <p:nvPr/>
        </p:nvGrpSpPr>
        <p:grpSpPr>
          <a:xfrm>
            <a:off x="275049" y="1760956"/>
            <a:ext cx="8236607" cy="1148042"/>
            <a:chOff x="1411406" y="1872757"/>
            <a:chExt cx="6177454" cy="861031"/>
          </a:xfrm>
        </p:grpSpPr>
        <p:sp>
          <p:nvSpPr>
            <p:cNvPr id="5" name="Google Shape;246;p19">
              <a:extLst>
                <a:ext uri="{FF2B5EF4-FFF2-40B4-BE49-F238E27FC236}">
                  <a16:creationId xmlns:a16="http://schemas.microsoft.com/office/drawing/2014/main" id="{B7A25E1D-303C-41A9-9B2A-EB2553314B0A}"/>
                </a:ext>
              </a:extLst>
            </p:cNvPr>
            <p:cNvSpPr/>
            <p:nvPr/>
          </p:nvSpPr>
          <p:spPr>
            <a:xfrm>
              <a:off x="247975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6" name="Google Shape;247;p19">
              <a:extLst>
                <a:ext uri="{FF2B5EF4-FFF2-40B4-BE49-F238E27FC236}">
                  <a16:creationId xmlns:a16="http://schemas.microsoft.com/office/drawing/2014/main" id="{BFF50BB3-C545-45C5-A44B-870782C5A6CE}"/>
                </a:ext>
              </a:extLst>
            </p:cNvPr>
            <p:cNvSpPr/>
            <p:nvPr/>
          </p:nvSpPr>
          <p:spPr>
            <a:xfrm>
              <a:off x="247975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7" name="Google Shape;248;p19">
              <a:extLst>
                <a:ext uri="{FF2B5EF4-FFF2-40B4-BE49-F238E27FC236}">
                  <a16:creationId xmlns:a16="http://schemas.microsoft.com/office/drawing/2014/main" id="{F386C5BE-28AD-49D4-8471-DF5C9154C49D}"/>
                </a:ext>
              </a:extLst>
            </p:cNvPr>
            <p:cNvSpPr/>
            <p:nvPr/>
          </p:nvSpPr>
          <p:spPr>
            <a:xfrm>
              <a:off x="1792472" y="1945770"/>
              <a:ext cx="5415323" cy="728193"/>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8" name="Google Shape;249;p19">
              <a:extLst>
                <a:ext uri="{FF2B5EF4-FFF2-40B4-BE49-F238E27FC236}">
                  <a16:creationId xmlns:a16="http://schemas.microsoft.com/office/drawing/2014/main" id="{0FF0178B-6D4B-4C60-8889-335B24F46ABC}"/>
                </a:ext>
              </a:extLst>
            </p:cNvPr>
            <p:cNvSpPr/>
            <p:nvPr/>
          </p:nvSpPr>
          <p:spPr>
            <a:xfrm>
              <a:off x="1411406" y="1872757"/>
              <a:ext cx="795350" cy="795675"/>
            </a:xfrm>
            <a:custGeom>
              <a:avLst/>
              <a:gdLst/>
              <a:ahLst/>
              <a:cxnLst/>
              <a:rect l="l" t="t" r="r" b="b"/>
              <a:pathLst>
                <a:path w="31814" h="31827" extrusionOk="0">
                  <a:moveTo>
                    <a:pt x="15907" y="1"/>
                  </a:moveTo>
                  <a:cubicBezTo>
                    <a:pt x="14776"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76"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FCBD24"/>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3</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9" name="Google Shape;250;p19">
              <a:extLst>
                <a:ext uri="{FF2B5EF4-FFF2-40B4-BE49-F238E27FC236}">
                  <a16:creationId xmlns:a16="http://schemas.microsoft.com/office/drawing/2014/main" id="{306AE9A0-AB96-4225-9754-50E67203AC29}"/>
                </a:ext>
              </a:extLst>
            </p:cNvPr>
            <p:cNvSpPr txBox="1"/>
            <p:nvPr/>
          </p:nvSpPr>
          <p:spPr>
            <a:xfrm>
              <a:off x="2345763" y="2064900"/>
              <a:ext cx="1884600" cy="455100"/>
            </a:xfrm>
            <a:prstGeom prst="rect">
              <a:avLst/>
            </a:prstGeom>
            <a:noFill/>
            <a:ln>
              <a:noFill/>
            </a:ln>
          </p:spPr>
          <p:txBody>
            <a:bodyPr spcFirstLastPara="1" wrap="square" lIns="121900" tIns="121900" rIns="121900" bIns="121900" anchor="ctr" anchorCtr="0">
              <a:noAutofit/>
            </a:bodyPr>
            <a:lstStyle/>
            <a:p>
              <a:endParaRPr sz="1600">
                <a:solidFill>
                  <a:srgbClr val="434343"/>
                </a:solidFill>
                <a:latin typeface="Roboto"/>
                <a:ea typeface="Roboto"/>
                <a:cs typeface="Roboto"/>
                <a:sym typeface="Roboto"/>
              </a:endParaRPr>
            </a:p>
          </p:txBody>
        </p:sp>
        <p:sp>
          <p:nvSpPr>
            <p:cNvPr id="10" name="Google Shape;251;p19">
              <a:extLst>
                <a:ext uri="{FF2B5EF4-FFF2-40B4-BE49-F238E27FC236}">
                  <a16:creationId xmlns:a16="http://schemas.microsoft.com/office/drawing/2014/main" id="{54E70CA9-865C-409C-9EF2-473EB5F11883}"/>
                </a:ext>
              </a:extLst>
            </p:cNvPr>
            <p:cNvSpPr txBox="1"/>
            <p:nvPr/>
          </p:nvSpPr>
          <p:spPr>
            <a:xfrm>
              <a:off x="2184696" y="2019681"/>
              <a:ext cx="5404164" cy="507808"/>
            </a:xfrm>
            <a:prstGeom prst="rect">
              <a:avLst/>
            </a:prstGeom>
            <a:noFill/>
            <a:ln>
              <a:noFill/>
            </a:ln>
          </p:spPr>
          <p:txBody>
            <a:bodyPr spcFirstLastPara="1" wrap="square" lIns="121900" tIns="121900" rIns="121900" bIns="121900" anchor="ctr" anchorCtr="0">
              <a:noAutofit/>
            </a:bodyPr>
            <a:lstStyle/>
            <a:p>
              <a:r>
                <a:rPr lang="en-US" sz="2400" b="1">
                  <a:solidFill>
                    <a:srgbClr val="0070C0"/>
                  </a:solidFill>
                  <a:latin typeface="Arial" panose="020B0604020202020204" pitchFamily="34" charset="0"/>
                  <a:cs typeface="Arial" panose="020B0604020202020204" pitchFamily="34" charset="0"/>
                </a:rPr>
                <a:t>Đặc điểm tự nhiên vùng biển đảo Việt Nam</a:t>
              </a:r>
              <a:endParaRPr lang="en-US" sz="2400">
                <a:solidFill>
                  <a:srgbClr val="3333FF"/>
                </a:solidFill>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id="{C2856915-4B08-449E-AC5F-C084FD95B03A}"/>
              </a:ext>
            </a:extLst>
          </p:cNvPr>
          <p:cNvSpPr txBox="1"/>
          <p:nvPr/>
        </p:nvSpPr>
        <p:spPr>
          <a:xfrm>
            <a:off x="7377628" y="6483732"/>
            <a:ext cx="4814372" cy="369332"/>
          </a:xfrm>
          <a:prstGeom prst="rect">
            <a:avLst/>
          </a:prstGeom>
          <a:noFill/>
        </p:spPr>
        <p:txBody>
          <a:bodyPr wrap="square" rtlCol="0">
            <a:spAutoFit/>
          </a:bodyPr>
          <a:lstStyle/>
          <a:p>
            <a:r>
              <a:rPr lang="en-US" dirty="0">
                <a:solidFill>
                  <a:srgbClr val="FF3399"/>
                </a:solidFill>
                <a:latin typeface="#9Slide03 Arima Madurai ExtraLi" panose="00000300000000000000" pitchFamily="2" charset="0"/>
                <a:cs typeface="#9Slide03 Arima Madurai ExtraLi" panose="00000300000000000000" pitchFamily="2" charset="0"/>
              </a:rPr>
              <a:t>Kho </a:t>
            </a:r>
            <a:r>
              <a:rPr lang="en-US" dirty="0" err="1">
                <a:solidFill>
                  <a:srgbClr val="FF3399"/>
                </a:solidFill>
                <a:latin typeface="#9Slide03 Arima Madurai ExtraLi" panose="00000300000000000000" pitchFamily="2" charset="0"/>
                <a:cs typeface="#9Slide03 Arima Madurai ExtraLi" panose="00000300000000000000" pitchFamily="2" charset="0"/>
              </a:rPr>
              <a:t>giáo</a:t>
            </a:r>
            <a:r>
              <a:rPr lang="en-US">
                <a:solidFill>
                  <a:srgbClr val="FF3399"/>
                </a:solidFill>
                <a:latin typeface="#9Slide03 Arima Madurai ExtraLi" panose="00000300000000000000" pitchFamily="2" charset="0"/>
                <a:cs typeface="#9Slide03 Arima Madurai ExtraLi" panose="00000300000000000000" pitchFamily="2" charset="0"/>
              </a:rPr>
              <a:t> án PPT Địa lí -Lê Chinh- 0982.276.629</a:t>
            </a:r>
          </a:p>
        </p:txBody>
      </p:sp>
      <p:pic>
        <p:nvPicPr>
          <p:cNvPr id="17" name="Picture 16">
            <a:extLst>
              <a:ext uri="{FF2B5EF4-FFF2-40B4-BE49-F238E27FC236}">
                <a16:creationId xmlns:a16="http://schemas.microsoft.com/office/drawing/2014/main" id="{C137B918-F286-94D4-2FA5-EA5E840E0B6A}"/>
              </a:ext>
            </a:extLst>
          </p:cNvPr>
          <p:cNvPicPr>
            <a:picLocks noChangeAspect="1"/>
          </p:cNvPicPr>
          <p:nvPr/>
        </p:nvPicPr>
        <p:blipFill rotWithShape="1">
          <a:blip r:embed="rId5"/>
          <a:srcRect l="10269" r="929" b="13330"/>
          <a:stretch/>
        </p:blipFill>
        <p:spPr>
          <a:xfrm>
            <a:off x="1" y="5958042"/>
            <a:ext cx="12191999" cy="899958"/>
          </a:xfrm>
          <a:prstGeom prst="rect">
            <a:avLst/>
          </a:prstGeom>
        </p:spPr>
      </p:pic>
      <p:grpSp>
        <p:nvGrpSpPr>
          <p:cNvPr id="25" name="Google Shape;474;p24">
            <a:extLst>
              <a:ext uri="{FF2B5EF4-FFF2-40B4-BE49-F238E27FC236}">
                <a16:creationId xmlns:a16="http://schemas.microsoft.com/office/drawing/2014/main" id="{2EBE5EEA-EDF5-AF33-2B15-49200E508DCD}"/>
              </a:ext>
            </a:extLst>
          </p:cNvPr>
          <p:cNvGrpSpPr/>
          <p:nvPr/>
        </p:nvGrpSpPr>
        <p:grpSpPr>
          <a:xfrm>
            <a:off x="2736146" y="3136841"/>
            <a:ext cx="3404249" cy="1041525"/>
            <a:chOff x="1153250" y="1560375"/>
            <a:chExt cx="3242197" cy="1041525"/>
          </a:xfrm>
        </p:grpSpPr>
        <p:sp>
          <p:nvSpPr>
            <p:cNvPr id="26" name="Google Shape;475;p24">
              <a:extLst>
                <a:ext uri="{FF2B5EF4-FFF2-40B4-BE49-F238E27FC236}">
                  <a16:creationId xmlns:a16="http://schemas.microsoft.com/office/drawing/2014/main" id="{99D373B5-397F-0EDE-E2F6-6BEF101DB2A2}"/>
                </a:ext>
              </a:extLst>
            </p:cNvPr>
            <p:cNvSpPr/>
            <p:nvPr/>
          </p:nvSpPr>
          <p:spPr>
            <a:xfrm>
              <a:off x="1254450" y="1624675"/>
              <a:ext cx="2948678"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7" name="Google Shape;476;p24">
              <a:extLst>
                <a:ext uri="{FF2B5EF4-FFF2-40B4-BE49-F238E27FC236}">
                  <a16:creationId xmlns:a16="http://schemas.microsoft.com/office/drawing/2014/main" id="{609C2C2B-1ECF-904C-085A-6957253D0026}"/>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77;p24">
              <a:extLst>
                <a:ext uri="{FF2B5EF4-FFF2-40B4-BE49-F238E27FC236}">
                  <a16:creationId xmlns:a16="http://schemas.microsoft.com/office/drawing/2014/main" id="{6CD03A28-03D3-0AF8-3964-8F42641C3D89}"/>
                </a:ext>
              </a:extLst>
            </p:cNvPr>
            <p:cNvSpPr/>
            <p:nvPr/>
          </p:nvSpPr>
          <p:spPr>
            <a:xfrm>
              <a:off x="1302675" y="1698200"/>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00B050"/>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chemeClr val="bg1"/>
                  </a:solidFill>
                  <a:latin typeface="Fira Sans Extra Condensed Medium"/>
                  <a:sym typeface="Fira Sans Extra Condensed Medium"/>
                </a:rPr>
                <a:t>a</a:t>
              </a:r>
              <a:endParaRPr sz="3000">
                <a:solidFill>
                  <a:schemeClr val="bg1"/>
                </a:solidFill>
              </a:endParaRPr>
            </a:p>
          </p:txBody>
        </p:sp>
        <p:sp>
          <p:nvSpPr>
            <p:cNvPr id="29" name="Google Shape;478;p24">
              <a:extLst>
                <a:ext uri="{FF2B5EF4-FFF2-40B4-BE49-F238E27FC236}">
                  <a16:creationId xmlns:a16="http://schemas.microsoft.com/office/drawing/2014/main" id="{319EF345-2150-3345-BFF6-C221A2EE9283}"/>
                </a:ext>
              </a:extLst>
            </p:cNvPr>
            <p:cNvSpPr/>
            <p:nvPr/>
          </p:nvSpPr>
          <p:spPr>
            <a:xfrm>
              <a:off x="1153250" y="1560375"/>
              <a:ext cx="3128158"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81;p24">
              <a:extLst>
                <a:ext uri="{FF2B5EF4-FFF2-40B4-BE49-F238E27FC236}">
                  <a16:creationId xmlns:a16="http://schemas.microsoft.com/office/drawing/2014/main" id="{8862F860-740F-0529-BAEB-D68DD241E256}"/>
                </a:ext>
              </a:extLst>
            </p:cNvPr>
            <p:cNvSpPr txBox="1"/>
            <p:nvPr/>
          </p:nvSpPr>
          <p:spPr>
            <a:xfrm>
              <a:off x="1578126" y="1709548"/>
              <a:ext cx="2817321" cy="680884"/>
            </a:xfrm>
            <a:prstGeom prst="rect">
              <a:avLst/>
            </a:prstGeom>
            <a:noFill/>
            <a:ln>
              <a:noFill/>
            </a:ln>
          </p:spPr>
          <p:txBody>
            <a:bodyPr spcFirstLastPara="1" wrap="square" lIns="91425" tIns="91425" rIns="91425" bIns="91425" anchor="ctr" anchorCtr="0">
              <a:noAutofit/>
            </a:bodyPr>
            <a:lstStyle/>
            <a:p>
              <a:pPr algn="ctr"/>
              <a:r>
                <a:rPr lang="en-US" sz="2400" b="1">
                  <a:solidFill>
                    <a:schemeClr val="bg1"/>
                  </a:solidFill>
                  <a:latin typeface="Arial" panose="020B0604020202020204" pitchFamily="34" charset="0"/>
                  <a:ea typeface="Fira Sans Extra Condensed Medium"/>
                  <a:cs typeface="Arial" panose="020B0604020202020204" pitchFamily="34" charset="0"/>
                  <a:sym typeface="Fira Sans Extra Condensed Medium"/>
                </a:rPr>
                <a:t>Địa hình</a:t>
              </a:r>
              <a:endParaRPr lang="en-US" sz="2400" b="1">
                <a:solidFill>
                  <a:schemeClr val="bg1"/>
                </a:solidFill>
                <a:latin typeface="Fira Sans Extra Condensed Medium"/>
                <a:ea typeface="Fira Sans Extra Condensed Medium"/>
                <a:cs typeface="Fira Sans Extra Condensed Medium"/>
                <a:sym typeface="Fira Sans Extra Condensed Medium"/>
              </a:endParaRPr>
            </a:p>
          </p:txBody>
        </p:sp>
      </p:grpSp>
      <p:grpSp>
        <p:nvGrpSpPr>
          <p:cNvPr id="31" name="Google Shape;474;p24">
            <a:extLst>
              <a:ext uri="{FF2B5EF4-FFF2-40B4-BE49-F238E27FC236}">
                <a16:creationId xmlns:a16="http://schemas.microsoft.com/office/drawing/2014/main" id="{290721E3-7F03-8066-ED71-BA7BC8A98EC5}"/>
              </a:ext>
            </a:extLst>
          </p:cNvPr>
          <p:cNvGrpSpPr/>
          <p:nvPr/>
        </p:nvGrpSpPr>
        <p:grpSpPr>
          <a:xfrm>
            <a:off x="4624838" y="4370556"/>
            <a:ext cx="3127706" cy="1041525"/>
            <a:chOff x="1153251" y="1560375"/>
            <a:chExt cx="3087655" cy="1041525"/>
          </a:xfrm>
        </p:grpSpPr>
        <p:sp>
          <p:nvSpPr>
            <p:cNvPr id="32" name="Google Shape;475;p24">
              <a:extLst>
                <a:ext uri="{FF2B5EF4-FFF2-40B4-BE49-F238E27FC236}">
                  <a16:creationId xmlns:a16="http://schemas.microsoft.com/office/drawing/2014/main" id="{E62EA218-9FD1-3D45-2C6C-F1344C90CCAE}"/>
                </a:ext>
              </a:extLst>
            </p:cNvPr>
            <p:cNvSpPr/>
            <p:nvPr/>
          </p:nvSpPr>
          <p:spPr>
            <a:xfrm>
              <a:off x="1254451" y="1624675"/>
              <a:ext cx="2877618"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3" name="Google Shape;476;p24">
              <a:extLst>
                <a:ext uri="{FF2B5EF4-FFF2-40B4-BE49-F238E27FC236}">
                  <a16:creationId xmlns:a16="http://schemas.microsoft.com/office/drawing/2014/main" id="{2F3BEA69-F24C-7E44-AB47-42F37DB048D6}"/>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77;p24">
              <a:extLst>
                <a:ext uri="{FF2B5EF4-FFF2-40B4-BE49-F238E27FC236}">
                  <a16:creationId xmlns:a16="http://schemas.microsoft.com/office/drawing/2014/main" id="{013743A1-EA71-7B70-8406-2DF0050596A8}"/>
                </a:ext>
              </a:extLst>
            </p:cNvPr>
            <p:cNvSpPr/>
            <p:nvPr/>
          </p:nvSpPr>
          <p:spPr>
            <a:xfrm>
              <a:off x="1302675" y="1698200"/>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002060"/>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000">
                  <a:solidFill>
                    <a:schemeClr val="bg1"/>
                  </a:solidFill>
                </a:rPr>
                <a:t>b</a:t>
              </a:r>
              <a:endParaRPr sz="3000">
                <a:solidFill>
                  <a:schemeClr val="bg1"/>
                </a:solidFill>
              </a:endParaRPr>
            </a:p>
          </p:txBody>
        </p:sp>
        <p:sp>
          <p:nvSpPr>
            <p:cNvPr id="35" name="Google Shape;478;p24">
              <a:extLst>
                <a:ext uri="{FF2B5EF4-FFF2-40B4-BE49-F238E27FC236}">
                  <a16:creationId xmlns:a16="http://schemas.microsoft.com/office/drawing/2014/main" id="{3DC71066-D7A4-D8D3-B50B-A885CA6FB997}"/>
                </a:ext>
              </a:extLst>
            </p:cNvPr>
            <p:cNvSpPr/>
            <p:nvPr/>
          </p:nvSpPr>
          <p:spPr>
            <a:xfrm>
              <a:off x="1153251" y="1560375"/>
              <a:ext cx="3087655"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81;p24">
              <a:extLst>
                <a:ext uri="{FF2B5EF4-FFF2-40B4-BE49-F238E27FC236}">
                  <a16:creationId xmlns:a16="http://schemas.microsoft.com/office/drawing/2014/main" id="{BADCD5C4-3F05-CD6E-4625-0953C37D9FA8}"/>
                </a:ext>
              </a:extLst>
            </p:cNvPr>
            <p:cNvSpPr txBox="1"/>
            <p:nvPr/>
          </p:nvSpPr>
          <p:spPr>
            <a:xfrm>
              <a:off x="1944262" y="1781721"/>
              <a:ext cx="1988862" cy="680884"/>
            </a:xfrm>
            <a:prstGeom prst="rect">
              <a:avLst/>
            </a:prstGeom>
            <a:noFill/>
            <a:ln>
              <a:noFill/>
            </a:ln>
          </p:spPr>
          <p:txBody>
            <a:bodyPr spcFirstLastPara="1" wrap="square" lIns="91425" tIns="91425" rIns="91425" bIns="91425" anchor="ctr" anchorCtr="0">
              <a:noAutofit/>
            </a:bodyPr>
            <a:lstStyle/>
            <a:p>
              <a:pPr algn="ctr"/>
              <a:r>
                <a:rPr lang="en-US" sz="2400" b="1">
                  <a:solidFill>
                    <a:schemeClr val="bg1"/>
                  </a:solidFill>
                  <a:latin typeface="Arial" panose="020B0604020202020204" pitchFamily="34" charset="0"/>
                  <a:cs typeface="Arial" panose="020B0604020202020204" pitchFamily="34" charset="0"/>
                </a:rPr>
                <a:t>Khí hậu</a:t>
              </a:r>
              <a:endParaRPr lang="en-US" sz="2400" b="1">
                <a:solidFill>
                  <a:schemeClr val="bg1"/>
                </a:solidFill>
                <a:latin typeface="Fira Sans Extra Condensed Medium"/>
                <a:ea typeface="Fira Sans Extra Condensed Medium"/>
                <a:cs typeface="Fira Sans Extra Condensed Medium"/>
                <a:sym typeface="Fira Sans Extra Condensed Medium"/>
              </a:endParaRPr>
            </a:p>
          </p:txBody>
        </p:sp>
      </p:grpSp>
      <p:grpSp>
        <p:nvGrpSpPr>
          <p:cNvPr id="37" name="Google Shape;474;p24">
            <a:extLst>
              <a:ext uri="{FF2B5EF4-FFF2-40B4-BE49-F238E27FC236}">
                <a16:creationId xmlns:a16="http://schemas.microsoft.com/office/drawing/2014/main" id="{33A0DDB6-5ED1-04D3-0C8C-B106722CD22C}"/>
              </a:ext>
            </a:extLst>
          </p:cNvPr>
          <p:cNvGrpSpPr/>
          <p:nvPr/>
        </p:nvGrpSpPr>
        <p:grpSpPr>
          <a:xfrm>
            <a:off x="6670775" y="5551167"/>
            <a:ext cx="3367414" cy="1041525"/>
            <a:chOff x="1153250" y="1560375"/>
            <a:chExt cx="3207115" cy="1041525"/>
          </a:xfrm>
        </p:grpSpPr>
        <p:sp>
          <p:nvSpPr>
            <p:cNvPr id="38" name="Google Shape;475;p24">
              <a:extLst>
                <a:ext uri="{FF2B5EF4-FFF2-40B4-BE49-F238E27FC236}">
                  <a16:creationId xmlns:a16="http://schemas.microsoft.com/office/drawing/2014/main" id="{D8365FCE-9006-8936-F96C-CDC68F0E187B}"/>
                </a:ext>
              </a:extLst>
            </p:cNvPr>
            <p:cNvSpPr/>
            <p:nvPr/>
          </p:nvSpPr>
          <p:spPr>
            <a:xfrm>
              <a:off x="1254451" y="1624675"/>
              <a:ext cx="2802257"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9" name="Google Shape;476;p24">
              <a:extLst>
                <a:ext uri="{FF2B5EF4-FFF2-40B4-BE49-F238E27FC236}">
                  <a16:creationId xmlns:a16="http://schemas.microsoft.com/office/drawing/2014/main" id="{A44100E4-F823-F531-B8B2-4032AC7A261B}"/>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77;p24">
              <a:extLst>
                <a:ext uri="{FF2B5EF4-FFF2-40B4-BE49-F238E27FC236}">
                  <a16:creationId xmlns:a16="http://schemas.microsoft.com/office/drawing/2014/main" id="{D58706D5-DE85-17CF-8B89-EF4E63B13B20}"/>
                </a:ext>
              </a:extLst>
            </p:cNvPr>
            <p:cNvSpPr/>
            <p:nvPr/>
          </p:nvSpPr>
          <p:spPr>
            <a:xfrm>
              <a:off x="1302675" y="1698200"/>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7030A0"/>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chemeClr val="bg1"/>
                  </a:solidFill>
                  <a:latin typeface="Fira Sans Extra Condensed Medium"/>
                  <a:sym typeface="Fira Sans Extra Condensed Medium"/>
                </a:rPr>
                <a:t>c</a:t>
              </a:r>
              <a:endParaRPr sz="3000">
                <a:solidFill>
                  <a:schemeClr val="bg1"/>
                </a:solidFill>
              </a:endParaRPr>
            </a:p>
          </p:txBody>
        </p:sp>
        <p:sp>
          <p:nvSpPr>
            <p:cNvPr id="41" name="Google Shape;478;p24">
              <a:extLst>
                <a:ext uri="{FF2B5EF4-FFF2-40B4-BE49-F238E27FC236}">
                  <a16:creationId xmlns:a16="http://schemas.microsoft.com/office/drawing/2014/main" id="{1F0DF866-86E1-01D3-EB1B-67305EDAC2F4}"/>
                </a:ext>
              </a:extLst>
            </p:cNvPr>
            <p:cNvSpPr/>
            <p:nvPr/>
          </p:nvSpPr>
          <p:spPr>
            <a:xfrm>
              <a:off x="1153250" y="1560375"/>
              <a:ext cx="2978818"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81;p24">
              <a:extLst>
                <a:ext uri="{FF2B5EF4-FFF2-40B4-BE49-F238E27FC236}">
                  <a16:creationId xmlns:a16="http://schemas.microsoft.com/office/drawing/2014/main" id="{A3A8BCD4-97D5-058D-6FDF-8C01B3AA3347}"/>
                </a:ext>
              </a:extLst>
            </p:cNvPr>
            <p:cNvSpPr txBox="1"/>
            <p:nvPr/>
          </p:nvSpPr>
          <p:spPr>
            <a:xfrm>
              <a:off x="1826455" y="1710760"/>
              <a:ext cx="2533910" cy="680884"/>
            </a:xfrm>
            <a:prstGeom prst="rect">
              <a:avLst/>
            </a:prstGeom>
            <a:noFill/>
            <a:ln>
              <a:noFill/>
            </a:ln>
          </p:spPr>
          <p:txBody>
            <a:bodyPr spcFirstLastPara="1" wrap="square" lIns="91425" tIns="91425" rIns="91425" bIns="91425" anchor="ctr" anchorCtr="0">
              <a:noAutofit/>
            </a:bodyPr>
            <a:lstStyle/>
            <a:p>
              <a:pPr algn="ctr"/>
              <a:r>
                <a:rPr lang="en-US" sz="2400" b="1">
                  <a:solidFill>
                    <a:schemeClr val="bg1"/>
                  </a:solidFill>
                  <a:latin typeface="Arial" panose="020B0604020202020204" pitchFamily="34" charset="0"/>
                  <a:cs typeface="Arial" panose="020B0604020202020204" pitchFamily="34" charset="0"/>
                </a:rPr>
                <a:t>Hải văn</a:t>
              </a:r>
              <a:endParaRPr lang="en-US" sz="2400" b="1">
                <a:solidFill>
                  <a:schemeClr val="bg1"/>
                </a:solidFill>
                <a:latin typeface="Fira Sans Extra Condensed Medium"/>
                <a:ea typeface="Fira Sans Extra Condensed Medium"/>
                <a:cs typeface="Fira Sans Extra Condensed Medium"/>
                <a:sym typeface="Fira Sans Extra Condensed Medium"/>
              </a:endParaRPr>
            </a:p>
          </p:txBody>
        </p:sp>
      </p:grpSp>
    </p:spTree>
    <p:extLst>
      <p:ext uri="{BB962C8B-B14F-4D97-AF65-F5344CB8AC3E}">
        <p14:creationId xmlns:p14="http://schemas.microsoft.com/office/powerpoint/2010/main" val="378576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endCondLst>
                                    <p:cond evt="onNext" delay="0">
                                      <p:tgtEl>
                                        <p:sldTgt/>
                                      </p:tgtEl>
                                    </p:cond>
                                  </p:end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3"/>
                                        </p:tgtEl>
                                        <p:attrNameLst>
                                          <p:attrName>style.color</p:attrName>
                                        </p:attrNameLst>
                                      </p:cBhvr>
                                      <p:by>
                                        <p:hsl h="7200000" s="0" l="0"/>
                                      </p:by>
                                    </p:animClr>
                                    <p:animClr clrSpc="hsl" dir="cw">
                                      <p:cBhvr>
                                        <p:cTn id="12" dur="500" fill="hold"/>
                                        <p:tgtEl>
                                          <p:spTgt spid="3"/>
                                        </p:tgtEl>
                                        <p:attrNameLst>
                                          <p:attrName>fillcolor</p:attrName>
                                        </p:attrNameLst>
                                      </p:cBhvr>
                                      <p:by>
                                        <p:hsl h="7200000" s="0" l="0"/>
                                      </p:by>
                                    </p:animClr>
                                    <p:animClr clrSpc="hsl" dir="cw">
                                      <p:cBhvr>
                                        <p:cTn id="13" dur="500" fill="hold"/>
                                        <p:tgtEl>
                                          <p:spTgt spid="3"/>
                                        </p:tgtEl>
                                        <p:attrNameLst>
                                          <p:attrName>stroke.color</p:attrName>
                                        </p:attrNameLst>
                                      </p:cBhvr>
                                      <p:by>
                                        <p:hsl h="7200000" s="0" l="0"/>
                                      </p:by>
                                    </p:animClr>
                                    <p:set>
                                      <p:cBhvr>
                                        <p:cTn id="14" dur="500" fill="hold"/>
                                        <p:tgtEl>
                                          <p:spTgt spid="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barn(inVertical)">
                                      <p:cBhvr>
                                        <p:cTn id="3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45;p19">
            <a:extLst>
              <a:ext uri="{FF2B5EF4-FFF2-40B4-BE49-F238E27FC236}">
                <a16:creationId xmlns:a16="http://schemas.microsoft.com/office/drawing/2014/main" id="{4D20B028-6AF3-45E0-9A6E-5E293EEDC308}"/>
              </a:ext>
            </a:extLst>
          </p:cNvPr>
          <p:cNvGrpSpPr/>
          <p:nvPr/>
        </p:nvGrpSpPr>
        <p:grpSpPr>
          <a:xfrm>
            <a:off x="0" y="0"/>
            <a:ext cx="7140538" cy="1148042"/>
            <a:chOff x="1411406" y="1872757"/>
            <a:chExt cx="5355403" cy="861031"/>
          </a:xfrm>
        </p:grpSpPr>
        <p:sp>
          <p:nvSpPr>
            <p:cNvPr id="5" name="Google Shape;246;p19">
              <a:extLst>
                <a:ext uri="{FF2B5EF4-FFF2-40B4-BE49-F238E27FC236}">
                  <a16:creationId xmlns:a16="http://schemas.microsoft.com/office/drawing/2014/main" id="{B7A25E1D-303C-41A9-9B2A-EB2553314B0A}"/>
                </a:ext>
              </a:extLst>
            </p:cNvPr>
            <p:cNvSpPr/>
            <p:nvPr/>
          </p:nvSpPr>
          <p:spPr>
            <a:xfrm>
              <a:off x="247975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6" name="Google Shape;247;p19">
              <a:extLst>
                <a:ext uri="{FF2B5EF4-FFF2-40B4-BE49-F238E27FC236}">
                  <a16:creationId xmlns:a16="http://schemas.microsoft.com/office/drawing/2014/main" id="{BFF50BB3-C545-45C5-A44B-870782C5A6CE}"/>
                </a:ext>
              </a:extLst>
            </p:cNvPr>
            <p:cNvSpPr/>
            <p:nvPr/>
          </p:nvSpPr>
          <p:spPr>
            <a:xfrm>
              <a:off x="247975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7" name="Google Shape;248;p19">
              <a:extLst>
                <a:ext uri="{FF2B5EF4-FFF2-40B4-BE49-F238E27FC236}">
                  <a16:creationId xmlns:a16="http://schemas.microsoft.com/office/drawing/2014/main" id="{F386C5BE-28AD-49D4-8471-DF5C9154C49D}"/>
                </a:ext>
              </a:extLst>
            </p:cNvPr>
            <p:cNvSpPr/>
            <p:nvPr/>
          </p:nvSpPr>
          <p:spPr>
            <a:xfrm>
              <a:off x="1792473" y="1945770"/>
              <a:ext cx="4851048" cy="728193"/>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8" name="Google Shape;249;p19">
              <a:extLst>
                <a:ext uri="{FF2B5EF4-FFF2-40B4-BE49-F238E27FC236}">
                  <a16:creationId xmlns:a16="http://schemas.microsoft.com/office/drawing/2014/main" id="{0FF0178B-6D4B-4C60-8889-335B24F46ABC}"/>
                </a:ext>
              </a:extLst>
            </p:cNvPr>
            <p:cNvSpPr/>
            <p:nvPr/>
          </p:nvSpPr>
          <p:spPr>
            <a:xfrm>
              <a:off x="1411406" y="1872757"/>
              <a:ext cx="795350" cy="795675"/>
            </a:xfrm>
            <a:custGeom>
              <a:avLst/>
              <a:gdLst/>
              <a:ahLst/>
              <a:cxnLst/>
              <a:rect l="l" t="t" r="r" b="b"/>
              <a:pathLst>
                <a:path w="31814" h="31827" extrusionOk="0">
                  <a:moveTo>
                    <a:pt x="15907" y="1"/>
                  </a:moveTo>
                  <a:cubicBezTo>
                    <a:pt x="14776"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76"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FCBD24"/>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3</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9" name="Google Shape;250;p19">
              <a:extLst>
                <a:ext uri="{FF2B5EF4-FFF2-40B4-BE49-F238E27FC236}">
                  <a16:creationId xmlns:a16="http://schemas.microsoft.com/office/drawing/2014/main" id="{306AE9A0-AB96-4225-9754-50E67203AC29}"/>
                </a:ext>
              </a:extLst>
            </p:cNvPr>
            <p:cNvSpPr txBox="1"/>
            <p:nvPr/>
          </p:nvSpPr>
          <p:spPr>
            <a:xfrm>
              <a:off x="2345763" y="2064900"/>
              <a:ext cx="1884600" cy="455100"/>
            </a:xfrm>
            <a:prstGeom prst="rect">
              <a:avLst/>
            </a:prstGeom>
            <a:noFill/>
            <a:ln>
              <a:noFill/>
            </a:ln>
          </p:spPr>
          <p:txBody>
            <a:bodyPr spcFirstLastPara="1" wrap="square" lIns="121900" tIns="121900" rIns="121900" bIns="121900" anchor="ctr" anchorCtr="0">
              <a:noAutofit/>
            </a:bodyPr>
            <a:lstStyle/>
            <a:p>
              <a:endParaRPr sz="1600">
                <a:solidFill>
                  <a:srgbClr val="434343"/>
                </a:solidFill>
                <a:latin typeface="Roboto"/>
                <a:ea typeface="Roboto"/>
                <a:cs typeface="Roboto"/>
                <a:sym typeface="Roboto"/>
              </a:endParaRPr>
            </a:p>
          </p:txBody>
        </p:sp>
        <p:sp>
          <p:nvSpPr>
            <p:cNvPr id="10" name="Google Shape;251;p19">
              <a:extLst>
                <a:ext uri="{FF2B5EF4-FFF2-40B4-BE49-F238E27FC236}">
                  <a16:creationId xmlns:a16="http://schemas.microsoft.com/office/drawing/2014/main" id="{54E70CA9-865C-409C-9EF2-473EB5F11883}"/>
                </a:ext>
              </a:extLst>
            </p:cNvPr>
            <p:cNvSpPr txBox="1"/>
            <p:nvPr/>
          </p:nvSpPr>
          <p:spPr>
            <a:xfrm>
              <a:off x="2184697" y="2019681"/>
              <a:ext cx="4582112" cy="507808"/>
            </a:xfrm>
            <a:prstGeom prst="rect">
              <a:avLst/>
            </a:prstGeom>
            <a:noFill/>
            <a:ln>
              <a:noFill/>
            </a:ln>
          </p:spPr>
          <p:txBody>
            <a:bodyPr spcFirstLastPara="1" wrap="square" lIns="121900" tIns="121900" rIns="121900" bIns="121900" anchor="ctr" anchorCtr="0">
              <a:noAutofit/>
            </a:bodyPr>
            <a:lstStyle/>
            <a:p>
              <a:pPr algn="ctr"/>
              <a:r>
                <a:rPr lang="en-US" sz="2800" b="1">
                  <a:solidFill>
                    <a:srgbClr val="0070C0"/>
                  </a:solidFill>
                  <a:latin typeface="Arial" panose="020B0604020202020204" pitchFamily="34" charset="0"/>
                  <a:cs typeface="Arial" panose="020B0604020202020204" pitchFamily="34" charset="0"/>
                </a:rPr>
                <a:t>Đặc điểm tự nhiên vùng biển đảo Việt Nam</a:t>
              </a:r>
              <a:endParaRPr lang="en-US" sz="2800">
                <a:solidFill>
                  <a:srgbClr val="3333FF"/>
                </a:solidFill>
                <a:latin typeface="Arial" panose="020B0604020202020204" pitchFamily="34" charset="0"/>
                <a:cs typeface="Arial" panose="020B0604020202020204" pitchFamily="34" charset="0"/>
              </a:endParaRPr>
            </a:p>
          </p:txBody>
        </p:sp>
      </p:grpSp>
      <p:pic>
        <p:nvPicPr>
          <p:cNvPr id="21" name="Picture 20" descr="Map&#10;&#10;Description automatically generated">
            <a:extLst>
              <a:ext uri="{FF2B5EF4-FFF2-40B4-BE49-F238E27FC236}">
                <a16:creationId xmlns:a16="http://schemas.microsoft.com/office/drawing/2014/main" id="{C35409CE-7D3E-0725-7DC2-A8FBECC1A9E3}"/>
              </a:ext>
            </a:extLst>
          </p:cNvPr>
          <p:cNvPicPr>
            <a:picLocks noChangeAspect="1"/>
          </p:cNvPicPr>
          <p:nvPr/>
        </p:nvPicPr>
        <p:blipFill rotWithShape="1">
          <a:blip r:embed="rId3">
            <a:extLst>
              <a:ext uri="{28A0092B-C50C-407E-A947-70E740481C1C}">
                <a14:useLocalDpi xmlns:a14="http://schemas.microsoft.com/office/drawing/2010/main" val="0"/>
              </a:ext>
            </a:extLst>
          </a:blip>
          <a:srcRect l="6939" t="10787" r="3519" b="26891"/>
          <a:stretch/>
        </p:blipFill>
        <p:spPr>
          <a:xfrm>
            <a:off x="7484243" y="21101"/>
            <a:ext cx="4536521" cy="6836899"/>
          </a:xfrm>
          <a:prstGeom prst="rect">
            <a:avLst/>
          </a:prstGeom>
        </p:spPr>
      </p:pic>
      <p:grpSp>
        <p:nvGrpSpPr>
          <p:cNvPr id="2" name="Group 1">
            <a:extLst>
              <a:ext uri="{FF2B5EF4-FFF2-40B4-BE49-F238E27FC236}">
                <a16:creationId xmlns:a16="http://schemas.microsoft.com/office/drawing/2014/main" id="{2058916E-6546-3FCE-C3B7-BFC6E4AA5167}"/>
              </a:ext>
            </a:extLst>
          </p:cNvPr>
          <p:cNvGrpSpPr/>
          <p:nvPr/>
        </p:nvGrpSpPr>
        <p:grpSpPr>
          <a:xfrm>
            <a:off x="486955" y="1389786"/>
            <a:ext cx="6825436" cy="1127030"/>
            <a:chOff x="39389" y="1279826"/>
            <a:chExt cx="6825436" cy="1127030"/>
          </a:xfrm>
        </p:grpSpPr>
        <p:sp>
          <p:nvSpPr>
            <p:cNvPr id="3" name="Rounded Rectangle 8">
              <a:extLst>
                <a:ext uri="{FF2B5EF4-FFF2-40B4-BE49-F238E27FC236}">
                  <a16:creationId xmlns:a16="http://schemas.microsoft.com/office/drawing/2014/main" id="{4924B478-71A8-7EBD-892D-4043E2E1B3A2}"/>
                </a:ext>
              </a:extLst>
            </p:cNvPr>
            <p:cNvSpPr/>
            <p:nvPr/>
          </p:nvSpPr>
          <p:spPr>
            <a:xfrm>
              <a:off x="519043" y="1279826"/>
              <a:ext cx="5430982" cy="1112855"/>
            </a:xfrm>
            <a:prstGeom prst="round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latin typeface="#9Slide03 SFU Futura_12" panose="00000400000000000000" pitchFamily="2" charset="0"/>
                </a:rPr>
                <a:t> </a:t>
              </a:r>
              <a:r>
                <a:rPr lang="en-US" sz="2800" b="1" dirty="0" err="1">
                  <a:solidFill>
                    <a:srgbClr val="FF0000"/>
                  </a:solidFill>
                  <a:latin typeface="#9Slide05 Fourth Medium" panose="00000600000000000000" pitchFamily="2" charset="0"/>
                  <a:cs typeface="Arial" panose="020B0604020202020204" pitchFamily="34" charset="0"/>
                </a:rPr>
                <a:t>Quan</a:t>
              </a:r>
              <a:r>
                <a:rPr lang="en-US" sz="2800" b="1" dirty="0">
                  <a:solidFill>
                    <a:srgbClr val="FF0000"/>
                  </a:solidFill>
                  <a:latin typeface="#9Slide05 Fourth Medium" panose="00000600000000000000" pitchFamily="2" charset="0"/>
                  <a:cs typeface="Arial" panose="020B0604020202020204" pitchFamily="34" charset="0"/>
                </a:rPr>
                <a:t> </a:t>
              </a:r>
              <a:r>
                <a:rPr lang="en-US" sz="2800" b="1" dirty="0" err="1">
                  <a:solidFill>
                    <a:srgbClr val="FF0000"/>
                  </a:solidFill>
                  <a:latin typeface="#9Slide05 Fourth Medium" panose="00000600000000000000" pitchFamily="2" charset="0"/>
                  <a:cs typeface="Arial" panose="020B0604020202020204" pitchFamily="34" charset="0"/>
                </a:rPr>
                <a:t>sát</a:t>
              </a:r>
              <a:r>
                <a:rPr lang="en-US" sz="2800" b="1" dirty="0">
                  <a:solidFill>
                    <a:srgbClr val="FF0000"/>
                  </a:solidFill>
                  <a:latin typeface="#9Slide05 Fourth Medium" panose="00000600000000000000" pitchFamily="2" charset="0"/>
                  <a:cs typeface="Arial" panose="020B0604020202020204" pitchFamily="34" charset="0"/>
                </a:rPr>
                <a:t> </a:t>
              </a:r>
              <a:r>
                <a:rPr lang="en-US" sz="2800" b="1" dirty="0" err="1">
                  <a:solidFill>
                    <a:srgbClr val="FF0000"/>
                  </a:solidFill>
                  <a:latin typeface="#9Slide05 Fourth Medium" panose="00000600000000000000" pitchFamily="2" charset="0"/>
                  <a:cs typeface="Arial" panose="020B0604020202020204" pitchFamily="34" charset="0"/>
                </a:rPr>
                <a:t>hình</a:t>
              </a:r>
              <a:r>
                <a:rPr lang="en-US" sz="2800" b="1" dirty="0">
                  <a:solidFill>
                    <a:srgbClr val="FF0000"/>
                  </a:solidFill>
                  <a:latin typeface="#9Slide05 Fourth Medium" panose="00000600000000000000" pitchFamily="2" charset="0"/>
                  <a:cs typeface="Arial" panose="020B0604020202020204" pitchFamily="34" charset="0"/>
                </a:rPr>
                <a:t>, </a:t>
              </a:r>
              <a:r>
                <a:rPr lang="en-US" sz="2800" b="1" dirty="0" err="1">
                  <a:solidFill>
                    <a:srgbClr val="FF0000"/>
                  </a:solidFill>
                  <a:latin typeface="#9Slide05 Fourth Medium" panose="00000600000000000000" pitchFamily="2" charset="0"/>
                  <a:cs typeface="Arial" panose="020B0604020202020204" pitchFamily="34" charset="0"/>
                </a:rPr>
                <a:t>nhận</a:t>
              </a:r>
              <a:r>
                <a:rPr lang="en-US" sz="2800" b="1" dirty="0">
                  <a:solidFill>
                    <a:srgbClr val="FF0000"/>
                  </a:solidFill>
                  <a:latin typeface="#9Slide05 Fourth Medium" panose="00000600000000000000" pitchFamily="2" charset="0"/>
                  <a:cs typeface="Arial" panose="020B0604020202020204" pitchFamily="34" charset="0"/>
                </a:rPr>
                <a:t> </a:t>
              </a:r>
              <a:r>
                <a:rPr lang="en-US" sz="2800" b="1" dirty="0" err="1">
                  <a:solidFill>
                    <a:srgbClr val="FF0000"/>
                  </a:solidFill>
                  <a:latin typeface="#9Slide05 Fourth Medium" panose="00000600000000000000" pitchFamily="2" charset="0"/>
                  <a:cs typeface="Arial" panose="020B0604020202020204" pitchFamily="34" charset="0"/>
                </a:rPr>
                <a:t>xét</a:t>
              </a:r>
              <a:r>
                <a:rPr lang="en-US" sz="2800" b="1" dirty="0">
                  <a:solidFill>
                    <a:srgbClr val="FF0000"/>
                  </a:solidFill>
                  <a:latin typeface="#9Slide05 Fourth Medium" panose="00000600000000000000" pitchFamily="2" charset="0"/>
                  <a:cs typeface="Arial" panose="020B0604020202020204" pitchFamily="34" charset="0"/>
                </a:rPr>
                <a:t> </a:t>
              </a:r>
              <a:r>
                <a:rPr lang="en-US" sz="2800" b="1" dirty="0" err="1">
                  <a:solidFill>
                    <a:srgbClr val="FF0000"/>
                  </a:solidFill>
                  <a:latin typeface="#9Slide05 Fourth Medium" panose="00000600000000000000" pitchFamily="2" charset="0"/>
                  <a:cs typeface="Arial" panose="020B0604020202020204" pitchFamily="34" charset="0"/>
                </a:rPr>
                <a:t>đường</a:t>
              </a:r>
              <a:r>
                <a:rPr lang="en-US" sz="2800" b="1" dirty="0">
                  <a:solidFill>
                    <a:srgbClr val="FF0000"/>
                  </a:solidFill>
                  <a:latin typeface="#9Slide05 Fourth Medium" panose="00000600000000000000" pitchFamily="2" charset="0"/>
                  <a:cs typeface="Arial" panose="020B0604020202020204" pitchFamily="34" charset="0"/>
                </a:rPr>
                <a:t> </a:t>
              </a:r>
              <a:r>
                <a:rPr lang="en-US" sz="2800" b="1" dirty="0" err="1">
                  <a:solidFill>
                    <a:srgbClr val="FF0000"/>
                  </a:solidFill>
                  <a:latin typeface="#9Slide05 Fourth Medium" panose="00000600000000000000" pitchFamily="2" charset="0"/>
                  <a:cs typeface="Arial" panose="020B0604020202020204" pitchFamily="34" charset="0"/>
                </a:rPr>
                <a:t>bờ</a:t>
              </a:r>
              <a:r>
                <a:rPr lang="en-US" sz="2800" b="1" dirty="0">
                  <a:solidFill>
                    <a:srgbClr val="FF0000"/>
                  </a:solidFill>
                  <a:latin typeface="#9Slide05 Fourth Medium" panose="00000600000000000000" pitchFamily="2" charset="0"/>
                  <a:cs typeface="Arial" panose="020B0604020202020204" pitchFamily="34" charset="0"/>
                </a:rPr>
                <a:t> </a:t>
              </a:r>
              <a:r>
                <a:rPr lang="en-US" sz="2800" b="1" dirty="0" err="1">
                  <a:solidFill>
                    <a:srgbClr val="FF0000"/>
                  </a:solidFill>
                  <a:latin typeface="#9Slide05 Fourth Medium" panose="00000600000000000000" pitchFamily="2" charset="0"/>
                  <a:cs typeface="Arial" panose="020B0604020202020204" pitchFamily="34" charset="0"/>
                </a:rPr>
                <a:t>biển</a:t>
              </a:r>
              <a:r>
                <a:rPr lang="en-US" sz="2800" b="1" dirty="0">
                  <a:solidFill>
                    <a:srgbClr val="FF0000"/>
                  </a:solidFill>
                  <a:latin typeface="#9Slide05 Fourth Medium" panose="00000600000000000000" pitchFamily="2" charset="0"/>
                  <a:cs typeface="Arial" panose="020B0604020202020204" pitchFamily="34" charset="0"/>
                </a:rPr>
                <a:t> </a:t>
              </a:r>
              <a:r>
                <a:rPr lang="en-US" sz="2800" b="1" dirty="0" err="1">
                  <a:solidFill>
                    <a:srgbClr val="FF0000"/>
                  </a:solidFill>
                  <a:latin typeface="#9Slide05 Fourth Medium" panose="00000600000000000000" pitchFamily="2" charset="0"/>
                  <a:cs typeface="Arial" panose="020B0604020202020204" pitchFamily="34" charset="0"/>
                </a:rPr>
                <a:t>của</a:t>
              </a:r>
              <a:r>
                <a:rPr lang="en-US" sz="2800" b="1" dirty="0">
                  <a:solidFill>
                    <a:srgbClr val="FF0000"/>
                  </a:solidFill>
                  <a:latin typeface="#9Slide05 Fourth Medium" panose="00000600000000000000" pitchFamily="2" charset="0"/>
                  <a:cs typeface="Arial" panose="020B0604020202020204" pitchFamily="34" charset="0"/>
                </a:rPr>
                <a:t> </a:t>
              </a:r>
              <a:r>
                <a:rPr lang="en-US" sz="2800" b="1" dirty="0" err="1">
                  <a:solidFill>
                    <a:srgbClr val="FF0000"/>
                  </a:solidFill>
                  <a:latin typeface="#9Slide05 Fourth Medium" panose="00000600000000000000" pitchFamily="2" charset="0"/>
                  <a:cs typeface="Arial" panose="020B0604020202020204" pitchFamily="34" charset="0"/>
                </a:rPr>
                <a:t>nước</a:t>
              </a:r>
              <a:r>
                <a:rPr lang="en-US" sz="2800" b="1" dirty="0">
                  <a:solidFill>
                    <a:srgbClr val="FF0000"/>
                  </a:solidFill>
                  <a:latin typeface="#9Slide05 Fourth Medium" panose="00000600000000000000" pitchFamily="2" charset="0"/>
                  <a:cs typeface="Arial" panose="020B0604020202020204" pitchFamily="34" charset="0"/>
                </a:rPr>
                <a:t> ta? </a:t>
              </a:r>
            </a:p>
          </p:txBody>
        </p:sp>
        <p:pic>
          <p:nvPicPr>
            <p:cNvPr id="11" name="Picture 10">
              <a:extLst>
                <a:ext uri="{FF2B5EF4-FFF2-40B4-BE49-F238E27FC236}">
                  <a16:creationId xmlns:a16="http://schemas.microsoft.com/office/drawing/2014/main" id="{4279BCD9-A6CC-31F8-34F9-63F549B31598}"/>
                </a:ext>
              </a:extLst>
            </p:cNvPr>
            <p:cNvPicPr>
              <a:picLocks noChangeAspect="1"/>
            </p:cNvPicPr>
            <p:nvPr/>
          </p:nvPicPr>
          <p:blipFill rotWithShape="1">
            <a:blip r:embed="rId4"/>
            <a:srcRect l="23044" t="8247" r="22482" b="19825"/>
            <a:stretch/>
          </p:blipFill>
          <p:spPr>
            <a:xfrm>
              <a:off x="5813892" y="1491888"/>
              <a:ext cx="1050933" cy="914968"/>
            </a:xfrm>
            <a:prstGeom prst="rect">
              <a:avLst/>
            </a:prstGeom>
          </p:spPr>
        </p:pic>
        <p:pic>
          <p:nvPicPr>
            <p:cNvPr id="12" name="Picture 2" descr="CLS.Trade - Khách hàng">
              <a:extLst>
                <a:ext uri="{FF2B5EF4-FFF2-40B4-BE49-F238E27FC236}">
                  <a16:creationId xmlns:a16="http://schemas.microsoft.com/office/drawing/2014/main" id="{577542FE-A071-C676-60D7-94C53634FC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89" y="1347626"/>
              <a:ext cx="587888" cy="9409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D1E1001B-009E-8B80-95B6-46B5958F24B9}"/>
              </a:ext>
            </a:extLst>
          </p:cNvPr>
          <p:cNvGrpSpPr/>
          <p:nvPr/>
        </p:nvGrpSpPr>
        <p:grpSpPr>
          <a:xfrm>
            <a:off x="580809" y="3494336"/>
            <a:ext cx="6395345" cy="1894597"/>
            <a:chOff x="152033" y="3569206"/>
            <a:chExt cx="6395345" cy="1894597"/>
          </a:xfrm>
        </p:grpSpPr>
        <p:pic>
          <p:nvPicPr>
            <p:cNvPr id="14" name="Picture 4" descr="Palm tree island icon - Stock Illustration [40708795] - PIXTA">
              <a:extLst>
                <a:ext uri="{FF2B5EF4-FFF2-40B4-BE49-F238E27FC236}">
                  <a16:creationId xmlns:a16="http://schemas.microsoft.com/office/drawing/2014/main" id="{A12A2F7E-03A3-D364-9708-75C1F48DA30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56" b="92667" l="9549" r="89655">
                          <a14:foregroundMark x1="29178" y1="92667" x2="29178" y2="92667"/>
                          <a14:foregroundMark x1="23342" y1="7556" x2="23342" y2="7556"/>
                        </a14:backgroundRemoval>
                      </a14:imgEffect>
                    </a14:imgLayer>
                  </a14:imgProps>
                </a:ext>
                <a:ext uri="{28A0092B-C50C-407E-A947-70E740481C1C}">
                  <a14:useLocalDpi xmlns:a14="http://schemas.microsoft.com/office/drawing/2010/main" val="0"/>
                </a:ext>
              </a:extLst>
            </a:blip>
            <a:srcRect l="9670" t="6105" r="11014" b="5483"/>
            <a:stretch/>
          </p:blipFill>
          <p:spPr bwMode="auto">
            <a:xfrm>
              <a:off x="5123413" y="3569206"/>
              <a:ext cx="1423965" cy="1894597"/>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0">
              <a:extLst>
                <a:ext uri="{FF2B5EF4-FFF2-40B4-BE49-F238E27FC236}">
                  <a16:creationId xmlns:a16="http://schemas.microsoft.com/office/drawing/2014/main" id="{3AA358B7-6F73-ED3A-9DDB-F7FEA056C8B7}"/>
                </a:ext>
              </a:extLst>
            </p:cNvPr>
            <p:cNvSpPr/>
            <p:nvPr/>
          </p:nvSpPr>
          <p:spPr>
            <a:xfrm>
              <a:off x="895743" y="3823746"/>
              <a:ext cx="4138254" cy="1456177"/>
            </a:xfrm>
            <a:prstGeom prst="round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9Slide05 Fourth Medium" panose="00000600000000000000" pitchFamily="2" charset="0"/>
                  <a:cs typeface="Arial" panose="020B0604020202020204" pitchFamily="34" charset="0"/>
                </a:rPr>
                <a:t>Tìm trên hình các đảo và quần đảo lớn ở vùng biển nước ta ?</a:t>
              </a:r>
              <a:endParaRPr lang="en-US" sz="2800" b="1" dirty="0">
                <a:solidFill>
                  <a:srgbClr val="FF0000"/>
                </a:solidFill>
                <a:latin typeface="#9Slide05 Fourth Medium" panose="00000600000000000000" pitchFamily="2" charset="0"/>
                <a:cs typeface="Arial" panose="020B0604020202020204" pitchFamily="34" charset="0"/>
              </a:endParaRPr>
            </a:p>
          </p:txBody>
        </p:sp>
        <p:pic>
          <p:nvPicPr>
            <p:cNvPr id="16" name="Picture 2" descr="CLS.Trade - Khách hàng">
              <a:extLst>
                <a:ext uri="{FF2B5EF4-FFF2-40B4-BE49-F238E27FC236}">
                  <a16:creationId xmlns:a16="http://schemas.microsoft.com/office/drawing/2014/main" id="{29E7D7E2-8256-CACC-940C-F379379195E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033" y="4004749"/>
              <a:ext cx="849398" cy="135954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ounded Rectangle 11">
            <a:extLst>
              <a:ext uri="{FF2B5EF4-FFF2-40B4-BE49-F238E27FC236}">
                <a16:creationId xmlns:a16="http://schemas.microsoft.com/office/drawing/2014/main" id="{6204412D-B66C-19D6-2568-0DE29C3AE9BA}"/>
              </a:ext>
            </a:extLst>
          </p:cNvPr>
          <p:cNvSpPr/>
          <p:nvPr/>
        </p:nvSpPr>
        <p:spPr>
          <a:xfrm>
            <a:off x="983742" y="2621289"/>
            <a:ext cx="3735881" cy="1121919"/>
          </a:xfrm>
          <a:prstGeom prst="roundRect">
            <a:avLst/>
          </a:pr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B050"/>
                </a:solidFill>
                <a:latin typeface="Arial" panose="020B0604020202020204" pitchFamily="34" charset="0"/>
                <a:cs typeface="Arial" panose="020B0604020202020204" pitchFamily="34" charset="0"/>
              </a:rPr>
              <a:t>Dài</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khúc</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khuỷu</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nhiều</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vũng</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vịnh</a:t>
            </a:r>
            <a:r>
              <a:rPr lang="en-US" sz="2400" b="1" dirty="0">
                <a:solidFill>
                  <a:srgbClr val="00B050"/>
                </a:solidFill>
                <a:latin typeface="Arial" panose="020B0604020202020204" pitchFamily="34" charset="0"/>
                <a:cs typeface="Arial" panose="020B0604020202020204" pitchFamily="34" charset="0"/>
              </a:rPr>
              <a:t>.</a:t>
            </a:r>
          </a:p>
        </p:txBody>
      </p:sp>
      <p:sp>
        <p:nvSpPr>
          <p:cNvPr id="22" name="Rounded Rectangle 12">
            <a:extLst>
              <a:ext uri="{FF2B5EF4-FFF2-40B4-BE49-F238E27FC236}">
                <a16:creationId xmlns:a16="http://schemas.microsoft.com/office/drawing/2014/main" id="{1BACE91C-2A4C-7A4D-50B2-04D0AD3B8687}"/>
              </a:ext>
            </a:extLst>
          </p:cNvPr>
          <p:cNvSpPr/>
          <p:nvPr/>
        </p:nvSpPr>
        <p:spPr>
          <a:xfrm>
            <a:off x="486955" y="5500053"/>
            <a:ext cx="6056611" cy="1272213"/>
          </a:xfrm>
          <a:prstGeom prst="roundRect">
            <a:avLst/>
          </a:prstGeom>
          <a:solidFill>
            <a:schemeClr val="accent4">
              <a:lumMod val="20000"/>
              <a:lumOff val="80000"/>
            </a:schemeClr>
          </a:solidFill>
          <a:ln w="12700">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3333FF"/>
                </a:solidFill>
                <a:latin typeface="Arial" panose="020B0604020202020204" pitchFamily="34" charset="0"/>
                <a:cs typeface="Arial" panose="020B0604020202020204" pitchFamily="34" charset="0"/>
              </a:rPr>
              <a:t>Đảo</a:t>
            </a:r>
            <a:r>
              <a:rPr lang="en-US" sz="2400" b="1" dirty="0">
                <a:solidFill>
                  <a:srgbClr val="3333FF"/>
                </a:solidFill>
                <a:latin typeface="Arial" panose="020B0604020202020204" pitchFamily="34" charset="0"/>
                <a:cs typeface="Arial" panose="020B0604020202020204" pitchFamily="34" charset="0"/>
              </a:rPr>
              <a:t>: </a:t>
            </a:r>
            <a:r>
              <a:rPr lang="en-US" sz="2400" b="1" dirty="0" err="1">
                <a:solidFill>
                  <a:srgbClr val="3333FF"/>
                </a:solidFill>
                <a:latin typeface="Arial" panose="020B0604020202020204" pitchFamily="34" charset="0"/>
                <a:cs typeface="Arial" panose="020B0604020202020204" pitchFamily="34" charset="0"/>
              </a:rPr>
              <a:t>Cát</a:t>
            </a:r>
            <a:r>
              <a:rPr lang="en-US" sz="2400" b="1" dirty="0">
                <a:solidFill>
                  <a:srgbClr val="3333FF"/>
                </a:solidFill>
                <a:latin typeface="Arial" panose="020B0604020202020204" pitchFamily="34" charset="0"/>
                <a:cs typeface="Arial" panose="020B0604020202020204" pitchFamily="34" charset="0"/>
              </a:rPr>
              <a:t> </a:t>
            </a:r>
            <a:r>
              <a:rPr lang="en-US" sz="2400" b="1" dirty="0" err="1">
                <a:solidFill>
                  <a:srgbClr val="3333FF"/>
                </a:solidFill>
                <a:latin typeface="Arial" panose="020B0604020202020204" pitchFamily="34" charset="0"/>
                <a:cs typeface="Arial" panose="020B0604020202020204" pitchFamily="34" charset="0"/>
              </a:rPr>
              <a:t>Bà</a:t>
            </a:r>
            <a:r>
              <a:rPr lang="en-US" sz="2400" b="1">
                <a:solidFill>
                  <a:srgbClr val="3333FF"/>
                </a:solidFill>
                <a:latin typeface="Arial" panose="020B0604020202020204" pitchFamily="34" charset="0"/>
                <a:cs typeface="Arial" panose="020B0604020202020204" pitchFamily="34" charset="0"/>
              </a:rPr>
              <a:t>, </a:t>
            </a:r>
            <a:r>
              <a:rPr lang="vi-VN" sz="2400" b="1">
                <a:solidFill>
                  <a:srgbClr val="3333FF"/>
                </a:solidFill>
                <a:latin typeface="Arial" panose="020B0604020202020204" pitchFamily="34" charset="0"/>
                <a:cs typeface="Arial" panose="020B0604020202020204" pitchFamily="34" charset="0"/>
              </a:rPr>
              <a:t>Cái Bầu, </a:t>
            </a:r>
            <a:r>
              <a:rPr lang="en-US" sz="2400" b="1">
                <a:solidFill>
                  <a:srgbClr val="3333FF"/>
                </a:solidFill>
                <a:latin typeface="Arial" panose="020B0604020202020204" pitchFamily="34" charset="0"/>
                <a:cs typeface="Arial" panose="020B0604020202020204" pitchFamily="34" charset="0"/>
              </a:rPr>
              <a:t>Phú </a:t>
            </a:r>
            <a:r>
              <a:rPr lang="en-US" sz="2400" b="1" err="1">
                <a:solidFill>
                  <a:srgbClr val="3333FF"/>
                </a:solidFill>
                <a:latin typeface="Arial" panose="020B0604020202020204" pitchFamily="34" charset="0"/>
                <a:cs typeface="Arial" panose="020B0604020202020204" pitchFamily="34" charset="0"/>
              </a:rPr>
              <a:t>Quốc</a:t>
            </a:r>
            <a:r>
              <a:rPr lang="en-US" sz="2400" b="1">
                <a:solidFill>
                  <a:srgbClr val="3333FF"/>
                </a:solidFill>
                <a:latin typeface="Arial" panose="020B0604020202020204" pitchFamily="34" charset="0"/>
                <a:cs typeface="Arial" panose="020B0604020202020204" pitchFamily="34" charset="0"/>
              </a:rPr>
              <a:t>, Cồn Cỏ, Phú Quý, …</a:t>
            </a:r>
            <a:endParaRPr lang="en-US" sz="2400" b="1" dirty="0">
              <a:solidFill>
                <a:srgbClr val="3333FF"/>
              </a:solidFill>
              <a:latin typeface="Arial" panose="020B0604020202020204" pitchFamily="34" charset="0"/>
              <a:cs typeface="Arial" panose="020B0604020202020204" pitchFamily="34" charset="0"/>
            </a:endParaRPr>
          </a:p>
          <a:p>
            <a:pPr algn="just"/>
            <a:r>
              <a:rPr lang="en-US" sz="2400" b="1" dirty="0" err="1">
                <a:solidFill>
                  <a:srgbClr val="3333FF"/>
                </a:solidFill>
                <a:latin typeface="Arial" panose="020B0604020202020204" pitchFamily="34" charset="0"/>
                <a:cs typeface="Arial" panose="020B0604020202020204" pitchFamily="34" charset="0"/>
              </a:rPr>
              <a:t>Quần</a:t>
            </a:r>
            <a:r>
              <a:rPr lang="en-US" sz="2400" b="1" dirty="0">
                <a:solidFill>
                  <a:srgbClr val="3333FF"/>
                </a:solidFill>
                <a:latin typeface="Arial" panose="020B0604020202020204" pitchFamily="34" charset="0"/>
                <a:cs typeface="Arial" panose="020B0604020202020204" pitchFamily="34" charset="0"/>
              </a:rPr>
              <a:t> </a:t>
            </a:r>
            <a:r>
              <a:rPr lang="en-US" sz="2400" b="1" dirty="0" err="1">
                <a:solidFill>
                  <a:srgbClr val="3333FF"/>
                </a:solidFill>
                <a:latin typeface="Arial" panose="020B0604020202020204" pitchFamily="34" charset="0"/>
                <a:cs typeface="Arial" panose="020B0604020202020204" pitchFamily="34" charset="0"/>
              </a:rPr>
              <a:t>đảo</a:t>
            </a:r>
            <a:r>
              <a:rPr lang="en-US" sz="2400" b="1" dirty="0">
                <a:solidFill>
                  <a:srgbClr val="3333FF"/>
                </a:solidFill>
                <a:latin typeface="Arial" panose="020B0604020202020204" pitchFamily="34" charset="0"/>
                <a:cs typeface="Arial" panose="020B0604020202020204" pitchFamily="34" charset="0"/>
              </a:rPr>
              <a:t>: </a:t>
            </a:r>
            <a:r>
              <a:rPr lang="en-US" sz="2400" b="1" dirty="0" err="1">
                <a:solidFill>
                  <a:srgbClr val="3333FF"/>
                </a:solidFill>
                <a:latin typeface="Arial" panose="020B0604020202020204" pitchFamily="34" charset="0"/>
                <a:cs typeface="Arial" panose="020B0604020202020204" pitchFamily="34" charset="0"/>
              </a:rPr>
              <a:t>Hoàng</a:t>
            </a:r>
            <a:r>
              <a:rPr lang="en-US" sz="2400" b="1" dirty="0">
                <a:solidFill>
                  <a:srgbClr val="3333FF"/>
                </a:solidFill>
                <a:latin typeface="Arial" panose="020B0604020202020204" pitchFamily="34" charset="0"/>
                <a:cs typeface="Arial" panose="020B0604020202020204" pitchFamily="34" charset="0"/>
              </a:rPr>
              <a:t> Sa, </a:t>
            </a:r>
            <a:r>
              <a:rPr lang="en-US" sz="2400" b="1" dirty="0" err="1">
                <a:solidFill>
                  <a:srgbClr val="3333FF"/>
                </a:solidFill>
                <a:latin typeface="Arial" panose="020B0604020202020204" pitchFamily="34" charset="0"/>
                <a:cs typeface="Arial" panose="020B0604020202020204" pitchFamily="34" charset="0"/>
              </a:rPr>
              <a:t>Trường</a:t>
            </a:r>
            <a:r>
              <a:rPr lang="en-US" sz="2400" b="1" dirty="0">
                <a:solidFill>
                  <a:srgbClr val="3333FF"/>
                </a:solidFill>
                <a:latin typeface="Arial" panose="020B0604020202020204" pitchFamily="34" charset="0"/>
                <a:cs typeface="Arial" panose="020B0604020202020204" pitchFamily="34" charset="0"/>
              </a:rPr>
              <a:t> Sa,…</a:t>
            </a:r>
          </a:p>
        </p:txBody>
      </p:sp>
      <p:sp>
        <p:nvSpPr>
          <p:cNvPr id="23" name="Freeform: Shape 22">
            <a:extLst>
              <a:ext uri="{FF2B5EF4-FFF2-40B4-BE49-F238E27FC236}">
                <a16:creationId xmlns:a16="http://schemas.microsoft.com/office/drawing/2014/main" id="{563D8B53-D1A4-A549-611D-C8A462BE10DC}"/>
              </a:ext>
            </a:extLst>
          </p:cNvPr>
          <p:cNvSpPr/>
          <p:nvPr/>
        </p:nvSpPr>
        <p:spPr>
          <a:xfrm>
            <a:off x="8438255" y="816209"/>
            <a:ext cx="1284179" cy="3495358"/>
          </a:xfrm>
          <a:custGeom>
            <a:avLst/>
            <a:gdLst>
              <a:gd name="connsiteX0" fmla="*/ 920537 w 1284179"/>
              <a:gd name="connsiteY0" fmla="*/ 0 h 3495358"/>
              <a:gd name="connsiteX1" fmla="*/ 871442 w 1284179"/>
              <a:gd name="connsiteY1" fmla="*/ 49096 h 3495358"/>
              <a:gd name="connsiteX2" fmla="*/ 803936 w 1284179"/>
              <a:gd name="connsiteY2" fmla="*/ 55233 h 3495358"/>
              <a:gd name="connsiteX3" fmla="*/ 773251 w 1284179"/>
              <a:gd name="connsiteY3" fmla="*/ 85917 h 3495358"/>
              <a:gd name="connsiteX4" fmla="*/ 754840 w 1284179"/>
              <a:gd name="connsiteY4" fmla="*/ 141149 h 3495358"/>
              <a:gd name="connsiteX5" fmla="*/ 742566 w 1284179"/>
              <a:gd name="connsiteY5" fmla="*/ 184108 h 3495358"/>
              <a:gd name="connsiteX6" fmla="*/ 638239 w 1284179"/>
              <a:gd name="connsiteY6" fmla="*/ 171834 h 3495358"/>
              <a:gd name="connsiteX7" fmla="*/ 595281 w 1284179"/>
              <a:gd name="connsiteY7" fmla="*/ 220929 h 3495358"/>
              <a:gd name="connsiteX8" fmla="*/ 552322 w 1284179"/>
              <a:gd name="connsiteY8" fmla="*/ 294572 h 3495358"/>
              <a:gd name="connsiteX9" fmla="*/ 527775 w 1284179"/>
              <a:gd name="connsiteY9" fmla="*/ 331394 h 3495358"/>
              <a:gd name="connsiteX10" fmla="*/ 497090 w 1284179"/>
              <a:gd name="connsiteY10" fmla="*/ 374352 h 3495358"/>
              <a:gd name="connsiteX11" fmla="*/ 429584 w 1284179"/>
              <a:gd name="connsiteY11" fmla="*/ 398900 h 3495358"/>
              <a:gd name="connsiteX12" fmla="*/ 386626 w 1284179"/>
              <a:gd name="connsiteY12" fmla="*/ 411174 h 3495358"/>
              <a:gd name="connsiteX13" fmla="*/ 362078 w 1284179"/>
              <a:gd name="connsiteY13" fmla="*/ 454132 h 3495358"/>
              <a:gd name="connsiteX14" fmla="*/ 355941 w 1284179"/>
              <a:gd name="connsiteY14" fmla="*/ 490953 h 3495358"/>
              <a:gd name="connsiteX15" fmla="*/ 349804 w 1284179"/>
              <a:gd name="connsiteY15" fmla="*/ 540049 h 3495358"/>
              <a:gd name="connsiteX16" fmla="*/ 349804 w 1284179"/>
              <a:gd name="connsiteY16" fmla="*/ 583007 h 3495358"/>
              <a:gd name="connsiteX17" fmla="*/ 331393 w 1284179"/>
              <a:gd name="connsiteY17" fmla="*/ 632102 h 3495358"/>
              <a:gd name="connsiteX18" fmla="*/ 319119 w 1284179"/>
              <a:gd name="connsiteY18" fmla="*/ 650513 h 3495358"/>
              <a:gd name="connsiteX19" fmla="*/ 325256 w 1284179"/>
              <a:gd name="connsiteY19" fmla="*/ 687335 h 3495358"/>
              <a:gd name="connsiteX20" fmla="*/ 374352 w 1284179"/>
              <a:gd name="connsiteY20" fmla="*/ 785525 h 3495358"/>
              <a:gd name="connsiteX21" fmla="*/ 398899 w 1284179"/>
              <a:gd name="connsiteY21" fmla="*/ 840757 h 3495358"/>
              <a:gd name="connsiteX22" fmla="*/ 454132 w 1284179"/>
              <a:gd name="connsiteY22" fmla="*/ 889853 h 3495358"/>
              <a:gd name="connsiteX23" fmla="*/ 515501 w 1284179"/>
              <a:gd name="connsiteY23" fmla="*/ 932811 h 3495358"/>
              <a:gd name="connsiteX24" fmla="*/ 521638 w 1284179"/>
              <a:gd name="connsiteY24" fmla="*/ 981906 h 3495358"/>
              <a:gd name="connsiteX25" fmla="*/ 570733 w 1284179"/>
              <a:gd name="connsiteY25" fmla="*/ 1092371 h 3495358"/>
              <a:gd name="connsiteX26" fmla="*/ 662787 w 1284179"/>
              <a:gd name="connsiteY26" fmla="*/ 1159877 h 3495358"/>
              <a:gd name="connsiteX27" fmla="*/ 742566 w 1284179"/>
              <a:gd name="connsiteY27" fmla="*/ 1227383 h 3495358"/>
              <a:gd name="connsiteX28" fmla="*/ 810073 w 1284179"/>
              <a:gd name="connsiteY28" fmla="*/ 1331710 h 3495358"/>
              <a:gd name="connsiteX29" fmla="*/ 895989 w 1284179"/>
              <a:gd name="connsiteY29" fmla="*/ 1386943 h 3495358"/>
              <a:gd name="connsiteX30" fmla="*/ 1006454 w 1284179"/>
              <a:gd name="connsiteY30" fmla="*/ 1491270 h 3495358"/>
              <a:gd name="connsiteX31" fmla="*/ 1061686 w 1284179"/>
              <a:gd name="connsiteY31" fmla="*/ 1577187 h 3495358"/>
              <a:gd name="connsiteX32" fmla="*/ 1110781 w 1284179"/>
              <a:gd name="connsiteY32" fmla="*/ 1638556 h 3495358"/>
              <a:gd name="connsiteX33" fmla="*/ 1172150 w 1284179"/>
              <a:gd name="connsiteY33" fmla="*/ 1706062 h 3495358"/>
              <a:gd name="connsiteX34" fmla="*/ 1202835 w 1284179"/>
              <a:gd name="connsiteY34" fmla="*/ 1865622 h 3495358"/>
              <a:gd name="connsiteX35" fmla="*/ 1276478 w 1284179"/>
              <a:gd name="connsiteY35" fmla="*/ 2111098 h 3495358"/>
              <a:gd name="connsiteX36" fmla="*/ 1282615 w 1284179"/>
              <a:gd name="connsiteY36" fmla="*/ 2246110 h 3495358"/>
              <a:gd name="connsiteX37" fmla="*/ 1282615 w 1284179"/>
              <a:gd name="connsiteY37" fmla="*/ 2368849 h 3495358"/>
              <a:gd name="connsiteX38" fmla="*/ 1276478 w 1284179"/>
              <a:gd name="connsiteY38" fmla="*/ 2485450 h 3495358"/>
              <a:gd name="connsiteX39" fmla="*/ 1270341 w 1284179"/>
              <a:gd name="connsiteY39" fmla="*/ 2632736 h 3495358"/>
              <a:gd name="connsiteX40" fmla="*/ 1227383 w 1284179"/>
              <a:gd name="connsiteY40" fmla="*/ 2712516 h 3495358"/>
              <a:gd name="connsiteX41" fmla="*/ 1159877 w 1284179"/>
              <a:gd name="connsiteY41" fmla="*/ 2761611 h 3495358"/>
              <a:gd name="connsiteX42" fmla="*/ 1073960 w 1284179"/>
              <a:gd name="connsiteY42" fmla="*/ 2792296 h 3495358"/>
              <a:gd name="connsiteX43" fmla="*/ 981906 w 1284179"/>
              <a:gd name="connsiteY43" fmla="*/ 2835254 h 3495358"/>
              <a:gd name="connsiteX44" fmla="*/ 865305 w 1284179"/>
              <a:gd name="connsiteY44" fmla="*/ 2915034 h 3495358"/>
              <a:gd name="connsiteX45" fmla="*/ 773251 w 1284179"/>
              <a:gd name="connsiteY45" fmla="*/ 2939582 h 3495358"/>
              <a:gd name="connsiteX46" fmla="*/ 693471 w 1284179"/>
              <a:gd name="connsiteY46" fmla="*/ 2988677 h 3495358"/>
              <a:gd name="connsiteX47" fmla="*/ 595281 w 1284179"/>
              <a:gd name="connsiteY47" fmla="*/ 2970266 h 3495358"/>
              <a:gd name="connsiteX48" fmla="*/ 564596 w 1284179"/>
              <a:gd name="connsiteY48" fmla="*/ 3062320 h 3495358"/>
              <a:gd name="connsiteX49" fmla="*/ 546185 w 1284179"/>
              <a:gd name="connsiteY49" fmla="*/ 3123689 h 3495358"/>
              <a:gd name="connsiteX50" fmla="*/ 533911 w 1284179"/>
              <a:gd name="connsiteY50" fmla="*/ 3197332 h 3495358"/>
              <a:gd name="connsiteX51" fmla="*/ 454132 w 1284179"/>
              <a:gd name="connsiteY51" fmla="*/ 3228017 h 3495358"/>
              <a:gd name="connsiteX52" fmla="*/ 380489 w 1284179"/>
              <a:gd name="connsiteY52" fmla="*/ 3277112 h 3495358"/>
              <a:gd name="connsiteX53" fmla="*/ 263887 w 1284179"/>
              <a:gd name="connsiteY53" fmla="*/ 3313933 h 3495358"/>
              <a:gd name="connsiteX54" fmla="*/ 190244 w 1284179"/>
              <a:gd name="connsiteY54" fmla="*/ 3387576 h 3495358"/>
              <a:gd name="connsiteX55" fmla="*/ 128875 w 1284179"/>
              <a:gd name="connsiteY55" fmla="*/ 3473493 h 3495358"/>
              <a:gd name="connsiteX56" fmla="*/ 24548 w 1284179"/>
              <a:gd name="connsiteY56" fmla="*/ 3491904 h 3495358"/>
              <a:gd name="connsiteX57" fmla="*/ 67506 w 1284179"/>
              <a:gd name="connsiteY57" fmla="*/ 3418261 h 3495358"/>
              <a:gd name="connsiteX58" fmla="*/ 67506 w 1284179"/>
              <a:gd name="connsiteY58" fmla="*/ 3344618 h 3495358"/>
              <a:gd name="connsiteX59" fmla="*/ 79780 w 1284179"/>
              <a:gd name="connsiteY59" fmla="*/ 3270975 h 3495358"/>
              <a:gd name="connsiteX60" fmla="*/ 98191 w 1284179"/>
              <a:gd name="connsiteY60" fmla="*/ 3172784 h 3495358"/>
              <a:gd name="connsiteX61" fmla="*/ 110464 w 1284179"/>
              <a:gd name="connsiteY61" fmla="*/ 3111415 h 3495358"/>
              <a:gd name="connsiteX62" fmla="*/ 122738 w 1284179"/>
              <a:gd name="connsiteY62" fmla="*/ 3074594 h 3495358"/>
              <a:gd name="connsiteX63" fmla="*/ 55232 w 1284179"/>
              <a:gd name="connsiteY63" fmla="*/ 3019361 h 3495358"/>
              <a:gd name="connsiteX64" fmla="*/ 0 w 1284179"/>
              <a:gd name="connsiteY64" fmla="*/ 2976403 h 3495358"/>
              <a:gd name="connsiteX65" fmla="*/ 0 w 1284179"/>
              <a:gd name="connsiteY65" fmla="*/ 2976403 h 349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84179" h="3495358">
                <a:moveTo>
                  <a:pt x="920537" y="0"/>
                </a:moveTo>
                <a:cubicBezTo>
                  <a:pt x="905706" y="19945"/>
                  <a:pt x="890875" y="39891"/>
                  <a:pt x="871442" y="49096"/>
                </a:cubicBezTo>
                <a:cubicBezTo>
                  <a:pt x="852009" y="58301"/>
                  <a:pt x="820301" y="49096"/>
                  <a:pt x="803936" y="55233"/>
                </a:cubicBezTo>
                <a:cubicBezTo>
                  <a:pt x="787571" y="61370"/>
                  <a:pt x="781434" y="71598"/>
                  <a:pt x="773251" y="85917"/>
                </a:cubicBezTo>
                <a:cubicBezTo>
                  <a:pt x="765068" y="100236"/>
                  <a:pt x="759954" y="124784"/>
                  <a:pt x="754840" y="141149"/>
                </a:cubicBezTo>
                <a:cubicBezTo>
                  <a:pt x="749726" y="157514"/>
                  <a:pt x="761999" y="178994"/>
                  <a:pt x="742566" y="184108"/>
                </a:cubicBezTo>
                <a:cubicBezTo>
                  <a:pt x="723133" y="189222"/>
                  <a:pt x="662786" y="165697"/>
                  <a:pt x="638239" y="171834"/>
                </a:cubicBezTo>
                <a:cubicBezTo>
                  <a:pt x="613692" y="177971"/>
                  <a:pt x="609600" y="200473"/>
                  <a:pt x="595281" y="220929"/>
                </a:cubicBezTo>
                <a:cubicBezTo>
                  <a:pt x="580962" y="241385"/>
                  <a:pt x="563573" y="276161"/>
                  <a:pt x="552322" y="294572"/>
                </a:cubicBezTo>
                <a:cubicBezTo>
                  <a:pt x="541071" y="312983"/>
                  <a:pt x="527775" y="331394"/>
                  <a:pt x="527775" y="331394"/>
                </a:cubicBezTo>
                <a:cubicBezTo>
                  <a:pt x="518570" y="344691"/>
                  <a:pt x="513455" y="363101"/>
                  <a:pt x="497090" y="374352"/>
                </a:cubicBezTo>
                <a:cubicBezTo>
                  <a:pt x="480725" y="385603"/>
                  <a:pt x="447995" y="392763"/>
                  <a:pt x="429584" y="398900"/>
                </a:cubicBezTo>
                <a:cubicBezTo>
                  <a:pt x="411173" y="405037"/>
                  <a:pt x="397877" y="401969"/>
                  <a:pt x="386626" y="411174"/>
                </a:cubicBezTo>
                <a:cubicBezTo>
                  <a:pt x="375375" y="420379"/>
                  <a:pt x="367192" y="440836"/>
                  <a:pt x="362078" y="454132"/>
                </a:cubicBezTo>
                <a:cubicBezTo>
                  <a:pt x="356964" y="467428"/>
                  <a:pt x="357987" y="476633"/>
                  <a:pt x="355941" y="490953"/>
                </a:cubicBezTo>
                <a:cubicBezTo>
                  <a:pt x="353895" y="505273"/>
                  <a:pt x="350827" y="524707"/>
                  <a:pt x="349804" y="540049"/>
                </a:cubicBezTo>
                <a:cubicBezTo>
                  <a:pt x="348781" y="555391"/>
                  <a:pt x="352872" y="567665"/>
                  <a:pt x="349804" y="583007"/>
                </a:cubicBezTo>
                <a:cubicBezTo>
                  <a:pt x="346736" y="598349"/>
                  <a:pt x="331393" y="632102"/>
                  <a:pt x="331393" y="632102"/>
                </a:cubicBezTo>
                <a:cubicBezTo>
                  <a:pt x="326279" y="643353"/>
                  <a:pt x="320142" y="641308"/>
                  <a:pt x="319119" y="650513"/>
                </a:cubicBezTo>
                <a:cubicBezTo>
                  <a:pt x="318096" y="659718"/>
                  <a:pt x="316051" y="664833"/>
                  <a:pt x="325256" y="687335"/>
                </a:cubicBezTo>
                <a:cubicBezTo>
                  <a:pt x="334461" y="709837"/>
                  <a:pt x="362078" y="759955"/>
                  <a:pt x="374352" y="785525"/>
                </a:cubicBezTo>
                <a:cubicBezTo>
                  <a:pt x="386626" y="811095"/>
                  <a:pt x="385602" y="823369"/>
                  <a:pt x="398899" y="840757"/>
                </a:cubicBezTo>
                <a:cubicBezTo>
                  <a:pt x="412196" y="858145"/>
                  <a:pt x="434698" y="874511"/>
                  <a:pt x="454132" y="889853"/>
                </a:cubicBezTo>
                <a:cubicBezTo>
                  <a:pt x="473566" y="905195"/>
                  <a:pt x="504250" y="917469"/>
                  <a:pt x="515501" y="932811"/>
                </a:cubicBezTo>
                <a:cubicBezTo>
                  <a:pt x="526752" y="948153"/>
                  <a:pt x="512433" y="955313"/>
                  <a:pt x="521638" y="981906"/>
                </a:cubicBezTo>
                <a:cubicBezTo>
                  <a:pt x="530843" y="1008499"/>
                  <a:pt x="547208" y="1062709"/>
                  <a:pt x="570733" y="1092371"/>
                </a:cubicBezTo>
                <a:cubicBezTo>
                  <a:pt x="594258" y="1122033"/>
                  <a:pt x="634148" y="1137375"/>
                  <a:pt x="662787" y="1159877"/>
                </a:cubicBezTo>
                <a:cubicBezTo>
                  <a:pt x="691426" y="1182379"/>
                  <a:pt x="718018" y="1198744"/>
                  <a:pt x="742566" y="1227383"/>
                </a:cubicBezTo>
                <a:cubicBezTo>
                  <a:pt x="767114" y="1256022"/>
                  <a:pt x="784503" y="1305117"/>
                  <a:pt x="810073" y="1331710"/>
                </a:cubicBezTo>
                <a:cubicBezTo>
                  <a:pt x="835643" y="1358303"/>
                  <a:pt x="863259" y="1360350"/>
                  <a:pt x="895989" y="1386943"/>
                </a:cubicBezTo>
                <a:cubicBezTo>
                  <a:pt x="928719" y="1413536"/>
                  <a:pt x="978838" y="1459563"/>
                  <a:pt x="1006454" y="1491270"/>
                </a:cubicBezTo>
                <a:cubicBezTo>
                  <a:pt x="1034070" y="1522977"/>
                  <a:pt x="1044298" y="1552640"/>
                  <a:pt x="1061686" y="1577187"/>
                </a:cubicBezTo>
                <a:cubicBezTo>
                  <a:pt x="1079074" y="1601734"/>
                  <a:pt x="1092370" y="1617077"/>
                  <a:pt x="1110781" y="1638556"/>
                </a:cubicBezTo>
                <a:cubicBezTo>
                  <a:pt x="1129192" y="1660035"/>
                  <a:pt x="1156808" y="1668218"/>
                  <a:pt x="1172150" y="1706062"/>
                </a:cubicBezTo>
                <a:cubicBezTo>
                  <a:pt x="1187492" y="1743906"/>
                  <a:pt x="1185447" y="1798116"/>
                  <a:pt x="1202835" y="1865622"/>
                </a:cubicBezTo>
                <a:cubicBezTo>
                  <a:pt x="1220223" y="1933128"/>
                  <a:pt x="1263181" y="2047683"/>
                  <a:pt x="1276478" y="2111098"/>
                </a:cubicBezTo>
                <a:cubicBezTo>
                  <a:pt x="1289775" y="2174513"/>
                  <a:pt x="1281592" y="2203152"/>
                  <a:pt x="1282615" y="2246110"/>
                </a:cubicBezTo>
                <a:cubicBezTo>
                  <a:pt x="1283638" y="2289068"/>
                  <a:pt x="1283638" y="2328959"/>
                  <a:pt x="1282615" y="2368849"/>
                </a:cubicBezTo>
                <a:cubicBezTo>
                  <a:pt x="1281592" y="2408739"/>
                  <a:pt x="1278524" y="2441469"/>
                  <a:pt x="1276478" y="2485450"/>
                </a:cubicBezTo>
                <a:cubicBezTo>
                  <a:pt x="1274432" y="2529431"/>
                  <a:pt x="1278524" y="2594892"/>
                  <a:pt x="1270341" y="2632736"/>
                </a:cubicBezTo>
                <a:cubicBezTo>
                  <a:pt x="1262159" y="2670580"/>
                  <a:pt x="1245794" y="2691037"/>
                  <a:pt x="1227383" y="2712516"/>
                </a:cubicBezTo>
                <a:cubicBezTo>
                  <a:pt x="1208972" y="2733995"/>
                  <a:pt x="1185447" y="2748314"/>
                  <a:pt x="1159877" y="2761611"/>
                </a:cubicBezTo>
                <a:cubicBezTo>
                  <a:pt x="1134307" y="2774908"/>
                  <a:pt x="1103622" y="2780022"/>
                  <a:pt x="1073960" y="2792296"/>
                </a:cubicBezTo>
                <a:cubicBezTo>
                  <a:pt x="1044298" y="2804570"/>
                  <a:pt x="1016682" y="2814798"/>
                  <a:pt x="981906" y="2835254"/>
                </a:cubicBezTo>
                <a:cubicBezTo>
                  <a:pt x="947130" y="2855710"/>
                  <a:pt x="900081" y="2897646"/>
                  <a:pt x="865305" y="2915034"/>
                </a:cubicBezTo>
                <a:cubicBezTo>
                  <a:pt x="830529" y="2932422"/>
                  <a:pt x="801890" y="2927308"/>
                  <a:pt x="773251" y="2939582"/>
                </a:cubicBezTo>
                <a:cubicBezTo>
                  <a:pt x="744612" y="2951856"/>
                  <a:pt x="723133" y="2983563"/>
                  <a:pt x="693471" y="2988677"/>
                </a:cubicBezTo>
                <a:cubicBezTo>
                  <a:pt x="663809" y="2993791"/>
                  <a:pt x="616760" y="2957992"/>
                  <a:pt x="595281" y="2970266"/>
                </a:cubicBezTo>
                <a:cubicBezTo>
                  <a:pt x="573802" y="2982540"/>
                  <a:pt x="572779" y="3036750"/>
                  <a:pt x="564596" y="3062320"/>
                </a:cubicBezTo>
                <a:cubicBezTo>
                  <a:pt x="556413" y="3087890"/>
                  <a:pt x="551299" y="3101187"/>
                  <a:pt x="546185" y="3123689"/>
                </a:cubicBezTo>
                <a:cubicBezTo>
                  <a:pt x="541071" y="3146191"/>
                  <a:pt x="549253" y="3179944"/>
                  <a:pt x="533911" y="3197332"/>
                </a:cubicBezTo>
                <a:cubicBezTo>
                  <a:pt x="518569" y="3214720"/>
                  <a:pt x="479702" y="3214720"/>
                  <a:pt x="454132" y="3228017"/>
                </a:cubicBezTo>
                <a:cubicBezTo>
                  <a:pt x="428562" y="3241314"/>
                  <a:pt x="412196" y="3262793"/>
                  <a:pt x="380489" y="3277112"/>
                </a:cubicBezTo>
                <a:cubicBezTo>
                  <a:pt x="348782" y="3291431"/>
                  <a:pt x="295595" y="3295522"/>
                  <a:pt x="263887" y="3313933"/>
                </a:cubicBezTo>
                <a:cubicBezTo>
                  <a:pt x="232179" y="3332344"/>
                  <a:pt x="212746" y="3360983"/>
                  <a:pt x="190244" y="3387576"/>
                </a:cubicBezTo>
                <a:cubicBezTo>
                  <a:pt x="167742" y="3414169"/>
                  <a:pt x="156491" y="3456105"/>
                  <a:pt x="128875" y="3473493"/>
                </a:cubicBezTo>
                <a:cubicBezTo>
                  <a:pt x="101259" y="3490881"/>
                  <a:pt x="34776" y="3501109"/>
                  <a:pt x="24548" y="3491904"/>
                </a:cubicBezTo>
                <a:cubicBezTo>
                  <a:pt x="14320" y="3482699"/>
                  <a:pt x="60346" y="3442809"/>
                  <a:pt x="67506" y="3418261"/>
                </a:cubicBezTo>
                <a:cubicBezTo>
                  <a:pt x="74666" y="3393713"/>
                  <a:pt x="65460" y="3369166"/>
                  <a:pt x="67506" y="3344618"/>
                </a:cubicBezTo>
                <a:cubicBezTo>
                  <a:pt x="69552" y="3320070"/>
                  <a:pt x="74666" y="3299614"/>
                  <a:pt x="79780" y="3270975"/>
                </a:cubicBezTo>
                <a:cubicBezTo>
                  <a:pt x="84894" y="3242336"/>
                  <a:pt x="93077" y="3199377"/>
                  <a:pt x="98191" y="3172784"/>
                </a:cubicBezTo>
                <a:cubicBezTo>
                  <a:pt x="103305" y="3146191"/>
                  <a:pt x="106373" y="3127780"/>
                  <a:pt x="110464" y="3111415"/>
                </a:cubicBezTo>
                <a:cubicBezTo>
                  <a:pt x="114555" y="3095050"/>
                  <a:pt x="131943" y="3089936"/>
                  <a:pt x="122738" y="3074594"/>
                </a:cubicBezTo>
                <a:cubicBezTo>
                  <a:pt x="113533" y="3059252"/>
                  <a:pt x="75688" y="3035726"/>
                  <a:pt x="55232" y="3019361"/>
                </a:cubicBezTo>
                <a:cubicBezTo>
                  <a:pt x="34776" y="3002996"/>
                  <a:pt x="0" y="2976403"/>
                  <a:pt x="0" y="2976403"/>
                </a:cubicBezTo>
                <a:lnTo>
                  <a:pt x="0" y="2976403"/>
                </a:lnTo>
              </a:path>
            </a:pathLst>
          </a:custGeom>
          <a:noFill/>
          <a:ln w="28575">
            <a:solidFill>
              <a:srgbClr val="310DB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21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An aerial view of islands&#10;&#10;Description automatically generated with low confidence">
            <a:extLst>
              <a:ext uri="{FF2B5EF4-FFF2-40B4-BE49-F238E27FC236}">
                <a16:creationId xmlns:a16="http://schemas.microsoft.com/office/drawing/2014/main" id="{65ACAFDF-E43E-710A-AFA6-7A9F0D9010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46" r="-2" b="7079"/>
          <a:stretch/>
        </p:blipFill>
        <p:spPr bwMode="auto">
          <a:xfrm>
            <a:off x="321730" y="139533"/>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ody of water with boats and trees around it&#10;&#10;Description automatically generated with low confidence">
            <a:extLst>
              <a:ext uri="{FF2B5EF4-FFF2-40B4-BE49-F238E27FC236}">
                <a16:creationId xmlns:a16="http://schemas.microsoft.com/office/drawing/2014/main" id="{39BF23CA-C0CE-52B3-E6DA-AAA63DEB3736}"/>
              </a:ext>
            </a:extLst>
          </p:cNvPr>
          <p:cNvPicPr>
            <a:picLocks noChangeAspect="1"/>
          </p:cNvPicPr>
          <p:nvPr/>
        </p:nvPicPr>
        <p:blipFill rotWithShape="1">
          <a:blip r:embed="rId3"/>
          <a:srcRect r="-2" b="12597"/>
          <a:stretch/>
        </p:blipFill>
        <p:spPr>
          <a:xfrm>
            <a:off x="321730" y="3615997"/>
            <a:ext cx="5674897" cy="2789954"/>
          </a:xfrm>
          <a:prstGeom prst="rect">
            <a:avLst/>
          </a:prstGeom>
        </p:spPr>
      </p:pic>
      <p:sp>
        <p:nvSpPr>
          <p:cNvPr id="9" name="TextBox 8">
            <a:extLst>
              <a:ext uri="{FF2B5EF4-FFF2-40B4-BE49-F238E27FC236}">
                <a16:creationId xmlns:a16="http://schemas.microsoft.com/office/drawing/2014/main" id="{BFB45695-331F-0703-8DE7-4FF79AAD1FD0}"/>
              </a:ext>
            </a:extLst>
          </p:cNvPr>
          <p:cNvSpPr txBox="1"/>
          <p:nvPr/>
        </p:nvSpPr>
        <p:spPr>
          <a:xfrm>
            <a:off x="1422400" y="6466074"/>
            <a:ext cx="6096000" cy="523220"/>
          </a:xfrm>
          <a:prstGeom prst="rect">
            <a:avLst/>
          </a:prstGeom>
          <a:noFill/>
        </p:spPr>
        <p:txBody>
          <a:bodyPr wrap="square">
            <a:spAutoFit/>
          </a:bodyPr>
          <a:lstStyle/>
          <a:p>
            <a:r>
              <a:rPr lang="en-US" sz="2800" b="1">
                <a:solidFill>
                  <a:srgbClr val="3333FF"/>
                </a:solidFill>
                <a:latin typeface="#9Slide05 Fourth Medium" panose="00000600000000000000" pitchFamily="2" charset="0"/>
                <a:cs typeface="Arial" panose="020B0604020202020204" pitchFamily="34" charset="0"/>
              </a:rPr>
              <a:t>Đảo</a:t>
            </a:r>
            <a:r>
              <a:rPr lang="vi-VN" sz="2800" b="1">
                <a:solidFill>
                  <a:srgbClr val="3333FF"/>
                </a:solidFill>
                <a:latin typeface="#9Slide05 Fourth Medium" panose="00000600000000000000" pitchFamily="2" charset="0"/>
                <a:cs typeface="Arial" panose="020B0604020202020204" pitchFamily="34" charset="0"/>
              </a:rPr>
              <a:t> </a:t>
            </a:r>
            <a:r>
              <a:rPr lang="en-US" sz="2800" b="1">
                <a:solidFill>
                  <a:srgbClr val="3333FF"/>
                </a:solidFill>
                <a:latin typeface="#9Slide05 Fourth Medium" panose="00000600000000000000" pitchFamily="2" charset="0"/>
                <a:cs typeface="Arial" panose="020B0604020202020204" pitchFamily="34" charset="0"/>
              </a:rPr>
              <a:t>Phú Quốc</a:t>
            </a:r>
            <a:r>
              <a:rPr lang="vi-VN" sz="2800" b="1">
                <a:solidFill>
                  <a:srgbClr val="3333FF"/>
                </a:solidFill>
                <a:latin typeface="#9Slide05 Fourth Medium" panose="00000600000000000000" pitchFamily="2" charset="0"/>
                <a:cs typeface="Arial" panose="020B0604020202020204" pitchFamily="34" charset="0"/>
              </a:rPr>
              <a:t>( Kiên Giang)</a:t>
            </a:r>
            <a:endParaRPr lang="en-US" sz="2800">
              <a:latin typeface="#9Slide05 Fourth Medium" panose="00000600000000000000" pitchFamily="2" charset="0"/>
            </a:endParaRPr>
          </a:p>
        </p:txBody>
      </p:sp>
      <p:sp>
        <p:nvSpPr>
          <p:cNvPr id="10" name="TextBox 9">
            <a:extLst>
              <a:ext uri="{FF2B5EF4-FFF2-40B4-BE49-F238E27FC236}">
                <a16:creationId xmlns:a16="http://schemas.microsoft.com/office/drawing/2014/main" id="{56B6DC4B-B473-A5B2-88B3-8800791E295B}"/>
              </a:ext>
            </a:extLst>
          </p:cNvPr>
          <p:cNvSpPr txBox="1"/>
          <p:nvPr/>
        </p:nvSpPr>
        <p:spPr>
          <a:xfrm>
            <a:off x="6968998" y="6405951"/>
            <a:ext cx="6096000" cy="523220"/>
          </a:xfrm>
          <a:prstGeom prst="rect">
            <a:avLst/>
          </a:prstGeom>
          <a:noFill/>
        </p:spPr>
        <p:txBody>
          <a:bodyPr wrap="square">
            <a:spAutoFit/>
          </a:bodyPr>
          <a:lstStyle/>
          <a:p>
            <a:r>
              <a:rPr lang="en-US" sz="2800" b="1">
                <a:solidFill>
                  <a:srgbClr val="3333FF"/>
                </a:solidFill>
                <a:latin typeface="#9Slide05 Fourth Medium" panose="00000600000000000000" pitchFamily="2" charset="0"/>
                <a:cs typeface="Arial" panose="020B0604020202020204" pitchFamily="34" charset="0"/>
              </a:rPr>
              <a:t>Đảo</a:t>
            </a:r>
            <a:r>
              <a:rPr lang="vi-VN" sz="2800" b="1">
                <a:solidFill>
                  <a:srgbClr val="3333FF"/>
                </a:solidFill>
                <a:latin typeface="#9Slide05 Fourth Medium" panose="00000600000000000000" pitchFamily="2" charset="0"/>
                <a:cs typeface="Arial" panose="020B0604020202020204" pitchFamily="34" charset="0"/>
              </a:rPr>
              <a:t> Cái Bầu (Quảng Ninh)</a:t>
            </a:r>
            <a:endParaRPr lang="en-US" sz="2800">
              <a:latin typeface="#9Slide05 Fourth Medium" panose="00000600000000000000" pitchFamily="2" charset="0"/>
            </a:endParaRPr>
          </a:p>
        </p:txBody>
      </p:sp>
      <p:sp>
        <p:nvSpPr>
          <p:cNvPr id="11" name="TextBox 10">
            <a:extLst>
              <a:ext uri="{FF2B5EF4-FFF2-40B4-BE49-F238E27FC236}">
                <a16:creationId xmlns:a16="http://schemas.microsoft.com/office/drawing/2014/main" id="{904ACDB5-6233-B36C-0E48-A6E39038F346}"/>
              </a:ext>
            </a:extLst>
          </p:cNvPr>
          <p:cNvSpPr txBox="1"/>
          <p:nvPr/>
        </p:nvSpPr>
        <p:spPr>
          <a:xfrm>
            <a:off x="965200" y="3152070"/>
            <a:ext cx="6096000" cy="523220"/>
          </a:xfrm>
          <a:prstGeom prst="rect">
            <a:avLst/>
          </a:prstGeom>
          <a:noFill/>
        </p:spPr>
        <p:txBody>
          <a:bodyPr wrap="square">
            <a:spAutoFit/>
          </a:bodyPr>
          <a:lstStyle/>
          <a:p>
            <a:r>
              <a:rPr lang="en-US" sz="2800" b="1">
                <a:solidFill>
                  <a:srgbClr val="3333FF"/>
                </a:solidFill>
                <a:latin typeface="#9Slide05 Fourth Medium" panose="00000600000000000000" pitchFamily="2" charset="0"/>
                <a:cs typeface="Arial" panose="020B0604020202020204" pitchFamily="34" charset="0"/>
              </a:rPr>
              <a:t>Đảo Cát Bà</a:t>
            </a:r>
            <a:r>
              <a:rPr lang="vi-VN" sz="2800" b="1">
                <a:solidFill>
                  <a:srgbClr val="3333FF"/>
                </a:solidFill>
                <a:latin typeface="#9Slide05 Fourth Medium" panose="00000600000000000000" pitchFamily="2" charset="0"/>
                <a:cs typeface="Arial" panose="020B0604020202020204" pitchFamily="34" charset="0"/>
              </a:rPr>
              <a:t> (Hải Phòng)</a:t>
            </a:r>
            <a:endParaRPr lang="en-US" sz="2800">
              <a:latin typeface="#9Slide05 Fourth Medium" panose="00000600000000000000" pitchFamily="2" charset="0"/>
            </a:endParaRPr>
          </a:p>
        </p:txBody>
      </p:sp>
      <p:pic>
        <p:nvPicPr>
          <p:cNvPr id="1032" name="Picture 8" descr="Vùng đất được thiên nhiên ban tặng nhiều cảnh đẹp và nguồn thủy hải sản phong phú.">
            <a:extLst>
              <a:ext uri="{FF2B5EF4-FFF2-40B4-BE49-F238E27FC236}">
                <a16:creationId xmlns:a16="http://schemas.microsoft.com/office/drawing/2014/main" id="{8AAFEA20-C514-5640-2BA7-5AB921A16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6833" y="3615996"/>
            <a:ext cx="5286206" cy="28581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ảo Phú Quý - Thánh địa du lịch tuyệt đẹp tại Bình Thuận - Du lịch Bình  Thuận">
            <a:extLst>
              <a:ext uri="{FF2B5EF4-FFF2-40B4-BE49-F238E27FC236}">
                <a16:creationId xmlns:a16="http://schemas.microsoft.com/office/drawing/2014/main" id="{DAFD3387-7E0C-B84F-0EBF-8A8CDA605A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6833" y="76164"/>
            <a:ext cx="5286206" cy="31268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2F7B459-93EA-4B13-3578-C380F4D8C2DA}"/>
              </a:ext>
            </a:extLst>
          </p:cNvPr>
          <p:cNvSpPr txBox="1"/>
          <p:nvPr/>
        </p:nvSpPr>
        <p:spPr>
          <a:xfrm>
            <a:off x="7280509" y="3187338"/>
            <a:ext cx="6096000" cy="523220"/>
          </a:xfrm>
          <a:prstGeom prst="rect">
            <a:avLst/>
          </a:prstGeom>
          <a:noFill/>
        </p:spPr>
        <p:txBody>
          <a:bodyPr wrap="square">
            <a:spAutoFit/>
          </a:bodyPr>
          <a:lstStyle/>
          <a:p>
            <a:r>
              <a:rPr lang="en-US" sz="2800" b="1">
                <a:solidFill>
                  <a:srgbClr val="3333FF"/>
                </a:solidFill>
                <a:latin typeface="#9Slide05 Fourth Medium" panose="00000600000000000000" pitchFamily="2" charset="0"/>
                <a:cs typeface="Arial" panose="020B0604020202020204" pitchFamily="34" charset="0"/>
              </a:rPr>
              <a:t>Đảo Phú Quý</a:t>
            </a:r>
            <a:r>
              <a:rPr lang="vi-VN" sz="2800" b="1">
                <a:solidFill>
                  <a:srgbClr val="3333FF"/>
                </a:solidFill>
                <a:latin typeface="#9Slide05 Fourth Medium" panose="00000600000000000000" pitchFamily="2" charset="0"/>
                <a:cs typeface="Arial" panose="020B0604020202020204" pitchFamily="34" charset="0"/>
              </a:rPr>
              <a:t> (</a:t>
            </a:r>
            <a:r>
              <a:rPr lang="en-US" sz="2800" b="1">
                <a:solidFill>
                  <a:srgbClr val="3333FF"/>
                </a:solidFill>
                <a:latin typeface="#9Slide05 Fourth Medium" panose="00000600000000000000" pitchFamily="2" charset="0"/>
                <a:cs typeface="Arial" panose="020B0604020202020204" pitchFamily="34" charset="0"/>
              </a:rPr>
              <a:t>Bình Thuận</a:t>
            </a:r>
            <a:r>
              <a:rPr lang="vi-VN" sz="2800" b="1">
                <a:solidFill>
                  <a:srgbClr val="3333FF"/>
                </a:solidFill>
                <a:latin typeface="#9Slide05 Fourth Medium" panose="00000600000000000000" pitchFamily="2" charset="0"/>
                <a:cs typeface="Arial" panose="020B0604020202020204" pitchFamily="34" charset="0"/>
              </a:rPr>
              <a:t>)</a:t>
            </a:r>
            <a:endParaRPr lang="en-US" sz="2800">
              <a:latin typeface="#9Slide05 Fourth Medium" panose="00000600000000000000" pitchFamily="2" charset="0"/>
            </a:endParaRPr>
          </a:p>
        </p:txBody>
      </p:sp>
    </p:spTree>
    <p:extLst>
      <p:ext uri="{BB962C8B-B14F-4D97-AF65-F5344CB8AC3E}">
        <p14:creationId xmlns:p14="http://schemas.microsoft.com/office/powerpoint/2010/main" val="2378242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BE17D80-691A-D7E6-DFD8-BBDC19197415}"/>
              </a:ext>
            </a:extLst>
          </p:cNvPr>
          <p:cNvGrpSpPr/>
          <p:nvPr/>
        </p:nvGrpSpPr>
        <p:grpSpPr>
          <a:xfrm>
            <a:off x="132626" y="88577"/>
            <a:ext cx="3801421" cy="662884"/>
            <a:chOff x="142938" y="1368936"/>
            <a:chExt cx="3801421" cy="662884"/>
          </a:xfrm>
        </p:grpSpPr>
        <p:sp>
          <p:nvSpPr>
            <p:cNvPr id="17" name="Flowchart: Terminator 16">
              <a:extLst>
                <a:ext uri="{FF2B5EF4-FFF2-40B4-BE49-F238E27FC236}">
                  <a16:creationId xmlns:a16="http://schemas.microsoft.com/office/drawing/2014/main" id="{E8A5D06E-1FFE-B255-4246-CE2E1E53935F}"/>
                </a:ext>
              </a:extLst>
            </p:cNvPr>
            <p:cNvSpPr/>
            <p:nvPr/>
          </p:nvSpPr>
          <p:spPr>
            <a:xfrm>
              <a:off x="142938" y="1368936"/>
              <a:ext cx="2764649" cy="662884"/>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1A4D05-0B9A-83EB-8377-DD2C7C9E91B0}"/>
                </a:ext>
              </a:extLst>
            </p:cNvPr>
            <p:cNvSpPr txBox="1"/>
            <p:nvPr/>
          </p:nvSpPr>
          <p:spPr>
            <a:xfrm>
              <a:off x="508089" y="1488012"/>
              <a:ext cx="3436270" cy="480131"/>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a</a:t>
              </a:r>
              <a:r>
                <a:rPr kumimoji="0" lang="en-US" sz="28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Địa hình</a:t>
              </a:r>
              <a:endParaRPr kumimoji="0" lang="en-AU"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pic>
        <p:nvPicPr>
          <p:cNvPr id="21" name="Picture 20" descr="Map&#10;&#10;Description automatically generated">
            <a:extLst>
              <a:ext uri="{FF2B5EF4-FFF2-40B4-BE49-F238E27FC236}">
                <a16:creationId xmlns:a16="http://schemas.microsoft.com/office/drawing/2014/main" id="{C35409CE-7D3E-0725-7DC2-A8FBECC1A9E3}"/>
              </a:ext>
            </a:extLst>
          </p:cNvPr>
          <p:cNvPicPr>
            <a:picLocks noChangeAspect="1"/>
          </p:cNvPicPr>
          <p:nvPr/>
        </p:nvPicPr>
        <p:blipFill rotWithShape="1">
          <a:blip r:embed="rId3">
            <a:extLst>
              <a:ext uri="{28A0092B-C50C-407E-A947-70E740481C1C}">
                <a14:useLocalDpi xmlns:a14="http://schemas.microsoft.com/office/drawing/2010/main" val="0"/>
              </a:ext>
            </a:extLst>
          </a:blip>
          <a:srcRect l="6939" t="10787" r="3519" b="26891"/>
          <a:stretch/>
        </p:blipFill>
        <p:spPr>
          <a:xfrm>
            <a:off x="7484243" y="21101"/>
            <a:ext cx="4536521" cy="6836899"/>
          </a:xfrm>
          <a:prstGeom prst="rect">
            <a:avLst/>
          </a:prstGeom>
        </p:spPr>
      </p:pic>
      <p:sp>
        <p:nvSpPr>
          <p:cNvPr id="24" name="TextBox 23">
            <a:extLst>
              <a:ext uri="{FF2B5EF4-FFF2-40B4-BE49-F238E27FC236}">
                <a16:creationId xmlns:a16="http://schemas.microsoft.com/office/drawing/2014/main" id="{536CF043-80FC-FEAF-3CF1-A297CFBD7505}"/>
              </a:ext>
            </a:extLst>
          </p:cNvPr>
          <p:cNvSpPr txBox="1"/>
          <p:nvPr/>
        </p:nvSpPr>
        <p:spPr>
          <a:xfrm>
            <a:off x="172268" y="2238646"/>
            <a:ext cx="7074235" cy="2308324"/>
          </a:xfrm>
          <a:custGeom>
            <a:avLst/>
            <a:gdLst>
              <a:gd name="connsiteX0" fmla="*/ 0 w 7074235"/>
              <a:gd name="connsiteY0" fmla="*/ 0 h 2308324"/>
              <a:gd name="connsiteX1" fmla="*/ 572370 w 7074235"/>
              <a:gd name="connsiteY1" fmla="*/ 0 h 2308324"/>
              <a:gd name="connsiteX2" fmla="*/ 1003255 w 7074235"/>
              <a:gd name="connsiteY2" fmla="*/ 0 h 2308324"/>
              <a:gd name="connsiteX3" fmla="*/ 1787852 w 7074235"/>
              <a:gd name="connsiteY3" fmla="*/ 0 h 2308324"/>
              <a:gd name="connsiteX4" fmla="*/ 2360222 w 7074235"/>
              <a:gd name="connsiteY4" fmla="*/ 0 h 2308324"/>
              <a:gd name="connsiteX5" fmla="*/ 2932592 w 7074235"/>
              <a:gd name="connsiteY5" fmla="*/ 0 h 2308324"/>
              <a:gd name="connsiteX6" fmla="*/ 3717189 w 7074235"/>
              <a:gd name="connsiteY6" fmla="*/ 0 h 2308324"/>
              <a:gd name="connsiteX7" fmla="*/ 4218817 w 7074235"/>
              <a:gd name="connsiteY7" fmla="*/ 0 h 2308324"/>
              <a:gd name="connsiteX8" fmla="*/ 5003413 w 7074235"/>
              <a:gd name="connsiteY8" fmla="*/ 0 h 2308324"/>
              <a:gd name="connsiteX9" fmla="*/ 5788010 w 7074235"/>
              <a:gd name="connsiteY9" fmla="*/ 0 h 2308324"/>
              <a:gd name="connsiteX10" fmla="*/ 6431123 w 7074235"/>
              <a:gd name="connsiteY10" fmla="*/ 0 h 2308324"/>
              <a:gd name="connsiteX11" fmla="*/ 7074235 w 7074235"/>
              <a:gd name="connsiteY11" fmla="*/ 0 h 2308324"/>
              <a:gd name="connsiteX12" fmla="*/ 7074235 w 7074235"/>
              <a:gd name="connsiteY12" fmla="*/ 553998 h 2308324"/>
              <a:gd name="connsiteX13" fmla="*/ 7074235 w 7074235"/>
              <a:gd name="connsiteY13" fmla="*/ 1061829 h 2308324"/>
              <a:gd name="connsiteX14" fmla="*/ 7074235 w 7074235"/>
              <a:gd name="connsiteY14" fmla="*/ 1638910 h 2308324"/>
              <a:gd name="connsiteX15" fmla="*/ 7074235 w 7074235"/>
              <a:gd name="connsiteY15" fmla="*/ 2308324 h 2308324"/>
              <a:gd name="connsiteX16" fmla="*/ 6431123 w 7074235"/>
              <a:gd name="connsiteY16" fmla="*/ 2308324 h 2308324"/>
              <a:gd name="connsiteX17" fmla="*/ 5646526 w 7074235"/>
              <a:gd name="connsiteY17" fmla="*/ 2308324 h 2308324"/>
              <a:gd name="connsiteX18" fmla="*/ 5003413 w 7074235"/>
              <a:gd name="connsiteY18" fmla="*/ 2308324 h 2308324"/>
              <a:gd name="connsiteX19" fmla="*/ 4572528 w 7074235"/>
              <a:gd name="connsiteY19" fmla="*/ 2308324 h 2308324"/>
              <a:gd name="connsiteX20" fmla="*/ 4070901 w 7074235"/>
              <a:gd name="connsiteY20" fmla="*/ 2308324 h 2308324"/>
              <a:gd name="connsiteX21" fmla="*/ 3286304 w 7074235"/>
              <a:gd name="connsiteY21" fmla="*/ 2308324 h 2308324"/>
              <a:gd name="connsiteX22" fmla="*/ 2643191 w 7074235"/>
              <a:gd name="connsiteY22" fmla="*/ 2308324 h 2308324"/>
              <a:gd name="connsiteX23" fmla="*/ 2141564 w 7074235"/>
              <a:gd name="connsiteY23" fmla="*/ 2308324 h 2308324"/>
              <a:gd name="connsiteX24" fmla="*/ 1498452 w 7074235"/>
              <a:gd name="connsiteY24" fmla="*/ 2308324 h 2308324"/>
              <a:gd name="connsiteX25" fmla="*/ 1067566 w 7074235"/>
              <a:gd name="connsiteY25" fmla="*/ 2308324 h 2308324"/>
              <a:gd name="connsiteX26" fmla="*/ 636681 w 7074235"/>
              <a:gd name="connsiteY26" fmla="*/ 2308324 h 2308324"/>
              <a:gd name="connsiteX27" fmla="*/ 0 w 7074235"/>
              <a:gd name="connsiteY27" fmla="*/ 2308324 h 2308324"/>
              <a:gd name="connsiteX28" fmla="*/ 0 w 7074235"/>
              <a:gd name="connsiteY28" fmla="*/ 1777409 h 2308324"/>
              <a:gd name="connsiteX29" fmla="*/ 0 w 7074235"/>
              <a:gd name="connsiteY29" fmla="*/ 1154162 h 2308324"/>
              <a:gd name="connsiteX30" fmla="*/ 0 w 7074235"/>
              <a:gd name="connsiteY30" fmla="*/ 600164 h 2308324"/>
              <a:gd name="connsiteX31" fmla="*/ 0 w 7074235"/>
              <a:gd name="connsiteY31"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74235" h="2308324" extrusionOk="0">
                <a:moveTo>
                  <a:pt x="0" y="0"/>
                </a:moveTo>
                <a:cubicBezTo>
                  <a:pt x="203727" y="8200"/>
                  <a:pt x="418309" y="1348"/>
                  <a:pt x="572370" y="0"/>
                </a:cubicBezTo>
                <a:cubicBezTo>
                  <a:pt x="726431" y="-1348"/>
                  <a:pt x="883549" y="-17289"/>
                  <a:pt x="1003255" y="0"/>
                </a:cubicBezTo>
                <a:cubicBezTo>
                  <a:pt x="1122961" y="17289"/>
                  <a:pt x="1434163" y="-30028"/>
                  <a:pt x="1787852" y="0"/>
                </a:cubicBezTo>
                <a:cubicBezTo>
                  <a:pt x="2141541" y="30028"/>
                  <a:pt x="2244718" y="15113"/>
                  <a:pt x="2360222" y="0"/>
                </a:cubicBezTo>
                <a:cubicBezTo>
                  <a:pt x="2475726" y="-15113"/>
                  <a:pt x="2680951" y="801"/>
                  <a:pt x="2932592" y="0"/>
                </a:cubicBezTo>
                <a:cubicBezTo>
                  <a:pt x="3184233" y="-801"/>
                  <a:pt x="3543872" y="27635"/>
                  <a:pt x="3717189" y="0"/>
                </a:cubicBezTo>
                <a:cubicBezTo>
                  <a:pt x="3890506" y="-27635"/>
                  <a:pt x="4042300" y="-12731"/>
                  <a:pt x="4218817" y="0"/>
                </a:cubicBezTo>
                <a:cubicBezTo>
                  <a:pt x="4395334" y="12731"/>
                  <a:pt x="4778512" y="-29309"/>
                  <a:pt x="5003413" y="0"/>
                </a:cubicBezTo>
                <a:cubicBezTo>
                  <a:pt x="5228314" y="29309"/>
                  <a:pt x="5401878" y="1351"/>
                  <a:pt x="5788010" y="0"/>
                </a:cubicBezTo>
                <a:cubicBezTo>
                  <a:pt x="6174142" y="-1351"/>
                  <a:pt x="6167646" y="15923"/>
                  <a:pt x="6431123" y="0"/>
                </a:cubicBezTo>
                <a:cubicBezTo>
                  <a:pt x="6694600" y="-15923"/>
                  <a:pt x="6775087" y="24781"/>
                  <a:pt x="7074235" y="0"/>
                </a:cubicBezTo>
                <a:cubicBezTo>
                  <a:pt x="7058546" y="178998"/>
                  <a:pt x="7101756" y="314340"/>
                  <a:pt x="7074235" y="553998"/>
                </a:cubicBezTo>
                <a:cubicBezTo>
                  <a:pt x="7046714" y="793656"/>
                  <a:pt x="7087705" y="814211"/>
                  <a:pt x="7074235" y="1061829"/>
                </a:cubicBezTo>
                <a:cubicBezTo>
                  <a:pt x="7060765" y="1309447"/>
                  <a:pt x="7102820" y="1515397"/>
                  <a:pt x="7074235" y="1638910"/>
                </a:cubicBezTo>
                <a:cubicBezTo>
                  <a:pt x="7045650" y="1762423"/>
                  <a:pt x="7072865" y="1975386"/>
                  <a:pt x="7074235" y="2308324"/>
                </a:cubicBezTo>
                <a:cubicBezTo>
                  <a:pt x="6882533" y="2326413"/>
                  <a:pt x="6675643" y="2293505"/>
                  <a:pt x="6431123" y="2308324"/>
                </a:cubicBezTo>
                <a:cubicBezTo>
                  <a:pt x="6186603" y="2323143"/>
                  <a:pt x="5878485" y="2324599"/>
                  <a:pt x="5646526" y="2308324"/>
                </a:cubicBezTo>
                <a:cubicBezTo>
                  <a:pt x="5414567" y="2292049"/>
                  <a:pt x="5150513" y="2309227"/>
                  <a:pt x="5003413" y="2308324"/>
                </a:cubicBezTo>
                <a:cubicBezTo>
                  <a:pt x="4856313" y="2307421"/>
                  <a:pt x="4787708" y="2300327"/>
                  <a:pt x="4572528" y="2308324"/>
                </a:cubicBezTo>
                <a:cubicBezTo>
                  <a:pt x="4357349" y="2316321"/>
                  <a:pt x="4288755" y="2327465"/>
                  <a:pt x="4070901" y="2308324"/>
                </a:cubicBezTo>
                <a:cubicBezTo>
                  <a:pt x="3853047" y="2289183"/>
                  <a:pt x="3458953" y="2288149"/>
                  <a:pt x="3286304" y="2308324"/>
                </a:cubicBezTo>
                <a:cubicBezTo>
                  <a:pt x="3113655" y="2328499"/>
                  <a:pt x="2959388" y="2312852"/>
                  <a:pt x="2643191" y="2308324"/>
                </a:cubicBezTo>
                <a:cubicBezTo>
                  <a:pt x="2326994" y="2303796"/>
                  <a:pt x="2364983" y="2330926"/>
                  <a:pt x="2141564" y="2308324"/>
                </a:cubicBezTo>
                <a:cubicBezTo>
                  <a:pt x="1918145" y="2285722"/>
                  <a:pt x="1681992" y="2332039"/>
                  <a:pt x="1498452" y="2308324"/>
                </a:cubicBezTo>
                <a:cubicBezTo>
                  <a:pt x="1314912" y="2284609"/>
                  <a:pt x="1263503" y="2296504"/>
                  <a:pt x="1067566" y="2308324"/>
                </a:cubicBezTo>
                <a:cubicBezTo>
                  <a:pt x="871629" y="2320144"/>
                  <a:pt x="761484" y="2304580"/>
                  <a:pt x="636681" y="2308324"/>
                </a:cubicBezTo>
                <a:cubicBezTo>
                  <a:pt x="511879" y="2312068"/>
                  <a:pt x="252540" y="2339349"/>
                  <a:pt x="0" y="2308324"/>
                </a:cubicBezTo>
                <a:cubicBezTo>
                  <a:pt x="8685" y="2198852"/>
                  <a:pt x="-12724" y="2004107"/>
                  <a:pt x="0" y="1777409"/>
                </a:cubicBezTo>
                <a:cubicBezTo>
                  <a:pt x="12724" y="1550712"/>
                  <a:pt x="30802" y="1321412"/>
                  <a:pt x="0" y="1154162"/>
                </a:cubicBezTo>
                <a:cubicBezTo>
                  <a:pt x="-30802" y="986912"/>
                  <a:pt x="4088" y="866773"/>
                  <a:pt x="0" y="600164"/>
                </a:cubicBezTo>
                <a:cubicBezTo>
                  <a:pt x="-4088" y="333555"/>
                  <a:pt x="18611" y="285977"/>
                  <a:pt x="0" y="0"/>
                </a:cubicBezTo>
                <a:close/>
              </a:path>
            </a:pathLst>
          </a:custGeom>
          <a:noFill/>
          <a:ln>
            <a:solidFill>
              <a:srgbClr val="F612BA"/>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algn="just"/>
            <a:r>
              <a:rPr lang="vi-VN" sz="3600" b="0" i="0">
                <a:solidFill>
                  <a:srgbClr val="310DB3"/>
                </a:solidFill>
                <a:effectLst/>
              </a:rPr>
              <a:t>Dựa vào hình 15.1 và thông tin trong bài, em hãy:</a:t>
            </a:r>
          </a:p>
          <a:p>
            <a:pPr algn="just"/>
            <a:r>
              <a:rPr lang="en-US" sz="3600" b="1" i="0">
                <a:solidFill>
                  <a:srgbClr val="310DB3"/>
                </a:solidFill>
                <a:effectLst/>
              </a:rPr>
              <a:t>-</a:t>
            </a:r>
            <a:r>
              <a:rPr lang="vi-VN" sz="3600" b="0" i="0">
                <a:solidFill>
                  <a:srgbClr val="310DB3"/>
                </a:solidFill>
                <a:effectLst/>
              </a:rPr>
              <a:t>Nêu đặc điểm địa hình của vùng biển đảo Việt Nam.</a:t>
            </a:r>
          </a:p>
        </p:txBody>
      </p:sp>
      <p:sp>
        <p:nvSpPr>
          <p:cNvPr id="27" name="TextBox 26">
            <a:extLst>
              <a:ext uri="{FF2B5EF4-FFF2-40B4-BE49-F238E27FC236}">
                <a16:creationId xmlns:a16="http://schemas.microsoft.com/office/drawing/2014/main" id="{61023A2B-570F-FD1C-88D8-0D2977FD376C}"/>
              </a:ext>
            </a:extLst>
          </p:cNvPr>
          <p:cNvSpPr txBox="1"/>
          <p:nvPr/>
        </p:nvSpPr>
        <p:spPr>
          <a:xfrm>
            <a:off x="1637212" y="1269820"/>
            <a:ext cx="3813505" cy="707886"/>
          </a:xfrm>
          <a:prstGeom prst="rect">
            <a:avLst/>
          </a:prstGeom>
          <a:solidFill>
            <a:schemeClr val="accent4">
              <a:lumMod val="20000"/>
              <a:lumOff val="8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000" b="1" dirty="0">
                <a:solidFill>
                  <a:srgbClr val="00B050"/>
                </a:solidFill>
                <a:latin typeface="#9Slide07 IcielBC Cubano Normal" panose="00000500000000000000" pitchFamily="2" charset="0"/>
              </a:rPr>
              <a:t>AI NHANH HƠN </a:t>
            </a:r>
          </a:p>
        </p:txBody>
      </p:sp>
      <p:pic>
        <p:nvPicPr>
          <p:cNvPr id="28" name="Picture 27">
            <a:extLst>
              <a:ext uri="{FF2B5EF4-FFF2-40B4-BE49-F238E27FC236}">
                <a16:creationId xmlns:a16="http://schemas.microsoft.com/office/drawing/2014/main" id="{F65530D2-8A7D-4BDF-BDBB-D4BF29FFBA1C}"/>
              </a:ext>
            </a:extLst>
          </p:cNvPr>
          <p:cNvPicPr>
            <a:picLocks noChangeAspect="1"/>
          </p:cNvPicPr>
          <p:nvPr/>
        </p:nvPicPr>
        <p:blipFill rotWithShape="1">
          <a:blip r:embed="rId4"/>
          <a:srcRect l="10000" t="28444" r="83037" b="58827"/>
          <a:stretch/>
        </p:blipFill>
        <p:spPr>
          <a:xfrm>
            <a:off x="509067" y="1099521"/>
            <a:ext cx="977290" cy="1004969"/>
          </a:xfrm>
          <a:prstGeom prst="rect">
            <a:avLst/>
          </a:prstGeom>
        </p:spPr>
      </p:pic>
      <p:pic>
        <p:nvPicPr>
          <p:cNvPr id="29" name="Picture 6" descr="VÌ SAO NÊN CHO TRẺ HỌC TIẾNG NHẬT NGAY TỪ NHỎ">
            <a:extLst>
              <a:ext uri="{FF2B5EF4-FFF2-40B4-BE49-F238E27FC236}">
                <a16:creationId xmlns:a16="http://schemas.microsoft.com/office/drawing/2014/main" id="{984E7BB4-99A6-C5BD-286A-B0998064B5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409" t="18518" r="13364"/>
          <a:stretch/>
        </p:blipFill>
        <p:spPr bwMode="auto">
          <a:xfrm>
            <a:off x="827557" y="4740924"/>
            <a:ext cx="1962918" cy="125693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1C760829-817E-1B29-F353-1E1EE0E8B104}"/>
              </a:ext>
            </a:extLst>
          </p:cNvPr>
          <p:cNvSpPr/>
          <p:nvPr/>
        </p:nvSpPr>
        <p:spPr>
          <a:xfrm>
            <a:off x="674955" y="6182832"/>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31" name="Rectangle 30">
            <a:extLst>
              <a:ext uri="{FF2B5EF4-FFF2-40B4-BE49-F238E27FC236}">
                <a16:creationId xmlns:a16="http://schemas.microsoft.com/office/drawing/2014/main" id="{22B85966-89CD-36EA-F838-43BB3F7FC123}"/>
              </a:ext>
            </a:extLst>
          </p:cNvPr>
          <p:cNvSpPr/>
          <p:nvPr/>
        </p:nvSpPr>
        <p:spPr>
          <a:xfrm>
            <a:off x="3418365" y="6130228"/>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( 2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33" name="Picture 32">
            <a:extLst>
              <a:ext uri="{FF2B5EF4-FFF2-40B4-BE49-F238E27FC236}">
                <a16:creationId xmlns:a16="http://schemas.microsoft.com/office/drawing/2014/main" id="{B3E3631F-5E33-E6D3-10D4-614FC9BE97D8}"/>
              </a:ext>
            </a:extLst>
          </p:cNvPr>
          <p:cNvPicPr>
            <a:picLocks noChangeAspect="1"/>
          </p:cNvPicPr>
          <p:nvPr/>
        </p:nvPicPr>
        <p:blipFill rotWithShape="1">
          <a:blip r:embed="rId6"/>
          <a:srcRect l="17629"/>
          <a:stretch/>
        </p:blipFill>
        <p:spPr>
          <a:xfrm>
            <a:off x="5674421" y="1003859"/>
            <a:ext cx="988140" cy="1071449"/>
          </a:xfrm>
          <a:prstGeom prst="rect">
            <a:avLst/>
          </a:prstGeom>
        </p:spPr>
      </p:pic>
      <p:pic>
        <p:nvPicPr>
          <p:cNvPr id="2" name="3 Minute Timer (Nho)">
            <a:hlinkClick r:id="" action="ppaction://media"/>
            <a:extLst>
              <a:ext uri="{FF2B5EF4-FFF2-40B4-BE49-F238E27FC236}">
                <a16:creationId xmlns:a16="http://schemas.microsoft.com/office/drawing/2014/main" id="{7295F242-2864-9F02-230C-77615345AE49}"/>
              </a:ext>
            </a:extLst>
          </p:cNvPr>
          <p:cNvPicPr>
            <a:picLocks noChangeAspect="1"/>
          </p:cNvPicPr>
          <p:nvPr/>
        </p:nvPicPr>
        <p:blipFill>
          <a:blip r:embed="rId7"/>
          <a:stretch>
            <a:fillRect/>
          </a:stretch>
        </p:blipFill>
        <p:spPr>
          <a:xfrm>
            <a:off x="3612157" y="4645344"/>
            <a:ext cx="2483843" cy="1388811"/>
          </a:xfrm>
          <a:prstGeom prst="rect">
            <a:avLst/>
          </a:prstGeom>
        </p:spPr>
      </p:pic>
    </p:spTree>
    <p:extLst>
      <p:ext uri="{BB962C8B-B14F-4D97-AF65-F5344CB8AC3E}">
        <p14:creationId xmlns:p14="http://schemas.microsoft.com/office/powerpoint/2010/main" val="279049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80" name="Picture 8" descr="Top 8 vùng biển xanh miền Nam cho chuyến du lịch hè">
            <a:extLst>
              <a:ext uri="{FF2B5EF4-FFF2-40B4-BE49-F238E27FC236}">
                <a16:creationId xmlns:a16="http://schemas.microsoft.com/office/drawing/2014/main" id="{F52E601B-F578-C6D5-44AE-9BE111BAFA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53"/>
          <a:stretch/>
        </p:blipFill>
        <p:spPr bwMode="auto">
          <a:xfrm>
            <a:off x="1"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water, nature, outdoor, sky&#10;&#10;Description automatically generated">
            <a:extLst>
              <a:ext uri="{FF2B5EF4-FFF2-40B4-BE49-F238E27FC236}">
                <a16:creationId xmlns:a16="http://schemas.microsoft.com/office/drawing/2014/main" id="{D6261B06-B4D1-F53E-1084-201664128E01}"/>
              </a:ext>
            </a:extLst>
          </p:cNvPr>
          <p:cNvPicPr>
            <a:picLocks noChangeAspect="1"/>
          </p:cNvPicPr>
          <p:nvPr/>
        </p:nvPicPr>
        <p:blipFill rotWithShape="1">
          <a:blip r:embed="rId4">
            <a:extLst>
              <a:ext uri="{28A0092B-C50C-407E-A947-70E740481C1C}">
                <a14:useLocalDpi xmlns:a14="http://schemas.microsoft.com/office/drawing/2010/main" val="0"/>
              </a:ext>
            </a:extLst>
          </a:blip>
          <a:srcRect t="15456" r="2" b="2"/>
          <a:stretch/>
        </p:blipFill>
        <p:spPr>
          <a:xfrm>
            <a:off x="6092952" y="10"/>
            <a:ext cx="6099048" cy="3428990"/>
          </a:xfrm>
          <a:prstGeom prst="rect">
            <a:avLst/>
          </a:prstGeom>
        </p:spPr>
      </p:pic>
      <p:pic>
        <p:nvPicPr>
          <p:cNvPr id="3074" name="Picture 2" descr="Cồn Ông Trang Cà Mau">
            <a:extLst>
              <a:ext uri="{FF2B5EF4-FFF2-40B4-BE49-F238E27FC236}">
                <a16:creationId xmlns:a16="http://schemas.microsoft.com/office/drawing/2014/main" id="{1B9998A8-5837-1048-825F-9FFAFE4ACB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94"/>
          <a:stretch/>
        </p:blipFill>
        <p:spPr bwMode="auto">
          <a:xfrm>
            <a:off x="1"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ửa Đại (Quảng Nam): Cát bồi trở lại ở bãi biển đẹp nhất châu Á">
            <a:extLst>
              <a:ext uri="{FF2B5EF4-FFF2-40B4-BE49-F238E27FC236}">
                <a16:creationId xmlns:a16="http://schemas.microsoft.com/office/drawing/2014/main" id="{5807C547-FEB6-4D87-3B21-9074410E956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 b="15458"/>
          <a:stretch/>
        </p:blipFill>
        <p:spPr bwMode="auto">
          <a:xfrm>
            <a:off x="6092952"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Rong ruổi bờ biển Phú Yên | DoanhnhanPlus.vn">
            <a:extLst>
              <a:ext uri="{FF2B5EF4-FFF2-40B4-BE49-F238E27FC236}">
                <a16:creationId xmlns:a16="http://schemas.microsoft.com/office/drawing/2014/main" id="{1AB6A669-4746-A6EF-B71B-3D5AB41E883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2137CDA3-1C9A-22DB-4003-FDA9F5A4B7A3}"/>
              </a:ext>
            </a:extLst>
          </p:cNvPr>
          <p:cNvSpPr txBox="1"/>
          <p:nvPr/>
        </p:nvSpPr>
        <p:spPr>
          <a:xfrm>
            <a:off x="6081590" y="6396335"/>
            <a:ext cx="1927539" cy="461665"/>
          </a:xfrm>
          <a:prstGeom prst="rect">
            <a:avLst/>
          </a:prstGeom>
          <a:solidFill>
            <a:schemeClr val="bg1">
              <a:alpha val="47000"/>
            </a:schemeClr>
          </a:solidFill>
        </p:spPr>
        <p:txBody>
          <a:bodyPr wrap="square">
            <a:spAutoFit/>
          </a:bodyPr>
          <a:lstStyle/>
          <a:p>
            <a:r>
              <a:rPr lang="en-US" sz="2400" b="0" i="0">
                <a:solidFill>
                  <a:srgbClr val="310DB3"/>
                </a:solidFill>
                <a:effectLst/>
                <a:latin typeface="#9Slide05 Fourth Medium" panose="00000600000000000000" pitchFamily="2" charset="0"/>
                <a:cs typeface="Arial" panose="020B0604020202020204" pitchFamily="34" charset="0"/>
              </a:rPr>
              <a:t>Bờ biển bồi tụ</a:t>
            </a:r>
            <a:endParaRPr lang="en-US" sz="2400">
              <a:latin typeface="#9Slide05 Fourth Medium" panose="00000600000000000000" pitchFamily="2" charset="0"/>
            </a:endParaRPr>
          </a:p>
        </p:txBody>
      </p:sp>
      <p:sp>
        <p:nvSpPr>
          <p:cNvPr id="10" name="TextBox 9">
            <a:extLst>
              <a:ext uri="{FF2B5EF4-FFF2-40B4-BE49-F238E27FC236}">
                <a16:creationId xmlns:a16="http://schemas.microsoft.com/office/drawing/2014/main" id="{91FF1DC8-48D3-633E-0F75-A3EED191272E}"/>
              </a:ext>
            </a:extLst>
          </p:cNvPr>
          <p:cNvSpPr txBox="1"/>
          <p:nvPr/>
        </p:nvSpPr>
        <p:spPr>
          <a:xfrm>
            <a:off x="3921760" y="2942996"/>
            <a:ext cx="2178812" cy="461665"/>
          </a:xfrm>
          <a:prstGeom prst="rect">
            <a:avLst/>
          </a:prstGeom>
          <a:solidFill>
            <a:schemeClr val="bg1">
              <a:alpha val="63000"/>
            </a:schemeClr>
          </a:solidFill>
        </p:spPr>
        <p:txBody>
          <a:bodyPr wrap="square">
            <a:spAutoFit/>
          </a:bodyPr>
          <a:lstStyle/>
          <a:p>
            <a:r>
              <a:rPr lang="en-US" sz="2400" b="0" i="0">
                <a:solidFill>
                  <a:srgbClr val="310DB3"/>
                </a:solidFill>
                <a:effectLst/>
                <a:latin typeface="#9Slide05 Fourth Medium" panose="00000600000000000000" pitchFamily="2" charset="0"/>
                <a:cs typeface="Arial" panose="020B0604020202020204" pitchFamily="34" charset="0"/>
              </a:rPr>
              <a:t>Bờ biển mài mòn</a:t>
            </a:r>
            <a:endParaRPr lang="en-US" sz="2400">
              <a:latin typeface="#9Slide05 Fourth Medium" panose="00000600000000000000" pitchFamily="2" charset="0"/>
            </a:endParaRPr>
          </a:p>
        </p:txBody>
      </p:sp>
    </p:spTree>
    <p:extLst>
      <p:ext uri="{BB962C8B-B14F-4D97-AF65-F5344CB8AC3E}">
        <p14:creationId xmlns:p14="http://schemas.microsoft.com/office/powerpoint/2010/main" val="3558787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n aerial view of islands&#10;&#10;Description automatically generated with low confidence">
            <a:extLst>
              <a:ext uri="{FF2B5EF4-FFF2-40B4-BE49-F238E27FC236}">
                <a16:creationId xmlns:a16="http://schemas.microsoft.com/office/drawing/2014/main" id="{0F73F796-C011-C578-3C95-8857A34FA95C}"/>
              </a:ext>
            </a:extLst>
          </p:cNvPr>
          <p:cNvPicPr>
            <a:picLocks noChangeAspect="1"/>
          </p:cNvPicPr>
          <p:nvPr/>
        </p:nvPicPr>
        <p:blipFill rotWithShape="1">
          <a:blip r:embed="rId3"/>
          <a:srcRect t="12225" r="-2" b="6017"/>
          <a:stretch/>
        </p:blipFill>
        <p:spPr>
          <a:xfrm>
            <a:off x="198739" y="171717"/>
            <a:ext cx="5804105" cy="3167426"/>
          </a:xfrm>
          <a:prstGeom prst="rect">
            <a:avLst/>
          </a:prstGeom>
        </p:spPr>
      </p:pic>
      <p:pic>
        <p:nvPicPr>
          <p:cNvPr id="5" name="Picture 4">
            <a:extLst>
              <a:ext uri="{FF2B5EF4-FFF2-40B4-BE49-F238E27FC236}">
                <a16:creationId xmlns:a16="http://schemas.microsoft.com/office/drawing/2014/main" id="{4726A990-93D6-9DAC-9A39-2AB0DFD80BCE}"/>
              </a:ext>
            </a:extLst>
          </p:cNvPr>
          <p:cNvPicPr>
            <a:picLocks noChangeAspect="1"/>
          </p:cNvPicPr>
          <p:nvPr/>
        </p:nvPicPr>
        <p:blipFill rotWithShape="1">
          <a:blip r:embed="rId4"/>
          <a:srcRect t="19034" r="2" b="12033"/>
          <a:stretch/>
        </p:blipFill>
        <p:spPr>
          <a:xfrm>
            <a:off x="6195373" y="171717"/>
            <a:ext cx="5797883" cy="3167426"/>
          </a:xfrm>
          <a:prstGeom prst="rect">
            <a:avLst/>
          </a:prstGeom>
        </p:spPr>
      </p:pic>
      <p:pic>
        <p:nvPicPr>
          <p:cNvPr id="7" name="Picture 6" descr="A sandy beach with trees and a hill in the background&#10;&#10;Description automatically generated with low confidence">
            <a:extLst>
              <a:ext uri="{FF2B5EF4-FFF2-40B4-BE49-F238E27FC236}">
                <a16:creationId xmlns:a16="http://schemas.microsoft.com/office/drawing/2014/main" id="{43E7CCD2-BD87-4A77-148E-6EE4205B8FAB}"/>
              </a:ext>
            </a:extLst>
          </p:cNvPr>
          <p:cNvPicPr>
            <a:picLocks noChangeAspect="1"/>
          </p:cNvPicPr>
          <p:nvPr/>
        </p:nvPicPr>
        <p:blipFill rotWithShape="1">
          <a:blip r:embed="rId5"/>
          <a:srcRect t="2086" r="-2" b="29487"/>
          <a:stretch/>
        </p:blipFill>
        <p:spPr>
          <a:xfrm>
            <a:off x="198739" y="3510858"/>
            <a:ext cx="5804105" cy="2789948"/>
          </a:xfrm>
          <a:prstGeom prst="rect">
            <a:avLst/>
          </a:prstGeom>
        </p:spPr>
      </p:pic>
      <p:pic>
        <p:nvPicPr>
          <p:cNvPr id="4102" name="Picture 6" descr="Trù phú đầm phá Tam Giang - Cầu Hai - VnExpress Du lịch">
            <a:extLst>
              <a:ext uri="{FF2B5EF4-FFF2-40B4-BE49-F238E27FC236}">
                <a16:creationId xmlns:a16="http://schemas.microsoft.com/office/drawing/2014/main" id="{80741A0D-97BD-0CD1-5A48-D61B9874C3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 b="27911"/>
          <a:stretch/>
        </p:blipFill>
        <p:spPr bwMode="auto">
          <a:xfrm>
            <a:off x="6195372" y="3510858"/>
            <a:ext cx="5797883" cy="27899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8731DCD-31BB-7DC3-C66B-AD7D59793624}"/>
              </a:ext>
            </a:extLst>
          </p:cNvPr>
          <p:cNvSpPr txBox="1"/>
          <p:nvPr/>
        </p:nvSpPr>
        <p:spPr>
          <a:xfrm>
            <a:off x="6195372" y="2877478"/>
            <a:ext cx="1960880" cy="461665"/>
          </a:xfrm>
          <a:prstGeom prst="rect">
            <a:avLst/>
          </a:prstGeom>
          <a:solidFill>
            <a:schemeClr val="bg1">
              <a:alpha val="27000"/>
            </a:schemeClr>
          </a:solidFill>
        </p:spPr>
        <p:txBody>
          <a:bodyPr wrap="square">
            <a:spAutoFit/>
          </a:bodyPr>
          <a:lstStyle/>
          <a:p>
            <a:r>
              <a:rPr lang="en-US" sz="2400" b="0" i="0">
                <a:solidFill>
                  <a:srgbClr val="310DB3"/>
                </a:solidFill>
                <a:effectLst/>
                <a:latin typeface="#9Slide05 Fourth Medium" panose="00000600000000000000" pitchFamily="2" charset="0"/>
                <a:cs typeface="Arial" panose="020B0604020202020204" pitchFamily="34" charset="0"/>
              </a:rPr>
              <a:t>Vịnh cửa sông</a:t>
            </a:r>
            <a:endParaRPr lang="en-US" sz="2400">
              <a:latin typeface="#9Slide05 Fourth Medium" panose="00000600000000000000" pitchFamily="2" charset="0"/>
            </a:endParaRPr>
          </a:p>
        </p:txBody>
      </p:sp>
      <p:sp>
        <p:nvSpPr>
          <p:cNvPr id="12" name="TextBox 11">
            <a:extLst>
              <a:ext uri="{FF2B5EF4-FFF2-40B4-BE49-F238E27FC236}">
                <a16:creationId xmlns:a16="http://schemas.microsoft.com/office/drawing/2014/main" id="{030A3A85-C698-D831-4F3C-F99D7B16F0FC}"/>
              </a:ext>
            </a:extLst>
          </p:cNvPr>
          <p:cNvSpPr txBox="1"/>
          <p:nvPr/>
        </p:nvSpPr>
        <p:spPr>
          <a:xfrm>
            <a:off x="6268720" y="5754956"/>
            <a:ext cx="1415991" cy="461665"/>
          </a:xfrm>
          <a:prstGeom prst="rect">
            <a:avLst/>
          </a:prstGeom>
          <a:solidFill>
            <a:schemeClr val="bg1">
              <a:alpha val="27000"/>
            </a:schemeClr>
          </a:solidFill>
        </p:spPr>
        <p:txBody>
          <a:bodyPr wrap="square">
            <a:spAutoFit/>
          </a:bodyPr>
          <a:lstStyle/>
          <a:p>
            <a:r>
              <a:rPr lang="en-US" sz="2400" b="0" i="0">
                <a:solidFill>
                  <a:srgbClr val="310DB3"/>
                </a:solidFill>
                <a:effectLst/>
                <a:latin typeface="#9Slide05 Fourth Medium" panose="00000600000000000000" pitchFamily="2" charset="0"/>
                <a:cs typeface="Arial" panose="020B0604020202020204" pitchFamily="34" charset="0"/>
              </a:rPr>
              <a:t>Đầm, phá</a:t>
            </a:r>
            <a:endParaRPr lang="en-US" sz="2400">
              <a:latin typeface="#9Slide05 Fourth Medium" panose="00000600000000000000" pitchFamily="2" charset="0"/>
            </a:endParaRPr>
          </a:p>
        </p:txBody>
      </p:sp>
      <p:sp>
        <p:nvSpPr>
          <p:cNvPr id="13" name="TextBox 12">
            <a:extLst>
              <a:ext uri="{FF2B5EF4-FFF2-40B4-BE49-F238E27FC236}">
                <a16:creationId xmlns:a16="http://schemas.microsoft.com/office/drawing/2014/main" id="{8DEB9A64-B50C-E073-6B42-2600CCC1F7F2}"/>
              </a:ext>
            </a:extLst>
          </p:cNvPr>
          <p:cNvSpPr txBox="1"/>
          <p:nvPr/>
        </p:nvSpPr>
        <p:spPr>
          <a:xfrm>
            <a:off x="198739" y="5754957"/>
            <a:ext cx="2178701" cy="461665"/>
          </a:xfrm>
          <a:prstGeom prst="rect">
            <a:avLst/>
          </a:prstGeom>
          <a:solidFill>
            <a:schemeClr val="bg1">
              <a:alpha val="27000"/>
            </a:schemeClr>
          </a:solidFill>
        </p:spPr>
        <p:txBody>
          <a:bodyPr wrap="square">
            <a:spAutoFit/>
          </a:bodyPr>
          <a:lstStyle/>
          <a:p>
            <a:r>
              <a:rPr lang="en-US" sz="2400" b="0" i="0">
                <a:solidFill>
                  <a:srgbClr val="310DB3"/>
                </a:solidFill>
                <a:effectLst/>
                <a:latin typeface="#9Slide05 Fourth Medium" panose="00000600000000000000" pitchFamily="2" charset="0"/>
                <a:cs typeface="Arial" panose="020B0604020202020204" pitchFamily="34" charset="0"/>
              </a:rPr>
              <a:t>Bãi cát phẳng</a:t>
            </a:r>
            <a:endParaRPr lang="en-US" sz="2400">
              <a:latin typeface="#9Slide05 Fourth Medium" panose="00000600000000000000" pitchFamily="2" charset="0"/>
            </a:endParaRPr>
          </a:p>
        </p:txBody>
      </p:sp>
      <p:sp>
        <p:nvSpPr>
          <p:cNvPr id="14" name="TextBox 13">
            <a:extLst>
              <a:ext uri="{FF2B5EF4-FFF2-40B4-BE49-F238E27FC236}">
                <a16:creationId xmlns:a16="http://schemas.microsoft.com/office/drawing/2014/main" id="{1FB96A0C-B591-AA12-1B15-2502ED86CAE3}"/>
              </a:ext>
            </a:extLst>
          </p:cNvPr>
          <p:cNvSpPr txBox="1"/>
          <p:nvPr/>
        </p:nvSpPr>
        <p:spPr>
          <a:xfrm>
            <a:off x="216209" y="2846997"/>
            <a:ext cx="1899920" cy="461665"/>
          </a:xfrm>
          <a:prstGeom prst="rect">
            <a:avLst/>
          </a:prstGeom>
          <a:solidFill>
            <a:schemeClr val="bg1">
              <a:alpha val="27000"/>
            </a:schemeClr>
          </a:solidFill>
        </p:spPr>
        <p:txBody>
          <a:bodyPr wrap="square">
            <a:spAutoFit/>
          </a:bodyPr>
          <a:lstStyle/>
          <a:p>
            <a:r>
              <a:rPr lang="en-US" sz="2400">
                <a:solidFill>
                  <a:srgbClr val="310DB3"/>
                </a:solidFill>
                <a:latin typeface="#9Slide05 Fourth Medium" panose="00000600000000000000" pitchFamily="2" charset="0"/>
                <a:cs typeface="Arial" panose="020B0604020202020204" pitchFamily="34" charset="0"/>
              </a:rPr>
              <a:t>Đ</a:t>
            </a:r>
            <a:r>
              <a:rPr lang="en-US" sz="2400" b="0" i="0">
                <a:solidFill>
                  <a:srgbClr val="310DB3"/>
                </a:solidFill>
                <a:effectLst/>
                <a:latin typeface="#9Slide05 Fourth Medium" panose="00000600000000000000" pitchFamily="2" charset="0"/>
                <a:cs typeface="Arial" panose="020B0604020202020204" pitchFamily="34" charset="0"/>
              </a:rPr>
              <a:t>ảo ven bờ,...</a:t>
            </a:r>
            <a:endParaRPr lang="en-US" sz="2400">
              <a:latin typeface="#9Slide05 Fourth Medium" panose="00000600000000000000" pitchFamily="2" charset="0"/>
            </a:endParaRPr>
          </a:p>
        </p:txBody>
      </p:sp>
    </p:spTree>
    <p:extLst>
      <p:ext uri="{BB962C8B-B14F-4D97-AF65-F5344CB8AC3E}">
        <p14:creationId xmlns:p14="http://schemas.microsoft.com/office/powerpoint/2010/main" val="1888372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94F26B-ED46-2D5F-CFF0-C52BF6D43F0A}"/>
              </a:ext>
            </a:extLst>
          </p:cNvPr>
          <p:cNvGrpSpPr/>
          <p:nvPr/>
        </p:nvGrpSpPr>
        <p:grpSpPr>
          <a:xfrm>
            <a:off x="132626" y="88577"/>
            <a:ext cx="3801421" cy="662884"/>
            <a:chOff x="142938" y="1368936"/>
            <a:chExt cx="3801421" cy="662884"/>
          </a:xfrm>
        </p:grpSpPr>
        <p:sp>
          <p:nvSpPr>
            <p:cNvPr id="3" name="Flowchart: Terminator 2">
              <a:extLst>
                <a:ext uri="{FF2B5EF4-FFF2-40B4-BE49-F238E27FC236}">
                  <a16:creationId xmlns:a16="http://schemas.microsoft.com/office/drawing/2014/main" id="{637596A8-7DD8-E341-BED7-56091BA41FAF}"/>
                </a:ext>
              </a:extLst>
            </p:cNvPr>
            <p:cNvSpPr/>
            <p:nvPr/>
          </p:nvSpPr>
          <p:spPr>
            <a:xfrm>
              <a:off x="142938" y="1368936"/>
              <a:ext cx="2764649" cy="662884"/>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66DBA17-9EF1-84E1-8945-906F3BAE78D7}"/>
                </a:ext>
              </a:extLst>
            </p:cNvPr>
            <p:cNvSpPr txBox="1"/>
            <p:nvPr/>
          </p:nvSpPr>
          <p:spPr>
            <a:xfrm>
              <a:off x="508089" y="1488012"/>
              <a:ext cx="3436270" cy="480131"/>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a</a:t>
              </a:r>
              <a:r>
                <a:rPr kumimoji="0" lang="en-US" sz="28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Địa hình</a:t>
              </a:r>
              <a:endParaRPr kumimoji="0" lang="en-AU"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pic>
        <p:nvPicPr>
          <p:cNvPr id="12" name="Picture 11" descr="Map&#10;&#10;Description automatically generated">
            <a:extLst>
              <a:ext uri="{FF2B5EF4-FFF2-40B4-BE49-F238E27FC236}">
                <a16:creationId xmlns:a16="http://schemas.microsoft.com/office/drawing/2014/main" id="{82417283-DA7A-BF0B-8C9C-8911FC3F2E1E}"/>
              </a:ext>
            </a:extLst>
          </p:cNvPr>
          <p:cNvPicPr>
            <a:picLocks noChangeAspect="1"/>
          </p:cNvPicPr>
          <p:nvPr/>
        </p:nvPicPr>
        <p:blipFill rotWithShape="1">
          <a:blip r:embed="rId3">
            <a:extLst>
              <a:ext uri="{28A0092B-C50C-407E-A947-70E740481C1C}">
                <a14:useLocalDpi xmlns:a14="http://schemas.microsoft.com/office/drawing/2010/main" val="0"/>
              </a:ext>
            </a:extLst>
          </a:blip>
          <a:srcRect l="6939" t="10787" r="3519" b="26891"/>
          <a:stretch/>
        </p:blipFill>
        <p:spPr>
          <a:xfrm>
            <a:off x="7572054" y="8388"/>
            <a:ext cx="4619946" cy="6962628"/>
          </a:xfrm>
          <a:prstGeom prst="rect">
            <a:avLst/>
          </a:prstGeom>
        </p:spPr>
      </p:pic>
      <p:sp>
        <p:nvSpPr>
          <p:cNvPr id="15" name="TextBox 14">
            <a:extLst>
              <a:ext uri="{FF2B5EF4-FFF2-40B4-BE49-F238E27FC236}">
                <a16:creationId xmlns:a16="http://schemas.microsoft.com/office/drawing/2014/main" id="{E3F1C997-7F80-C10A-0CCC-EE0ADF5B0694}"/>
              </a:ext>
            </a:extLst>
          </p:cNvPr>
          <p:cNvSpPr txBox="1"/>
          <p:nvPr/>
        </p:nvSpPr>
        <p:spPr>
          <a:xfrm>
            <a:off x="233255" y="892533"/>
            <a:ext cx="7162254" cy="2308324"/>
          </a:xfrm>
          <a:prstGeom prst="rect">
            <a:avLst/>
          </a:prstGeom>
          <a:noFill/>
        </p:spPr>
        <p:txBody>
          <a:bodyPr wrap="square">
            <a:spAutoFit/>
          </a:bodyPr>
          <a:lstStyle/>
          <a:p>
            <a:pPr algn="just">
              <a:buFont typeface="Arial" panose="020B0604020202020204" pitchFamily="34" charset="0"/>
              <a:buChar char="•"/>
            </a:pPr>
            <a:r>
              <a:rPr lang="en-US" sz="3600" b="0" i="0">
                <a:solidFill>
                  <a:srgbClr val="310DB3"/>
                </a:solidFill>
                <a:effectLst/>
                <a:latin typeface="#9Slide05 Fourth Medium" panose="00000600000000000000" pitchFamily="2" charset="0"/>
                <a:cs typeface="Arial" panose="020B0604020202020204" pitchFamily="34" charset="0"/>
              </a:rPr>
              <a:t> Địa hình thềm lục địa tiếp nối với địa hình đất liền: nông và bằng phẳng ở phía bắc và phía nam, hẹp và sâu ở miền Trung.</a:t>
            </a:r>
          </a:p>
        </p:txBody>
      </p:sp>
      <p:pic>
        <p:nvPicPr>
          <p:cNvPr id="7" name="Picture 6">
            <a:extLst>
              <a:ext uri="{FF2B5EF4-FFF2-40B4-BE49-F238E27FC236}">
                <a16:creationId xmlns:a16="http://schemas.microsoft.com/office/drawing/2014/main" id="{F72370F2-CA5C-2B56-0921-B92A55EC7AA6}"/>
              </a:ext>
            </a:extLst>
          </p:cNvPr>
          <p:cNvPicPr>
            <a:picLocks noChangeAspect="1"/>
          </p:cNvPicPr>
          <p:nvPr/>
        </p:nvPicPr>
        <p:blipFill>
          <a:blip r:embed="rId4"/>
          <a:stretch>
            <a:fillRect/>
          </a:stretch>
        </p:blipFill>
        <p:spPr>
          <a:xfrm>
            <a:off x="2650733" y="3050736"/>
            <a:ext cx="4921321" cy="3477734"/>
          </a:xfrm>
          <a:prstGeom prst="rect">
            <a:avLst/>
          </a:prstGeom>
        </p:spPr>
      </p:pic>
    </p:spTree>
    <p:extLst>
      <p:ext uri="{BB962C8B-B14F-4D97-AF65-F5344CB8AC3E}">
        <p14:creationId xmlns:p14="http://schemas.microsoft.com/office/powerpoint/2010/main" val="76348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94F26B-ED46-2D5F-CFF0-C52BF6D43F0A}"/>
              </a:ext>
            </a:extLst>
          </p:cNvPr>
          <p:cNvGrpSpPr/>
          <p:nvPr/>
        </p:nvGrpSpPr>
        <p:grpSpPr>
          <a:xfrm>
            <a:off x="132626" y="88577"/>
            <a:ext cx="3801421" cy="662884"/>
            <a:chOff x="142938" y="1368936"/>
            <a:chExt cx="3801421" cy="662884"/>
          </a:xfrm>
        </p:grpSpPr>
        <p:sp>
          <p:nvSpPr>
            <p:cNvPr id="3" name="Flowchart: Terminator 2">
              <a:extLst>
                <a:ext uri="{FF2B5EF4-FFF2-40B4-BE49-F238E27FC236}">
                  <a16:creationId xmlns:a16="http://schemas.microsoft.com/office/drawing/2014/main" id="{637596A8-7DD8-E341-BED7-56091BA41FAF}"/>
                </a:ext>
              </a:extLst>
            </p:cNvPr>
            <p:cNvSpPr/>
            <p:nvPr/>
          </p:nvSpPr>
          <p:spPr>
            <a:xfrm>
              <a:off x="142938" y="1368936"/>
              <a:ext cx="2764649" cy="662884"/>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66DBA17-9EF1-84E1-8945-906F3BAE78D7}"/>
                </a:ext>
              </a:extLst>
            </p:cNvPr>
            <p:cNvSpPr txBox="1"/>
            <p:nvPr/>
          </p:nvSpPr>
          <p:spPr>
            <a:xfrm>
              <a:off x="508089" y="1488012"/>
              <a:ext cx="3436270" cy="480131"/>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a</a:t>
              </a:r>
              <a:r>
                <a:rPr kumimoji="0" lang="en-US" sz="28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Địa hình</a:t>
              </a:r>
              <a:endParaRPr kumimoji="0" lang="en-AU"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E3F1C997-7F80-C10A-0CCC-EE0ADF5B0694}"/>
              </a:ext>
            </a:extLst>
          </p:cNvPr>
          <p:cNvSpPr txBox="1"/>
          <p:nvPr/>
        </p:nvSpPr>
        <p:spPr>
          <a:xfrm>
            <a:off x="239904" y="993827"/>
            <a:ext cx="2914262" cy="646331"/>
          </a:xfrm>
          <a:prstGeom prst="rect">
            <a:avLst/>
          </a:prstGeom>
          <a:noFill/>
        </p:spPr>
        <p:txBody>
          <a:bodyPr wrap="square">
            <a:spAutoFit/>
          </a:bodyPr>
          <a:lstStyle/>
          <a:p>
            <a:pPr algn="just">
              <a:buFont typeface="Arial" panose="020B0604020202020204" pitchFamily="34" charset="0"/>
              <a:buChar char="•"/>
            </a:pPr>
            <a:r>
              <a:rPr lang="en-US" sz="3600" b="0" i="0">
                <a:solidFill>
                  <a:srgbClr val="310DB3"/>
                </a:solidFill>
                <a:effectLst/>
                <a:latin typeface="#9Slide05 Fourth Medium" panose="00000600000000000000" pitchFamily="2" charset="0"/>
                <a:cs typeface="Arial" panose="020B0604020202020204" pitchFamily="34" charset="0"/>
              </a:rPr>
              <a:t> Địa hình </a:t>
            </a:r>
            <a:r>
              <a:rPr lang="en-US" sz="3600">
                <a:solidFill>
                  <a:srgbClr val="310DB3"/>
                </a:solidFill>
                <a:latin typeface="#9Slide05 Fourth Medium" panose="00000600000000000000" pitchFamily="2" charset="0"/>
                <a:cs typeface="Arial" panose="020B0604020202020204" pitchFamily="34" charset="0"/>
              </a:rPr>
              <a:t>đảo</a:t>
            </a:r>
            <a:endParaRPr lang="en-US" sz="3600" b="0" i="0">
              <a:solidFill>
                <a:srgbClr val="310DB3"/>
              </a:solidFill>
              <a:effectLst/>
              <a:latin typeface="#9Slide05 Fourth Medium" panose="00000600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24048F2A-306F-0197-625C-3B1F12422ACD}"/>
              </a:ext>
            </a:extLst>
          </p:cNvPr>
          <p:cNvPicPr>
            <a:picLocks noChangeAspect="1"/>
          </p:cNvPicPr>
          <p:nvPr/>
        </p:nvPicPr>
        <p:blipFill rotWithShape="1">
          <a:blip r:embed="rId3"/>
          <a:srcRect l="2642"/>
          <a:stretch/>
        </p:blipFill>
        <p:spPr>
          <a:xfrm>
            <a:off x="20548" y="2976376"/>
            <a:ext cx="6211666" cy="3816849"/>
          </a:xfrm>
          <a:prstGeom prst="rect">
            <a:avLst/>
          </a:prstGeom>
        </p:spPr>
      </p:pic>
      <p:pic>
        <p:nvPicPr>
          <p:cNvPr id="7" name="Picture 6">
            <a:extLst>
              <a:ext uri="{FF2B5EF4-FFF2-40B4-BE49-F238E27FC236}">
                <a16:creationId xmlns:a16="http://schemas.microsoft.com/office/drawing/2014/main" id="{4150E01D-FF10-D486-1E4C-244F9DF719C1}"/>
              </a:ext>
            </a:extLst>
          </p:cNvPr>
          <p:cNvPicPr>
            <a:picLocks noChangeAspect="1"/>
          </p:cNvPicPr>
          <p:nvPr/>
        </p:nvPicPr>
        <p:blipFill rotWithShape="1">
          <a:blip r:embed="rId4"/>
          <a:srcRect l="1629" r="955"/>
          <a:stretch/>
        </p:blipFill>
        <p:spPr>
          <a:xfrm>
            <a:off x="6253536" y="64775"/>
            <a:ext cx="5938464" cy="3663062"/>
          </a:xfrm>
          <a:prstGeom prst="rect">
            <a:avLst/>
          </a:prstGeom>
        </p:spPr>
      </p:pic>
      <p:grpSp>
        <p:nvGrpSpPr>
          <p:cNvPr id="21" name="Group 20">
            <a:extLst>
              <a:ext uri="{FF2B5EF4-FFF2-40B4-BE49-F238E27FC236}">
                <a16:creationId xmlns:a16="http://schemas.microsoft.com/office/drawing/2014/main" id="{005CE70D-05E4-3E3A-986C-9504FFB07230}"/>
              </a:ext>
            </a:extLst>
          </p:cNvPr>
          <p:cNvGrpSpPr/>
          <p:nvPr/>
        </p:nvGrpSpPr>
        <p:grpSpPr>
          <a:xfrm>
            <a:off x="-774" y="3105981"/>
            <a:ext cx="6232988" cy="3805976"/>
            <a:chOff x="-774" y="3105981"/>
            <a:chExt cx="6232988" cy="3805976"/>
          </a:xfrm>
        </p:grpSpPr>
        <p:pic>
          <p:nvPicPr>
            <p:cNvPr id="13" name="Picture 12" descr="A body of water with boats and trees around it&#10;&#10;Description automatically generated with low confidence">
              <a:extLst>
                <a:ext uri="{FF2B5EF4-FFF2-40B4-BE49-F238E27FC236}">
                  <a16:creationId xmlns:a16="http://schemas.microsoft.com/office/drawing/2014/main" id="{EE5D6687-E04F-37C1-535A-763B29F6C1ED}"/>
                </a:ext>
              </a:extLst>
            </p:cNvPr>
            <p:cNvPicPr>
              <a:picLocks noChangeAspect="1"/>
            </p:cNvPicPr>
            <p:nvPr/>
          </p:nvPicPr>
          <p:blipFill rotWithShape="1">
            <a:blip r:embed="rId5"/>
            <a:srcRect r="-2" b="12597"/>
            <a:stretch/>
          </p:blipFill>
          <p:spPr>
            <a:xfrm>
              <a:off x="59826" y="3105981"/>
              <a:ext cx="6172388" cy="3282755"/>
            </a:xfrm>
            <a:prstGeom prst="rect">
              <a:avLst/>
            </a:prstGeom>
          </p:spPr>
        </p:pic>
        <p:sp>
          <p:nvSpPr>
            <p:cNvPr id="14" name="TextBox 13">
              <a:extLst>
                <a:ext uri="{FF2B5EF4-FFF2-40B4-BE49-F238E27FC236}">
                  <a16:creationId xmlns:a16="http://schemas.microsoft.com/office/drawing/2014/main" id="{39E022EE-9E18-9B4D-5173-FE41E0442FE6}"/>
                </a:ext>
              </a:extLst>
            </p:cNvPr>
            <p:cNvSpPr txBox="1"/>
            <p:nvPr/>
          </p:nvSpPr>
          <p:spPr>
            <a:xfrm>
              <a:off x="-774" y="6388737"/>
              <a:ext cx="6096774" cy="523220"/>
            </a:xfrm>
            <a:prstGeom prst="rect">
              <a:avLst/>
            </a:prstGeom>
            <a:solidFill>
              <a:schemeClr val="bg1"/>
            </a:solidFill>
          </p:spPr>
          <p:txBody>
            <a:bodyPr wrap="square">
              <a:spAutoFit/>
            </a:bodyPr>
            <a:lstStyle/>
            <a:p>
              <a:pPr algn="ctr"/>
              <a:r>
                <a:rPr lang="en-US" sz="2800" b="1">
                  <a:solidFill>
                    <a:srgbClr val="3333FF"/>
                  </a:solidFill>
                  <a:latin typeface="#9Slide05 Fourth Medium" panose="00000600000000000000" pitchFamily="2" charset="0"/>
                  <a:cs typeface="Arial" panose="020B0604020202020204" pitchFamily="34" charset="0"/>
                </a:rPr>
                <a:t>Đảo</a:t>
              </a:r>
              <a:r>
                <a:rPr lang="vi-VN" sz="2800" b="1">
                  <a:solidFill>
                    <a:srgbClr val="3333FF"/>
                  </a:solidFill>
                  <a:latin typeface="#9Slide05 Fourth Medium" panose="00000600000000000000" pitchFamily="2" charset="0"/>
                  <a:cs typeface="Arial" panose="020B0604020202020204" pitchFamily="34" charset="0"/>
                </a:rPr>
                <a:t> </a:t>
              </a:r>
              <a:r>
                <a:rPr lang="en-US" sz="2800" b="1">
                  <a:solidFill>
                    <a:srgbClr val="3333FF"/>
                  </a:solidFill>
                  <a:latin typeface="#9Slide05 Fourth Medium" panose="00000600000000000000" pitchFamily="2" charset="0"/>
                  <a:cs typeface="Arial" panose="020B0604020202020204" pitchFamily="34" charset="0"/>
                </a:rPr>
                <a:t>Phú Quốc</a:t>
              </a:r>
              <a:r>
                <a:rPr lang="vi-VN" sz="2800" b="1">
                  <a:solidFill>
                    <a:srgbClr val="3333FF"/>
                  </a:solidFill>
                  <a:latin typeface="#9Slide05 Fourth Medium" panose="00000600000000000000" pitchFamily="2" charset="0"/>
                  <a:cs typeface="Arial" panose="020B0604020202020204" pitchFamily="34" charset="0"/>
                </a:rPr>
                <a:t>( Kiên Giang)</a:t>
              </a:r>
              <a:endParaRPr lang="en-US" sz="2800">
                <a:latin typeface="#9Slide05 Fourth Medium" panose="00000600000000000000" pitchFamily="2" charset="0"/>
              </a:endParaRPr>
            </a:p>
          </p:txBody>
        </p:sp>
      </p:grpSp>
      <p:grpSp>
        <p:nvGrpSpPr>
          <p:cNvPr id="19" name="Group 18">
            <a:extLst>
              <a:ext uri="{FF2B5EF4-FFF2-40B4-BE49-F238E27FC236}">
                <a16:creationId xmlns:a16="http://schemas.microsoft.com/office/drawing/2014/main" id="{C1C40E22-D504-570B-5602-E030845D4178}"/>
              </a:ext>
            </a:extLst>
          </p:cNvPr>
          <p:cNvGrpSpPr/>
          <p:nvPr/>
        </p:nvGrpSpPr>
        <p:grpSpPr>
          <a:xfrm>
            <a:off x="6224628" y="88577"/>
            <a:ext cx="5939236" cy="3971512"/>
            <a:chOff x="6232215" y="88577"/>
            <a:chExt cx="5939236" cy="3971512"/>
          </a:xfrm>
        </p:grpSpPr>
        <p:pic>
          <p:nvPicPr>
            <p:cNvPr id="10" name="Picture 2" descr="An aerial view of islands&#10;&#10;Description automatically generated with low confidence">
              <a:extLst>
                <a:ext uri="{FF2B5EF4-FFF2-40B4-BE49-F238E27FC236}">
                  <a16:creationId xmlns:a16="http://schemas.microsoft.com/office/drawing/2014/main" id="{9ADDA484-18EE-BB5F-77A8-1B1590CA55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846" r="-2" b="7079"/>
            <a:stretch/>
          </p:blipFill>
          <p:spPr bwMode="auto">
            <a:xfrm>
              <a:off x="6253536" y="88577"/>
              <a:ext cx="5917915" cy="30174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37B5392-8F49-B262-AF46-FB6208192F42}"/>
                </a:ext>
              </a:extLst>
            </p:cNvPr>
            <p:cNvSpPr txBox="1"/>
            <p:nvPr/>
          </p:nvSpPr>
          <p:spPr>
            <a:xfrm>
              <a:off x="6232215" y="3105982"/>
              <a:ext cx="5907546" cy="954107"/>
            </a:xfrm>
            <a:prstGeom prst="rect">
              <a:avLst/>
            </a:prstGeom>
            <a:solidFill>
              <a:schemeClr val="bg1"/>
            </a:solidFill>
          </p:spPr>
          <p:txBody>
            <a:bodyPr wrap="square">
              <a:spAutoFit/>
            </a:bodyPr>
            <a:lstStyle/>
            <a:p>
              <a:pPr algn="ctr"/>
              <a:r>
                <a:rPr lang="en-US" sz="2800" b="1">
                  <a:solidFill>
                    <a:srgbClr val="3333FF"/>
                  </a:solidFill>
                  <a:latin typeface="#9Slide05 Fourth Medium" panose="00000600000000000000" pitchFamily="2" charset="0"/>
                  <a:cs typeface="Arial" panose="020B0604020202020204" pitchFamily="34" charset="0"/>
                </a:rPr>
                <a:t>Đảo Cát Bà</a:t>
              </a:r>
              <a:r>
                <a:rPr lang="vi-VN" sz="2800" b="1">
                  <a:solidFill>
                    <a:srgbClr val="3333FF"/>
                  </a:solidFill>
                  <a:latin typeface="#9Slide05 Fourth Medium" panose="00000600000000000000" pitchFamily="2" charset="0"/>
                  <a:cs typeface="Arial" panose="020B0604020202020204" pitchFamily="34" charset="0"/>
                </a:rPr>
                <a:t> (Hải Phòng)</a:t>
              </a:r>
              <a:endParaRPr lang="en-US" sz="2800" b="1">
                <a:solidFill>
                  <a:srgbClr val="3333FF"/>
                </a:solidFill>
                <a:latin typeface="#9Slide05 Fourth Medium" panose="00000600000000000000" pitchFamily="2" charset="0"/>
                <a:cs typeface="Arial" panose="020B0604020202020204" pitchFamily="34" charset="0"/>
              </a:endParaRPr>
            </a:p>
            <a:p>
              <a:pPr algn="ctr"/>
              <a:endParaRPr lang="en-US" sz="2800">
                <a:latin typeface="#9Slide05 Fourth Medium" panose="00000600000000000000" pitchFamily="2" charset="0"/>
              </a:endParaRPr>
            </a:p>
          </p:txBody>
        </p:sp>
      </p:grpSp>
    </p:spTree>
    <p:extLst>
      <p:ext uri="{BB962C8B-B14F-4D97-AF65-F5344CB8AC3E}">
        <p14:creationId xmlns:p14="http://schemas.microsoft.com/office/powerpoint/2010/main" val="153773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E3F1C997-7F80-C10A-0CCC-EE0ADF5B0694}"/>
              </a:ext>
            </a:extLst>
          </p:cNvPr>
          <p:cNvSpPr txBox="1"/>
          <p:nvPr/>
        </p:nvSpPr>
        <p:spPr>
          <a:xfrm>
            <a:off x="130139" y="88577"/>
            <a:ext cx="2914262" cy="646331"/>
          </a:xfrm>
          <a:prstGeom prst="rect">
            <a:avLst/>
          </a:prstGeom>
          <a:noFill/>
        </p:spPr>
        <p:txBody>
          <a:bodyPr wrap="square">
            <a:spAutoFit/>
          </a:bodyPr>
          <a:lstStyle/>
          <a:p>
            <a:pPr algn="just">
              <a:buFont typeface="Arial" panose="020B0604020202020204" pitchFamily="34" charset="0"/>
              <a:buChar char="•"/>
            </a:pPr>
            <a:r>
              <a:rPr lang="en-US" sz="3600" b="0" i="0">
                <a:solidFill>
                  <a:srgbClr val="310DB3"/>
                </a:solidFill>
                <a:effectLst/>
                <a:latin typeface="#9Slide05 Fourth Medium" panose="00000600000000000000" pitchFamily="2" charset="0"/>
                <a:cs typeface="Arial" panose="020B0604020202020204" pitchFamily="34" charset="0"/>
              </a:rPr>
              <a:t>Địa hình </a:t>
            </a:r>
            <a:r>
              <a:rPr lang="en-US" sz="3600">
                <a:solidFill>
                  <a:srgbClr val="310DB3"/>
                </a:solidFill>
                <a:latin typeface="#9Slide05 Fourth Medium" panose="00000600000000000000" pitchFamily="2" charset="0"/>
                <a:cs typeface="Arial" panose="020B0604020202020204" pitchFamily="34" charset="0"/>
              </a:rPr>
              <a:t>đảo</a:t>
            </a:r>
            <a:endParaRPr lang="en-US" sz="3600" b="0" i="0">
              <a:solidFill>
                <a:srgbClr val="310DB3"/>
              </a:solidFill>
              <a:effectLst/>
              <a:latin typeface="#9Slide05 Fourth Medium" panose="000006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0A81B58D-0B03-C368-A70B-4A4AFB59F441}"/>
              </a:ext>
            </a:extLst>
          </p:cNvPr>
          <p:cNvSpPr txBox="1"/>
          <p:nvPr/>
        </p:nvSpPr>
        <p:spPr>
          <a:xfrm>
            <a:off x="130139" y="867816"/>
            <a:ext cx="11708941" cy="1077218"/>
          </a:xfrm>
          <a:prstGeom prst="rect">
            <a:avLst/>
          </a:prstGeom>
          <a:noFill/>
        </p:spPr>
        <p:txBody>
          <a:bodyPr wrap="square">
            <a:spAutoFit/>
          </a:bodyPr>
          <a:lstStyle/>
          <a:p>
            <a:pPr marL="457200" indent="-457200" algn="just">
              <a:buFont typeface="Wingdings" panose="05000000000000000000" pitchFamily="2" charset="2"/>
              <a:buChar char="q"/>
            </a:pPr>
            <a:r>
              <a:rPr lang="vi-VN" sz="3200">
                <a:solidFill>
                  <a:srgbClr val="3324F8"/>
                </a:solidFill>
                <a:latin typeface="#9Slide05 Fourth" panose="00000500000000000000" pitchFamily="2" charset="0"/>
              </a:rPr>
              <a:t> Ở phía bắc, đặc biệt trong vùng biển Quảng Ninh - Hải Phòng các đảo, quần đảo thường có cấu tạo từ đá vôi với các dạng địa hình các-xtơ.</a:t>
            </a:r>
            <a:r>
              <a:rPr lang="en-US" sz="3200" b="0" i="0">
                <a:solidFill>
                  <a:srgbClr val="3324F8"/>
                </a:solidFill>
                <a:effectLst/>
                <a:latin typeface="#9Slide05 Fourth" panose="00000500000000000000" pitchFamily="2" charset="0"/>
                <a:cs typeface="Arial" panose="020B0604020202020204" pitchFamily="34" charset="0"/>
              </a:rPr>
              <a:t>.</a:t>
            </a:r>
          </a:p>
        </p:txBody>
      </p:sp>
      <p:grpSp>
        <p:nvGrpSpPr>
          <p:cNvPr id="6" name="Group 5">
            <a:extLst>
              <a:ext uri="{FF2B5EF4-FFF2-40B4-BE49-F238E27FC236}">
                <a16:creationId xmlns:a16="http://schemas.microsoft.com/office/drawing/2014/main" id="{A1D961C5-F1AF-EBA3-0572-41A09BE72B77}"/>
              </a:ext>
            </a:extLst>
          </p:cNvPr>
          <p:cNvGrpSpPr/>
          <p:nvPr/>
        </p:nvGrpSpPr>
        <p:grpSpPr>
          <a:xfrm>
            <a:off x="229630" y="2077942"/>
            <a:ext cx="11821957" cy="4802495"/>
            <a:chOff x="229630" y="2077942"/>
            <a:chExt cx="11821957" cy="4802495"/>
          </a:xfrm>
        </p:grpSpPr>
        <p:pic>
          <p:nvPicPr>
            <p:cNvPr id="1026" name="Picture 2" descr="Kinh nghiệm du lịch Vịnh Hạ Long 2021 có gì cần biết? - Peace Hotel Hạ Long">
              <a:extLst>
                <a:ext uri="{FF2B5EF4-FFF2-40B4-BE49-F238E27FC236}">
                  <a16:creationId xmlns:a16="http://schemas.microsoft.com/office/drawing/2014/main" id="{2885CDC4-1A41-E0FB-4BD8-487E93497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654" y="2077942"/>
              <a:ext cx="7440933" cy="43408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 LỊCH CÁT BÀ CHƠI GÌ: 5 HOẠT ĐỘNG ĐÁNG TRẢI NGHIỆM NHẤT">
              <a:extLst>
                <a:ext uri="{FF2B5EF4-FFF2-40B4-BE49-F238E27FC236}">
                  <a16:creationId xmlns:a16="http://schemas.microsoft.com/office/drawing/2014/main" id="{37E42F98-5BA5-8B55-3E7B-01FD662BD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30" y="2077942"/>
              <a:ext cx="4381024" cy="43408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54C331-6F5D-681B-1530-4563E867CEC0}"/>
                </a:ext>
              </a:extLst>
            </p:cNvPr>
            <p:cNvSpPr txBox="1"/>
            <p:nvPr/>
          </p:nvSpPr>
          <p:spPr>
            <a:xfrm>
              <a:off x="914850" y="6418772"/>
              <a:ext cx="3157419" cy="461665"/>
            </a:xfrm>
            <a:prstGeom prst="rect">
              <a:avLst/>
            </a:prstGeom>
            <a:solidFill>
              <a:schemeClr val="bg1">
                <a:alpha val="27000"/>
              </a:schemeClr>
            </a:solidFill>
          </p:spPr>
          <p:txBody>
            <a:bodyPr wrap="square">
              <a:spAutoFit/>
            </a:bodyPr>
            <a:lstStyle/>
            <a:p>
              <a:r>
                <a:rPr lang="en-US" sz="2400">
                  <a:solidFill>
                    <a:srgbClr val="310DB3"/>
                  </a:solidFill>
                  <a:latin typeface="#9Slide05 Fourth Medium" panose="00000600000000000000" pitchFamily="2" charset="0"/>
                  <a:cs typeface="Arial" panose="020B0604020202020204" pitchFamily="34" charset="0"/>
                </a:rPr>
                <a:t>Đ</a:t>
              </a:r>
              <a:r>
                <a:rPr lang="en-US" sz="2400" b="0" i="0">
                  <a:solidFill>
                    <a:srgbClr val="310DB3"/>
                  </a:solidFill>
                  <a:effectLst/>
                  <a:latin typeface="#9Slide05 Fourth Medium" panose="00000600000000000000" pitchFamily="2" charset="0"/>
                  <a:cs typeface="Arial" panose="020B0604020202020204" pitchFamily="34" charset="0"/>
                </a:rPr>
                <a:t>ảo Cát Bà-Hải Phòng</a:t>
              </a:r>
              <a:endParaRPr lang="en-US" sz="2400">
                <a:latin typeface="#9Slide05 Fourth Medium" panose="00000600000000000000" pitchFamily="2" charset="0"/>
              </a:endParaRPr>
            </a:p>
          </p:txBody>
        </p:sp>
        <p:sp>
          <p:nvSpPr>
            <p:cNvPr id="5" name="TextBox 4">
              <a:extLst>
                <a:ext uri="{FF2B5EF4-FFF2-40B4-BE49-F238E27FC236}">
                  <a16:creationId xmlns:a16="http://schemas.microsoft.com/office/drawing/2014/main" id="{0A88991E-24A0-0767-1537-B6D1CCEC3E92}"/>
                </a:ext>
              </a:extLst>
            </p:cNvPr>
            <p:cNvSpPr txBox="1"/>
            <p:nvPr/>
          </p:nvSpPr>
          <p:spPr>
            <a:xfrm>
              <a:off x="7389961" y="6414307"/>
              <a:ext cx="3695801" cy="461665"/>
            </a:xfrm>
            <a:prstGeom prst="rect">
              <a:avLst/>
            </a:prstGeom>
            <a:solidFill>
              <a:schemeClr val="bg1">
                <a:alpha val="27000"/>
              </a:schemeClr>
            </a:solidFill>
          </p:spPr>
          <p:txBody>
            <a:bodyPr wrap="square">
              <a:spAutoFit/>
            </a:bodyPr>
            <a:lstStyle/>
            <a:p>
              <a:r>
                <a:rPr lang="en-US" sz="2400">
                  <a:solidFill>
                    <a:srgbClr val="310DB3"/>
                  </a:solidFill>
                  <a:latin typeface="#9Slide05 Fourth Medium" panose="00000600000000000000" pitchFamily="2" charset="0"/>
                  <a:cs typeface="Arial" panose="020B0604020202020204" pitchFamily="34" charset="0"/>
                </a:rPr>
                <a:t>Vịnh Hạ Long –Quảng Ninh</a:t>
              </a:r>
              <a:endParaRPr lang="en-US" sz="2400">
                <a:latin typeface="#9Slide05 Fourth Medium" panose="00000600000000000000" pitchFamily="2" charset="0"/>
              </a:endParaRPr>
            </a:p>
          </p:txBody>
        </p:sp>
      </p:grpSp>
    </p:spTree>
    <p:extLst>
      <p:ext uri="{BB962C8B-B14F-4D97-AF65-F5344CB8AC3E}">
        <p14:creationId xmlns:p14="http://schemas.microsoft.com/office/powerpoint/2010/main" val="12716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7C7D40-5A40-A55E-9C10-D89A66DFBDDA}"/>
              </a:ext>
            </a:extLst>
          </p:cNvPr>
          <p:cNvPicPr>
            <a:picLocks noChangeAspect="1"/>
          </p:cNvPicPr>
          <p:nvPr/>
        </p:nvPicPr>
        <p:blipFill rotWithShape="1">
          <a:blip r:embed="rId3"/>
          <a:srcRect l="-1752" t="5478" r="1752" b="31982"/>
          <a:stretch/>
        </p:blipFill>
        <p:spPr>
          <a:xfrm>
            <a:off x="-202371" y="27710"/>
            <a:ext cx="12366661" cy="8795066"/>
          </a:xfrm>
          <a:prstGeom prst="rect">
            <a:avLst/>
          </a:prstGeom>
        </p:spPr>
      </p:pic>
      <p:sp>
        <p:nvSpPr>
          <p:cNvPr id="3" name="TextBox 2">
            <a:extLst>
              <a:ext uri="{FF2B5EF4-FFF2-40B4-BE49-F238E27FC236}">
                <a16:creationId xmlns:a16="http://schemas.microsoft.com/office/drawing/2014/main" id="{F7F097BF-D66D-3DFA-35F1-5F504BEEDBAE}"/>
              </a:ext>
            </a:extLst>
          </p:cNvPr>
          <p:cNvSpPr txBox="1"/>
          <p:nvPr/>
        </p:nvSpPr>
        <p:spPr>
          <a:xfrm>
            <a:off x="7349918" y="8193900"/>
            <a:ext cx="4814372" cy="369332"/>
          </a:xfrm>
          <a:prstGeom prst="rect">
            <a:avLst/>
          </a:prstGeom>
          <a:noFill/>
        </p:spPr>
        <p:txBody>
          <a:bodyPr wrap="square" rtlCol="0">
            <a:spAutoFit/>
          </a:bodyPr>
          <a:lstStyle/>
          <a:p>
            <a:r>
              <a:rPr lang="en-US" dirty="0">
                <a:solidFill>
                  <a:srgbClr val="FF0000"/>
                </a:solidFill>
                <a:latin typeface="#9Slide03 Arima Madurai ExtraLi" panose="00000300000000000000" pitchFamily="2" charset="0"/>
                <a:cs typeface="#9Slide03 Arima Madurai ExtraLi" panose="00000300000000000000" pitchFamily="2" charset="0"/>
              </a:rPr>
              <a:t>Kho </a:t>
            </a:r>
            <a:r>
              <a:rPr lang="en-US" dirty="0" err="1">
                <a:solidFill>
                  <a:srgbClr val="FF0000"/>
                </a:solidFill>
                <a:latin typeface="#9Slide03 Arima Madurai ExtraLi" panose="00000300000000000000" pitchFamily="2" charset="0"/>
                <a:cs typeface="#9Slide03 Arima Madurai ExtraLi" panose="00000300000000000000" pitchFamily="2" charset="0"/>
              </a:rPr>
              <a:t>giáo</a:t>
            </a:r>
            <a:r>
              <a:rPr lang="en-US">
                <a:solidFill>
                  <a:srgbClr val="FF0000"/>
                </a:solidFill>
                <a:latin typeface="#9Slide03 Arima Madurai ExtraLi" panose="00000300000000000000" pitchFamily="2" charset="0"/>
                <a:cs typeface="#9Slide03 Arima Madurai ExtraLi" panose="00000300000000000000" pitchFamily="2" charset="0"/>
              </a:rPr>
              <a:t> án PPT Địa lí -Lê Chinh- 0982.276.629</a:t>
            </a:r>
          </a:p>
        </p:txBody>
      </p:sp>
    </p:spTree>
    <p:extLst>
      <p:ext uri="{BB962C8B-B14F-4D97-AF65-F5344CB8AC3E}">
        <p14:creationId xmlns:p14="http://schemas.microsoft.com/office/powerpoint/2010/main" val="3222381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E3F1C997-7F80-C10A-0CCC-EE0ADF5B0694}"/>
              </a:ext>
            </a:extLst>
          </p:cNvPr>
          <p:cNvSpPr txBox="1"/>
          <p:nvPr/>
        </p:nvSpPr>
        <p:spPr>
          <a:xfrm>
            <a:off x="0" y="147873"/>
            <a:ext cx="2914262" cy="646331"/>
          </a:xfrm>
          <a:prstGeom prst="rect">
            <a:avLst/>
          </a:prstGeom>
          <a:noFill/>
        </p:spPr>
        <p:txBody>
          <a:bodyPr wrap="square">
            <a:spAutoFit/>
          </a:bodyPr>
          <a:lstStyle/>
          <a:p>
            <a:pPr algn="just">
              <a:buFont typeface="Arial" panose="020B0604020202020204" pitchFamily="34" charset="0"/>
              <a:buChar char="•"/>
            </a:pPr>
            <a:r>
              <a:rPr lang="en-US" sz="3600" b="1" i="0">
                <a:solidFill>
                  <a:srgbClr val="3324F8"/>
                </a:solidFill>
                <a:effectLst/>
                <a:latin typeface="#9Slide05 Fourth" panose="00000500000000000000" pitchFamily="2" charset="0"/>
                <a:cs typeface="Arial" panose="020B0604020202020204" pitchFamily="34" charset="0"/>
              </a:rPr>
              <a:t> Địa hình </a:t>
            </a:r>
            <a:r>
              <a:rPr lang="en-US" sz="3600" b="1">
                <a:solidFill>
                  <a:srgbClr val="3324F8"/>
                </a:solidFill>
                <a:latin typeface="#9Slide05 Fourth" panose="00000500000000000000" pitchFamily="2" charset="0"/>
                <a:cs typeface="Arial" panose="020B0604020202020204" pitchFamily="34" charset="0"/>
              </a:rPr>
              <a:t>đảo</a:t>
            </a:r>
            <a:endParaRPr lang="en-US" sz="3600" b="1" i="0">
              <a:solidFill>
                <a:srgbClr val="3324F8"/>
              </a:solidFill>
              <a:effectLst/>
              <a:latin typeface="#9Slide05 Fourth" panose="000005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0A81B58D-0B03-C368-A70B-4A4AFB59F441}"/>
              </a:ext>
            </a:extLst>
          </p:cNvPr>
          <p:cNvSpPr txBox="1"/>
          <p:nvPr/>
        </p:nvSpPr>
        <p:spPr>
          <a:xfrm>
            <a:off x="143254" y="737102"/>
            <a:ext cx="10938857" cy="1200329"/>
          </a:xfrm>
          <a:prstGeom prst="rect">
            <a:avLst/>
          </a:prstGeom>
          <a:noFill/>
        </p:spPr>
        <p:txBody>
          <a:bodyPr wrap="square">
            <a:spAutoFit/>
          </a:bodyPr>
          <a:lstStyle/>
          <a:p>
            <a:pPr marL="285750" indent="-285750" algn="just">
              <a:buFont typeface="Wingdings" panose="05000000000000000000" pitchFamily="2" charset="2"/>
              <a:buChar char="q"/>
            </a:pPr>
            <a:r>
              <a:rPr lang="en-US" sz="3600">
                <a:solidFill>
                  <a:srgbClr val="3324F8"/>
                </a:solidFill>
                <a:latin typeface="#9Slide05 Fourth" panose="00000500000000000000" pitchFamily="2" charset="0"/>
              </a:rPr>
              <a:t>Ở phía nam, nhiều đảo và quần đảo lớn có nguồn gốc hình thành từ san hô.</a:t>
            </a:r>
            <a:endParaRPr lang="en-US" sz="3600" b="0" i="0">
              <a:solidFill>
                <a:srgbClr val="3324F8"/>
              </a:solidFill>
              <a:effectLst/>
              <a:latin typeface="#9Slide05 Fourth" panose="00000500000000000000" pitchFamily="2" charset="0"/>
              <a:cs typeface="Arial" panose="020B0604020202020204" pitchFamily="34" charset="0"/>
            </a:endParaRPr>
          </a:p>
        </p:txBody>
      </p:sp>
      <p:grpSp>
        <p:nvGrpSpPr>
          <p:cNvPr id="8" name="Group 7">
            <a:extLst>
              <a:ext uri="{FF2B5EF4-FFF2-40B4-BE49-F238E27FC236}">
                <a16:creationId xmlns:a16="http://schemas.microsoft.com/office/drawing/2014/main" id="{41B3F15F-F4F9-4D9F-36C6-248FAE541E7D}"/>
              </a:ext>
            </a:extLst>
          </p:cNvPr>
          <p:cNvGrpSpPr/>
          <p:nvPr/>
        </p:nvGrpSpPr>
        <p:grpSpPr>
          <a:xfrm>
            <a:off x="367047" y="1658678"/>
            <a:ext cx="11681699" cy="5199321"/>
            <a:chOff x="367047" y="1658678"/>
            <a:chExt cx="11681699" cy="5199321"/>
          </a:xfrm>
        </p:grpSpPr>
        <p:pic>
          <p:nvPicPr>
            <p:cNvPr id="5" name="Picture 4">
              <a:extLst>
                <a:ext uri="{FF2B5EF4-FFF2-40B4-BE49-F238E27FC236}">
                  <a16:creationId xmlns:a16="http://schemas.microsoft.com/office/drawing/2014/main" id="{09FD9974-450E-19F5-D6E2-E7169196C3A1}"/>
                </a:ext>
              </a:extLst>
            </p:cNvPr>
            <p:cNvPicPr>
              <a:picLocks noChangeAspect="1"/>
            </p:cNvPicPr>
            <p:nvPr/>
          </p:nvPicPr>
          <p:blipFill>
            <a:blip r:embed="rId3"/>
            <a:stretch>
              <a:fillRect/>
            </a:stretch>
          </p:blipFill>
          <p:spPr>
            <a:xfrm>
              <a:off x="4423655" y="1658678"/>
              <a:ext cx="7625091" cy="5199321"/>
            </a:xfrm>
            <a:prstGeom prst="rect">
              <a:avLst/>
            </a:prstGeom>
          </p:spPr>
        </p:pic>
        <p:sp>
          <p:nvSpPr>
            <p:cNvPr id="7" name="TextBox 6">
              <a:extLst>
                <a:ext uri="{FF2B5EF4-FFF2-40B4-BE49-F238E27FC236}">
                  <a16:creationId xmlns:a16="http://schemas.microsoft.com/office/drawing/2014/main" id="{DE803263-202D-DA00-D38F-D94765C8A3F2}"/>
                </a:ext>
              </a:extLst>
            </p:cNvPr>
            <p:cNvSpPr txBox="1"/>
            <p:nvPr/>
          </p:nvSpPr>
          <p:spPr>
            <a:xfrm>
              <a:off x="367047" y="3391786"/>
              <a:ext cx="3950282" cy="1569660"/>
            </a:xfrm>
            <a:prstGeom prst="rect">
              <a:avLst/>
            </a:prstGeom>
            <a:noFill/>
          </p:spPr>
          <p:txBody>
            <a:bodyPr wrap="square">
              <a:spAutoFit/>
            </a:bodyPr>
            <a:lstStyle/>
            <a:p>
              <a:pPr algn="ctr"/>
              <a:r>
                <a:rPr lang="vi-VN" sz="3200" b="0" i="0">
                  <a:solidFill>
                    <a:srgbClr val="00B050"/>
                  </a:solidFill>
                  <a:effectLst/>
                  <a:latin typeface="#9Slide05 Fourth" panose="00000500000000000000" pitchFamily="2" charset="0"/>
                </a:rPr>
                <a:t>Hòn Yến, toạ lạc tại xã An Hòa, huyện Tuy An</a:t>
              </a:r>
              <a:r>
                <a:rPr lang="en-US" sz="3200" b="0" i="0">
                  <a:solidFill>
                    <a:srgbClr val="00B050"/>
                  </a:solidFill>
                  <a:effectLst/>
                  <a:latin typeface="#9Slide05 Fourth" panose="00000500000000000000" pitchFamily="2" charset="0"/>
                </a:rPr>
                <a:t>, Phú Yên</a:t>
              </a:r>
              <a:endParaRPr lang="en-US" sz="3200">
                <a:solidFill>
                  <a:srgbClr val="00B050"/>
                </a:solidFill>
                <a:latin typeface="#9Slide05 Fourth" panose="00000500000000000000" pitchFamily="2" charset="0"/>
              </a:endParaRPr>
            </a:p>
          </p:txBody>
        </p:sp>
      </p:grpSp>
      <p:grpSp>
        <p:nvGrpSpPr>
          <p:cNvPr id="12" name="Group 11">
            <a:extLst>
              <a:ext uri="{FF2B5EF4-FFF2-40B4-BE49-F238E27FC236}">
                <a16:creationId xmlns:a16="http://schemas.microsoft.com/office/drawing/2014/main" id="{0BB03CE0-7C1B-3C17-BF38-179DBECE3A6D}"/>
              </a:ext>
            </a:extLst>
          </p:cNvPr>
          <p:cNvGrpSpPr/>
          <p:nvPr/>
        </p:nvGrpSpPr>
        <p:grpSpPr>
          <a:xfrm>
            <a:off x="0" y="2203494"/>
            <a:ext cx="12192000" cy="4388442"/>
            <a:chOff x="1" y="2469558"/>
            <a:chExt cx="12286391" cy="4388442"/>
          </a:xfrm>
        </p:grpSpPr>
        <p:pic>
          <p:nvPicPr>
            <p:cNvPr id="2050" name="Picture 2" descr="Tour Câu Cá, Lặn Ngắm San Hô - Khám Phá Nam Đảo Phú Quốc 1 ngày">
              <a:extLst>
                <a:ext uri="{FF2B5EF4-FFF2-40B4-BE49-F238E27FC236}">
                  <a16:creationId xmlns:a16="http://schemas.microsoft.com/office/drawing/2014/main" id="{EF54AFCB-7F6D-BABE-D5A9-329A17AA5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8903" y="2469558"/>
              <a:ext cx="5917489" cy="43884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OUR TRONG NGÀY : Tour câu cá và lặn ngắm san hô Nam Đảo - PQC002">
              <a:extLst>
                <a:ext uri="{FF2B5EF4-FFF2-40B4-BE49-F238E27FC236}">
                  <a16:creationId xmlns:a16="http://schemas.microsoft.com/office/drawing/2014/main" id="{1B0F4580-6BC0-853F-F9A7-6B17D6719C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469558"/>
              <a:ext cx="6368902" cy="43884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54F4261-72E3-58C8-4377-2D6F58A903D7}"/>
                </a:ext>
              </a:extLst>
            </p:cNvPr>
            <p:cNvSpPr txBox="1"/>
            <p:nvPr/>
          </p:nvSpPr>
          <p:spPr>
            <a:xfrm>
              <a:off x="1157206" y="6334779"/>
              <a:ext cx="5211696" cy="523220"/>
            </a:xfrm>
            <a:prstGeom prst="rect">
              <a:avLst/>
            </a:prstGeom>
            <a:solidFill>
              <a:schemeClr val="accent5">
                <a:lumMod val="40000"/>
                <a:lumOff val="60000"/>
                <a:alpha val="33000"/>
              </a:schemeClr>
            </a:solidFill>
          </p:spPr>
          <p:txBody>
            <a:bodyPr wrap="square">
              <a:spAutoFit/>
            </a:bodyPr>
            <a:lstStyle/>
            <a:p>
              <a:pPr algn="ctr"/>
              <a:r>
                <a:rPr lang="en-US" sz="2800" b="1">
                  <a:solidFill>
                    <a:srgbClr val="310DB3"/>
                  </a:solidFill>
                  <a:latin typeface="#9Slide05 Fourth Medium" panose="00000600000000000000" pitchFamily="2" charset="0"/>
                  <a:cs typeface="Arial" panose="020B0604020202020204" pitchFamily="34" charset="0"/>
                </a:rPr>
                <a:t>Đảo</a:t>
              </a:r>
              <a:r>
                <a:rPr lang="vi-VN" sz="2800" b="1">
                  <a:solidFill>
                    <a:srgbClr val="310DB3"/>
                  </a:solidFill>
                  <a:latin typeface="#9Slide05 Fourth Medium" panose="00000600000000000000" pitchFamily="2" charset="0"/>
                  <a:cs typeface="Arial" panose="020B0604020202020204" pitchFamily="34" charset="0"/>
                </a:rPr>
                <a:t> </a:t>
              </a:r>
              <a:r>
                <a:rPr lang="en-US" sz="2800" b="1">
                  <a:solidFill>
                    <a:srgbClr val="310DB3"/>
                  </a:solidFill>
                  <a:latin typeface="#9Slide05 Fourth Medium" panose="00000600000000000000" pitchFamily="2" charset="0"/>
                  <a:cs typeface="Arial" panose="020B0604020202020204" pitchFamily="34" charset="0"/>
                </a:rPr>
                <a:t> San Hô Phú Quốc</a:t>
              </a:r>
              <a:r>
                <a:rPr lang="vi-VN" sz="2800" b="1">
                  <a:solidFill>
                    <a:srgbClr val="310DB3"/>
                  </a:solidFill>
                  <a:latin typeface="#9Slide05 Fourth Medium" panose="00000600000000000000" pitchFamily="2" charset="0"/>
                  <a:cs typeface="Arial" panose="020B0604020202020204" pitchFamily="34" charset="0"/>
                </a:rPr>
                <a:t>( Kiên Giang)</a:t>
              </a:r>
              <a:endParaRPr lang="en-US" sz="2800">
                <a:solidFill>
                  <a:srgbClr val="310DB3"/>
                </a:solidFill>
                <a:latin typeface="#9Slide05 Fourth Medium" panose="00000600000000000000" pitchFamily="2" charset="0"/>
              </a:endParaRPr>
            </a:p>
          </p:txBody>
        </p:sp>
      </p:grpSp>
    </p:spTree>
    <p:extLst>
      <p:ext uri="{BB962C8B-B14F-4D97-AF65-F5344CB8AC3E}">
        <p14:creationId xmlns:p14="http://schemas.microsoft.com/office/powerpoint/2010/main" val="66623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45;p19">
            <a:extLst>
              <a:ext uri="{FF2B5EF4-FFF2-40B4-BE49-F238E27FC236}">
                <a16:creationId xmlns:a16="http://schemas.microsoft.com/office/drawing/2014/main" id="{4D20B028-6AF3-45E0-9A6E-5E293EEDC308}"/>
              </a:ext>
            </a:extLst>
          </p:cNvPr>
          <p:cNvGrpSpPr/>
          <p:nvPr/>
        </p:nvGrpSpPr>
        <p:grpSpPr>
          <a:xfrm>
            <a:off x="0" y="0"/>
            <a:ext cx="8973878" cy="1148042"/>
            <a:chOff x="1411406" y="1872757"/>
            <a:chExt cx="6730408" cy="861031"/>
          </a:xfrm>
        </p:grpSpPr>
        <p:sp>
          <p:nvSpPr>
            <p:cNvPr id="5" name="Google Shape;246;p19">
              <a:extLst>
                <a:ext uri="{FF2B5EF4-FFF2-40B4-BE49-F238E27FC236}">
                  <a16:creationId xmlns:a16="http://schemas.microsoft.com/office/drawing/2014/main" id="{B7A25E1D-303C-41A9-9B2A-EB2553314B0A}"/>
                </a:ext>
              </a:extLst>
            </p:cNvPr>
            <p:cNvSpPr/>
            <p:nvPr/>
          </p:nvSpPr>
          <p:spPr>
            <a:xfrm>
              <a:off x="247975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6" name="Google Shape;247;p19">
              <a:extLst>
                <a:ext uri="{FF2B5EF4-FFF2-40B4-BE49-F238E27FC236}">
                  <a16:creationId xmlns:a16="http://schemas.microsoft.com/office/drawing/2014/main" id="{BFF50BB3-C545-45C5-A44B-870782C5A6CE}"/>
                </a:ext>
              </a:extLst>
            </p:cNvPr>
            <p:cNvSpPr/>
            <p:nvPr/>
          </p:nvSpPr>
          <p:spPr>
            <a:xfrm>
              <a:off x="247975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7" name="Google Shape;248;p19">
              <a:extLst>
                <a:ext uri="{FF2B5EF4-FFF2-40B4-BE49-F238E27FC236}">
                  <a16:creationId xmlns:a16="http://schemas.microsoft.com/office/drawing/2014/main" id="{F386C5BE-28AD-49D4-8471-DF5C9154C49D}"/>
                </a:ext>
              </a:extLst>
            </p:cNvPr>
            <p:cNvSpPr/>
            <p:nvPr/>
          </p:nvSpPr>
          <p:spPr>
            <a:xfrm>
              <a:off x="1792473" y="1945770"/>
              <a:ext cx="6046314" cy="728193"/>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8" name="Google Shape;249;p19">
              <a:extLst>
                <a:ext uri="{FF2B5EF4-FFF2-40B4-BE49-F238E27FC236}">
                  <a16:creationId xmlns:a16="http://schemas.microsoft.com/office/drawing/2014/main" id="{0FF0178B-6D4B-4C60-8889-335B24F46ABC}"/>
                </a:ext>
              </a:extLst>
            </p:cNvPr>
            <p:cNvSpPr/>
            <p:nvPr/>
          </p:nvSpPr>
          <p:spPr>
            <a:xfrm>
              <a:off x="1411406" y="1872757"/>
              <a:ext cx="795350" cy="795675"/>
            </a:xfrm>
            <a:custGeom>
              <a:avLst/>
              <a:gdLst/>
              <a:ahLst/>
              <a:cxnLst/>
              <a:rect l="l" t="t" r="r" b="b"/>
              <a:pathLst>
                <a:path w="31814" h="31827" extrusionOk="0">
                  <a:moveTo>
                    <a:pt x="15907" y="1"/>
                  </a:moveTo>
                  <a:cubicBezTo>
                    <a:pt x="14776"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76"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FCBD24"/>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3</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9" name="Google Shape;250;p19">
              <a:extLst>
                <a:ext uri="{FF2B5EF4-FFF2-40B4-BE49-F238E27FC236}">
                  <a16:creationId xmlns:a16="http://schemas.microsoft.com/office/drawing/2014/main" id="{306AE9A0-AB96-4225-9754-50E67203AC29}"/>
                </a:ext>
              </a:extLst>
            </p:cNvPr>
            <p:cNvSpPr txBox="1"/>
            <p:nvPr/>
          </p:nvSpPr>
          <p:spPr>
            <a:xfrm>
              <a:off x="2345763" y="2064900"/>
              <a:ext cx="1884600" cy="455100"/>
            </a:xfrm>
            <a:prstGeom prst="rect">
              <a:avLst/>
            </a:prstGeom>
            <a:noFill/>
            <a:ln>
              <a:noFill/>
            </a:ln>
          </p:spPr>
          <p:txBody>
            <a:bodyPr spcFirstLastPara="1" wrap="square" lIns="121900" tIns="121900" rIns="121900" bIns="121900" anchor="ctr" anchorCtr="0">
              <a:noAutofit/>
            </a:bodyPr>
            <a:lstStyle/>
            <a:p>
              <a:endParaRPr sz="1600">
                <a:solidFill>
                  <a:srgbClr val="434343"/>
                </a:solidFill>
                <a:latin typeface="Roboto"/>
                <a:ea typeface="Roboto"/>
                <a:cs typeface="Roboto"/>
                <a:sym typeface="Roboto"/>
              </a:endParaRPr>
            </a:p>
          </p:txBody>
        </p:sp>
        <p:sp>
          <p:nvSpPr>
            <p:cNvPr id="10" name="Google Shape;251;p19">
              <a:extLst>
                <a:ext uri="{FF2B5EF4-FFF2-40B4-BE49-F238E27FC236}">
                  <a16:creationId xmlns:a16="http://schemas.microsoft.com/office/drawing/2014/main" id="{54E70CA9-865C-409C-9EF2-473EB5F11883}"/>
                </a:ext>
              </a:extLst>
            </p:cNvPr>
            <p:cNvSpPr txBox="1"/>
            <p:nvPr/>
          </p:nvSpPr>
          <p:spPr>
            <a:xfrm>
              <a:off x="2184697" y="2019681"/>
              <a:ext cx="5957117" cy="507808"/>
            </a:xfrm>
            <a:prstGeom prst="rect">
              <a:avLst/>
            </a:prstGeom>
            <a:noFill/>
            <a:ln>
              <a:noFill/>
            </a:ln>
          </p:spPr>
          <p:txBody>
            <a:bodyPr spcFirstLastPara="1" wrap="square" lIns="121900" tIns="121900" rIns="121900" bIns="121900" anchor="ctr" anchorCtr="0">
              <a:noAutofit/>
            </a:bodyPr>
            <a:lstStyle/>
            <a:p>
              <a:r>
                <a:rPr lang="en-US" sz="2800" b="1">
                  <a:solidFill>
                    <a:srgbClr val="0070C0"/>
                  </a:solidFill>
                  <a:latin typeface="Arial" panose="020B0604020202020204" pitchFamily="34" charset="0"/>
                  <a:cs typeface="Arial" panose="020B0604020202020204" pitchFamily="34" charset="0"/>
                </a:rPr>
                <a:t>Đặc điểm tự nhiên vùng biển đảo Việt Nam</a:t>
              </a:r>
              <a:endParaRPr lang="en-US" sz="2800">
                <a:solidFill>
                  <a:srgbClr val="3333FF"/>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F013914A-08E8-81C2-A9F1-EEACDFEEFE5B}"/>
              </a:ext>
            </a:extLst>
          </p:cNvPr>
          <p:cNvGrpSpPr/>
          <p:nvPr/>
        </p:nvGrpSpPr>
        <p:grpSpPr>
          <a:xfrm>
            <a:off x="406489" y="1232989"/>
            <a:ext cx="3801421" cy="662884"/>
            <a:chOff x="142938" y="1368936"/>
            <a:chExt cx="3801421" cy="662884"/>
          </a:xfrm>
        </p:grpSpPr>
        <p:sp>
          <p:nvSpPr>
            <p:cNvPr id="3" name="Flowchart: Terminator 2">
              <a:extLst>
                <a:ext uri="{FF2B5EF4-FFF2-40B4-BE49-F238E27FC236}">
                  <a16:creationId xmlns:a16="http://schemas.microsoft.com/office/drawing/2014/main" id="{A30C9482-9E39-A70D-979B-5627D3A0854F}"/>
                </a:ext>
              </a:extLst>
            </p:cNvPr>
            <p:cNvSpPr/>
            <p:nvPr/>
          </p:nvSpPr>
          <p:spPr>
            <a:xfrm>
              <a:off x="142938" y="1368936"/>
              <a:ext cx="2764649" cy="662884"/>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DB91264-E20D-5B89-F290-47504135EEC5}"/>
                </a:ext>
              </a:extLst>
            </p:cNvPr>
            <p:cNvSpPr txBox="1"/>
            <p:nvPr/>
          </p:nvSpPr>
          <p:spPr>
            <a:xfrm>
              <a:off x="508089" y="1488012"/>
              <a:ext cx="3436270" cy="480131"/>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a</a:t>
              </a:r>
              <a:r>
                <a:rPr kumimoji="0" lang="en-US" sz="28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Địa hình</a:t>
              </a:r>
              <a:endParaRPr kumimoji="0" lang="en-AU"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090EF08A-1CFD-93B2-BD8E-B374A2040772}"/>
              </a:ext>
            </a:extLst>
          </p:cNvPr>
          <p:cNvSpPr txBox="1"/>
          <p:nvPr/>
        </p:nvSpPr>
        <p:spPr>
          <a:xfrm>
            <a:off x="96448" y="2099896"/>
            <a:ext cx="11661767" cy="1292662"/>
          </a:xfrm>
          <a:prstGeom prst="rect">
            <a:avLst/>
          </a:prstGeom>
          <a:noFill/>
        </p:spPr>
        <p:txBody>
          <a:bodyPr wrap="square">
            <a:spAutoFit/>
          </a:bodyPr>
          <a:lstStyle/>
          <a:p>
            <a:pPr marL="457200" indent="-457200" algn="just">
              <a:buFont typeface="Wingdings" panose="05000000000000000000" pitchFamily="2" charset="2"/>
              <a:buChar char="q"/>
            </a:pPr>
            <a:r>
              <a:rPr lang="en-US" sz="2600" b="1" i="1">
                <a:solidFill>
                  <a:srgbClr val="310DB3"/>
                </a:solidFill>
                <a:latin typeface="Arial" panose="020B0604020202020204" pitchFamily="34" charset="0"/>
                <a:cs typeface="Arial" panose="020B0604020202020204" pitchFamily="34" charset="0"/>
              </a:rPr>
              <a:t>C</a:t>
            </a:r>
            <a:r>
              <a:rPr lang="vi-VN" sz="2600" b="1" i="1">
                <a:solidFill>
                  <a:srgbClr val="310DB3"/>
                </a:solidFill>
                <a:latin typeface="Arial" panose="020B0604020202020204" pitchFamily="34" charset="0"/>
                <a:cs typeface="Arial" panose="020B0604020202020204" pitchFamily="34" charset="0"/>
              </a:rPr>
              <a:t>ác dạng địa hình ven biển</a:t>
            </a:r>
            <a:r>
              <a:rPr lang="vi-VN" sz="2600">
                <a:solidFill>
                  <a:srgbClr val="310DB3"/>
                </a:solidFill>
                <a:latin typeface="Arial" panose="020B0604020202020204" pitchFamily="34" charset="0"/>
                <a:cs typeface="Arial" panose="020B0604020202020204" pitchFamily="34" charset="0"/>
              </a:rPr>
              <a:t> rất đa dạng, bao gồm: vịnh cửa sông, bờ biển mài mòn, tam giác châu, các bãi cát phẳng, cồn cát, đầm phá, vũng vịnh nước sâu,...</a:t>
            </a:r>
            <a:endParaRPr lang="en-US" sz="2600" b="0" i="0">
              <a:solidFill>
                <a:srgbClr val="310DB3"/>
              </a:solidFill>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A186740-605F-8E45-5606-19CF19A1D2EE}"/>
              </a:ext>
            </a:extLst>
          </p:cNvPr>
          <p:cNvSpPr txBox="1"/>
          <p:nvPr/>
        </p:nvSpPr>
        <p:spPr>
          <a:xfrm>
            <a:off x="96447" y="3522105"/>
            <a:ext cx="11661767" cy="892552"/>
          </a:xfrm>
          <a:prstGeom prst="rect">
            <a:avLst/>
          </a:prstGeom>
          <a:noFill/>
        </p:spPr>
        <p:txBody>
          <a:bodyPr wrap="square">
            <a:spAutoFit/>
          </a:bodyPr>
          <a:lstStyle/>
          <a:p>
            <a:pPr marL="285750" indent="-285750" algn="just">
              <a:buFont typeface="Wingdings" panose="05000000000000000000" pitchFamily="2" charset="2"/>
              <a:buChar char="q"/>
            </a:pPr>
            <a:r>
              <a:rPr lang="en-US" sz="2600" b="1" i="1">
                <a:solidFill>
                  <a:srgbClr val="310DB3"/>
                </a:solidFill>
                <a:latin typeface="Arial" panose="020B0604020202020204" pitchFamily="34" charset="0"/>
                <a:cs typeface="Arial" panose="020B0604020202020204" pitchFamily="34" charset="0"/>
              </a:rPr>
              <a:t> Địa hình thềm lục địa</a:t>
            </a:r>
            <a:r>
              <a:rPr lang="en-US" sz="2600">
                <a:solidFill>
                  <a:srgbClr val="310DB3"/>
                </a:solidFill>
                <a:latin typeface="Arial" panose="020B0604020202020204" pitchFamily="34" charset="0"/>
                <a:cs typeface="Arial" panose="020B0604020202020204" pitchFamily="34" charset="0"/>
              </a:rPr>
              <a:t> có sự tiếp nối với địa hình trên đất liền: nông và bằng phẳng ở phía bắc và phía nam, hẹp và sâu ở miền Trung.</a:t>
            </a:r>
            <a:endParaRPr lang="en-US" sz="2600" b="0" i="0">
              <a:solidFill>
                <a:srgbClr val="310DB3"/>
              </a:solidFill>
              <a:effectLst/>
              <a:latin typeface="Arial" panose="020B0604020202020204" pitchFamily="34" charset="0"/>
              <a:cs typeface="Arial" panose="020B0604020202020204" pitchFamily="34" charset="0"/>
            </a:endParaRPr>
          </a:p>
        </p:txBody>
      </p:sp>
      <p:pic>
        <p:nvPicPr>
          <p:cNvPr id="15" name="Picture 14" descr="book9">
            <a:extLst>
              <a:ext uri="{FF2B5EF4-FFF2-40B4-BE49-F238E27FC236}">
                <a16:creationId xmlns:a16="http://schemas.microsoft.com/office/drawing/2014/main" id="{BB1F8B77-9496-643D-118D-933B33F8597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343731" y="716263"/>
            <a:ext cx="1365619" cy="93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3A9E04E0-96D1-F679-AB5F-9618D2B9D65C}"/>
              </a:ext>
            </a:extLst>
          </p:cNvPr>
          <p:cNvSpPr txBox="1"/>
          <p:nvPr/>
        </p:nvSpPr>
        <p:spPr>
          <a:xfrm>
            <a:off x="96447" y="4619477"/>
            <a:ext cx="11999106" cy="1692771"/>
          </a:xfrm>
          <a:prstGeom prst="rect">
            <a:avLst/>
          </a:prstGeom>
          <a:noFill/>
        </p:spPr>
        <p:txBody>
          <a:bodyPr wrap="square">
            <a:spAutoFit/>
          </a:bodyPr>
          <a:lstStyle/>
          <a:p>
            <a:pPr marL="285750" indent="-285750" algn="just">
              <a:buFont typeface="Wingdings" panose="05000000000000000000" pitchFamily="2" charset="2"/>
              <a:buChar char="q"/>
            </a:pPr>
            <a:r>
              <a:rPr lang="en-US" sz="2600" b="1" i="1">
                <a:solidFill>
                  <a:srgbClr val="310DB3"/>
                </a:solidFill>
                <a:effectLst/>
                <a:latin typeface="Arial" panose="020B0604020202020204" pitchFamily="34" charset="0"/>
                <a:cs typeface="Arial" panose="020B0604020202020204" pitchFamily="34" charset="0"/>
              </a:rPr>
              <a:t> </a:t>
            </a:r>
            <a:r>
              <a:rPr lang="vi-VN" sz="2600" b="1" i="1">
                <a:solidFill>
                  <a:srgbClr val="310DB3"/>
                </a:solidFill>
                <a:effectLst/>
                <a:latin typeface="Arial" panose="020B0604020202020204" pitchFamily="34" charset="0"/>
                <a:cs typeface="Arial" panose="020B0604020202020204" pitchFamily="34" charset="0"/>
              </a:rPr>
              <a:t>Địa hình đảo:</a:t>
            </a:r>
            <a:endParaRPr lang="vi-VN" sz="2600" b="0" i="0">
              <a:solidFill>
                <a:srgbClr val="310DB3"/>
              </a:solidFill>
              <a:effectLst/>
              <a:latin typeface="Arial" panose="020B0604020202020204" pitchFamily="34" charset="0"/>
              <a:cs typeface="Arial" panose="020B0604020202020204" pitchFamily="34" charset="0"/>
            </a:endParaRPr>
          </a:p>
          <a:p>
            <a:pPr algn="just"/>
            <a:r>
              <a:rPr lang="vi-VN" sz="2600" b="0" i="0">
                <a:solidFill>
                  <a:srgbClr val="310DB3"/>
                </a:solidFill>
                <a:effectLst/>
                <a:latin typeface="Arial" panose="020B0604020202020204" pitchFamily="34" charset="0"/>
                <a:cs typeface="Arial" panose="020B0604020202020204" pitchFamily="34" charset="0"/>
              </a:rPr>
              <a:t>+ Ở phía bắc, đặc biệt trong vùng biển Quảng Ninh - Hải Phòng các đảo, quần đảo thường có cấu tạo từ đá vôi với các dạng địa hình các-xtơ.</a:t>
            </a:r>
          </a:p>
          <a:p>
            <a:pPr algn="just"/>
            <a:r>
              <a:rPr lang="vi-VN" sz="2600" b="0" i="0">
                <a:solidFill>
                  <a:srgbClr val="310DB3"/>
                </a:solidFill>
                <a:effectLst/>
                <a:latin typeface="Arial" panose="020B0604020202020204" pitchFamily="34" charset="0"/>
                <a:cs typeface="Arial" panose="020B0604020202020204" pitchFamily="34" charset="0"/>
              </a:rPr>
              <a:t>+ Ở phía nam, nhiều đảo và quần đảo lớn có nguồn gốc hình thành từ san hô.</a:t>
            </a:r>
          </a:p>
        </p:txBody>
      </p:sp>
    </p:spTree>
    <p:extLst>
      <p:ext uri="{BB962C8B-B14F-4D97-AF65-F5344CB8AC3E}">
        <p14:creationId xmlns:p14="http://schemas.microsoft.com/office/powerpoint/2010/main" val="161628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5672ED-3DC2-C6C7-F828-8CAB0709B9D2}"/>
              </a:ext>
            </a:extLst>
          </p:cNvPr>
          <p:cNvSpPr txBox="1"/>
          <p:nvPr/>
        </p:nvSpPr>
        <p:spPr>
          <a:xfrm>
            <a:off x="503434" y="1384377"/>
            <a:ext cx="10576816" cy="1176797"/>
          </a:xfrm>
          <a:custGeom>
            <a:avLst/>
            <a:gdLst>
              <a:gd name="connsiteX0" fmla="*/ 0 w 10576816"/>
              <a:gd name="connsiteY0" fmla="*/ 0 h 1176797"/>
              <a:gd name="connsiteX1" fmla="*/ 555283 w 10576816"/>
              <a:gd name="connsiteY1" fmla="*/ 0 h 1176797"/>
              <a:gd name="connsiteX2" fmla="*/ 899029 w 10576816"/>
              <a:gd name="connsiteY2" fmla="*/ 0 h 1176797"/>
              <a:gd name="connsiteX3" fmla="*/ 1771617 w 10576816"/>
              <a:gd name="connsiteY3" fmla="*/ 0 h 1176797"/>
              <a:gd name="connsiteX4" fmla="*/ 2326900 w 10576816"/>
              <a:gd name="connsiteY4" fmla="*/ 0 h 1176797"/>
              <a:gd name="connsiteX5" fmla="*/ 2882182 w 10576816"/>
              <a:gd name="connsiteY5" fmla="*/ 0 h 1176797"/>
              <a:gd name="connsiteX6" fmla="*/ 3754770 w 10576816"/>
              <a:gd name="connsiteY6" fmla="*/ 0 h 1176797"/>
              <a:gd name="connsiteX7" fmla="*/ 4204284 w 10576816"/>
              <a:gd name="connsiteY7" fmla="*/ 0 h 1176797"/>
              <a:gd name="connsiteX8" fmla="*/ 5076872 w 10576816"/>
              <a:gd name="connsiteY8" fmla="*/ 0 h 1176797"/>
              <a:gd name="connsiteX9" fmla="*/ 5949459 w 10576816"/>
              <a:gd name="connsiteY9" fmla="*/ 0 h 1176797"/>
              <a:gd name="connsiteX10" fmla="*/ 6610510 w 10576816"/>
              <a:gd name="connsiteY10" fmla="*/ 0 h 1176797"/>
              <a:gd name="connsiteX11" fmla="*/ 7483097 w 10576816"/>
              <a:gd name="connsiteY11" fmla="*/ 0 h 1176797"/>
              <a:gd name="connsiteX12" fmla="*/ 8038380 w 10576816"/>
              <a:gd name="connsiteY12" fmla="*/ 0 h 1176797"/>
              <a:gd name="connsiteX13" fmla="*/ 8593663 w 10576816"/>
              <a:gd name="connsiteY13" fmla="*/ 0 h 1176797"/>
              <a:gd name="connsiteX14" fmla="*/ 9360482 w 10576816"/>
              <a:gd name="connsiteY14" fmla="*/ 0 h 1176797"/>
              <a:gd name="connsiteX15" fmla="*/ 9915765 w 10576816"/>
              <a:gd name="connsiteY15" fmla="*/ 0 h 1176797"/>
              <a:gd name="connsiteX16" fmla="*/ 10576816 w 10576816"/>
              <a:gd name="connsiteY16" fmla="*/ 0 h 1176797"/>
              <a:gd name="connsiteX17" fmla="*/ 10576816 w 10576816"/>
              <a:gd name="connsiteY17" fmla="*/ 611934 h 1176797"/>
              <a:gd name="connsiteX18" fmla="*/ 10576816 w 10576816"/>
              <a:gd name="connsiteY18" fmla="*/ 1176797 h 1176797"/>
              <a:gd name="connsiteX19" fmla="*/ 9809997 w 10576816"/>
              <a:gd name="connsiteY19" fmla="*/ 1176797 h 1176797"/>
              <a:gd name="connsiteX20" fmla="*/ 9360482 w 10576816"/>
              <a:gd name="connsiteY20" fmla="*/ 1176797 h 1176797"/>
              <a:gd name="connsiteX21" fmla="*/ 8487895 w 10576816"/>
              <a:gd name="connsiteY21" fmla="*/ 1176797 h 1176797"/>
              <a:gd name="connsiteX22" fmla="*/ 7826844 w 10576816"/>
              <a:gd name="connsiteY22" fmla="*/ 1176797 h 1176797"/>
              <a:gd name="connsiteX23" fmla="*/ 7377329 w 10576816"/>
              <a:gd name="connsiteY23" fmla="*/ 1176797 h 1176797"/>
              <a:gd name="connsiteX24" fmla="*/ 6716278 w 10576816"/>
              <a:gd name="connsiteY24" fmla="*/ 1176797 h 1176797"/>
              <a:gd name="connsiteX25" fmla="*/ 6372532 w 10576816"/>
              <a:gd name="connsiteY25" fmla="*/ 1176797 h 1176797"/>
              <a:gd name="connsiteX26" fmla="*/ 6028785 w 10576816"/>
              <a:gd name="connsiteY26" fmla="*/ 1176797 h 1176797"/>
              <a:gd name="connsiteX27" fmla="*/ 5367734 w 10576816"/>
              <a:gd name="connsiteY27" fmla="*/ 1176797 h 1176797"/>
              <a:gd name="connsiteX28" fmla="*/ 4918219 w 10576816"/>
              <a:gd name="connsiteY28" fmla="*/ 1176797 h 1176797"/>
              <a:gd name="connsiteX29" fmla="*/ 4151400 w 10576816"/>
              <a:gd name="connsiteY29" fmla="*/ 1176797 h 1176797"/>
              <a:gd name="connsiteX30" fmla="*/ 3701886 w 10576816"/>
              <a:gd name="connsiteY30" fmla="*/ 1176797 h 1176797"/>
              <a:gd name="connsiteX31" fmla="*/ 2935066 w 10576816"/>
              <a:gd name="connsiteY31" fmla="*/ 1176797 h 1176797"/>
              <a:gd name="connsiteX32" fmla="*/ 2591320 w 10576816"/>
              <a:gd name="connsiteY32" fmla="*/ 1176797 h 1176797"/>
              <a:gd name="connsiteX33" fmla="*/ 1824501 w 10576816"/>
              <a:gd name="connsiteY33" fmla="*/ 1176797 h 1176797"/>
              <a:gd name="connsiteX34" fmla="*/ 1374986 w 10576816"/>
              <a:gd name="connsiteY34" fmla="*/ 1176797 h 1176797"/>
              <a:gd name="connsiteX35" fmla="*/ 1031240 w 10576816"/>
              <a:gd name="connsiteY35" fmla="*/ 1176797 h 1176797"/>
              <a:gd name="connsiteX36" fmla="*/ 581725 w 10576816"/>
              <a:gd name="connsiteY36" fmla="*/ 1176797 h 1176797"/>
              <a:gd name="connsiteX37" fmla="*/ 0 w 10576816"/>
              <a:gd name="connsiteY37" fmla="*/ 1176797 h 1176797"/>
              <a:gd name="connsiteX38" fmla="*/ 0 w 10576816"/>
              <a:gd name="connsiteY38" fmla="*/ 611934 h 1176797"/>
              <a:gd name="connsiteX39" fmla="*/ 0 w 10576816"/>
              <a:gd name="connsiteY39" fmla="*/ 0 h 117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76816" h="1176797" extrusionOk="0">
                <a:moveTo>
                  <a:pt x="0" y="0"/>
                </a:moveTo>
                <a:cubicBezTo>
                  <a:pt x="131311" y="11737"/>
                  <a:pt x="408221" y="-11921"/>
                  <a:pt x="555283" y="0"/>
                </a:cubicBezTo>
                <a:cubicBezTo>
                  <a:pt x="702345" y="11921"/>
                  <a:pt x="803157" y="-15197"/>
                  <a:pt x="899029" y="0"/>
                </a:cubicBezTo>
                <a:cubicBezTo>
                  <a:pt x="994901" y="15197"/>
                  <a:pt x="1438265" y="25919"/>
                  <a:pt x="1771617" y="0"/>
                </a:cubicBezTo>
                <a:cubicBezTo>
                  <a:pt x="2104969" y="-25919"/>
                  <a:pt x="2094973" y="615"/>
                  <a:pt x="2326900" y="0"/>
                </a:cubicBezTo>
                <a:cubicBezTo>
                  <a:pt x="2558827" y="-615"/>
                  <a:pt x="2645747" y="-5173"/>
                  <a:pt x="2882182" y="0"/>
                </a:cubicBezTo>
                <a:cubicBezTo>
                  <a:pt x="3118617" y="5173"/>
                  <a:pt x="3459786" y="-21178"/>
                  <a:pt x="3754770" y="0"/>
                </a:cubicBezTo>
                <a:cubicBezTo>
                  <a:pt x="4049754" y="21178"/>
                  <a:pt x="4088211" y="-3596"/>
                  <a:pt x="4204284" y="0"/>
                </a:cubicBezTo>
                <a:cubicBezTo>
                  <a:pt x="4320357" y="3596"/>
                  <a:pt x="4752237" y="-24906"/>
                  <a:pt x="5076872" y="0"/>
                </a:cubicBezTo>
                <a:cubicBezTo>
                  <a:pt x="5401507" y="24906"/>
                  <a:pt x="5628783" y="-11251"/>
                  <a:pt x="5949459" y="0"/>
                </a:cubicBezTo>
                <a:cubicBezTo>
                  <a:pt x="6270135" y="11251"/>
                  <a:pt x="6428569" y="27407"/>
                  <a:pt x="6610510" y="0"/>
                </a:cubicBezTo>
                <a:cubicBezTo>
                  <a:pt x="6792451" y="-27407"/>
                  <a:pt x="7119478" y="33843"/>
                  <a:pt x="7483097" y="0"/>
                </a:cubicBezTo>
                <a:cubicBezTo>
                  <a:pt x="7846716" y="-33843"/>
                  <a:pt x="7808633" y="-14583"/>
                  <a:pt x="8038380" y="0"/>
                </a:cubicBezTo>
                <a:cubicBezTo>
                  <a:pt x="8268127" y="14583"/>
                  <a:pt x="8448069" y="-27547"/>
                  <a:pt x="8593663" y="0"/>
                </a:cubicBezTo>
                <a:cubicBezTo>
                  <a:pt x="8739257" y="27547"/>
                  <a:pt x="9035495" y="-27279"/>
                  <a:pt x="9360482" y="0"/>
                </a:cubicBezTo>
                <a:cubicBezTo>
                  <a:pt x="9685469" y="27279"/>
                  <a:pt x="9668895" y="17654"/>
                  <a:pt x="9915765" y="0"/>
                </a:cubicBezTo>
                <a:cubicBezTo>
                  <a:pt x="10162635" y="-17654"/>
                  <a:pt x="10431704" y="7185"/>
                  <a:pt x="10576816" y="0"/>
                </a:cubicBezTo>
                <a:cubicBezTo>
                  <a:pt x="10561656" y="282356"/>
                  <a:pt x="10584111" y="318450"/>
                  <a:pt x="10576816" y="611934"/>
                </a:cubicBezTo>
                <a:cubicBezTo>
                  <a:pt x="10569521" y="905418"/>
                  <a:pt x="10573371" y="969010"/>
                  <a:pt x="10576816" y="1176797"/>
                </a:cubicBezTo>
                <a:cubicBezTo>
                  <a:pt x="10279474" y="1153295"/>
                  <a:pt x="10090756" y="1188152"/>
                  <a:pt x="9809997" y="1176797"/>
                </a:cubicBezTo>
                <a:cubicBezTo>
                  <a:pt x="9529238" y="1165442"/>
                  <a:pt x="9556733" y="1180375"/>
                  <a:pt x="9360482" y="1176797"/>
                </a:cubicBezTo>
                <a:cubicBezTo>
                  <a:pt x="9164232" y="1173219"/>
                  <a:pt x="8867447" y="1205490"/>
                  <a:pt x="8487895" y="1176797"/>
                </a:cubicBezTo>
                <a:cubicBezTo>
                  <a:pt x="8108343" y="1148104"/>
                  <a:pt x="7979946" y="1176665"/>
                  <a:pt x="7826844" y="1176797"/>
                </a:cubicBezTo>
                <a:cubicBezTo>
                  <a:pt x="7673742" y="1176929"/>
                  <a:pt x="7507449" y="1190378"/>
                  <a:pt x="7377329" y="1176797"/>
                </a:cubicBezTo>
                <a:cubicBezTo>
                  <a:pt x="7247210" y="1163216"/>
                  <a:pt x="6911407" y="1193388"/>
                  <a:pt x="6716278" y="1176797"/>
                </a:cubicBezTo>
                <a:cubicBezTo>
                  <a:pt x="6521149" y="1160206"/>
                  <a:pt x="6493492" y="1187514"/>
                  <a:pt x="6372532" y="1176797"/>
                </a:cubicBezTo>
                <a:cubicBezTo>
                  <a:pt x="6251572" y="1166080"/>
                  <a:pt x="6175713" y="1183199"/>
                  <a:pt x="6028785" y="1176797"/>
                </a:cubicBezTo>
                <a:cubicBezTo>
                  <a:pt x="5881857" y="1170395"/>
                  <a:pt x="5695334" y="1158273"/>
                  <a:pt x="5367734" y="1176797"/>
                </a:cubicBezTo>
                <a:cubicBezTo>
                  <a:pt x="5040134" y="1195321"/>
                  <a:pt x="5051747" y="1194166"/>
                  <a:pt x="4918219" y="1176797"/>
                </a:cubicBezTo>
                <a:cubicBezTo>
                  <a:pt x="4784691" y="1159428"/>
                  <a:pt x="4397263" y="1197953"/>
                  <a:pt x="4151400" y="1176797"/>
                </a:cubicBezTo>
                <a:cubicBezTo>
                  <a:pt x="3905537" y="1155641"/>
                  <a:pt x="3877764" y="1173154"/>
                  <a:pt x="3701886" y="1176797"/>
                </a:cubicBezTo>
                <a:cubicBezTo>
                  <a:pt x="3526008" y="1180440"/>
                  <a:pt x="3245690" y="1165004"/>
                  <a:pt x="2935066" y="1176797"/>
                </a:cubicBezTo>
                <a:cubicBezTo>
                  <a:pt x="2624442" y="1188590"/>
                  <a:pt x="2691319" y="1167173"/>
                  <a:pt x="2591320" y="1176797"/>
                </a:cubicBezTo>
                <a:cubicBezTo>
                  <a:pt x="2491321" y="1186421"/>
                  <a:pt x="2018067" y="1155288"/>
                  <a:pt x="1824501" y="1176797"/>
                </a:cubicBezTo>
                <a:cubicBezTo>
                  <a:pt x="1630935" y="1198306"/>
                  <a:pt x="1566402" y="1194902"/>
                  <a:pt x="1374986" y="1176797"/>
                </a:cubicBezTo>
                <a:cubicBezTo>
                  <a:pt x="1183570" y="1158692"/>
                  <a:pt x="1168497" y="1175955"/>
                  <a:pt x="1031240" y="1176797"/>
                </a:cubicBezTo>
                <a:cubicBezTo>
                  <a:pt x="893983" y="1177639"/>
                  <a:pt x="796666" y="1163466"/>
                  <a:pt x="581725" y="1176797"/>
                </a:cubicBezTo>
                <a:cubicBezTo>
                  <a:pt x="366785" y="1190128"/>
                  <a:pt x="183359" y="1165632"/>
                  <a:pt x="0" y="1176797"/>
                </a:cubicBezTo>
                <a:cubicBezTo>
                  <a:pt x="14547" y="944958"/>
                  <a:pt x="-19217" y="827078"/>
                  <a:pt x="0" y="611934"/>
                </a:cubicBezTo>
                <a:cubicBezTo>
                  <a:pt x="19217" y="396790"/>
                  <a:pt x="-10187" y="130675"/>
                  <a:pt x="0" y="0"/>
                </a:cubicBezTo>
                <a:close/>
              </a:path>
            </a:pathLst>
          </a:custGeom>
          <a:noFill/>
          <a:ln>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indent="180340" algn="just">
              <a:lnSpc>
                <a:spcPct val="115000"/>
              </a:lnSpc>
              <a:spcAft>
                <a:spcPts val="600"/>
              </a:spcAft>
              <a:tabLst>
                <a:tab pos="90170" algn="l"/>
                <a:tab pos="180340" algn="l"/>
                <a:tab pos="450215" algn="l"/>
              </a:tabLst>
            </a:pPr>
            <a:r>
              <a:rPr lang="en-US" sz="3200" b="1" i="0">
                <a:solidFill>
                  <a:srgbClr val="FF0000"/>
                </a:solidFill>
                <a:effectLst/>
                <a:latin typeface="Arial" panose="020B0604020202020204" pitchFamily="34" charset="0"/>
                <a:cs typeface="Arial" panose="020B0604020202020204" pitchFamily="34" charset="0"/>
              </a:rPr>
              <a:t>Nhiệm vụ 1: </a:t>
            </a:r>
            <a:r>
              <a:rPr lang="vi-VN" sz="3200" b="0" i="0">
                <a:solidFill>
                  <a:srgbClr val="3324F8"/>
                </a:solidFill>
                <a:effectLst/>
                <a:latin typeface="Arial" panose="020B0604020202020204" pitchFamily="34" charset="0"/>
                <a:cs typeface="Arial" panose="020B0604020202020204" pitchFamily="34" charset="0"/>
              </a:rPr>
              <a:t>Dựa vào hình </a:t>
            </a:r>
            <a:r>
              <a:rPr lang="en-US" sz="3200" b="0" i="0">
                <a:solidFill>
                  <a:srgbClr val="3324F8"/>
                </a:solidFill>
                <a:effectLst/>
                <a:latin typeface="Arial" panose="020B0604020202020204" pitchFamily="34" charset="0"/>
                <a:cs typeface="Arial" panose="020B0604020202020204" pitchFamily="34" charset="0"/>
              </a:rPr>
              <a:t>11.5 </a:t>
            </a:r>
            <a:r>
              <a:rPr lang="vi-VN" sz="3200" b="0" i="0">
                <a:solidFill>
                  <a:srgbClr val="3324F8"/>
                </a:solidFill>
                <a:effectLst/>
                <a:latin typeface="Arial" panose="020B0604020202020204" pitchFamily="34" charset="0"/>
                <a:cs typeface="Arial" panose="020B0604020202020204" pitchFamily="34" charset="0"/>
              </a:rPr>
              <a:t>và thông tin </a:t>
            </a:r>
            <a:r>
              <a:rPr lang="en-US" sz="3200" b="0" i="0">
                <a:solidFill>
                  <a:srgbClr val="3324F8"/>
                </a:solidFill>
                <a:effectLst/>
                <a:latin typeface="Arial" panose="020B0604020202020204" pitchFamily="34" charset="0"/>
                <a:cs typeface="Arial" panose="020B0604020202020204" pitchFamily="34" charset="0"/>
              </a:rPr>
              <a:t>mục b,c, thảo luận và hoàn thành bảng sau:</a:t>
            </a:r>
            <a:endParaRPr lang="en-US" sz="32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576BE27A-B8B8-0383-8A32-829A8BE0A918}"/>
              </a:ext>
            </a:extLst>
          </p:cNvPr>
          <p:cNvGrpSpPr/>
          <p:nvPr/>
        </p:nvGrpSpPr>
        <p:grpSpPr>
          <a:xfrm>
            <a:off x="3253560" y="363613"/>
            <a:ext cx="5037760" cy="919795"/>
            <a:chOff x="3332480" y="250577"/>
            <a:chExt cx="6604000" cy="970280"/>
          </a:xfrm>
          <a:solidFill>
            <a:srgbClr val="0000FF"/>
          </a:solidFill>
        </p:grpSpPr>
        <p:sp>
          <p:nvSpPr>
            <p:cNvPr id="7" name="Rectangle: Rounded Corners 12">
              <a:extLst>
                <a:ext uri="{FF2B5EF4-FFF2-40B4-BE49-F238E27FC236}">
                  <a16:creationId xmlns:a16="http://schemas.microsoft.com/office/drawing/2014/main" id="{D9FE8987-737A-7C11-E863-A49407254ECA}"/>
                </a:ext>
              </a:extLst>
            </p:cNvPr>
            <p:cNvSpPr/>
            <p:nvPr/>
          </p:nvSpPr>
          <p:spPr>
            <a:xfrm>
              <a:off x="3332480" y="250577"/>
              <a:ext cx="6604000" cy="97028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A1D7018-CBC7-1770-C7E0-4B68C8B2FC76}"/>
                </a:ext>
              </a:extLst>
            </p:cNvPr>
            <p:cNvSpPr txBox="1"/>
            <p:nvPr/>
          </p:nvSpPr>
          <p:spPr>
            <a:xfrm>
              <a:off x="3545839" y="394490"/>
              <a:ext cx="6390641"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NHÓM CHUYÊN GIA</a:t>
              </a:r>
            </a:p>
          </p:txBody>
        </p:sp>
      </p:grpSp>
      <p:pic>
        <p:nvPicPr>
          <p:cNvPr id="9" name="Picture 8">
            <a:extLst>
              <a:ext uri="{FF2B5EF4-FFF2-40B4-BE49-F238E27FC236}">
                <a16:creationId xmlns:a16="http://schemas.microsoft.com/office/drawing/2014/main" id="{2E1DE1D6-9423-01AD-3346-C7B4448EB5CB}"/>
              </a:ext>
            </a:extLst>
          </p:cNvPr>
          <p:cNvPicPr>
            <a:picLocks noChangeAspect="1"/>
          </p:cNvPicPr>
          <p:nvPr/>
        </p:nvPicPr>
        <p:blipFill>
          <a:blip r:embed="rId5"/>
          <a:stretch>
            <a:fillRect/>
          </a:stretch>
        </p:blipFill>
        <p:spPr>
          <a:xfrm>
            <a:off x="880975" y="45861"/>
            <a:ext cx="1639268" cy="1022219"/>
          </a:xfrm>
          <a:prstGeom prst="rect">
            <a:avLst/>
          </a:prstGeom>
        </p:spPr>
      </p:pic>
      <p:sp>
        <p:nvSpPr>
          <p:cNvPr id="10" name="Rectangle 9">
            <a:extLst>
              <a:ext uri="{FF2B5EF4-FFF2-40B4-BE49-F238E27FC236}">
                <a16:creationId xmlns:a16="http://schemas.microsoft.com/office/drawing/2014/main" id="{F218C5D2-B563-96DE-6293-F87B456687F9}"/>
              </a:ext>
            </a:extLst>
          </p:cNvPr>
          <p:cNvSpPr/>
          <p:nvPr/>
        </p:nvSpPr>
        <p:spPr>
          <a:xfrm>
            <a:off x="381876" y="952099"/>
            <a:ext cx="4120231" cy="523220"/>
          </a:xfrm>
          <a:prstGeom prst="rect">
            <a:avLst/>
          </a:prstGeom>
        </p:spPr>
        <p:txBody>
          <a:bodyPr wrap="square">
            <a:spAutoFit/>
          </a:bodyPr>
          <a:lstStyle/>
          <a:p>
            <a:pPr algn="just"/>
            <a:r>
              <a:rPr lang="en-US" sz="2800" b="1" dirty="0">
                <a:solidFill>
                  <a:srgbClr val="00B050"/>
                </a:solidFill>
                <a:latin typeface="#9Slide03 SFU Futura_12" panose="00000400000000000000" pitchFamily="2" charset="0"/>
                <a:cs typeface="Arial" panose="020B0604020202020204" pitchFamily="34" charset="0"/>
              </a:rPr>
              <a:t>HĐ</a:t>
            </a:r>
            <a:r>
              <a:rPr lang="en-US" sz="2800" b="1">
                <a:solidFill>
                  <a:srgbClr val="00B050"/>
                </a:solidFill>
                <a:latin typeface="#9Slide03 SFU Futura_12" panose="00000400000000000000" pitchFamily="2" charset="0"/>
                <a:cs typeface="Arial" panose="020B0604020202020204" pitchFamily="34" charset="0"/>
              </a:rPr>
              <a:t>: Nhóm 4</a:t>
            </a:r>
            <a:endParaRPr lang="en-US" sz="2800" b="1" dirty="0">
              <a:solidFill>
                <a:srgbClr val="00B050"/>
              </a:solidFill>
              <a:latin typeface="#9Slide03 SFU Futura_12" panose="00000400000000000000" pitchFamily="2" charset="0"/>
            </a:endParaRPr>
          </a:p>
        </p:txBody>
      </p:sp>
      <p:sp>
        <p:nvSpPr>
          <p:cNvPr id="11" name="Rectangle 10">
            <a:extLst>
              <a:ext uri="{FF2B5EF4-FFF2-40B4-BE49-F238E27FC236}">
                <a16:creationId xmlns:a16="http://schemas.microsoft.com/office/drawing/2014/main" id="{E674A7FC-76C7-1B53-8B91-FFB1DC4FE1F0}"/>
              </a:ext>
            </a:extLst>
          </p:cNvPr>
          <p:cNvSpPr/>
          <p:nvPr/>
        </p:nvSpPr>
        <p:spPr>
          <a:xfrm>
            <a:off x="8455707" y="870608"/>
            <a:ext cx="3417946" cy="523220"/>
          </a:xfrm>
          <a:prstGeom prst="rect">
            <a:avLst/>
          </a:prstGeom>
        </p:spPr>
        <p:txBody>
          <a:bodyPr wrap="square">
            <a:spAutoFit/>
          </a:bodyPr>
          <a:lstStyle/>
          <a:p>
            <a:pPr algn="just"/>
            <a:r>
              <a:rPr lang="en-US" sz="2800" b="1">
                <a:solidFill>
                  <a:srgbClr val="00B050"/>
                </a:solidFill>
                <a:latin typeface="#9Slide03 SFU Futura_12" panose="00000400000000000000" pitchFamily="2" charset="0"/>
                <a:ea typeface="Tahoma" panose="020B0604030504040204" pitchFamily="34" charset="0"/>
                <a:cs typeface="Tahoma" panose="020B0604030504040204" pitchFamily="34" charset="0"/>
              </a:rPr>
              <a:t>Thời gian</a:t>
            </a:r>
            <a:endParaRPr lang="en-US" sz="2800" b="1" dirty="0">
              <a:solidFill>
                <a:srgbClr val="00B05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2" name="5 Minute Timer">
            <a:hlinkClick r:id="" action="ppaction://media"/>
            <a:extLst>
              <a:ext uri="{FF2B5EF4-FFF2-40B4-BE49-F238E27FC236}">
                <a16:creationId xmlns:a16="http://schemas.microsoft.com/office/drawing/2014/main" id="{C339934F-94EC-6A58-4413-F743848C38B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07029" y="31139"/>
            <a:ext cx="1779478" cy="1051665"/>
          </a:xfrm>
          <a:prstGeom prst="rect">
            <a:avLst/>
          </a:prstGeom>
        </p:spPr>
      </p:pic>
      <p:sp>
        <p:nvSpPr>
          <p:cNvPr id="3" name="TextBox 2">
            <a:extLst>
              <a:ext uri="{FF2B5EF4-FFF2-40B4-BE49-F238E27FC236}">
                <a16:creationId xmlns:a16="http://schemas.microsoft.com/office/drawing/2014/main" id="{6D05BFFF-85F2-5CA9-96B8-29EDCA8FF0A6}"/>
              </a:ext>
            </a:extLst>
          </p:cNvPr>
          <p:cNvSpPr txBox="1"/>
          <p:nvPr/>
        </p:nvSpPr>
        <p:spPr>
          <a:xfrm>
            <a:off x="123291" y="5611050"/>
            <a:ext cx="9616610" cy="1176797"/>
          </a:xfrm>
          <a:custGeom>
            <a:avLst/>
            <a:gdLst>
              <a:gd name="connsiteX0" fmla="*/ 0 w 9616610"/>
              <a:gd name="connsiteY0" fmla="*/ 0 h 1176797"/>
              <a:gd name="connsiteX1" fmla="*/ 590735 w 9616610"/>
              <a:gd name="connsiteY1" fmla="*/ 0 h 1176797"/>
              <a:gd name="connsiteX2" fmla="*/ 989137 w 9616610"/>
              <a:gd name="connsiteY2" fmla="*/ 0 h 1176797"/>
              <a:gd name="connsiteX3" fmla="*/ 1868370 w 9616610"/>
              <a:gd name="connsiteY3" fmla="*/ 0 h 1176797"/>
              <a:gd name="connsiteX4" fmla="*/ 2459105 w 9616610"/>
              <a:gd name="connsiteY4" fmla="*/ 0 h 1176797"/>
              <a:gd name="connsiteX5" fmla="*/ 3049839 w 9616610"/>
              <a:gd name="connsiteY5" fmla="*/ 0 h 1176797"/>
              <a:gd name="connsiteX6" fmla="*/ 3929072 w 9616610"/>
              <a:gd name="connsiteY6" fmla="*/ 0 h 1176797"/>
              <a:gd name="connsiteX7" fmla="*/ 4423641 w 9616610"/>
              <a:gd name="connsiteY7" fmla="*/ 0 h 1176797"/>
              <a:gd name="connsiteX8" fmla="*/ 5302874 w 9616610"/>
              <a:gd name="connsiteY8" fmla="*/ 0 h 1176797"/>
              <a:gd name="connsiteX9" fmla="*/ 6182106 w 9616610"/>
              <a:gd name="connsiteY9" fmla="*/ 0 h 1176797"/>
              <a:gd name="connsiteX10" fmla="*/ 6869007 w 9616610"/>
              <a:gd name="connsiteY10" fmla="*/ 0 h 1176797"/>
              <a:gd name="connsiteX11" fmla="*/ 7748240 w 9616610"/>
              <a:gd name="connsiteY11" fmla="*/ 0 h 1176797"/>
              <a:gd name="connsiteX12" fmla="*/ 8338975 w 9616610"/>
              <a:gd name="connsiteY12" fmla="*/ 0 h 1176797"/>
              <a:gd name="connsiteX13" fmla="*/ 8929709 w 9616610"/>
              <a:gd name="connsiteY13" fmla="*/ 0 h 1176797"/>
              <a:gd name="connsiteX14" fmla="*/ 9616610 w 9616610"/>
              <a:gd name="connsiteY14" fmla="*/ 0 h 1176797"/>
              <a:gd name="connsiteX15" fmla="*/ 9616610 w 9616610"/>
              <a:gd name="connsiteY15" fmla="*/ 576631 h 1176797"/>
              <a:gd name="connsiteX16" fmla="*/ 9616610 w 9616610"/>
              <a:gd name="connsiteY16" fmla="*/ 1176797 h 1176797"/>
              <a:gd name="connsiteX17" fmla="*/ 8833543 w 9616610"/>
              <a:gd name="connsiteY17" fmla="*/ 1176797 h 1176797"/>
              <a:gd name="connsiteX18" fmla="*/ 8146642 w 9616610"/>
              <a:gd name="connsiteY18" fmla="*/ 1176797 h 1176797"/>
              <a:gd name="connsiteX19" fmla="*/ 7748240 w 9616610"/>
              <a:gd name="connsiteY19" fmla="*/ 1176797 h 1176797"/>
              <a:gd name="connsiteX20" fmla="*/ 7253672 w 9616610"/>
              <a:gd name="connsiteY20" fmla="*/ 1176797 h 1176797"/>
              <a:gd name="connsiteX21" fmla="*/ 6374439 w 9616610"/>
              <a:gd name="connsiteY21" fmla="*/ 1176797 h 1176797"/>
              <a:gd name="connsiteX22" fmla="*/ 5687538 w 9616610"/>
              <a:gd name="connsiteY22" fmla="*/ 1176797 h 1176797"/>
              <a:gd name="connsiteX23" fmla="*/ 5192969 w 9616610"/>
              <a:gd name="connsiteY23" fmla="*/ 1176797 h 1176797"/>
              <a:gd name="connsiteX24" fmla="*/ 4506069 w 9616610"/>
              <a:gd name="connsiteY24" fmla="*/ 1176797 h 1176797"/>
              <a:gd name="connsiteX25" fmla="*/ 4107666 w 9616610"/>
              <a:gd name="connsiteY25" fmla="*/ 1176797 h 1176797"/>
              <a:gd name="connsiteX26" fmla="*/ 3709264 w 9616610"/>
              <a:gd name="connsiteY26" fmla="*/ 1176797 h 1176797"/>
              <a:gd name="connsiteX27" fmla="*/ 3022363 w 9616610"/>
              <a:gd name="connsiteY27" fmla="*/ 1176797 h 1176797"/>
              <a:gd name="connsiteX28" fmla="*/ 2527795 w 9616610"/>
              <a:gd name="connsiteY28" fmla="*/ 1176797 h 1176797"/>
              <a:gd name="connsiteX29" fmla="*/ 1744728 w 9616610"/>
              <a:gd name="connsiteY29" fmla="*/ 1176797 h 1176797"/>
              <a:gd name="connsiteX30" fmla="*/ 1250159 w 9616610"/>
              <a:gd name="connsiteY30" fmla="*/ 1176797 h 1176797"/>
              <a:gd name="connsiteX31" fmla="*/ 0 w 9616610"/>
              <a:gd name="connsiteY31" fmla="*/ 1176797 h 1176797"/>
              <a:gd name="connsiteX32" fmla="*/ 0 w 9616610"/>
              <a:gd name="connsiteY32" fmla="*/ 623702 h 1176797"/>
              <a:gd name="connsiteX33" fmla="*/ 0 w 9616610"/>
              <a:gd name="connsiteY33" fmla="*/ 0 h 117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616610" h="1176797" extrusionOk="0">
                <a:moveTo>
                  <a:pt x="0" y="0"/>
                </a:moveTo>
                <a:cubicBezTo>
                  <a:pt x="227432" y="-6349"/>
                  <a:pt x="431863" y="-29187"/>
                  <a:pt x="590735" y="0"/>
                </a:cubicBezTo>
                <a:cubicBezTo>
                  <a:pt x="749607" y="29187"/>
                  <a:pt x="865031" y="-18580"/>
                  <a:pt x="989137" y="0"/>
                </a:cubicBezTo>
                <a:cubicBezTo>
                  <a:pt x="1113243" y="18580"/>
                  <a:pt x="1481621" y="22000"/>
                  <a:pt x="1868370" y="0"/>
                </a:cubicBezTo>
                <a:cubicBezTo>
                  <a:pt x="2255119" y="-22000"/>
                  <a:pt x="2175367" y="27046"/>
                  <a:pt x="2459105" y="0"/>
                </a:cubicBezTo>
                <a:cubicBezTo>
                  <a:pt x="2742843" y="-27046"/>
                  <a:pt x="2806216" y="-22488"/>
                  <a:pt x="3049839" y="0"/>
                </a:cubicBezTo>
                <a:cubicBezTo>
                  <a:pt x="3293462" y="22488"/>
                  <a:pt x="3740978" y="17033"/>
                  <a:pt x="3929072" y="0"/>
                </a:cubicBezTo>
                <a:cubicBezTo>
                  <a:pt x="4117166" y="-17033"/>
                  <a:pt x="4209439" y="10197"/>
                  <a:pt x="4423641" y="0"/>
                </a:cubicBezTo>
                <a:cubicBezTo>
                  <a:pt x="4637843" y="-10197"/>
                  <a:pt x="5020506" y="42713"/>
                  <a:pt x="5302874" y="0"/>
                </a:cubicBezTo>
                <a:cubicBezTo>
                  <a:pt x="5585242" y="-42713"/>
                  <a:pt x="5864053" y="-38593"/>
                  <a:pt x="6182106" y="0"/>
                </a:cubicBezTo>
                <a:cubicBezTo>
                  <a:pt x="6500159" y="38593"/>
                  <a:pt x="6542563" y="15212"/>
                  <a:pt x="6869007" y="0"/>
                </a:cubicBezTo>
                <a:cubicBezTo>
                  <a:pt x="7195451" y="-15212"/>
                  <a:pt x="7339173" y="37116"/>
                  <a:pt x="7748240" y="0"/>
                </a:cubicBezTo>
                <a:cubicBezTo>
                  <a:pt x="8157307" y="-37116"/>
                  <a:pt x="8112443" y="-27920"/>
                  <a:pt x="8338975" y="0"/>
                </a:cubicBezTo>
                <a:cubicBezTo>
                  <a:pt x="8565508" y="27920"/>
                  <a:pt x="8769790" y="13543"/>
                  <a:pt x="8929709" y="0"/>
                </a:cubicBezTo>
                <a:cubicBezTo>
                  <a:pt x="9089628" y="-13543"/>
                  <a:pt x="9406005" y="-7366"/>
                  <a:pt x="9616610" y="0"/>
                </a:cubicBezTo>
                <a:cubicBezTo>
                  <a:pt x="9598083" y="191970"/>
                  <a:pt x="9604568" y="381941"/>
                  <a:pt x="9616610" y="576631"/>
                </a:cubicBezTo>
                <a:cubicBezTo>
                  <a:pt x="9628652" y="771321"/>
                  <a:pt x="9605552" y="987509"/>
                  <a:pt x="9616610" y="1176797"/>
                </a:cubicBezTo>
                <a:cubicBezTo>
                  <a:pt x="9397032" y="1215604"/>
                  <a:pt x="9117571" y="1195824"/>
                  <a:pt x="8833543" y="1176797"/>
                </a:cubicBezTo>
                <a:cubicBezTo>
                  <a:pt x="8549515" y="1157770"/>
                  <a:pt x="8472718" y="1187331"/>
                  <a:pt x="8146642" y="1176797"/>
                </a:cubicBezTo>
                <a:cubicBezTo>
                  <a:pt x="7820566" y="1166263"/>
                  <a:pt x="7838324" y="1192797"/>
                  <a:pt x="7748240" y="1176797"/>
                </a:cubicBezTo>
                <a:cubicBezTo>
                  <a:pt x="7658156" y="1160797"/>
                  <a:pt x="7485074" y="1164674"/>
                  <a:pt x="7253672" y="1176797"/>
                </a:cubicBezTo>
                <a:cubicBezTo>
                  <a:pt x="7022270" y="1188920"/>
                  <a:pt x="6592988" y="1206051"/>
                  <a:pt x="6374439" y="1176797"/>
                </a:cubicBezTo>
                <a:cubicBezTo>
                  <a:pt x="6155890" y="1147543"/>
                  <a:pt x="5991612" y="1177629"/>
                  <a:pt x="5687538" y="1176797"/>
                </a:cubicBezTo>
                <a:cubicBezTo>
                  <a:pt x="5383464" y="1175965"/>
                  <a:pt x="5373555" y="1152593"/>
                  <a:pt x="5192969" y="1176797"/>
                </a:cubicBezTo>
                <a:cubicBezTo>
                  <a:pt x="5012383" y="1201001"/>
                  <a:pt x="4800151" y="1189118"/>
                  <a:pt x="4506069" y="1176797"/>
                </a:cubicBezTo>
                <a:cubicBezTo>
                  <a:pt x="4211987" y="1164476"/>
                  <a:pt x="4306454" y="1194542"/>
                  <a:pt x="4107666" y="1176797"/>
                </a:cubicBezTo>
                <a:cubicBezTo>
                  <a:pt x="3908878" y="1159052"/>
                  <a:pt x="3879374" y="1195180"/>
                  <a:pt x="3709264" y="1176797"/>
                </a:cubicBezTo>
                <a:cubicBezTo>
                  <a:pt x="3539154" y="1158414"/>
                  <a:pt x="3347630" y="1161941"/>
                  <a:pt x="3022363" y="1176797"/>
                </a:cubicBezTo>
                <a:cubicBezTo>
                  <a:pt x="2697096" y="1191653"/>
                  <a:pt x="2658152" y="1164603"/>
                  <a:pt x="2527795" y="1176797"/>
                </a:cubicBezTo>
                <a:cubicBezTo>
                  <a:pt x="2397438" y="1188991"/>
                  <a:pt x="2093403" y="1147863"/>
                  <a:pt x="1744728" y="1176797"/>
                </a:cubicBezTo>
                <a:cubicBezTo>
                  <a:pt x="1396053" y="1205731"/>
                  <a:pt x="1403241" y="1192161"/>
                  <a:pt x="1250159" y="1176797"/>
                </a:cubicBezTo>
                <a:cubicBezTo>
                  <a:pt x="1097077" y="1161433"/>
                  <a:pt x="547439" y="1184616"/>
                  <a:pt x="0" y="1176797"/>
                </a:cubicBezTo>
                <a:cubicBezTo>
                  <a:pt x="20250" y="932732"/>
                  <a:pt x="6159" y="801601"/>
                  <a:pt x="0" y="623702"/>
                </a:cubicBezTo>
                <a:cubicBezTo>
                  <a:pt x="-6159" y="445803"/>
                  <a:pt x="2650" y="310276"/>
                  <a:pt x="0" y="0"/>
                </a:cubicBezTo>
                <a:close/>
              </a:path>
            </a:pathLst>
          </a:custGeom>
          <a:noFill/>
          <a:ln>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indent="180340" algn="just">
              <a:lnSpc>
                <a:spcPct val="115000"/>
              </a:lnSpc>
              <a:spcAft>
                <a:spcPts val="600"/>
              </a:spcAft>
              <a:tabLst>
                <a:tab pos="180340" algn="l"/>
                <a:tab pos="450215" algn="l"/>
              </a:tabLst>
            </a:pPr>
            <a:r>
              <a:rPr lang="en-US" sz="3200" b="1">
                <a:solidFill>
                  <a:srgbClr val="FF0000"/>
                </a:solidFill>
                <a:effectLst/>
                <a:latin typeface="Arial" panose="020B0604020202020204" pitchFamily="34" charset="0"/>
                <a:ea typeface="Cambria" panose="02040503050406030204" pitchFamily="18" charset="0"/>
                <a:cs typeface="Arial" panose="020B0604020202020204" pitchFamily="34" charset="0"/>
              </a:rPr>
              <a:t>Nhiệm vụ 2: </a:t>
            </a:r>
            <a:r>
              <a:rPr lang="vi-VN" sz="3200" b="0" i="0">
                <a:solidFill>
                  <a:srgbClr val="3324F8"/>
                </a:solidFill>
                <a:effectLst/>
                <a:latin typeface="Arial" panose="020B0604020202020204" pitchFamily="34" charset="0"/>
                <a:cs typeface="Arial" panose="020B0604020202020204" pitchFamily="34" charset="0"/>
              </a:rPr>
              <a:t>Nhận xét nhiệt độ và lượng mưa của một trạm khí tượng trên các đảo nước ta.</a:t>
            </a:r>
            <a:endParaRPr lang="en-US" sz="32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a:extLst>
              <a:ext uri="{FF2B5EF4-FFF2-40B4-BE49-F238E27FC236}">
                <a16:creationId xmlns:a16="http://schemas.microsoft.com/office/drawing/2014/main" id="{DE6E1CAF-9197-A4FE-A2F0-A54002884B08}"/>
              </a:ext>
            </a:extLst>
          </p:cNvPr>
          <p:cNvPicPr>
            <a:picLocks noChangeAspect="1"/>
          </p:cNvPicPr>
          <p:nvPr/>
        </p:nvPicPr>
        <p:blipFill>
          <a:blip r:embed="rId7"/>
          <a:stretch>
            <a:fillRect/>
          </a:stretch>
        </p:blipFill>
        <p:spPr>
          <a:xfrm>
            <a:off x="2321960" y="2604486"/>
            <a:ext cx="7282119" cy="2955895"/>
          </a:xfrm>
          <a:prstGeom prst="rect">
            <a:avLst/>
          </a:prstGeom>
        </p:spPr>
      </p:pic>
      <p:pic>
        <p:nvPicPr>
          <p:cNvPr id="15" name="3 Minute Timer (Nho)">
            <a:hlinkClick r:id="" action="ppaction://media"/>
            <a:extLst>
              <a:ext uri="{FF2B5EF4-FFF2-40B4-BE49-F238E27FC236}">
                <a16:creationId xmlns:a16="http://schemas.microsoft.com/office/drawing/2014/main" id="{CA65E82D-5A0E-2A09-3261-6C75FACF081A}"/>
              </a:ext>
            </a:extLst>
          </p:cNvPr>
          <p:cNvPicPr>
            <a:picLocks noChangeAspect="1"/>
          </p:cNvPicPr>
          <p:nvPr/>
        </p:nvPicPr>
        <p:blipFill>
          <a:blip r:embed="rId8"/>
          <a:stretch>
            <a:fillRect/>
          </a:stretch>
        </p:blipFill>
        <p:spPr>
          <a:xfrm>
            <a:off x="9863191" y="5539428"/>
            <a:ext cx="2205518" cy="1233189"/>
          </a:xfrm>
          <a:prstGeom prst="rect">
            <a:avLst/>
          </a:prstGeom>
        </p:spPr>
      </p:pic>
      <p:sp>
        <p:nvSpPr>
          <p:cNvPr id="16" name="Rectangle 15">
            <a:extLst>
              <a:ext uri="{FF2B5EF4-FFF2-40B4-BE49-F238E27FC236}">
                <a16:creationId xmlns:a16="http://schemas.microsoft.com/office/drawing/2014/main" id="{C7CC3AB0-87E2-5BE2-92FE-3102F669044F}"/>
              </a:ext>
            </a:extLst>
          </p:cNvPr>
          <p:cNvSpPr/>
          <p:nvPr/>
        </p:nvSpPr>
        <p:spPr>
          <a:xfrm>
            <a:off x="10226325" y="4855269"/>
            <a:ext cx="3417946" cy="523220"/>
          </a:xfrm>
          <a:prstGeom prst="rect">
            <a:avLst/>
          </a:prstGeom>
        </p:spPr>
        <p:txBody>
          <a:bodyPr wrap="square">
            <a:spAutoFit/>
          </a:bodyPr>
          <a:lstStyle/>
          <a:p>
            <a:pPr algn="just"/>
            <a:r>
              <a:rPr lang="en-US" sz="2800" b="1">
                <a:solidFill>
                  <a:srgbClr val="00B050"/>
                </a:solidFill>
                <a:latin typeface="#9Slide03 SFU Futura_12" panose="00000400000000000000" pitchFamily="2" charset="0"/>
                <a:ea typeface="Tahoma" panose="020B0604030504040204" pitchFamily="34" charset="0"/>
                <a:cs typeface="Tahoma" panose="020B0604030504040204" pitchFamily="34" charset="0"/>
              </a:rPr>
              <a:t>Thời gian</a:t>
            </a:r>
            <a:endParaRPr lang="en-US" sz="2800" b="1" dirty="0">
              <a:solidFill>
                <a:srgbClr val="00B050"/>
              </a:solidFill>
              <a:latin typeface="#9Slide03 SFU Futura_12" panose="000004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593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2"/>
                </p:tgtEl>
              </p:cMediaNode>
            </p:video>
          </p:childTnLst>
        </p:cTn>
      </p:par>
    </p:tnLst>
    <p:bldLst>
      <p:bldP spid="10" grpId="0"/>
      <p:bldP spid="11"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E418AD-1819-AB06-0DA0-358E059CC472}"/>
              </a:ext>
            </a:extLst>
          </p:cNvPr>
          <p:cNvSpPr txBox="1"/>
          <p:nvPr/>
        </p:nvSpPr>
        <p:spPr>
          <a:xfrm>
            <a:off x="102742" y="867513"/>
            <a:ext cx="9616610" cy="1176797"/>
          </a:xfrm>
          <a:custGeom>
            <a:avLst/>
            <a:gdLst>
              <a:gd name="connsiteX0" fmla="*/ 0 w 9616610"/>
              <a:gd name="connsiteY0" fmla="*/ 0 h 1176797"/>
              <a:gd name="connsiteX1" fmla="*/ 590735 w 9616610"/>
              <a:gd name="connsiteY1" fmla="*/ 0 h 1176797"/>
              <a:gd name="connsiteX2" fmla="*/ 989137 w 9616610"/>
              <a:gd name="connsiteY2" fmla="*/ 0 h 1176797"/>
              <a:gd name="connsiteX3" fmla="*/ 1868370 w 9616610"/>
              <a:gd name="connsiteY3" fmla="*/ 0 h 1176797"/>
              <a:gd name="connsiteX4" fmla="*/ 2459105 w 9616610"/>
              <a:gd name="connsiteY4" fmla="*/ 0 h 1176797"/>
              <a:gd name="connsiteX5" fmla="*/ 3049839 w 9616610"/>
              <a:gd name="connsiteY5" fmla="*/ 0 h 1176797"/>
              <a:gd name="connsiteX6" fmla="*/ 3929072 w 9616610"/>
              <a:gd name="connsiteY6" fmla="*/ 0 h 1176797"/>
              <a:gd name="connsiteX7" fmla="*/ 4423641 w 9616610"/>
              <a:gd name="connsiteY7" fmla="*/ 0 h 1176797"/>
              <a:gd name="connsiteX8" fmla="*/ 5302874 w 9616610"/>
              <a:gd name="connsiteY8" fmla="*/ 0 h 1176797"/>
              <a:gd name="connsiteX9" fmla="*/ 6182106 w 9616610"/>
              <a:gd name="connsiteY9" fmla="*/ 0 h 1176797"/>
              <a:gd name="connsiteX10" fmla="*/ 6869007 w 9616610"/>
              <a:gd name="connsiteY10" fmla="*/ 0 h 1176797"/>
              <a:gd name="connsiteX11" fmla="*/ 7748240 w 9616610"/>
              <a:gd name="connsiteY11" fmla="*/ 0 h 1176797"/>
              <a:gd name="connsiteX12" fmla="*/ 8338975 w 9616610"/>
              <a:gd name="connsiteY12" fmla="*/ 0 h 1176797"/>
              <a:gd name="connsiteX13" fmla="*/ 8929709 w 9616610"/>
              <a:gd name="connsiteY13" fmla="*/ 0 h 1176797"/>
              <a:gd name="connsiteX14" fmla="*/ 9616610 w 9616610"/>
              <a:gd name="connsiteY14" fmla="*/ 0 h 1176797"/>
              <a:gd name="connsiteX15" fmla="*/ 9616610 w 9616610"/>
              <a:gd name="connsiteY15" fmla="*/ 576631 h 1176797"/>
              <a:gd name="connsiteX16" fmla="*/ 9616610 w 9616610"/>
              <a:gd name="connsiteY16" fmla="*/ 1176797 h 1176797"/>
              <a:gd name="connsiteX17" fmla="*/ 8833543 w 9616610"/>
              <a:gd name="connsiteY17" fmla="*/ 1176797 h 1176797"/>
              <a:gd name="connsiteX18" fmla="*/ 8146642 w 9616610"/>
              <a:gd name="connsiteY18" fmla="*/ 1176797 h 1176797"/>
              <a:gd name="connsiteX19" fmla="*/ 7748240 w 9616610"/>
              <a:gd name="connsiteY19" fmla="*/ 1176797 h 1176797"/>
              <a:gd name="connsiteX20" fmla="*/ 7253672 w 9616610"/>
              <a:gd name="connsiteY20" fmla="*/ 1176797 h 1176797"/>
              <a:gd name="connsiteX21" fmla="*/ 6374439 w 9616610"/>
              <a:gd name="connsiteY21" fmla="*/ 1176797 h 1176797"/>
              <a:gd name="connsiteX22" fmla="*/ 5687538 w 9616610"/>
              <a:gd name="connsiteY22" fmla="*/ 1176797 h 1176797"/>
              <a:gd name="connsiteX23" fmla="*/ 5192969 w 9616610"/>
              <a:gd name="connsiteY23" fmla="*/ 1176797 h 1176797"/>
              <a:gd name="connsiteX24" fmla="*/ 4506069 w 9616610"/>
              <a:gd name="connsiteY24" fmla="*/ 1176797 h 1176797"/>
              <a:gd name="connsiteX25" fmla="*/ 4107666 w 9616610"/>
              <a:gd name="connsiteY25" fmla="*/ 1176797 h 1176797"/>
              <a:gd name="connsiteX26" fmla="*/ 3709264 w 9616610"/>
              <a:gd name="connsiteY26" fmla="*/ 1176797 h 1176797"/>
              <a:gd name="connsiteX27" fmla="*/ 3022363 w 9616610"/>
              <a:gd name="connsiteY27" fmla="*/ 1176797 h 1176797"/>
              <a:gd name="connsiteX28" fmla="*/ 2527795 w 9616610"/>
              <a:gd name="connsiteY28" fmla="*/ 1176797 h 1176797"/>
              <a:gd name="connsiteX29" fmla="*/ 1744728 w 9616610"/>
              <a:gd name="connsiteY29" fmla="*/ 1176797 h 1176797"/>
              <a:gd name="connsiteX30" fmla="*/ 1250159 w 9616610"/>
              <a:gd name="connsiteY30" fmla="*/ 1176797 h 1176797"/>
              <a:gd name="connsiteX31" fmla="*/ 0 w 9616610"/>
              <a:gd name="connsiteY31" fmla="*/ 1176797 h 1176797"/>
              <a:gd name="connsiteX32" fmla="*/ 0 w 9616610"/>
              <a:gd name="connsiteY32" fmla="*/ 623702 h 1176797"/>
              <a:gd name="connsiteX33" fmla="*/ 0 w 9616610"/>
              <a:gd name="connsiteY33" fmla="*/ 0 h 117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616610" h="1176797" extrusionOk="0">
                <a:moveTo>
                  <a:pt x="0" y="0"/>
                </a:moveTo>
                <a:cubicBezTo>
                  <a:pt x="227432" y="-6349"/>
                  <a:pt x="431863" y="-29187"/>
                  <a:pt x="590735" y="0"/>
                </a:cubicBezTo>
                <a:cubicBezTo>
                  <a:pt x="749607" y="29187"/>
                  <a:pt x="865031" y="-18580"/>
                  <a:pt x="989137" y="0"/>
                </a:cubicBezTo>
                <a:cubicBezTo>
                  <a:pt x="1113243" y="18580"/>
                  <a:pt x="1481621" y="22000"/>
                  <a:pt x="1868370" y="0"/>
                </a:cubicBezTo>
                <a:cubicBezTo>
                  <a:pt x="2255119" y="-22000"/>
                  <a:pt x="2175367" y="27046"/>
                  <a:pt x="2459105" y="0"/>
                </a:cubicBezTo>
                <a:cubicBezTo>
                  <a:pt x="2742843" y="-27046"/>
                  <a:pt x="2806216" y="-22488"/>
                  <a:pt x="3049839" y="0"/>
                </a:cubicBezTo>
                <a:cubicBezTo>
                  <a:pt x="3293462" y="22488"/>
                  <a:pt x="3740978" y="17033"/>
                  <a:pt x="3929072" y="0"/>
                </a:cubicBezTo>
                <a:cubicBezTo>
                  <a:pt x="4117166" y="-17033"/>
                  <a:pt x="4209439" y="10197"/>
                  <a:pt x="4423641" y="0"/>
                </a:cubicBezTo>
                <a:cubicBezTo>
                  <a:pt x="4637843" y="-10197"/>
                  <a:pt x="5020506" y="42713"/>
                  <a:pt x="5302874" y="0"/>
                </a:cubicBezTo>
                <a:cubicBezTo>
                  <a:pt x="5585242" y="-42713"/>
                  <a:pt x="5864053" y="-38593"/>
                  <a:pt x="6182106" y="0"/>
                </a:cubicBezTo>
                <a:cubicBezTo>
                  <a:pt x="6500159" y="38593"/>
                  <a:pt x="6542563" y="15212"/>
                  <a:pt x="6869007" y="0"/>
                </a:cubicBezTo>
                <a:cubicBezTo>
                  <a:pt x="7195451" y="-15212"/>
                  <a:pt x="7339173" y="37116"/>
                  <a:pt x="7748240" y="0"/>
                </a:cubicBezTo>
                <a:cubicBezTo>
                  <a:pt x="8157307" y="-37116"/>
                  <a:pt x="8112443" y="-27920"/>
                  <a:pt x="8338975" y="0"/>
                </a:cubicBezTo>
                <a:cubicBezTo>
                  <a:pt x="8565508" y="27920"/>
                  <a:pt x="8769790" y="13543"/>
                  <a:pt x="8929709" y="0"/>
                </a:cubicBezTo>
                <a:cubicBezTo>
                  <a:pt x="9089628" y="-13543"/>
                  <a:pt x="9406005" y="-7366"/>
                  <a:pt x="9616610" y="0"/>
                </a:cubicBezTo>
                <a:cubicBezTo>
                  <a:pt x="9598083" y="191970"/>
                  <a:pt x="9604568" y="381941"/>
                  <a:pt x="9616610" y="576631"/>
                </a:cubicBezTo>
                <a:cubicBezTo>
                  <a:pt x="9628652" y="771321"/>
                  <a:pt x="9605552" y="987509"/>
                  <a:pt x="9616610" y="1176797"/>
                </a:cubicBezTo>
                <a:cubicBezTo>
                  <a:pt x="9397032" y="1215604"/>
                  <a:pt x="9117571" y="1195824"/>
                  <a:pt x="8833543" y="1176797"/>
                </a:cubicBezTo>
                <a:cubicBezTo>
                  <a:pt x="8549515" y="1157770"/>
                  <a:pt x="8472718" y="1187331"/>
                  <a:pt x="8146642" y="1176797"/>
                </a:cubicBezTo>
                <a:cubicBezTo>
                  <a:pt x="7820566" y="1166263"/>
                  <a:pt x="7838324" y="1192797"/>
                  <a:pt x="7748240" y="1176797"/>
                </a:cubicBezTo>
                <a:cubicBezTo>
                  <a:pt x="7658156" y="1160797"/>
                  <a:pt x="7485074" y="1164674"/>
                  <a:pt x="7253672" y="1176797"/>
                </a:cubicBezTo>
                <a:cubicBezTo>
                  <a:pt x="7022270" y="1188920"/>
                  <a:pt x="6592988" y="1206051"/>
                  <a:pt x="6374439" y="1176797"/>
                </a:cubicBezTo>
                <a:cubicBezTo>
                  <a:pt x="6155890" y="1147543"/>
                  <a:pt x="5991612" y="1177629"/>
                  <a:pt x="5687538" y="1176797"/>
                </a:cubicBezTo>
                <a:cubicBezTo>
                  <a:pt x="5383464" y="1175965"/>
                  <a:pt x="5373555" y="1152593"/>
                  <a:pt x="5192969" y="1176797"/>
                </a:cubicBezTo>
                <a:cubicBezTo>
                  <a:pt x="5012383" y="1201001"/>
                  <a:pt x="4800151" y="1189118"/>
                  <a:pt x="4506069" y="1176797"/>
                </a:cubicBezTo>
                <a:cubicBezTo>
                  <a:pt x="4211987" y="1164476"/>
                  <a:pt x="4306454" y="1194542"/>
                  <a:pt x="4107666" y="1176797"/>
                </a:cubicBezTo>
                <a:cubicBezTo>
                  <a:pt x="3908878" y="1159052"/>
                  <a:pt x="3879374" y="1195180"/>
                  <a:pt x="3709264" y="1176797"/>
                </a:cubicBezTo>
                <a:cubicBezTo>
                  <a:pt x="3539154" y="1158414"/>
                  <a:pt x="3347630" y="1161941"/>
                  <a:pt x="3022363" y="1176797"/>
                </a:cubicBezTo>
                <a:cubicBezTo>
                  <a:pt x="2697096" y="1191653"/>
                  <a:pt x="2658152" y="1164603"/>
                  <a:pt x="2527795" y="1176797"/>
                </a:cubicBezTo>
                <a:cubicBezTo>
                  <a:pt x="2397438" y="1188991"/>
                  <a:pt x="2093403" y="1147863"/>
                  <a:pt x="1744728" y="1176797"/>
                </a:cubicBezTo>
                <a:cubicBezTo>
                  <a:pt x="1396053" y="1205731"/>
                  <a:pt x="1403241" y="1192161"/>
                  <a:pt x="1250159" y="1176797"/>
                </a:cubicBezTo>
                <a:cubicBezTo>
                  <a:pt x="1097077" y="1161433"/>
                  <a:pt x="547439" y="1184616"/>
                  <a:pt x="0" y="1176797"/>
                </a:cubicBezTo>
                <a:cubicBezTo>
                  <a:pt x="20250" y="932732"/>
                  <a:pt x="6159" y="801601"/>
                  <a:pt x="0" y="623702"/>
                </a:cubicBezTo>
                <a:cubicBezTo>
                  <a:pt x="-6159" y="445803"/>
                  <a:pt x="2650" y="310276"/>
                  <a:pt x="0" y="0"/>
                </a:cubicBezTo>
                <a:close/>
              </a:path>
            </a:pathLst>
          </a:custGeom>
          <a:noFill/>
          <a:ln>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indent="180340" algn="just">
              <a:lnSpc>
                <a:spcPct val="115000"/>
              </a:lnSpc>
              <a:spcAft>
                <a:spcPts val="600"/>
              </a:spcAft>
              <a:tabLst>
                <a:tab pos="180340" algn="l"/>
                <a:tab pos="450215" algn="l"/>
              </a:tabLst>
            </a:pPr>
            <a:r>
              <a:rPr lang="en-US" sz="3200" b="1">
                <a:solidFill>
                  <a:srgbClr val="FF0000"/>
                </a:solidFill>
                <a:effectLst/>
                <a:latin typeface="Arial" panose="020B0604020202020204" pitchFamily="34" charset="0"/>
                <a:ea typeface="Cambria" panose="02040503050406030204" pitchFamily="18" charset="0"/>
                <a:cs typeface="Arial" panose="020B0604020202020204" pitchFamily="34" charset="0"/>
              </a:rPr>
              <a:t>Nhiệm vụ 2: </a:t>
            </a:r>
            <a:r>
              <a:rPr lang="vi-VN" sz="3200" b="0" i="0">
                <a:solidFill>
                  <a:srgbClr val="3324F8"/>
                </a:solidFill>
                <a:effectLst/>
                <a:latin typeface="Arial" panose="020B0604020202020204" pitchFamily="34" charset="0"/>
                <a:cs typeface="Arial" panose="020B0604020202020204" pitchFamily="34" charset="0"/>
              </a:rPr>
              <a:t>Nhận xét nhiệt độ và lượng mưa của một trạm khí tượng trên các đảo nước ta.</a:t>
            </a:r>
            <a:endParaRPr lang="en-US" sz="32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3 Minute Timer (Nho)">
            <a:hlinkClick r:id="" action="ppaction://media"/>
            <a:extLst>
              <a:ext uri="{FF2B5EF4-FFF2-40B4-BE49-F238E27FC236}">
                <a16:creationId xmlns:a16="http://schemas.microsoft.com/office/drawing/2014/main" id="{589674AF-C7C4-B5EA-EA2E-82280CA12DF1}"/>
              </a:ext>
            </a:extLst>
          </p:cNvPr>
          <p:cNvPicPr>
            <a:picLocks noChangeAspect="1"/>
          </p:cNvPicPr>
          <p:nvPr/>
        </p:nvPicPr>
        <p:blipFill>
          <a:blip r:embed="rId2"/>
          <a:stretch>
            <a:fillRect/>
          </a:stretch>
        </p:blipFill>
        <p:spPr>
          <a:xfrm>
            <a:off x="9811821" y="848423"/>
            <a:ext cx="2205518" cy="1233189"/>
          </a:xfrm>
          <a:prstGeom prst="rect">
            <a:avLst/>
          </a:prstGeom>
        </p:spPr>
      </p:pic>
      <p:pic>
        <p:nvPicPr>
          <p:cNvPr id="8" name="Picture 7">
            <a:extLst>
              <a:ext uri="{FF2B5EF4-FFF2-40B4-BE49-F238E27FC236}">
                <a16:creationId xmlns:a16="http://schemas.microsoft.com/office/drawing/2014/main" id="{F4AEFD87-1B97-0C3D-E9F5-A12C99321B6B}"/>
              </a:ext>
            </a:extLst>
          </p:cNvPr>
          <p:cNvPicPr>
            <a:picLocks noChangeAspect="1"/>
          </p:cNvPicPr>
          <p:nvPr/>
        </p:nvPicPr>
        <p:blipFill>
          <a:blip r:embed="rId3"/>
          <a:stretch>
            <a:fillRect/>
          </a:stretch>
        </p:blipFill>
        <p:spPr>
          <a:xfrm>
            <a:off x="1859623" y="2118915"/>
            <a:ext cx="8276012" cy="4739085"/>
          </a:xfrm>
          <a:prstGeom prst="rect">
            <a:avLst/>
          </a:prstGeom>
        </p:spPr>
      </p:pic>
    </p:spTree>
    <p:extLst>
      <p:ext uri="{BB962C8B-B14F-4D97-AF65-F5344CB8AC3E}">
        <p14:creationId xmlns:p14="http://schemas.microsoft.com/office/powerpoint/2010/main" val="157240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1D4F806-1B9A-BD44-F500-785504B6876F}"/>
              </a:ext>
            </a:extLst>
          </p:cNvPr>
          <p:cNvGraphicFramePr>
            <a:graphicFrameLocks noGrp="1"/>
          </p:cNvGraphicFramePr>
          <p:nvPr>
            <p:extLst>
              <p:ext uri="{D42A27DB-BD31-4B8C-83A1-F6EECF244321}">
                <p14:modId xmlns:p14="http://schemas.microsoft.com/office/powerpoint/2010/main" val="2967503200"/>
              </p:ext>
            </p:extLst>
          </p:nvPr>
        </p:nvGraphicFramePr>
        <p:xfrm>
          <a:off x="161784" y="142061"/>
          <a:ext cx="12030217" cy="6715938"/>
        </p:xfrm>
        <a:graphic>
          <a:graphicData uri="http://schemas.openxmlformats.org/drawingml/2006/table">
            <a:tbl>
              <a:tblPr bandRow="1">
                <a:tableStyleId>{5C22544A-7EE6-4342-B048-85BDC9FD1C3A}</a:tableStyleId>
              </a:tblPr>
              <a:tblGrid>
                <a:gridCol w="1918269">
                  <a:extLst>
                    <a:ext uri="{9D8B030D-6E8A-4147-A177-3AD203B41FA5}">
                      <a16:colId xmlns:a16="http://schemas.microsoft.com/office/drawing/2014/main" val="754051859"/>
                    </a:ext>
                  </a:extLst>
                </a:gridCol>
                <a:gridCol w="2258031">
                  <a:extLst>
                    <a:ext uri="{9D8B030D-6E8A-4147-A177-3AD203B41FA5}">
                      <a16:colId xmlns:a16="http://schemas.microsoft.com/office/drawing/2014/main" val="180865053"/>
                    </a:ext>
                  </a:extLst>
                </a:gridCol>
                <a:gridCol w="7853917">
                  <a:extLst>
                    <a:ext uri="{9D8B030D-6E8A-4147-A177-3AD203B41FA5}">
                      <a16:colId xmlns:a16="http://schemas.microsoft.com/office/drawing/2014/main" val="170253457"/>
                    </a:ext>
                  </a:extLst>
                </a:gridCol>
              </a:tblGrid>
              <a:tr h="615132">
                <a:tc gridSpan="2">
                  <a:txBody>
                    <a:bodyPr/>
                    <a:lstStyle/>
                    <a:p>
                      <a:pPr indent="180340" algn="ctr">
                        <a:lnSpc>
                          <a:spcPct val="115000"/>
                        </a:lnSpc>
                        <a:spcAft>
                          <a:spcPts val="0"/>
                        </a:spcAft>
                        <a:tabLst>
                          <a:tab pos="180340" algn="l"/>
                          <a:tab pos="450215" algn="l"/>
                        </a:tabLst>
                      </a:pPr>
                      <a:r>
                        <a:rPr lang="en-US" sz="2800" b="1">
                          <a:solidFill>
                            <a:schemeClr val="bg1"/>
                          </a:solidFill>
                          <a:effectLst/>
                          <a:latin typeface="Arial" panose="020B0604020202020204" pitchFamily="34" charset="0"/>
                          <a:cs typeface="Arial" panose="020B0604020202020204" pitchFamily="34" charset="0"/>
                        </a:rPr>
                        <a:t>Các yếu tố tự nhiên</a:t>
                      </a:r>
                      <a:endParaRPr lang="en-US" sz="28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rgbClr val="00B050"/>
                    </a:solidFill>
                  </a:tcPr>
                </a:tc>
                <a:tc hMerge="1">
                  <a:txBody>
                    <a:bodyPr/>
                    <a:lstStyle/>
                    <a:p>
                      <a:endParaRPr lang="en-US"/>
                    </a:p>
                  </a:txBody>
                  <a:tcPr/>
                </a:tc>
                <a:tc>
                  <a:txBody>
                    <a:bodyPr/>
                    <a:lstStyle/>
                    <a:p>
                      <a:pPr indent="180340" algn="ctr">
                        <a:lnSpc>
                          <a:spcPct val="115000"/>
                        </a:lnSpc>
                        <a:spcAft>
                          <a:spcPts val="0"/>
                        </a:spcAft>
                        <a:tabLst>
                          <a:tab pos="180340" algn="l"/>
                          <a:tab pos="450215" algn="l"/>
                        </a:tabLst>
                      </a:pPr>
                      <a:r>
                        <a:rPr lang="en-US" sz="2800" b="1">
                          <a:solidFill>
                            <a:schemeClr val="bg1"/>
                          </a:solidFill>
                          <a:effectLst/>
                          <a:latin typeface="Arial" panose="020B0604020202020204" pitchFamily="34" charset="0"/>
                          <a:cs typeface="Arial" panose="020B0604020202020204" pitchFamily="34" charset="0"/>
                        </a:rPr>
                        <a:t>Đặc điểm</a:t>
                      </a:r>
                      <a:endParaRPr lang="en-US" sz="28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rgbClr val="00B050"/>
                    </a:solidFill>
                  </a:tcPr>
                </a:tc>
                <a:extLst>
                  <a:ext uri="{0D108BD9-81ED-4DB2-BD59-A6C34878D82A}">
                    <a16:rowId xmlns:a16="http://schemas.microsoft.com/office/drawing/2014/main" val="1295285369"/>
                  </a:ext>
                </a:extLst>
              </a:tr>
              <a:tr h="1084648">
                <a:tc rowSpan="3">
                  <a:txBody>
                    <a:bodyPr/>
                    <a:lstStyle/>
                    <a:p>
                      <a:pPr indent="180340" algn="l">
                        <a:lnSpc>
                          <a:spcPct val="115000"/>
                        </a:lnSpc>
                        <a:spcAft>
                          <a:spcPts val="0"/>
                        </a:spcAft>
                        <a:tabLst>
                          <a:tab pos="180340" algn="l"/>
                          <a:tab pos="450215" algn="l"/>
                        </a:tabLst>
                      </a:pPr>
                      <a:endParaRPr lang="en-US" sz="2400" b="1">
                        <a:solidFill>
                          <a:srgbClr val="3324F8"/>
                        </a:solidFill>
                        <a:effectLst/>
                        <a:latin typeface="Arial" panose="020B0604020202020204" pitchFamily="34" charset="0"/>
                        <a:cs typeface="Arial" panose="020B0604020202020204" pitchFamily="34" charset="0"/>
                      </a:endParaRPr>
                    </a:p>
                    <a:p>
                      <a:pPr indent="180340" algn="l">
                        <a:lnSpc>
                          <a:spcPct val="115000"/>
                        </a:lnSpc>
                        <a:spcAft>
                          <a:spcPts val="0"/>
                        </a:spcAft>
                        <a:tabLst>
                          <a:tab pos="180340" algn="l"/>
                          <a:tab pos="450215" algn="l"/>
                        </a:tabLst>
                      </a:pPr>
                      <a:endParaRPr lang="en-US" sz="2400" b="1">
                        <a:solidFill>
                          <a:srgbClr val="3324F8"/>
                        </a:solidFill>
                        <a:effectLst/>
                        <a:latin typeface="Arial" panose="020B0604020202020204" pitchFamily="34" charset="0"/>
                        <a:cs typeface="Arial" panose="020B0604020202020204" pitchFamily="34" charset="0"/>
                      </a:endParaRPr>
                    </a:p>
                    <a:p>
                      <a:pPr indent="180340" algn="l">
                        <a:lnSpc>
                          <a:spcPct val="115000"/>
                        </a:lnSpc>
                        <a:spcAft>
                          <a:spcPts val="0"/>
                        </a:spcAft>
                        <a:tabLst>
                          <a:tab pos="180340" algn="l"/>
                          <a:tab pos="450215" algn="l"/>
                        </a:tabLst>
                      </a:pPr>
                      <a:r>
                        <a:rPr lang="en-US" sz="2400" b="1">
                          <a:solidFill>
                            <a:srgbClr val="3324F8"/>
                          </a:solidFill>
                          <a:effectLst/>
                          <a:latin typeface="Arial" panose="020B0604020202020204" pitchFamily="34" charset="0"/>
                          <a:cs typeface="Arial" panose="020B0604020202020204" pitchFamily="34" charset="0"/>
                        </a:rPr>
                        <a:t>Khí hậu</a:t>
                      </a:r>
                    </a:p>
                    <a:p>
                      <a:pPr indent="180340" algn="l">
                        <a:lnSpc>
                          <a:spcPct val="115000"/>
                        </a:lnSpc>
                        <a:spcAft>
                          <a:spcPts val="0"/>
                        </a:spcAft>
                        <a:tabLst>
                          <a:tab pos="180340" algn="l"/>
                          <a:tab pos="450215" algn="l"/>
                        </a:tabLst>
                      </a:pPr>
                      <a:endParaRPr lang="en-US" sz="2400" b="1">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6">
                        <a:lumMod val="40000"/>
                        <a:lumOff val="60000"/>
                      </a:schemeClr>
                    </a:solidFill>
                  </a:tcPr>
                </a:tc>
                <a:tc>
                  <a:txBody>
                    <a:bodyPr/>
                    <a:lstStyle/>
                    <a:p>
                      <a:pPr indent="180340" algn="just">
                        <a:lnSpc>
                          <a:spcPct val="115000"/>
                        </a:lnSpc>
                        <a:spcAft>
                          <a:spcPts val="0"/>
                        </a:spcAft>
                        <a:tabLst>
                          <a:tab pos="180340" algn="l"/>
                          <a:tab pos="450215" algn="l"/>
                        </a:tabLst>
                      </a:pPr>
                      <a:r>
                        <a:rPr lang="en-US" sz="2400">
                          <a:solidFill>
                            <a:srgbClr val="3324F8"/>
                          </a:solidFill>
                          <a:effectLst/>
                          <a:latin typeface="Arial" panose="020B0604020202020204" pitchFamily="34" charset="0"/>
                          <a:cs typeface="Arial" panose="020B0604020202020204" pitchFamily="34" charset="0"/>
                        </a:rPr>
                        <a:t>Chế độ nhiệt</a:t>
                      </a:r>
                      <a:endParaRPr lang="en-US" sz="24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4">
                        <a:lumMod val="20000"/>
                        <a:lumOff val="80000"/>
                      </a:schemeClr>
                    </a:solidFill>
                  </a:tcPr>
                </a:tc>
                <a:tc>
                  <a:txBody>
                    <a:bodyPr/>
                    <a:lstStyle/>
                    <a:p>
                      <a:pPr indent="180340" algn="just">
                        <a:lnSpc>
                          <a:spcPct val="115000"/>
                        </a:lnSpc>
                        <a:spcAft>
                          <a:spcPts val="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4">
                        <a:lumMod val="20000"/>
                        <a:lumOff val="80000"/>
                      </a:schemeClr>
                    </a:solidFill>
                  </a:tcPr>
                </a:tc>
                <a:extLst>
                  <a:ext uri="{0D108BD9-81ED-4DB2-BD59-A6C34878D82A}">
                    <a16:rowId xmlns:a16="http://schemas.microsoft.com/office/drawing/2014/main" val="3851828740"/>
                  </a:ext>
                </a:extLst>
              </a:tr>
              <a:tr h="1192591">
                <a:tc vMerge="1">
                  <a:txBody>
                    <a:bodyPr/>
                    <a:lstStyle/>
                    <a:p>
                      <a:endParaRPr lang="en-US"/>
                    </a:p>
                  </a:txBody>
                  <a:tcPr/>
                </a:tc>
                <a:tc>
                  <a:txBody>
                    <a:bodyPr/>
                    <a:lstStyle/>
                    <a:p>
                      <a:pPr indent="180340" algn="just">
                        <a:lnSpc>
                          <a:spcPct val="115000"/>
                        </a:lnSpc>
                        <a:spcAft>
                          <a:spcPts val="0"/>
                        </a:spcAft>
                        <a:tabLst>
                          <a:tab pos="180340" algn="l"/>
                          <a:tab pos="450215" algn="l"/>
                        </a:tabLst>
                      </a:pPr>
                      <a:r>
                        <a:rPr lang="en-US" sz="2400">
                          <a:solidFill>
                            <a:srgbClr val="3324F8"/>
                          </a:solidFill>
                          <a:effectLst/>
                          <a:latin typeface="Arial" panose="020B0604020202020204" pitchFamily="34" charset="0"/>
                          <a:cs typeface="Arial" panose="020B0604020202020204" pitchFamily="34" charset="0"/>
                        </a:rPr>
                        <a:t>Chế độ mưa</a:t>
                      </a:r>
                      <a:endParaRPr lang="en-US" sz="24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tc>
                <a:tc>
                  <a:txBody>
                    <a:bodyPr/>
                    <a:lstStyle/>
                    <a:p>
                      <a:pPr indent="180340" algn="just">
                        <a:lnSpc>
                          <a:spcPct val="115000"/>
                        </a:lnSpc>
                        <a:spcAft>
                          <a:spcPts val="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tc>
                <a:extLst>
                  <a:ext uri="{0D108BD9-81ED-4DB2-BD59-A6C34878D82A}">
                    <a16:rowId xmlns:a16="http://schemas.microsoft.com/office/drawing/2014/main" val="968568217"/>
                  </a:ext>
                </a:extLst>
              </a:tr>
              <a:tr h="1844746">
                <a:tc vMerge="1">
                  <a:txBody>
                    <a:bodyPr/>
                    <a:lstStyle/>
                    <a:p>
                      <a:endParaRPr lang="en-US"/>
                    </a:p>
                  </a:txBody>
                  <a:tcPr/>
                </a:tc>
                <a:tc>
                  <a:txBody>
                    <a:bodyPr/>
                    <a:lstStyle/>
                    <a:p>
                      <a:pPr indent="180340" algn="just">
                        <a:lnSpc>
                          <a:spcPct val="115000"/>
                        </a:lnSpc>
                        <a:spcAft>
                          <a:spcPts val="0"/>
                        </a:spcAft>
                        <a:tabLst>
                          <a:tab pos="180340" algn="l"/>
                          <a:tab pos="450215" algn="l"/>
                        </a:tabLst>
                      </a:pPr>
                      <a:endParaRPr lang="en-US" sz="2400">
                        <a:solidFill>
                          <a:srgbClr val="3324F8"/>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endParaRPr lang="en-US" sz="2400">
                        <a:solidFill>
                          <a:srgbClr val="3324F8"/>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400">
                          <a:solidFill>
                            <a:srgbClr val="3324F8"/>
                          </a:solidFill>
                          <a:effectLst/>
                          <a:latin typeface="Arial" panose="020B0604020202020204" pitchFamily="34" charset="0"/>
                          <a:cs typeface="Arial" panose="020B0604020202020204" pitchFamily="34" charset="0"/>
                        </a:rPr>
                        <a:t>Chế độ gió</a:t>
                      </a:r>
                      <a:endParaRPr lang="en-US" sz="24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4">
                        <a:lumMod val="40000"/>
                        <a:lumOff val="60000"/>
                      </a:schemeClr>
                    </a:solidFill>
                  </a:tcPr>
                </a:tc>
                <a:tc>
                  <a:txBody>
                    <a:bodyPr/>
                    <a:lstStyle/>
                    <a:p>
                      <a:pPr indent="180340" algn="just">
                        <a:lnSpc>
                          <a:spcPct val="115000"/>
                        </a:lnSpc>
                        <a:spcAft>
                          <a:spcPts val="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4">
                        <a:lumMod val="40000"/>
                        <a:lumOff val="60000"/>
                      </a:schemeClr>
                    </a:solidFill>
                  </a:tcPr>
                </a:tc>
                <a:extLst>
                  <a:ext uri="{0D108BD9-81ED-4DB2-BD59-A6C34878D82A}">
                    <a16:rowId xmlns:a16="http://schemas.microsoft.com/office/drawing/2014/main" val="42613127"/>
                  </a:ext>
                </a:extLst>
              </a:tr>
              <a:tr h="569616">
                <a:tc rowSpan="3">
                  <a:txBody>
                    <a:bodyPr/>
                    <a:lstStyle/>
                    <a:p>
                      <a:pPr indent="180340" algn="l">
                        <a:lnSpc>
                          <a:spcPct val="115000"/>
                        </a:lnSpc>
                        <a:spcAft>
                          <a:spcPts val="0"/>
                        </a:spcAft>
                        <a:tabLst>
                          <a:tab pos="180340" algn="l"/>
                          <a:tab pos="450215" algn="l"/>
                        </a:tabLst>
                      </a:pPr>
                      <a:r>
                        <a:rPr lang="en-US" sz="2400" b="1">
                          <a:solidFill>
                            <a:srgbClr val="3324F8"/>
                          </a:solidFill>
                          <a:effectLst/>
                          <a:latin typeface="Arial" panose="020B0604020202020204" pitchFamily="34" charset="0"/>
                          <a:cs typeface="Arial" panose="020B0604020202020204" pitchFamily="34" charset="0"/>
                        </a:rPr>
                        <a:t> </a:t>
                      </a:r>
                    </a:p>
                    <a:p>
                      <a:pPr indent="180340" algn="l">
                        <a:lnSpc>
                          <a:spcPct val="115000"/>
                        </a:lnSpc>
                        <a:spcAft>
                          <a:spcPts val="0"/>
                        </a:spcAft>
                        <a:tabLst>
                          <a:tab pos="180340" algn="l"/>
                          <a:tab pos="450215" algn="l"/>
                        </a:tabLst>
                      </a:pPr>
                      <a:r>
                        <a:rPr lang="en-US" sz="2400" b="1">
                          <a:solidFill>
                            <a:srgbClr val="3324F8"/>
                          </a:solidFill>
                          <a:effectLst/>
                          <a:latin typeface="Arial" panose="020B0604020202020204" pitchFamily="34" charset="0"/>
                          <a:cs typeface="Arial" panose="020B0604020202020204" pitchFamily="34" charset="0"/>
                        </a:rPr>
                        <a:t>  Hải văn</a:t>
                      </a:r>
                      <a:endParaRPr lang="en-US" sz="2400" b="1">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5">
                        <a:lumMod val="60000"/>
                        <a:lumOff val="40000"/>
                      </a:schemeClr>
                    </a:solidFill>
                  </a:tcPr>
                </a:tc>
                <a:tc>
                  <a:txBody>
                    <a:bodyPr/>
                    <a:lstStyle/>
                    <a:p>
                      <a:pPr indent="180340" algn="just">
                        <a:lnSpc>
                          <a:spcPct val="115000"/>
                        </a:lnSpc>
                        <a:spcAft>
                          <a:spcPts val="0"/>
                        </a:spcAft>
                        <a:tabLst>
                          <a:tab pos="180340" algn="l"/>
                          <a:tab pos="450215" algn="l"/>
                        </a:tabLst>
                      </a:pPr>
                      <a:r>
                        <a:rPr lang="en-US" sz="2400">
                          <a:solidFill>
                            <a:srgbClr val="3324F8"/>
                          </a:solidFill>
                          <a:effectLst/>
                          <a:latin typeface="Arial" panose="020B0604020202020204" pitchFamily="34" charset="0"/>
                          <a:cs typeface="Arial" panose="020B0604020202020204" pitchFamily="34" charset="0"/>
                        </a:rPr>
                        <a:t>Dòng biển</a:t>
                      </a:r>
                      <a:endParaRPr lang="en-US" sz="24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4">
                        <a:lumMod val="20000"/>
                        <a:lumOff val="80000"/>
                      </a:schemeClr>
                    </a:solidFill>
                  </a:tcPr>
                </a:tc>
                <a:tc>
                  <a:txBody>
                    <a:bodyPr/>
                    <a:lstStyle/>
                    <a:p>
                      <a:pPr indent="180340" algn="just">
                        <a:lnSpc>
                          <a:spcPct val="115000"/>
                        </a:lnSpc>
                        <a:spcAft>
                          <a:spcPts val="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4">
                        <a:lumMod val="20000"/>
                        <a:lumOff val="80000"/>
                      </a:schemeClr>
                    </a:solidFill>
                  </a:tcPr>
                </a:tc>
                <a:extLst>
                  <a:ext uri="{0D108BD9-81ED-4DB2-BD59-A6C34878D82A}">
                    <a16:rowId xmlns:a16="http://schemas.microsoft.com/office/drawing/2014/main" val="2563075273"/>
                  </a:ext>
                </a:extLst>
              </a:tr>
              <a:tr h="546827">
                <a:tc vMerge="1">
                  <a:txBody>
                    <a:bodyPr/>
                    <a:lstStyle/>
                    <a:p>
                      <a:endParaRPr lang="en-US"/>
                    </a:p>
                  </a:txBody>
                  <a:tcPr/>
                </a:tc>
                <a:tc>
                  <a:txBody>
                    <a:bodyPr/>
                    <a:lstStyle/>
                    <a:p>
                      <a:pPr indent="180340" algn="just">
                        <a:lnSpc>
                          <a:spcPct val="115000"/>
                        </a:lnSpc>
                        <a:spcAft>
                          <a:spcPts val="0"/>
                        </a:spcAft>
                        <a:tabLst>
                          <a:tab pos="180340" algn="l"/>
                          <a:tab pos="450215" algn="l"/>
                        </a:tabLst>
                      </a:pPr>
                      <a:r>
                        <a:rPr lang="en-US" sz="2400">
                          <a:solidFill>
                            <a:srgbClr val="3324F8"/>
                          </a:solidFill>
                          <a:effectLst/>
                          <a:latin typeface="Arial" panose="020B0604020202020204" pitchFamily="34" charset="0"/>
                          <a:cs typeface="Arial" panose="020B0604020202020204" pitchFamily="34" charset="0"/>
                        </a:rPr>
                        <a:t>Chế độ triều</a:t>
                      </a:r>
                      <a:endParaRPr lang="en-US" sz="24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tc>
                <a:tc>
                  <a:txBody>
                    <a:bodyPr/>
                    <a:lstStyle/>
                    <a:p>
                      <a:pPr indent="180340" algn="just">
                        <a:lnSpc>
                          <a:spcPct val="115000"/>
                        </a:lnSpc>
                        <a:spcAft>
                          <a:spcPts val="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tc>
                <a:extLst>
                  <a:ext uri="{0D108BD9-81ED-4DB2-BD59-A6C34878D82A}">
                    <a16:rowId xmlns:a16="http://schemas.microsoft.com/office/drawing/2014/main" val="405160711"/>
                  </a:ext>
                </a:extLst>
              </a:tr>
              <a:tr h="862378">
                <a:tc vMerge="1">
                  <a:txBody>
                    <a:bodyPr/>
                    <a:lstStyle/>
                    <a:p>
                      <a:endParaRPr lang="en-US"/>
                    </a:p>
                  </a:txBody>
                  <a:tcPr/>
                </a:tc>
                <a:tc>
                  <a:txBody>
                    <a:bodyPr/>
                    <a:lstStyle/>
                    <a:p>
                      <a:pPr indent="180340" algn="just">
                        <a:lnSpc>
                          <a:spcPct val="115000"/>
                        </a:lnSpc>
                        <a:spcAft>
                          <a:spcPts val="0"/>
                        </a:spcAft>
                        <a:tabLst>
                          <a:tab pos="180340" algn="l"/>
                          <a:tab pos="450215" algn="l"/>
                        </a:tabLst>
                      </a:pPr>
                      <a:r>
                        <a:rPr lang="en-US" sz="2400">
                          <a:solidFill>
                            <a:srgbClr val="3324F8"/>
                          </a:solidFill>
                          <a:effectLst/>
                          <a:latin typeface="Arial" panose="020B0604020202020204" pitchFamily="34" charset="0"/>
                          <a:cs typeface="Arial" panose="020B0604020202020204" pitchFamily="34" charset="0"/>
                        </a:rPr>
                        <a:t>Độ muối</a:t>
                      </a:r>
                      <a:endParaRPr lang="en-US" sz="24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4">
                        <a:lumMod val="40000"/>
                        <a:lumOff val="60000"/>
                      </a:schemeClr>
                    </a:solidFill>
                  </a:tcPr>
                </a:tc>
                <a:tc>
                  <a:txBody>
                    <a:bodyPr/>
                    <a:lstStyle/>
                    <a:p>
                      <a:pPr indent="180340" algn="just">
                        <a:lnSpc>
                          <a:spcPct val="115000"/>
                        </a:lnSpc>
                        <a:spcAft>
                          <a:spcPts val="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4">
                        <a:lumMod val="40000"/>
                        <a:lumOff val="60000"/>
                      </a:schemeClr>
                    </a:solidFill>
                  </a:tcPr>
                </a:tc>
                <a:extLst>
                  <a:ext uri="{0D108BD9-81ED-4DB2-BD59-A6C34878D82A}">
                    <a16:rowId xmlns:a16="http://schemas.microsoft.com/office/drawing/2014/main" val="913938149"/>
                  </a:ext>
                </a:extLst>
              </a:tr>
            </a:tbl>
          </a:graphicData>
        </a:graphic>
      </p:graphicFrame>
      <p:sp>
        <p:nvSpPr>
          <p:cNvPr id="14" name="Rectangle 13">
            <a:extLst>
              <a:ext uri="{FF2B5EF4-FFF2-40B4-BE49-F238E27FC236}">
                <a16:creationId xmlns:a16="http://schemas.microsoft.com/office/drawing/2014/main" id="{0787AE23-04A8-60F1-0FFA-7A29CB706B4F}"/>
              </a:ext>
            </a:extLst>
          </p:cNvPr>
          <p:cNvSpPr/>
          <p:nvPr/>
        </p:nvSpPr>
        <p:spPr>
          <a:xfrm>
            <a:off x="4570124" y="2047483"/>
            <a:ext cx="7054762" cy="886397"/>
          </a:xfrm>
          <a:prstGeom prst="rect">
            <a:avLst/>
          </a:prstGeom>
        </p:spPr>
        <p:txBody>
          <a:bodyPr wrap="square">
            <a:spAutoFit/>
          </a:bodyPr>
          <a:lstStyle/>
          <a:p>
            <a:pPr indent="180340">
              <a:lnSpc>
                <a:spcPct val="115000"/>
              </a:lnSpc>
              <a:spcAft>
                <a:spcPts val="0"/>
              </a:spcAft>
              <a:tabLst>
                <a:tab pos="180340" algn="l"/>
                <a:tab pos="450215" algn="l"/>
              </a:tabLst>
            </a:pPr>
            <a:r>
              <a:rPr lang="en-US" sz="2400">
                <a:solidFill>
                  <a:srgbClr val="310DB3"/>
                </a:solidFill>
                <a:latin typeface="Arial" panose="020B0604020202020204" pitchFamily="34" charset="0"/>
                <a:ea typeface="Cambria" panose="02040503050406030204" pitchFamily="18" charset="0"/>
                <a:cs typeface="Arial" panose="020B0604020202020204" pitchFamily="34" charset="0"/>
              </a:rPr>
              <a:t>- Lượng mưa từ 1100-1300mm/năm</a:t>
            </a:r>
            <a:endParaRPr lang="en-US" sz="2400">
              <a:solidFill>
                <a:srgbClr val="310DB3"/>
              </a:solidFill>
              <a:latin typeface="Arial" panose="020B0604020202020204" pitchFamily="34" charset="0"/>
              <a:ea typeface="Times New Roman" panose="02020603050405020304" pitchFamily="18" charset="0"/>
              <a:cs typeface="Arial" panose="020B0604020202020204" pitchFamily="34" charset="0"/>
            </a:endParaRPr>
          </a:p>
          <a:p>
            <a:r>
              <a:rPr lang="en-US" sz="2400">
                <a:solidFill>
                  <a:srgbClr val="310DB3"/>
                </a:solidFill>
                <a:latin typeface="Arial" panose="020B0604020202020204" pitchFamily="34" charset="0"/>
                <a:ea typeface="Cambria" panose="02040503050406030204" pitchFamily="18" charset="0"/>
                <a:cs typeface="Arial" panose="020B0604020202020204" pitchFamily="34" charset="0"/>
              </a:rPr>
              <a:t>  - Mưa trên biển ít hơn trên đất liền</a:t>
            </a:r>
            <a:endParaRPr lang="en-US" sz="2400">
              <a:solidFill>
                <a:srgbClr val="310DB3"/>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5AB73AE2-FD27-A1ED-5AD2-D0A063466393}"/>
              </a:ext>
            </a:extLst>
          </p:cNvPr>
          <p:cNvGrpSpPr/>
          <p:nvPr/>
        </p:nvGrpSpPr>
        <p:grpSpPr>
          <a:xfrm>
            <a:off x="4399291" y="1820143"/>
            <a:ext cx="7731261" cy="5119542"/>
            <a:chOff x="3361184" y="398640"/>
            <a:chExt cx="8627616" cy="4667164"/>
          </a:xfrm>
        </p:grpSpPr>
        <p:pic>
          <p:nvPicPr>
            <p:cNvPr id="17" name="Picture 19" descr="Untitled-1">
              <a:extLst>
                <a:ext uri="{FF2B5EF4-FFF2-40B4-BE49-F238E27FC236}">
                  <a16:creationId xmlns:a16="http://schemas.microsoft.com/office/drawing/2014/main" id="{8DFEC9B6-22E8-4558-E94A-698C20D2C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05" t="4868" r="54184" b="20488"/>
            <a:stretch>
              <a:fillRect/>
            </a:stretch>
          </p:blipFill>
          <p:spPr bwMode="auto">
            <a:xfrm>
              <a:off x="3361184" y="398640"/>
              <a:ext cx="4398443" cy="460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0" descr="Untitled-1">
              <a:extLst>
                <a:ext uri="{FF2B5EF4-FFF2-40B4-BE49-F238E27FC236}">
                  <a16:creationId xmlns:a16="http://schemas.microsoft.com/office/drawing/2014/main" id="{7788CE28-AFA3-9EDE-CE88-BB8754908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439" t="5917" r="5463" b="18341"/>
            <a:stretch>
              <a:fillRect/>
            </a:stretch>
          </p:blipFill>
          <p:spPr bwMode="auto">
            <a:xfrm>
              <a:off x="7759627" y="398640"/>
              <a:ext cx="4229173" cy="466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 Box 5">
            <a:extLst>
              <a:ext uri="{FF2B5EF4-FFF2-40B4-BE49-F238E27FC236}">
                <a16:creationId xmlns:a16="http://schemas.microsoft.com/office/drawing/2014/main" id="{409A47E6-8EFF-A375-3B7F-4B240ADFD2A0}"/>
              </a:ext>
            </a:extLst>
          </p:cNvPr>
          <p:cNvSpPr txBox="1">
            <a:spLocks noChangeArrowheads="1"/>
          </p:cNvSpPr>
          <p:nvPr/>
        </p:nvSpPr>
        <p:spPr bwMode="auto">
          <a:xfrm>
            <a:off x="161784" y="2228671"/>
            <a:ext cx="19168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buFontTx/>
              <a:buChar char="-"/>
            </a:pPr>
            <a:r>
              <a:rPr lang="en-US" altLang="en-US">
                <a:solidFill>
                  <a:srgbClr val="310DB3"/>
                </a:solidFill>
                <a:latin typeface="Arial" panose="020B0604020202020204" pitchFamily="34" charset="0"/>
                <a:cs typeface="Arial" panose="020B0604020202020204" pitchFamily="34" charset="0"/>
              </a:rPr>
              <a:t>Tính chất nhiệt đới ẩm gió mùa.</a:t>
            </a:r>
          </a:p>
        </p:txBody>
      </p:sp>
      <p:sp>
        <p:nvSpPr>
          <p:cNvPr id="6" name="TextBox 5">
            <a:extLst>
              <a:ext uri="{FF2B5EF4-FFF2-40B4-BE49-F238E27FC236}">
                <a16:creationId xmlns:a16="http://schemas.microsoft.com/office/drawing/2014/main" id="{6FDCB1DF-4D1A-D720-347E-408201F439FA}"/>
              </a:ext>
            </a:extLst>
          </p:cNvPr>
          <p:cNvSpPr txBox="1"/>
          <p:nvPr/>
        </p:nvSpPr>
        <p:spPr>
          <a:xfrm>
            <a:off x="4399292" y="765298"/>
            <a:ext cx="7745480" cy="1200329"/>
          </a:xfrm>
          <a:prstGeom prst="rect">
            <a:avLst/>
          </a:prstGeom>
          <a:noFill/>
        </p:spPr>
        <p:txBody>
          <a:bodyPr wrap="square" rtlCol="0">
            <a:spAutoFit/>
          </a:bodyPr>
          <a:lstStyle/>
          <a:p>
            <a:r>
              <a:rPr lang="en-US" altLang="en-US" sz="2400">
                <a:solidFill>
                  <a:srgbClr val="310DB3"/>
                </a:solidFill>
                <a:latin typeface="Arial" panose="020B0604020202020204" pitchFamily="34" charset="0"/>
                <a:cs typeface="Arial" panose="020B0604020202020204" pitchFamily="34" charset="0"/>
              </a:rPr>
              <a:t>Nhiệt bề mặt </a:t>
            </a:r>
            <a:r>
              <a:rPr lang="vi-VN" sz="2400">
                <a:solidFill>
                  <a:srgbClr val="310DB3"/>
                </a:solidFill>
                <a:latin typeface="Arial" panose="020B0604020202020204" pitchFamily="34" charset="0"/>
                <a:cs typeface="Arial" panose="020B0604020202020204" pitchFamily="34" charset="0"/>
              </a:rPr>
              <a:t>nước biển </a:t>
            </a:r>
            <a:r>
              <a:rPr lang="en-US" sz="2400">
                <a:solidFill>
                  <a:srgbClr val="310DB3"/>
                </a:solidFill>
                <a:latin typeface="Arial" panose="020B0604020202020204" pitchFamily="34" charset="0"/>
                <a:cs typeface="Arial" panose="020B0604020202020204" pitchFamily="34" charset="0"/>
              </a:rPr>
              <a:t>TB </a:t>
            </a:r>
            <a:r>
              <a:rPr lang="vi-VN" sz="2400">
                <a:solidFill>
                  <a:srgbClr val="310DB3"/>
                </a:solidFill>
                <a:latin typeface="Arial" panose="020B0604020202020204" pitchFamily="34" charset="0"/>
                <a:cs typeface="Arial" panose="020B0604020202020204" pitchFamily="34" charset="0"/>
              </a:rPr>
              <a:t>trên </a:t>
            </a:r>
            <a:r>
              <a:rPr lang="en-US" altLang="en-US" sz="2400">
                <a:solidFill>
                  <a:srgbClr val="310DB3"/>
                </a:solidFill>
                <a:latin typeface="Arial" panose="020B0604020202020204" pitchFamily="34" charset="0"/>
                <a:cs typeface="Arial" panose="020B0604020202020204" pitchFamily="34" charset="0"/>
              </a:rPr>
              <a:t>23</a:t>
            </a:r>
            <a:r>
              <a:rPr lang="en-US" altLang="en-US" sz="2400" baseline="30000">
                <a:solidFill>
                  <a:srgbClr val="310DB3"/>
                </a:solidFill>
                <a:latin typeface="Arial" panose="020B0604020202020204" pitchFamily="34" charset="0"/>
                <a:cs typeface="Arial" panose="020B0604020202020204" pitchFamily="34" charset="0"/>
              </a:rPr>
              <a:t>0</a:t>
            </a:r>
            <a:r>
              <a:rPr lang="en-US" altLang="en-US" sz="2400">
                <a:solidFill>
                  <a:srgbClr val="310DB3"/>
                </a:solidFill>
                <a:latin typeface="Arial" panose="020B0604020202020204" pitchFamily="34" charset="0"/>
                <a:cs typeface="Arial" panose="020B0604020202020204" pitchFamily="34" charset="0"/>
              </a:rPr>
              <a:t>C phân hóa bắc –nam (tăng dần từ B vào N)</a:t>
            </a:r>
          </a:p>
          <a:p>
            <a:endParaRPr lang="en-US" sz="2400"/>
          </a:p>
        </p:txBody>
      </p:sp>
      <p:sp>
        <p:nvSpPr>
          <p:cNvPr id="8" name="TextBox 7">
            <a:extLst>
              <a:ext uri="{FF2B5EF4-FFF2-40B4-BE49-F238E27FC236}">
                <a16:creationId xmlns:a16="http://schemas.microsoft.com/office/drawing/2014/main" id="{625E1A08-73E9-8875-795B-F48C5EA3D8D7}"/>
              </a:ext>
            </a:extLst>
          </p:cNvPr>
          <p:cNvSpPr txBox="1"/>
          <p:nvPr/>
        </p:nvSpPr>
        <p:spPr>
          <a:xfrm>
            <a:off x="4570124" y="3097591"/>
            <a:ext cx="7460092" cy="1569660"/>
          </a:xfrm>
          <a:prstGeom prst="rect">
            <a:avLst/>
          </a:prstGeom>
          <a:noFill/>
        </p:spPr>
        <p:txBody>
          <a:bodyPr wrap="square">
            <a:spAutoFit/>
          </a:bodyPr>
          <a:lstStyle/>
          <a:p>
            <a:r>
              <a:rPr lang="en-US" sz="2400" b="0" i="0">
                <a:solidFill>
                  <a:srgbClr val="310DB3"/>
                </a:solidFill>
                <a:effectLst/>
                <a:latin typeface="Arial" panose="020B0604020202020204" pitchFamily="34" charset="0"/>
                <a:cs typeface="Arial" panose="020B0604020202020204" pitchFamily="34" charset="0"/>
              </a:rPr>
              <a:t>Hướng gió </a:t>
            </a:r>
            <a:r>
              <a:rPr lang="vi-VN" sz="2400" b="0" i="0">
                <a:solidFill>
                  <a:srgbClr val="310DB3"/>
                </a:solidFill>
                <a:effectLst/>
                <a:latin typeface="Arial" panose="020B0604020202020204" pitchFamily="34" charset="0"/>
                <a:cs typeface="Arial" panose="020B0604020202020204" pitchFamily="34" charset="0"/>
              </a:rPr>
              <a:t>đông bắc</a:t>
            </a:r>
            <a:r>
              <a:rPr lang="en-US" sz="2400" b="0" i="0">
                <a:solidFill>
                  <a:srgbClr val="310DB3"/>
                </a:solidFill>
                <a:effectLst/>
                <a:latin typeface="Arial" panose="020B0604020202020204" pitchFamily="34" charset="0"/>
                <a:cs typeface="Arial" panose="020B0604020202020204" pitchFamily="34" charset="0"/>
              </a:rPr>
              <a:t> chiếm ưu thế</a:t>
            </a:r>
            <a:r>
              <a:rPr lang="vi-VN" sz="2400" b="0" i="0">
                <a:solidFill>
                  <a:srgbClr val="310DB3"/>
                </a:solidFill>
                <a:effectLst/>
                <a:latin typeface="Arial" panose="020B0604020202020204" pitchFamily="34" charset="0"/>
                <a:cs typeface="Arial" panose="020B0604020202020204" pitchFamily="34" charset="0"/>
              </a:rPr>
              <a:t> (</a:t>
            </a:r>
            <a:r>
              <a:rPr lang="en-US" sz="2400" b="0" i="0">
                <a:solidFill>
                  <a:srgbClr val="310DB3"/>
                </a:solidFill>
                <a:effectLst/>
                <a:latin typeface="Arial" panose="020B0604020202020204" pitchFamily="34" charset="0"/>
                <a:cs typeface="Arial" panose="020B0604020202020204" pitchFamily="34" charset="0"/>
              </a:rPr>
              <a:t>T</a:t>
            </a:r>
            <a:r>
              <a:rPr lang="vi-VN" sz="2400" b="0" i="0">
                <a:solidFill>
                  <a:srgbClr val="310DB3"/>
                </a:solidFill>
                <a:effectLst/>
                <a:latin typeface="Arial" panose="020B0604020202020204" pitchFamily="34" charset="0"/>
                <a:cs typeface="Arial" panose="020B0604020202020204" pitchFamily="34" charset="0"/>
              </a:rPr>
              <a:t>10 </a:t>
            </a:r>
            <a:r>
              <a:rPr lang="en-US" sz="2400">
                <a:solidFill>
                  <a:srgbClr val="310DB3"/>
                </a:solidFill>
                <a:latin typeface="Arial" panose="020B0604020202020204" pitchFamily="34" charset="0"/>
                <a:cs typeface="Arial" panose="020B0604020202020204" pitchFamily="34" charset="0"/>
              </a:rPr>
              <a:t>đến</a:t>
            </a:r>
            <a:r>
              <a:rPr lang="en-US" sz="2400" b="0" i="0">
                <a:solidFill>
                  <a:srgbClr val="310DB3"/>
                </a:solidFill>
                <a:effectLst/>
                <a:latin typeface="Arial" panose="020B0604020202020204" pitchFamily="34" charset="0"/>
                <a:cs typeface="Arial" panose="020B0604020202020204" pitchFamily="34" charset="0"/>
              </a:rPr>
              <a:t>T</a:t>
            </a:r>
            <a:r>
              <a:rPr lang="vi-VN" sz="2400" b="0" i="0">
                <a:solidFill>
                  <a:srgbClr val="310DB3"/>
                </a:solidFill>
                <a:effectLst/>
                <a:latin typeface="Arial" panose="020B0604020202020204" pitchFamily="34" charset="0"/>
                <a:cs typeface="Arial" panose="020B0604020202020204" pitchFamily="34" charset="0"/>
              </a:rPr>
              <a:t>4);  gió thổi theo hướng tây nam</a:t>
            </a:r>
            <a:r>
              <a:rPr lang="en-US" sz="2400" b="0" i="0">
                <a:solidFill>
                  <a:srgbClr val="310DB3"/>
                </a:solidFill>
                <a:effectLst/>
                <a:latin typeface="Arial" panose="020B0604020202020204" pitchFamily="34" charset="0"/>
                <a:cs typeface="Arial" panose="020B0604020202020204" pitchFamily="34" charset="0"/>
              </a:rPr>
              <a:t>(T5 đến T 9)</a:t>
            </a:r>
            <a:r>
              <a:rPr lang="vi-VN" sz="2400" b="0" i="0">
                <a:solidFill>
                  <a:srgbClr val="310DB3"/>
                </a:solidFill>
                <a:effectLst/>
                <a:latin typeface="Arial" panose="020B0604020202020204" pitchFamily="34" charset="0"/>
                <a:cs typeface="Arial" panose="020B0604020202020204" pitchFamily="34" charset="0"/>
              </a:rPr>
              <a:t>, riêng ở vịnh Bắc Bộ chủ yếu là hướng đông nam. Gió trên biển mạnh hơn trên đất liền rõ rệt.</a:t>
            </a:r>
            <a:endParaRPr lang="en-US" sz="2400">
              <a:solidFill>
                <a:srgbClr val="310DB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407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B80A43-072F-6195-8AD1-CB45D54EC710}"/>
              </a:ext>
            </a:extLst>
          </p:cNvPr>
          <p:cNvSpPr txBox="1"/>
          <p:nvPr/>
        </p:nvSpPr>
        <p:spPr>
          <a:xfrm>
            <a:off x="1360398" y="1122410"/>
            <a:ext cx="4654192" cy="1220097"/>
          </a:xfrm>
          <a:prstGeom prst="rect">
            <a:avLst/>
          </a:prstGeom>
          <a:noFill/>
        </p:spPr>
        <p:txBody>
          <a:bodyPr wrap="square">
            <a:spAutoFit/>
          </a:bodyPr>
          <a:lstStyle/>
          <a:p>
            <a:pPr indent="180340" algn="ctr">
              <a:lnSpc>
                <a:spcPct val="115000"/>
              </a:lnSpc>
              <a:spcAft>
                <a:spcPts val="600"/>
              </a:spcAft>
              <a:tabLst>
                <a:tab pos="180340" algn="l"/>
                <a:tab pos="450215" algn="l"/>
              </a:tabLst>
            </a:pPr>
            <a:r>
              <a:rPr lang="en-US" sz="3200">
                <a:solidFill>
                  <a:srgbClr val="FF0000"/>
                </a:solidFill>
                <a:latin typeface="#9Slide05 Pattaya" panose="00000500000000000000" pitchFamily="2" charset="-34"/>
                <a:ea typeface="Cambria" panose="02040503050406030204" pitchFamily="18" charset="0"/>
                <a:cs typeface="#9Slide05 Pattaya" panose="00000500000000000000" pitchFamily="2" charset="-34"/>
              </a:rPr>
              <a:t>Nêu tên </a:t>
            </a:r>
            <a:r>
              <a:rPr lang="en-US" sz="3200">
                <a:solidFill>
                  <a:srgbClr val="FF0000"/>
                </a:solidFill>
                <a:effectLst/>
                <a:latin typeface="#9Slide05 Pattaya" panose="00000500000000000000" pitchFamily="2" charset="-34"/>
                <a:ea typeface="Cambria" panose="02040503050406030204" pitchFamily="18" charset="0"/>
                <a:cs typeface="#9Slide05 Pattaya" panose="00000500000000000000" pitchFamily="2" charset="-34"/>
              </a:rPr>
              <a:t>các thiên tai biển thường gặp ở nước ta ?</a:t>
            </a:r>
            <a:endParaRPr lang="en-US" sz="3200">
              <a:solidFill>
                <a:srgbClr val="FF0000"/>
              </a:solidFill>
              <a:effectLst/>
              <a:latin typeface="#9Slide05 Pattaya" panose="00000500000000000000" pitchFamily="2" charset="-34"/>
              <a:ea typeface="Times New Roman" panose="02020603050405020304" pitchFamily="18" charset="0"/>
              <a:cs typeface="#9Slide05 Pattaya" panose="00000500000000000000" pitchFamily="2" charset="-34"/>
            </a:endParaRPr>
          </a:p>
        </p:txBody>
      </p:sp>
      <p:pic>
        <p:nvPicPr>
          <p:cNvPr id="5" name="Picture 4" descr="Map&#10;&#10;Description automatically generated">
            <a:extLst>
              <a:ext uri="{FF2B5EF4-FFF2-40B4-BE49-F238E27FC236}">
                <a16:creationId xmlns:a16="http://schemas.microsoft.com/office/drawing/2014/main" id="{5FC0CFCB-EC8B-9E5E-99C3-95F4A5B64603}"/>
              </a:ext>
            </a:extLst>
          </p:cNvPr>
          <p:cNvPicPr>
            <a:picLocks noChangeAspect="1"/>
          </p:cNvPicPr>
          <p:nvPr/>
        </p:nvPicPr>
        <p:blipFill rotWithShape="1">
          <a:blip r:embed="rId3">
            <a:extLst>
              <a:ext uri="{28A0092B-C50C-407E-A947-70E740481C1C}">
                <a14:useLocalDpi xmlns:a14="http://schemas.microsoft.com/office/drawing/2010/main" val="0"/>
              </a:ext>
            </a:extLst>
          </a:blip>
          <a:srcRect l="6939" t="10787" r="3519" b="26891"/>
          <a:stretch/>
        </p:blipFill>
        <p:spPr>
          <a:xfrm>
            <a:off x="7641478" y="0"/>
            <a:ext cx="4550522" cy="6858000"/>
          </a:xfrm>
          <a:prstGeom prst="rect">
            <a:avLst/>
          </a:prstGeom>
        </p:spPr>
      </p:pic>
      <p:pic>
        <p:nvPicPr>
          <p:cNvPr id="9" name="Picture 4" descr="Cơn bão nhiệt đới, phân tích cấu tạo và sự hình thành nên nó">
            <a:extLst>
              <a:ext uri="{FF2B5EF4-FFF2-40B4-BE49-F238E27FC236}">
                <a16:creationId xmlns:a16="http://schemas.microsoft.com/office/drawing/2014/main" id="{7B784B89-2992-26AD-CC2A-D67A7A691D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639" y="2680091"/>
            <a:ext cx="7005429" cy="40822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ó thể xuất hiện áp thấp nhiệt đới trên Biển Đông vào 29-30/4">
            <a:extLst>
              <a:ext uri="{FF2B5EF4-FFF2-40B4-BE49-F238E27FC236}">
                <a16:creationId xmlns:a16="http://schemas.microsoft.com/office/drawing/2014/main" id="{9426659B-04FB-6E80-744D-8A0BCE6DB0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1068" y="2701357"/>
            <a:ext cx="5060932" cy="40822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0A2F761-7407-1274-BB64-BF7BBF363EED}"/>
              </a:ext>
            </a:extLst>
          </p:cNvPr>
          <p:cNvPicPr>
            <a:picLocks noChangeAspect="1"/>
          </p:cNvPicPr>
          <p:nvPr/>
        </p:nvPicPr>
        <p:blipFill>
          <a:blip r:embed="rId6"/>
          <a:stretch>
            <a:fillRect/>
          </a:stretch>
        </p:blipFill>
        <p:spPr>
          <a:xfrm>
            <a:off x="7131067" y="2680092"/>
            <a:ext cx="5060933" cy="4082211"/>
          </a:xfrm>
          <a:prstGeom prst="rect">
            <a:avLst/>
          </a:prstGeom>
        </p:spPr>
      </p:pic>
      <p:pic>
        <p:nvPicPr>
          <p:cNvPr id="2052" name="Picture 4" descr="TP.HCM sắp đón đợt triều cường mới - Xã hội">
            <a:extLst>
              <a:ext uri="{FF2B5EF4-FFF2-40B4-BE49-F238E27FC236}">
                <a16:creationId xmlns:a16="http://schemas.microsoft.com/office/drawing/2014/main" id="{4B948E6E-BE8C-A419-3EFA-37D8128220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8510" y="2625697"/>
            <a:ext cx="5610447" cy="41366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1626323-9DBC-B81A-67BE-B4D191012587}"/>
              </a:ext>
            </a:extLst>
          </p:cNvPr>
          <p:cNvSpPr txBox="1"/>
          <p:nvPr/>
        </p:nvSpPr>
        <p:spPr>
          <a:xfrm>
            <a:off x="380843" y="358891"/>
            <a:ext cx="7005429" cy="2246769"/>
          </a:xfrm>
          <a:prstGeom prst="rect">
            <a:avLst/>
          </a:prstGeom>
          <a:solidFill>
            <a:schemeClr val="bg1"/>
          </a:solidFill>
          <a:ln>
            <a:solidFill>
              <a:srgbClr val="00B050"/>
            </a:solidFill>
            <a:prstDash val="sysDot"/>
          </a:ln>
        </p:spPr>
        <p:txBody>
          <a:bodyPr wrap="square">
            <a:spAutoFit/>
          </a:bodyPr>
          <a:lstStyle/>
          <a:p>
            <a:pPr algn="just">
              <a:buFont typeface="Arial" panose="020B0604020202020204" pitchFamily="34" charset="0"/>
              <a:buChar char="•"/>
            </a:pPr>
            <a:r>
              <a:rPr lang="vi-VN" sz="2800" b="0" i="0">
                <a:solidFill>
                  <a:srgbClr val="3324F8"/>
                </a:solidFill>
                <a:effectLst/>
                <a:latin typeface="#9Slide05 Fourth Medium" panose="00000600000000000000" pitchFamily="2" charset="0"/>
              </a:rPr>
              <a:t>Bão trên Biển Đông thường được hình thành ở vùng biển phía tây Thái Bình Dương hoặc ngay trên Biển Đông. Trung bình mỗi năm có 9 - 10 cơn bão xuất hiện ở Biển Đông, trong đó có 3 - 4 cơn bão trực tiếp đổ bộ vào đất liền Việt Nam.</a:t>
            </a:r>
          </a:p>
        </p:txBody>
      </p:sp>
    </p:spTree>
    <p:extLst>
      <p:ext uri="{BB962C8B-B14F-4D97-AF65-F5344CB8AC3E}">
        <p14:creationId xmlns:p14="http://schemas.microsoft.com/office/powerpoint/2010/main" val="2105295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barn(inVertical)">
                                      <p:cBhvr>
                                        <p:cTn id="3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1D4F806-1B9A-BD44-F500-785504B6876F}"/>
              </a:ext>
            </a:extLst>
          </p:cNvPr>
          <p:cNvGraphicFramePr>
            <a:graphicFrameLocks noGrp="1"/>
          </p:cNvGraphicFramePr>
          <p:nvPr>
            <p:extLst>
              <p:ext uri="{D42A27DB-BD31-4B8C-83A1-F6EECF244321}">
                <p14:modId xmlns:p14="http://schemas.microsoft.com/office/powerpoint/2010/main" val="1849196380"/>
              </p:ext>
            </p:extLst>
          </p:nvPr>
        </p:nvGraphicFramePr>
        <p:xfrm>
          <a:off x="161784" y="142060"/>
          <a:ext cx="11868432" cy="3936614"/>
        </p:xfrm>
        <a:graphic>
          <a:graphicData uri="http://schemas.openxmlformats.org/drawingml/2006/table">
            <a:tbl>
              <a:tblPr bandRow="1">
                <a:tableStyleId>{5C22544A-7EE6-4342-B048-85BDC9FD1C3A}</a:tableStyleId>
              </a:tblPr>
              <a:tblGrid>
                <a:gridCol w="1448408">
                  <a:extLst>
                    <a:ext uri="{9D8B030D-6E8A-4147-A177-3AD203B41FA5}">
                      <a16:colId xmlns:a16="http://schemas.microsoft.com/office/drawing/2014/main" val="754051859"/>
                    </a:ext>
                  </a:extLst>
                </a:gridCol>
                <a:gridCol w="2098779">
                  <a:extLst>
                    <a:ext uri="{9D8B030D-6E8A-4147-A177-3AD203B41FA5}">
                      <a16:colId xmlns:a16="http://schemas.microsoft.com/office/drawing/2014/main" val="180865053"/>
                    </a:ext>
                  </a:extLst>
                </a:gridCol>
                <a:gridCol w="8321245">
                  <a:extLst>
                    <a:ext uri="{9D8B030D-6E8A-4147-A177-3AD203B41FA5}">
                      <a16:colId xmlns:a16="http://schemas.microsoft.com/office/drawing/2014/main" val="170253457"/>
                    </a:ext>
                  </a:extLst>
                </a:gridCol>
              </a:tblGrid>
              <a:tr h="731243">
                <a:tc gridSpan="2">
                  <a:txBody>
                    <a:bodyPr/>
                    <a:lstStyle/>
                    <a:p>
                      <a:pPr indent="180340" algn="ctr">
                        <a:lnSpc>
                          <a:spcPct val="115000"/>
                        </a:lnSpc>
                        <a:spcAft>
                          <a:spcPts val="0"/>
                        </a:spcAft>
                        <a:tabLst>
                          <a:tab pos="180340" algn="l"/>
                          <a:tab pos="450215" algn="l"/>
                        </a:tabLst>
                      </a:pPr>
                      <a:r>
                        <a:rPr lang="en-US" sz="2800" b="1">
                          <a:solidFill>
                            <a:schemeClr val="bg1"/>
                          </a:solidFill>
                          <a:effectLst/>
                          <a:latin typeface="Arial" panose="020B0604020202020204" pitchFamily="34" charset="0"/>
                          <a:cs typeface="Arial" panose="020B0604020202020204" pitchFamily="34" charset="0"/>
                        </a:rPr>
                        <a:t>Các yếu tố tự nhiên</a:t>
                      </a:r>
                      <a:endParaRPr lang="en-US" sz="28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rgbClr val="00B050"/>
                    </a:solidFill>
                  </a:tcPr>
                </a:tc>
                <a:tc hMerge="1">
                  <a:txBody>
                    <a:bodyPr/>
                    <a:lstStyle/>
                    <a:p>
                      <a:endParaRPr lang="en-US"/>
                    </a:p>
                  </a:txBody>
                  <a:tcPr/>
                </a:tc>
                <a:tc>
                  <a:txBody>
                    <a:bodyPr/>
                    <a:lstStyle/>
                    <a:p>
                      <a:pPr indent="180340" algn="ctr">
                        <a:lnSpc>
                          <a:spcPct val="115000"/>
                        </a:lnSpc>
                        <a:spcAft>
                          <a:spcPts val="0"/>
                        </a:spcAft>
                        <a:tabLst>
                          <a:tab pos="180340" algn="l"/>
                          <a:tab pos="450215" algn="l"/>
                        </a:tabLst>
                      </a:pPr>
                      <a:r>
                        <a:rPr lang="en-US" sz="2800" b="1">
                          <a:solidFill>
                            <a:schemeClr val="bg1"/>
                          </a:solidFill>
                          <a:effectLst/>
                          <a:latin typeface="Arial" panose="020B0604020202020204" pitchFamily="34" charset="0"/>
                          <a:cs typeface="Arial" panose="020B0604020202020204" pitchFamily="34" charset="0"/>
                        </a:rPr>
                        <a:t>Đặc điểm</a:t>
                      </a:r>
                      <a:endParaRPr lang="en-US" sz="28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rgbClr val="00B050"/>
                    </a:solidFill>
                  </a:tcPr>
                </a:tc>
                <a:extLst>
                  <a:ext uri="{0D108BD9-81ED-4DB2-BD59-A6C34878D82A}">
                    <a16:rowId xmlns:a16="http://schemas.microsoft.com/office/drawing/2014/main" val="1295285369"/>
                  </a:ext>
                </a:extLst>
              </a:tr>
              <a:tr h="952815">
                <a:tc rowSpan="3">
                  <a:txBody>
                    <a:bodyPr/>
                    <a:lstStyle/>
                    <a:p>
                      <a:pPr indent="180340" algn="ctr">
                        <a:lnSpc>
                          <a:spcPct val="115000"/>
                        </a:lnSpc>
                        <a:spcAft>
                          <a:spcPts val="0"/>
                        </a:spcAft>
                        <a:tabLst>
                          <a:tab pos="180340" algn="l"/>
                          <a:tab pos="450215" algn="l"/>
                        </a:tabLst>
                      </a:pPr>
                      <a:r>
                        <a:rPr lang="en-US" sz="2400">
                          <a:solidFill>
                            <a:srgbClr val="3324F8"/>
                          </a:solidFill>
                          <a:effectLst/>
                          <a:latin typeface="Arial" panose="020B0604020202020204" pitchFamily="34" charset="0"/>
                          <a:cs typeface="Arial" panose="020B0604020202020204" pitchFamily="34" charset="0"/>
                        </a:rPr>
                        <a:t> </a:t>
                      </a:r>
                    </a:p>
                    <a:p>
                      <a:pPr indent="180340" algn="ctr">
                        <a:lnSpc>
                          <a:spcPct val="115000"/>
                        </a:lnSpc>
                        <a:spcAft>
                          <a:spcPts val="0"/>
                        </a:spcAft>
                        <a:tabLst>
                          <a:tab pos="180340" algn="l"/>
                          <a:tab pos="450215" algn="l"/>
                        </a:tabLst>
                      </a:pPr>
                      <a:r>
                        <a:rPr lang="en-US" sz="2400">
                          <a:solidFill>
                            <a:srgbClr val="3324F8"/>
                          </a:solidFill>
                          <a:effectLst/>
                          <a:latin typeface="Arial" panose="020B0604020202020204" pitchFamily="34" charset="0"/>
                          <a:cs typeface="Arial" panose="020B0604020202020204" pitchFamily="34" charset="0"/>
                        </a:rPr>
                        <a:t>  </a:t>
                      </a:r>
                    </a:p>
                    <a:p>
                      <a:pPr indent="180340" algn="ctr">
                        <a:lnSpc>
                          <a:spcPct val="115000"/>
                        </a:lnSpc>
                        <a:spcAft>
                          <a:spcPts val="0"/>
                        </a:spcAft>
                        <a:tabLst>
                          <a:tab pos="180340" algn="l"/>
                          <a:tab pos="450215" algn="l"/>
                        </a:tabLst>
                      </a:pPr>
                      <a:r>
                        <a:rPr lang="en-US" sz="2400" b="1">
                          <a:solidFill>
                            <a:srgbClr val="3324F8"/>
                          </a:solidFill>
                          <a:effectLst/>
                          <a:latin typeface="Arial" panose="020B0604020202020204" pitchFamily="34" charset="0"/>
                          <a:cs typeface="Arial" panose="020B0604020202020204" pitchFamily="34" charset="0"/>
                        </a:rPr>
                        <a:t>Hải văn</a:t>
                      </a:r>
                      <a:endParaRPr lang="en-US" sz="2400" b="1">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5">
                        <a:lumMod val="60000"/>
                        <a:lumOff val="40000"/>
                      </a:schemeClr>
                    </a:solidFill>
                  </a:tcPr>
                </a:tc>
                <a:tc>
                  <a:txBody>
                    <a:bodyPr/>
                    <a:lstStyle/>
                    <a:p>
                      <a:pPr indent="180340" algn="just">
                        <a:lnSpc>
                          <a:spcPct val="115000"/>
                        </a:lnSpc>
                        <a:spcAft>
                          <a:spcPts val="0"/>
                        </a:spcAft>
                        <a:tabLst>
                          <a:tab pos="180340" algn="l"/>
                          <a:tab pos="450215" algn="l"/>
                        </a:tabLst>
                      </a:pPr>
                      <a:endParaRPr lang="en-US" sz="2400">
                        <a:solidFill>
                          <a:srgbClr val="3324F8"/>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400">
                          <a:solidFill>
                            <a:srgbClr val="3324F8"/>
                          </a:solidFill>
                          <a:effectLst/>
                          <a:latin typeface="Arial" panose="020B0604020202020204" pitchFamily="34" charset="0"/>
                          <a:cs typeface="Arial" panose="020B0604020202020204" pitchFamily="34" charset="0"/>
                        </a:rPr>
                        <a:t>Dòng biển</a:t>
                      </a:r>
                      <a:endParaRPr lang="en-US" sz="24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4">
                        <a:lumMod val="20000"/>
                        <a:lumOff val="80000"/>
                      </a:schemeClr>
                    </a:solidFill>
                  </a:tcPr>
                </a:tc>
                <a:tc>
                  <a:txBody>
                    <a:bodyPr/>
                    <a:lstStyle/>
                    <a:p>
                      <a:pPr indent="180340" algn="just">
                        <a:lnSpc>
                          <a:spcPct val="115000"/>
                        </a:lnSpc>
                        <a:spcAft>
                          <a:spcPts val="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4">
                        <a:lumMod val="20000"/>
                        <a:lumOff val="80000"/>
                      </a:schemeClr>
                    </a:solidFill>
                  </a:tcPr>
                </a:tc>
                <a:extLst>
                  <a:ext uri="{0D108BD9-81ED-4DB2-BD59-A6C34878D82A}">
                    <a16:rowId xmlns:a16="http://schemas.microsoft.com/office/drawing/2014/main" val="2563075273"/>
                  </a:ext>
                </a:extLst>
              </a:tr>
              <a:tr h="1018903">
                <a:tc vMerge="1">
                  <a:txBody>
                    <a:bodyPr/>
                    <a:lstStyle/>
                    <a:p>
                      <a:endParaRPr lang="en-US"/>
                    </a:p>
                  </a:txBody>
                  <a:tcPr/>
                </a:tc>
                <a:tc>
                  <a:txBody>
                    <a:bodyPr/>
                    <a:lstStyle/>
                    <a:p>
                      <a:pPr indent="180340" algn="just">
                        <a:lnSpc>
                          <a:spcPct val="115000"/>
                        </a:lnSpc>
                        <a:spcAft>
                          <a:spcPts val="0"/>
                        </a:spcAft>
                        <a:tabLst>
                          <a:tab pos="180340" algn="l"/>
                          <a:tab pos="450215" algn="l"/>
                        </a:tabLst>
                      </a:pPr>
                      <a:endParaRPr lang="en-US" sz="2400">
                        <a:solidFill>
                          <a:srgbClr val="3324F8"/>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400">
                          <a:solidFill>
                            <a:srgbClr val="3324F8"/>
                          </a:solidFill>
                          <a:effectLst/>
                          <a:latin typeface="Arial" panose="020B0604020202020204" pitchFamily="34" charset="0"/>
                          <a:cs typeface="Arial" panose="020B0604020202020204" pitchFamily="34" charset="0"/>
                        </a:rPr>
                        <a:t>Chế độ triều</a:t>
                      </a:r>
                      <a:endParaRPr lang="en-US" sz="24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tc>
                <a:tc>
                  <a:txBody>
                    <a:bodyPr/>
                    <a:lstStyle/>
                    <a:p>
                      <a:pPr indent="180340" algn="just">
                        <a:lnSpc>
                          <a:spcPct val="115000"/>
                        </a:lnSpc>
                        <a:spcAft>
                          <a:spcPts val="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tc>
                <a:extLst>
                  <a:ext uri="{0D108BD9-81ED-4DB2-BD59-A6C34878D82A}">
                    <a16:rowId xmlns:a16="http://schemas.microsoft.com/office/drawing/2014/main" val="405160711"/>
                  </a:ext>
                </a:extLst>
              </a:tr>
              <a:tr h="1025159">
                <a:tc vMerge="1">
                  <a:txBody>
                    <a:bodyPr/>
                    <a:lstStyle/>
                    <a:p>
                      <a:endParaRPr lang="en-US"/>
                    </a:p>
                  </a:txBody>
                  <a:tcPr/>
                </a:tc>
                <a:tc>
                  <a:txBody>
                    <a:bodyPr/>
                    <a:lstStyle/>
                    <a:p>
                      <a:pPr indent="180340" algn="just">
                        <a:lnSpc>
                          <a:spcPct val="115000"/>
                        </a:lnSpc>
                        <a:spcAft>
                          <a:spcPts val="0"/>
                        </a:spcAft>
                        <a:tabLst>
                          <a:tab pos="180340" algn="l"/>
                          <a:tab pos="450215" algn="l"/>
                        </a:tabLst>
                      </a:pPr>
                      <a:endParaRPr lang="en-US" sz="2400">
                        <a:solidFill>
                          <a:srgbClr val="3324F8"/>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400">
                          <a:solidFill>
                            <a:srgbClr val="3324F8"/>
                          </a:solidFill>
                          <a:effectLst/>
                          <a:latin typeface="Arial" panose="020B0604020202020204" pitchFamily="34" charset="0"/>
                          <a:cs typeface="Arial" panose="020B0604020202020204" pitchFamily="34" charset="0"/>
                        </a:rPr>
                        <a:t>Độ muối</a:t>
                      </a:r>
                      <a:endParaRPr lang="en-US" sz="24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4">
                        <a:lumMod val="40000"/>
                        <a:lumOff val="60000"/>
                      </a:schemeClr>
                    </a:solidFill>
                  </a:tcPr>
                </a:tc>
                <a:tc>
                  <a:txBody>
                    <a:bodyPr/>
                    <a:lstStyle/>
                    <a:p>
                      <a:pPr indent="180340" algn="just">
                        <a:lnSpc>
                          <a:spcPct val="115000"/>
                        </a:lnSpc>
                        <a:spcAft>
                          <a:spcPts val="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4">
                        <a:lumMod val="40000"/>
                        <a:lumOff val="60000"/>
                      </a:schemeClr>
                    </a:solidFill>
                  </a:tcPr>
                </a:tc>
                <a:extLst>
                  <a:ext uri="{0D108BD9-81ED-4DB2-BD59-A6C34878D82A}">
                    <a16:rowId xmlns:a16="http://schemas.microsoft.com/office/drawing/2014/main" val="913938149"/>
                  </a:ext>
                </a:extLst>
              </a:tr>
            </a:tbl>
          </a:graphicData>
        </a:graphic>
      </p:graphicFrame>
      <p:sp>
        <p:nvSpPr>
          <p:cNvPr id="10" name="TextBox 9">
            <a:extLst>
              <a:ext uri="{FF2B5EF4-FFF2-40B4-BE49-F238E27FC236}">
                <a16:creationId xmlns:a16="http://schemas.microsoft.com/office/drawing/2014/main" id="{F1E0F1F1-A357-517D-8802-7B02F22ACEC0}"/>
              </a:ext>
            </a:extLst>
          </p:cNvPr>
          <p:cNvSpPr txBox="1"/>
          <p:nvPr/>
        </p:nvSpPr>
        <p:spPr>
          <a:xfrm>
            <a:off x="3973530" y="1091674"/>
            <a:ext cx="7430783" cy="954107"/>
          </a:xfrm>
          <a:prstGeom prst="rect">
            <a:avLst/>
          </a:prstGeom>
          <a:noFill/>
        </p:spPr>
        <p:txBody>
          <a:bodyPr wrap="square">
            <a:spAutoFit/>
          </a:bodyPr>
          <a:lstStyle/>
          <a:p>
            <a:pPr algn="just">
              <a:buFont typeface="Arial" panose="020B0604020202020204" pitchFamily="34" charset="0"/>
              <a:buChar char="•"/>
            </a:pPr>
            <a:r>
              <a:rPr lang="vi-VN" sz="2800" b="0" i="0">
                <a:solidFill>
                  <a:srgbClr val="3324F8"/>
                </a:solidFill>
                <a:effectLst/>
                <a:latin typeface="Arial" panose="020B0604020202020204" pitchFamily="34" charset="0"/>
                <a:cs typeface="Arial" panose="020B0604020202020204" pitchFamily="34" charset="0"/>
              </a:rPr>
              <a:t>Mùa đông: Hướng Tây Bắc - Đông Nam</a:t>
            </a:r>
          </a:p>
          <a:p>
            <a:pPr algn="just">
              <a:buFont typeface="Arial" panose="020B0604020202020204" pitchFamily="34" charset="0"/>
              <a:buChar char="•"/>
            </a:pPr>
            <a:r>
              <a:rPr lang="vi-VN" sz="2800" b="0" i="0">
                <a:solidFill>
                  <a:srgbClr val="3324F8"/>
                </a:solidFill>
                <a:effectLst/>
                <a:latin typeface="Arial" panose="020B0604020202020204" pitchFamily="34" charset="0"/>
                <a:cs typeface="Arial" panose="020B0604020202020204" pitchFamily="34" charset="0"/>
              </a:rPr>
              <a:t>Mùa hạ: Hướng Tây Nam - Đông Bắc.</a:t>
            </a:r>
          </a:p>
        </p:txBody>
      </p:sp>
      <p:sp>
        <p:nvSpPr>
          <p:cNvPr id="2" name="Rectangle 1">
            <a:extLst>
              <a:ext uri="{FF2B5EF4-FFF2-40B4-BE49-F238E27FC236}">
                <a16:creationId xmlns:a16="http://schemas.microsoft.com/office/drawing/2014/main" id="{E2581E5D-7C46-7766-CD4C-F8DECDD18D2E}"/>
              </a:ext>
            </a:extLst>
          </p:cNvPr>
          <p:cNvSpPr/>
          <p:nvPr/>
        </p:nvSpPr>
        <p:spPr>
          <a:xfrm>
            <a:off x="3888124" y="2045781"/>
            <a:ext cx="8303876" cy="523220"/>
          </a:xfrm>
          <a:prstGeom prst="rect">
            <a:avLst/>
          </a:prstGeom>
        </p:spPr>
        <p:txBody>
          <a:bodyPr wrap="none">
            <a:spAutoFit/>
          </a:bodyPr>
          <a:lstStyle/>
          <a:p>
            <a:r>
              <a:rPr lang="en-US" sz="2800">
                <a:solidFill>
                  <a:srgbClr val="310DB3"/>
                </a:solidFill>
                <a:latin typeface="Arial" panose="020B0604020202020204" pitchFamily="34" charset="0"/>
                <a:ea typeface="Cambria" panose="02040503050406030204" pitchFamily="18" charset="0"/>
                <a:cs typeface="Arial" panose="020B0604020202020204" pitchFamily="34" charset="0"/>
              </a:rPr>
              <a:t>- Nhật triều (phía bắc) và bán nhật triều (phía nam)</a:t>
            </a:r>
            <a:endParaRPr lang="en-US" sz="2800">
              <a:solidFill>
                <a:srgbClr val="310DB3"/>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560AA94-E209-A73D-EA8B-3E7145187358}"/>
              </a:ext>
            </a:extLst>
          </p:cNvPr>
          <p:cNvSpPr txBox="1"/>
          <p:nvPr/>
        </p:nvSpPr>
        <p:spPr>
          <a:xfrm>
            <a:off x="3807227" y="3124567"/>
            <a:ext cx="8028603" cy="954107"/>
          </a:xfrm>
          <a:prstGeom prst="rect">
            <a:avLst/>
          </a:prstGeom>
          <a:noFill/>
        </p:spPr>
        <p:txBody>
          <a:bodyPr wrap="square">
            <a:spAutoFit/>
          </a:bodyPr>
          <a:lstStyle/>
          <a:p>
            <a:pPr algn="just"/>
            <a:r>
              <a:rPr lang="en-US" sz="2800" b="0" i="0">
                <a:solidFill>
                  <a:srgbClr val="310DB3"/>
                </a:solidFill>
                <a:effectLst/>
                <a:latin typeface="Arial" panose="020B0604020202020204" pitchFamily="34" charset="0"/>
                <a:cs typeface="Arial" panose="020B0604020202020204" pitchFamily="34" charset="0"/>
              </a:rPr>
              <a:t>TB khoảng </a:t>
            </a:r>
            <a:r>
              <a:rPr lang="vi-VN" sz="2800" b="0" i="0">
                <a:solidFill>
                  <a:srgbClr val="310DB3"/>
                </a:solidFill>
                <a:effectLst/>
                <a:latin typeface="Arial" panose="020B0604020202020204" pitchFamily="34" charset="0"/>
                <a:cs typeface="Arial" panose="020B0604020202020204" pitchFamily="34" charset="0"/>
              </a:rPr>
              <a:t> 30 - 33‰</a:t>
            </a:r>
            <a:r>
              <a:rPr lang="en-US" sz="2800" b="0" i="0">
                <a:solidFill>
                  <a:srgbClr val="310DB3"/>
                </a:solidFill>
                <a:effectLst/>
                <a:latin typeface="Arial" panose="020B0604020202020204" pitchFamily="34" charset="0"/>
                <a:cs typeface="Arial" panose="020B0604020202020204" pitchFamily="34" charset="0"/>
              </a:rPr>
              <a:t>,</a:t>
            </a:r>
            <a:r>
              <a:rPr lang="vi-VN" sz="2800" b="0" i="0">
                <a:solidFill>
                  <a:srgbClr val="310DB3"/>
                </a:solidFill>
                <a:effectLst/>
                <a:latin typeface="Arial" panose="020B0604020202020204" pitchFamily="34" charset="0"/>
                <a:cs typeface="Arial" panose="020B0604020202020204" pitchFamily="34" charset="0"/>
              </a:rPr>
              <a:t> thay đổi theo khu vực, theo mùa và theo độ sâu.</a:t>
            </a:r>
            <a:endParaRPr lang="en-US" sz="2800">
              <a:solidFill>
                <a:srgbClr val="310DB3"/>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E57C31D-EC14-9A52-BE09-B25F12821C67}"/>
              </a:ext>
            </a:extLst>
          </p:cNvPr>
          <p:cNvPicPr>
            <a:picLocks noChangeAspect="1"/>
          </p:cNvPicPr>
          <p:nvPr/>
        </p:nvPicPr>
        <p:blipFill>
          <a:blip r:embed="rId3"/>
          <a:stretch>
            <a:fillRect/>
          </a:stretch>
        </p:blipFill>
        <p:spPr>
          <a:xfrm>
            <a:off x="3991180" y="2045781"/>
            <a:ext cx="7510326" cy="4812219"/>
          </a:xfrm>
          <a:prstGeom prst="rect">
            <a:avLst/>
          </a:prstGeom>
        </p:spPr>
      </p:pic>
    </p:spTree>
    <p:extLst>
      <p:ext uri="{BB962C8B-B14F-4D97-AF65-F5344CB8AC3E}">
        <p14:creationId xmlns:p14="http://schemas.microsoft.com/office/powerpoint/2010/main" val="162866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E418AD-1819-AB06-0DA0-358E059CC472}"/>
              </a:ext>
            </a:extLst>
          </p:cNvPr>
          <p:cNvSpPr txBox="1"/>
          <p:nvPr/>
        </p:nvSpPr>
        <p:spPr>
          <a:xfrm>
            <a:off x="-1" y="96951"/>
            <a:ext cx="11959119" cy="1176797"/>
          </a:xfrm>
          <a:custGeom>
            <a:avLst/>
            <a:gdLst>
              <a:gd name="connsiteX0" fmla="*/ 0 w 11959119"/>
              <a:gd name="connsiteY0" fmla="*/ 0 h 1176797"/>
              <a:gd name="connsiteX1" fmla="*/ 544804 w 11959119"/>
              <a:gd name="connsiteY1" fmla="*/ 0 h 1176797"/>
              <a:gd name="connsiteX2" fmla="*/ 850426 w 11959119"/>
              <a:gd name="connsiteY2" fmla="*/ 0 h 1176797"/>
              <a:gd name="connsiteX3" fmla="*/ 1754004 w 11959119"/>
              <a:gd name="connsiteY3" fmla="*/ 0 h 1176797"/>
              <a:gd name="connsiteX4" fmla="*/ 2298808 w 11959119"/>
              <a:gd name="connsiteY4" fmla="*/ 0 h 1176797"/>
              <a:gd name="connsiteX5" fmla="*/ 2843613 w 11959119"/>
              <a:gd name="connsiteY5" fmla="*/ 0 h 1176797"/>
              <a:gd name="connsiteX6" fmla="*/ 3747191 w 11959119"/>
              <a:gd name="connsiteY6" fmla="*/ 0 h 1176797"/>
              <a:gd name="connsiteX7" fmla="*/ 4172404 w 11959119"/>
              <a:gd name="connsiteY7" fmla="*/ 0 h 1176797"/>
              <a:gd name="connsiteX8" fmla="*/ 5075982 w 11959119"/>
              <a:gd name="connsiteY8" fmla="*/ 0 h 1176797"/>
              <a:gd name="connsiteX9" fmla="*/ 5979559 w 11959119"/>
              <a:gd name="connsiteY9" fmla="*/ 0 h 1176797"/>
              <a:gd name="connsiteX10" fmla="*/ 6643955 w 11959119"/>
              <a:gd name="connsiteY10" fmla="*/ 0 h 1176797"/>
              <a:gd name="connsiteX11" fmla="*/ 7547533 w 11959119"/>
              <a:gd name="connsiteY11" fmla="*/ 0 h 1176797"/>
              <a:gd name="connsiteX12" fmla="*/ 8092337 w 11959119"/>
              <a:gd name="connsiteY12" fmla="*/ 0 h 1176797"/>
              <a:gd name="connsiteX13" fmla="*/ 8637142 w 11959119"/>
              <a:gd name="connsiteY13" fmla="*/ 0 h 1176797"/>
              <a:gd name="connsiteX14" fmla="*/ 9421128 w 11959119"/>
              <a:gd name="connsiteY14" fmla="*/ 0 h 1176797"/>
              <a:gd name="connsiteX15" fmla="*/ 9965933 w 11959119"/>
              <a:gd name="connsiteY15" fmla="*/ 0 h 1176797"/>
              <a:gd name="connsiteX16" fmla="*/ 10869510 w 11959119"/>
              <a:gd name="connsiteY16" fmla="*/ 0 h 1176797"/>
              <a:gd name="connsiteX17" fmla="*/ 11959119 w 11959119"/>
              <a:gd name="connsiteY17" fmla="*/ 0 h 1176797"/>
              <a:gd name="connsiteX18" fmla="*/ 11959119 w 11959119"/>
              <a:gd name="connsiteY18" fmla="*/ 588399 h 1176797"/>
              <a:gd name="connsiteX19" fmla="*/ 11959119 w 11959119"/>
              <a:gd name="connsiteY19" fmla="*/ 1176797 h 1176797"/>
              <a:gd name="connsiteX20" fmla="*/ 11653497 w 11959119"/>
              <a:gd name="connsiteY20" fmla="*/ 1176797 h 1176797"/>
              <a:gd name="connsiteX21" fmla="*/ 10749919 w 11959119"/>
              <a:gd name="connsiteY21" fmla="*/ 1176797 h 1176797"/>
              <a:gd name="connsiteX22" fmla="*/ 10085524 w 11959119"/>
              <a:gd name="connsiteY22" fmla="*/ 1176797 h 1176797"/>
              <a:gd name="connsiteX23" fmla="*/ 9660311 w 11959119"/>
              <a:gd name="connsiteY23" fmla="*/ 1176797 h 1176797"/>
              <a:gd name="connsiteX24" fmla="*/ 8995915 w 11959119"/>
              <a:gd name="connsiteY24" fmla="*/ 1176797 h 1176797"/>
              <a:gd name="connsiteX25" fmla="*/ 8690293 w 11959119"/>
              <a:gd name="connsiteY25" fmla="*/ 1176797 h 1176797"/>
              <a:gd name="connsiteX26" fmla="*/ 8384671 w 11959119"/>
              <a:gd name="connsiteY26" fmla="*/ 1176797 h 1176797"/>
              <a:gd name="connsiteX27" fmla="*/ 7720276 w 11959119"/>
              <a:gd name="connsiteY27" fmla="*/ 1176797 h 1176797"/>
              <a:gd name="connsiteX28" fmla="*/ 7295063 w 11959119"/>
              <a:gd name="connsiteY28" fmla="*/ 1176797 h 1176797"/>
              <a:gd name="connsiteX29" fmla="*/ 6511076 w 11959119"/>
              <a:gd name="connsiteY29" fmla="*/ 1176797 h 1176797"/>
              <a:gd name="connsiteX30" fmla="*/ 6085863 w 11959119"/>
              <a:gd name="connsiteY30" fmla="*/ 1176797 h 1176797"/>
              <a:gd name="connsiteX31" fmla="*/ 5301876 w 11959119"/>
              <a:gd name="connsiteY31" fmla="*/ 1176797 h 1176797"/>
              <a:gd name="connsiteX32" fmla="*/ 4996254 w 11959119"/>
              <a:gd name="connsiteY32" fmla="*/ 1176797 h 1176797"/>
              <a:gd name="connsiteX33" fmla="*/ 4212267 w 11959119"/>
              <a:gd name="connsiteY33" fmla="*/ 1176797 h 1176797"/>
              <a:gd name="connsiteX34" fmla="*/ 3787054 w 11959119"/>
              <a:gd name="connsiteY34" fmla="*/ 1176797 h 1176797"/>
              <a:gd name="connsiteX35" fmla="*/ 3481432 w 11959119"/>
              <a:gd name="connsiteY35" fmla="*/ 1176797 h 1176797"/>
              <a:gd name="connsiteX36" fmla="*/ 3056219 w 11959119"/>
              <a:gd name="connsiteY36" fmla="*/ 1176797 h 1176797"/>
              <a:gd name="connsiteX37" fmla="*/ 2272233 w 11959119"/>
              <a:gd name="connsiteY37" fmla="*/ 1176797 h 1176797"/>
              <a:gd name="connsiteX38" fmla="*/ 1847019 w 11959119"/>
              <a:gd name="connsiteY38" fmla="*/ 1176797 h 1176797"/>
              <a:gd name="connsiteX39" fmla="*/ 1541398 w 11959119"/>
              <a:gd name="connsiteY39" fmla="*/ 1176797 h 1176797"/>
              <a:gd name="connsiteX40" fmla="*/ 1116184 w 11959119"/>
              <a:gd name="connsiteY40" fmla="*/ 1176797 h 1176797"/>
              <a:gd name="connsiteX41" fmla="*/ 571380 w 11959119"/>
              <a:gd name="connsiteY41" fmla="*/ 1176797 h 1176797"/>
              <a:gd name="connsiteX42" fmla="*/ 0 w 11959119"/>
              <a:gd name="connsiteY42" fmla="*/ 1176797 h 1176797"/>
              <a:gd name="connsiteX43" fmla="*/ 0 w 11959119"/>
              <a:gd name="connsiteY43" fmla="*/ 611934 h 1176797"/>
              <a:gd name="connsiteX44" fmla="*/ 0 w 11959119"/>
              <a:gd name="connsiteY44" fmla="*/ 0 h 117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9119" h="1176797" extrusionOk="0">
                <a:moveTo>
                  <a:pt x="0" y="0"/>
                </a:moveTo>
                <a:cubicBezTo>
                  <a:pt x="139851" y="25969"/>
                  <a:pt x="377192" y="-23794"/>
                  <a:pt x="544804" y="0"/>
                </a:cubicBezTo>
                <a:cubicBezTo>
                  <a:pt x="712416" y="23794"/>
                  <a:pt x="747042" y="12419"/>
                  <a:pt x="850426" y="0"/>
                </a:cubicBezTo>
                <a:cubicBezTo>
                  <a:pt x="953810" y="-12419"/>
                  <a:pt x="1531553" y="-8020"/>
                  <a:pt x="1754004" y="0"/>
                </a:cubicBezTo>
                <a:cubicBezTo>
                  <a:pt x="1976455" y="8020"/>
                  <a:pt x="2033122" y="-15586"/>
                  <a:pt x="2298808" y="0"/>
                </a:cubicBezTo>
                <a:cubicBezTo>
                  <a:pt x="2564494" y="15586"/>
                  <a:pt x="2596548" y="-14170"/>
                  <a:pt x="2843613" y="0"/>
                </a:cubicBezTo>
                <a:cubicBezTo>
                  <a:pt x="3090678" y="14170"/>
                  <a:pt x="3503843" y="7650"/>
                  <a:pt x="3747191" y="0"/>
                </a:cubicBezTo>
                <a:cubicBezTo>
                  <a:pt x="3990539" y="-7650"/>
                  <a:pt x="3998634" y="10720"/>
                  <a:pt x="4172404" y="0"/>
                </a:cubicBezTo>
                <a:cubicBezTo>
                  <a:pt x="4346174" y="-10720"/>
                  <a:pt x="4645836" y="5638"/>
                  <a:pt x="5075982" y="0"/>
                </a:cubicBezTo>
                <a:cubicBezTo>
                  <a:pt x="5506128" y="-5638"/>
                  <a:pt x="5550708" y="24029"/>
                  <a:pt x="5979559" y="0"/>
                </a:cubicBezTo>
                <a:cubicBezTo>
                  <a:pt x="6408410" y="-24029"/>
                  <a:pt x="6334252" y="-14274"/>
                  <a:pt x="6643955" y="0"/>
                </a:cubicBezTo>
                <a:cubicBezTo>
                  <a:pt x="6953658" y="14274"/>
                  <a:pt x="7304681" y="-27479"/>
                  <a:pt x="7547533" y="0"/>
                </a:cubicBezTo>
                <a:cubicBezTo>
                  <a:pt x="7790385" y="27479"/>
                  <a:pt x="7913227" y="-505"/>
                  <a:pt x="8092337" y="0"/>
                </a:cubicBezTo>
                <a:cubicBezTo>
                  <a:pt x="8271447" y="505"/>
                  <a:pt x="8514666" y="3168"/>
                  <a:pt x="8637142" y="0"/>
                </a:cubicBezTo>
                <a:cubicBezTo>
                  <a:pt x="8759618" y="-3168"/>
                  <a:pt x="9049480" y="17112"/>
                  <a:pt x="9421128" y="0"/>
                </a:cubicBezTo>
                <a:cubicBezTo>
                  <a:pt x="9792776" y="-17112"/>
                  <a:pt x="9825837" y="-12341"/>
                  <a:pt x="9965933" y="0"/>
                </a:cubicBezTo>
                <a:cubicBezTo>
                  <a:pt x="10106029" y="12341"/>
                  <a:pt x="10473060" y="-34909"/>
                  <a:pt x="10869510" y="0"/>
                </a:cubicBezTo>
                <a:cubicBezTo>
                  <a:pt x="11265960" y="34909"/>
                  <a:pt x="11663469" y="-51803"/>
                  <a:pt x="11959119" y="0"/>
                </a:cubicBezTo>
                <a:cubicBezTo>
                  <a:pt x="11960997" y="213955"/>
                  <a:pt x="11945370" y="383191"/>
                  <a:pt x="11959119" y="588399"/>
                </a:cubicBezTo>
                <a:cubicBezTo>
                  <a:pt x="11972868" y="793607"/>
                  <a:pt x="11981195" y="996014"/>
                  <a:pt x="11959119" y="1176797"/>
                </a:cubicBezTo>
                <a:cubicBezTo>
                  <a:pt x="11840038" y="1169208"/>
                  <a:pt x="11737987" y="1187788"/>
                  <a:pt x="11653497" y="1176797"/>
                </a:cubicBezTo>
                <a:cubicBezTo>
                  <a:pt x="11569007" y="1165806"/>
                  <a:pt x="10981103" y="1193398"/>
                  <a:pt x="10749919" y="1176797"/>
                </a:cubicBezTo>
                <a:cubicBezTo>
                  <a:pt x="10518735" y="1160196"/>
                  <a:pt x="10235179" y="1147790"/>
                  <a:pt x="10085524" y="1176797"/>
                </a:cubicBezTo>
                <a:cubicBezTo>
                  <a:pt x="9935869" y="1205804"/>
                  <a:pt x="9867862" y="1179321"/>
                  <a:pt x="9660311" y="1176797"/>
                </a:cubicBezTo>
                <a:cubicBezTo>
                  <a:pt x="9452760" y="1174273"/>
                  <a:pt x="9164124" y="1206764"/>
                  <a:pt x="8995915" y="1176797"/>
                </a:cubicBezTo>
                <a:cubicBezTo>
                  <a:pt x="8827706" y="1146830"/>
                  <a:pt x="8835208" y="1182993"/>
                  <a:pt x="8690293" y="1176797"/>
                </a:cubicBezTo>
                <a:cubicBezTo>
                  <a:pt x="8545378" y="1170601"/>
                  <a:pt x="8491375" y="1186327"/>
                  <a:pt x="8384671" y="1176797"/>
                </a:cubicBezTo>
                <a:cubicBezTo>
                  <a:pt x="8277967" y="1167267"/>
                  <a:pt x="7970837" y="1184516"/>
                  <a:pt x="7720276" y="1176797"/>
                </a:cubicBezTo>
                <a:cubicBezTo>
                  <a:pt x="7469715" y="1169078"/>
                  <a:pt x="7459355" y="1157369"/>
                  <a:pt x="7295063" y="1176797"/>
                </a:cubicBezTo>
                <a:cubicBezTo>
                  <a:pt x="7130771" y="1196225"/>
                  <a:pt x="6733116" y="1181549"/>
                  <a:pt x="6511076" y="1176797"/>
                </a:cubicBezTo>
                <a:cubicBezTo>
                  <a:pt x="6289036" y="1172045"/>
                  <a:pt x="6282840" y="1165222"/>
                  <a:pt x="6085863" y="1176797"/>
                </a:cubicBezTo>
                <a:cubicBezTo>
                  <a:pt x="5888886" y="1188372"/>
                  <a:pt x="5567571" y="1165099"/>
                  <a:pt x="5301876" y="1176797"/>
                </a:cubicBezTo>
                <a:cubicBezTo>
                  <a:pt x="5036181" y="1188495"/>
                  <a:pt x="5140476" y="1168171"/>
                  <a:pt x="4996254" y="1176797"/>
                </a:cubicBezTo>
                <a:cubicBezTo>
                  <a:pt x="4852032" y="1185423"/>
                  <a:pt x="4522886" y="1154667"/>
                  <a:pt x="4212267" y="1176797"/>
                </a:cubicBezTo>
                <a:cubicBezTo>
                  <a:pt x="3901648" y="1198927"/>
                  <a:pt x="3881708" y="1162777"/>
                  <a:pt x="3787054" y="1176797"/>
                </a:cubicBezTo>
                <a:cubicBezTo>
                  <a:pt x="3692400" y="1190817"/>
                  <a:pt x="3603520" y="1186785"/>
                  <a:pt x="3481432" y="1176797"/>
                </a:cubicBezTo>
                <a:cubicBezTo>
                  <a:pt x="3359344" y="1166809"/>
                  <a:pt x="3158579" y="1184074"/>
                  <a:pt x="3056219" y="1176797"/>
                </a:cubicBezTo>
                <a:cubicBezTo>
                  <a:pt x="2953859" y="1169520"/>
                  <a:pt x="2607267" y="1199245"/>
                  <a:pt x="2272233" y="1176797"/>
                </a:cubicBezTo>
                <a:cubicBezTo>
                  <a:pt x="1937199" y="1154349"/>
                  <a:pt x="1999707" y="1188748"/>
                  <a:pt x="1847019" y="1176797"/>
                </a:cubicBezTo>
                <a:cubicBezTo>
                  <a:pt x="1694331" y="1164846"/>
                  <a:pt x="1612039" y="1171747"/>
                  <a:pt x="1541398" y="1176797"/>
                </a:cubicBezTo>
                <a:cubicBezTo>
                  <a:pt x="1470757" y="1181847"/>
                  <a:pt x="1321473" y="1159547"/>
                  <a:pt x="1116184" y="1176797"/>
                </a:cubicBezTo>
                <a:cubicBezTo>
                  <a:pt x="910895" y="1194047"/>
                  <a:pt x="834940" y="1154449"/>
                  <a:pt x="571380" y="1176797"/>
                </a:cubicBezTo>
                <a:cubicBezTo>
                  <a:pt x="307820" y="1199145"/>
                  <a:pt x="130710" y="1196846"/>
                  <a:pt x="0" y="1176797"/>
                </a:cubicBezTo>
                <a:cubicBezTo>
                  <a:pt x="6629" y="1004213"/>
                  <a:pt x="-26854" y="818264"/>
                  <a:pt x="0" y="611934"/>
                </a:cubicBezTo>
                <a:cubicBezTo>
                  <a:pt x="26854" y="405604"/>
                  <a:pt x="19270" y="249743"/>
                  <a:pt x="0" y="0"/>
                </a:cubicBezTo>
                <a:close/>
              </a:path>
            </a:pathLst>
          </a:custGeom>
          <a:noFill/>
          <a:ln>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indent="180340" algn="just">
              <a:lnSpc>
                <a:spcPct val="115000"/>
              </a:lnSpc>
              <a:spcAft>
                <a:spcPts val="600"/>
              </a:spcAft>
              <a:tabLst>
                <a:tab pos="180340" algn="l"/>
                <a:tab pos="450215" algn="l"/>
              </a:tabLst>
            </a:pPr>
            <a:r>
              <a:rPr lang="en-US" sz="3200" b="1">
                <a:solidFill>
                  <a:srgbClr val="FF0000"/>
                </a:solidFill>
                <a:effectLst/>
                <a:latin typeface="Arial" panose="020B0604020202020204" pitchFamily="34" charset="0"/>
                <a:ea typeface="Cambria" panose="02040503050406030204" pitchFamily="18" charset="0"/>
                <a:cs typeface="Arial" panose="020B0604020202020204" pitchFamily="34" charset="0"/>
              </a:rPr>
              <a:t>Nhiệm vụ 2: </a:t>
            </a:r>
            <a:r>
              <a:rPr lang="vi-VN" sz="3200" b="0" i="0">
                <a:solidFill>
                  <a:srgbClr val="3324F8"/>
                </a:solidFill>
                <a:effectLst/>
                <a:latin typeface="Arial" panose="020B0604020202020204" pitchFamily="34" charset="0"/>
                <a:cs typeface="Arial" panose="020B0604020202020204" pitchFamily="34" charset="0"/>
              </a:rPr>
              <a:t>Nhận xét nhiệt độ và lượng mưa của một trạm khí tượng trên các đảo nước ta.</a:t>
            </a:r>
            <a:endParaRPr lang="en-US" sz="32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1567B9A5-316E-3881-3E18-E58AC5A19445}"/>
              </a:ext>
            </a:extLst>
          </p:cNvPr>
          <p:cNvGrpSpPr/>
          <p:nvPr/>
        </p:nvGrpSpPr>
        <p:grpSpPr>
          <a:xfrm>
            <a:off x="5794625" y="1491532"/>
            <a:ext cx="6397375" cy="5269517"/>
            <a:chOff x="5794625" y="1491532"/>
            <a:chExt cx="6397375" cy="5269517"/>
          </a:xfrm>
        </p:grpSpPr>
        <p:pic>
          <p:nvPicPr>
            <p:cNvPr id="8" name="Picture 7">
              <a:extLst>
                <a:ext uri="{FF2B5EF4-FFF2-40B4-BE49-F238E27FC236}">
                  <a16:creationId xmlns:a16="http://schemas.microsoft.com/office/drawing/2014/main" id="{F4AEFD87-1B97-0C3D-E9F5-A12C99321B6B}"/>
                </a:ext>
              </a:extLst>
            </p:cNvPr>
            <p:cNvPicPr>
              <a:picLocks noChangeAspect="1"/>
            </p:cNvPicPr>
            <p:nvPr/>
          </p:nvPicPr>
          <p:blipFill rotWithShape="1">
            <a:blip r:embed="rId2"/>
            <a:srcRect l="63934" b="14417"/>
            <a:stretch/>
          </p:blipFill>
          <p:spPr>
            <a:xfrm>
              <a:off x="7469311" y="1491532"/>
              <a:ext cx="2984822" cy="4055853"/>
            </a:xfrm>
            <a:prstGeom prst="rect">
              <a:avLst/>
            </a:prstGeom>
          </p:spPr>
        </p:pic>
        <p:pic>
          <p:nvPicPr>
            <p:cNvPr id="2" name="Picture 1">
              <a:extLst>
                <a:ext uri="{FF2B5EF4-FFF2-40B4-BE49-F238E27FC236}">
                  <a16:creationId xmlns:a16="http://schemas.microsoft.com/office/drawing/2014/main" id="{D1621B99-EF72-B5D5-BF57-C33578A64A6E}"/>
                </a:ext>
              </a:extLst>
            </p:cNvPr>
            <p:cNvPicPr>
              <a:picLocks noChangeAspect="1"/>
            </p:cNvPicPr>
            <p:nvPr/>
          </p:nvPicPr>
          <p:blipFill rotWithShape="1">
            <a:blip r:embed="rId2"/>
            <a:srcRect t="84933" b="7897"/>
            <a:stretch/>
          </p:blipFill>
          <p:spPr>
            <a:xfrm>
              <a:off x="5794625" y="5541871"/>
              <a:ext cx="6397375" cy="333786"/>
            </a:xfrm>
            <a:prstGeom prst="rect">
              <a:avLst/>
            </a:prstGeom>
          </p:spPr>
        </p:pic>
        <p:sp>
          <p:nvSpPr>
            <p:cNvPr id="3" name="TextBox 2">
              <a:extLst>
                <a:ext uri="{FF2B5EF4-FFF2-40B4-BE49-F238E27FC236}">
                  <a16:creationId xmlns:a16="http://schemas.microsoft.com/office/drawing/2014/main" id="{72B252FD-3243-3F93-9414-AE8525B8E33F}"/>
                </a:ext>
              </a:extLst>
            </p:cNvPr>
            <p:cNvSpPr txBox="1"/>
            <p:nvPr/>
          </p:nvSpPr>
          <p:spPr>
            <a:xfrm>
              <a:off x="6801492" y="6114718"/>
              <a:ext cx="4949158" cy="646331"/>
            </a:xfrm>
            <a:prstGeom prst="rect">
              <a:avLst/>
            </a:prstGeom>
            <a:noFill/>
          </p:spPr>
          <p:txBody>
            <a:bodyPr wrap="square" rtlCol="0">
              <a:spAutoFit/>
            </a:bodyPr>
            <a:lstStyle/>
            <a:p>
              <a:pPr algn="ctr"/>
              <a:r>
                <a:rPr lang="en-US">
                  <a:solidFill>
                    <a:srgbClr val="310DB3"/>
                  </a:solidFill>
                  <a:latin typeface="Arial" panose="020B0604020202020204" pitchFamily="34" charset="0"/>
                  <a:cs typeface="Arial" panose="020B0604020202020204" pitchFamily="34" charset="0"/>
                </a:rPr>
                <a:t>Biểu đồ nhiệt độ lượng mưa tại các trạm khí tượng trên đảo Phú Quốc</a:t>
              </a:r>
            </a:p>
          </p:txBody>
        </p:sp>
      </p:grpSp>
      <p:sp>
        <p:nvSpPr>
          <p:cNvPr id="9" name="TextBox 8">
            <a:extLst>
              <a:ext uri="{FF2B5EF4-FFF2-40B4-BE49-F238E27FC236}">
                <a16:creationId xmlns:a16="http://schemas.microsoft.com/office/drawing/2014/main" id="{5C848A14-709C-3115-F0AC-B08D534FF519}"/>
              </a:ext>
            </a:extLst>
          </p:cNvPr>
          <p:cNvSpPr txBox="1"/>
          <p:nvPr/>
        </p:nvSpPr>
        <p:spPr>
          <a:xfrm>
            <a:off x="200347" y="2336227"/>
            <a:ext cx="6174768" cy="3539430"/>
          </a:xfrm>
          <a:prstGeom prst="rect">
            <a:avLst/>
          </a:prstGeom>
          <a:noFill/>
          <a:ln>
            <a:solidFill>
              <a:srgbClr val="00B050"/>
            </a:solidFill>
            <a:prstDash val="sysDash"/>
          </a:ln>
        </p:spPr>
        <p:txBody>
          <a:bodyPr wrap="square">
            <a:spAutoFit/>
          </a:bodyPr>
          <a:lstStyle/>
          <a:p>
            <a:pPr algn="l"/>
            <a:r>
              <a:rPr lang="vi-VN" sz="2800" b="0" i="0">
                <a:solidFill>
                  <a:srgbClr val="310DB3"/>
                </a:solidFill>
                <a:effectLst/>
                <a:latin typeface="#9Slide05 Fourth Medium" panose="00000600000000000000" pitchFamily="2" charset="0"/>
              </a:rPr>
              <a:t> Nhận xét nhiệt độ và lượng mưa tại trạm khí tượng trên đảo Phú Quốc (Kiên Giang):</a:t>
            </a:r>
          </a:p>
          <a:p>
            <a:pPr algn="just">
              <a:buFont typeface="Arial" panose="020B0604020202020204" pitchFamily="34" charset="0"/>
              <a:buChar char="•"/>
            </a:pPr>
            <a:r>
              <a:rPr lang="vi-VN" sz="2800" b="0" i="0">
                <a:solidFill>
                  <a:srgbClr val="310DB3"/>
                </a:solidFill>
                <a:effectLst/>
                <a:latin typeface="#9Slide05 Fourth Medium" panose="00000600000000000000" pitchFamily="2" charset="0"/>
              </a:rPr>
              <a:t>Nhiệt độ trung bình năm cao: </a:t>
            </a:r>
            <a:r>
              <a:rPr lang="vi-VN" sz="2800" i="0">
                <a:solidFill>
                  <a:srgbClr val="310DB3"/>
                </a:solidFill>
                <a:effectLst/>
                <a:latin typeface="#9Slide05 Fourth Medium" panose="00000600000000000000" pitchFamily="2" charset="0"/>
              </a:rPr>
              <a:t>27.2 </a:t>
            </a:r>
            <a:r>
              <a:rPr lang="vi-VN" baseline="30000">
                <a:solidFill>
                  <a:srgbClr val="310DB3"/>
                </a:solidFill>
                <a:latin typeface="#9Slide05 Fourth Medium" panose="00000600000000000000" pitchFamily="2" charset="0"/>
              </a:rPr>
              <a:t>0</a:t>
            </a:r>
            <a:r>
              <a:rPr lang="vi-VN">
                <a:solidFill>
                  <a:srgbClr val="310DB3"/>
                </a:solidFill>
                <a:latin typeface="#9Slide05 Fourth Medium" panose="00000600000000000000" pitchFamily="2" charset="0"/>
              </a:rPr>
              <a:t> C</a:t>
            </a:r>
            <a:r>
              <a:rPr lang="vi-VN" sz="2800" i="0">
                <a:solidFill>
                  <a:srgbClr val="310DB3"/>
                </a:solidFill>
                <a:effectLst/>
                <a:latin typeface="#9Slide05 Fourth Medium" panose="00000600000000000000" pitchFamily="2" charset="0"/>
              </a:rPr>
              <a:t>.</a:t>
            </a:r>
          </a:p>
          <a:p>
            <a:pPr algn="just">
              <a:buFont typeface="Arial" panose="020B0604020202020204" pitchFamily="34" charset="0"/>
              <a:buChar char="•"/>
            </a:pPr>
            <a:r>
              <a:rPr lang="vi-VN" sz="2800" b="0" i="0">
                <a:solidFill>
                  <a:srgbClr val="310DB3"/>
                </a:solidFill>
                <a:effectLst/>
                <a:latin typeface="#9Slide05 Fourth Medium" panose="00000600000000000000" pitchFamily="2" charset="0"/>
              </a:rPr>
              <a:t>Biên độ nhiệt thấp.</a:t>
            </a:r>
          </a:p>
          <a:p>
            <a:pPr algn="just">
              <a:buFont typeface="Arial" panose="020B0604020202020204" pitchFamily="34" charset="0"/>
              <a:buChar char="•"/>
            </a:pPr>
            <a:r>
              <a:rPr lang="vi-VN" sz="2800" b="0" i="0">
                <a:solidFill>
                  <a:srgbClr val="310DB3"/>
                </a:solidFill>
                <a:effectLst/>
                <a:latin typeface="#9Slide05 Fourth Medium" panose="00000600000000000000" pitchFamily="2" charset="0"/>
              </a:rPr>
              <a:t>Tổng lượng mưa lớn: 3098 mm/năm. Tháng mưa ít nhất là tháng 1, tháng mưa nhiều nhất là tháng 8. Mùa mưa kéo dài từ tháng 4 đến tháng 11.</a:t>
            </a:r>
          </a:p>
        </p:txBody>
      </p:sp>
    </p:spTree>
    <p:extLst>
      <p:ext uri="{BB962C8B-B14F-4D97-AF65-F5344CB8AC3E}">
        <p14:creationId xmlns:p14="http://schemas.microsoft.com/office/powerpoint/2010/main" val="321942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1D4F806-1B9A-BD44-F500-785504B6876F}"/>
              </a:ext>
            </a:extLst>
          </p:cNvPr>
          <p:cNvGraphicFramePr>
            <a:graphicFrameLocks noGrp="1"/>
          </p:cNvGraphicFramePr>
          <p:nvPr>
            <p:extLst>
              <p:ext uri="{D42A27DB-BD31-4B8C-83A1-F6EECF244321}">
                <p14:modId xmlns:p14="http://schemas.microsoft.com/office/powerpoint/2010/main" val="926040722"/>
              </p:ext>
            </p:extLst>
          </p:nvPr>
        </p:nvGraphicFramePr>
        <p:xfrm>
          <a:off x="113168" y="282464"/>
          <a:ext cx="11965664" cy="6478466"/>
        </p:xfrm>
        <a:graphic>
          <a:graphicData uri="http://schemas.openxmlformats.org/drawingml/2006/table">
            <a:tbl>
              <a:tblPr bandRow="1">
                <a:tableStyleId>{5C22544A-7EE6-4342-B048-85BDC9FD1C3A}</a:tableStyleId>
              </a:tblPr>
              <a:tblGrid>
                <a:gridCol w="1723315">
                  <a:extLst>
                    <a:ext uri="{9D8B030D-6E8A-4147-A177-3AD203B41FA5}">
                      <a16:colId xmlns:a16="http://schemas.microsoft.com/office/drawing/2014/main" val="754051859"/>
                    </a:ext>
                  </a:extLst>
                </a:gridCol>
                <a:gridCol w="2283454">
                  <a:extLst>
                    <a:ext uri="{9D8B030D-6E8A-4147-A177-3AD203B41FA5}">
                      <a16:colId xmlns:a16="http://schemas.microsoft.com/office/drawing/2014/main" val="180865053"/>
                    </a:ext>
                  </a:extLst>
                </a:gridCol>
                <a:gridCol w="7958895">
                  <a:extLst>
                    <a:ext uri="{9D8B030D-6E8A-4147-A177-3AD203B41FA5}">
                      <a16:colId xmlns:a16="http://schemas.microsoft.com/office/drawing/2014/main" val="170253457"/>
                    </a:ext>
                  </a:extLst>
                </a:gridCol>
              </a:tblGrid>
              <a:tr h="731243">
                <a:tc gridSpan="2">
                  <a:txBody>
                    <a:bodyPr/>
                    <a:lstStyle/>
                    <a:p>
                      <a:pPr indent="180340" algn="ctr">
                        <a:lnSpc>
                          <a:spcPct val="115000"/>
                        </a:lnSpc>
                        <a:spcAft>
                          <a:spcPts val="0"/>
                        </a:spcAft>
                        <a:tabLst>
                          <a:tab pos="180340" algn="l"/>
                          <a:tab pos="450215" algn="l"/>
                        </a:tabLst>
                      </a:pPr>
                      <a:r>
                        <a:rPr lang="en-US" sz="2800" b="1">
                          <a:solidFill>
                            <a:schemeClr val="bg1"/>
                          </a:solidFill>
                          <a:effectLst/>
                          <a:latin typeface="Arial" panose="020B0604020202020204" pitchFamily="34" charset="0"/>
                          <a:cs typeface="Arial" panose="020B0604020202020204" pitchFamily="34" charset="0"/>
                        </a:rPr>
                        <a:t>Các yếu tố tự nhiên</a:t>
                      </a:r>
                      <a:endParaRPr lang="en-US" sz="28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rgbClr val="00B050"/>
                    </a:solidFill>
                  </a:tcPr>
                </a:tc>
                <a:tc hMerge="1">
                  <a:txBody>
                    <a:bodyPr/>
                    <a:lstStyle/>
                    <a:p>
                      <a:endParaRPr lang="en-US"/>
                    </a:p>
                  </a:txBody>
                  <a:tcPr/>
                </a:tc>
                <a:tc>
                  <a:txBody>
                    <a:bodyPr/>
                    <a:lstStyle/>
                    <a:p>
                      <a:pPr indent="180340" algn="ctr">
                        <a:lnSpc>
                          <a:spcPct val="115000"/>
                        </a:lnSpc>
                        <a:spcAft>
                          <a:spcPts val="0"/>
                        </a:spcAft>
                        <a:tabLst>
                          <a:tab pos="180340" algn="l"/>
                          <a:tab pos="450215" algn="l"/>
                        </a:tabLst>
                      </a:pPr>
                      <a:r>
                        <a:rPr lang="en-US" sz="2800" b="1">
                          <a:solidFill>
                            <a:schemeClr val="bg1"/>
                          </a:solidFill>
                          <a:effectLst/>
                          <a:latin typeface="Arial" panose="020B0604020202020204" pitchFamily="34" charset="0"/>
                          <a:cs typeface="Arial" panose="020B0604020202020204" pitchFamily="34" charset="0"/>
                        </a:rPr>
                        <a:t>Đặc điểm</a:t>
                      </a:r>
                      <a:endParaRPr lang="en-US" sz="28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rgbClr val="00B050"/>
                    </a:solidFill>
                  </a:tcPr>
                </a:tc>
                <a:extLst>
                  <a:ext uri="{0D108BD9-81ED-4DB2-BD59-A6C34878D82A}">
                    <a16:rowId xmlns:a16="http://schemas.microsoft.com/office/drawing/2014/main" val="1295285369"/>
                  </a:ext>
                </a:extLst>
              </a:tr>
              <a:tr h="834248">
                <a:tc rowSpan="3">
                  <a:txBody>
                    <a:bodyPr/>
                    <a:lstStyle/>
                    <a:p>
                      <a:pPr indent="180340" algn="just">
                        <a:lnSpc>
                          <a:spcPct val="115000"/>
                        </a:lnSpc>
                        <a:spcAft>
                          <a:spcPts val="0"/>
                        </a:spcAft>
                        <a:tabLst>
                          <a:tab pos="180340" algn="l"/>
                          <a:tab pos="450215" algn="l"/>
                        </a:tabLst>
                      </a:pPr>
                      <a:endParaRPr lang="en-US" sz="2400">
                        <a:solidFill>
                          <a:srgbClr val="3324F8"/>
                        </a:solidFill>
                        <a:effectLst/>
                        <a:latin typeface="Arial" panose="020B0604020202020204" pitchFamily="34" charset="0"/>
                        <a:cs typeface="Arial" panose="020B0604020202020204" pitchFamily="34" charset="0"/>
                      </a:endParaRPr>
                    </a:p>
                    <a:p>
                      <a:pPr indent="180340" algn="ctr">
                        <a:lnSpc>
                          <a:spcPct val="115000"/>
                        </a:lnSpc>
                        <a:spcAft>
                          <a:spcPts val="0"/>
                        </a:spcAft>
                        <a:tabLst>
                          <a:tab pos="180340" algn="l"/>
                          <a:tab pos="450215" algn="l"/>
                        </a:tabLst>
                      </a:pPr>
                      <a:endParaRPr lang="en-US" sz="2400">
                        <a:solidFill>
                          <a:srgbClr val="3324F8"/>
                        </a:solidFill>
                        <a:effectLst/>
                        <a:latin typeface="Arial" panose="020B0604020202020204" pitchFamily="34" charset="0"/>
                        <a:cs typeface="Arial" panose="020B0604020202020204" pitchFamily="34" charset="0"/>
                      </a:endParaRPr>
                    </a:p>
                    <a:p>
                      <a:pPr indent="180340" algn="ctr">
                        <a:lnSpc>
                          <a:spcPct val="115000"/>
                        </a:lnSpc>
                        <a:spcAft>
                          <a:spcPts val="0"/>
                        </a:spcAft>
                        <a:tabLst>
                          <a:tab pos="180340" algn="l"/>
                          <a:tab pos="450215" algn="l"/>
                        </a:tabLst>
                      </a:pPr>
                      <a:r>
                        <a:rPr lang="en-US" sz="2400">
                          <a:solidFill>
                            <a:srgbClr val="3324F8"/>
                          </a:solidFill>
                          <a:effectLst/>
                          <a:latin typeface="Arial" panose="020B0604020202020204" pitchFamily="34" charset="0"/>
                          <a:cs typeface="Arial" panose="020B0604020202020204" pitchFamily="34" charset="0"/>
                        </a:rPr>
                        <a:t>Khí hậu</a:t>
                      </a:r>
                      <a:endParaRPr lang="en-US" sz="24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6">
                        <a:lumMod val="40000"/>
                        <a:lumOff val="60000"/>
                      </a:schemeClr>
                    </a:solidFill>
                  </a:tcPr>
                </a:tc>
                <a:tc>
                  <a:txBody>
                    <a:bodyPr/>
                    <a:lstStyle/>
                    <a:p>
                      <a:pPr indent="180340" algn="just">
                        <a:lnSpc>
                          <a:spcPct val="115000"/>
                        </a:lnSpc>
                        <a:spcAft>
                          <a:spcPts val="0"/>
                        </a:spcAft>
                        <a:tabLst>
                          <a:tab pos="180340" algn="l"/>
                          <a:tab pos="450215" algn="l"/>
                        </a:tabLst>
                      </a:pPr>
                      <a:r>
                        <a:rPr lang="en-US" sz="2400">
                          <a:solidFill>
                            <a:srgbClr val="3324F8"/>
                          </a:solidFill>
                          <a:effectLst/>
                          <a:latin typeface="Arial" panose="020B0604020202020204" pitchFamily="34" charset="0"/>
                          <a:cs typeface="Arial" panose="020B0604020202020204" pitchFamily="34" charset="0"/>
                        </a:rPr>
                        <a:t>Chế độ nhiệt</a:t>
                      </a:r>
                      <a:endParaRPr lang="en-US" sz="24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4">
                        <a:lumMod val="20000"/>
                        <a:lumOff val="80000"/>
                      </a:schemeClr>
                    </a:solidFill>
                  </a:tcPr>
                </a:tc>
                <a:tc>
                  <a:txBody>
                    <a:bodyPr/>
                    <a:lstStyle/>
                    <a:p>
                      <a:pPr indent="180340" algn="just">
                        <a:lnSpc>
                          <a:spcPct val="115000"/>
                        </a:lnSpc>
                        <a:spcAft>
                          <a:spcPts val="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4">
                        <a:lumMod val="20000"/>
                        <a:lumOff val="80000"/>
                      </a:schemeClr>
                    </a:solidFill>
                  </a:tcPr>
                </a:tc>
                <a:extLst>
                  <a:ext uri="{0D108BD9-81ED-4DB2-BD59-A6C34878D82A}">
                    <a16:rowId xmlns:a16="http://schemas.microsoft.com/office/drawing/2014/main" val="3851828740"/>
                  </a:ext>
                </a:extLst>
              </a:tr>
              <a:tr h="758247">
                <a:tc vMerge="1">
                  <a:txBody>
                    <a:bodyPr/>
                    <a:lstStyle/>
                    <a:p>
                      <a:endParaRPr lang="en-US"/>
                    </a:p>
                  </a:txBody>
                  <a:tcPr/>
                </a:tc>
                <a:tc>
                  <a:txBody>
                    <a:bodyPr/>
                    <a:lstStyle/>
                    <a:p>
                      <a:pPr indent="180340" algn="just">
                        <a:lnSpc>
                          <a:spcPct val="115000"/>
                        </a:lnSpc>
                        <a:spcAft>
                          <a:spcPts val="0"/>
                        </a:spcAft>
                        <a:tabLst>
                          <a:tab pos="180340" algn="l"/>
                          <a:tab pos="450215" algn="l"/>
                        </a:tabLst>
                      </a:pPr>
                      <a:r>
                        <a:rPr lang="en-US" sz="2400">
                          <a:solidFill>
                            <a:srgbClr val="3324F8"/>
                          </a:solidFill>
                          <a:effectLst/>
                          <a:latin typeface="Arial" panose="020B0604020202020204" pitchFamily="34" charset="0"/>
                          <a:cs typeface="Arial" panose="020B0604020202020204" pitchFamily="34" charset="0"/>
                        </a:rPr>
                        <a:t>Chế độ mưa</a:t>
                      </a:r>
                      <a:endParaRPr lang="en-US" sz="24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tc>
                <a:tc>
                  <a:txBody>
                    <a:bodyPr/>
                    <a:lstStyle/>
                    <a:p>
                      <a:pPr indent="180340" algn="just">
                        <a:lnSpc>
                          <a:spcPct val="115000"/>
                        </a:lnSpc>
                        <a:spcAft>
                          <a:spcPts val="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tc>
                <a:extLst>
                  <a:ext uri="{0D108BD9-81ED-4DB2-BD59-A6C34878D82A}">
                    <a16:rowId xmlns:a16="http://schemas.microsoft.com/office/drawing/2014/main" val="968568217"/>
                  </a:ext>
                </a:extLst>
              </a:tr>
              <a:tr h="1623317">
                <a:tc vMerge="1">
                  <a:txBody>
                    <a:bodyPr/>
                    <a:lstStyle/>
                    <a:p>
                      <a:endParaRPr lang="en-US"/>
                    </a:p>
                  </a:txBody>
                  <a:tcPr/>
                </a:tc>
                <a:tc>
                  <a:txBody>
                    <a:bodyPr/>
                    <a:lstStyle/>
                    <a:p>
                      <a:pPr indent="180340" algn="just">
                        <a:lnSpc>
                          <a:spcPct val="115000"/>
                        </a:lnSpc>
                        <a:spcAft>
                          <a:spcPts val="0"/>
                        </a:spcAft>
                        <a:tabLst>
                          <a:tab pos="180340" algn="l"/>
                          <a:tab pos="450215" algn="l"/>
                        </a:tabLst>
                      </a:pPr>
                      <a:endParaRPr lang="en-US" sz="2400">
                        <a:solidFill>
                          <a:srgbClr val="3324F8"/>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400">
                          <a:solidFill>
                            <a:srgbClr val="3324F8"/>
                          </a:solidFill>
                          <a:effectLst/>
                          <a:latin typeface="Arial" panose="020B0604020202020204" pitchFamily="34" charset="0"/>
                          <a:cs typeface="Arial" panose="020B0604020202020204" pitchFamily="34" charset="0"/>
                        </a:rPr>
                        <a:t>Chế độ gió</a:t>
                      </a:r>
                      <a:endParaRPr lang="en-US" sz="24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4">
                        <a:lumMod val="40000"/>
                        <a:lumOff val="60000"/>
                      </a:schemeClr>
                    </a:solidFill>
                  </a:tcPr>
                </a:tc>
                <a:tc>
                  <a:txBody>
                    <a:bodyPr/>
                    <a:lstStyle/>
                    <a:p>
                      <a:pPr indent="180340" algn="just">
                        <a:lnSpc>
                          <a:spcPct val="115000"/>
                        </a:lnSpc>
                        <a:spcAft>
                          <a:spcPts val="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4">
                        <a:lumMod val="40000"/>
                        <a:lumOff val="60000"/>
                      </a:schemeClr>
                    </a:solidFill>
                  </a:tcPr>
                </a:tc>
                <a:extLst>
                  <a:ext uri="{0D108BD9-81ED-4DB2-BD59-A6C34878D82A}">
                    <a16:rowId xmlns:a16="http://schemas.microsoft.com/office/drawing/2014/main" val="42613127"/>
                  </a:ext>
                </a:extLst>
              </a:tr>
              <a:tr h="986319">
                <a:tc rowSpan="3">
                  <a:txBody>
                    <a:bodyPr/>
                    <a:lstStyle/>
                    <a:p>
                      <a:pPr indent="180340" algn="ctr">
                        <a:lnSpc>
                          <a:spcPct val="115000"/>
                        </a:lnSpc>
                        <a:spcAft>
                          <a:spcPts val="0"/>
                        </a:spcAft>
                        <a:tabLst>
                          <a:tab pos="180340" algn="l"/>
                          <a:tab pos="450215" algn="l"/>
                        </a:tabLst>
                      </a:pPr>
                      <a:r>
                        <a:rPr lang="en-US" sz="2400">
                          <a:solidFill>
                            <a:srgbClr val="3324F8"/>
                          </a:solidFill>
                          <a:effectLst/>
                          <a:latin typeface="Arial" panose="020B0604020202020204" pitchFamily="34" charset="0"/>
                          <a:cs typeface="Arial" panose="020B0604020202020204" pitchFamily="34" charset="0"/>
                        </a:rPr>
                        <a:t> </a:t>
                      </a:r>
                    </a:p>
                    <a:p>
                      <a:pPr indent="180340" algn="ctr">
                        <a:lnSpc>
                          <a:spcPct val="115000"/>
                        </a:lnSpc>
                        <a:spcAft>
                          <a:spcPts val="0"/>
                        </a:spcAft>
                        <a:tabLst>
                          <a:tab pos="180340" algn="l"/>
                          <a:tab pos="450215" algn="l"/>
                        </a:tabLst>
                      </a:pPr>
                      <a:r>
                        <a:rPr lang="en-US" sz="2400">
                          <a:solidFill>
                            <a:srgbClr val="3324F8"/>
                          </a:solidFill>
                          <a:effectLst/>
                          <a:latin typeface="Arial" panose="020B0604020202020204" pitchFamily="34" charset="0"/>
                          <a:cs typeface="Arial" panose="020B0604020202020204" pitchFamily="34" charset="0"/>
                        </a:rPr>
                        <a:t>  Hải văn</a:t>
                      </a:r>
                      <a:endParaRPr lang="en-US" sz="24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5">
                        <a:lumMod val="60000"/>
                        <a:lumOff val="40000"/>
                      </a:schemeClr>
                    </a:solidFill>
                  </a:tcPr>
                </a:tc>
                <a:tc>
                  <a:txBody>
                    <a:bodyPr/>
                    <a:lstStyle/>
                    <a:p>
                      <a:pPr indent="180340" algn="just">
                        <a:lnSpc>
                          <a:spcPct val="115000"/>
                        </a:lnSpc>
                        <a:spcAft>
                          <a:spcPts val="0"/>
                        </a:spcAft>
                        <a:tabLst>
                          <a:tab pos="180340" algn="l"/>
                          <a:tab pos="450215" algn="l"/>
                        </a:tabLst>
                      </a:pPr>
                      <a:endParaRPr lang="en-US" sz="2400">
                        <a:solidFill>
                          <a:srgbClr val="3324F8"/>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400">
                          <a:solidFill>
                            <a:srgbClr val="3324F8"/>
                          </a:solidFill>
                          <a:effectLst/>
                          <a:latin typeface="Arial" panose="020B0604020202020204" pitchFamily="34" charset="0"/>
                          <a:cs typeface="Arial" panose="020B0604020202020204" pitchFamily="34" charset="0"/>
                        </a:rPr>
                        <a:t>Dòng biển</a:t>
                      </a:r>
                      <a:endParaRPr lang="en-US" sz="24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4">
                        <a:lumMod val="20000"/>
                        <a:lumOff val="80000"/>
                      </a:schemeClr>
                    </a:solidFill>
                  </a:tcPr>
                </a:tc>
                <a:tc>
                  <a:txBody>
                    <a:bodyPr/>
                    <a:lstStyle/>
                    <a:p>
                      <a:pPr indent="180340" algn="just">
                        <a:lnSpc>
                          <a:spcPct val="115000"/>
                        </a:lnSpc>
                        <a:spcAft>
                          <a:spcPts val="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4">
                        <a:lumMod val="20000"/>
                        <a:lumOff val="80000"/>
                      </a:schemeClr>
                    </a:solidFill>
                  </a:tcPr>
                </a:tc>
                <a:extLst>
                  <a:ext uri="{0D108BD9-81ED-4DB2-BD59-A6C34878D82A}">
                    <a16:rowId xmlns:a16="http://schemas.microsoft.com/office/drawing/2014/main" val="2563075273"/>
                  </a:ext>
                </a:extLst>
              </a:tr>
              <a:tr h="519933">
                <a:tc vMerge="1">
                  <a:txBody>
                    <a:bodyPr/>
                    <a:lstStyle/>
                    <a:p>
                      <a:endParaRPr lang="en-US"/>
                    </a:p>
                  </a:txBody>
                  <a:tcPr/>
                </a:tc>
                <a:tc>
                  <a:txBody>
                    <a:bodyPr/>
                    <a:lstStyle/>
                    <a:p>
                      <a:pPr indent="180340" algn="just">
                        <a:lnSpc>
                          <a:spcPct val="115000"/>
                        </a:lnSpc>
                        <a:spcAft>
                          <a:spcPts val="0"/>
                        </a:spcAft>
                        <a:tabLst>
                          <a:tab pos="180340" algn="l"/>
                          <a:tab pos="450215" algn="l"/>
                        </a:tabLst>
                      </a:pPr>
                      <a:r>
                        <a:rPr lang="en-US" sz="2400">
                          <a:solidFill>
                            <a:srgbClr val="3324F8"/>
                          </a:solidFill>
                          <a:effectLst/>
                          <a:latin typeface="Arial" panose="020B0604020202020204" pitchFamily="34" charset="0"/>
                          <a:cs typeface="Arial" panose="020B0604020202020204" pitchFamily="34" charset="0"/>
                        </a:rPr>
                        <a:t>Chế độ triều</a:t>
                      </a:r>
                      <a:endParaRPr lang="en-US" sz="24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tc>
                <a:tc>
                  <a:txBody>
                    <a:bodyPr/>
                    <a:lstStyle/>
                    <a:p>
                      <a:pPr indent="180340" algn="just">
                        <a:lnSpc>
                          <a:spcPct val="115000"/>
                        </a:lnSpc>
                        <a:spcAft>
                          <a:spcPts val="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tc>
                <a:extLst>
                  <a:ext uri="{0D108BD9-81ED-4DB2-BD59-A6C34878D82A}">
                    <a16:rowId xmlns:a16="http://schemas.microsoft.com/office/drawing/2014/main" val="405160711"/>
                  </a:ext>
                </a:extLst>
              </a:tr>
              <a:tr h="1025159">
                <a:tc vMerge="1">
                  <a:txBody>
                    <a:bodyPr/>
                    <a:lstStyle/>
                    <a:p>
                      <a:endParaRPr lang="en-US"/>
                    </a:p>
                  </a:txBody>
                  <a:tcPr/>
                </a:tc>
                <a:tc>
                  <a:txBody>
                    <a:bodyPr/>
                    <a:lstStyle/>
                    <a:p>
                      <a:pPr indent="180340" algn="just">
                        <a:lnSpc>
                          <a:spcPct val="115000"/>
                        </a:lnSpc>
                        <a:spcAft>
                          <a:spcPts val="0"/>
                        </a:spcAft>
                        <a:tabLst>
                          <a:tab pos="180340" algn="l"/>
                          <a:tab pos="450215" algn="l"/>
                        </a:tabLst>
                      </a:pPr>
                      <a:endParaRPr lang="en-US" sz="2400">
                        <a:solidFill>
                          <a:srgbClr val="3324F8"/>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400">
                          <a:solidFill>
                            <a:srgbClr val="3324F8"/>
                          </a:solidFill>
                          <a:effectLst/>
                          <a:latin typeface="Arial" panose="020B0604020202020204" pitchFamily="34" charset="0"/>
                          <a:cs typeface="Arial" panose="020B0604020202020204" pitchFamily="34" charset="0"/>
                        </a:rPr>
                        <a:t>Độ muối</a:t>
                      </a:r>
                      <a:endParaRPr lang="en-US" sz="2400">
                        <a:solidFill>
                          <a:srgbClr val="3324F8"/>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4">
                        <a:lumMod val="40000"/>
                        <a:lumOff val="60000"/>
                      </a:schemeClr>
                    </a:solidFill>
                  </a:tcPr>
                </a:tc>
                <a:tc>
                  <a:txBody>
                    <a:bodyPr/>
                    <a:lstStyle/>
                    <a:p>
                      <a:pPr indent="180340" algn="just">
                        <a:lnSpc>
                          <a:spcPct val="115000"/>
                        </a:lnSpc>
                        <a:spcAft>
                          <a:spcPts val="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73025" marR="73025" marT="0" marB="0">
                    <a:solidFill>
                      <a:schemeClr val="accent4">
                        <a:lumMod val="40000"/>
                        <a:lumOff val="60000"/>
                      </a:schemeClr>
                    </a:solidFill>
                  </a:tcPr>
                </a:tc>
                <a:extLst>
                  <a:ext uri="{0D108BD9-81ED-4DB2-BD59-A6C34878D82A}">
                    <a16:rowId xmlns:a16="http://schemas.microsoft.com/office/drawing/2014/main" val="913938149"/>
                  </a:ext>
                </a:extLst>
              </a:tr>
            </a:tbl>
          </a:graphicData>
        </a:graphic>
      </p:graphicFrame>
      <p:sp>
        <p:nvSpPr>
          <p:cNvPr id="14" name="Rectangle 13">
            <a:extLst>
              <a:ext uri="{FF2B5EF4-FFF2-40B4-BE49-F238E27FC236}">
                <a16:creationId xmlns:a16="http://schemas.microsoft.com/office/drawing/2014/main" id="{0787AE23-04A8-60F1-0FFA-7A29CB706B4F}"/>
              </a:ext>
            </a:extLst>
          </p:cNvPr>
          <p:cNvSpPr/>
          <p:nvPr/>
        </p:nvSpPr>
        <p:spPr>
          <a:xfrm>
            <a:off x="4114868" y="1824978"/>
            <a:ext cx="7054762" cy="886397"/>
          </a:xfrm>
          <a:prstGeom prst="rect">
            <a:avLst/>
          </a:prstGeom>
        </p:spPr>
        <p:txBody>
          <a:bodyPr wrap="square">
            <a:spAutoFit/>
          </a:bodyPr>
          <a:lstStyle/>
          <a:p>
            <a:pPr indent="180340">
              <a:lnSpc>
                <a:spcPct val="115000"/>
              </a:lnSpc>
              <a:spcAft>
                <a:spcPts val="0"/>
              </a:spcAft>
              <a:tabLst>
                <a:tab pos="180340" algn="l"/>
                <a:tab pos="450215" algn="l"/>
              </a:tabLst>
            </a:pPr>
            <a:r>
              <a:rPr lang="en-US" sz="2400">
                <a:solidFill>
                  <a:srgbClr val="310DB3"/>
                </a:solidFill>
                <a:latin typeface="Arial" panose="020B0604020202020204" pitchFamily="34" charset="0"/>
                <a:ea typeface="Cambria" panose="02040503050406030204" pitchFamily="18" charset="0"/>
                <a:cs typeface="Arial" panose="020B0604020202020204" pitchFamily="34" charset="0"/>
              </a:rPr>
              <a:t>- Lượng mưa từ 1100-1300mm/năm</a:t>
            </a:r>
            <a:endParaRPr lang="en-US" sz="2400">
              <a:solidFill>
                <a:srgbClr val="310DB3"/>
              </a:solidFill>
              <a:latin typeface="Arial" panose="020B0604020202020204" pitchFamily="34" charset="0"/>
              <a:ea typeface="Times New Roman" panose="02020603050405020304" pitchFamily="18" charset="0"/>
              <a:cs typeface="Arial" panose="020B0604020202020204" pitchFamily="34" charset="0"/>
            </a:endParaRPr>
          </a:p>
          <a:p>
            <a:r>
              <a:rPr lang="en-US" sz="2400">
                <a:solidFill>
                  <a:srgbClr val="310DB3"/>
                </a:solidFill>
                <a:latin typeface="Arial" panose="020B0604020202020204" pitchFamily="34" charset="0"/>
                <a:ea typeface="Cambria" panose="02040503050406030204" pitchFamily="18" charset="0"/>
                <a:cs typeface="Arial" panose="020B0604020202020204" pitchFamily="34" charset="0"/>
              </a:rPr>
              <a:t>  - Mưa trên biển ít hơn trên đất liền</a:t>
            </a:r>
            <a:endParaRPr lang="en-US" sz="2400">
              <a:solidFill>
                <a:srgbClr val="310DB3"/>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A7EDA60-41F2-5B45-FA67-088B72F9D2E1}"/>
              </a:ext>
            </a:extLst>
          </p:cNvPr>
          <p:cNvSpPr txBox="1"/>
          <p:nvPr/>
        </p:nvSpPr>
        <p:spPr>
          <a:xfrm>
            <a:off x="4152763" y="1058729"/>
            <a:ext cx="7745480" cy="830997"/>
          </a:xfrm>
          <a:prstGeom prst="rect">
            <a:avLst/>
          </a:prstGeom>
          <a:noFill/>
        </p:spPr>
        <p:txBody>
          <a:bodyPr wrap="square" rtlCol="0">
            <a:spAutoFit/>
          </a:bodyPr>
          <a:lstStyle/>
          <a:p>
            <a:r>
              <a:rPr lang="en-US" altLang="en-US" sz="2400">
                <a:solidFill>
                  <a:srgbClr val="310DB3"/>
                </a:solidFill>
                <a:latin typeface="Arial" panose="020B0604020202020204" pitchFamily="34" charset="0"/>
                <a:cs typeface="Arial" panose="020B0604020202020204" pitchFamily="34" charset="0"/>
              </a:rPr>
              <a:t>-Nhiệt độ bề mặt </a:t>
            </a:r>
            <a:r>
              <a:rPr lang="vi-VN" sz="2400">
                <a:solidFill>
                  <a:srgbClr val="310DB3"/>
                </a:solidFill>
                <a:latin typeface="Arial" panose="020B0604020202020204" pitchFamily="34" charset="0"/>
                <a:cs typeface="Arial" panose="020B0604020202020204" pitchFamily="34" charset="0"/>
              </a:rPr>
              <a:t>nước biển </a:t>
            </a:r>
            <a:r>
              <a:rPr lang="en-US" sz="2400">
                <a:solidFill>
                  <a:srgbClr val="310DB3"/>
                </a:solidFill>
                <a:latin typeface="Arial" panose="020B0604020202020204" pitchFamily="34" charset="0"/>
                <a:cs typeface="Arial" panose="020B0604020202020204" pitchFamily="34" charset="0"/>
              </a:rPr>
              <a:t>TB </a:t>
            </a:r>
            <a:r>
              <a:rPr lang="vi-VN" sz="2400">
                <a:solidFill>
                  <a:srgbClr val="310DB3"/>
                </a:solidFill>
                <a:latin typeface="Arial" panose="020B0604020202020204" pitchFamily="34" charset="0"/>
                <a:cs typeface="Arial" panose="020B0604020202020204" pitchFamily="34" charset="0"/>
              </a:rPr>
              <a:t>trên </a:t>
            </a:r>
            <a:r>
              <a:rPr lang="en-US" altLang="en-US" sz="2400">
                <a:solidFill>
                  <a:srgbClr val="310DB3"/>
                </a:solidFill>
                <a:latin typeface="Arial" panose="020B0604020202020204" pitchFamily="34" charset="0"/>
                <a:cs typeface="Arial" panose="020B0604020202020204" pitchFamily="34" charset="0"/>
              </a:rPr>
              <a:t>23</a:t>
            </a:r>
            <a:r>
              <a:rPr lang="en-US" altLang="en-US" sz="2400" baseline="30000">
                <a:solidFill>
                  <a:srgbClr val="310DB3"/>
                </a:solidFill>
                <a:latin typeface="Arial" panose="020B0604020202020204" pitchFamily="34" charset="0"/>
                <a:cs typeface="Arial" panose="020B0604020202020204" pitchFamily="34" charset="0"/>
              </a:rPr>
              <a:t>0</a:t>
            </a:r>
            <a:r>
              <a:rPr lang="en-US" altLang="en-US" sz="2400">
                <a:solidFill>
                  <a:srgbClr val="310DB3"/>
                </a:solidFill>
                <a:latin typeface="Arial" panose="020B0604020202020204" pitchFamily="34" charset="0"/>
                <a:cs typeface="Arial" panose="020B0604020202020204" pitchFamily="34" charset="0"/>
              </a:rPr>
              <a:t>C phân hóa bắc </a:t>
            </a:r>
            <a:r>
              <a:rPr lang="vi-VN" altLang="en-US" sz="2400">
                <a:solidFill>
                  <a:srgbClr val="310DB3"/>
                </a:solidFill>
                <a:latin typeface="Arial" panose="020B0604020202020204" pitchFamily="34" charset="0"/>
                <a:cs typeface="Arial" panose="020B0604020202020204" pitchFamily="34" charset="0"/>
              </a:rPr>
              <a:t>-</a:t>
            </a:r>
            <a:r>
              <a:rPr lang="en-US" altLang="en-US" sz="2400">
                <a:solidFill>
                  <a:srgbClr val="310DB3"/>
                </a:solidFill>
                <a:latin typeface="Arial" panose="020B0604020202020204" pitchFamily="34" charset="0"/>
                <a:cs typeface="Arial" panose="020B0604020202020204" pitchFamily="34" charset="0"/>
              </a:rPr>
              <a:t>nam (tăng dần từ B vào N)</a:t>
            </a:r>
            <a:endParaRPr lang="en-US" sz="2400"/>
          </a:p>
        </p:txBody>
      </p:sp>
      <p:sp>
        <p:nvSpPr>
          <p:cNvPr id="3" name="TextBox 2">
            <a:extLst>
              <a:ext uri="{FF2B5EF4-FFF2-40B4-BE49-F238E27FC236}">
                <a16:creationId xmlns:a16="http://schemas.microsoft.com/office/drawing/2014/main" id="{7C03B303-E6D7-3632-66A0-29D137EF1D81}"/>
              </a:ext>
            </a:extLst>
          </p:cNvPr>
          <p:cNvSpPr txBox="1"/>
          <p:nvPr/>
        </p:nvSpPr>
        <p:spPr>
          <a:xfrm>
            <a:off x="4295457" y="2677100"/>
            <a:ext cx="7460092" cy="1569660"/>
          </a:xfrm>
          <a:prstGeom prst="rect">
            <a:avLst/>
          </a:prstGeom>
          <a:noFill/>
        </p:spPr>
        <p:txBody>
          <a:bodyPr wrap="square">
            <a:spAutoFit/>
          </a:bodyPr>
          <a:lstStyle/>
          <a:p>
            <a:r>
              <a:rPr lang="en-US" sz="2400" b="0" i="0">
                <a:solidFill>
                  <a:srgbClr val="310DB3"/>
                </a:solidFill>
                <a:effectLst/>
                <a:latin typeface="Arial" panose="020B0604020202020204" pitchFamily="34" charset="0"/>
                <a:cs typeface="Arial" panose="020B0604020202020204" pitchFamily="34" charset="0"/>
              </a:rPr>
              <a:t>-Hướng gió </a:t>
            </a:r>
            <a:r>
              <a:rPr lang="vi-VN" sz="2400" b="0" i="0">
                <a:solidFill>
                  <a:srgbClr val="310DB3"/>
                </a:solidFill>
                <a:effectLst/>
                <a:latin typeface="Arial" panose="020B0604020202020204" pitchFamily="34" charset="0"/>
                <a:cs typeface="Arial" panose="020B0604020202020204" pitchFamily="34" charset="0"/>
              </a:rPr>
              <a:t>đông bắc</a:t>
            </a:r>
            <a:r>
              <a:rPr lang="en-US" sz="2400" b="0" i="0">
                <a:solidFill>
                  <a:srgbClr val="310DB3"/>
                </a:solidFill>
                <a:effectLst/>
                <a:latin typeface="Arial" panose="020B0604020202020204" pitchFamily="34" charset="0"/>
                <a:cs typeface="Arial" panose="020B0604020202020204" pitchFamily="34" charset="0"/>
              </a:rPr>
              <a:t> chiếm ưu thế</a:t>
            </a:r>
            <a:r>
              <a:rPr lang="vi-VN" sz="2400" b="0" i="0">
                <a:solidFill>
                  <a:srgbClr val="310DB3"/>
                </a:solidFill>
                <a:effectLst/>
                <a:latin typeface="Arial" panose="020B0604020202020204" pitchFamily="34" charset="0"/>
                <a:cs typeface="Arial" panose="020B0604020202020204" pitchFamily="34" charset="0"/>
              </a:rPr>
              <a:t> (</a:t>
            </a:r>
            <a:r>
              <a:rPr lang="en-US" sz="2400" b="0" i="0">
                <a:solidFill>
                  <a:srgbClr val="310DB3"/>
                </a:solidFill>
                <a:effectLst/>
                <a:latin typeface="Arial" panose="020B0604020202020204" pitchFamily="34" charset="0"/>
                <a:cs typeface="Arial" panose="020B0604020202020204" pitchFamily="34" charset="0"/>
              </a:rPr>
              <a:t>T</a:t>
            </a:r>
            <a:r>
              <a:rPr lang="vi-VN" sz="2400" b="0" i="0">
                <a:solidFill>
                  <a:srgbClr val="310DB3"/>
                </a:solidFill>
                <a:effectLst/>
                <a:latin typeface="Arial" panose="020B0604020202020204" pitchFamily="34" charset="0"/>
                <a:cs typeface="Arial" panose="020B0604020202020204" pitchFamily="34" charset="0"/>
              </a:rPr>
              <a:t>10 </a:t>
            </a:r>
            <a:r>
              <a:rPr lang="en-US" sz="2400">
                <a:solidFill>
                  <a:srgbClr val="310DB3"/>
                </a:solidFill>
                <a:latin typeface="Arial" panose="020B0604020202020204" pitchFamily="34" charset="0"/>
                <a:cs typeface="Arial" panose="020B0604020202020204" pitchFamily="34" charset="0"/>
              </a:rPr>
              <a:t>đến</a:t>
            </a:r>
            <a:r>
              <a:rPr lang="en-US" sz="2400" b="0" i="0">
                <a:solidFill>
                  <a:srgbClr val="310DB3"/>
                </a:solidFill>
                <a:effectLst/>
                <a:latin typeface="Arial" panose="020B0604020202020204" pitchFamily="34" charset="0"/>
                <a:cs typeface="Arial" panose="020B0604020202020204" pitchFamily="34" charset="0"/>
              </a:rPr>
              <a:t>T</a:t>
            </a:r>
            <a:r>
              <a:rPr lang="vi-VN" sz="2400" b="0" i="0">
                <a:solidFill>
                  <a:srgbClr val="310DB3"/>
                </a:solidFill>
                <a:effectLst/>
                <a:latin typeface="Arial" panose="020B0604020202020204" pitchFamily="34" charset="0"/>
                <a:cs typeface="Arial" panose="020B0604020202020204" pitchFamily="34" charset="0"/>
              </a:rPr>
              <a:t>4);  gió thổi theo hướng tây nam</a:t>
            </a:r>
            <a:r>
              <a:rPr lang="en-US" sz="2400" b="0" i="0">
                <a:solidFill>
                  <a:srgbClr val="310DB3"/>
                </a:solidFill>
                <a:effectLst/>
                <a:latin typeface="Arial" panose="020B0604020202020204" pitchFamily="34" charset="0"/>
                <a:cs typeface="Arial" panose="020B0604020202020204" pitchFamily="34" charset="0"/>
              </a:rPr>
              <a:t>(T5 đến T 9)</a:t>
            </a:r>
            <a:r>
              <a:rPr lang="vi-VN" sz="2400" b="0" i="0">
                <a:solidFill>
                  <a:srgbClr val="310DB3"/>
                </a:solidFill>
                <a:effectLst/>
                <a:latin typeface="Arial" panose="020B0604020202020204" pitchFamily="34" charset="0"/>
                <a:cs typeface="Arial" panose="020B0604020202020204" pitchFamily="34" charset="0"/>
              </a:rPr>
              <a:t>, riêng ở vịnh Bắc Bộ chủ yếu là hướng đông nam. Gió trên biển mạnh hơn trên đất liền </a:t>
            </a:r>
            <a:r>
              <a:rPr lang="en-US" sz="2400" b="0" i="0">
                <a:solidFill>
                  <a:srgbClr val="310DB3"/>
                </a:solidFill>
                <a:effectLst/>
                <a:latin typeface="Arial" panose="020B0604020202020204" pitchFamily="34" charset="0"/>
                <a:cs typeface="Arial" panose="020B0604020202020204" pitchFamily="34" charset="0"/>
              </a:rPr>
              <a:t>.</a:t>
            </a:r>
            <a:endParaRPr lang="en-US" sz="2400">
              <a:solidFill>
                <a:srgbClr val="310DB3"/>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C91579E-2F73-5EA7-29C4-6A4D0795310C}"/>
              </a:ext>
            </a:extLst>
          </p:cNvPr>
          <p:cNvSpPr txBox="1"/>
          <p:nvPr/>
        </p:nvSpPr>
        <p:spPr>
          <a:xfrm>
            <a:off x="4385847" y="4339513"/>
            <a:ext cx="7079325" cy="830997"/>
          </a:xfrm>
          <a:prstGeom prst="rect">
            <a:avLst/>
          </a:prstGeom>
          <a:noFill/>
        </p:spPr>
        <p:txBody>
          <a:bodyPr wrap="square">
            <a:spAutoFit/>
          </a:bodyPr>
          <a:lstStyle/>
          <a:p>
            <a:pPr algn="just"/>
            <a:r>
              <a:rPr lang="en-US" sz="2400" b="0" i="0">
                <a:solidFill>
                  <a:srgbClr val="3324F8"/>
                </a:solidFill>
                <a:effectLst/>
                <a:latin typeface="Arial" panose="020B0604020202020204" pitchFamily="34" charset="0"/>
                <a:cs typeface="Arial" panose="020B0604020202020204" pitchFamily="34" charset="0"/>
              </a:rPr>
              <a:t>-</a:t>
            </a:r>
            <a:r>
              <a:rPr lang="vi-VN" sz="2400" b="0" i="0">
                <a:solidFill>
                  <a:srgbClr val="3324F8"/>
                </a:solidFill>
                <a:effectLst/>
                <a:latin typeface="Arial" panose="020B0604020202020204" pitchFamily="34" charset="0"/>
                <a:cs typeface="Arial" panose="020B0604020202020204" pitchFamily="34" charset="0"/>
              </a:rPr>
              <a:t>Mùa đông: Hướng Tây Bắc - Đông Nam</a:t>
            </a:r>
          </a:p>
          <a:p>
            <a:pPr algn="just"/>
            <a:r>
              <a:rPr lang="en-US" sz="2400" b="0" i="0">
                <a:solidFill>
                  <a:srgbClr val="3324F8"/>
                </a:solidFill>
                <a:effectLst/>
                <a:latin typeface="Arial" panose="020B0604020202020204" pitchFamily="34" charset="0"/>
                <a:cs typeface="Arial" panose="020B0604020202020204" pitchFamily="34" charset="0"/>
              </a:rPr>
              <a:t>-</a:t>
            </a:r>
            <a:r>
              <a:rPr lang="vi-VN" sz="2400" b="0" i="0">
                <a:solidFill>
                  <a:srgbClr val="3324F8"/>
                </a:solidFill>
                <a:effectLst/>
                <a:latin typeface="Arial" panose="020B0604020202020204" pitchFamily="34" charset="0"/>
                <a:cs typeface="Arial" panose="020B0604020202020204" pitchFamily="34" charset="0"/>
              </a:rPr>
              <a:t>Mùa hạ: Hướng Tây Nam - Đông Bắc.</a:t>
            </a:r>
          </a:p>
        </p:txBody>
      </p:sp>
      <p:sp>
        <p:nvSpPr>
          <p:cNvPr id="6" name="Rectangle 5">
            <a:extLst>
              <a:ext uri="{FF2B5EF4-FFF2-40B4-BE49-F238E27FC236}">
                <a16:creationId xmlns:a16="http://schemas.microsoft.com/office/drawing/2014/main" id="{D0476607-2158-F665-41A1-8DC0BFB50DBF}"/>
              </a:ext>
            </a:extLst>
          </p:cNvPr>
          <p:cNvSpPr/>
          <p:nvPr/>
        </p:nvSpPr>
        <p:spPr>
          <a:xfrm>
            <a:off x="4343145" y="5296096"/>
            <a:ext cx="7164731" cy="461665"/>
          </a:xfrm>
          <a:prstGeom prst="rect">
            <a:avLst/>
          </a:prstGeom>
        </p:spPr>
        <p:txBody>
          <a:bodyPr wrap="square">
            <a:spAutoFit/>
          </a:bodyPr>
          <a:lstStyle/>
          <a:p>
            <a:r>
              <a:rPr lang="en-US" sz="2400">
                <a:solidFill>
                  <a:srgbClr val="310DB3"/>
                </a:solidFill>
                <a:latin typeface="Arial" panose="020B0604020202020204" pitchFamily="34" charset="0"/>
                <a:ea typeface="Cambria" panose="02040503050406030204" pitchFamily="18" charset="0"/>
                <a:cs typeface="Arial" panose="020B0604020202020204" pitchFamily="34" charset="0"/>
              </a:rPr>
              <a:t>- Nhật triều (phía bắc) và bán nhật triều (phía nam)</a:t>
            </a:r>
            <a:endParaRPr lang="en-US" sz="2400">
              <a:solidFill>
                <a:srgbClr val="310DB3"/>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CA99915-3445-0EDA-7521-DFD3C3189A73}"/>
              </a:ext>
            </a:extLst>
          </p:cNvPr>
          <p:cNvSpPr txBox="1"/>
          <p:nvPr/>
        </p:nvSpPr>
        <p:spPr>
          <a:xfrm>
            <a:off x="4343145" y="5865131"/>
            <a:ext cx="6864380" cy="830997"/>
          </a:xfrm>
          <a:prstGeom prst="rect">
            <a:avLst/>
          </a:prstGeom>
          <a:noFill/>
        </p:spPr>
        <p:txBody>
          <a:bodyPr wrap="square">
            <a:spAutoFit/>
          </a:bodyPr>
          <a:lstStyle/>
          <a:p>
            <a:pPr algn="just"/>
            <a:r>
              <a:rPr lang="en-US" sz="2400" b="0" i="0">
                <a:solidFill>
                  <a:srgbClr val="310DB3"/>
                </a:solidFill>
                <a:effectLst/>
                <a:latin typeface="Arial" panose="020B0604020202020204" pitchFamily="34" charset="0"/>
                <a:cs typeface="Arial" panose="020B0604020202020204" pitchFamily="34" charset="0"/>
              </a:rPr>
              <a:t>-TB khoảng </a:t>
            </a:r>
            <a:r>
              <a:rPr lang="vi-VN" sz="2400" b="0" i="0">
                <a:solidFill>
                  <a:srgbClr val="310DB3"/>
                </a:solidFill>
                <a:effectLst/>
                <a:latin typeface="Arial" panose="020B0604020202020204" pitchFamily="34" charset="0"/>
                <a:cs typeface="Arial" panose="020B0604020202020204" pitchFamily="34" charset="0"/>
              </a:rPr>
              <a:t> 30 - 33‰</a:t>
            </a:r>
            <a:r>
              <a:rPr lang="en-US" sz="2400" b="0" i="0">
                <a:solidFill>
                  <a:srgbClr val="310DB3"/>
                </a:solidFill>
                <a:effectLst/>
                <a:latin typeface="Arial" panose="020B0604020202020204" pitchFamily="34" charset="0"/>
                <a:cs typeface="Arial" panose="020B0604020202020204" pitchFamily="34" charset="0"/>
              </a:rPr>
              <a:t>,</a:t>
            </a:r>
            <a:r>
              <a:rPr lang="vi-VN" sz="2400" b="0" i="0">
                <a:solidFill>
                  <a:srgbClr val="310DB3"/>
                </a:solidFill>
                <a:effectLst/>
                <a:latin typeface="Arial" panose="020B0604020202020204" pitchFamily="34" charset="0"/>
                <a:cs typeface="Arial" panose="020B0604020202020204" pitchFamily="34" charset="0"/>
              </a:rPr>
              <a:t> thay đổi theo khu vực, theo mùa và theo độ sâu.</a:t>
            </a:r>
            <a:endParaRPr lang="en-US" sz="2400">
              <a:solidFill>
                <a:srgbClr val="310DB3"/>
              </a:solidFill>
              <a:latin typeface="Arial" panose="020B0604020202020204" pitchFamily="34" charset="0"/>
              <a:cs typeface="Arial" panose="020B0604020202020204" pitchFamily="34" charset="0"/>
            </a:endParaRPr>
          </a:p>
        </p:txBody>
      </p:sp>
      <p:pic>
        <p:nvPicPr>
          <p:cNvPr id="8" name="Picture 7" descr="book9">
            <a:extLst>
              <a:ext uri="{FF2B5EF4-FFF2-40B4-BE49-F238E27FC236}">
                <a16:creationId xmlns:a16="http://schemas.microsoft.com/office/drawing/2014/main" id="{7A145864-AB83-42C5-EFA0-C4EB8865504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80057" y="24556"/>
            <a:ext cx="1398775" cy="96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639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1C94DB-AE50-4FD5-BCA7-EA4FA32F4EA9}"/>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8C09909-D76B-4414-BFB9-464193DC4EDA}"/>
              </a:ext>
            </a:extLst>
          </p:cNvPr>
          <p:cNvSpPr/>
          <p:nvPr/>
        </p:nvSpPr>
        <p:spPr>
          <a:xfrm>
            <a:off x="1447800" y="116840"/>
            <a:ext cx="9296400" cy="2514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US"/>
          </a:p>
        </p:txBody>
      </p:sp>
      <p:sp>
        <p:nvSpPr>
          <p:cNvPr id="6" name="TextBox 5">
            <a:extLst>
              <a:ext uri="{FF2B5EF4-FFF2-40B4-BE49-F238E27FC236}">
                <a16:creationId xmlns:a16="http://schemas.microsoft.com/office/drawing/2014/main" id="{23FDE90A-BAB4-4D05-A422-E05EFCFAE2EC}"/>
              </a:ext>
            </a:extLst>
          </p:cNvPr>
          <p:cNvSpPr txBox="1"/>
          <p:nvPr/>
        </p:nvSpPr>
        <p:spPr>
          <a:xfrm>
            <a:off x="4242709" y="451115"/>
            <a:ext cx="5948130" cy="1631351"/>
          </a:xfrm>
          <a:prstGeom prst="rect">
            <a:avLst/>
          </a:prstGeom>
          <a:noFill/>
        </p:spPr>
        <p:txBody>
          <a:bodyPr wrap="square" lIns="91414" tIns="45707" rIns="91414" bIns="45707" rtlCol="0">
            <a:spAutoFit/>
          </a:bodyPr>
          <a:lstStyle/>
          <a:p>
            <a:r>
              <a:rPr lang="en-US" sz="2000">
                <a:solidFill>
                  <a:srgbClr val="3333FF"/>
                </a:solidFill>
                <a:latin typeface="Arial" pitchFamily="34" charset="0"/>
                <a:cs typeface="Arial" pitchFamily="34" charset="0"/>
              </a:rPr>
              <a:t>Người soạn	: Lê Thị Chinh</a:t>
            </a:r>
          </a:p>
          <a:p>
            <a:r>
              <a:rPr lang="en-US" sz="2000">
                <a:solidFill>
                  <a:srgbClr val="3333FF"/>
                </a:solidFill>
                <a:latin typeface="Arial" pitchFamily="34" charset="0"/>
                <a:cs typeface="Arial" pitchFamily="34" charset="0"/>
              </a:rPr>
              <a:t>Năm sinh           : 1990</a:t>
            </a:r>
          </a:p>
          <a:p>
            <a:r>
              <a:rPr lang="en-US" sz="2000">
                <a:solidFill>
                  <a:srgbClr val="3333FF"/>
                </a:solidFill>
                <a:latin typeface="Arial" pitchFamily="34" charset="0"/>
                <a:cs typeface="Arial" pitchFamily="34" charset="0"/>
              </a:rPr>
              <a:t>Đơn vị công tác	: Trường THCS LÝ TỰ TRỌNG</a:t>
            </a:r>
          </a:p>
          <a:p>
            <a:r>
              <a:rPr lang="en-US" sz="2000">
                <a:solidFill>
                  <a:srgbClr val="3333FF"/>
                </a:solidFill>
                <a:latin typeface="Arial" pitchFamily="34" charset="0"/>
                <a:cs typeface="Arial" pitchFamily="34" charset="0"/>
              </a:rPr>
              <a:t>SĐT		: 0982276629</a:t>
            </a:r>
          </a:p>
          <a:p>
            <a:r>
              <a:rPr lang="en-US" sz="2000">
                <a:solidFill>
                  <a:srgbClr val="3333FF"/>
                </a:solidFill>
                <a:latin typeface="Arial" pitchFamily="34" charset="0"/>
                <a:cs typeface="Arial" pitchFamily="34" charset="0"/>
              </a:rPr>
              <a:t>Mail		: lethichinh09sdl@gmail.com</a:t>
            </a:r>
          </a:p>
        </p:txBody>
      </p:sp>
      <p:pic>
        <p:nvPicPr>
          <p:cNvPr id="7" name="Picture 2" descr="Có thể là hình ảnh về Chinh Lê và đang cười">
            <a:extLst>
              <a:ext uri="{FF2B5EF4-FFF2-40B4-BE49-F238E27FC236}">
                <a16:creationId xmlns:a16="http://schemas.microsoft.com/office/drawing/2014/main" id="{6F4152F9-DA89-4749-B93B-9AA3AB1606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6509" y="152246"/>
            <a:ext cx="1832840" cy="24437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94D781-FBBA-41B7-ADDA-0D4D2BF707A9}"/>
              </a:ext>
            </a:extLst>
          </p:cNvPr>
          <p:cNvSpPr txBox="1"/>
          <p:nvPr/>
        </p:nvSpPr>
        <p:spPr>
          <a:xfrm>
            <a:off x="1380275" y="2631439"/>
            <a:ext cx="9431447" cy="830997"/>
          </a:xfrm>
          <a:prstGeom prst="rect">
            <a:avLst/>
          </a:prstGeom>
          <a:solidFill>
            <a:schemeClr val="accent5">
              <a:lumMod val="20000"/>
              <a:lumOff val="80000"/>
            </a:schemeClr>
          </a:solidFill>
        </p:spPr>
        <p:txBody>
          <a:bodyPr wrap="square" rtlCol="0">
            <a:spAutoFit/>
          </a:bodyPr>
          <a:lstStyle/>
          <a:p>
            <a:pPr algn="ctr"/>
            <a:r>
              <a:rPr lang="en-US" sz="2400" b="1">
                <a:solidFill>
                  <a:srgbClr val="3333FF"/>
                </a:solidFill>
                <a:latin typeface="Arial" panose="020B0604020202020204" pitchFamily="34" charset="0"/>
                <a:cs typeface="Arial" panose="020B0604020202020204" pitchFamily="34" charset="0"/>
              </a:rPr>
              <a:t>TÀI LIỆU TỰ MÌNH BIÊN SOẠN CÓ ĐỦ BỘ POWERPOINT 6789</a:t>
            </a:r>
          </a:p>
          <a:p>
            <a:pPr algn="ctr"/>
            <a:r>
              <a:rPr lang="en-US" sz="2400" b="1">
                <a:solidFill>
                  <a:srgbClr val="3333FF"/>
                </a:solidFill>
                <a:latin typeface="Arial" panose="020B0604020202020204" pitchFamily="34" charset="0"/>
                <a:cs typeface="Arial" panose="020B0604020202020204" pitchFamily="34" charset="0"/>
              </a:rPr>
              <a:t> THẦY CÔ CẦN IB NHẬN BÀI THAM KHẢO NHÉ! CẢM </a:t>
            </a:r>
            <a:r>
              <a:rPr lang="vi-VN" sz="2400" b="1">
                <a:solidFill>
                  <a:srgbClr val="3333FF"/>
                </a:solidFill>
                <a:latin typeface="Arial" panose="020B0604020202020204" pitchFamily="34" charset="0"/>
                <a:cs typeface="Arial" panose="020B0604020202020204" pitchFamily="34" charset="0"/>
              </a:rPr>
              <a:t>Ơ</a:t>
            </a:r>
            <a:r>
              <a:rPr lang="en-US" sz="2400" b="1">
                <a:solidFill>
                  <a:srgbClr val="3333FF"/>
                </a:solidFill>
                <a:latin typeface="Arial" panose="020B0604020202020204" pitchFamily="34" charset="0"/>
                <a:cs typeface="Arial" panose="020B0604020202020204" pitchFamily="34" charset="0"/>
              </a:rPr>
              <a:t>N!</a:t>
            </a:r>
          </a:p>
        </p:txBody>
      </p:sp>
      <p:sp>
        <p:nvSpPr>
          <p:cNvPr id="9" name="Rectangle 8">
            <a:extLst>
              <a:ext uri="{FF2B5EF4-FFF2-40B4-BE49-F238E27FC236}">
                <a16:creationId xmlns:a16="http://schemas.microsoft.com/office/drawing/2014/main" id="{D0B5C502-45C6-4E42-A8F6-7219F7D2DBCF}"/>
              </a:ext>
            </a:extLst>
          </p:cNvPr>
          <p:cNvSpPr/>
          <p:nvPr/>
        </p:nvSpPr>
        <p:spPr>
          <a:xfrm>
            <a:off x="176773" y="3493164"/>
            <a:ext cx="11838450" cy="3539430"/>
          </a:xfrm>
          <a:prstGeom prst="rect">
            <a:avLst/>
          </a:prstGeom>
        </p:spPr>
        <p:txBody>
          <a:bodyPr wrap="square">
            <a:spAutoFit/>
          </a:bodyPr>
          <a:lstStyle/>
          <a:p>
            <a:pPr marL="171450" lvl="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Tác giả bộ ppt Địa Lí (6-7,8 ch</a:t>
            </a:r>
            <a:r>
              <a:rPr lang="vi-VN" sz="2800">
                <a:solidFill>
                  <a:srgbClr val="7030A0"/>
                </a:solidFill>
                <a:latin typeface="Arial" panose="020B0604020202020204" pitchFamily="34" charset="0"/>
                <a:cs typeface="Arial" panose="020B0604020202020204" pitchFamily="34" charset="0"/>
              </a:rPr>
              <a:t>ư</a:t>
            </a:r>
            <a:r>
              <a:rPr lang="en-US" sz="28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 Facebook cá nhân: </a:t>
            </a:r>
            <a:r>
              <a:rPr lang="en-US" sz="28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28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2800">
                <a:latin typeface="Arial" panose="020B0604020202020204" pitchFamily="34" charset="0"/>
                <a:cs typeface="Arial" panose="020B0604020202020204" pitchFamily="34" charset="0"/>
              </a:rPr>
              <a:t> </a:t>
            </a:r>
            <a:r>
              <a:rPr lang="en-US" sz="2800">
                <a:solidFill>
                  <a:srgbClr val="7030A0"/>
                </a:solidFill>
                <a:latin typeface="Arial" panose="020B0604020202020204" pitchFamily="34" charset="0"/>
                <a:cs typeface="Arial" panose="020B0604020202020204" pitchFamily="34" charset="0"/>
              </a:rPr>
              <a:t>Nhóm chia sẻ tài liệu: </a:t>
            </a:r>
            <a:r>
              <a:rPr lang="en-US" sz="28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p:txBody>
      </p:sp>
    </p:spTree>
    <p:extLst>
      <p:ext uri="{BB962C8B-B14F-4D97-AF65-F5344CB8AC3E}">
        <p14:creationId xmlns:p14="http://schemas.microsoft.com/office/powerpoint/2010/main" val="1754814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32873" y="1344010"/>
            <a:ext cx="5219087" cy="1843582"/>
          </a:xfrm>
          <a:prstGeom prst="rect">
            <a:avLst/>
          </a:prstGeom>
        </p:spPr>
        <p:txBody>
          <a:bodyPr wrap="square">
            <a:spAutoFit/>
          </a:bodyPr>
          <a:lstStyle/>
          <a:p>
            <a:pPr marR="0" lvl="0" algn="just">
              <a:lnSpc>
                <a:spcPct val="120000"/>
              </a:lnSpc>
              <a:spcBef>
                <a:spcPts val="0"/>
              </a:spcBef>
              <a:spcAft>
                <a:spcPts val="0"/>
              </a:spcAft>
            </a:pP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Có</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4000" b="1" dirty="0">
                <a:solidFill>
                  <a:srgbClr val="FF0000"/>
                </a:solidFill>
                <a:latin typeface="#9Slide05 Fourth Medium" panose="00000600000000000000" pitchFamily="2" charset="0"/>
                <a:ea typeface="Cambria" panose="02040503050406030204" pitchFamily="18" charset="0"/>
                <a:cs typeface="Arial" panose="020B0604020202020204" pitchFamily="34" charset="0"/>
              </a:rPr>
              <a:t>3</a:t>
            </a:r>
            <a:r>
              <a:rPr lang="en-US" sz="2800" b="1" dirty="0">
                <a:solidFill>
                  <a:srgbClr val="FF0000"/>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FF0000"/>
                </a:solidFill>
                <a:latin typeface="#9Slide05 Fourth Medium" panose="00000600000000000000" pitchFamily="2" charset="0"/>
                <a:ea typeface="Cambria" panose="02040503050406030204" pitchFamily="18" charset="0"/>
                <a:cs typeface="Arial" panose="020B0604020202020204" pitchFamily="34" charset="0"/>
              </a:rPr>
              <a:t>vòng</a:t>
            </a:r>
            <a:r>
              <a:rPr lang="en-US" sz="2800" b="1" dirty="0">
                <a:solidFill>
                  <a:srgbClr val="FF0000"/>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FF0000"/>
                </a:solidFill>
                <a:latin typeface="#9Slide05 Fourth Medium" panose="00000600000000000000" pitchFamily="2" charset="0"/>
                <a:ea typeface="Cambria" panose="02040503050406030204" pitchFamily="18" charset="0"/>
                <a:cs typeface="Arial" panose="020B0604020202020204" pitchFamily="34" charset="0"/>
              </a:rPr>
              <a:t>thi</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HS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chiến</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thắng</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vòng</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1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được</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tham</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gia</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vòng</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2. HS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chiến</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thắng</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vòng</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2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được</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tham</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gia</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vòng</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3. </a:t>
            </a:r>
            <a:endParaRPr lang="en-US" sz="2000" b="1" dirty="0">
              <a:solidFill>
                <a:srgbClr val="1C1CAA"/>
              </a:solidFill>
              <a:latin typeface="#9Slide05 Fourth Medium" panose="00000600000000000000" pitchFamily="2" charset="0"/>
              <a:ea typeface="Arial" panose="020B0604020202020204" pitchFamily="34" charset="0"/>
              <a:cs typeface="Arial" panose="020B0604020202020204" pitchFamily="34" charset="0"/>
            </a:endParaRPr>
          </a:p>
        </p:txBody>
      </p:sp>
      <p:sp>
        <p:nvSpPr>
          <p:cNvPr id="7" name="Rectangle 6"/>
          <p:cNvSpPr/>
          <p:nvPr/>
        </p:nvSpPr>
        <p:spPr>
          <a:xfrm>
            <a:off x="2066131" y="3742460"/>
            <a:ext cx="4739618" cy="2656112"/>
          </a:xfrm>
          <a:prstGeom prst="rect">
            <a:avLst/>
          </a:prstGeom>
          <a:ln>
            <a:solidFill>
              <a:schemeClr val="accent1"/>
            </a:solidFill>
            <a:prstDash val="sysDash"/>
          </a:ln>
        </p:spPr>
        <p:txBody>
          <a:bodyPr wrap="square">
            <a:spAutoFit/>
          </a:bodyPr>
          <a:lstStyle/>
          <a:p>
            <a:pPr marR="0" lvl="0" algn="just">
              <a:lnSpc>
                <a:spcPct val="120000"/>
              </a:lnSpc>
              <a:spcBef>
                <a:spcPts val="0"/>
              </a:spcBef>
              <a:spcAft>
                <a:spcPts val="0"/>
              </a:spcAft>
            </a:pPr>
            <a:r>
              <a:rPr lang="en-US" sz="2800" b="1" dirty="0" err="1">
                <a:solidFill>
                  <a:srgbClr val="00B050"/>
                </a:solidFill>
                <a:latin typeface="#9Slide05 Fourth Medium" panose="00000600000000000000" pitchFamily="2" charset="0"/>
                <a:ea typeface="Cambria" panose="02040503050406030204" pitchFamily="18" charset="0"/>
                <a:cs typeface="Arial" panose="020B0604020202020204" pitchFamily="34" charset="0"/>
              </a:rPr>
              <a:t>Vòng</a:t>
            </a:r>
            <a:r>
              <a:rPr lang="en-US" sz="2800" b="1" dirty="0">
                <a:solidFill>
                  <a:srgbClr val="00B050"/>
                </a:solidFill>
                <a:latin typeface="#9Slide05 Fourth Medium" panose="00000600000000000000" pitchFamily="2" charset="0"/>
                <a:ea typeface="Cambria" panose="02040503050406030204" pitchFamily="18" charset="0"/>
                <a:cs typeface="Arial" panose="020B0604020202020204" pitchFamily="34" charset="0"/>
              </a:rPr>
              <a:t> 1: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Thi</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liệt</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kê</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a:t>
            </a:r>
          </a:p>
          <a:p>
            <a:pPr marR="0" lvl="0" algn="just">
              <a:lnSpc>
                <a:spcPct val="120000"/>
              </a:lnSpc>
              <a:spcBef>
                <a:spcPts val="0"/>
              </a:spcBef>
              <a:spcAft>
                <a:spcPts val="0"/>
              </a:spcAft>
            </a:pPr>
            <a:r>
              <a:rPr lang="en-US" sz="2800" b="1" dirty="0" err="1">
                <a:solidFill>
                  <a:srgbClr val="00B050"/>
                </a:solidFill>
                <a:latin typeface="#9Slide05 Fourth Medium" panose="00000600000000000000" pitchFamily="2" charset="0"/>
                <a:ea typeface="Cambria" panose="02040503050406030204" pitchFamily="18" charset="0"/>
                <a:cs typeface="Arial" panose="020B0604020202020204" pitchFamily="34" charset="0"/>
              </a:rPr>
              <a:t>Vòng</a:t>
            </a:r>
            <a:r>
              <a:rPr lang="en-US" sz="2800" b="1" dirty="0">
                <a:solidFill>
                  <a:srgbClr val="00B050"/>
                </a:solidFill>
                <a:latin typeface="#9Slide05 Fourth Medium" panose="00000600000000000000" pitchFamily="2" charset="0"/>
                <a:ea typeface="Cambria" panose="02040503050406030204" pitchFamily="18" charset="0"/>
                <a:cs typeface="Arial" panose="020B0604020202020204" pitchFamily="34" charset="0"/>
              </a:rPr>
              <a:t> 2: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Quan</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sát</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hình</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ảnh</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cho</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biết</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đó</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là</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gì</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Ở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đâu</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p>
          <a:p>
            <a:pPr marR="0" lvl="0" algn="just">
              <a:lnSpc>
                <a:spcPct val="120000"/>
              </a:lnSpc>
              <a:spcBef>
                <a:spcPts val="0"/>
              </a:spcBef>
              <a:spcAft>
                <a:spcPts val="0"/>
              </a:spcAft>
            </a:pPr>
            <a:r>
              <a:rPr lang="en-US" sz="2800" b="1" dirty="0" err="1">
                <a:solidFill>
                  <a:srgbClr val="00B050"/>
                </a:solidFill>
                <a:latin typeface="#9Slide05 Fourth Medium" panose="00000600000000000000" pitchFamily="2" charset="0"/>
                <a:ea typeface="Cambria" panose="02040503050406030204" pitchFamily="18" charset="0"/>
                <a:cs typeface="Arial" panose="020B0604020202020204" pitchFamily="34" charset="0"/>
              </a:rPr>
              <a:t>Vòng</a:t>
            </a:r>
            <a:r>
              <a:rPr lang="en-US" sz="2800" b="1" dirty="0">
                <a:solidFill>
                  <a:srgbClr val="00B050"/>
                </a:solidFill>
                <a:latin typeface="#9Slide05 Fourth Medium" panose="00000600000000000000" pitchFamily="2" charset="0"/>
                <a:ea typeface="Cambria" panose="02040503050406030204" pitchFamily="18" charset="0"/>
                <a:cs typeface="Arial" panose="020B0604020202020204" pitchFamily="34" charset="0"/>
              </a:rPr>
              <a:t> 3: </a:t>
            </a:r>
            <a:r>
              <a:rPr lang="vi-VN"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Quan sát lược đồ,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trả</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lời</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câu</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hỏi</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a:t>
            </a:r>
          </a:p>
        </p:txBody>
      </p:sp>
      <p:sp>
        <p:nvSpPr>
          <p:cNvPr id="29" name="Rectangle 28"/>
          <p:cNvSpPr/>
          <p:nvPr/>
        </p:nvSpPr>
        <p:spPr>
          <a:xfrm>
            <a:off x="8907478" y="4557770"/>
            <a:ext cx="3319119" cy="1384995"/>
          </a:xfrm>
          <a:prstGeom prst="rect">
            <a:avLst/>
          </a:prstGeom>
        </p:spPr>
        <p:txBody>
          <a:bodyPr wrap="square">
            <a:spAutoFit/>
          </a:bodyPr>
          <a:lstStyle/>
          <a:p>
            <a:r>
              <a:rPr lang="en-US" sz="2800" b="1" dirty="0" err="1">
                <a:solidFill>
                  <a:srgbClr val="00B050"/>
                </a:solidFill>
                <a:latin typeface="#9Slide05 Fourth Medium" panose="00000600000000000000" pitchFamily="2" charset="0"/>
                <a:ea typeface="Cambria" panose="02040503050406030204" pitchFamily="18" charset="0"/>
                <a:cs typeface="Arial" panose="020B0604020202020204" pitchFamily="34" charset="0"/>
              </a:rPr>
              <a:t>Những</a:t>
            </a:r>
            <a:r>
              <a:rPr lang="en-US" sz="2800" b="1" dirty="0">
                <a:solidFill>
                  <a:srgbClr val="00B050"/>
                </a:solidFill>
                <a:latin typeface="#9Slide05 Fourth Medium" panose="00000600000000000000" pitchFamily="2" charset="0"/>
                <a:ea typeface="Cambria" panose="02040503050406030204" pitchFamily="18" charset="0"/>
                <a:cs typeface="Arial" panose="020B0604020202020204" pitchFamily="34" charset="0"/>
              </a:rPr>
              <a:t> HS </a:t>
            </a:r>
            <a:r>
              <a:rPr lang="en-US" sz="2800" b="1" dirty="0" err="1">
                <a:solidFill>
                  <a:srgbClr val="00B050"/>
                </a:solidFill>
                <a:latin typeface="#9Slide05 Fourth Medium" panose="00000600000000000000" pitchFamily="2" charset="0"/>
                <a:ea typeface="Cambria" panose="02040503050406030204" pitchFamily="18" charset="0"/>
                <a:cs typeface="Arial" panose="020B0604020202020204" pitchFamily="34" charset="0"/>
              </a:rPr>
              <a:t>trụ</a:t>
            </a:r>
            <a:r>
              <a:rPr lang="en-US" sz="2800" b="1" dirty="0">
                <a:solidFill>
                  <a:srgbClr val="00B050"/>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00B050"/>
                </a:solidFill>
                <a:latin typeface="#9Slide05 Fourth Medium" panose="00000600000000000000" pitchFamily="2" charset="0"/>
                <a:ea typeface="Cambria" panose="02040503050406030204" pitchFamily="18" charset="0"/>
                <a:cs typeface="Arial" panose="020B0604020202020204" pitchFamily="34" charset="0"/>
              </a:rPr>
              <a:t>lại</a:t>
            </a:r>
            <a:r>
              <a:rPr lang="en-US" sz="2800" b="1" dirty="0">
                <a:solidFill>
                  <a:srgbClr val="00B050"/>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00B050"/>
                </a:solidFill>
                <a:latin typeface="#9Slide05 Fourth Medium" panose="00000600000000000000" pitchFamily="2" charset="0"/>
                <a:ea typeface="Cambria" panose="02040503050406030204" pitchFamily="18" charset="0"/>
                <a:cs typeface="Arial" panose="020B0604020202020204" pitchFamily="34" charset="0"/>
              </a:rPr>
              <a:t>lâu</a:t>
            </a:r>
            <a:r>
              <a:rPr lang="en-US" sz="2800" b="1" dirty="0">
                <a:solidFill>
                  <a:srgbClr val="00B050"/>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00B050"/>
                </a:solidFill>
                <a:latin typeface="#9Slide05 Fourth Medium" panose="00000600000000000000" pitchFamily="2" charset="0"/>
                <a:ea typeface="Cambria" panose="02040503050406030204" pitchFamily="18" charset="0"/>
                <a:cs typeface="Arial" panose="020B0604020202020204" pitchFamily="34" charset="0"/>
              </a:rPr>
              <a:t>nhất</a:t>
            </a:r>
            <a:r>
              <a:rPr lang="en-US" sz="2800" b="1" dirty="0">
                <a:solidFill>
                  <a:srgbClr val="00B050"/>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a:solidFill>
                  <a:srgbClr val="00B050"/>
                </a:solidFill>
                <a:latin typeface="#9Slide05 Fourth Medium" panose="00000600000000000000" pitchFamily="2" charset="0"/>
                <a:ea typeface="Cambria" panose="02040503050406030204" pitchFamily="18" charset="0"/>
                <a:cs typeface="Arial" panose="020B0604020202020204" pitchFamily="34" charset="0"/>
                <a:sym typeface="Wingdings" panose="05000000000000000000" pitchFamily="2" charset="2"/>
              </a:rPr>
              <a:t> </a:t>
            </a:r>
            <a:r>
              <a:rPr lang="en-US" sz="2800" b="1" dirty="0" err="1">
                <a:solidFill>
                  <a:srgbClr val="00B050"/>
                </a:solidFill>
                <a:latin typeface="#9Slide05 Fourth Medium" panose="00000600000000000000" pitchFamily="2" charset="0"/>
                <a:ea typeface="Cambria" panose="02040503050406030204" pitchFamily="18" charset="0"/>
                <a:cs typeface="Arial" panose="020B0604020202020204" pitchFamily="34" charset="0"/>
                <a:sym typeface="Wingdings" panose="05000000000000000000" pitchFamily="2" charset="2"/>
              </a:rPr>
              <a:t>chiến</a:t>
            </a:r>
            <a:r>
              <a:rPr lang="en-US" sz="2800" b="1" dirty="0">
                <a:solidFill>
                  <a:srgbClr val="00B050"/>
                </a:solidFill>
                <a:latin typeface="#9Slide05 Fourth Medium" panose="00000600000000000000" pitchFamily="2" charset="0"/>
                <a:ea typeface="Cambria" panose="02040503050406030204" pitchFamily="18" charset="0"/>
                <a:cs typeface="Arial" panose="020B0604020202020204" pitchFamily="34" charset="0"/>
                <a:sym typeface="Wingdings" panose="05000000000000000000" pitchFamily="2" charset="2"/>
              </a:rPr>
              <a:t> </a:t>
            </a:r>
            <a:r>
              <a:rPr lang="en-US" sz="2800" b="1" dirty="0" err="1">
                <a:solidFill>
                  <a:srgbClr val="00B050"/>
                </a:solidFill>
                <a:latin typeface="#9Slide05 Fourth Medium" panose="00000600000000000000" pitchFamily="2" charset="0"/>
                <a:ea typeface="Cambria" panose="02040503050406030204" pitchFamily="18" charset="0"/>
                <a:cs typeface="Arial" panose="020B0604020202020204" pitchFamily="34" charset="0"/>
                <a:sym typeface="Wingdings" panose="05000000000000000000" pitchFamily="2" charset="2"/>
              </a:rPr>
              <a:t>thắng</a:t>
            </a:r>
            <a:r>
              <a:rPr lang="en-US" sz="2800" b="1" dirty="0">
                <a:solidFill>
                  <a:srgbClr val="00B050"/>
                </a:solidFill>
                <a:latin typeface="#9Slide05 Fourth Medium" panose="00000600000000000000" pitchFamily="2" charset="0"/>
                <a:ea typeface="Cambria" panose="02040503050406030204" pitchFamily="18" charset="0"/>
                <a:cs typeface="Arial" panose="020B0604020202020204" pitchFamily="34" charset="0"/>
                <a:sym typeface="Wingdings" panose="05000000000000000000" pitchFamily="2" charset="2"/>
              </a:rPr>
              <a:t>  </a:t>
            </a:r>
            <a:r>
              <a:rPr lang="en-US" sz="2800" b="1" dirty="0" err="1">
                <a:solidFill>
                  <a:srgbClr val="00B050"/>
                </a:solidFill>
                <a:latin typeface="#9Slide05 Fourth Medium" panose="00000600000000000000" pitchFamily="2" charset="0"/>
                <a:ea typeface="Cambria" panose="02040503050406030204" pitchFamily="18" charset="0"/>
                <a:cs typeface="Arial" panose="020B0604020202020204" pitchFamily="34" charset="0"/>
                <a:sym typeface="Wingdings" panose="05000000000000000000" pitchFamily="2" charset="2"/>
              </a:rPr>
              <a:t>điểm</a:t>
            </a:r>
            <a:r>
              <a:rPr lang="en-US" sz="2800" b="1" dirty="0">
                <a:solidFill>
                  <a:srgbClr val="00B050"/>
                </a:solidFill>
                <a:latin typeface="#9Slide05 Fourth Medium" panose="00000600000000000000" pitchFamily="2" charset="0"/>
                <a:ea typeface="Cambria" panose="02040503050406030204" pitchFamily="18" charset="0"/>
                <a:cs typeface="Arial" panose="020B0604020202020204" pitchFamily="34" charset="0"/>
                <a:sym typeface="Wingdings" panose="05000000000000000000" pitchFamily="2" charset="2"/>
              </a:rPr>
              <a:t> </a:t>
            </a:r>
            <a:r>
              <a:rPr lang="en-US" sz="2800" b="1" dirty="0" err="1">
                <a:solidFill>
                  <a:srgbClr val="00B050"/>
                </a:solidFill>
                <a:latin typeface="#9Slide05 Fourth Medium" panose="00000600000000000000" pitchFamily="2" charset="0"/>
                <a:ea typeface="Cambria" panose="02040503050406030204" pitchFamily="18" charset="0"/>
                <a:cs typeface="Arial" panose="020B0604020202020204" pitchFamily="34" charset="0"/>
                <a:sym typeface="Wingdings" panose="05000000000000000000" pitchFamily="2" charset="2"/>
              </a:rPr>
              <a:t>cộng</a:t>
            </a:r>
            <a:endParaRPr lang="en-US" sz="2800" b="1" dirty="0">
              <a:solidFill>
                <a:srgbClr val="00B050"/>
              </a:solidFill>
              <a:latin typeface="#9Slide05 Fourth Medium" panose="00000600000000000000" pitchFamily="2" charset="0"/>
              <a:cs typeface="Arial" panose="020B0604020202020204" pitchFamily="34" charset="0"/>
            </a:endParaRPr>
          </a:p>
        </p:txBody>
      </p:sp>
      <p:pic>
        <p:nvPicPr>
          <p:cNvPr id="31" name="Picture 2" descr="Album Ản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95" b="7061"/>
          <a:stretch/>
        </p:blipFill>
        <p:spPr bwMode="auto">
          <a:xfrm>
            <a:off x="250921" y="4557770"/>
            <a:ext cx="1633079" cy="139046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rophy - Congratulations For Winning Contest, HD Png Download , Transparent  Png Image - PNGite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50349" y1="85497" x2="50349" y2="85497"/>
                        <a14:foregroundMark x1="58256" y1="87858" x2="58256" y2="87858"/>
                        <a14:foregroundMark x1="58488" y1="87858" x2="58488" y2="87858"/>
                        <a14:foregroundMark x1="65465" y1="86341" x2="65465" y2="86341"/>
                        <a14:foregroundMark x1="75581" y1="79764" x2="75581" y2="79764"/>
                        <a14:foregroundMark x1="74767" y1="78078" x2="74767" y2="78078"/>
                        <a14:foregroundMark x1="62907" y1="63575" x2="62907" y2="63575"/>
                        <a14:foregroundMark x1="60349" y1="64755" x2="59884" y2="64755"/>
                        <a14:foregroundMark x1="58023" y1="65093" x2="58023" y2="65093"/>
                        <a14:foregroundMark x1="73837" y1="29005" x2="73837" y2="29005"/>
                        <a14:foregroundMark x1="76860" y1="27319" x2="76860" y2="27319"/>
                        <a14:foregroundMark x1="73140" y1="23440" x2="73140" y2="23440"/>
                        <a14:foregroundMark x1="71279" y1="20911" x2="71279" y2="20911"/>
                        <a14:foregroundMark x1="68488" y1="18718" x2="68488" y2="18718"/>
                        <a14:foregroundMark x1="59535" y1="12985" x2="59535" y2="12985"/>
                        <a14:foregroundMark x1="51395" y1="12648" x2="51395" y2="12648"/>
                        <a14:foregroundMark x1="41279" y1="13997" x2="41279" y2="13997"/>
                        <a14:foregroundMark x1="31628" y1="17707" x2="31628" y2="17707"/>
                        <a14:foregroundMark x1="27907" y1="22597" x2="27907" y2="22597"/>
                        <a14:foregroundMark x1="28488" y1="18381" x2="28488" y2="18381"/>
                        <a14:foregroundMark x1="31395" y1="18718" x2="31395" y2="18718"/>
                        <a14:foregroundMark x1="25465" y1="28836" x2="25465" y2="28836"/>
                        <a14:foregroundMark x1="26047" y1="33221" x2="25814" y2="33895"/>
                        <a14:foregroundMark x1="24767" y1="37099" x2="24767" y2="37099"/>
                        <a14:foregroundMark x1="65233" y1="43508" x2="65233" y2="43508"/>
                        <a14:foregroundMark x1="61744" y1="50422" x2="61744" y2="50422"/>
                        <a14:foregroundMark x1="59535" y1="53457" x2="59535" y2="53457"/>
                        <a14:foregroundMark x1="40581" y1="53457" x2="40581" y2="53457"/>
                        <a14:foregroundMark x1="36279" y1="47386" x2="36279" y2="47386"/>
                        <a14:foregroundMark x1="37674" y1="49073" x2="37674" y2="49073"/>
                        <a14:foregroundMark x1="39070" y1="51265" x2="39070" y2="51265"/>
                        <a14:foregroundMark x1="64070" y1="24789" x2="64767" y2="24621"/>
                        <a14:foregroundMark x1="34419" y1="25126" x2="35000" y2="25126"/>
                        <a14:foregroundMark x1="41512" y1="53794" x2="41512" y2="53794"/>
                        <a14:foregroundMark x1="39535" y1="51771" x2="39535" y2="51771"/>
                        <a14:foregroundMark x1="40349" y1="52108" x2="40349" y2="52108"/>
                        <a14:foregroundMark x1="38837" y1="49916" x2="38837" y2="49916"/>
                        <a14:foregroundMark x1="38023" y1="49578" x2="38023" y2="49578"/>
                        <a14:foregroundMark x1="36628" y1="47723" x2="36628" y2="47723"/>
                        <a14:foregroundMark x1="35349" y1="44688" x2="35349" y2="44688"/>
                        <a14:foregroundMark x1="57326" y1="54806" x2="57326" y2="54806"/>
                        <a14:foregroundMark x1="58256" y1="53794" x2="58256" y2="53794"/>
                      </a14:backgroundRemoval>
                    </a14:imgEffect>
                  </a14:imgLayer>
                </a14:imgProps>
              </a:ext>
              <a:ext uri="{28A0092B-C50C-407E-A947-70E740481C1C}">
                <a14:useLocalDpi xmlns:a14="http://schemas.microsoft.com/office/drawing/2010/main" val="0"/>
              </a:ext>
            </a:extLst>
          </a:blip>
          <a:srcRect l="17734" r="19049" b="5289"/>
          <a:stretch/>
        </p:blipFill>
        <p:spPr bwMode="auto">
          <a:xfrm>
            <a:off x="7206748" y="4434763"/>
            <a:ext cx="1518599" cy="156880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Paper Pencil Icon, Clip book, comic Book, booking, clipboard png | PNGWi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201" b="95912" l="4022" r="98696">
                        <a14:foregroundMark x1="11957" y1="85115" x2="11957" y2="85115"/>
                        <a14:foregroundMark x1="10870" y1="73795" x2="10870" y2="73795"/>
                        <a14:foregroundMark x1="5761" y1="73270" x2="5761" y2="73270"/>
                        <a14:foregroundMark x1="4239" y1="83962" x2="4565" y2="85115"/>
                        <a14:foregroundMark x1="17717" y1="96122" x2="17717" y2="96122"/>
                        <a14:foregroundMark x1="27391" y1="92034" x2="27391" y2="92034"/>
                        <a14:foregroundMark x1="80326" y1="76520" x2="80326" y2="76520"/>
                        <a14:foregroundMark x1="79674" y1="71069" x2="79674" y2="71069"/>
                        <a14:foregroundMark x1="74022" y1="66667" x2="72609" y2="66667"/>
                        <a14:foregroundMark x1="68587" y1="64151" x2="67391" y2="63627"/>
                        <a14:foregroundMark x1="55761" y1="49057" x2="55761" y2="49057"/>
                        <a14:foregroundMark x1="52826" y1="47065" x2="51739" y2="45702"/>
                        <a14:foregroundMark x1="47174" y1="41824" x2="47174" y2="41824"/>
                        <a14:foregroundMark x1="43152" y1="39413" x2="43152" y2="39413"/>
                        <a14:foregroundMark x1="42826" y1="38784" x2="45109" y2="40461"/>
                        <a14:foregroundMark x1="50000" y1="44025" x2="50870" y2="44340"/>
                        <a14:foregroundMark x1="54565" y1="43501" x2="54565" y2="43501"/>
                        <a14:foregroundMark x1="57717" y1="44654" x2="58587" y2="45178"/>
                        <a14:foregroundMark x1="65435" y1="49790" x2="65435" y2="49790"/>
                        <a14:foregroundMark x1="70000" y1="51782" x2="70000" y2="52621"/>
                        <a14:foregroundMark x1="75109" y1="57862" x2="76304" y2="58910"/>
                        <a14:foregroundMark x1="78913" y1="61111" x2="80000" y2="61950"/>
                        <a14:foregroundMark x1="91957" y1="78197" x2="93152" y2="79350"/>
                        <a14:foregroundMark x1="95435" y1="80398" x2="95435" y2="80398"/>
                        <a14:foregroundMark x1="93152" y1="89832" x2="93152" y2="89832"/>
                        <a14:foregroundMark x1="98913" y1="81551" x2="98913" y2="81551"/>
                        <a14:foregroundMark x1="98261" y1="80398" x2="98261" y2="80398"/>
                        <a14:foregroundMark x1="89457" y1="82600" x2="89457" y2="82600"/>
                        <a14:foregroundMark x1="89457" y1="82600" x2="89457" y2="82600"/>
                        <a14:foregroundMark x1="87174" y1="78512" x2="87174" y2="78512"/>
                        <a14:foregroundMark x1="84239" y1="79350" x2="84239" y2="80189"/>
                        <a14:foregroundMark x1="88043" y1="79350" x2="88043" y2="79350"/>
                        <a14:foregroundMark x1="91739" y1="82600" x2="91196" y2="84591"/>
                        <a14:foregroundMark x1="73478" y1="22013" x2="73478" y2="22013"/>
                        <a14:foregroundMark x1="68587" y1="18973" x2="67174" y2="19497"/>
                        <a14:foregroundMark x1="60870" y1="21488" x2="60000" y2="21488"/>
                        <a14:foregroundMark x1="48913" y1="21488" x2="47174" y2="21698"/>
                        <a14:foregroundMark x1="40000" y1="22851" x2="38261" y2="22851"/>
                        <a14:foregroundMark x1="27174" y1="24528" x2="27174" y2="24528"/>
                        <a14:foregroundMark x1="23696" y1="22537" x2="23696" y2="22537"/>
                        <a14:foregroundMark x1="23478" y1="22537" x2="24565" y2="22327"/>
                        <a14:foregroundMark x1="25109" y1="21698" x2="26848" y2="21174"/>
                        <a14:foregroundMark x1="28261" y1="21174" x2="29674" y2="21488"/>
                        <a14:foregroundMark x1="30870" y1="21174" x2="30870" y2="21174"/>
                        <a14:foregroundMark x1="32826" y1="21174" x2="33696" y2="20860"/>
                        <a14:foregroundMark x1="45109" y1="27254" x2="45109" y2="27254"/>
                        <a14:foregroundMark x1="49674" y1="27778" x2="51957" y2="27254"/>
                        <a14:foregroundMark x1="53478" y1="26730" x2="54239" y2="26415"/>
                        <a14:foregroundMark x1="54239" y1="26415" x2="56304" y2="26415"/>
                        <a14:foregroundMark x1="57391" y1="26101" x2="57391" y2="26101"/>
                        <a14:foregroundMark x1="57717" y1="18658" x2="57717" y2="18658"/>
                        <a14:foregroundMark x1="57717" y1="18658" x2="57717" y2="18658"/>
                        <a14:foregroundMark x1="57174" y1="4088" x2="57174" y2="4088"/>
                        <a14:foregroundMark x1="55435" y1="2411" x2="55435" y2="2411"/>
                        <a14:foregroundMark x1="54239" y1="2201" x2="54239" y2="2201"/>
                        <a14:foregroundMark x1="41196" y1="8281" x2="41196" y2="8281"/>
                        <a14:foregroundMark x1="43152" y1="7442" x2="43152" y2="7442"/>
                        <a14:foregroundMark x1="44239" y1="5451" x2="44239" y2="5451"/>
                        <a14:foregroundMark x1="44891" y1="5241" x2="44891" y2="5241"/>
                        <a14:foregroundMark x1="45978" y1="4927" x2="45978" y2="4927"/>
                        <a14:foregroundMark x1="58043" y1="9329" x2="58913" y2="9853"/>
                        <a14:foregroundMark x1="58913" y1="9644" x2="58913" y2="9644"/>
                        <a14:foregroundMark x1="58913" y1="6604" x2="58913" y2="6604"/>
                        <a14:foregroundMark x1="58261" y1="12683" x2="58261" y2="12683"/>
                        <a14:foregroundMark x1="41739" y1="10692" x2="41739" y2="10692"/>
                        <a14:foregroundMark x1="43152" y1="9015" x2="43152" y2="9015"/>
                        <a14:foregroundMark x1="51196" y1="85639" x2="51196" y2="85639"/>
                        <a14:foregroundMark x1="62283" y1="85639" x2="62283" y2="85639"/>
                        <a14:foregroundMark x1="70000" y1="80398" x2="69130" y2="80398"/>
                        <a14:foregroundMark x1="62609" y1="80713" x2="61413" y2="80398"/>
                        <a14:foregroundMark x1="48261" y1="79036" x2="48261" y2="79036"/>
                        <a14:foregroundMark x1="47391" y1="78512" x2="47391" y2="78512"/>
                        <a14:foregroundMark x1="50870" y1="75786" x2="53152" y2="75157"/>
                        <a14:foregroundMark x1="55435" y1="73585" x2="57174" y2="72746"/>
                        <a14:foregroundMark x1="59130" y1="71593" x2="59130" y2="71593"/>
                        <a14:foregroundMark x1="75109" y1="79350" x2="75109" y2="80398"/>
                        <a14:foregroundMark x1="75109" y1="80713" x2="75109" y2="80713"/>
                        <a14:foregroundMark x1="62283" y1="83962" x2="57391" y2="84591"/>
                        <a14:foregroundMark x1="50870" y1="82390" x2="50870" y2="82390"/>
                      </a14:backgroundRemoval>
                    </a14:imgEffect>
                  </a14:imgLayer>
                </a14:imgProps>
              </a:ext>
              <a:ext uri="{28A0092B-C50C-407E-A947-70E740481C1C}">
                <a14:useLocalDpi xmlns:a14="http://schemas.microsoft.com/office/drawing/2010/main" val="0"/>
              </a:ext>
            </a:extLst>
          </a:blip>
          <a:srcRect/>
          <a:stretch>
            <a:fillRect/>
          </a:stretch>
        </p:blipFill>
        <p:spPr bwMode="auto">
          <a:xfrm>
            <a:off x="148014" y="1849189"/>
            <a:ext cx="1450577" cy="137183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8014" y="-47290"/>
            <a:ext cx="4802589" cy="1511345"/>
            <a:chOff x="148014" y="-47290"/>
            <a:chExt cx="4802589" cy="1511345"/>
          </a:xfrm>
        </p:grpSpPr>
        <p:sp>
          <p:nvSpPr>
            <p:cNvPr id="6" name="Rectangle 5"/>
            <p:cNvSpPr/>
            <p:nvPr/>
          </p:nvSpPr>
          <p:spPr>
            <a:xfrm>
              <a:off x="250380" y="82583"/>
              <a:ext cx="4700223"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4800" b="1" cap="none" spc="0" dirty="0">
                  <a:ln w="12700">
                    <a:solidFill>
                      <a:schemeClr val="accent1"/>
                    </a:solidFill>
                    <a:prstDash val="solid"/>
                  </a:ln>
                  <a:solidFill>
                    <a:srgbClr val="FF0000"/>
                  </a:solidFill>
                  <a:latin typeface="Arial" panose="020B0604020202020204" pitchFamily="34" charset="0"/>
                  <a:cs typeface="Arial" panose="020B0604020202020204" pitchFamily="34" charset="0"/>
                </a:rPr>
                <a:t>KHỞI ĐỘNG</a:t>
              </a:r>
            </a:p>
          </p:txBody>
        </p:sp>
        <p:pic>
          <p:nvPicPr>
            <p:cNvPr id="17" name="Hình ảnh 4">
              <a:extLst>
                <a:ext uri="{FF2B5EF4-FFF2-40B4-BE49-F238E27FC236}">
                  <a16:creationId xmlns:a16="http://schemas.microsoft.com/office/drawing/2014/main" id="{C41E5DA5-E68D-4D65-B82E-8681E976871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sp>
        <p:nvSpPr>
          <p:cNvPr id="18" name="Rectangle 17"/>
          <p:cNvSpPr/>
          <p:nvPr/>
        </p:nvSpPr>
        <p:spPr>
          <a:xfrm>
            <a:off x="5052969" y="118467"/>
            <a:ext cx="7700048" cy="1446550"/>
          </a:xfrm>
          <a:prstGeom prst="rect">
            <a:avLst/>
          </a:prstGeom>
          <a:noFill/>
          <a:ln>
            <a:noFill/>
          </a:ln>
        </p:spPr>
        <p:txBody>
          <a:bodyPr wrap="square" lIns="91440" tIns="45720" rIns="91440" bIns="45720">
            <a:spAutoFit/>
          </a:bodyPr>
          <a:lstStyle/>
          <a:p>
            <a:pPr algn="ctr"/>
            <a:r>
              <a:rPr lang="en-US" sz="7200" b="1" cap="none" spc="0" dirty="0">
                <a:ln w="12700">
                  <a:solidFill>
                    <a:schemeClr val="accent1"/>
                  </a:solidFill>
                  <a:prstDash val="solid"/>
                </a:ln>
                <a:solidFill>
                  <a:srgbClr val="FFC000"/>
                </a:solidFill>
                <a:effectLst>
                  <a:outerShdw dist="38100" dir="2640000" algn="bl" rotWithShape="0">
                    <a:schemeClr val="accent1"/>
                  </a:outerShdw>
                </a:effectLst>
                <a:latin typeface="#9Slide06 SVNManus" pitchFamily="2" charset="0"/>
                <a:cs typeface="Arial" panose="020B0604020202020204" pitchFamily="34" charset="0"/>
              </a:rPr>
              <a:t> </a:t>
            </a:r>
            <a:r>
              <a:rPr lang="en-US" sz="8800" b="1" cap="none" spc="0" dirty="0">
                <a:ln w="12700">
                  <a:solidFill>
                    <a:schemeClr val="accent1"/>
                  </a:solidFill>
                  <a:prstDash val="solid"/>
                </a:ln>
                <a:solidFill>
                  <a:srgbClr val="FFC000"/>
                </a:solidFill>
                <a:effectLst>
                  <a:outerShdw dist="38100" dir="2640000" algn="bl" rotWithShape="0">
                    <a:schemeClr val="accent1"/>
                  </a:outerShdw>
                </a:effectLst>
                <a:latin typeface="#9Slide06 SVNManus" pitchFamily="2" charset="0"/>
                <a:cs typeface="Arial" panose="020B0604020202020204" pitchFamily="34" charset="0"/>
              </a:rPr>
              <a:t> </a:t>
            </a:r>
            <a:r>
              <a:rPr lang="en-US" sz="4000" b="1" cap="none" spc="0">
                <a:ln w="12700">
                  <a:solidFill>
                    <a:schemeClr val="accent1"/>
                  </a:solidFill>
                  <a:prstDash val="solid"/>
                </a:ln>
                <a:solidFill>
                  <a:srgbClr val="00B050"/>
                </a:solidFill>
                <a:latin typeface="Arial" panose="020B0604020202020204" pitchFamily="34" charset="0"/>
                <a:cs typeface="Arial" panose="020B0604020202020204" pitchFamily="34" charset="0"/>
              </a:rPr>
              <a:t>AI NHANH H</a:t>
            </a:r>
            <a:r>
              <a:rPr lang="vi-VN" sz="4000" b="1" cap="none" spc="0">
                <a:ln w="12700">
                  <a:solidFill>
                    <a:schemeClr val="accent1"/>
                  </a:solidFill>
                  <a:prstDash val="solid"/>
                </a:ln>
                <a:solidFill>
                  <a:srgbClr val="00B050"/>
                </a:solidFill>
                <a:latin typeface="Arial" panose="020B0604020202020204" pitchFamily="34" charset="0"/>
                <a:cs typeface="Arial" panose="020B0604020202020204" pitchFamily="34" charset="0"/>
              </a:rPr>
              <a:t>Ơ</a:t>
            </a:r>
            <a:r>
              <a:rPr lang="en-US" sz="4000" b="1" cap="none" spc="0">
                <a:ln w="12700">
                  <a:solidFill>
                    <a:schemeClr val="accent1"/>
                  </a:solidFill>
                  <a:prstDash val="solid"/>
                </a:ln>
                <a:solidFill>
                  <a:srgbClr val="00B050"/>
                </a:solidFill>
                <a:latin typeface="Arial" panose="020B0604020202020204" pitchFamily="34" charset="0"/>
                <a:cs typeface="Arial" panose="020B0604020202020204" pitchFamily="34" charset="0"/>
              </a:rPr>
              <a:t>N</a:t>
            </a:r>
            <a:endParaRPr lang="en-US" sz="4000" b="1" cap="none" spc="0" dirty="0">
              <a:ln w="12700">
                <a:solidFill>
                  <a:schemeClr val="accent1"/>
                </a:solidFill>
                <a:prstDash val="solid"/>
              </a:ln>
              <a:solidFill>
                <a:srgbClr val="00B050"/>
              </a:solidFill>
              <a:latin typeface="Arial" panose="020B0604020202020204" pitchFamily="34" charset="0"/>
              <a:cs typeface="Arial" panose="020B0604020202020204" pitchFamily="34" charset="0"/>
            </a:endParaRPr>
          </a:p>
        </p:txBody>
      </p:sp>
      <p:cxnSp>
        <p:nvCxnSpPr>
          <p:cNvPr id="3" name="Straight Connector 2"/>
          <p:cNvCxnSpPr/>
          <p:nvPr/>
        </p:nvCxnSpPr>
        <p:spPr>
          <a:xfrm flipV="1">
            <a:off x="5108618" y="1273062"/>
            <a:ext cx="6906763" cy="9850"/>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598591" y="2025818"/>
            <a:ext cx="2809659" cy="954107"/>
          </a:xfrm>
          <a:prstGeom prst="rect">
            <a:avLst/>
          </a:prstGeom>
        </p:spPr>
        <p:txBody>
          <a:bodyPr wrap="square">
            <a:spAutoFit/>
          </a:bodyPr>
          <a:lstStyle/>
          <a:p>
            <a:r>
              <a:rPr lang="vi-VN"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Chuẩn bị </a:t>
            </a:r>
            <a:r>
              <a:rPr lang="vi-VN" sz="2800" b="1" dirty="0">
                <a:solidFill>
                  <a:srgbClr val="FF0000"/>
                </a:solidFill>
                <a:latin typeface="#9Slide05 Fourth Medium" panose="00000600000000000000" pitchFamily="2" charset="0"/>
                <a:ea typeface="Cambria" panose="02040503050406030204" pitchFamily="18" charset="0"/>
                <a:cs typeface="Arial" panose="020B0604020202020204" pitchFamily="34" charset="0"/>
              </a:rPr>
              <a:t>giấy note, bút</a:t>
            </a:r>
            <a:r>
              <a:rPr lang="en-US" sz="2800" b="1" dirty="0">
                <a:solidFill>
                  <a:srgbClr val="FF0000"/>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FF0000"/>
                </a:solidFill>
                <a:latin typeface="#9Slide05 Fourth Medium" panose="00000600000000000000" pitchFamily="2" charset="0"/>
                <a:ea typeface="Cambria" panose="02040503050406030204" pitchFamily="18" charset="0"/>
                <a:cs typeface="Arial" panose="020B0604020202020204" pitchFamily="34" charset="0"/>
              </a:rPr>
              <a:t>bảng</a:t>
            </a:r>
            <a:r>
              <a:rPr lang="en-US" sz="2800" b="1" dirty="0">
                <a:solidFill>
                  <a:srgbClr val="FF0000"/>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cá</a:t>
            </a:r>
            <a:r>
              <a:rPr lang="en-US"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nhân</a:t>
            </a:r>
            <a:r>
              <a:rPr lang="vi-VN" sz="2800" b="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a:t>
            </a:r>
            <a:endParaRPr lang="en-US" sz="2800" b="1" dirty="0">
              <a:solidFill>
                <a:srgbClr val="1C1CAA"/>
              </a:solidFill>
              <a:latin typeface="#9Slide05 Fourth Medium" panose="00000600000000000000" pitchFamily="2" charset="0"/>
              <a:cs typeface="Arial" panose="020B0604020202020204" pitchFamily="34" charset="0"/>
            </a:endParaRPr>
          </a:p>
        </p:txBody>
      </p:sp>
      <p:pic>
        <p:nvPicPr>
          <p:cNvPr id="1026" name="Picture 2" descr="School Countdown Clip Art - Royalty Free - GoGraph"/>
          <p:cNvPicPr>
            <a:picLocks noChangeAspect="1" noChangeArrowheads="1"/>
          </p:cNvPicPr>
          <p:nvPr/>
        </p:nvPicPr>
        <p:blipFill rotWithShape="1">
          <a:blip r:embed="rId10">
            <a:extLst>
              <a:ext uri="{28A0092B-C50C-407E-A947-70E740481C1C}">
                <a14:useLocalDpi xmlns:a14="http://schemas.microsoft.com/office/drawing/2010/main" val="0"/>
              </a:ext>
            </a:extLst>
          </a:blip>
          <a:srcRect l="11222" t="12876" r="10028" b="17846"/>
          <a:stretch/>
        </p:blipFill>
        <p:spPr bwMode="auto">
          <a:xfrm>
            <a:off x="4674815" y="1968126"/>
            <a:ext cx="2005852" cy="133723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lbow Connector 9"/>
          <p:cNvCxnSpPr/>
          <p:nvPr/>
        </p:nvCxnSpPr>
        <p:spPr>
          <a:xfrm>
            <a:off x="0" y="1655735"/>
            <a:ext cx="12057017" cy="2030673"/>
          </a:xfrm>
          <a:prstGeom prst="bentConnector3">
            <a:avLst>
              <a:gd name="adj1" fmla="val 36891"/>
            </a:avLst>
          </a:prstGeom>
          <a:ln w="381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24255" y="3686408"/>
            <a:ext cx="13854" cy="3171592"/>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80929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08"/>
                                        </p:tgtEl>
                                        <p:attrNameLst>
                                          <p:attrName>style.visibility</p:attrName>
                                        </p:attrNameLst>
                                      </p:cBhvr>
                                      <p:to>
                                        <p:strVal val="visible"/>
                                      </p:to>
                                    </p:set>
                                    <p:animEffect transition="in" filter="barn(inVertical)">
                                      <p:cBhvr>
                                        <p:cTn id="7" dur="500"/>
                                        <p:tgtEl>
                                          <p:spTgt spid="410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animEffect transition="in" filter="barn(inVertical)">
                                      <p:cBhvr>
                                        <p:cTn id="31" dur="500"/>
                                        <p:tgtEl>
                                          <p:spTgt spid="409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29"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extLst>
      <p:ext uri="{BB962C8B-B14F-4D97-AF65-F5344CB8AC3E}">
        <p14:creationId xmlns:p14="http://schemas.microsoft.com/office/powerpoint/2010/main" val="1424287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0178A4B-26E1-4479-B98C-5191F479A6C4}"/>
              </a:ext>
            </a:extLst>
          </p:cNvPr>
          <p:cNvSpPr txBox="1"/>
          <p:nvPr/>
        </p:nvSpPr>
        <p:spPr>
          <a:xfrm>
            <a:off x="1604237" y="26895"/>
            <a:ext cx="9780996" cy="1200329"/>
          </a:xfrm>
          <a:prstGeom prst="rect">
            <a:avLst/>
          </a:prstGeom>
          <a:noFill/>
        </p:spPr>
        <p:txBody>
          <a:bodyPr wrap="square" rtlCol="0">
            <a:spAutoFit/>
          </a:bodyPr>
          <a:lstStyle/>
          <a:p>
            <a:pPr marL="285750" indent="-285750" algn="ctr">
              <a:buFont typeface="Wingdings" panose="05000000000000000000" pitchFamily="2" charset="2"/>
              <a:buChar char="ü"/>
            </a:pPr>
            <a:r>
              <a:rPr lang="en-US" sz="3600" b="1">
                <a:solidFill>
                  <a:srgbClr val="F612BA"/>
                </a:solidFill>
                <a:latin typeface="#9Slide05 Fourth" panose="00000500000000000000" pitchFamily="2" charset="0"/>
              </a:rPr>
              <a:t>Lập sơ đồ thể hiện đặc điểm tự nhiên vùng biển đảo Việt Nam</a:t>
            </a:r>
          </a:p>
        </p:txBody>
      </p:sp>
      <p:grpSp>
        <p:nvGrpSpPr>
          <p:cNvPr id="15" name="Group 14">
            <a:extLst>
              <a:ext uri="{FF2B5EF4-FFF2-40B4-BE49-F238E27FC236}">
                <a16:creationId xmlns:a16="http://schemas.microsoft.com/office/drawing/2014/main" id="{E8CA5A94-034C-D719-BFA2-961A85CF61F1}"/>
              </a:ext>
            </a:extLst>
          </p:cNvPr>
          <p:cNvGrpSpPr/>
          <p:nvPr/>
        </p:nvGrpSpPr>
        <p:grpSpPr>
          <a:xfrm>
            <a:off x="0" y="0"/>
            <a:ext cx="2270590" cy="6858000"/>
            <a:chOff x="0" y="0"/>
            <a:chExt cx="2270590" cy="6858000"/>
          </a:xfrm>
        </p:grpSpPr>
        <p:sp>
          <p:nvSpPr>
            <p:cNvPr id="16" name="Rectangle 15">
              <a:extLst>
                <a:ext uri="{FF2B5EF4-FFF2-40B4-BE49-F238E27FC236}">
                  <a16:creationId xmlns:a16="http://schemas.microsoft.com/office/drawing/2014/main" id="{EB64A4E7-879C-CDC8-FF47-CBD4F58C47CB}"/>
                </a:ext>
              </a:extLst>
            </p:cNvPr>
            <p:cNvSpPr/>
            <p:nvPr/>
          </p:nvSpPr>
          <p:spPr>
            <a:xfrm>
              <a:off x="0" y="0"/>
              <a:ext cx="1551398" cy="6858000"/>
            </a:xfrm>
            <a:prstGeom prst="rect">
              <a:avLst/>
            </a:prstGeom>
            <a:solidFill>
              <a:srgbClr val="0672BD"/>
            </a:solidFill>
            <a:ln w="222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AD5926F9-4237-D811-292B-C1A4D0F00A7E}"/>
                </a:ext>
              </a:extLst>
            </p:cNvPr>
            <p:cNvSpPr/>
            <p:nvPr/>
          </p:nvSpPr>
          <p:spPr>
            <a:xfrm>
              <a:off x="27342" y="2445251"/>
              <a:ext cx="2243248" cy="22808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BA83B47-963D-F1F9-53F3-18A6FFE06A37}"/>
                </a:ext>
              </a:extLst>
            </p:cNvPr>
            <p:cNvSpPr txBox="1"/>
            <p:nvPr/>
          </p:nvSpPr>
          <p:spPr>
            <a:xfrm rot="16200000">
              <a:off x="-1965844" y="2800852"/>
              <a:ext cx="6411074" cy="1569660"/>
            </a:xfrm>
            <a:prstGeom prst="rect">
              <a:avLst/>
            </a:prstGeom>
            <a:noFill/>
          </p:spPr>
          <p:txBody>
            <a:bodyPr wrap="square" rtlCol="0">
              <a:spAutoFit/>
            </a:bodyPr>
            <a:lstStyle/>
            <a:p>
              <a:pPr algn="ctr"/>
              <a:r>
                <a:rPr lang="en-US" sz="4800">
                  <a:solidFill>
                    <a:srgbClr val="3108C8"/>
                  </a:solidFill>
                  <a:latin typeface="#9Slide07 IcielCrocante" panose="02000000000000000000" pitchFamily="2" charset="0"/>
                </a:rPr>
                <a:t>L</a:t>
              </a:r>
              <a:r>
                <a:rPr lang="vi-VN" sz="4800">
                  <a:solidFill>
                    <a:srgbClr val="3108C8"/>
                  </a:solidFill>
                  <a:latin typeface="#9Slide07 IcielCrocante" panose="02000000000000000000" pitchFamily="2" charset="0"/>
                </a:rPr>
                <a:t>uyện </a:t>
              </a:r>
            </a:p>
            <a:p>
              <a:pPr algn="ctr"/>
              <a:r>
                <a:rPr lang="vi-VN" sz="4800">
                  <a:solidFill>
                    <a:srgbClr val="3108C8"/>
                  </a:solidFill>
                  <a:latin typeface="#9Slide07 IcielCrocante" panose="02000000000000000000" pitchFamily="2" charset="0"/>
                </a:rPr>
                <a:t>tập</a:t>
              </a:r>
              <a:endParaRPr lang="en-US" sz="4800">
                <a:solidFill>
                  <a:srgbClr val="3108C8"/>
                </a:solidFill>
                <a:latin typeface="#9Slide07 IcielCrocante" panose="02000000000000000000" pitchFamily="2" charset="0"/>
              </a:endParaRPr>
            </a:p>
          </p:txBody>
        </p:sp>
      </p:grpSp>
      <p:grpSp>
        <p:nvGrpSpPr>
          <p:cNvPr id="123" name="Group 122">
            <a:extLst>
              <a:ext uri="{FF2B5EF4-FFF2-40B4-BE49-F238E27FC236}">
                <a16:creationId xmlns:a16="http://schemas.microsoft.com/office/drawing/2014/main" id="{A7745C66-4D20-CA6B-6475-38D81FE38CF0}"/>
              </a:ext>
            </a:extLst>
          </p:cNvPr>
          <p:cNvGrpSpPr/>
          <p:nvPr/>
        </p:nvGrpSpPr>
        <p:grpSpPr>
          <a:xfrm>
            <a:off x="2561578" y="1371064"/>
            <a:ext cx="12461517" cy="5144995"/>
            <a:chOff x="2479385" y="1247774"/>
            <a:chExt cx="12461517" cy="5144995"/>
          </a:xfrm>
        </p:grpSpPr>
        <p:cxnSp>
          <p:nvCxnSpPr>
            <p:cNvPr id="95" name="Connector: Curved 94">
              <a:extLst>
                <a:ext uri="{FF2B5EF4-FFF2-40B4-BE49-F238E27FC236}">
                  <a16:creationId xmlns:a16="http://schemas.microsoft.com/office/drawing/2014/main" id="{0514BDA5-382F-34F2-C886-A2EFEB7E6C91}"/>
                </a:ext>
              </a:extLst>
            </p:cNvPr>
            <p:cNvCxnSpPr>
              <a:cxnSpLocks/>
            </p:cNvCxnSpPr>
            <p:nvPr/>
          </p:nvCxnSpPr>
          <p:spPr>
            <a:xfrm>
              <a:off x="7669013" y="2461993"/>
              <a:ext cx="890540" cy="89996"/>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7" name="Connector: Curved 96">
              <a:extLst>
                <a:ext uri="{FF2B5EF4-FFF2-40B4-BE49-F238E27FC236}">
                  <a16:creationId xmlns:a16="http://schemas.microsoft.com/office/drawing/2014/main" id="{12E64F30-ED01-AA0C-750E-839B3D620661}"/>
                </a:ext>
              </a:extLst>
            </p:cNvPr>
            <p:cNvCxnSpPr>
              <a:cxnSpLocks/>
            </p:cNvCxnSpPr>
            <p:nvPr/>
          </p:nvCxnSpPr>
          <p:spPr>
            <a:xfrm>
              <a:off x="7614939" y="3510882"/>
              <a:ext cx="890540" cy="89996"/>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ADB9994-DA5D-7DD8-2176-9E7CDC435D37}"/>
                </a:ext>
              </a:extLst>
            </p:cNvPr>
            <p:cNvSpPr txBox="1"/>
            <p:nvPr/>
          </p:nvSpPr>
          <p:spPr>
            <a:xfrm>
              <a:off x="8628916" y="3335378"/>
              <a:ext cx="1458164" cy="523220"/>
            </a:xfrm>
            <a:prstGeom prst="rect">
              <a:avLst/>
            </a:prstGeom>
            <a:noFill/>
          </p:spPr>
          <p:txBody>
            <a:bodyPr wrap="square">
              <a:spAutoFit/>
            </a:bodyPr>
            <a:lstStyle/>
            <a:p>
              <a:r>
                <a:rPr lang="en-US" sz="2800">
                  <a:solidFill>
                    <a:srgbClr val="0070C0"/>
                  </a:solidFill>
                  <a:latin typeface="#9Slide05 Fourth Medium" panose="00000600000000000000" pitchFamily="2" charset="0"/>
                </a:rPr>
                <a:t>Mưa…</a:t>
              </a:r>
            </a:p>
          </p:txBody>
        </p:sp>
        <p:sp>
          <p:nvSpPr>
            <p:cNvPr id="114" name="TextBox 113">
              <a:extLst>
                <a:ext uri="{FF2B5EF4-FFF2-40B4-BE49-F238E27FC236}">
                  <a16:creationId xmlns:a16="http://schemas.microsoft.com/office/drawing/2014/main" id="{E57E0FE2-66A9-3460-2DAD-DF70E35A0A41}"/>
                </a:ext>
              </a:extLst>
            </p:cNvPr>
            <p:cNvSpPr txBox="1"/>
            <p:nvPr/>
          </p:nvSpPr>
          <p:spPr>
            <a:xfrm>
              <a:off x="8623260" y="3674138"/>
              <a:ext cx="1280141" cy="523220"/>
            </a:xfrm>
            <a:prstGeom prst="rect">
              <a:avLst/>
            </a:prstGeom>
            <a:noFill/>
          </p:spPr>
          <p:txBody>
            <a:bodyPr wrap="square">
              <a:spAutoFit/>
            </a:bodyPr>
            <a:lstStyle/>
            <a:p>
              <a:r>
                <a:rPr lang="en-US" sz="2800">
                  <a:solidFill>
                    <a:srgbClr val="0070C0"/>
                  </a:solidFill>
                  <a:latin typeface="#9Slide05 Fourth Medium" panose="00000600000000000000" pitchFamily="2" charset="0"/>
                </a:rPr>
                <a:t>Gió…</a:t>
              </a:r>
            </a:p>
          </p:txBody>
        </p:sp>
        <p:sp>
          <p:nvSpPr>
            <p:cNvPr id="115" name="TextBox 114">
              <a:extLst>
                <a:ext uri="{FF2B5EF4-FFF2-40B4-BE49-F238E27FC236}">
                  <a16:creationId xmlns:a16="http://schemas.microsoft.com/office/drawing/2014/main" id="{121574B2-E132-98A5-9735-4474914974F3}"/>
                </a:ext>
              </a:extLst>
            </p:cNvPr>
            <p:cNvSpPr txBox="1"/>
            <p:nvPr/>
          </p:nvSpPr>
          <p:spPr>
            <a:xfrm>
              <a:off x="8519674" y="4198019"/>
              <a:ext cx="1458164" cy="523220"/>
            </a:xfrm>
            <a:prstGeom prst="rect">
              <a:avLst/>
            </a:prstGeom>
            <a:noFill/>
          </p:spPr>
          <p:txBody>
            <a:bodyPr wrap="square">
              <a:spAutoFit/>
            </a:bodyPr>
            <a:lstStyle/>
            <a:p>
              <a:r>
                <a:rPr lang="en-US" sz="2800">
                  <a:solidFill>
                    <a:srgbClr val="0070C0"/>
                  </a:solidFill>
                  <a:latin typeface="#9Slide05 Fourth Medium" panose="00000600000000000000" pitchFamily="2" charset="0"/>
                </a:rPr>
                <a:t>Bão…</a:t>
              </a:r>
            </a:p>
          </p:txBody>
        </p:sp>
        <p:sp>
          <p:nvSpPr>
            <p:cNvPr id="116" name="TextBox 115">
              <a:extLst>
                <a:ext uri="{FF2B5EF4-FFF2-40B4-BE49-F238E27FC236}">
                  <a16:creationId xmlns:a16="http://schemas.microsoft.com/office/drawing/2014/main" id="{0B4E0A99-9618-2B78-281B-73D8FF6E1F60}"/>
                </a:ext>
              </a:extLst>
            </p:cNvPr>
            <p:cNvSpPr txBox="1"/>
            <p:nvPr/>
          </p:nvSpPr>
          <p:spPr>
            <a:xfrm>
              <a:off x="7827416" y="4719910"/>
              <a:ext cx="2075985" cy="523220"/>
            </a:xfrm>
            <a:prstGeom prst="rect">
              <a:avLst/>
            </a:prstGeom>
            <a:noFill/>
          </p:spPr>
          <p:txBody>
            <a:bodyPr wrap="square">
              <a:spAutoFit/>
            </a:bodyPr>
            <a:lstStyle/>
            <a:p>
              <a:r>
                <a:rPr lang="en-US" sz="2800">
                  <a:solidFill>
                    <a:srgbClr val="0070C0"/>
                  </a:solidFill>
                  <a:latin typeface="#9Slide05 Fourth Medium" panose="00000600000000000000" pitchFamily="2" charset="0"/>
                </a:rPr>
                <a:t>Dòng biển</a:t>
              </a:r>
            </a:p>
          </p:txBody>
        </p:sp>
        <p:sp>
          <p:nvSpPr>
            <p:cNvPr id="117" name="TextBox 116">
              <a:extLst>
                <a:ext uri="{FF2B5EF4-FFF2-40B4-BE49-F238E27FC236}">
                  <a16:creationId xmlns:a16="http://schemas.microsoft.com/office/drawing/2014/main" id="{738B0FDB-55E3-D905-A06E-E7A5F6AC984E}"/>
                </a:ext>
              </a:extLst>
            </p:cNvPr>
            <p:cNvSpPr txBox="1"/>
            <p:nvPr/>
          </p:nvSpPr>
          <p:spPr>
            <a:xfrm>
              <a:off x="8063272" y="5356194"/>
              <a:ext cx="2075985" cy="523220"/>
            </a:xfrm>
            <a:prstGeom prst="rect">
              <a:avLst/>
            </a:prstGeom>
            <a:noFill/>
          </p:spPr>
          <p:txBody>
            <a:bodyPr wrap="square">
              <a:spAutoFit/>
            </a:bodyPr>
            <a:lstStyle/>
            <a:p>
              <a:r>
                <a:rPr lang="en-US" sz="2800">
                  <a:solidFill>
                    <a:srgbClr val="0070C0"/>
                  </a:solidFill>
                  <a:latin typeface="#9Slide05 Fourth Medium" panose="00000600000000000000" pitchFamily="2" charset="0"/>
                </a:rPr>
                <a:t>Chế độ triều</a:t>
              </a:r>
            </a:p>
          </p:txBody>
        </p:sp>
        <p:sp>
          <p:nvSpPr>
            <p:cNvPr id="90" name="TextBox 89">
              <a:extLst>
                <a:ext uri="{FF2B5EF4-FFF2-40B4-BE49-F238E27FC236}">
                  <a16:creationId xmlns:a16="http://schemas.microsoft.com/office/drawing/2014/main" id="{1A622FA6-2932-DE23-A7BF-96DC4A0B53A9}"/>
                </a:ext>
              </a:extLst>
            </p:cNvPr>
            <p:cNvSpPr txBox="1"/>
            <p:nvPr/>
          </p:nvSpPr>
          <p:spPr>
            <a:xfrm>
              <a:off x="8519673" y="2673703"/>
              <a:ext cx="6069325" cy="523220"/>
            </a:xfrm>
            <a:prstGeom prst="rect">
              <a:avLst/>
            </a:prstGeom>
            <a:noFill/>
          </p:spPr>
          <p:txBody>
            <a:bodyPr wrap="square">
              <a:spAutoFit/>
            </a:bodyPr>
            <a:lstStyle/>
            <a:p>
              <a:r>
                <a:rPr lang="en-US" sz="2800" b="0" i="0">
                  <a:solidFill>
                    <a:srgbClr val="0070C0"/>
                  </a:solidFill>
                  <a:effectLst/>
                  <a:latin typeface="#9Slide05 Fourth Medium" panose="00000600000000000000" pitchFamily="2" charset="0"/>
                </a:rPr>
                <a:t>Nhiệt độ…</a:t>
              </a:r>
              <a:endParaRPr lang="en-US" sz="2800">
                <a:solidFill>
                  <a:srgbClr val="0070C0"/>
                </a:solidFill>
                <a:latin typeface="#9Slide05 Fourth Medium" panose="00000600000000000000" pitchFamily="2" charset="0"/>
              </a:endParaRPr>
            </a:p>
          </p:txBody>
        </p:sp>
        <p:cxnSp>
          <p:nvCxnSpPr>
            <p:cNvPr id="94" name="Connector: Curved 93">
              <a:extLst>
                <a:ext uri="{FF2B5EF4-FFF2-40B4-BE49-F238E27FC236}">
                  <a16:creationId xmlns:a16="http://schemas.microsoft.com/office/drawing/2014/main" id="{BC1B442E-8FC0-42E6-1E26-C6F752329B2A}"/>
                </a:ext>
              </a:extLst>
            </p:cNvPr>
            <p:cNvCxnSpPr>
              <a:cxnSpLocks/>
            </p:cNvCxnSpPr>
            <p:nvPr/>
          </p:nvCxnSpPr>
          <p:spPr>
            <a:xfrm flipV="1">
              <a:off x="7726481" y="2009026"/>
              <a:ext cx="1030774" cy="415463"/>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6" name="Connector: Curved 95">
              <a:extLst>
                <a:ext uri="{FF2B5EF4-FFF2-40B4-BE49-F238E27FC236}">
                  <a16:creationId xmlns:a16="http://schemas.microsoft.com/office/drawing/2014/main" id="{CD5A2577-2C85-EC0C-AE96-A6996F7A7377}"/>
                </a:ext>
              </a:extLst>
            </p:cNvPr>
            <p:cNvCxnSpPr>
              <a:cxnSpLocks/>
            </p:cNvCxnSpPr>
            <p:nvPr/>
          </p:nvCxnSpPr>
          <p:spPr>
            <a:xfrm flipV="1">
              <a:off x="7603807" y="2954563"/>
              <a:ext cx="890540" cy="545355"/>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8" name="Connector: Curved 97">
              <a:extLst>
                <a:ext uri="{FF2B5EF4-FFF2-40B4-BE49-F238E27FC236}">
                  <a16:creationId xmlns:a16="http://schemas.microsoft.com/office/drawing/2014/main" id="{C2A02800-069E-DF07-E1DD-B09E247475EA}"/>
                </a:ext>
              </a:extLst>
            </p:cNvPr>
            <p:cNvCxnSpPr>
              <a:cxnSpLocks/>
            </p:cNvCxnSpPr>
            <p:nvPr/>
          </p:nvCxnSpPr>
          <p:spPr>
            <a:xfrm flipV="1">
              <a:off x="6936876" y="4936807"/>
              <a:ext cx="890540" cy="545355"/>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9" name="Connector: Curved 98">
              <a:extLst>
                <a:ext uri="{FF2B5EF4-FFF2-40B4-BE49-F238E27FC236}">
                  <a16:creationId xmlns:a16="http://schemas.microsoft.com/office/drawing/2014/main" id="{3CA7BDB6-76AE-3633-C6EB-9001D5E5A128}"/>
                </a:ext>
              </a:extLst>
            </p:cNvPr>
            <p:cNvCxnSpPr>
              <a:cxnSpLocks/>
            </p:cNvCxnSpPr>
            <p:nvPr/>
          </p:nvCxnSpPr>
          <p:spPr>
            <a:xfrm>
              <a:off x="6969672" y="5478409"/>
              <a:ext cx="1022862" cy="220650"/>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D25E706C-B3B2-B47F-9043-4ED26EC83AA3}"/>
                </a:ext>
              </a:extLst>
            </p:cNvPr>
            <p:cNvSpPr txBox="1"/>
            <p:nvPr/>
          </p:nvSpPr>
          <p:spPr>
            <a:xfrm>
              <a:off x="6175583" y="2115648"/>
              <a:ext cx="1550897" cy="584775"/>
            </a:xfrm>
            <a:prstGeom prst="rect">
              <a:avLst/>
            </a:prstGeom>
            <a:noFill/>
          </p:spPr>
          <p:txBody>
            <a:bodyPr wrap="square">
              <a:spAutoFit/>
            </a:bodyPr>
            <a:lstStyle/>
            <a:p>
              <a:r>
                <a:rPr lang="en-US" sz="3200">
                  <a:solidFill>
                    <a:srgbClr val="3324F8"/>
                  </a:solidFill>
                  <a:latin typeface="#9Slide05 Fourth Medium" panose="00000600000000000000" pitchFamily="2" charset="0"/>
                </a:rPr>
                <a:t>Địa hình</a:t>
              </a:r>
            </a:p>
          </p:txBody>
        </p:sp>
        <p:sp>
          <p:nvSpPr>
            <p:cNvPr id="108" name="TextBox 107">
              <a:extLst>
                <a:ext uri="{FF2B5EF4-FFF2-40B4-BE49-F238E27FC236}">
                  <a16:creationId xmlns:a16="http://schemas.microsoft.com/office/drawing/2014/main" id="{B77EBCB1-F320-CCF0-4389-223C128BB0F7}"/>
                </a:ext>
              </a:extLst>
            </p:cNvPr>
            <p:cNvSpPr txBox="1"/>
            <p:nvPr/>
          </p:nvSpPr>
          <p:spPr>
            <a:xfrm>
              <a:off x="6079857" y="3269406"/>
              <a:ext cx="1535082" cy="584775"/>
            </a:xfrm>
            <a:prstGeom prst="rect">
              <a:avLst/>
            </a:prstGeom>
            <a:noFill/>
          </p:spPr>
          <p:txBody>
            <a:bodyPr wrap="square">
              <a:spAutoFit/>
            </a:bodyPr>
            <a:lstStyle/>
            <a:p>
              <a:r>
                <a:rPr lang="en-US" sz="3200" b="0" i="0">
                  <a:solidFill>
                    <a:srgbClr val="3324F8"/>
                  </a:solidFill>
                  <a:effectLst/>
                  <a:latin typeface="#9Slide05 Fourth Medium" panose="00000600000000000000" pitchFamily="2" charset="0"/>
                </a:rPr>
                <a:t>Khí hậu</a:t>
              </a:r>
              <a:endParaRPr lang="en-US" sz="3200">
                <a:solidFill>
                  <a:srgbClr val="3324F8"/>
                </a:solidFill>
                <a:latin typeface="#9Slide05 Fourth Medium" panose="00000600000000000000" pitchFamily="2" charset="0"/>
              </a:endParaRPr>
            </a:p>
          </p:txBody>
        </p:sp>
        <p:cxnSp>
          <p:nvCxnSpPr>
            <p:cNvPr id="109" name="Connector: Curved 108">
              <a:extLst>
                <a:ext uri="{FF2B5EF4-FFF2-40B4-BE49-F238E27FC236}">
                  <a16:creationId xmlns:a16="http://schemas.microsoft.com/office/drawing/2014/main" id="{71B5B589-08B2-1FAC-2217-DDD064A60F1C}"/>
                </a:ext>
              </a:extLst>
            </p:cNvPr>
            <p:cNvCxnSpPr>
              <a:cxnSpLocks/>
            </p:cNvCxnSpPr>
            <p:nvPr/>
          </p:nvCxnSpPr>
          <p:spPr>
            <a:xfrm flipV="1">
              <a:off x="4681444" y="2342395"/>
              <a:ext cx="1329631" cy="841026"/>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0" name="Connector: Curved 109">
              <a:extLst>
                <a:ext uri="{FF2B5EF4-FFF2-40B4-BE49-F238E27FC236}">
                  <a16:creationId xmlns:a16="http://schemas.microsoft.com/office/drawing/2014/main" id="{B49679E3-1A8C-71A3-9F25-1C09698F979E}"/>
                </a:ext>
              </a:extLst>
            </p:cNvPr>
            <p:cNvCxnSpPr>
              <a:cxnSpLocks/>
              <a:endCxn id="108" idx="1"/>
            </p:cNvCxnSpPr>
            <p:nvPr/>
          </p:nvCxnSpPr>
          <p:spPr>
            <a:xfrm>
              <a:off x="5165142" y="3522666"/>
              <a:ext cx="914715" cy="3912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1" name="Connector: Curved 110">
              <a:extLst>
                <a:ext uri="{FF2B5EF4-FFF2-40B4-BE49-F238E27FC236}">
                  <a16:creationId xmlns:a16="http://schemas.microsoft.com/office/drawing/2014/main" id="{C77E6022-3EC6-EE03-69A1-56C06354B88F}"/>
                </a:ext>
              </a:extLst>
            </p:cNvPr>
            <p:cNvCxnSpPr>
              <a:cxnSpLocks/>
            </p:cNvCxnSpPr>
            <p:nvPr/>
          </p:nvCxnSpPr>
          <p:spPr>
            <a:xfrm>
              <a:off x="4451163" y="4574156"/>
              <a:ext cx="1048929" cy="768889"/>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351D75A8-E007-3916-3C3E-FB1B4614BC76}"/>
                </a:ext>
              </a:extLst>
            </p:cNvPr>
            <p:cNvSpPr txBox="1"/>
            <p:nvPr/>
          </p:nvSpPr>
          <p:spPr>
            <a:xfrm>
              <a:off x="5551668" y="5155643"/>
              <a:ext cx="1569662" cy="584775"/>
            </a:xfrm>
            <a:prstGeom prst="rect">
              <a:avLst/>
            </a:prstGeom>
            <a:noFill/>
          </p:spPr>
          <p:txBody>
            <a:bodyPr wrap="square">
              <a:spAutoFit/>
            </a:bodyPr>
            <a:lstStyle/>
            <a:p>
              <a:r>
                <a:rPr lang="en-US" sz="3200" b="0" i="0">
                  <a:solidFill>
                    <a:srgbClr val="3324F8"/>
                  </a:solidFill>
                  <a:effectLst/>
                  <a:latin typeface="#9Slide05 Fourth Medium" panose="00000600000000000000" pitchFamily="2" charset="0"/>
                </a:rPr>
                <a:t>Hải văn</a:t>
              </a:r>
              <a:endParaRPr lang="en-US" sz="3200">
                <a:solidFill>
                  <a:srgbClr val="3324F8"/>
                </a:solidFill>
                <a:latin typeface="#9Slide05 Fourth Medium" panose="00000600000000000000" pitchFamily="2" charset="0"/>
              </a:endParaRPr>
            </a:p>
          </p:txBody>
        </p:sp>
        <p:sp>
          <p:nvSpPr>
            <p:cNvPr id="113" name="Rectangle: Rounded Corners 35">
              <a:extLst>
                <a:ext uri="{FF2B5EF4-FFF2-40B4-BE49-F238E27FC236}">
                  <a16:creationId xmlns:a16="http://schemas.microsoft.com/office/drawing/2014/main" id="{358D84F4-8C99-BEE2-2EE0-A5AA9836A669}"/>
                </a:ext>
              </a:extLst>
            </p:cNvPr>
            <p:cNvSpPr/>
            <p:nvPr/>
          </p:nvSpPr>
          <p:spPr>
            <a:xfrm>
              <a:off x="2479385" y="2832824"/>
              <a:ext cx="2773785" cy="1819997"/>
            </a:xfrm>
            <a:prstGeom prst="roundRect">
              <a:avLst>
                <a:gd name="adj" fmla="val 50000"/>
              </a:avLst>
            </a:prstGeom>
            <a:solidFill>
              <a:srgbClr val="206A5D"/>
            </a:solidFill>
            <a:ln>
              <a:solidFill>
                <a:srgbClr val="206A5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9Slide03 SFU Futura_07" panose="00000900000000000000" pitchFamily="2" charset="0"/>
                </a:rPr>
                <a:t>Đặc điểm tự nhiên</a:t>
              </a:r>
            </a:p>
            <a:p>
              <a:pPr algn="ctr"/>
              <a:r>
                <a:rPr lang="en-US" sz="3200">
                  <a:latin typeface="#9Slide03 SFU Futura_07" panose="00000900000000000000" pitchFamily="2" charset="0"/>
                </a:rPr>
                <a:t>biển đảo</a:t>
              </a:r>
            </a:p>
          </p:txBody>
        </p:sp>
        <p:cxnSp>
          <p:nvCxnSpPr>
            <p:cNvPr id="101" name="Connector: Curved 100">
              <a:extLst>
                <a:ext uri="{FF2B5EF4-FFF2-40B4-BE49-F238E27FC236}">
                  <a16:creationId xmlns:a16="http://schemas.microsoft.com/office/drawing/2014/main" id="{D3A6C0C7-D013-42D2-F61E-25236A9CAB57}"/>
                </a:ext>
              </a:extLst>
            </p:cNvPr>
            <p:cNvCxnSpPr>
              <a:cxnSpLocks/>
            </p:cNvCxnSpPr>
            <p:nvPr/>
          </p:nvCxnSpPr>
          <p:spPr>
            <a:xfrm>
              <a:off x="7603807" y="3522666"/>
              <a:ext cx="890540" cy="400414"/>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2" name="Connector: Curved 101">
              <a:extLst>
                <a:ext uri="{FF2B5EF4-FFF2-40B4-BE49-F238E27FC236}">
                  <a16:creationId xmlns:a16="http://schemas.microsoft.com/office/drawing/2014/main" id="{47D864F4-0E4B-6610-60EF-5F7F4B01C1BD}"/>
                </a:ext>
              </a:extLst>
            </p:cNvPr>
            <p:cNvCxnSpPr>
              <a:cxnSpLocks/>
            </p:cNvCxnSpPr>
            <p:nvPr/>
          </p:nvCxnSpPr>
          <p:spPr>
            <a:xfrm rot="16200000" flipH="1">
              <a:off x="7500942" y="3652590"/>
              <a:ext cx="1032312" cy="804318"/>
            </a:xfrm>
            <a:prstGeom prst="curvedConnector3">
              <a:avLst>
                <a:gd name="adj1" fmla="val 32085"/>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3" name="Connector: Curved 102">
              <a:extLst>
                <a:ext uri="{FF2B5EF4-FFF2-40B4-BE49-F238E27FC236}">
                  <a16:creationId xmlns:a16="http://schemas.microsoft.com/office/drawing/2014/main" id="{D81463A9-13C9-8C08-368A-CCA9A1E2B939}"/>
                </a:ext>
              </a:extLst>
            </p:cNvPr>
            <p:cNvCxnSpPr>
              <a:cxnSpLocks/>
            </p:cNvCxnSpPr>
            <p:nvPr/>
          </p:nvCxnSpPr>
          <p:spPr>
            <a:xfrm>
              <a:off x="6901171" y="5497942"/>
              <a:ext cx="846037" cy="62805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DFDEF708-1679-0A47-C269-5112BCF49234}"/>
                </a:ext>
              </a:extLst>
            </p:cNvPr>
            <p:cNvSpPr txBox="1"/>
            <p:nvPr/>
          </p:nvSpPr>
          <p:spPr>
            <a:xfrm>
              <a:off x="7827416" y="5869549"/>
              <a:ext cx="1569661" cy="523220"/>
            </a:xfrm>
            <a:prstGeom prst="rect">
              <a:avLst/>
            </a:prstGeom>
            <a:noFill/>
          </p:spPr>
          <p:txBody>
            <a:bodyPr wrap="square">
              <a:spAutoFit/>
            </a:bodyPr>
            <a:lstStyle/>
            <a:p>
              <a:r>
                <a:rPr lang="en-US" sz="2800">
                  <a:solidFill>
                    <a:srgbClr val="0070C0"/>
                  </a:solidFill>
                  <a:latin typeface="#9Slide05 Fourth Medium" panose="00000600000000000000" pitchFamily="2" charset="0"/>
                </a:rPr>
                <a:t>Độ muối</a:t>
              </a:r>
            </a:p>
          </p:txBody>
        </p:sp>
        <p:cxnSp>
          <p:nvCxnSpPr>
            <p:cNvPr id="105" name="Connector: Curved 104">
              <a:extLst>
                <a:ext uri="{FF2B5EF4-FFF2-40B4-BE49-F238E27FC236}">
                  <a16:creationId xmlns:a16="http://schemas.microsoft.com/office/drawing/2014/main" id="{917B3355-6901-E450-FA22-4D6F9FA41064}"/>
                </a:ext>
              </a:extLst>
            </p:cNvPr>
            <p:cNvCxnSpPr>
              <a:cxnSpLocks/>
            </p:cNvCxnSpPr>
            <p:nvPr/>
          </p:nvCxnSpPr>
          <p:spPr>
            <a:xfrm flipV="1">
              <a:off x="7648546" y="1478731"/>
              <a:ext cx="1108709" cy="953243"/>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0A900897-2182-B955-B33B-AA88CD5135D8}"/>
                </a:ext>
              </a:extLst>
            </p:cNvPr>
            <p:cNvSpPr txBox="1"/>
            <p:nvPr/>
          </p:nvSpPr>
          <p:spPr>
            <a:xfrm>
              <a:off x="8871577" y="1247774"/>
              <a:ext cx="6069325" cy="523220"/>
            </a:xfrm>
            <a:prstGeom prst="rect">
              <a:avLst/>
            </a:prstGeom>
            <a:noFill/>
          </p:spPr>
          <p:txBody>
            <a:bodyPr wrap="square">
              <a:spAutoFit/>
            </a:bodyPr>
            <a:lstStyle/>
            <a:p>
              <a:r>
                <a:rPr lang="en-US" sz="2800" b="0" i="0">
                  <a:solidFill>
                    <a:srgbClr val="0070C0"/>
                  </a:solidFill>
                  <a:effectLst/>
                  <a:latin typeface="#9Slide05 Fourth Medium" panose="00000600000000000000" pitchFamily="2" charset="0"/>
                </a:rPr>
                <a:t>Các dạng địa hình…</a:t>
              </a:r>
              <a:endParaRPr lang="en-US" sz="2800">
                <a:solidFill>
                  <a:srgbClr val="0070C0"/>
                </a:solidFill>
                <a:latin typeface="#9Slide05 Fourth Medium" panose="00000600000000000000" pitchFamily="2" charset="0"/>
              </a:endParaRPr>
            </a:p>
          </p:txBody>
        </p:sp>
        <p:sp>
          <p:nvSpPr>
            <p:cNvPr id="92" name="TextBox 91">
              <a:extLst>
                <a:ext uri="{FF2B5EF4-FFF2-40B4-BE49-F238E27FC236}">
                  <a16:creationId xmlns:a16="http://schemas.microsoft.com/office/drawing/2014/main" id="{68B496F8-F172-9EAC-0AE7-41260C442927}"/>
                </a:ext>
              </a:extLst>
            </p:cNvPr>
            <p:cNvSpPr txBox="1"/>
            <p:nvPr/>
          </p:nvSpPr>
          <p:spPr>
            <a:xfrm>
              <a:off x="8835190" y="1789467"/>
              <a:ext cx="6069325" cy="523220"/>
            </a:xfrm>
            <a:prstGeom prst="rect">
              <a:avLst/>
            </a:prstGeom>
            <a:noFill/>
          </p:spPr>
          <p:txBody>
            <a:bodyPr wrap="square">
              <a:spAutoFit/>
            </a:bodyPr>
            <a:lstStyle/>
            <a:p>
              <a:r>
                <a:rPr lang="en-US" sz="2800" b="0" i="0">
                  <a:solidFill>
                    <a:srgbClr val="0070C0"/>
                  </a:solidFill>
                  <a:effectLst/>
                  <a:latin typeface="#9Slide05 Fourth Medium" panose="00000600000000000000" pitchFamily="2" charset="0"/>
                </a:rPr>
                <a:t>Thềm lục địa…</a:t>
              </a:r>
              <a:endParaRPr lang="en-US" sz="2800">
                <a:solidFill>
                  <a:srgbClr val="0070C0"/>
                </a:solidFill>
                <a:latin typeface="#9Slide05 Fourth Medium" panose="00000600000000000000" pitchFamily="2" charset="0"/>
              </a:endParaRPr>
            </a:p>
          </p:txBody>
        </p:sp>
        <p:sp>
          <p:nvSpPr>
            <p:cNvPr id="93" name="TextBox 92">
              <a:extLst>
                <a:ext uri="{FF2B5EF4-FFF2-40B4-BE49-F238E27FC236}">
                  <a16:creationId xmlns:a16="http://schemas.microsoft.com/office/drawing/2014/main" id="{56069318-1292-2141-F8BE-2D6AD6B87A63}"/>
                </a:ext>
              </a:extLst>
            </p:cNvPr>
            <p:cNvSpPr txBox="1"/>
            <p:nvPr/>
          </p:nvSpPr>
          <p:spPr>
            <a:xfrm>
              <a:off x="8757256" y="2290690"/>
              <a:ext cx="1762596" cy="523220"/>
            </a:xfrm>
            <a:prstGeom prst="rect">
              <a:avLst/>
            </a:prstGeom>
            <a:noFill/>
          </p:spPr>
          <p:txBody>
            <a:bodyPr wrap="square">
              <a:spAutoFit/>
            </a:bodyPr>
            <a:lstStyle/>
            <a:p>
              <a:r>
                <a:rPr lang="en-US" sz="2800">
                  <a:solidFill>
                    <a:srgbClr val="0070C0"/>
                  </a:solidFill>
                  <a:latin typeface="#9Slide05 Fourth Medium" panose="00000600000000000000" pitchFamily="2" charset="0"/>
                </a:rPr>
                <a:t>Đảo…</a:t>
              </a:r>
            </a:p>
          </p:txBody>
        </p:sp>
      </p:grpSp>
    </p:spTree>
    <p:extLst>
      <p:ext uri="{BB962C8B-B14F-4D97-AF65-F5344CB8AC3E}">
        <p14:creationId xmlns:p14="http://schemas.microsoft.com/office/powerpoint/2010/main" val="36736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ipe(left)">
                                      <p:cBhvr>
                                        <p:cTn id="7"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9E19F36-707C-47DA-A230-828115875707}"/>
              </a:ext>
            </a:extLst>
          </p:cNvPr>
          <p:cNvPicPr>
            <a:picLocks noChangeAspect="1"/>
          </p:cNvPicPr>
          <p:nvPr/>
        </p:nvPicPr>
        <p:blipFill>
          <a:blip r:embed="rId3"/>
          <a:stretch>
            <a:fillRect/>
          </a:stretch>
        </p:blipFill>
        <p:spPr>
          <a:xfrm>
            <a:off x="2684116" y="-362393"/>
            <a:ext cx="6251846" cy="1965411"/>
          </a:xfrm>
          <a:prstGeom prst="rect">
            <a:avLst/>
          </a:prstGeom>
        </p:spPr>
      </p:pic>
      <p:grpSp>
        <p:nvGrpSpPr>
          <p:cNvPr id="22" name="Google Shape;300;p20">
            <a:extLst>
              <a:ext uri="{FF2B5EF4-FFF2-40B4-BE49-F238E27FC236}">
                <a16:creationId xmlns:a16="http://schemas.microsoft.com/office/drawing/2014/main" id="{EAADAFED-3622-4719-B65C-86C06C8DF886}"/>
              </a:ext>
            </a:extLst>
          </p:cNvPr>
          <p:cNvGrpSpPr/>
          <p:nvPr/>
        </p:nvGrpSpPr>
        <p:grpSpPr>
          <a:xfrm>
            <a:off x="1035923" y="2001540"/>
            <a:ext cx="10120154" cy="2768650"/>
            <a:chOff x="6135271" y="1206550"/>
            <a:chExt cx="9282014" cy="2481791"/>
          </a:xfrm>
        </p:grpSpPr>
        <p:sp>
          <p:nvSpPr>
            <p:cNvPr id="24" name="Google Shape;301;p20">
              <a:extLst>
                <a:ext uri="{FF2B5EF4-FFF2-40B4-BE49-F238E27FC236}">
                  <a16:creationId xmlns:a16="http://schemas.microsoft.com/office/drawing/2014/main" id="{407A66F6-B84D-426F-8CC6-EC26E840245B}"/>
                </a:ext>
              </a:extLst>
            </p:cNvPr>
            <p:cNvSpPr/>
            <p:nvPr/>
          </p:nvSpPr>
          <p:spPr>
            <a:xfrm>
              <a:off x="7445264" y="2583065"/>
              <a:ext cx="627640" cy="254656"/>
            </a:xfrm>
            <a:custGeom>
              <a:avLst/>
              <a:gdLst/>
              <a:ahLst/>
              <a:cxnLst/>
              <a:rect l="l" t="t" r="r" b="b"/>
              <a:pathLst>
                <a:path w="20575" h="8348" extrusionOk="0">
                  <a:moveTo>
                    <a:pt x="0" y="1"/>
                  </a:moveTo>
                  <a:lnTo>
                    <a:pt x="0" y="8347"/>
                  </a:lnTo>
                  <a:lnTo>
                    <a:pt x="16598" y="1608"/>
                  </a:lnTo>
                  <a:lnTo>
                    <a:pt x="20574" y="1"/>
                  </a:ln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2;p20">
              <a:extLst>
                <a:ext uri="{FF2B5EF4-FFF2-40B4-BE49-F238E27FC236}">
                  <a16:creationId xmlns:a16="http://schemas.microsoft.com/office/drawing/2014/main" id="{CA8840EA-C701-4D4B-9C4E-BD2E49CAF2F1}"/>
                </a:ext>
              </a:extLst>
            </p:cNvPr>
            <p:cNvSpPr/>
            <p:nvPr/>
          </p:nvSpPr>
          <p:spPr>
            <a:xfrm>
              <a:off x="6411663" y="1540086"/>
              <a:ext cx="9005622" cy="2059856"/>
            </a:xfrm>
            <a:custGeom>
              <a:avLst/>
              <a:gdLst/>
              <a:ahLst/>
              <a:cxnLst/>
              <a:rect l="l" t="t" r="r" b="b"/>
              <a:pathLst>
                <a:path w="62330" h="32969" extrusionOk="0">
                  <a:moveTo>
                    <a:pt x="0" y="1"/>
                  </a:moveTo>
                  <a:lnTo>
                    <a:pt x="0" y="29159"/>
                  </a:lnTo>
                  <a:cubicBezTo>
                    <a:pt x="0" y="31254"/>
                    <a:pt x="1703" y="32969"/>
                    <a:pt x="3810" y="32969"/>
                  </a:cubicBezTo>
                  <a:lnTo>
                    <a:pt x="62329" y="32969"/>
                  </a:lnTo>
                  <a:lnTo>
                    <a:pt x="62329" y="3811"/>
                  </a:lnTo>
                  <a:cubicBezTo>
                    <a:pt x="62329" y="1715"/>
                    <a:pt x="60627" y="1"/>
                    <a:pt x="5853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3;p20">
              <a:extLst>
                <a:ext uri="{FF2B5EF4-FFF2-40B4-BE49-F238E27FC236}">
                  <a16:creationId xmlns:a16="http://schemas.microsoft.com/office/drawing/2014/main" id="{6E66911B-DE7B-4EF7-9124-A539072658DD}"/>
                </a:ext>
              </a:extLst>
            </p:cNvPr>
            <p:cNvSpPr/>
            <p:nvPr/>
          </p:nvSpPr>
          <p:spPr>
            <a:xfrm>
              <a:off x="8220824" y="3639258"/>
              <a:ext cx="627640" cy="49083"/>
            </a:xfrm>
            <a:custGeom>
              <a:avLst/>
              <a:gdLst/>
              <a:ahLst/>
              <a:cxnLst/>
              <a:rect l="l" t="t" r="r" b="b"/>
              <a:pathLst>
                <a:path w="20575" h="1609" extrusionOk="0">
                  <a:moveTo>
                    <a:pt x="0" y="1"/>
                  </a:moveTo>
                  <a:lnTo>
                    <a:pt x="0" y="1608"/>
                  </a:lnTo>
                  <a:lnTo>
                    <a:pt x="20574" y="1"/>
                  </a:lnTo>
                  <a:close/>
                </a:path>
              </a:pathLst>
            </a:custGeom>
            <a:solidFill>
              <a:srgbClr val="2FC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p20">
              <a:extLst>
                <a:ext uri="{FF2B5EF4-FFF2-40B4-BE49-F238E27FC236}">
                  <a16:creationId xmlns:a16="http://schemas.microsoft.com/office/drawing/2014/main" id="{974D5DF6-57D1-4A5A-A29F-953DEF8B2282}"/>
                </a:ext>
              </a:extLst>
            </p:cNvPr>
            <p:cNvSpPr/>
            <p:nvPr/>
          </p:nvSpPr>
          <p:spPr>
            <a:xfrm>
              <a:off x="6171600" y="1577438"/>
              <a:ext cx="787426" cy="416607"/>
            </a:xfrm>
            <a:custGeom>
              <a:avLst/>
              <a:gdLst/>
              <a:ahLst/>
              <a:cxnLst/>
              <a:rect l="l" t="t" r="r" b="b"/>
              <a:pathLst>
                <a:path w="25813" h="13657" extrusionOk="0">
                  <a:moveTo>
                    <a:pt x="0" y="1"/>
                  </a:moveTo>
                  <a:lnTo>
                    <a:pt x="0" y="6227"/>
                  </a:lnTo>
                  <a:cubicBezTo>
                    <a:pt x="643" y="7478"/>
                    <a:pt x="1477" y="8633"/>
                    <a:pt x="2500" y="9656"/>
                  </a:cubicBezTo>
                  <a:cubicBezTo>
                    <a:pt x="5084" y="12240"/>
                    <a:pt x="8513" y="13657"/>
                    <a:pt x="12156" y="13657"/>
                  </a:cubicBezTo>
                  <a:cubicBezTo>
                    <a:pt x="15800" y="13657"/>
                    <a:pt x="19229" y="12240"/>
                    <a:pt x="21812" y="9656"/>
                  </a:cubicBezTo>
                  <a:cubicBezTo>
                    <a:pt x="24396" y="7085"/>
                    <a:pt x="25813" y="3644"/>
                    <a:pt x="25813"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5;p20">
              <a:extLst>
                <a:ext uri="{FF2B5EF4-FFF2-40B4-BE49-F238E27FC236}">
                  <a16:creationId xmlns:a16="http://schemas.microsoft.com/office/drawing/2014/main" id="{827C2646-3183-4565-A299-981E31360E10}"/>
                </a:ext>
              </a:extLst>
            </p:cNvPr>
            <p:cNvSpPr/>
            <p:nvPr/>
          </p:nvSpPr>
          <p:spPr>
            <a:xfrm>
              <a:off x="6135271" y="1206550"/>
              <a:ext cx="814331" cy="741851"/>
            </a:xfrm>
            <a:custGeom>
              <a:avLst/>
              <a:gdLst/>
              <a:ahLst/>
              <a:cxnLst/>
              <a:rect l="l" t="t" r="r" b="b"/>
              <a:pathLst>
                <a:path w="26695" h="24319" extrusionOk="0">
                  <a:moveTo>
                    <a:pt x="13347" y="0"/>
                  </a:moveTo>
                  <a:cubicBezTo>
                    <a:pt x="10237" y="0"/>
                    <a:pt x="7126" y="1188"/>
                    <a:pt x="4751" y="3563"/>
                  </a:cubicBezTo>
                  <a:cubicBezTo>
                    <a:pt x="1" y="8314"/>
                    <a:pt x="1" y="16017"/>
                    <a:pt x="4751" y="20756"/>
                  </a:cubicBezTo>
                  <a:cubicBezTo>
                    <a:pt x="7126" y="23131"/>
                    <a:pt x="10237" y="24319"/>
                    <a:pt x="13347" y="24319"/>
                  </a:cubicBezTo>
                  <a:cubicBezTo>
                    <a:pt x="16458" y="24319"/>
                    <a:pt x="19568" y="23131"/>
                    <a:pt x="21944" y="20756"/>
                  </a:cubicBezTo>
                  <a:cubicBezTo>
                    <a:pt x="26694" y="16017"/>
                    <a:pt x="26694" y="8314"/>
                    <a:pt x="21944" y="3563"/>
                  </a:cubicBezTo>
                  <a:cubicBezTo>
                    <a:pt x="19568" y="1188"/>
                    <a:pt x="16458" y="0"/>
                    <a:pt x="133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6;p20">
              <a:extLst>
                <a:ext uri="{FF2B5EF4-FFF2-40B4-BE49-F238E27FC236}">
                  <a16:creationId xmlns:a16="http://schemas.microsoft.com/office/drawing/2014/main" id="{405BBACF-8C97-4994-A604-CE1E9845359D}"/>
                </a:ext>
              </a:extLst>
            </p:cNvPr>
            <p:cNvSpPr/>
            <p:nvPr/>
          </p:nvSpPr>
          <p:spPr>
            <a:xfrm>
              <a:off x="6175962" y="1243581"/>
              <a:ext cx="732944" cy="667785"/>
            </a:xfrm>
            <a:custGeom>
              <a:avLst/>
              <a:gdLst/>
              <a:ahLst/>
              <a:cxnLst/>
              <a:rect l="l" t="t" r="r" b="b"/>
              <a:pathLst>
                <a:path w="24027" h="21891" extrusionOk="0">
                  <a:moveTo>
                    <a:pt x="12013" y="1"/>
                  </a:moveTo>
                  <a:cubicBezTo>
                    <a:pt x="9212" y="1"/>
                    <a:pt x="6412" y="1069"/>
                    <a:pt x="4274" y="3206"/>
                  </a:cubicBezTo>
                  <a:cubicBezTo>
                    <a:pt x="0" y="7481"/>
                    <a:pt x="0" y="14410"/>
                    <a:pt x="4274" y="18685"/>
                  </a:cubicBezTo>
                  <a:cubicBezTo>
                    <a:pt x="6412" y="20822"/>
                    <a:pt x="9212" y="21890"/>
                    <a:pt x="12013" y="21890"/>
                  </a:cubicBezTo>
                  <a:cubicBezTo>
                    <a:pt x="14814" y="21890"/>
                    <a:pt x="17615" y="20822"/>
                    <a:pt x="19752" y="18685"/>
                  </a:cubicBezTo>
                  <a:cubicBezTo>
                    <a:pt x="24027" y="14410"/>
                    <a:pt x="24027" y="7481"/>
                    <a:pt x="19752" y="3206"/>
                  </a:cubicBezTo>
                  <a:cubicBezTo>
                    <a:pt x="17615" y="1069"/>
                    <a:pt x="14814" y="1"/>
                    <a:pt x="12013" y="1"/>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02</a:t>
              </a:r>
              <a:endParaRPr sz="3000"/>
            </a:p>
          </p:txBody>
        </p:sp>
        <p:sp>
          <p:nvSpPr>
            <p:cNvPr id="30" name="Google Shape;307;p20">
              <a:extLst>
                <a:ext uri="{FF2B5EF4-FFF2-40B4-BE49-F238E27FC236}">
                  <a16:creationId xmlns:a16="http://schemas.microsoft.com/office/drawing/2014/main" id="{8028B1E9-6D5E-474F-B558-CB87EBCCF31E}"/>
                </a:ext>
              </a:extLst>
            </p:cNvPr>
            <p:cNvSpPr/>
            <p:nvPr/>
          </p:nvSpPr>
          <p:spPr>
            <a:xfrm>
              <a:off x="6483412" y="3452162"/>
              <a:ext cx="4105011" cy="224330"/>
            </a:xfrm>
            <a:custGeom>
              <a:avLst/>
              <a:gdLst/>
              <a:ahLst/>
              <a:cxnLst/>
              <a:rect l="l" t="t" r="r" b="b"/>
              <a:pathLst>
                <a:path w="62330" h="5763" extrusionOk="0">
                  <a:moveTo>
                    <a:pt x="0" y="0"/>
                  </a:moveTo>
                  <a:lnTo>
                    <a:pt x="0" y="1953"/>
                  </a:lnTo>
                  <a:cubicBezTo>
                    <a:pt x="0" y="4048"/>
                    <a:pt x="1703" y="5763"/>
                    <a:pt x="3810" y="5763"/>
                  </a:cubicBezTo>
                  <a:lnTo>
                    <a:pt x="62329" y="5763"/>
                  </a:lnTo>
                  <a:lnTo>
                    <a:pt x="62329" y="3810"/>
                  </a:lnTo>
                  <a:lnTo>
                    <a:pt x="3810" y="3810"/>
                  </a:lnTo>
                  <a:cubicBezTo>
                    <a:pt x="1703" y="3810"/>
                    <a:pt x="0" y="2108"/>
                    <a:pt x="0"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8;p20">
              <a:extLst>
                <a:ext uri="{FF2B5EF4-FFF2-40B4-BE49-F238E27FC236}">
                  <a16:creationId xmlns:a16="http://schemas.microsoft.com/office/drawing/2014/main" id="{AFB090E6-A1A1-493F-B13A-57A38BED72CC}"/>
                </a:ext>
              </a:extLst>
            </p:cNvPr>
            <p:cNvSpPr/>
            <p:nvPr/>
          </p:nvSpPr>
          <p:spPr>
            <a:xfrm>
              <a:off x="7125219" y="3613708"/>
              <a:ext cx="3463203" cy="54501"/>
            </a:xfrm>
            <a:custGeom>
              <a:avLst/>
              <a:gdLst/>
              <a:ahLst/>
              <a:cxnLst/>
              <a:rect l="l" t="t" r="r" b="b"/>
              <a:pathLst>
                <a:path w="17801" h="1799" extrusionOk="0">
                  <a:moveTo>
                    <a:pt x="905" y="0"/>
                  </a:moveTo>
                  <a:cubicBezTo>
                    <a:pt x="405" y="0"/>
                    <a:pt x="1" y="405"/>
                    <a:pt x="1" y="905"/>
                  </a:cubicBezTo>
                  <a:cubicBezTo>
                    <a:pt x="1" y="1393"/>
                    <a:pt x="405" y="1798"/>
                    <a:pt x="905" y="1798"/>
                  </a:cubicBezTo>
                  <a:lnTo>
                    <a:pt x="16896" y="1798"/>
                  </a:lnTo>
                  <a:cubicBezTo>
                    <a:pt x="17396" y="1798"/>
                    <a:pt x="17800" y="1393"/>
                    <a:pt x="17800" y="905"/>
                  </a:cubicBezTo>
                  <a:cubicBezTo>
                    <a:pt x="17800" y="405"/>
                    <a:pt x="17396" y="0"/>
                    <a:pt x="16896"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0;p20">
              <a:extLst>
                <a:ext uri="{FF2B5EF4-FFF2-40B4-BE49-F238E27FC236}">
                  <a16:creationId xmlns:a16="http://schemas.microsoft.com/office/drawing/2014/main" id="{2FF0D31D-87A3-47AE-AE3B-EC43648541DF}"/>
                </a:ext>
              </a:extLst>
            </p:cNvPr>
            <p:cNvSpPr txBox="1"/>
            <p:nvPr/>
          </p:nvSpPr>
          <p:spPr>
            <a:xfrm>
              <a:off x="6908906" y="2030118"/>
              <a:ext cx="8419701" cy="1227140"/>
            </a:xfrm>
            <a:prstGeom prst="rect">
              <a:avLst/>
            </a:prstGeom>
            <a:noFill/>
            <a:ln>
              <a:noFill/>
            </a:ln>
          </p:spPr>
          <p:txBody>
            <a:bodyPr spcFirstLastPara="1" wrap="square" lIns="91425" tIns="91425" rIns="91425" bIns="91425" anchor="ctr" anchorCtr="0">
              <a:noAutofit/>
            </a:bodyPr>
            <a:lstStyle/>
            <a:p>
              <a:pPr algn="just"/>
              <a:r>
                <a:rPr lang="vi-VN" sz="3200">
                  <a:solidFill>
                    <a:srgbClr val="3333FF"/>
                  </a:solidFill>
                  <a:latin typeface="Arial" panose="020B0604020202020204" pitchFamily="34" charset="0"/>
                  <a:cs typeface="Arial" panose="020B0604020202020204" pitchFamily="34" charset="0"/>
                </a:rPr>
                <a:t>Tìm hiểu </a:t>
              </a:r>
              <a:r>
                <a:rPr lang="en-US" sz="3200">
                  <a:solidFill>
                    <a:srgbClr val="3333FF"/>
                  </a:solidFill>
                  <a:latin typeface="Arial" panose="020B0604020202020204" pitchFamily="34" charset="0"/>
                  <a:cs typeface="Arial" panose="020B0604020202020204" pitchFamily="34" charset="0"/>
                </a:rPr>
                <a:t>về vị trí địa lí, đặc điểm tự nhiên của một trong các khu vực biển và hải đảo sau: vịnh Bắc Bộ, vịnh Thái Lan, quần đảo Hoàng Sa, quần đảo Trường Sa.</a:t>
              </a:r>
            </a:p>
          </p:txBody>
        </p:sp>
      </p:grpSp>
      <p:sp>
        <p:nvSpPr>
          <p:cNvPr id="34" name="Rectangle 33">
            <a:extLst>
              <a:ext uri="{FF2B5EF4-FFF2-40B4-BE49-F238E27FC236}">
                <a16:creationId xmlns:a16="http://schemas.microsoft.com/office/drawing/2014/main" id="{C40DC890-2F41-4635-9A50-67E4F5824497}"/>
              </a:ext>
            </a:extLst>
          </p:cNvPr>
          <p:cNvSpPr/>
          <p:nvPr/>
        </p:nvSpPr>
        <p:spPr>
          <a:xfrm>
            <a:off x="1589800" y="1536177"/>
            <a:ext cx="9405034" cy="584775"/>
          </a:xfrm>
          <a:prstGeom prst="rect">
            <a:avLst/>
          </a:prstGeom>
        </p:spPr>
        <p:txBody>
          <a:bodyPr wrap="square">
            <a:spAutoFit/>
          </a:bodyPr>
          <a:lstStyle/>
          <a:p>
            <a:pPr algn="ctr">
              <a:spcBef>
                <a:spcPts val="600"/>
              </a:spcBef>
              <a:spcAft>
                <a:spcPts val="600"/>
              </a:spcAft>
              <a:defRPr/>
            </a:pPr>
            <a:r>
              <a:rPr lang="en-US" sz="3200">
                <a:solidFill>
                  <a:srgbClr val="FF0066"/>
                </a:solidFill>
                <a:latin typeface="#9Slide03 Roboto Medium" panose="02000000000000000000" pitchFamily="2" charset="0"/>
                <a:ea typeface="#9Slide03 Roboto Medium" panose="02000000000000000000" pitchFamily="2" charset="0"/>
              </a:rPr>
              <a:t>HS hoàn thành nhiệm vụ sau vào vở BT:</a:t>
            </a:r>
            <a:endParaRPr lang="en-US" sz="3200" dirty="0">
              <a:solidFill>
                <a:srgbClr val="FF0066"/>
              </a:solidFill>
              <a:latin typeface="#9Slide03 Roboto Medium" panose="02000000000000000000" pitchFamily="2" charset="0"/>
              <a:ea typeface="#9Slide03 Roboto Medium" panose="02000000000000000000" pitchFamily="2" charset="0"/>
            </a:endParaRPr>
          </a:p>
        </p:txBody>
      </p:sp>
      <p:pic>
        <p:nvPicPr>
          <p:cNvPr id="36" name="Picture 2" descr="Analog Alarm Clock Icon Image Vector Illustration Design Royalty Free  Cliparts, Vectors, And Stock Illustration. Image 82032642.">
            <a:extLst>
              <a:ext uri="{FF2B5EF4-FFF2-40B4-BE49-F238E27FC236}">
                <a16:creationId xmlns:a16="http://schemas.microsoft.com/office/drawing/2014/main" id="{6DCB2E84-06E0-45D5-A3AA-3F62712A96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28737" y="5249215"/>
            <a:ext cx="1610360" cy="161036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UPSC Notes Only Pack">
            <a:extLst>
              <a:ext uri="{FF2B5EF4-FFF2-40B4-BE49-F238E27FC236}">
                <a16:creationId xmlns:a16="http://schemas.microsoft.com/office/drawing/2014/main" id="{6281D4F9-9A5E-4D96-BE0A-EDA5534F94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68" y="5092209"/>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38" name="Subtitle 2">
            <a:extLst>
              <a:ext uri="{FF2B5EF4-FFF2-40B4-BE49-F238E27FC236}">
                <a16:creationId xmlns:a16="http://schemas.microsoft.com/office/drawing/2014/main" id="{8B1A8C3B-49C5-4235-A347-24A67070F251}"/>
              </a:ext>
            </a:extLst>
          </p:cNvPr>
          <p:cNvSpPr txBox="1">
            <a:spLocks/>
          </p:cNvSpPr>
          <p:nvPr/>
        </p:nvSpPr>
        <p:spPr>
          <a:xfrm>
            <a:off x="1035923" y="5650477"/>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en-US" sz="2800">
                <a:solidFill>
                  <a:srgbClr val="0131FF"/>
                </a:solidFill>
                <a:latin typeface="Arial" panose="020B0604020202020204" pitchFamily="34" charset="0"/>
                <a:cs typeface="Arial" panose="020B0604020202020204" pitchFamily="34" charset="0"/>
              </a:rPr>
              <a:t>Tìm kiếm thông tin trên Internet </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
        <p:nvSpPr>
          <p:cNvPr id="39" name="Subtitle 2">
            <a:extLst>
              <a:ext uri="{FF2B5EF4-FFF2-40B4-BE49-F238E27FC236}">
                <a16:creationId xmlns:a16="http://schemas.microsoft.com/office/drawing/2014/main" id="{6F5B8324-6E75-400B-BB08-E9F256B23895}"/>
              </a:ext>
            </a:extLst>
          </p:cNvPr>
          <p:cNvSpPr txBox="1">
            <a:spLocks/>
          </p:cNvSpPr>
          <p:nvPr/>
        </p:nvSpPr>
        <p:spPr>
          <a:xfrm>
            <a:off x="5393933" y="6307378"/>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a:solidFill>
                  <a:srgbClr val="0131FF"/>
                </a:solidFill>
                <a:latin typeface="Arial" panose="020B0604020202020204" pitchFamily="34" charset="0"/>
                <a:cs typeface="Arial" panose="020B0604020202020204" pitchFamily="34" charset="0"/>
              </a:rPr>
              <a:t>Thời gian</a:t>
            </a:r>
            <a:r>
              <a:rPr lang="en-US" sz="2800">
                <a:solidFill>
                  <a:srgbClr val="0131FF"/>
                </a:solidFill>
                <a:latin typeface="Arial" panose="020B0604020202020204" pitchFamily="34" charset="0"/>
                <a:cs typeface="Arial" panose="020B0604020202020204" pitchFamily="34" charset="0"/>
              </a:rPr>
              <a:t>:</a:t>
            </a:r>
            <a:r>
              <a:rPr lang="vi-VN" sz="2800">
                <a:solidFill>
                  <a:srgbClr val="0131FF"/>
                </a:solidFill>
                <a:latin typeface="Arial" panose="020B0604020202020204" pitchFamily="34" charset="0"/>
                <a:cs typeface="Arial" panose="020B0604020202020204" pitchFamily="34" charset="0"/>
              </a:rPr>
              <a:t> </a:t>
            </a:r>
            <a:r>
              <a:rPr lang="en-US" sz="2800">
                <a:solidFill>
                  <a:srgbClr val="0131FF"/>
                </a:solidFill>
                <a:latin typeface="Arial" panose="020B0604020202020204" pitchFamily="34" charset="0"/>
                <a:cs typeface="Arial" panose="020B0604020202020204" pitchFamily="34" charset="0"/>
              </a:rPr>
              <a:t>tiết học sau</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027A9CF7-B142-E056-53D6-84DEC79AD987}"/>
              </a:ext>
            </a:extLst>
          </p:cNvPr>
          <p:cNvSpPr txBox="1"/>
          <p:nvPr/>
        </p:nvSpPr>
        <p:spPr>
          <a:xfrm>
            <a:off x="1140431" y="6246688"/>
            <a:ext cx="4253502"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82254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1C94DB-AE50-4FD5-BCA7-EA4FA32F4EA9}"/>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8C09909-D76B-4414-BFB9-464193DC4EDA}"/>
              </a:ext>
            </a:extLst>
          </p:cNvPr>
          <p:cNvSpPr/>
          <p:nvPr/>
        </p:nvSpPr>
        <p:spPr>
          <a:xfrm>
            <a:off x="1447800" y="116840"/>
            <a:ext cx="9296400" cy="2514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US"/>
          </a:p>
        </p:txBody>
      </p:sp>
      <p:sp>
        <p:nvSpPr>
          <p:cNvPr id="6" name="TextBox 5">
            <a:extLst>
              <a:ext uri="{FF2B5EF4-FFF2-40B4-BE49-F238E27FC236}">
                <a16:creationId xmlns:a16="http://schemas.microsoft.com/office/drawing/2014/main" id="{23FDE90A-BAB4-4D05-A422-E05EFCFAE2EC}"/>
              </a:ext>
            </a:extLst>
          </p:cNvPr>
          <p:cNvSpPr txBox="1"/>
          <p:nvPr/>
        </p:nvSpPr>
        <p:spPr>
          <a:xfrm>
            <a:off x="4242709" y="451115"/>
            <a:ext cx="5948130" cy="1631351"/>
          </a:xfrm>
          <a:prstGeom prst="rect">
            <a:avLst/>
          </a:prstGeom>
          <a:noFill/>
        </p:spPr>
        <p:txBody>
          <a:bodyPr wrap="square" lIns="91414" tIns="45707" rIns="91414" bIns="45707" rtlCol="0">
            <a:spAutoFit/>
          </a:bodyPr>
          <a:lstStyle/>
          <a:p>
            <a:r>
              <a:rPr lang="en-US" sz="2000">
                <a:solidFill>
                  <a:srgbClr val="3333FF"/>
                </a:solidFill>
                <a:latin typeface="Arial" pitchFamily="34" charset="0"/>
                <a:cs typeface="Arial" pitchFamily="34" charset="0"/>
              </a:rPr>
              <a:t>Người soạn	: Lê Thị Chinh</a:t>
            </a:r>
          </a:p>
          <a:p>
            <a:r>
              <a:rPr lang="en-US" sz="2000">
                <a:solidFill>
                  <a:srgbClr val="3333FF"/>
                </a:solidFill>
                <a:latin typeface="Arial" pitchFamily="34" charset="0"/>
                <a:cs typeface="Arial" pitchFamily="34" charset="0"/>
              </a:rPr>
              <a:t>Năm sinh           : 1990</a:t>
            </a:r>
          </a:p>
          <a:p>
            <a:r>
              <a:rPr lang="en-US" sz="2000">
                <a:solidFill>
                  <a:srgbClr val="3333FF"/>
                </a:solidFill>
                <a:latin typeface="Arial" pitchFamily="34" charset="0"/>
                <a:cs typeface="Arial" pitchFamily="34" charset="0"/>
              </a:rPr>
              <a:t>Đơn vị công tác	: Trường THCS LÝ TỰ TRỌNG</a:t>
            </a:r>
          </a:p>
          <a:p>
            <a:r>
              <a:rPr lang="en-US" sz="2000">
                <a:solidFill>
                  <a:srgbClr val="3333FF"/>
                </a:solidFill>
                <a:latin typeface="Arial" pitchFamily="34" charset="0"/>
                <a:cs typeface="Arial" pitchFamily="34" charset="0"/>
              </a:rPr>
              <a:t>SĐT		: 0982276629</a:t>
            </a:r>
          </a:p>
          <a:p>
            <a:r>
              <a:rPr lang="en-US" sz="2000">
                <a:solidFill>
                  <a:srgbClr val="3333FF"/>
                </a:solidFill>
                <a:latin typeface="Arial" pitchFamily="34" charset="0"/>
                <a:cs typeface="Arial" pitchFamily="34" charset="0"/>
              </a:rPr>
              <a:t>Mail		: lethichinh09sdl@gmail.com</a:t>
            </a:r>
          </a:p>
        </p:txBody>
      </p:sp>
      <p:pic>
        <p:nvPicPr>
          <p:cNvPr id="7" name="Picture 2" descr="Có thể là hình ảnh về Chinh Lê và đang cười">
            <a:extLst>
              <a:ext uri="{FF2B5EF4-FFF2-40B4-BE49-F238E27FC236}">
                <a16:creationId xmlns:a16="http://schemas.microsoft.com/office/drawing/2014/main" id="{6F4152F9-DA89-4749-B93B-9AA3AB1606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6509" y="152246"/>
            <a:ext cx="1832840" cy="24437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94D781-FBBA-41B7-ADDA-0D4D2BF707A9}"/>
              </a:ext>
            </a:extLst>
          </p:cNvPr>
          <p:cNvSpPr txBox="1"/>
          <p:nvPr/>
        </p:nvSpPr>
        <p:spPr>
          <a:xfrm>
            <a:off x="1380275" y="2631439"/>
            <a:ext cx="9431447" cy="830997"/>
          </a:xfrm>
          <a:prstGeom prst="rect">
            <a:avLst/>
          </a:prstGeom>
          <a:solidFill>
            <a:schemeClr val="accent5">
              <a:lumMod val="20000"/>
              <a:lumOff val="80000"/>
            </a:schemeClr>
          </a:solidFill>
        </p:spPr>
        <p:txBody>
          <a:bodyPr wrap="square" rtlCol="0">
            <a:spAutoFit/>
          </a:bodyPr>
          <a:lstStyle/>
          <a:p>
            <a:pPr algn="ctr"/>
            <a:r>
              <a:rPr lang="en-US" sz="2400" b="1">
                <a:solidFill>
                  <a:srgbClr val="3333FF"/>
                </a:solidFill>
                <a:latin typeface="Arial" panose="020B0604020202020204" pitchFamily="34" charset="0"/>
                <a:cs typeface="Arial" panose="020B0604020202020204" pitchFamily="34" charset="0"/>
              </a:rPr>
              <a:t>TÀI LIỆU TỰ MÌNH BIÊN SOẠN CÓ ĐỦ BỘ POWERPOINT 6789</a:t>
            </a:r>
          </a:p>
          <a:p>
            <a:pPr algn="ctr"/>
            <a:r>
              <a:rPr lang="en-US" sz="2400" b="1">
                <a:solidFill>
                  <a:srgbClr val="3333FF"/>
                </a:solidFill>
                <a:latin typeface="Arial" panose="020B0604020202020204" pitchFamily="34" charset="0"/>
                <a:cs typeface="Arial" panose="020B0604020202020204" pitchFamily="34" charset="0"/>
              </a:rPr>
              <a:t> THẦY CÔ CẦN IB NHẬN BÀI THAM KHẢO NHÉ! CẢM </a:t>
            </a:r>
            <a:r>
              <a:rPr lang="vi-VN" sz="2400" b="1">
                <a:solidFill>
                  <a:srgbClr val="3333FF"/>
                </a:solidFill>
                <a:latin typeface="Arial" panose="020B0604020202020204" pitchFamily="34" charset="0"/>
                <a:cs typeface="Arial" panose="020B0604020202020204" pitchFamily="34" charset="0"/>
              </a:rPr>
              <a:t>Ơ</a:t>
            </a:r>
            <a:r>
              <a:rPr lang="en-US" sz="2400" b="1">
                <a:solidFill>
                  <a:srgbClr val="3333FF"/>
                </a:solidFill>
                <a:latin typeface="Arial" panose="020B0604020202020204" pitchFamily="34" charset="0"/>
                <a:cs typeface="Arial" panose="020B0604020202020204" pitchFamily="34" charset="0"/>
              </a:rPr>
              <a:t>N!</a:t>
            </a:r>
          </a:p>
        </p:txBody>
      </p:sp>
      <p:sp>
        <p:nvSpPr>
          <p:cNvPr id="9" name="Rectangle 8">
            <a:extLst>
              <a:ext uri="{FF2B5EF4-FFF2-40B4-BE49-F238E27FC236}">
                <a16:creationId xmlns:a16="http://schemas.microsoft.com/office/drawing/2014/main" id="{D0B5C502-45C6-4E42-A8F6-7219F7D2DBCF}"/>
              </a:ext>
            </a:extLst>
          </p:cNvPr>
          <p:cNvSpPr/>
          <p:nvPr/>
        </p:nvSpPr>
        <p:spPr>
          <a:xfrm>
            <a:off x="176773" y="3493164"/>
            <a:ext cx="11838450" cy="3539430"/>
          </a:xfrm>
          <a:prstGeom prst="rect">
            <a:avLst/>
          </a:prstGeom>
        </p:spPr>
        <p:txBody>
          <a:bodyPr wrap="square">
            <a:spAutoFit/>
          </a:bodyPr>
          <a:lstStyle/>
          <a:p>
            <a:pPr marL="171450" lvl="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Tác giả bộ ppt Địa Lí (6-7,8 ch</a:t>
            </a:r>
            <a:r>
              <a:rPr lang="vi-VN" sz="2800">
                <a:solidFill>
                  <a:srgbClr val="7030A0"/>
                </a:solidFill>
                <a:latin typeface="Arial" panose="020B0604020202020204" pitchFamily="34" charset="0"/>
                <a:cs typeface="Arial" panose="020B0604020202020204" pitchFamily="34" charset="0"/>
              </a:rPr>
              <a:t>ư</a:t>
            </a:r>
            <a:r>
              <a:rPr lang="en-US" sz="28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 Facebook cá nhân: </a:t>
            </a:r>
            <a:r>
              <a:rPr lang="en-US" sz="28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28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2800">
                <a:latin typeface="Arial" panose="020B0604020202020204" pitchFamily="34" charset="0"/>
                <a:cs typeface="Arial" panose="020B0604020202020204" pitchFamily="34" charset="0"/>
              </a:rPr>
              <a:t> </a:t>
            </a:r>
            <a:r>
              <a:rPr lang="en-US" sz="2800">
                <a:solidFill>
                  <a:srgbClr val="7030A0"/>
                </a:solidFill>
                <a:latin typeface="Arial" panose="020B0604020202020204" pitchFamily="34" charset="0"/>
                <a:cs typeface="Arial" panose="020B0604020202020204" pitchFamily="34" charset="0"/>
              </a:rPr>
              <a:t>Nhóm chia sẻ tài liệu: </a:t>
            </a:r>
            <a:r>
              <a:rPr lang="en-US" sz="28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p:txBody>
      </p:sp>
    </p:spTree>
    <p:extLst>
      <p:ext uri="{BB962C8B-B14F-4D97-AF65-F5344CB8AC3E}">
        <p14:creationId xmlns:p14="http://schemas.microsoft.com/office/powerpoint/2010/main" val="151778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8AEF7FF-5768-4D62-892B-F92149648A9C}"/>
              </a:ext>
            </a:extLst>
          </p:cNvPr>
          <p:cNvPicPr>
            <a:picLocks noChangeAspect="1"/>
          </p:cNvPicPr>
          <p:nvPr/>
        </p:nvPicPr>
        <p:blipFill rotWithShape="1">
          <a:blip r:embed="rId3"/>
          <a:srcRect b="90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1DCB6C74-3822-4779-A78A-6D1412DB4F0A}"/>
              </a:ext>
            </a:extLst>
          </p:cNvPr>
          <p:cNvSpPr txBox="1"/>
          <p:nvPr/>
        </p:nvSpPr>
        <p:spPr>
          <a:xfrm>
            <a:off x="3395720" y="3287932"/>
            <a:ext cx="5615990" cy="600164"/>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22" name="Google Shape;639;p21">
            <a:extLst>
              <a:ext uri="{FF2B5EF4-FFF2-40B4-BE49-F238E27FC236}">
                <a16:creationId xmlns:a16="http://schemas.microsoft.com/office/drawing/2014/main" id="{2BC96683-AAEB-4340-B2BE-2AE24E110AF0}"/>
              </a:ext>
            </a:extLst>
          </p:cNvPr>
          <p:cNvSpPr/>
          <p:nvPr/>
        </p:nvSpPr>
        <p:spPr>
          <a:xfrm>
            <a:off x="5230015" y="1908197"/>
            <a:ext cx="173484" cy="174309"/>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3" name="Google Shape;640;p21">
            <a:extLst>
              <a:ext uri="{FF2B5EF4-FFF2-40B4-BE49-F238E27FC236}">
                <a16:creationId xmlns:a16="http://schemas.microsoft.com/office/drawing/2014/main" id="{423379C8-1C90-47FF-AE98-76A78B18DFCA}"/>
              </a:ext>
            </a:extLst>
          </p:cNvPr>
          <p:cNvSpPr/>
          <p:nvPr/>
        </p:nvSpPr>
        <p:spPr>
          <a:xfrm>
            <a:off x="5230015" y="5114704"/>
            <a:ext cx="173484" cy="173484"/>
          </a:xfrm>
          <a:custGeom>
            <a:avLst/>
            <a:gdLst/>
            <a:ahLst/>
            <a:cxnLst/>
            <a:rect l="l" t="t" r="r" b="b"/>
            <a:pathLst>
              <a:path w="2525" h="2525" extrusionOk="0">
                <a:moveTo>
                  <a:pt x="1263" y="1"/>
                </a:moveTo>
                <a:cubicBezTo>
                  <a:pt x="560" y="1"/>
                  <a:pt x="0" y="560"/>
                  <a:pt x="0" y="1263"/>
                </a:cubicBezTo>
                <a:cubicBezTo>
                  <a:pt x="0" y="1965"/>
                  <a:pt x="560" y="2525"/>
                  <a:pt x="1263" y="2525"/>
                </a:cubicBezTo>
                <a:cubicBezTo>
                  <a:pt x="1965" y="2525"/>
                  <a:pt x="2525" y="1965"/>
                  <a:pt x="2525" y="1263"/>
                </a:cubicBezTo>
                <a:cubicBezTo>
                  <a:pt x="2525" y="560"/>
                  <a:pt x="1965" y="1"/>
                  <a:pt x="1263"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4" name="Google Shape;643;p21">
            <a:extLst>
              <a:ext uri="{FF2B5EF4-FFF2-40B4-BE49-F238E27FC236}">
                <a16:creationId xmlns:a16="http://schemas.microsoft.com/office/drawing/2014/main" id="{491DD866-98BD-4A4F-8CE9-03A512B54BC1}"/>
              </a:ext>
            </a:extLst>
          </p:cNvPr>
          <p:cNvSpPr/>
          <p:nvPr/>
        </p:nvSpPr>
        <p:spPr>
          <a:xfrm>
            <a:off x="6890567" y="1562140"/>
            <a:ext cx="4202785" cy="983399"/>
          </a:xfrm>
          <a:custGeom>
            <a:avLst/>
            <a:gdLst/>
            <a:ahLst/>
            <a:cxnLst/>
            <a:rect l="l" t="t" r="r" b="b"/>
            <a:pathLst>
              <a:path w="45078" h="14313" extrusionOk="0">
                <a:moveTo>
                  <a:pt x="0" y="1"/>
                </a:moveTo>
                <a:lnTo>
                  <a:pt x="0" y="656"/>
                </a:lnTo>
                <a:lnTo>
                  <a:pt x="42029" y="656"/>
                </a:lnTo>
                <a:cubicBezTo>
                  <a:pt x="43339" y="656"/>
                  <a:pt x="44422" y="1680"/>
                  <a:pt x="44422" y="2930"/>
                </a:cubicBezTo>
                <a:lnTo>
                  <a:pt x="44422" y="11383"/>
                </a:lnTo>
                <a:cubicBezTo>
                  <a:pt x="44422" y="12645"/>
                  <a:pt x="43339" y="13669"/>
                  <a:pt x="42029" y="13669"/>
                </a:cubicBezTo>
                <a:lnTo>
                  <a:pt x="0" y="13669"/>
                </a:lnTo>
                <a:lnTo>
                  <a:pt x="0" y="14312"/>
                </a:lnTo>
                <a:lnTo>
                  <a:pt x="42029" y="14312"/>
                </a:lnTo>
                <a:cubicBezTo>
                  <a:pt x="43708" y="14312"/>
                  <a:pt x="45077" y="13002"/>
                  <a:pt x="45077" y="11383"/>
                </a:cubicBezTo>
                <a:lnTo>
                  <a:pt x="45077" y="2942"/>
                </a:lnTo>
                <a:cubicBezTo>
                  <a:pt x="45077" y="1322"/>
                  <a:pt x="43708" y="1"/>
                  <a:pt x="4202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5" name="Google Shape;644;p21">
            <a:extLst>
              <a:ext uri="{FF2B5EF4-FFF2-40B4-BE49-F238E27FC236}">
                <a16:creationId xmlns:a16="http://schemas.microsoft.com/office/drawing/2014/main" id="{58D40C60-7666-42B8-8D49-9374FF9AA2BB}"/>
              </a:ext>
            </a:extLst>
          </p:cNvPr>
          <p:cNvSpPr/>
          <p:nvPr/>
        </p:nvSpPr>
        <p:spPr>
          <a:xfrm>
            <a:off x="6890567" y="3106515"/>
            <a:ext cx="4202785" cy="984223"/>
          </a:xfrm>
          <a:custGeom>
            <a:avLst/>
            <a:gdLst/>
            <a:ahLst/>
            <a:cxnLst/>
            <a:rect l="l" t="t" r="r" b="b"/>
            <a:pathLst>
              <a:path w="45078" h="14325" extrusionOk="0">
                <a:moveTo>
                  <a:pt x="0" y="1"/>
                </a:moveTo>
                <a:lnTo>
                  <a:pt x="0" y="656"/>
                </a:lnTo>
                <a:lnTo>
                  <a:pt x="42029" y="656"/>
                </a:lnTo>
                <a:cubicBezTo>
                  <a:pt x="43339" y="656"/>
                  <a:pt x="44422" y="1680"/>
                  <a:pt x="44422" y="2942"/>
                </a:cubicBezTo>
                <a:lnTo>
                  <a:pt x="44422" y="11383"/>
                </a:lnTo>
                <a:cubicBezTo>
                  <a:pt x="44422" y="12645"/>
                  <a:pt x="43339" y="13669"/>
                  <a:pt x="42029" y="13669"/>
                </a:cubicBezTo>
                <a:lnTo>
                  <a:pt x="0" y="13669"/>
                </a:lnTo>
                <a:lnTo>
                  <a:pt x="0" y="14324"/>
                </a:lnTo>
                <a:lnTo>
                  <a:pt x="42029" y="14324"/>
                </a:lnTo>
                <a:cubicBezTo>
                  <a:pt x="43708" y="14324"/>
                  <a:pt x="45077" y="13002"/>
                  <a:pt x="45077" y="11383"/>
                </a:cubicBezTo>
                <a:lnTo>
                  <a:pt x="45077" y="2942"/>
                </a:lnTo>
                <a:cubicBezTo>
                  <a:pt x="45077" y="1322"/>
                  <a:pt x="43708" y="1"/>
                  <a:pt x="4202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6" name="Google Shape;645;p21">
            <a:extLst>
              <a:ext uri="{FF2B5EF4-FFF2-40B4-BE49-F238E27FC236}">
                <a16:creationId xmlns:a16="http://schemas.microsoft.com/office/drawing/2014/main" id="{77A24635-7EA6-4DD4-A1E9-D338E269C830}"/>
              </a:ext>
            </a:extLst>
          </p:cNvPr>
          <p:cNvSpPr/>
          <p:nvPr/>
        </p:nvSpPr>
        <p:spPr>
          <a:xfrm>
            <a:off x="6873390" y="4655836"/>
            <a:ext cx="4218261" cy="1056908"/>
          </a:xfrm>
          <a:custGeom>
            <a:avLst/>
            <a:gdLst/>
            <a:ahLst/>
            <a:cxnLst/>
            <a:rect l="l" t="t" r="r" b="b"/>
            <a:pathLst>
              <a:path w="45244" h="14169" extrusionOk="0">
                <a:moveTo>
                  <a:pt x="250" y="0"/>
                </a:moveTo>
                <a:cubicBezTo>
                  <a:pt x="119" y="0"/>
                  <a:pt x="0" y="119"/>
                  <a:pt x="0" y="250"/>
                </a:cubicBezTo>
                <a:cubicBezTo>
                  <a:pt x="0" y="393"/>
                  <a:pt x="119" y="512"/>
                  <a:pt x="250" y="512"/>
                </a:cubicBezTo>
                <a:lnTo>
                  <a:pt x="42279" y="512"/>
                </a:lnTo>
                <a:cubicBezTo>
                  <a:pt x="43637" y="512"/>
                  <a:pt x="44744" y="1560"/>
                  <a:pt x="44744" y="2858"/>
                </a:cubicBezTo>
                <a:lnTo>
                  <a:pt x="44744" y="11311"/>
                </a:lnTo>
                <a:cubicBezTo>
                  <a:pt x="44744" y="12609"/>
                  <a:pt x="43637" y="13669"/>
                  <a:pt x="42279" y="13669"/>
                </a:cubicBezTo>
                <a:lnTo>
                  <a:pt x="250" y="13669"/>
                </a:lnTo>
                <a:cubicBezTo>
                  <a:pt x="119" y="13669"/>
                  <a:pt x="0" y="13788"/>
                  <a:pt x="0" y="13919"/>
                </a:cubicBezTo>
                <a:cubicBezTo>
                  <a:pt x="0" y="14061"/>
                  <a:pt x="119" y="14169"/>
                  <a:pt x="250" y="14169"/>
                </a:cubicBezTo>
                <a:lnTo>
                  <a:pt x="42279" y="14169"/>
                </a:lnTo>
                <a:cubicBezTo>
                  <a:pt x="43910" y="14169"/>
                  <a:pt x="45244" y="12895"/>
                  <a:pt x="45244" y="11311"/>
                </a:cubicBezTo>
                <a:lnTo>
                  <a:pt x="45244" y="2858"/>
                </a:lnTo>
                <a:cubicBezTo>
                  <a:pt x="45244" y="1286"/>
                  <a:pt x="43910" y="0"/>
                  <a:pt x="4227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7" name="Google Shape;646;p21">
            <a:extLst>
              <a:ext uri="{FF2B5EF4-FFF2-40B4-BE49-F238E27FC236}">
                <a16:creationId xmlns:a16="http://schemas.microsoft.com/office/drawing/2014/main" id="{0BDEE219-DA18-4AA2-9E59-926CC2BC195D}"/>
              </a:ext>
            </a:extLst>
          </p:cNvPr>
          <p:cNvSpPr/>
          <p:nvPr/>
        </p:nvSpPr>
        <p:spPr>
          <a:xfrm>
            <a:off x="5230015" y="3495924"/>
            <a:ext cx="173484" cy="174309"/>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8" name="Google Shape;647;p21">
            <a:extLst>
              <a:ext uri="{FF2B5EF4-FFF2-40B4-BE49-F238E27FC236}">
                <a16:creationId xmlns:a16="http://schemas.microsoft.com/office/drawing/2014/main" id="{9DDB9B8F-4C01-4946-AEF7-CADB41185D99}"/>
              </a:ext>
            </a:extLst>
          </p:cNvPr>
          <p:cNvSpPr txBox="1">
            <a:spLocks/>
          </p:cNvSpPr>
          <p:nvPr/>
        </p:nvSpPr>
        <p:spPr>
          <a:xfrm>
            <a:off x="7106666" y="1789438"/>
            <a:ext cx="3866133" cy="5288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657994">
              <a:spcBef>
                <a:spcPct val="0"/>
              </a:spcBef>
              <a:spcAft>
                <a:spcPct val="35000"/>
              </a:spcAft>
            </a:pPr>
            <a:r>
              <a:rPr lang="en-US" sz="2400">
                <a:solidFill>
                  <a:srgbClr val="1414F8"/>
                </a:solidFill>
                <a:latin typeface="Arial" pitchFamily="34" charset="0"/>
                <a:cs typeface="Arial" pitchFamily="34" charset="0"/>
              </a:rPr>
              <a:t>Ôn lại bài học</a:t>
            </a:r>
          </a:p>
        </p:txBody>
      </p:sp>
      <p:sp>
        <p:nvSpPr>
          <p:cNvPr id="29" name="Google Shape;648;p21">
            <a:extLst>
              <a:ext uri="{FF2B5EF4-FFF2-40B4-BE49-F238E27FC236}">
                <a16:creationId xmlns:a16="http://schemas.microsoft.com/office/drawing/2014/main" id="{35F9603F-5FDA-4E08-A1EC-601567C86B42}"/>
              </a:ext>
            </a:extLst>
          </p:cNvPr>
          <p:cNvSpPr txBox="1">
            <a:spLocks/>
          </p:cNvSpPr>
          <p:nvPr/>
        </p:nvSpPr>
        <p:spPr>
          <a:xfrm>
            <a:off x="7106666" y="3334226"/>
            <a:ext cx="3866133" cy="5288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657994">
              <a:spcBef>
                <a:spcPct val="0"/>
              </a:spcBef>
              <a:spcAft>
                <a:spcPct val="35000"/>
              </a:spcAft>
            </a:pPr>
            <a:r>
              <a:rPr lang="en-US" sz="2400">
                <a:solidFill>
                  <a:srgbClr val="1414F8"/>
                </a:solidFill>
                <a:latin typeface="Arial" pitchFamily="34" charset="0"/>
                <a:cs typeface="Arial" pitchFamily="34" charset="0"/>
              </a:rPr>
              <a:t>Hoàn thành bài tập vận dụng</a:t>
            </a:r>
          </a:p>
        </p:txBody>
      </p:sp>
      <p:sp>
        <p:nvSpPr>
          <p:cNvPr id="30" name="Google Shape;649;p21">
            <a:extLst>
              <a:ext uri="{FF2B5EF4-FFF2-40B4-BE49-F238E27FC236}">
                <a16:creationId xmlns:a16="http://schemas.microsoft.com/office/drawing/2014/main" id="{43A37707-1A19-4933-A7CA-B2D52AC139E7}"/>
              </a:ext>
            </a:extLst>
          </p:cNvPr>
          <p:cNvSpPr txBox="1">
            <a:spLocks/>
          </p:cNvSpPr>
          <p:nvPr/>
        </p:nvSpPr>
        <p:spPr>
          <a:xfrm flipH="1">
            <a:off x="7142213" y="4641191"/>
            <a:ext cx="3949437" cy="1184379"/>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3333FF"/>
                </a:solidFill>
                <a:latin typeface="Arial" pitchFamily="34" charset="0"/>
                <a:cs typeface="Arial" pitchFamily="34" charset="0"/>
              </a:rPr>
              <a:t>Chuẩn bị mục 2b,mục 3 bài 15.</a:t>
            </a:r>
          </a:p>
        </p:txBody>
      </p:sp>
      <p:grpSp>
        <p:nvGrpSpPr>
          <p:cNvPr id="31" name="Google Shape;654;p21">
            <a:extLst>
              <a:ext uri="{FF2B5EF4-FFF2-40B4-BE49-F238E27FC236}">
                <a16:creationId xmlns:a16="http://schemas.microsoft.com/office/drawing/2014/main" id="{EA249E57-391C-4A0A-9407-A38EDDB1D2F6}"/>
              </a:ext>
            </a:extLst>
          </p:cNvPr>
          <p:cNvGrpSpPr/>
          <p:nvPr/>
        </p:nvGrpSpPr>
        <p:grpSpPr>
          <a:xfrm>
            <a:off x="5555952" y="1346550"/>
            <a:ext cx="1316800" cy="1316800"/>
            <a:chOff x="5140486" y="1429965"/>
            <a:chExt cx="987600" cy="987600"/>
          </a:xfrm>
          <a:solidFill>
            <a:schemeClr val="accent4">
              <a:lumMod val="40000"/>
              <a:lumOff val="60000"/>
            </a:schemeClr>
          </a:solidFill>
        </p:grpSpPr>
        <p:sp>
          <p:nvSpPr>
            <p:cNvPr id="32" name="Google Shape;655;p21">
              <a:extLst>
                <a:ext uri="{FF2B5EF4-FFF2-40B4-BE49-F238E27FC236}">
                  <a16:creationId xmlns:a16="http://schemas.microsoft.com/office/drawing/2014/main" id="{7B9675AA-2FF1-4887-BD2D-BFFBDBA6E135}"/>
                </a:ext>
              </a:extLst>
            </p:cNvPr>
            <p:cNvSpPr/>
            <p:nvPr/>
          </p:nvSpPr>
          <p:spPr>
            <a:xfrm>
              <a:off x="5140486" y="1429965"/>
              <a:ext cx="987600" cy="987600"/>
            </a:xfrm>
            <a:prstGeom prst="pie">
              <a:avLst>
                <a:gd name="adj1" fmla="val 16142386"/>
                <a:gd name="adj2" fmla="val 16126097"/>
              </a:avLst>
            </a:prstGeom>
            <a:grpFill/>
            <a:ln>
              <a:noFill/>
            </a:ln>
          </p:spPr>
          <p:txBody>
            <a:bodyPr spcFirstLastPara="1" wrap="square" lIns="121900" tIns="121900" rIns="121900" bIns="121900" anchor="ctr" anchorCtr="0">
              <a:noAutofit/>
            </a:bodyPr>
            <a:lstStyle/>
            <a:p>
              <a:endParaRPr sz="2400"/>
            </a:p>
          </p:txBody>
        </p:sp>
        <p:sp>
          <p:nvSpPr>
            <p:cNvPr id="33" name="Google Shape;656;p21">
              <a:extLst>
                <a:ext uri="{FF2B5EF4-FFF2-40B4-BE49-F238E27FC236}">
                  <a16:creationId xmlns:a16="http://schemas.microsoft.com/office/drawing/2014/main" id="{4F8086BB-2DF3-4C7E-AA9F-22CC50D3BAF7}"/>
                </a:ext>
              </a:extLst>
            </p:cNvPr>
            <p:cNvSpPr/>
            <p:nvPr/>
          </p:nvSpPr>
          <p:spPr>
            <a:xfrm>
              <a:off x="5140486" y="1429965"/>
              <a:ext cx="987600" cy="987600"/>
            </a:xfrm>
            <a:prstGeom prst="pie">
              <a:avLst>
                <a:gd name="adj1" fmla="val 16107154"/>
                <a:gd name="adj2" fmla="val 18757646"/>
              </a:avLst>
            </a:prstGeom>
            <a:grpFill/>
            <a:ln>
              <a:noFill/>
            </a:ln>
          </p:spPr>
          <p:txBody>
            <a:bodyPr spcFirstLastPara="1" wrap="square" lIns="121900" tIns="121900" rIns="121900" bIns="121900" anchor="ctr" anchorCtr="0">
              <a:noAutofit/>
            </a:bodyPr>
            <a:lstStyle/>
            <a:p>
              <a:endParaRPr sz="2400"/>
            </a:p>
          </p:txBody>
        </p:sp>
      </p:grpSp>
      <p:grpSp>
        <p:nvGrpSpPr>
          <p:cNvPr id="34" name="Google Shape;657;p21">
            <a:extLst>
              <a:ext uri="{FF2B5EF4-FFF2-40B4-BE49-F238E27FC236}">
                <a16:creationId xmlns:a16="http://schemas.microsoft.com/office/drawing/2014/main" id="{07FC87C9-BB33-4B26-ABB7-F10300D30941}"/>
              </a:ext>
            </a:extLst>
          </p:cNvPr>
          <p:cNvGrpSpPr/>
          <p:nvPr/>
        </p:nvGrpSpPr>
        <p:grpSpPr>
          <a:xfrm>
            <a:off x="-700566" y="1249430"/>
            <a:ext cx="6020717" cy="4700400"/>
            <a:chOff x="417550" y="1357125"/>
            <a:chExt cx="4515538" cy="3525300"/>
          </a:xfrm>
          <a:solidFill>
            <a:srgbClr val="E555B2"/>
          </a:solidFill>
        </p:grpSpPr>
        <p:sp>
          <p:nvSpPr>
            <p:cNvPr id="35" name="Google Shape;658;p21">
              <a:extLst>
                <a:ext uri="{FF2B5EF4-FFF2-40B4-BE49-F238E27FC236}">
                  <a16:creationId xmlns:a16="http://schemas.microsoft.com/office/drawing/2014/main" id="{6C727AC2-8A9C-49B2-AFC8-B5F4DFF1CB53}"/>
                </a:ext>
              </a:extLst>
            </p:cNvPr>
            <p:cNvSpPr/>
            <p:nvPr/>
          </p:nvSpPr>
          <p:spPr>
            <a:xfrm>
              <a:off x="3985709" y="1903964"/>
              <a:ext cx="947379" cy="344839"/>
            </a:xfrm>
            <a:custGeom>
              <a:avLst/>
              <a:gdLst/>
              <a:ahLst/>
              <a:cxnLst/>
              <a:rect l="l" t="t" r="r" b="b"/>
              <a:pathLst>
                <a:path w="18385" h="6692" extrusionOk="0">
                  <a:moveTo>
                    <a:pt x="8145" y="0"/>
                  </a:moveTo>
                  <a:cubicBezTo>
                    <a:pt x="7002" y="0"/>
                    <a:pt x="5918" y="441"/>
                    <a:pt x="5109" y="1250"/>
                  </a:cubicBezTo>
                  <a:lnTo>
                    <a:pt x="96" y="6275"/>
                  </a:lnTo>
                  <a:cubicBezTo>
                    <a:pt x="1" y="6370"/>
                    <a:pt x="1" y="6525"/>
                    <a:pt x="96" y="6620"/>
                  </a:cubicBezTo>
                  <a:cubicBezTo>
                    <a:pt x="144" y="6668"/>
                    <a:pt x="203" y="6691"/>
                    <a:pt x="263" y="6691"/>
                  </a:cubicBezTo>
                  <a:cubicBezTo>
                    <a:pt x="322" y="6691"/>
                    <a:pt x="394" y="6668"/>
                    <a:pt x="441" y="6620"/>
                  </a:cubicBezTo>
                  <a:lnTo>
                    <a:pt x="5454" y="1596"/>
                  </a:lnTo>
                  <a:cubicBezTo>
                    <a:pt x="6168" y="881"/>
                    <a:pt x="7133" y="488"/>
                    <a:pt x="8145" y="488"/>
                  </a:cubicBezTo>
                  <a:lnTo>
                    <a:pt x="18146" y="488"/>
                  </a:lnTo>
                  <a:cubicBezTo>
                    <a:pt x="18277" y="488"/>
                    <a:pt x="18384" y="381"/>
                    <a:pt x="18384" y="250"/>
                  </a:cubicBezTo>
                  <a:cubicBezTo>
                    <a:pt x="18384" y="107"/>
                    <a:pt x="18277" y="0"/>
                    <a:pt x="18146" y="0"/>
                  </a:cubicBezTo>
                  <a:close/>
                </a:path>
              </a:pathLst>
            </a:custGeom>
            <a:grpFill/>
            <a:ln>
              <a:noFill/>
            </a:ln>
          </p:spPr>
          <p:txBody>
            <a:bodyPr spcFirstLastPara="1" wrap="square" lIns="121900" tIns="121900" rIns="121900" bIns="121900" anchor="ctr" anchorCtr="0">
              <a:noAutofit/>
            </a:bodyPr>
            <a:lstStyle/>
            <a:p>
              <a:endParaRPr sz="2400"/>
            </a:p>
          </p:txBody>
        </p:sp>
        <p:sp>
          <p:nvSpPr>
            <p:cNvPr id="36" name="Google Shape;659;p21">
              <a:extLst>
                <a:ext uri="{FF2B5EF4-FFF2-40B4-BE49-F238E27FC236}">
                  <a16:creationId xmlns:a16="http://schemas.microsoft.com/office/drawing/2014/main" id="{DA2AB6F0-A30A-47F1-8A65-8082B7D9A93A}"/>
                </a:ext>
              </a:extLst>
            </p:cNvPr>
            <p:cNvSpPr/>
            <p:nvPr/>
          </p:nvSpPr>
          <p:spPr>
            <a:xfrm>
              <a:off x="3985709" y="3989220"/>
              <a:ext cx="947379" cy="344839"/>
            </a:xfrm>
            <a:custGeom>
              <a:avLst/>
              <a:gdLst/>
              <a:ahLst/>
              <a:cxnLst/>
              <a:rect l="l" t="t" r="r" b="b"/>
              <a:pathLst>
                <a:path w="18385" h="6692" extrusionOk="0">
                  <a:moveTo>
                    <a:pt x="269" y="0"/>
                  </a:moveTo>
                  <a:cubicBezTo>
                    <a:pt x="206" y="0"/>
                    <a:pt x="144" y="24"/>
                    <a:pt x="96" y="72"/>
                  </a:cubicBezTo>
                  <a:cubicBezTo>
                    <a:pt x="1" y="167"/>
                    <a:pt x="1" y="322"/>
                    <a:pt x="96" y="417"/>
                  </a:cubicBezTo>
                  <a:lnTo>
                    <a:pt x="5109" y="5430"/>
                  </a:lnTo>
                  <a:cubicBezTo>
                    <a:pt x="5918" y="6239"/>
                    <a:pt x="7002" y="6692"/>
                    <a:pt x="8145" y="6692"/>
                  </a:cubicBezTo>
                  <a:lnTo>
                    <a:pt x="18146" y="6692"/>
                  </a:lnTo>
                  <a:cubicBezTo>
                    <a:pt x="18277" y="6692"/>
                    <a:pt x="18384" y="6573"/>
                    <a:pt x="18384" y="6442"/>
                  </a:cubicBezTo>
                  <a:cubicBezTo>
                    <a:pt x="18384" y="6311"/>
                    <a:pt x="18277" y="6204"/>
                    <a:pt x="18146" y="6204"/>
                  </a:cubicBezTo>
                  <a:lnTo>
                    <a:pt x="8145" y="6204"/>
                  </a:lnTo>
                  <a:cubicBezTo>
                    <a:pt x="7133" y="6204"/>
                    <a:pt x="6168" y="5811"/>
                    <a:pt x="5454" y="5084"/>
                  </a:cubicBezTo>
                  <a:lnTo>
                    <a:pt x="441" y="72"/>
                  </a:lnTo>
                  <a:cubicBezTo>
                    <a:pt x="394" y="24"/>
                    <a:pt x="331" y="0"/>
                    <a:pt x="269" y="0"/>
                  </a:cubicBezTo>
                  <a:close/>
                </a:path>
              </a:pathLst>
            </a:custGeom>
            <a:grpFill/>
            <a:ln>
              <a:noFill/>
            </a:ln>
          </p:spPr>
          <p:txBody>
            <a:bodyPr spcFirstLastPara="1" wrap="square" lIns="121900" tIns="121900" rIns="121900" bIns="121900" anchor="ctr" anchorCtr="0">
              <a:noAutofit/>
            </a:bodyPr>
            <a:lstStyle/>
            <a:p>
              <a:endParaRPr sz="2400"/>
            </a:p>
          </p:txBody>
        </p:sp>
        <p:sp>
          <p:nvSpPr>
            <p:cNvPr id="37" name="Google Shape;660;p21">
              <a:extLst>
                <a:ext uri="{FF2B5EF4-FFF2-40B4-BE49-F238E27FC236}">
                  <a16:creationId xmlns:a16="http://schemas.microsoft.com/office/drawing/2014/main" id="{E857C03D-D9F2-4796-A3C3-A7B1CEC79E66}"/>
                </a:ext>
              </a:extLst>
            </p:cNvPr>
            <p:cNvSpPr/>
            <p:nvPr/>
          </p:nvSpPr>
          <p:spPr>
            <a:xfrm>
              <a:off x="4166106" y="3094758"/>
              <a:ext cx="766973" cy="25198"/>
            </a:xfrm>
            <a:custGeom>
              <a:avLst/>
              <a:gdLst/>
              <a:ahLst/>
              <a:cxnLst/>
              <a:rect l="l" t="t" r="r" b="b"/>
              <a:pathLst>
                <a:path w="14884" h="489" extrusionOk="0">
                  <a:moveTo>
                    <a:pt x="238" y="0"/>
                  </a:moveTo>
                  <a:cubicBezTo>
                    <a:pt x="108" y="0"/>
                    <a:pt x="0" y="107"/>
                    <a:pt x="0" y="250"/>
                  </a:cubicBezTo>
                  <a:cubicBezTo>
                    <a:pt x="0" y="381"/>
                    <a:pt x="108" y="488"/>
                    <a:pt x="238" y="488"/>
                  </a:cubicBezTo>
                  <a:lnTo>
                    <a:pt x="14645" y="488"/>
                  </a:lnTo>
                  <a:cubicBezTo>
                    <a:pt x="14776" y="488"/>
                    <a:pt x="14883" y="381"/>
                    <a:pt x="14883" y="250"/>
                  </a:cubicBezTo>
                  <a:cubicBezTo>
                    <a:pt x="14883" y="107"/>
                    <a:pt x="14776" y="0"/>
                    <a:pt x="14645" y="0"/>
                  </a:cubicBezTo>
                  <a:close/>
                </a:path>
              </a:pathLst>
            </a:custGeom>
            <a:grpFill/>
            <a:ln>
              <a:noFill/>
            </a:ln>
          </p:spPr>
          <p:txBody>
            <a:bodyPr spcFirstLastPara="1" wrap="square" lIns="121900" tIns="121900" rIns="121900" bIns="121900" anchor="ctr" anchorCtr="0">
              <a:noAutofit/>
            </a:bodyPr>
            <a:lstStyle/>
            <a:p>
              <a:endParaRPr sz="2400"/>
            </a:p>
          </p:txBody>
        </p:sp>
        <p:sp>
          <p:nvSpPr>
            <p:cNvPr id="38" name="Google Shape;664;p21">
              <a:extLst>
                <a:ext uri="{FF2B5EF4-FFF2-40B4-BE49-F238E27FC236}">
                  <a16:creationId xmlns:a16="http://schemas.microsoft.com/office/drawing/2014/main" id="{E63BF215-1FB3-48B7-8249-89E0433A34B0}"/>
                </a:ext>
              </a:extLst>
            </p:cNvPr>
            <p:cNvSpPr/>
            <p:nvPr/>
          </p:nvSpPr>
          <p:spPr>
            <a:xfrm>
              <a:off x="1181546" y="2034124"/>
              <a:ext cx="2169886" cy="2169886"/>
            </a:xfrm>
            <a:custGeom>
              <a:avLst/>
              <a:gdLst/>
              <a:ahLst/>
              <a:cxnLst/>
              <a:rect l="l" t="t" r="r" b="b"/>
              <a:pathLst>
                <a:path w="47661" h="47661" extrusionOk="0">
                  <a:moveTo>
                    <a:pt x="23825" y="0"/>
                  </a:moveTo>
                  <a:cubicBezTo>
                    <a:pt x="10668" y="0"/>
                    <a:pt x="0" y="10668"/>
                    <a:pt x="0" y="23824"/>
                  </a:cubicBezTo>
                  <a:cubicBezTo>
                    <a:pt x="0" y="36993"/>
                    <a:pt x="10668" y="47661"/>
                    <a:pt x="23825" y="47661"/>
                  </a:cubicBezTo>
                  <a:cubicBezTo>
                    <a:pt x="36981" y="47661"/>
                    <a:pt x="47661" y="36993"/>
                    <a:pt x="47661" y="23824"/>
                  </a:cubicBezTo>
                  <a:cubicBezTo>
                    <a:pt x="47661" y="10668"/>
                    <a:pt x="36981" y="0"/>
                    <a:pt x="23825"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endParaRPr sz="2400"/>
            </a:p>
          </p:txBody>
        </p:sp>
        <p:sp>
          <p:nvSpPr>
            <p:cNvPr id="39" name="Google Shape;666;p21">
              <a:extLst>
                <a:ext uri="{FF2B5EF4-FFF2-40B4-BE49-F238E27FC236}">
                  <a16:creationId xmlns:a16="http://schemas.microsoft.com/office/drawing/2014/main" id="{DFF37796-89F3-41EA-A4AE-03F0EBD9F695}"/>
                </a:ext>
              </a:extLst>
            </p:cNvPr>
            <p:cNvSpPr/>
            <p:nvPr/>
          </p:nvSpPr>
          <p:spPr>
            <a:xfrm rot="5400000" flipH="1">
              <a:off x="417550" y="1357125"/>
              <a:ext cx="3525300" cy="3525300"/>
            </a:xfrm>
            <a:prstGeom prst="blockArc">
              <a:avLst>
                <a:gd name="adj1" fmla="val 10775262"/>
                <a:gd name="adj2" fmla="val 25083"/>
                <a:gd name="adj3" fmla="val 623"/>
              </a:avLst>
            </a:prstGeom>
            <a:grpFill/>
            <a:ln>
              <a:solidFill>
                <a:srgbClr val="FFFF00"/>
              </a:solidFill>
            </a:ln>
          </p:spPr>
          <p:txBody>
            <a:bodyPr spcFirstLastPara="1" wrap="square" lIns="121900" tIns="121900" rIns="121900" bIns="121900" anchor="ctr" anchorCtr="0">
              <a:noAutofit/>
            </a:bodyPr>
            <a:lstStyle/>
            <a:p>
              <a:endParaRPr sz="2400"/>
            </a:p>
          </p:txBody>
        </p:sp>
        <p:sp>
          <p:nvSpPr>
            <p:cNvPr id="40" name="Google Shape;667;p21">
              <a:extLst>
                <a:ext uri="{FF2B5EF4-FFF2-40B4-BE49-F238E27FC236}">
                  <a16:creationId xmlns:a16="http://schemas.microsoft.com/office/drawing/2014/main" id="{F4A833AE-0CFE-4DEF-BAEB-B086B3A3EA0A}"/>
                </a:ext>
              </a:extLst>
            </p:cNvPr>
            <p:cNvSpPr/>
            <p:nvPr/>
          </p:nvSpPr>
          <p:spPr>
            <a:xfrm rot="5400000" flipH="1">
              <a:off x="794225" y="1713225"/>
              <a:ext cx="2776800" cy="2776800"/>
            </a:xfrm>
            <a:prstGeom prst="blockArc">
              <a:avLst>
                <a:gd name="adj1" fmla="val 10744979"/>
                <a:gd name="adj2" fmla="val 46670"/>
                <a:gd name="adj3" fmla="val 856"/>
              </a:avLst>
            </a:prstGeom>
            <a:solidFill>
              <a:srgbClr val="1414F8"/>
            </a:solidFill>
            <a:ln>
              <a:noFill/>
            </a:ln>
          </p:spPr>
          <p:txBody>
            <a:bodyPr spcFirstLastPara="1" wrap="square" lIns="121900" tIns="121900" rIns="121900" bIns="121900" anchor="ctr" anchorCtr="0">
              <a:noAutofit/>
            </a:bodyPr>
            <a:lstStyle/>
            <a:p>
              <a:endParaRPr sz="2400"/>
            </a:p>
          </p:txBody>
        </p:sp>
        <p:sp>
          <p:nvSpPr>
            <p:cNvPr id="41" name="Google Shape;668;p21">
              <a:extLst>
                <a:ext uri="{FF2B5EF4-FFF2-40B4-BE49-F238E27FC236}">
                  <a16:creationId xmlns:a16="http://schemas.microsoft.com/office/drawing/2014/main" id="{5461EF5F-940B-49CD-86A1-F50C60FF7699}"/>
                </a:ext>
              </a:extLst>
            </p:cNvPr>
            <p:cNvSpPr/>
            <p:nvPr/>
          </p:nvSpPr>
          <p:spPr>
            <a:xfrm rot="5400000" flipH="1">
              <a:off x="586988" y="1523175"/>
              <a:ext cx="3181800" cy="3181800"/>
            </a:xfrm>
            <a:prstGeom prst="blockArc">
              <a:avLst>
                <a:gd name="adj1" fmla="val 10775262"/>
                <a:gd name="adj2" fmla="val 25083"/>
                <a:gd name="adj3" fmla="val 623"/>
              </a:avLst>
            </a:prstGeom>
            <a:grpFill/>
            <a:ln>
              <a:noFill/>
            </a:ln>
          </p:spPr>
          <p:txBody>
            <a:bodyPr spcFirstLastPara="1" wrap="square" lIns="121900" tIns="121900" rIns="121900" bIns="121900" anchor="ctr" anchorCtr="0">
              <a:noAutofit/>
            </a:bodyPr>
            <a:lstStyle/>
            <a:p>
              <a:endParaRPr sz="2400"/>
            </a:p>
          </p:txBody>
        </p:sp>
      </p:grpSp>
      <p:sp>
        <p:nvSpPr>
          <p:cNvPr id="42" name="Google Shape;669;p21">
            <a:extLst>
              <a:ext uri="{FF2B5EF4-FFF2-40B4-BE49-F238E27FC236}">
                <a16:creationId xmlns:a16="http://schemas.microsoft.com/office/drawing/2014/main" id="{ACC7AA5E-4BAD-4AD1-A65A-8677F46F1DD9}"/>
              </a:ext>
            </a:extLst>
          </p:cNvPr>
          <p:cNvSpPr/>
          <p:nvPr/>
        </p:nvSpPr>
        <p:spPr>
          <a:xfrm>
            <a:off x="5554997" y="2942283"/>
            <a:ext cx="1316800" cy="1316800"/>
          </a:xfrm>
          <a:prstGeom prst="pie">
            <a:avLst>
              <a:gd name="adj1" fmla="val 16142386"/>
              <a:gd name="adj2" fmla="val 16126097"/>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43" name="Google Shape;671;p21">
            <a:extLst>
              <a:ext uri="{FF2B5EF4-FFF2-40B4-BE49-F238E27FC236}">
                <a16:creationId xmlns:a16="http://schemas.microsoft.com/office/drawing/2014/main" id="{68328C81-961D-4A9F-998E-2D5FDA4C74A0}"/>
              </a:ext>
            </a:extLst>
          </p:cNvPr>
          <p:cNvSpPr/>
          <p:nvPr/>
        </p:nvSpPr>
        <p:spPr>
          <a:xfrm>
            <a:off x="5555031" y="4484183"/>
            <a:ext cx="1316800" cy="1316800"/>
          </a:xfrm>
          <a:prstGeom prst="pie">
            <a:avLst>
              <a:gd name="adj1" fmla="val 16142386"/>
              <a:gd name="adj2" fmla="val 16126097"/>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44" name="TextBox 43">
            <a:extLst>
              <a:ext uri="{FF2B5EF4-FFF2-40B4-BE49-F238E27FC236}">
                <a16:creationId xmlns:a16="http://schemas.microsoft.com/office/drawing/2014/main" id="{879F6D14-49E4-4D68-B1C4-313D981647B0}"/>
              </a:ext>
            </a:extLst>
          </p:cNvPr>
          <p:cNvSpPr txBox="1"/>
          <p:nvPr/>
        </p:nvSpPr>
        <p:spPr>
          <a:xfrm>
            <a:off x="800216" y="3287932"/>
            <a:ext cx="2194560" cy="646331"/>
          </a:xfrm>
          <a:prstGeom prst="rect">
            <a:avLst/>
          </a:prstGeom>
          <a:noFill/>
        </p:spPr>
        <p:txBody>
          <a:bodyPr wrap="square" rtlCol="0">
            <a:spAutoFit/>
          </a:bodyPr>
          <a:lstStyle/>
          <a:p>
            <a:r>
              <a:rPr lang="en-US" sz="3600" b="1">
                <a:solidFill>
                  <a:srgbClr val="7030A0"/>
                </a:solidFill>
                <a:latin typeface="Arial" panose="020B0604020202020204" pitchFamily="34" charset="0"/>
                <a:cs typeface="Arial" panose="020B0604020202020204" pitchFamily="34" charset="0"/>
              </a:rPr>
              <a:t>DẶN DÒ</a:t>
            </a:r>
          </a:p>
        </p:txBody>
      </p:sp>
      <p:sp>
        <p:nvSpPr>
          <p:cNvPr id="45" name="TextBox 44">
            <a:extLst>
              <a:ext uri="{FF2B5EF4-FFF2-40B4-BE49-F238E27FC236}">
                <a16:creationId xmlns:a16="http://schemas.microsoft.com/office/drawing/2014/main" id="{A36559CB-CEE8-499A-A3DF-B053DF868747}"/>
              </a:ext>
            </a:extLst>
          </p:cNvPr>
          <p:cNvSpPr txBox="1"/>
          <p:nvPr/>
        </p:nvSpPr>
        <p:spPr>
          <a:xfrm>
            <a:off x="5981074" y="16187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1</a:t>
            </a:r>
          </a:p>
        </p:txBody>
      </p:sp>
      <p:sp>
        <p:nvSpPr>
          <p:cNvPr id="46" name="TextBox 45">
            <a:extLst>
              <a:ext uri="{FF2B5EF4-FFF2-40B4-BE49-F238E27FC236}">
                <a16:creationId xmlns:a16="http://schemas.microsoft.com/office/drawing/2014/main" id="{40C347FA-2345-4D3B-9064-25FCFAC54C07}"/>
              </a:ext>
            </a:extLst>
          </p:cNvPr>
          <p:cNvSpPr txBox="1"/>
          <p:nvPr/>
        </p:nvSpPr>
        <p:spPr>
          <a:xfrm>
            <a:off x="5958670" y="32431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a:t>
            </a:r>
          </a:p>
        </p:txBody>
      </p:sp>
      <p:sp>
        <p:nvSpPr>
          <p:cNvPr id="47" name="TextBox 46">
            <a:extLst>
              <a:ext uri="{FF2B5EF4-FFF2-40B4-BE49-F238E27FC236}">
                <a16:creationId xmlns:a16="http://schemas.microsoft.com/office/drawing/2014/main" id="{1B8A30CF-3726-4870-AD40-0C443E382AC5}"/>
              </a:ext>
            </a:extLst>
          </p:cNvPr>
          <p:cNvSpPr txBox="1"/>
          <p:nvPr/>
        </p:nvSpPr>
        <p:spPr>
          <a:xfrm>
            <a:off x="5936266" y="48675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3</a:t>
            </a:r>
          </a:p>
        </p:txBody>
      </p:sp>
      <p:pic>
        <p:nvPicPr>
          <p:cNvPr id="48" name="Picture 47">
            <a:extLst>
              <a:ext uri="{FF2B5EF4-FFF2-40B4-BE49-F238E27FC236}">
                <a16:creationId xmlns:a16="http://schemas.microsoft.com/office/drawing/2014/main" id="{4FA9CAAC-90D3-4ED9-81A5-AEDB2D7FA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9928" y="105285"/>
            <a:ext cx="2220280" cy="1551069"/>
          </a:xfrm>
          <a:prstGeom prst="rect">
            <a:avLst/>
          </a:prstGeom>
        </p:spPr>
      </p:pic>
    </p:spTree>
    <p:extLst>
      <p:ext uri="{BB962C8B-B14F-4D97-AF65-F5344CB8AC3E}">
        <p14:creationId xmlns:p14="http://schemas.microsoft.com/office/powerpoint/2010/main" val="344724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7E46EB-FB61-4B79-8B94-97F1DE2F112C}"/>
              </a:ext>
            </a:extLst>
          </p:cNvPr>
          <p:cNvPicPr>
            <a:picLocks noChangeAspect="1"/>
          </p:cNvPicPr>
          <p:nvPr/>
        </p:nvPicPr>
        <p:blipFill rotWithShape="1">
          <a:blip r:embed="rId3">
            <a:extLst>
              <a:ext uri="{28A0092B-C50C-407E-A947-70E740481C1C}">
                <a14:useLocalDpi xmlns:a14="http://schemas.microsoft.com/office/drawing/2010/main" val="0"/>
              </a:ext>
            </a:extLst>
          </a:blip>
          <a:srcRect b="59173"/>
          <a:stretch/>
        </p:blipFill>
        <p:spPr>
          <a:xfrm>
            <a:off x="2887761" y="649490"/>
            <a:ext cx="7004385" cy="2379249"/>
          </a:xfrm>
          <a:prstGeom prst="rect">
            <a:avLst/>
          </a:prstGeom>
        </p:spPr>
      </p:pic>
      <p:grpSp>
        <p:nvGrpSpPr>
          <p:cNvPr id="3" name="Group 2">
            <a:extLst>
              <a:ext uri="{FF2B5EF4-FFF2-40B4-BE49-F238E27FC236}">
                <a16:creationId xmlns:a16="http://schemas.microsoft.com/office/drawing/2014/main" id="{E7B66248-658F-4F53-A343-842909B603B5}"/>
              </a:ext>
            </a:extLst>
          </p:cNvPr>
          <p:cNvGrpSpPr/>
          <p:nvPr/>
        </p:nvGrpSpPr>
        <p:grpSpPr>
          <a:xfrm>
            <a:off x="1669489" y="3037669"/>
            <a:ext cx="9114139" cy="2538355"/>
            <a:chOff x="1514901" y="2360255"/>
            <a:chExt cx="9114139" cy="2538354"/>
          </a:xfrm>
          <a:solidFill>
            <a:srgbClr val="00A0E8"/>
          </a:solidFill>
        </p:grpSpPr>
        <p:sp>
          <p:nvSpPr>
            <p:cNvPr id="4" name="Rectangle 3">
              <a:extLst>
                <a:ext uri="{FF2B5EF4-FFF2-40B4-BE49-F238E27FC236}">
                  <a16:creationId xmlns:a16="http://schemas.microsoft.com/office/drawing/2014/main" id="{7B6AC67B-786B-4659-945C-1E193A9068FE}"/>
                </a:ext>
              </a:extLst>
            </p:cNvPr>
            <p:cNvSpPr/>
            <p:nvPr/>
          </p:nvSpPr>
          <p:spPr>
            <a:xfrm>
              <a:off x="1644452" y="2524837"/>
              <a:ext cx="8871012" cy="2243979"/>
            </a:xfrm>
            <a:prstGeom prst="rect">
              <a:avLst/>
            </a:prstGeom>
            <a:grpFill/>
            <a:ln w="12700" cap="flat" cmpd="sng" algn="ctr">
              <a:solidFill>
                <a:srgbClr val="00A0E8"/>
              </a:solidFill>
              <a:prstDash val="solid"/>
              <a:miter lim="800000"/>
            </a:ln>
            <a:effectLst/>
          </p:spPr>
          <p:txBody>
            <a:bodyPr rtlCol="0" anchor="ctr"/>
            <a:lstStyle/>
            <a:p>
              <a:pPr algn="ctr" defTabSz="914377">
                <a:defRPr/>
              </a:pPr>
              <a:endParaRPr lang="en-US">
                <a:solidFill>
                  <a:prstClr val="white"/>
                </a:solidFill>
                <a:latin typeface="Calibri" panose="020F0502020204030204"/>
                <a:cs typeface="Arial"/>
                <a:sym typeface="Arial"/>
              </a:endParaRPr>
            </a:p>
          </p:txBody>
        </p:sp>
        <p:cxnSp>
          <p:nvCxnSpPr>
            <p:cNvPr id="5" name="Straight Connector 4">
              <a:extLst>
                <a:ext uri="{FF2B5EF4-FFF2-40B4-BE49-F238E27FC236}">
                  <a16:creationId xmlns:a16="http://schemas.microsoft.com/office/drawing/2014/main" id="{67378E26-2A16-49CB-8EB0-2EE279934042}"/>
                </a:ext>
              </a:extLst>
            </p:cNvPr>
            <p:cNvCxnSpPr>
              <a:cxnSpLocks/>
            </p:cNvCxnSpPr>
            <p:nvPr/>
          </p:nvCxnSpPr>
          <p:spPr>
            <a:xfrm>
              <a:off x="1514901" y="2360255"/>
              <a:ext cx="9109556" cy="0"/>
            </a:xfrm>
            <a:prstGeom prst="line">
              <a:avLst/>
            </a:prstGeom>
            <a:grpFill/>
            <a:ln w="6350" cap="flat" cmpd="sng" algn="ctr">
              <a:solidFill>
                <a:srgbClr val="00A0E8"/>
              </a:solidFill>
              <a:prstDash val="lgDash"/>
              <a:miter lim="800000"/>
            </a:ln>
            <a:effectLst/>
          </p:spPr>
        </p:cxnSp>
        <p:cxnSp>
          <p:nvCxnSpPr>
            <p:cNvPr id="6" name="Straight Connector 5">
              <a:extLst>
                <a:ext uri="{FF2B5EF4-FFF2-40B4-BE49-F238E27FC236}">
                  <a16:creationId xmlns:a16="http://schemas.microsoft.com/office/drawing/2014/main" id="{771A61C2-8F93-4CCB-B7AC-460F888A3468}"/>
                </a:ext>
              </a:extLst>
            </p:cNvPr>
            <p:cNvCxnSpPr>
              <a:cxnSpLocks/>
            </p:cNvCxnSpPr>
            <p:nvPr/>
          </p:nvCxnSpPr>
          <p:spPr>
            <a:xfrm>
              <a:off x="1514901" y="4898609"/>
              <a:ext cx="9109556" cy="0"/>
            </a:xfrm>
            <a:prstGeom prst="line">
              <a:avLst/>
            </a:prstGeom>
            <a:grpFill/>
            <a:ln w="6350" cap="flat" cmpd="sng" algn="ctr">
              <a:solidFill>
                <a:srgbClr val="00A0E8"/>
              </a:solidFill>
              <a:prstDash val="lgDash"/>
              <a:miter lim="800000"/>
            </a:ln>
            <a:effectLst/>
          </p:spPr>
        </p:cxnSp>
        <p:cxnSp>
          <p:nvCxnSpPr>
            <p:cNvPr id="7" name="Straight Connector 6">
              <a:extLst>
                <a:ext uri="{FF2B5EF4-FFF2-40B4-BE49-F238E27FC236}">
                  <a16:creationId xmlns:a16="http://schemas.microsoft.com/office/drawing/2014/main" id="{3AD4D441-54B7-46A5-88B1-4D0A0A5B9E43}"/>
                </a:ext>
              </a:extLst>
            </p:cNvPr>
            <p:cNvCxnSpPr>
              <a:cxnSpLocks/>
            </p:cNvCxnSpPr>
            <p:nvPr/>
          </p:nvCxnSpPr>
          <p:spPr>
            <a:xfrm>
              <a:off x="1514901" y="2360255"/>
              <a:ext cx="0" cy="2538354"/>
            </a:xfrm>
            <a:prstGeom prst="line">
              <a:avLst/>
            </a:prstGeom>
            <a:grpFill/>
            <a:ln w="6350" cap="flat" cmpd="sng" algn="ctr">
              <a:solidFill>
                <a:srgbClr val="00A0E8"/>
              </a:solidFill>
              <a:prstDash val="lgDash"/>
              <a:miter lim="800000"/>
            </a:ln>
            <a:effectLst/>
          </p:spPr>
        </p:cxnSp>
        <p:cxnSp>
          <p:nvCxnSpPr>
            <p:cNvPr id="8" name="Straight Connector 7">
              <a:extLst>
                <a:ext uri="{FF2B5EF4-FFF2-40B4-BE49-F238E27FC236}">
                  <a16:creationId xmlns:a16="http://schemas.microsoft.com/office/drawing/2014/main" id="{8600B27C-DCE2-477E-9B85-AC076FAEE910}"/>
                </a:ext>
              </a:extLst>
            </p:cNvPr>
            <p:cNvCxnSpPr>
              <a:cxnSpLocks/>
            </p:cNvCxnSpPr>
            <p:nvPr/>
          </p:nvCxnSpPr>
          <p:spPr>
            <a:xfrm>
              <a:off x="10629040" y="2360255"/>
              <a:ext cx="0" cy="2538354"/>
            </a:xfrm>
            <a:prstGeom prst="line">
              <a:avLst/>
            </a:prstGeom>
            <a:grpFill/>
            <a:ln w="6350" cap="flat" cmpd="sng" algn="ctr">
              <a:solidFill>
                <a:srgbClr val="00A0E8"/>
              </a:solidFill>
              <a:prstDash val="lgDash"/>
              <a:miter lim="800000"/>
            </a:ln>
            <a:effectLst/>
          </p:spPr>
        </p:cxnSp>
      </p:grpSp>
      <p:sp>
        <p:nvSpPr>
          <p:cNvPr id="9" name="TextBox 8">
            <a:extLst>
              <a:ext uri="{FF2B5EF4-FFF2-40B4-BE49-F238E27FC236}">
                <a16:creationId xmlns:a16="http://schemas.microsoft.com/office/drawing/2014/main" id="{D056DF90-94E7-4C94-8E33-7AFCB71C6E63}"/>
              </a:ext>
            </a:extLst>
          </p:cNvPr>
          <p:cNvSpPr txBox="1"/>
          <p:nvPr/>
        </p:nvSpPr>
        <p:spPr>
          <a:xfrm>
            <a:off x="2287965" y="3574641"/>
            <a:ext cx="7872603" cy="1446550"/>
          </a:xfrm>
          <a:prstGeom prst="rect">
            <a:avLst/>
          </a:prstGeom>
          <a:noFill/>
        </p:spPr>
        <p:txBody>
          <a:bodyPr wrap="square">
            <a:spAutoFit/>
          </a:bodyPr>
          <a:lstStyle/>
          <a:p>
            <a:pPr algn="ctr" defTabSz="914377">
              <a:defRPr/>
            </a:pPr>
            <a:r>
              <a:rPr lang="en-US" sz="8800" dirty="0">
                <a:solidFill>
                  <a:prstClr val="white"/>
                </a:solidFill>
                <a:latin typeface="#9Slide05 Great Vibes" panose="02000507080000020002" pitchFamily="2" charset="-93"/>
                <a:ea typeface="#9Slide03 Roboto Medium" panose="02000000000000000000" pitchFamily="2" charset="0"/>
                <a:cs typeface="Arial"/>
                <a:sym typeface="Arial"/>
              </a:rPr>
              <a:t>Thank You</a:t>
            </a:r>
            <a:endParaRPr lang="en-US" sz="8800" dirty="0">
              <a:solidFill>
                <a:prstClr val="white"/>
              </a:solidFill>
              <a:latin typeface="#9Slide05 Great Vibes" panose="02000507080000020002" pitchFamily="2" charset="-93"/>
              <a:cs typeface="Arial"/>
              <a:sym typeface="Arial"/>
            </a:endParaRPr>
          </a:p>
        </p:txBody>
      </p:sp>
      <p:sp>
        <p:nvSpPr>
          <p:cNvPr id="10" name="TextBox 9">
            <a:extLst>
              <a:ext uri="{FF2B5EF4-FFF2-40B4-BE49-F238E27FC236}">
                <a16:creationId xmlns:a16="http://schemas.microsoft.com/office/drawing/2014/main" id="{26E6FB44-9D0D-4A0D-9CA8-52E2E3C74B5E}"/>
              </a:ext>
            </a:extLst>
          </p:cNvPr>
          <p:cNvSpPr txBox="1"/>
          <p:nvPr/>
        </p:nvSpPr>
        <p:spPr>
          <a:xfrm>
            <a:off x="7377628" y="6483732"/>
            <a:ext cx="4814372" cy="369332"/>
          </a:xfrm>
          <a:prstGeom prst="rect">
            <a:avLst/>
          </a:prstGeom>
          <a:noFill/>
        </p:spPr>
        <p:txBody>
          <a:bodyPr wrap="square" rtlCol="0">
            <a:spAutoFit/>
          </a:bodyPr>
          <a:lstStyle/>
          <a:p>
            <a:r>
              <a:rPr lang="en-US">
                <a:solidFill>
                  <a:srgbClr val="FF3399"/>
                </a:solidFill>
                <a:latin typeface="#9Slide03 Arima Madurai ExtraLi" panose="00000300000000000000" pitchFamily="2" charset="0"/>
                <a:cs typeface="#9Slide03 Arima Madurai ExtraLi" panose="00000300000000000000" pitchFamily="2" charset="0"/>
              </a:rPr>
              <a:t>Kho giáo án PPT Địa lí -Lê Chinh- 0982.276.629</a:t>
            </a:r>
          </a:p>
        </p:txBody>
      </p:sp>
    </p:spTree>
    <p:extLst>
      <p:ext uri="{BB962C8B-B14F-4D97-AF65-F5344CB8AC3E}">
        <p14:creationId xmlns:p14="http://schemas.microsoft.com/office/powerpoint/2010/main" val="55707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701" y="-81569"/>
            <a:ext cx="5424000" cy="1511345"/>
            <a:chOff x="-1190175" y="-128859"/>
            <a:chExt cx="5072828" cy="1511345"/>
          </a:xfrm>
        </p:grpSpPr>
        <p:sp>
          <p:nvSpPr>
            <p:cNvPr id="9" name="Rectangle 8"/>
            <p:cNvSpPr/>
            <p:nvPr/>
          </p:nvSpPr>
          <p:spPr>
            <a:xfrm>
              <a:off x="-1114322" y="55867"/>
              <a:ext cx="499697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5400" b="1" cap="none" spc="0" dirty="0">
                  <a:ln w="12700">
                    <a:solidFill>
                      <a:schemeClr val="accent1"/>
                    </a:solidFill>
                    <a:prstDash val="solid"/>
                  </a:ln>
                  <a:solidFill>
                    <a:srgbClr val="FF0000"/>
                  </a:solidFill>
                  <a:effectLst>
                    <a:outerShdw dist="38100" dir="2640000" algn="bl" rotWithShape="0">
                      <a:schemeClr val="accent1"/>
                    </a:outerShdw>
                  </a:effectLst>
                  <a:latin typeface="Arial" panose="020B0604020202020204" pitchFamily="34" charset="0"/>
                  <a:cs typeface="Arial" panose="020B0604020202020204" pitchFamily="34" charset="0"/>
                </a:rPr>
                <a:t>KHỞI ĐỘNG</a:t>
              </a:r>
            </a:p>
          </p:txBody>
        </p:sp>
        <p:pic>
          <p:nvPicPr>
            <p:cNvPr id="11" name="Hình ảnh 4">
              <a:extLst>
                <a:ext uri="{FF2B5EF4-FFF2-40B4-BE49-F238E27FC236}">
                  <a16:creationId xmlns:a16="http://schemas.microsoft.com/office/drawing/2014/main" id="{C41E5DA5-E68D-4D65-B82E-8681E976871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190175" y="-128859"/>
              <a:ext cx="885022" cy="1511345"/>
            </a:xfrm>
            <a:prstGeom prst="rect">
              <a:avLst/>
            </a:prstGeom>
          </p:spPr>
        </p:pic>
      </p:grpSp>
      <p:pic>
        <p:nvPicPr>
          <p:cNvPr id="2050" name="Picture 2" descr="Committees - Daily Standup Meeting Icon, HD Png Download , Transparent Png  Image - PNGite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a:stretch>
            <a:fillRect/>
          </a:stretch>
        </p:blipFill>
        <p:spPr bwMode="auto">
          <a:xfrm>
            <a:off x="257466" y="2674100"/>
            <a:ext cx="1788542" cy="1803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01766" y="2528433"/>
            <a:ext cx="4337425" cy="1384995"/>
          </a:xfrm>
          <a:prstGeom prst="rect">
            <a:avLst/>
          </a:prstGeom>
          <a:ln>
            <a:solidFill>
              <a:schemeClr val="accent1"/>
            </a:solidFill>
            <a:prstDash val="sysDash"/>
          </a:ln>
        </p:spPr>
        <p:txBody>
          <a:bodyPr wrap="square">
            <a:spAutoFit/>
          </a:bodyPr>
          <a:lstStyle/>
          <a:p>
            <a:pPr algn="just"/>
            <a:r>
              <a:rPr lang="en-US" sz="2800" b="1" dirty="0">
                <a:latin typeface="#9Slide05 Fourth Medium" panose="00000600000000000000" pitchFamily="2" charset="0"/>
                <a:cs typeface="Arial" panose="020B0604020202020204" pitchFamily="34" charset="0"/>
              </a:rPr>
              <a:t>- </a:t>
            </a:r>
            <a:r>
              <a:rPr lang="en-US" sz="2800" b="1" dirty="0" err="1">
                <a:latin typeface="#9Slide05 Fourth Medium" panose="00000600000000000000" pitchFamily="2" charset="0"/>
                <a:cs typeface="Arial" panose="020B0604020202020204" pitchFamily="34" charset="0"/>
              </a:rPr>
              <a:t>Cả</a:t>
            </a:r>
            <a:r>
              <a:rPr lang="en-US" sz="2800" b="1" dirty="0">
                <a:latin typeface="#9Slide05 Fourth Medium" panose="00000600000000000000" pitchFamily="2" charset="0"/>
                <a:cs typeface="Arial" panose="020B0604020202020204" pitchFamily="34" charset="0"/>
              </a:rPr>
              <a:t> </a:t>
            </a:r>
            <a:r>
              <a:rPr lang="en-US" sz="2800" b="1" dirty="0" err="1">
                <a:latin typeface="#9Slide05 Fourth Medium" panose="00000600000000000000" pitchFamily="2" charset="0"/>
                <a:cs typeface="Arial" panose="020B0604020202020204" pitchFamily="34" charset="0"/>
              </a:rPr>
              <a:t>lớp</a:t>
            </a:r>
            <a:r>
              <a:rPr lang="en-US" sz="2800" b="1" dirty="0">
                <a:latin typeface="#9Slide05 Fourth Medium" panose="00000600000000000000" pitchFamily="2" charset="0"/>
                <a:cs typeface="Arial" panose="020B0604020202020204" pitchFamily="34" charset="0"/>
              </a:rPr>
              <a:t> </a:t>
            </a:r>
            <a:r>
              <a:rPr lang="en-US" sz="2800" b="1" dirty="0" err="1">
                <a:latin typeface="#9Slide05 Fourth Medium" panose="00000600000000000000" pitchFamily="2" charset="0"/>
                <a:cs typeface="Arial" panose="020B0604020202020204" pitchFamily="34" charset="0"/>
              </a:rPr>
              <a:t>đứng</a:t>
            </a:r>
            <a:r>
              <a:rPr lang="en-US" sz="2800" b="1" dirty="0">
                <a:latin typeface="#9Slide05 Fourth Medium" panose="00000600000000000000" pitchFamily="2" charset="0"/>
                <a:cs typeface="Arial" panose="020B0604020202020204" pitchFamily="34" charset="0"/>
              </a:rPr>
              <a:t> </a:t>
            </a:r>
            <a:r>
              <a:rPr lang="en-US" sz="2800" b="1" dirty="0" err="1">
                <a:latin typeface="#9Slide05 Fourth Medium" panose="00000600000000000000" pitchFamily="2" charset="0"/>
                <a:cs typeface="Arial" panose="020B0604020202020204" pitchFamily="34" charset="0"/>
              </a:rPr>
              <a:t>lên</a:t>
            </a:r>
            <a:r>
              <a:rPr lang="en-US" sz="2800" b="1" dirty="0">
                <a:latin typeface="#9Slide05 Fourth Medium" panose="00000600000000000000" pitchFamily="2" charset="0"/>
                <a:cs typeface="Arial" panose="020B0604020202020204" pitchFamily="34" charset="0"/>
              </a:rPr>
              <a:t>. </a:t>
            </a:r>
            <a:r>
              <a:rPr lang="en-US" sz="2800" b="1" dirty="0" err="1">
                <a:latin typeface="#9Slide05 Fourth Medium" panose="00000600000000000000" pitchFamily="2" charset="0"/>
                <a:cs typeface="Arial" panose="020B0604020202020204" pitchFamily="34" charset="0"/>
              </a:rPr>
              <a:t>Lần</a:t>
            </a:r>
            <a:r>
              <a:rPr lang="en-US" sz="2800" b="1" dirty="0">
                <a:latin typeface="#9Slide05 Fourth Medium" panose="00000600000000000000" pitchFamily="2" charset="0"/>
                <a:cs typeface="Arial" panose="020B0604020202020204" pitchFamily="34" charset="0"/>
              </a:rPr>
              <a:t> </a:t>
            </a:r>
            <a:r>
              <a:rPr lang="en-US" sz="2800" b="1" dirty="0" err="1">
                <a:latin typeface="#9Slide05 Fourth Medium" panose="00000600000000000000" pitchFamily="2" charset="0"/>
                <a:cs typeface="Arial" panose="020B0604020202020204" pitchFamily="34" charset="0"/>
              </a:rPr>
              <a:t>lượt</a:t>
            </a:r>
            <a:r>
              <a:rPr lang="en-US" sz="2800" b="1" dirty="0">
                <a:latin typeface="#9Slide05 Fourth Medium" panose="00000600000000000000" pitchFamily="2" charset="0"/>
                <a:cs typeface="Arial" panose="020B0604020202020204" pitchFamily="34" charset="0"/>
              </a:rPr>
              <a:t> </a:t>
            </a:r>
            <a:r>
              <a:rPr lang="en-US" sz="2800" b="1" dirty="0" err="1">
                <a:solidFill>
                  <a:srgbClr val="FF0000"/>
                </a:solidFill>
                <a:latin typeface="#9Slide05 Fourth Medium" panose="00000600000000000000" pitchFamily="2" charset="0"/>
                <a:cs typeface="Arial" panose="020B0604020202020204" pitchFamily="34" charset="0"/>
              </a:rPr>
              <a:t>kể</a:t>
            </a:r>
            <a:r>
              <a:rPr lang="en-US" sz="2800" b="1" dirty="0">
                <a:solidFill>
                  <a:srgbClr val="FF0000"/>
                </a:solidFill>
                <a:latin typeface="#9Slide05 Fourth Medium" panose="00000600000000000000" pitchFamily="2" charset="0"/>
                <a:cs typeface="Arial" panose="020B0604020202020204" pitchFamily="34" charset="0"/>
              </a:rPr>
              <a:t> </a:t>
            </a:r>
            <a:r>
              <a:rPr lang="en-US" sz="2800" b="1" dirty="0" err="1">
                <a:solidFill>
                  <a:srgbClr val="FF0000"/>
                </a:solidFill>
                <a:latin typeface="#9Slide05 Fourth Medium" panose="00000600000000000000" pitchFamily="2" charset="0"/>
                <a:cs typeface="Arial" panose="020B0604020202020204" pitchFamily="34" charset="0"/>
              </a:rPr>
              <a:t>tên</a:t>
            </a:r>
            <a:r>
              <a:rPr lang="en-US" sz="2800" b="1" dirty="0">
                <a:solidFill>
                  <a:srgbClr val="FF0000"/>
                </a:solidFill>
                <a:latin typeface="#9Slide05 Fourth Medium" panose="00000600000000000000" pitchFamily="2" charset="0"/>
                <a:cs typeface="Arial" panose="020B0604020202020204" pitchFamily="34" charset="0"/>
              </a:rPr>
              <a:t> </a:t>
            </a:r>
            <a:r>
              <a:rPr lang="en-US" sz="2800" b="1" dirty="0" err="1">
                <a:latin typeface="#9Slide05 Fourth Medium" panose="00000600000000000000" pitchFamily="2" charset="0"/>
                <a:cs typeface="Arial" panose="020B0604020202020204" pitchFamily="34" charset="0"/>
              </a:rPr>
              <a:t>các</a:t>
            </a:r>
            <a:r>
              <a:rPr lang="en-US" sz="2800" b="1" dirty="0">
                <a:latin typeface="#9Slide05 Fourth Medium" panose="00000600000000000000" pitchFamily="2" charset="0"/>
                <a:cs typeface="Arial" panose="020B0604020202020204" pitchFamily="34" charset="0"/>
              </a:rPr>
              <a:t> </a:t>
            </a:r>
            <a:r>
              <a:rPr lang="en-US" sz="2800" b="1" dirty="0" err="1">
                <a:latin typeface="#9Slide05 Fourth Medium" panose="00000600000000000000" pitchFamily="2" charset="0"/>
                <a:cs typeface="Arial" panose="020B0604020202020204" pitchFamily="34" charset="0"/>
              </a:rPr>
              <a:t>tỉnh</a:t>
            </a:r>
            <a:r>
              <a:rPr lang="en-US" sz="2800" b="1" dirty="0">
                <a:latin typeface="#9Slide05 Fourth Medium" panose="00000600000000000000" pitchFamily="2" charset="0"/>
                <a:cs typeface="Arial" panose="020B0604020202020204" pitchFamily="34" charset="0"/>
              </a:rPr>
              <a:t> </a:t>
            </a:r>
            <a:r>
              <a:rPr lang="en-US" sz="2800" b="1" dirty="0" err="1">
                <a:latin typeface="#9Slide05 Fourth Medium" panose="00000600000000000000" pitchFamily="2" charset="0"/>
                <a:cs typeface="Arial" panose="020B0604020202020204" pitchFamily="34" charset="0"/>
              </a:rPr>
              <a:t>thành</a:t>
            </a:r>
            <a:r>
              <a:rPr lang="en-US" sz="2800" b="1" dirty="0">
                <a:latin typeface="#9Slide05 Fourth Medium" panose="00000600000000000000" pitchFamily="2" charset="0"/>
                <a:cs typeface="Arial" panose="020B0604020202020204" pitchFamily="34" charset="0"/>
              </a:rPr>
              <a:t> </a:t>
            </a:r>
            <a:r>
              <a:rPr lang="en-US" sz="2800" b="1" dirty="0" err="1">
                <a:solidFill>
                  <a:srgbClr val="FF0000"/>
                </a:solidFill>
                <a:latin typeface="#9Slide05 Fourth Medium" panose="00000600000000000000" pitchFamily="2" charset="0"/>
                <a:cs typeface="Arial" panose="020B0604020202020204" pitchFamily="34" charset="0"/>
              </a:rPr>
              <a:t>giáp</a:t>
            </a:r>
            <a:r>
              <a:rPr lang="en-US" sz="2800" b="1" dirty="0">
                <a:solidFill>
                  <a:srgbClr val="FF0000"/>
                </a:solidFill>
                <a:latin typeface="#9Slide05 Fourth Medium" panose="00000600000000000000" pitchFamily="2" charset="0"/>
                <a:cs typeface="Arial" panose="020B0604020202020204" pitchFamily="34" charset="0"/>
              </a:rPr>
              <a:t> </a:t>
            </a:r>
            <a:r>
              <a:rPr lang="en-US" sz="2800" b="1" dirty="0" err="1">
                <a:solidFill>
                  <a:srgbClr val="FF0000"/>
                </a:solidFill>
                <a:latin typeface="#9Slide05 Fourth Medium" panose="00000600000000000000" pitchFamily="2" charset="0"/>
                <a:cs typeface="Arial" panose="020B0604020202020204" pitchFamily="34" charset="0"/>
              </a:rPr>
              <a:t>biển</a:t>
            </a:r>
            <a:r>
              <a:rPr lang="en-US" sz="2800" b="1" dirty="0">
                <a:latin typeface="#9Slide05 Fourth Medium" panose="00000600000000000000" pitchFamily="2" charset="0"/>
                <a:cs typeface="Arial" panose="020B0604020202020204" pitchFamily="34" charset="0"/>
              </a:rPr>
              <a:t> (</a:t>
            </a:r>
            <a:r>
              <a:rPr lang="en-US" sz="2800" b="1" dirty="0" err="1">
                <a:latin typeface="#9Slide05 Fourth Medium" panose="00000600000000000000" pitchFamily="2" charset="0"/>
                <a:cs typeface="Arial" panose="020B0604020202020204" pitchFamily="34" charset="0"/>
              </a:rPr>
              <a:t>không</a:t>
            </a:r>
            <a:r>
              <a:rPr lang="en-US" sz="2800" b="1" dirty="0">
                <a:latin typeface="#9Slide05 Fourth Medium" panose="00000600000000000000" pitchFamily="2" charset="0"/>
                <a:cs typeface="Arial" panose="020B0604020202020204" pitchFamily="34" charset="0"/>
              </a:rPr>
              <a:t> </a:t>
            </a:r>
            <a:r>
              <a:rPr lang="en-US" sz="2800" b="1" dirty="0" err="1">
                <a:latin typeface="#9Slide05 Fourth Medium" panose="00000600000000000000" pitchFamily="2" charset="0"/>
                <a:cs typeface="Arial" panose="020B0604020202020204" pitchFamily="34" charset="0"/>
              </a:rPr>
              <a:t>trùng</a:t>
            </a:r>
            <a:r>
              <a:rPr lang="en-US" sz="2800" b="1" dirty="0">
                <a:latin typeface="#9Slide05 Fourth Medium" panose="00000600000000000000" pitchFamily="2" charset="0"/>
                <a:cs typeface="Arial" panose="020B0604020202020204" pitchFamily="34" charset="0"/>
              </a:rPr>
              <a:t> </a:t>
            </a:r>
            <a:r>
              <a:rPr lang="en-US" sz="2800" b="1" dirty="0" err="1">
                <a:latin typeface="#9Slide05 Fourth Medium" panose="00000600000000000000" pitchFamily="2" charset="0"/>
                <a:cs typeface="Arial" panose="020B0604020202020204" pitchFamily="34" charset="0"/>
              </a:rPr>
              <a:t>nhau</a:t>
            </a:r>
            <a:r>
              <a:rPr lang="en-US" sz="2800" b="1" dirty="0">
                <a:latin typeface="#9Slide05 Fourth Medium" panose="00000600000000000000" pitchFamily="2" charset="0"/>
                <a:cs typeface="Arial" panose="020B0604020202020204" pitchFamily="34" charset="0"/>
              </a:rPr>
              <a:t>).</a:t>
            </a:r>
          </a:p>
        </p:txBody>
      </p:sp>
      <p:pic>
        <p:nvPicPr>
          <p:cNvPr id="2052" name="Picture 4" descr="Sit Down Icons - Download Free Vector Icons | Noun Projec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930" y="4425211"/>
            <a:ext cx="962029" cy="96202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201766" y="4437039"/>
            <a:ext cx="4337425" cy="954107"/>
          </a:xfrm>
          <a:prstGeom prst="rect">
            <a:avLst/>
          </a:prstGeom>
          <a:ln>
            <a:solidFill>
              <a:srgbClr val="00B050"/>
            </a:solidFill>
            <a:prstDash val="sysDash"/>
          </a:ln>
        </p:spPr>
        <p:txBody>
          <a:bodyPr wrap="square">
            <a:spAutoFit/>
          </a:bodyPr>
          <a:lstStyle/>
          <a:p>
            <a:pPr algn="just"/>
            <a:r>
              <a:rPr lang="en-US" sz="2800" b="1" dirty="0">
                <a:solidFill>
                  <a:srgbClr val="0070C0"/>
                </a:solidFill>
                <a:latin typeface="#9Slide05 Fourth Medium" panose="00000600000000000000" pitchFamily="2" charset="0"/>
                <a:cs typeface="Arial" panose="020B0604020202020204" pitchFamily="34" charset="0"/>
              </a:rPr>
              <a:t>- HS </a:t>
            </a:r>
            <a:r>
              <a:rPr lang="en-US" sz="2800" b="1" dirty="0" err="1">
                <a:solidFill>
                  <a:srgbClr val="0070C0"/>
                </a:solidFill>
                <a:latin typeface="#9Slide05 Fourth Medium" panose="00000600000000000000" pitchFamily="2" charset="0"/>
                <a:cs typeface="Arial" panose="020B0604020202020204" pitchFamily="34" charset="0"/>
              </a:rPr>
              <a:t>kể</a:t>
            </a:r>
            <a:r>
              <a:rPr lang="en-US" sz="2800" b="1" dirty="0">
                <a:solidFill>
                  <a:srgbClr val="0070C0"/>
                </a:solidFill>
                <a:latin typeface="#9Slide05 Fourth Medium" panose="00000600000000000000" pitchFamily="2" charset="0"/>
                <a:cs typeface="Arial" panose="020B0604020202020204" pitchFamily="34" charset="0"/>
              </a:rPr>
              <a:t> </a:t>
            </a:r>
            <a:r>
              <a:rPr lang="en-US" sz="2800" b="1" dirty="0" err="1">
                <a:solidFill>
                  <a:srgbClr val="0070C0"/>
                </a:solidFill>
                <a:latin typeface="#9Slide05 Fourth Medium" panose="00000600000000000000" pitchFamily="2" charset="0"/>
                <a:cs typeface="Arial" panose="020B0604020202020204" pitchFamily="34" charset="0"/>
              </a:rPr>
              <a:t>sai</a:t>
            </a:r>
            <a:r>
              <a:rPr lang="en-US" sz="2800" b="1" dirty="0">
                <a:solidFill>
                  <a:srgbClr val="0070C0"/>
                </a:solidFill>
                <a:latin typeface="#9Slide05 Fourth Medium" panose="00000600000000000000" pitchFamily="2" charset="0"/>
                <a:cs typeface="Arial" panose="020B0604020202020204" pitchFamily="34" charset="0"/>
              </a:rPr>
              <a:t> </a:t>
            </a:r>
            <a:r>
              <a:rPr lang="en-US" sz="2800" b="1" dirty="0" err="1">
                <a:solidFill>
                  <a:srgbClr val="0070C0"/>
                </a:solidFill>
                <a:latin typeface="#9Slide05 Fourth Medium" panose="00000600000000000000" pitchFamily="2" charset="0"/>
                <a:cs typeface="Arial" panose="020B0604020202020204" pitchFamily="34" charset="0"/>
              </a:rPr>
              <a:t>hoặc</a:t>
            </a:r>
            <a:r>
              <a:rPr lang="en-US" sz="2800" b="1" dirty="0">
                <a:solidFill>
                  <a:srgbClr val="0070C0"/>
                </a:solidFill>
                <a:latin typeface="#9Slide05 Fourth Medium" panose="00000600000000000000" pitchFamily="2" charset="0"/>
                <a:cs typeface="Arial" panose="020B0604020202020204" pitchFamily="34" charset="0"/>
              </a:rPr>
              <a:t> </a:t>
            </a:r>
            <a:r>
              <a:rPr lang="en-US" sz="2800" b="1" dirty="0" err="1">
                <a:solidFill>
                  <a:srgbClr val="0070C0"/>
                </a:solidFill>
                <a:latin typeface="#9Slide05 Fourth Medium" panose="00000600000000000000" pitchFamily="2" charset="0"/>
                <a:cs typeface="Arial" panose="020B0604020202020204" pitchFamily="34" charset="0"/>
              </a:rPr>
              <a:t>không</a:t>
            </a:r>
            <a:r>
              <a:rPr lang="en-US" sz="2800" b="1" dirty="0">
                <a:solidFill>
                  <a:srgbClr val="0070C0"/>
                </a:solidFill>
                <a:latin typeface="#9Slide05 Fourth Medium" panose="00000600000000000000" pitchFamily="2" charset="0"/>
                <a:cs typeface="Arial" panose="020B0604020202020204" pitchFamily="34" charset="0"/>
              </a:rPr>
              <a:t> </a:t>
            </a:r>
            <a:r>
              <a:rPr lang="en-US" sz="2800" b="1" dirty="0" err="1">
                <a:solidFill>
                  <a:srgbClr val="0070C0"/>
                </a:solidFill>
                <a:latin typeface="#9Slide05 Fourth Medium" panose="00000600000000000000" pitchFamily="2" charset="0"/>
                <a:cs typeface="Arial" panose="020B0604020202020204" pitchFamily="34" charset="0"/>
              </a:rPr>
              <a:t>kể</a:t>
            </a:r>
            <a:r>
              <a:rPr lang="en-US" sz="2800" b="1" dirty="0">
                <a:solidFill>
                  <a:srgbClr val="0070C0"/>
                </a:solidFill>
                <a:latin typeface="#9Slide05 Fourth Medium" panose="00000600000000000000" pitchFamily="2" charset="0"/>
                <a:cs typeface="Arial" panose="020B0604020202020204" pitchFamily="34" charset="0"/>
              </a:rPr>
              <a:t> </a:t>
            </a:r>
            <a:r>
              <a:rPr lang="en-US" sz="2800" b="1" dirty="0" err="1">
                <a:solidFill>
                  <a:srgbClr val="0070C0"/>
                </a:solidFill>
                <a:latin typeface="#9Slide05 Fourth Medium" panose="00000600000000000000" pitchFamily="2" charset="0"/>
                <a:cs typeface="Arial" panose="020B0604020202020204" pitchFamily="34" charset="0"/>
              </a:rPr>
              <a:t>được</a:t>
            </a:r>
            <a:r>
              <a:rPr lang="en-US" sz="2800" b="1" dirty="0">
                <a:solidFill>
                  <a:srgbClr val="0070C0"/>
                </a:solidFill>
                <a:latin typeface="#9Slide05 Fourth Medium" panose="00000600000000000000" pitchFamily="2" charset="0"/>
                <a:cs typeface="Arial" panose="020B0604020202020204" pitchFamily="34" charset="0"/>
              </a:rPr>
              <a:t> </a:t>
            </a:r>
            <a:r>
              <a:rPr lang="en-US" sz="2800" b="1" dirty="0" err="1">
                <a:solidFill>
                  <a:srgbClr val="0070C0"/>
                </a:solidFill>
                <a:latin typeface="#9Slide05 Fourth Medium" panose="00000600000000000000" pitchFamily="2" charset="0"/>
                <a:cs typeface="Arial" panose="020B0604020202020204" pitchFamily="34" charset="0"/>
              </a:rPr>
              <a:t>sẽ</a:t>
            </a:r>
            <a:r>
              <a:rPr lang="en-US" sz="2800" b="1" dirty="0">
                <a:solidFill>
                  <a:srgbClr val="0070C0"/>
                </a:solidFill>
                <a:latin typeface="#9Slide05 Fourth Medium" panose="00000600000000000000" pitchFamily="2" charset="0"/>
                <a:cs typeface="Arial" panose="020B0604020202020204" pitchFamily="34" charset="0"/>
              </a:rPr>
              <a:t> </a:t>
            </a:r>
            <a:r>
              <a:rPr lang="en-US" sz="2800" b="1" dirty="0" err="1">
                <a:solidFill>
                  <a:srgbClr val="0070C0"/>
                </a:solidFill>
                <a:latin typeface="#9Slide05 Fourth Medium" panose="00000600000000000000" pitchFamily="2" charset="0"/>
                <a:cs typeface="Arial" panose="020B0604020202020204" pitchFamily="34" charset="0"/>
              </a:rPr>
              <a:t>ngồi</a:t>
            </a:r>
            <a:r>
              <a:rPr lang="en-US" sz="2800" b="1" dirty="0">
                <a:solidFill>
                  <a:srgbClr val="0070C0"/>
                </a:solidFill>
                <a:latin typeface="#9Slide05 Fourth Medium" panose="00000600000000000000" pitchFamily="2" charset="0"/>
                <a:cs typeface="Arial" panose="020B0604020202020204" pitchFamily="34" charset="0"/>
              </a:rPr>
              <a:t> </a:t>
            </a:r>
            <a:r>
              <a:rPr lang="en-US" sz="2800" b="1" dirty="0" err="1">
                <a:solidFill>
                  <a:srgbClr val="0070C0"/>
                </a:solidFill>
                <a:latin typeface="#9Slide05 Fourth Medium" panose="00000600000000000000" pitchFamily="2" charset="0"/>
                <a:cs typeface="Arial" panose="020B0604020202020204" pitchFamily="34" charset="0"/>
              </a:rPr>
              <a:t>xuống</a:t>
            </a:r>
            <a:r>
              <a:rPr lang="en-US" sz="2800" b="1" dirty="0">
                <a:solidFill>
                  <a:srgbClr val="0070C0"/>
                </a:solidFill>
                <a:latin typeface="#9Slide05 Fourth Medium" panose="00000600000000000000" pitchFamily="2" charset="0"/>
                <a:cs typeface="Arial" panose="020B0604020202020204" pitchFamily="34" charset="0"/>
              </a:rPr>
              <a:t>.</a:t>
            </a:r>
          </a:p>
        </p:txBody>
      </p:sp>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7088997" y="-47290"/>
            <a:ext cx="4929188" cy="6858000"/>
          </a:xfrm>
          <a:prstGeom prst="rect">
            <a:avLst/>
          </a:prstGeom>
        </p:spPr>
      </p:pic>
      <p:grpSp>
        <p:nvGrpSpPr>
          <p:cNvPr id="5" name="Group 4"/>
          <p:cNvGrpSpPr/>
          <p:nvPr/>
        </p:nvGrpSpPr>
        <p:grpSpPr>
          <a:xfrm>
            <a:off x="173815" y="1326788"/>
            <a:ext cx="3957510" cy="1137258"/>
            <a:chOff x="312163" y="1593928"/>
            <a:chExt cx="3293187" cy="1137258"/>
          </a:xfrm>
        </p:grpSpPr>
        <p:sp>
          <p:nvSpPr>
            <p:cNvPr id="12" name="Rectangle 11"/>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B050"/>
                  </a:solidFill>
                  <a:latin typeface="Arial" panose="020B0604020202020204" pitchFamily="34" charset="0"/>
                  <a:cs typeface="Arial" panose="020B0604020202020204" pitchFamily="34" charset="0"/>
                </a:rPr>
                <a:t> Vòng </a:t>
              </a:r>
              <a:r>
                <a:rPr lang="en-US" sz="6600" b="1" dirty="0">
                  <a:solidFill>
                    <a:srgbClr val="FF0000"/>
                  </a:solidFill>
                  <a:latin typeface="Arial" panose="020B0604020202020204" pitchFamily="34" charset="0"/>
                  <a:cs typeface="Arial" panose="020B0604020202020204" pitchFamily="34" charset="0"/>
                </a:rPr>
                <a:t>1</a:t>
              </a:r>
            </a:p>
          </p:txBody>
        </p:sp>
        <p:pic>
          <p:nvPicPr>
            <p:cNvPr id="2058" name="Picture 10" descr="Green, Plant and Concept Vector | Thiệp hoa, Biểu trưng, Thiệ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p:cNvSpPr/>
          <p:nvPr/>
        </p:nvSpPr>
        <p:spPr>
          <a:xfrm>
            <a:off x="2197742" y="5563989"/>
            <a:ext cx="4337425" cy="954107"/>
          </a:xfrm>
          <a:prstGeom prst="rect">
            <a:avLst/>
          </a:prstGeom>
          <a:ln>
            <a:solidFill>
              <a:srgbClr val="3333FF"/>
            </a:solidFill>
            <a:prstDash val="sysDash"/>
          </a:ln>
        </p:spPr>
        <p:txBody>
          <a:bodyPr wrap="square">
            <a:spAutoFit/>
          </a:bodyPr>
          <a:lstStyle/>
          <a:p>
            <a:pPr algn="just"/>
            <a:r>
              <a:rPr lang="en-US" sz="2800" b="1" dirty="0">
                <a:latin typeface="#9Slide05 Fourth Medium" panose="00000600000000000000" pitchFamily="2" charset="0"/>
                <a:cs typeface="Arial" panose="020B0604020202020204" pitchFamily="34" charset="0"/>
              </a:rPr>
              <a:t>- HS </a:t>
            </a:r>
            <a:r>
              <a:rPr lang="en-US" sz="2800" b="1" dirty="0" err="1">
                <a:latin typeface="#9Slide05 Fourth Medium" panose="00000600000000000000" pitchFamily="2" charset="0"/>
                <a:cs typeface="Arial" panose="020B0604020202020204" pitchFamily="34" charset="0"/>
              </a:rPr>
              <a:t>chiến</a:t>
            </a:r>
            <a:r>
              <a:rPr lang="en-US" sz="2800" b="1" dirty="0">
                <a:latin typeface="#9Slide05 Fourth Medium" panose="00000600000000000000" pitchFamily="2" charset="0"/>
                <a:cs typeface="Arial" panose="020B0604020202020204" pitchFamily="34" charset="0"/>
              </a:rPr>
              <a:t> </a:t>
            </a:r>
            <a:r>
              <a:rPr lang="en-US" sz="2800" b="1" dirty="0" err="1">
                <a:latin typeface="#9Slide05 Fourth Medium" panose="00000600000000000000" pitchFamily="2" charset="0"/>
                <a:cs typeface="Arial" panose="020B0604020202020204" pitchFamily="34" charset="0"/>
              </a:rPr>
              <a:t>thắng</a:t>
            </a:r>
            <a:r>
              <a:rPr lang="en-US" sz="2800" b="1" dirty="0">
                <a:latin typeface="#9Slide05 Fourth Medium" panose="00000600000000000000" pitchFamily="2" charset="0"/>
                <a:cs typeface="Arial" panose="020B0604020202020204" pitchFamily="34" charset="0"/>
              </a:rPr>
              <a:t> ở </a:t>
            </a:r>
            <a:r>
              <a:rPr lang="en-US" sz="2800" b="1" dirty="0" err="1">
                <a:latin typeface="#9Slide05 Fourth Medium" panose="00000600000000000000" pitchFamily="2" charset="0"/>
                <a:cs typeface="Arial" panose="020B0604020202020204" pitchFamily="34" charset="0"/>
              </a:rPr>
              <a:t>vòng</a:t>
            </a:r>
            <a:r>
              <a:rPr lang="en-US" sz="2800" b="1" dirty="0">
                <a:latin typeface="#9Slide05 Fourth Medium" panose="00000600000000000000" pitchFamily="2" charset="0"/>
                <a:cs typeface="Arial" panose="020B0604020202020204" pitchFamily="34" charset="0"/>
              </a:rPr>
              <a:t> 1</a:t>
            </a:r>
            <a:r>
              <a:rPr lang="en-US" sz="2800" b="1" dirty="0">
                <a:latin typeface="#9Slide05 Fourth Medium" panose="00000600000000000000" pitchFamily="2" charset="0"/>
                <a:cs typeface="Arial" panose="020B0604020202020204" pitchFamily="34" charset="0"/>
                <a:sym typeface="Wingdings" panose="05000000000000000000" pitchFamily="2" charset="2"/>
              </a:rPr>
              <a:t>qua </a:t>
            </a:r>
            <a:r>
              <a:rPr lang="en-US" sz="2800" b="1" dirty="0" err="1">
                <a:latin typeface="#9Slide05 Fourth Medium" panose="00000600000000000000" pitchFamily="2" charset="0"/>
                <a:cs typeface="Arial" panose="020B0604020202020204" pitchFamily="34" charset="0"/>
                <a:sym typeface="Wingdings" panose="05000000000000000000" pitchFamily="2" charset="2"/>
              </a:rPr>
              <a:t>vòng</a:t>
            </a:r>
            <a:r>
              <a:rPr lang="en-US" sz="2800" b="1" dirty="0">
                <a:latin typeface="#9Slide05 Fourth Medium" panose="00000600000000000000" pitchFamily="2" charset="0"/>
                <a:cs typeface="Arial" panose="020B0604020202020204" pitchFamily="34" charset="0"/>
                <a:sym typeface="Wingdings" panose="05000000000000000000" pitchFamily="2" charset="2"/>
              </a:rPr>
              <a:t> 2.</a:t>
            </a:r>
            <a:endParaRPr lang="en-US" sz="2800" b="1" dirty="0">
              <a:latin typeface="#9Slide05 Fourth Medium" panose="00000600000000000000" pitchFamily="2" charset="0"/>
              <a:cs typeface="Arial" panose="020B0604020202020204" pitchFamily="34" charset="0"/>
            </a:endParaRPr>
          </a:p>
        </p:txBody>
      </p:sp>
      <p:pic>
        <p:nvPicPr>
          <p:cNvPr id="2062" name="Picture 14" descr="File:Icon 2 (set f).png - Wikimedia Common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0186" y="5619292"/>
            <a:ext cx="1045532" cy="1045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708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13"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62"/>
                                        </p:tgtEl>
                                        <p:attrNameLst>
                                          <p:attrName>style.visibility</p:attrName>
                                        </p:attrNameLst>
                                      </p:cBhvr>
                                      <p:to>
                                        <p:strVal val="visible"/>
                                      </p:to>
                                    </p:set>
                                    <p:animEffect transition="in" filter="fade">
                                      <p:cBhvr>
                                        <p:cTn id="36" dur="1000"/>
                                        <p:tgtEl>
                                          <p:spTgt spid="2062"/>
                                        </p:tgtEl>
                                      </p:cBhvr>
                                    </p:animEffect>
                                    <p:anim calcmode="lin" valueType="num">
                                      <p:cBhvr>
                                        <p:cTn id="37" dur="1000" fill="hold"/>
                                        <p:tgtEl>
                                          <p:spTgt spid="2062"/>
                                        </p:tgtEl>
                                        <p:attrNameLst>
                                          <p:attrName>ppt_x</p:attrName>
                                        </p:attrNameLst>
                                      </p:cBhvr>
                                      <p:tavLst>
                                        <p:tav tm="0">
                                          <p:val>
                                            <p:strVal val="#ppt_x"/>
                                          </p:val>
                                        </p:tav>
                                        <p:tav tm="100000">
                                          <p:val>
                                            <p:strVal val="#ppt_x"/>
                                          </p:val>
                                        </p:tav>
                                      </p:tavLst>
                                    </p:anim>
                                    <p:anim calcmode="lin" valueType="num">
                                      <p:cBhvr>
                                        <p:cTn id="38" dur="1000" fill="hold"/>
                                        <p:tgtEl>
                                          <p:spTgt spid="206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776787" y="3174651"/>
            <a:ext cx="5200603" cy="1465121"/>
            <a:chOff x="6778038" y="2742002"/>
            <a:chExt cx="5200603" cy="1465121"/>
          </a:xfrm>
        </p:grpSpPr>
        <p:sp>
          <p:nvSpPr>
            <p:cNvPr id="9" name="Rectangle 8"/>
            <p:cNvSpPr/>
            <p:nvPr/>
          </p:nvSpPr>
          <p:spPr>
            <a:xfrm>
              <a:off x="6778038" y="2818139"/>
              <a:ext cx="3966162" cy="1104918"/>
            </a:xfrm>
            <a:prstGeom prst="rect">
              <a:avLst/>
            </a:prstGeom>
          </p:spPr>
          <p:txBody>
            <a:bodyPr wrap="square">
              <a:spAutoFit/>
            </a:bodyPr>
            <a:lstStyle/>
            <a:p>
              <a:pPr marR="0" lvl="0" algn="just">
                <a:lnSpc>
                  <a:spcPct val="120000"/>
                </a:lnSpc>
                <a:spcBef>
                  <a:spcPts val="0"/>
                </a:spcBef>
                <a:spcAft>
                  <a:spcPts val="0"/>
                </a:spcAft>
              </a:pPr>
              <a:r>
                <a:rPr lang="en-US" sz="2800" b="1" dirty="0" err="1">
                  <a:solidFill>
                    <a:srgbClr val="00B050"/>
                  </a:solidFill>
                  <a:latin typeface="#9Slide05 Fourth Medium" panose="00000600000000000000" pitchFamily="2" charset="0"/>
                  <a:ea typeface="Cambria" panose="02040503050406030204" pitchFamily="18" charset="0"/>
                  <a:cs typeface="Arial" panose="020B0604020202020204" pitchFamily="34" charset="0"/>
                </a:rPr>
                <a:t>Sau</a:t>
              </a:r>
              <a:r>
                <a:rPr lang="en-US" sz="2800" b="1" dirty="0">
                  <a:solidFill>
                    <a:srgbClr val="00B050"/>
                  </a:solidFill>
                  <a:latin typeface="#9Slide05 Fourth Medium" panose="00000600000000000000" pitchFamily="2" charset="0"/>
                  <a:ea typeface="Cambria" panose="02040503050406030204" pitchFamily="18" charset="0"/>
                  <a:cs typeface="Arial" panose="020B0604020202020204" pitchFamily="34" charset="0"/>
                </a:rPr>
                <a:t> 10 </a:t>
              </a:r>
              <a:r>
                <a:rPr lang="en-US" sz="2800" b="1" dirty="0" err="1">
                  <a:solidFill>
                    <a:srgbClr val="00B050"/>
                  </a:solidFill>
                  <a:latin typeface="#9Slide05 Fourth Medium" panose="00000600000000000000" pitchFamily="2" charset="0"/>
                  <a:ea typeface="Cambria" panose="02040503050406030204" pitchFamily="18" charset="0"/>
                  <a:cs typeface="Arial" panose="020B0604020202020204" pitchFamily="34" charset="0"/>
                </a:rPr>
                <a:t>tiếng</a:t>
              </a:r>
              <a:r>
                <a:rPr lang="en-US" sz="2800" b="1" dirty="0">
                  <a:solidFill>
                    <a:srgbClr val="00B050"/>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00B050"/>
                  </a:solidFill>
                  <a:latin typeface="#9Slide05 Fourth Medium" panose="00000600000000000000" pitchFamily="2" charset="0"/>
                  <a:ea typeface="Cambria" panose="02040503050406030204" pitchFamily="18" charset="0"/>
                  <a:cs typeface="Arial" panose="020B0604020202020204" pitchFamily="34" charset="0"/>
                </a:rPr>
                <a:t>đếm</a:t>
              </a:r>
              <a:r>
                <a:rPr lang="en-US" sz="2800" b="1" dirty="0">
                  <a:solidFill>
                    <a:srgbClr val="00B050"/>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00B050"/>
                  </a:solidFill>
                  <a:latin typeface="#9Slide05 Fourth Medium" panose="00000600000000000000" pitchFamily="2" charset="0"/>
                  <a:ea typeface="Cambria" panose="02040503050406030204" pitchFamily="18" charset="0"/>
                  <a:cs typeface="Arial" panose="020B0604020202020204" pitchFamily="34" charset="0"/>
                </a:rPr>
                <a:t>của</a:t>
              </a:r>
              <a:r>
                <a:rPr lang="en-US" sz="2800" b="1" dirty="0">
                  <a:solidFill>
                    <a:srgbClr val="00B050"/>
                  </a:solidFill>
                  <a:latin typeface="#9Slide05 Fourth Medium" panose="00000600000000000000" pitchFamily="2" charset="0"/>
                  <a:ea typeface="Cambria" panose="02040503050406030204" pitchFamily="18" charset="0"/>
                  <a:cs typeface="Arial" panose="020B0604020202020204" pitchFamily="34" charset="0"/>
                </a:rPr>
                <a:t> GV, </a:t>
              </a:r>
              <a:r>
                <a:rPr lang="en-US" sz="2800" b="1" dirty="0" err="1">
                  <a:solidFill>
                    <a:srgbClr val="00B050"/>
                  </a:solidFill>
                  <a:latin typeface="#9Slide05 Fourth Medium" panose="00000600000000000000" pitchFamily="2" charset="0"/>
                  <a:ea typeface="Cambria" panose="02040503050406030204" pitchFamily="18" charset="0"/>
                  <a:cs typeface="Arial" panose="020B0604020202020204" pitchFamily="34" charset="0"/>
                </a:rPr>
                <a:t>đồng</a:t>
              </a:r>
              <a:r>
                <a:rPr lang="en-US" sz="2800" b="1" dirty="0">
                  <a:solidFill>
                    <a:srgbClr val="00B050"/>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00B050"/>
                  </a:solidFill>
                  <a:latin typeface="#9Slide05 Fourth Medium" panose="00000600000000000000" pitchFamily="2" charset="0"/>
                  <a:ea typeface="Cambria" panose="02040503050406030204" pitchFamily="18" charset="0"/>
                  <a:cs typeface="Arial" panose="020B0604020202020204" pitchFamily="34" charset="0"/>
                </a:rPr>
                <a:t>loạt</a:t>
              </a:r>
              <a:r>
                <a:rPr lang="en-US" sz="2800" b="1" dirty="0">
                  <a:solidFill>
                    <a:srgbClr val="00B050"/>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FF0000"/>
                  </a:solidFill>
                  <a:latin typeface="#9Slide05 Fourth Medium" panose="00000600000000000000" pitchFamily="2" charset="0"/>
                  <a:ea typeface="Cambria" panose="02040503050406030204" pitchFamily="18" charset="0"/>
                  <a:cs typeface="Arial" panose="020B0604020202020204" pitchFamily="34" charset="0"/>
                </a:rPr>
                <a:t>giơ</a:t>
              </a:r>
              <a:r>
                <a:rPr lang="en-US" sz="2800" b="1" dirty="0">
                  <a:solidFill>
                    <a:srgbClr val="FF0000"/>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FF0000"/>
                  </a:solidFill>
                  <a:latin typeface="#9Slide05 Fourth Medium" panose="00000600000000000000" pitchFamily="2" charset="0"/>
                  <a:ea typeface="Cambria" panose="02040503050406030204" pitchFamily="18" charset="0"/>
                  <a:cs typeface="Arial" panose="020B0604020202020204" pitchFamily="34" charset="0"/>
                </a:rPr>
                <a:t>bảng</a:t>
              </a:r>
              <a:r>
                <a:rPr lang="en-US" sz="2800" b="1" dirty="0">
                  <a:solidFill>
                    <a:srgbClr val="FF0000"/>
                  </a:solidFill>
                  <a:latin typeface="#9Slide05 Fourth Medium" panose="00000600000000000000" pitchFamily="2" charset="0"/>
                  <a:ea typeface="Cambria" panose="02040503050406030204" pitchFamily="18" charset="0"/>
                  <a:cs typeface="Arial" panose="020B0604020202020204" pitchFamily="34" charset="0"/>
                </a:rPr>
                <a:t> </a:t>
              </a:r>
              <a:r>
                <a:rPr lang="en-US" sz="2800" b="1" dirty="0" err="1">
                  <a:solidFill>
                    <a:srgbClr val="FF0000"/>
                  </a:solidFill>
                  <a:latin typeface="#9Slide05 Fourth Medium" panose="00000600000000000000" pitchFamily="2" charset="0"/>
                  <a:ea typeface="Cambria" panose="02040503050406030204" pitchFamily="18" charset="0"/>
                  <a:cs typeface="Arial" panose="020B0604020202020204" pitchFamily="34" charset="0"/>
                </a:rPr>
                <a:t>lên</a:t>
              </a:r>
              <a:r>
                <a:rPr lang="en-US" sz="2800" b="1" dirty="0">
                  <a:solidFill>
                    <a:srgbClr val="FF0000"/>
                  </a:solidFill>
                  <a:latin typeface="#9Slide05 Fourth Medium" panose="00000600000000000000" pitchFamily="2" charset="0"/>
                  <a:ea typeface="Cambria" panose="02040503050406030204" pitchFamily="18" charset="0"/>
                  <a:cs typeface="Arial" panose="020B0604020202020204" pitchFamily="34" charset="0"/>
                </a:rPr>
                <a:t>.</a:t>
              </a:r>
              <a:endParaRPr lang="en-US" sz="2800" b="1" dirty="0">
                <a:latin typeface="#9Slide05 Fourth Medium" panose="00000600000000000000" pitchFamily="2" charset="0"/>
                <a:ea typeface="Arial" panose="020B0604020202020204" pitchFamily="34" charset="0"/>
                <a:cs typeface="Arial" panose="020B0604020202020204" pitchFamily="34" charset="0"/>
              </a:endParaRPr>
            </a:p>
          </p:txBody>
        </p:sp>
        <p:pic>
          <p:nvPicPr>
            <p:cNvPr id="11" name="Picture 6" descr="Hình ảnh Bảng điểm Cậu Bé, Cậu Bé Clipart, Phim Hoạt Hình, Ký Clipart  Vector và PNG với nền trong suốt để tải xuống miễn phí"/>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750" b="94750" l="10000" r="90000">
                          <a14:foregroundMark x1="66417" y1="94750" x2="66417" y2="94750"/>
                          <a14:foregroundMark x1="67750" y1="77000" x2="67750" y2="77000"/>
                          <a14:foregroundMark x1="55250" y1="19000" x2="55250" y2="19000"/>
                          <a14:foregroundMark x1="63500" y1="6583" x2="63500" y2="6583"/>
                          <a14:foregroundMark x1="58750" y1="4750" x2="58750" y2="4750"/>
                        </a14:backgroundRemoval>
                      </a14:imgEffect>
                    </a14:imgLayer>
                  </a14:imgProps>
                </a:ext>
                <a:ext uri="{28A0092B-C50C-407E-A947-70E740481C1C}">
                  <a14:useLocalDpi xmlns:a14="http://schemas.microsoft.com/office/drawing/2010/main" val="0"/>
                </a:ext>
              </a:extLst>
            </a:blip>
            <a:srcRect l="23240" r="10647" b="11725"/>
            <a:stretch/>
          </p:blipFill>
          <p:spPr bwMode="auto">
            <a:xfrm>
              <a:off x="10881361" y="2742002"/>
              <a:ext cx="1097280" cy="1465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92530" y="1419512"/>
            <a:ext cx="3681166" cy="1137258"/>
            <a:chOff x="312163" y="1593928"/>
            <a:chExt cx="3293187" cy="1137258"/>
          </a:xfrm>
        </p:grpSpPr>
        <p:sp>
          <p:nvSpPr>
            <p:cNvPr id="13" name="Rectangle 12"/>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B050"/>
                  </a:solidFill>
                  <a:latin typeface="Arial" panose="020B0604020202020204" pitchFamily="34" charset="0"/>
                  <a:cs typeface="Arial" panose="020B0604020202020204" pitchFamily="34" charset="0"/>
                </a:rPr>
                <a:t> Vòng </a:t>
              </a:r>
              <a:r>
                <a:rPr lang="en-US" sz="6000" b="1" dirty="0">
                  <a:solidFill>
                    <a:srgbClr val="FF0000"/>
                  </a:solidFill>
                  <a:latin typeface="Arial" panose="020B0604020202020204" pitchFamily="34" charset="0"/>
                  <a:cs typeface="Arial" panose="020B0604020202020204" pitchFamily="34" charset="0"/>
                </a:rPr>
                <a:t>2</a:t>
              </a:r>
            </a:p>
          </p:txBody>
        </p:sp>
        <p:pic>
          <p:nvPicPr>
            <p:cNvPr id="14" name="Picture 10" descr="Green, Plant and Concept Vector | Thiệp hoa, Biểu trưng, Thiệ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47290"/>
            <a:ext cx="5135053" cy="1511345"/>
            <a:chOff x="148014" y="-47290"/>
            <a:chExt cx="4802589" cy="1511345"/>
          </a:xfrm>
        </p:grpSpPr>
        <p:sp>
          <p:nvSpPr>
            <p:cNvPr id="16" name="Rectangle 15"/>
            <p:cNvSpPr/>
            <p:nvPr/>
          </p:nvSpPr>
          <p:spPr>
            <a:xfrm>
              <a:off x="250380" y="82583"/>
              <a:ext cx="4700223"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4800" b="1" cap="none" spc="0" dirty="0">
                  <a:ln w="12700">
                    <a:solidFill>
                      <a:schemeClr val="accent1"/>
                    </a:solidFill>
                    <a:prstDash val="solid"/>
                  </a:ln>
                  <a:solidFill>
                    <a:srgbClr val="FF0000"/>
                  </a:solidFill>
                  <a:effectLst>
                    <a:outerShdw dist="38100" dir="2640000" algn="bl" rotWithShape="0">
                      <a:schemeClr val="accent1"/>
                    </a:outerShdw>
                  </a:effectLst>
                  <a:latin typeface="Arial" panose="020B0604020202020204" pitchFamily="34" charset="0"/>
                  <a:cs typeface="Arial" panose="020B0604020202020204" pitchFamily="34" charset="0"/>
                </a:rPr>
                <a:t>KHỞI ĐỘNG</a:t>
              </a:r>
            </a:p>
          </p:txBody>
        </p:sp>
        <p:pic>
          <p:nvPicPr>
            <p:cNvPr id="17" name="Hình ảnh 4">
              <a:extLst>
                <a:ext uri="{FF2B5EF4-FFF2-40B4-BE49-F238E27FC236}">
                  <a16:creationId xmlns:a16="http://schemas.microsoft.com/office/drawing/2014/main" id="{C41E5DA5-E68D-4D65-B82E-8681E976871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sp>
        <p:nvSpPr>
          <p:cNvPr id="2" name="Rectangle 1"/>
          <p:cNvSpPr/>
          <p:nvPr/>
        </p:nvSpPr>
        <p:spPr>
          <a:xfrm>
            <a:off x="5466798" y="1026166"/>
            <a:ext cx="6510591" cy="1200329"/>
          </a:xfrm>
          <a:prstGeom prst="rect">
            <a:avLst/>
          </a:prstGeom>
          <a:ln>
            <a:solidFill>
              <a:schemeClr val="tx1"/>
            </a:solidFill>
            <a:prstDash val="sysDot"/>
          </a:ln>
        </p:spPr>
        <p:txBody>
          <a:bodyPr wrap="square">
            <a:spAutoFit/>
          </a:bodyPr>
          <a:lstStyle/>
          <a:p>
            <a:pPr algn="just"/>
            <a:r>
              <a:rPr lang="vi-VN" sz="3600" b="1" dirty="0">
                <a:solidFill>
                  <a:srgbClr val="FF0000"/>
                </a:solidFill>
                <a:latin typeface="#9Slide03 SFU Futura_12" panose="00000400000000000000" pitchFamily="2" charset="0"/>
                <a:cs typeface="Arial" panose="020B0604020202020204" pitchFamily="34" charset="0"/>
              </a:rPr>
              <a:t>Quan sát </a:t>
            </a:r>
            <a:r>
              <a:rPr lang="en-US" sz="3600" b="1" dirty="0" err="1">
                <a:solidFill>
                  <a:srgbClr val="FF0000"/>
                </a:solidFill>
                <a:latin typeface="#9Slide03 SFU Futura_12" panose="00000400000000000000" pitchFamily="2" charset="0"/>
                <a:cs typeface="Arial" panose="020B0604020202020204" pitchFamily="34" charset="0"/>
              </a:rPr>
              <a:t>hình</a:t>
            </a:r>
            <a:r>
              <a:rPr lang="en-US" sz="3600" b="1" dirty="0">
                <a:solidFill>
                  <a:srgbClr val="FF0000"/>
                </a:solidFill>
                <a:latin typeface="#9Slide03 SFU Futura_12" panose="00000400000000000000" pitchFamily="2" charset="0"/>
                <a:cs typeface="Arial" panose="020B0604020202020204" pitchFamily="34" charset="0"/>
              </a:rPr>
              <a:t> </a:t>
            </a:r>
            <a:r>
              <a:rPr lang="en-US" sz="3600" b="1" dirty="0" err="1">
                <a:solidFill>
                  <a:srgbClr val="FF0000"/>
                </a:solidFill>
                <a:latin typeface="#9Slide03 SFU Futura_12" panose="00000400000000000000" pitchFamily="2" charset="0"/>
                <a:cs typeface="Arial" panose="020B0604020202020204" pitchFamily="34" charset="0"/>
              </a:rPr>
              <a:t>ảnh</a:t>
            </a:r>
            <a:r>
              <a:rPr lang="vi-VN" sz="3600" b="1" dirty="0">
                <a:solidFill>
                  <a:srgbClr val="FF0000"/>
                </a:solidFill>
                <a:latin typeface="#9Slide03 SFU Futura_12" panose="00000400000000000000" pitchFamily="2" charset="0"/>
                <a:cs typeface="Arial" panose="020B0604020202020204" pitchFamily="34" charset="0"/>
              </a:rPr>
              <a:t>, hãy</a:t>
            </a:r>
            <a:r>
              <a:rPr lang="en-US" sz="3600" b="1" dirty="0">
                <a:solidFill>
                  <a:srgbClr val="FF0000"/>
                </a:solidFill>
                <a:latin typeface="#9Slide03 SFU Futura_12" panose="00000400000000000000" pitchFamily="2" charset="0"/>
                <a:cs typeface="Arial" panose="020B0604020202020204" pitchFamily="34" charset="0"/>
              </a:rPr>
              <a:t> </a:t>
            </a:r>
            <a:r>
              <a:rPr lang="en-US" sz="3600" b="1" dirty="0" err="1">
                <a:solidFill>
                  <a:srgbClr val="FF0000"/>
                </a:solidFill>
                <a:latin typeface="#9Slide03 SFU Futura_12" panose="00000400000000000000" pitchFamily="2" charset="0"/>
                <a:cs typeface="Arial" panose="020B0604020202020204" pitchFamily="34" charset="0"/>
              </a:rPr>
              <a:t>cho</a:t>
            </a:r>
            <a:r>
              <a:rPr lang="en-US" sz="3600" b="1" dirty="0">
                <a:solidFill>
                  <a:srgbClr val="FF0000"/>
                </a:solidFill>
                <a:latin typeface="#9Slide03 SFU Futura_12" panose="00000400000000000000" pitchFamily="2" charset="0"/>
                <a:cs typeface="Arial" panose="020B0604020202020204" pitchFamily="34" charset="0"/>
              </a:rPr>
              <a:t> </a:t>
            </a:r>
            <a:r>
              <a:rPr lang="en-US" sz="3600" b="1" dirty="0" err="1">
                <a:solidFill>
                  <a:srgbClr val="FF0000"/>
                </a:solidFill>
                <a:latin typeface="#9Slide03 SFU Futura_12" panose="00000400000000000000" pitchFamily="2" charset="0"/>
                <a:cs typeface="Arial" panose="020B0604020202020204" pitchFamily="34" charset="0"/>
              </a:rPr>
              <a:t>biết</a:t>
            </a:r>
            <a:r>
              <a:rPr lang="en-US" sz="3600" b="1" dirty="0">
                <a:solidFill>
                  <a:srgbClr val="FF0000"/>
                </a:solidFill>
                <a:latin typeface="#9Slide03 SFU Futura_12" panose="00000400000000000000" pitchFamily="2" charset="0"/>
                <a:cs typeface="Arial" panose="020B0604020202020204" pitchFamily="34" charset="0"/>
              </a:rPr>
              <a:t> </a:t>
            </a:r>
            <a:r>
              <a:rPr lang="en-US" sz="3600" b="1" dirty="0" err="1">
                <a:solidFill>
                  <a:srgbClr val="FF0000"/>
                </a:solidFill>
                <a:latin typeface="#9Slide03 SFU Futura_12" panose="00000400000000000000" pitchFamily="2" charset="0"/>
                <a:cs typeface="Arial" panose="020B0604020202020204" pitchFamily="34" charset="0"/>
              </a:rPr>
              <a:t>đó</a:t>
            </a:r>
            <a:r>
              <a:rPr lang="en-US" sz="3600" b="1" dirty="0">
                <a:solidFill>
                  <a:srgbClr val="FF0000"/>
                </a:solidFill>
                <a:latin typeface="#9Slide03 SFU Futura_12" panose="00000400000000000000" pitchFamily="2" charset="0"/>
                <a:cs typeface="Arial" panose="020B0604020202020204" pitchFamily="34" charset="0"/>
              </a:rPr>
              <a:t> </a:t>
            </a:r>
            <a:r>
              <a:rPr lang="en-US" sz="3600" b="1" dirty="0" err="1">
                <a:solidFill>
                  <a:srgbClr val="FF0000"/>
                </a:solidFill>
                <a:latin typeface="#9Slide03 SFU Futura_12" panose="00000400000000000000" pitchFamily="2" charset="0"/>
                <a:cs typeface="Arial" panose="020B0604020202020204" pitchFamily="34" charset="0"/>
              </a:rPr>
              <a:t>là</a:t>
            </a:r>
            <a:r>
              <a:rPr lang="en-US" sz="3600" b="1" dirty="0">
                <a:solidFill>
                  <a:srgbClr val="FF0000"/>
                </a:solidFill>
                <a:latin typeface="#9Slide03 SFU Futura_12" panose="00000400000000000000" pitchFamily="2" charset="0"/>
                <a:cs typeface="Arial" panose="020B0604020202020204" pitchFamily="34" charset="0"/>
              </a:rPr>
              <a:t> </a:t>
            </a:r>
            <a:r>
              <a:rPr lang="en-US" sz="3600" b="1" dirty="0" err="1">
                <a:solidFill>
                  <a:srgbClr val="FF0000"/>
                </a:solidFill>
                <a:latin typeface="#9Slide03 SFU Futura_12" panose="00000400000000000000" pitchFamily="2" charset="0"/>
                <a:cs typeface="Arial" panose="020B0604020202020204" pitchFamily="34" charset="0"/>
              </a:rPr>
              <a:t>gì</a:t>
            </a:r>
            <a:r>
              <a:rPr lang="en-US" sz="3600" b="1" dirty="0">
                <a:solidFill>
                  <a:srgbClr val="FF0000"/>
                </a:solidFill>
                <a:latin typeface="#9Slide03 SFU Futura_12" panose="00000400000000000000" pitchFamily="2" charset="0"/>
                <a:cs typeface="Arial" panose="020B0604020202020204" pitchFamily="34" charset="0"/>
              </a:rPr>
              <a:t>? Ở </a:t>
            </a:r>
            <a:r>
              <a:rPr lang="en-US" sz="3600" b="1" dirty="0" err="1">
                <a:solidFill>
                  <a:srgbClr val="FF0000"/>
                </a:solidFill>
                <a:latin typeface="#9Slide03 SFU Futura_12" panose="00000400000000000000" pitchFamily="2" charset="0"/>
                <a:cs typeface="Arial" panose="020B0604020202020204" pitchFamily="34" charset="0"/>
              </a:rPr>
              <a:t>đâu</a:t>
            </a:r>
            <a:r>
              <a:rPr lang="en-US" sz="3600" b="1" dirty="0">
                <a:solidFill>
                  <a:srgbClr val="FF0000"/>
                </a:solidFill>
                <a:latin typeface="#9Slide03 SFU Futura_12" panose="00000400000000000000" pitchFamily="2" charset="0"/>
                <a:cs typeface="Arial" panose="020B0604020202020204" pitchFamily="34" charset="0"/>
              </a:rPr>
              <a:t> (</a:t>
            </a:r>
            <a:r>
              <a:rPr lang="en-US" sz="3600" b="1" dirty="0" err="1">
                <a:solidFill>
                  <a:srgbClr val="FF0000"/>
                </a:solidFill>
                <a:latin typeface="#9Slide03 SFU Futura_12" panose="00000400000000000000" pitchFamily="2" charset="0"/>
                <a:cs typeface="Arial" panose="020B0604020202020204" pitchFamily="34" charset="0"/>
              </a:rPr>
              <a:t>tỉnh</a:t>
            </a:r>
            <a:r>
              <a:rPr lang="en-US" sz="3600" b="1" dirty="0">
                <a:solidFill>
                  <a:srgbClr val="FF0000"/>
                </a:solidFill>
                <a:latin typeface="#9Slide03 SFU Futura_12" panose="00000400000000000000" pitchFamily="2" charset="0"/>
                <a:cs typeface="Arial" panose="020B0604020202020204" pitchFamily="34" charset="0"/>
              </a:rPr>
              <a:t> </a:t>
            </a:r>
            <a:r>
              <a:rPr lang="en-US" sz="3600" b="1" dirty="0" err="1">
                <a:solidFill>
                  <a:srgbClr val="FF0000"/>
                </a:solidFill>
                <a:latin typeface="#9Slide03 SFU Futura_12" panose="00000400000000000000" pitchFamily="2" charset="0"/>
                <a:cs typeface="Arial" panose="020B0604020202020204" pitchFamily="34" charset="0"/>
              </a:rPr>
              <a:t>nào</a:t>
            </a:r>
            <a:r>
              <a:rPr lang="en-US" sz="3600" b="1" dirty="0">
                <a:solidFill>
                  <a:srgbClr val="FF0000"/>
                </a:solidFill>
                <a:latin typeface="#9Slide03 SFU Futura_12" panose="00000400000000000000" pitchFamily="2" charset="0"/>
                <a:cs typeface="Arial" panose="020B0604020202020204" pitchFamily="34" charset="0"/>
              </a:rPr>
              <a:t>)? </a:t>
            </a:r>
          </a:p>
        </p:txBody>
      </p:sp>
      <p:grpSp>
        <p:nvGrpSpPr>
          <p:cNvPr id="7" name="Group 6"/>
          <p:cNvGrpSpPr/>
          <p:nvPr/>
        </p:nvGrpSpPr>
        <p:grpSpPr>
          <a:xfrm>
            <a:off x="359812" y="4971937"/>
            <a:ext cx="5400661" cy="1384995"/>
            <a:chOff x="3956845" y="4919980"/>
            <a:chExt cx="5400661" cy="1384995"/>
          </a:xfrm>
        </p:grpSpPr>
        <p:sp>
          <p:nvSpPr>
            <p:cNvPr id="5" name="Rectangle 4"/>
            <p:cNvSpPr/>
            <p:nvPr/>
          </p:nvSpPr>
          <p:spPr>
            <a:xfrm>
              <a:off x="3956845" y="4919980"/>
              <a:ext cx="4312726" cy="1384995"/>
            </a:xfrm>
            <a:prstGeom prst="rect">
              <a:avLst/>
            </a:prstGeom>
            <a:ln>
              <a:solidFill>
                <a:schemeClr val="accent6"/>
              </a:solidFill>
              <a:prstDash val="sysDash"/>
            </a:ln>
          </p:spPr>
          <p:txBody>
            <a:bodyPr wrap="square">
              <a:spAutoFit/>
            </a:bodyPr>
            <a:lstStyle/>
            <a:p>
              <a:pPr algn="just"/>
              <a:r>
                <a:rPr lang="en-US" sz="2800" b="1" dirty="0">
                  <a:solidFill>
                    <a:srgbClr val="00B050"/>
                  </a:solidFill>
                  <a:latin typeface="#9Slide05 Fourth Medium" panose="00000600000000000000" pitchFamily="2" charset="0"/>
                  <a:cs typeface="Arial" panose="020B0604020202020204" pitchFamily="34" charset="0"/>
                </a:rPr>
                <a:t>HS </a:t>
              </a:r>
              <a:r>
                <a:rPr lang="en-US" sz="2800" b="1" dirty="0" err="1">
                  <a:solidFill>
                    <a:srgbClr val="00B050"/>
                  </a:solidFill>
                  <a:latin typeface="#9Slide05 Fourth Medium" panose="00000600000000000000" pitchFamily="2" charset="0"/>
                  <a:cs typeface="Arial" panose="020B0604020202020204" pitchFamily="34" charset="0"/>
                </a:rPr>
                <a:t>trả</a:t>
              </a:r>
              <a:r>
                <a:rPr lang="en-US" sz="2800" b="1" dirty="0">
                  <a:solidFill>
                    <a:srgbClr val="00B050"/>
                  </a:solidFill>
                  <a:latin typeface="#9Slide05 Fourth Medium" panose="00000600000000000000" pitchFamily="2" charset="0"/>
                  <a:cs typeface="Arial" panose="020B0604020202020204" pitchFamily="34" charset="0"/>
                </a:rPr>
                <a:t> </a:t>
              </a:r>
              <a:r>
                <a:rPr lang="en-US" sz="2800" b="1" dirty="0" err="1">
                  <a:solidFill>
                    <a:srgbClr val="00B050"/>
                  </a:solidFill>
                  <a:latin typeface="#9Slide05 Fourth Medium" panose="00000600000000000000" pitchFamily="2" charset="0"/>
                  <a:cs typeface="Arial" panose="020B0604020202020204" pitchFamily="34" charset="0"/>
                </a:rPr>
                <a:t>lời</a:t>
              </a:r>
              <a:r>
                <a:rPr lang="en-US" sz="2800" b="1" dirty="0">
                  <a:solidFill>
                    <a:srgbClr val="00B050"/>
                  </a:solidFill>
                  <a:latin typeface="#9Slide05 Fourth Medium" panose="00000600000000000000" pitchFamily="2" charset="0"/>
                  <a:cs typeface="Arial" panose="020B0604020202020204" pitchFamily="34" charset="0"/>
                </a:rPr>
                <a:t> </a:t>
              </a:r>
              <a:r>
                <a:rPr lang="en-US" sz="2800" b="1" dirty="0" err="1">
                  <a:solidFill>
                    <a:srgbClr val="00B050"/>
                  </a:solidFill>
                  <a:latin typeface="#9Slide05 Fourth Medium" panose="00000600000000000000" pitchFamily="2" charset="0"/>
                  <a:cs typeface="Arial" panose="020B0604020202020204" pitchFamily="34" charset="0"/>
                </a:rPr>
                <a:t>sai</a:t>
              </a:r>
              <a:r>
                <a:rPr lang="en-US" sz="2800" b="1" dirty="0">
                  <a:solidFill>
                    <a:srgbClr val="00B050"/>
                  </a:solidFill>
                  <a:latin typeface="#9Slide05 Fourth Medium" panose="00000600000000000000" pitchFamily="2" charset="0"/>
                  <a:cs typeface="Arial" panose="020B0604020202020204" pitchFamily="34" charset="0"/>
                </a:rPr>
                <a:t> </a:t>
              </a:r>
              <a:r>
                <a:rPr lang="en-US" sz="2800" b="1" dirty="0" err="1">
                  <a:solidFill>
                    <a:srgbClr val="00B050"/>
                  </a:solidFill>
                  <a:latin typeface="#9Slide05 Fourth Medium" panose="00000600000000000000" pitchFamily="2" charset="0"/>
                  <a:cs typeface="Arial" panose="020B0604020202020204" pitchFamily="34" charset="0"/>
                </a:rPr>
                <a:t>ngồi</a:t>
              </a:r>
              <a:r>
                <a:rPr lang="en-US" sz="2800" b="1" dirty="0">
                  <a:solidFill>
                    <a:srgbClr val="00B050"/>
                  </a:solidFill>
                  <a:latin typeface="#9Slide05 Fourth Medium" panose="00000600000000000000" pitchFamily="2" charset="0"/>
                  <a:cs typeface="Arial" panose="020B0604020202020204" pitchFamily="34" charset="0"/>
                </a:rPr>
                <a:t> </a:t>
              </a:r>
              <a:r>
                <a:rPr lang="en-US" sz="2800" b="1" dirty="0" err="1">
                  <a:solidFill>
                    <a:srgbClr val="00B050"/>
                  </a:solidFill>
                  <a:latin typeface="#9Slide05 Fourth Medium" panose="00000600000000000000" pitchFamily="2" charset="0"/>
                  <a:cs typeface="Arial" panose="020B0604020202020204" pitchFamily="34" charset="0"/>
                </a:rPr>
                <a:t>xuống</a:t>
              </a:r>
              <a:r>
                <a:rPr lang="en-US" sz="2800" b="1" dirty="0">
                  <a:solidFill>
                    <a:srgbClr val="00B050"/>
                  </a:solidFill>
                  <a:latin typeface="#9Slide05 Fourth Medium" panose="00000600000000000000" pitchFamily="2" charset="0"/>
                  <a:cs typeface="Arial" panose="020B0604020202020204" pitchFamily="34" charset="0"/>
                </a:rPr>
                <a:t>. HS </a:t>
              </a:r>
              <a:r>
                <a:rPr lang="en-US" sz="2800" b="1" dirty="0" err="1">
                  <a:solidFill>
                    <a:srgbClr val="00B050"/>
                  </a:solidFill>
                  <a:latin typeface="#9Slide05 Fourth Medium" panose="00000600000000000000" pitchFamily="2" charset="0"/>
                  <a:cs typeface="Arial" panose="020B0604020202020204" pitchFamily="34" charset="0"/>
                </a:rPr>
                <a:t>trả</a:t>
              </a:r>
              <a:r>
                <a:rPr lang="en-US" sz="2800" b="1" dirty="0">
                  <a:solidFill>
                    <a:srgbClr val="00B050"/>
                  </a:solidFill>
                  <a:latin typeface="#9Slide05 Fourth Medium" panose="00000600000000000000" pitchFamily="2" charset="0"/>
                  <a:cs typeface="Arial" panose="020B0604020202020204" pitchFamily="34" charset="0"/>
                </a:rPr>
                <a:t> </a:t>
              </a:r>
              <a:r>
                <a:rPr lang="en-US" sz="2800" b="1" dirty="0" err="1">
                  <a:solidFill>
                    <a:srgbClr val="00B050"/>
                  </a:solidFill>
                  <a:latin typeface="#9Slide05 Fourth Medium" panose="00000600000000000000" pitchFamily="2" charset="0"/>
                  <a:cs typeface="Arial" panose="020B0604020202020204" pitchFamily="34" charset="0"/>
                </a:rPr>
                <a:t>lời</a:t>
              </a:r>
              <a:r>
                <a:rPr lang="en-US" sz="2800" b="1" dirty="0">
                  <a:solidFill>
                    <a:srgbClr val="00B050"/>
                  </a:solidFill>
                  <a:latin typeface="#9Slide05 Fourth Medium" panose="00000600000000000000" pitchFamily="2" charset="0"/>
                  <a:cs typeface="Arial" panose="020B0604020202020204" pitchFamily="34" charset="0"/>
                </a:rPr>
                <a:t> </a:t>
              </a:r>
              <a:r>
                <a:rPr lang="en-US" sz="2800" b="1" dirty="0" err="1">
                  <a:solidFill>
                    <a:srgbClr val="00B050"/>
                  </a:solidFill>
                  <a:latin typeface="#9Slide05 Fourth Medium" panose="00000600000000000000" pitchFamily="2" charset="0"/>
                  <a:cs typeface="Arial" panose="020B0604020202020204" pitchFamily="34" charset="0"/>
                </a:rPr>
                <a:t>đúng</a:t>
              </a:r>
              <a:r>
                <a:rPr lang="en-US" sz="2800" b="1" dirty="0">
                  <a:solidFill>
                    <a:srgbClr val="00B050"/>
                  </a:solidFill>
                  <a:latin typeface="#9Slide05 Fourth Medium" panose="00000600000000000000" pitchFamily="2" charset="0"/>
                  <a:cs typeface="Arial" panose="020B0604020202020204" pitchFamily="34" charset="0"/>
                </a:rPr>
                <a:t> </a:t>
              </a:r>
              <a:r>
                <a:rPr lang="en-US" sz="2800" b="1" dirty="0" err="1">
                  <a:solidFill>
                    <a:srgbClr val="00B050"/>
                  </a:solidFill>
                  <a:latin typeface="#9Slide05 Fourth Medium" panose="00000600000000000000" pitchFamily="2" charset="0"/>
                  <a:cs typeface="Arial" panose="020B0604020202020204" pitchFamily="34" charset="0"/>
                </a:rPr>
                <a:t>được</a:t>
              </a:r>
              <a:r>
                <a:rPr lang="en-US" sz="2800" b="1" dirty="0">
                  <a:solidFill>
                    <a:srgbClr val="00B050"/>
                  </a:solidFill>
                  <a:latin typeface="#9Slide05 Fourth Medium" panose="00000600000000000000" pitchFamily="2" charset="0"/>
                  <a:cs typeface="Arial" panose="020B0604020202020204" pitchFamily="34" charset="0"/>
                </a:rPr>
                <a:t> </a:t>
              </a:r>
              <a:r>
                <a:rPr lang="en-US" sz="2800" b="1" dirty="0" err="1">
                  <a:solidFill>
                    <a:srgbClr val="00B050"/>
                  </a:solidFill>
                  <a:latin typeface="#9Slide05 Fourth Medium" panose="00000600000000000000" pitchFamily="2" charset="0"/>
                  <a:cs typeface="Arial" panose="020B0604020202020204" pitchFamily="34" charset="0"/>
                </a:rPr>
                <a:t>quyền</a:t>
              </a:r>
              <a:r>
                <a:rPr lang="en-US" sz="2800" b="1" dirty="0">
                  <a:solidFill>
                    <a:srgbClr val="00B050"/>
                  </a:solidFill>
                  <a:latin typeface="#9Slide05 Fourth Medium" panose="00000600000000000000" pitchFamily="2" charset="0"/>
                  <a:cs typeface="Arial" panose="020B0604020202020204" pitchFamily="34" charset="0"/>
                </a:rPr>
                <a:t> </a:t>
              </a:r>
              <a:r>
                <a:rPr lang="en-US" sz="2800" b="1" dirty="0" err="1">
                  <a:solidFill>
                    <a:srgbClr val="00B050"/>
                  </a:solidFill>
                  <a:latin typeface="#9Slide05 Fourth Medium" panose="00000600000000000000" pitchFamily="2" charset="0"/>
                  <a:cs typeface="Arial" panose="020B0604020202020204" pitchFamily="34" charset="0"/>
                </a:rPr>
                <a:t>đoán</a:t>
              </a:r>
              <a:r>
                <a:rPr lang="en-US" sz="2800" b="1" dirty="0">
                  <a:solidFill>
                    <a:srgbClr val="00B050"/>
                  </a:solidFill>
                  <a:latin typeface="#9Slide05 Fourth Medium" panose="00000600000000000000" pitchFamily="2" charset="0"/>
                  <a:cs typeface="Arial" panose="020B0604020202020204" pitchFamily="34" charset="0"/>
                </a:rPr>
                <a:t> </a:t>
              </a:r>
              <a:r>
                <a:rPr lang="en-US" sz="2800" b="1" dirty="0" err="1">
                  <a:solidFill>
                    <a:srgbClr val="00B050"/>
                  </a:solidFill>
                  <a:latin typeface="#9Slide05 Fourth Medium" panose="00000600000000000000" pitchFamily="2" charset="0"/>
                  <a:cs typeface="Arial" panose="020B0604020202020204" pitchFamily="34" charset="0"/>
                </a:rPr>
                <a:t>tiếp</a:t>
              </a:r>
              <a:r>
                <a:rPr lang="en-US" sz="2800" b="1" dirty="0">
                  <a:solidFill>
                    <a:srgbClr val="00B050"/>
                  </a:solidFill>
                  <a:latin typeface="#9Slide05 Fourth Medium" panose="00000600000000000000" pitchFamily="2" charset="0"/>
                  <a:cs typeface="Arial" panose="020B0604020202020204" pitchFamily="34" charset="0"/>
                </a:rPr>
                <a:t> </a:t>
              </a:r>
              <a:r>
                <a:rPr lang="en-US" sz="2800" b="1" dirty="0" err="1">
                  <a:solidFill>
                    <a:srgbClr val="00B050"/>
                  </a:solidFill>
                  <a:latin typeface="#9Slide05 Fourth Medium" panose="00000600000000000000" pitchFamily="2" charset="0"/>
                  <a:cs typeface="Arial" panose="020B0604020202020204" pitchFamily="34" charset="0"/>
                </a:rPr>
                <a:t>hình</a:t>
              </a:r>
              <a:r>
                <a:rPr lang="en-US" sz="2800" b="1" dirty="0">
                  <a:solidFill>
                    <a:srgbClr val="00B050"/>
                  </a:solidFill>
                  <a:latin typeface="#9Slide05 Fourth Medium" panose="00000600000000000000" pitchFamily="2" charset="0"/>
                  <a:cs typeface="Arial" panose="020B0604020202020204" pitchFamily="34" charset="0"/>
                </a:rPr>
                <a:t> </a:t>
              </a:r>
              <a:r>
                <a:rPr lang="en-US" sz="2800" b="1" dirty="0" err="1">
                  <a:solidFill>
                    <a:srgbClr val="00B050"/>
                  </a:solidFill>
                  <a:latin typeface="#9Slide05 Fourth Medium" panose="00000600000000000000" pitchFamily="2" charset="0"/>
                  <a:cs typeface="Arial" panose="020B0604020202020204" pitchFamily="34" charset="0"/>
                </a:rPr>
                <a:t>ảnh</a:t>
              </a:r>
              <a:r>
                <a:rPr lang="en-US" sz="2800" b="1" dirty="0">
                  <a:solidFill>
                    <a:srgbClr val="00B050"/>
                  </a:solidFill>
                  <a:latin typeface="#9Slide05 Fourth Medium" panose="00000600000000000000" pitchFamily="2" charset="0"/>
                  <a:cs typeface="Arial" panose="020B0604020202020204" pitchFamily="34" charset="0"/>
                </a:rPr>
                <a:t> </a:t>
              </a:r>
              <a:r>
                <a:rPr lang="en-US" sz="2800" b="1" dirty="0" err="1">
                  <a:solidFill>
                    <a:srgbClr val="00B050"/>
                  </a:solidFill>
                  <a:latin typeface="#9Slide05 Fourth Medium" panose="00000600000000000000" pitchFamily="2" charset="0"/>
                  <a:cs typeface="Arial" panose="020B0604020202020204" pitchFamily="34" charset="0"/>
                </a:rPr>
                <a:t>tiếp</a:t>
              </a:r>
              <a:r>
                <a:rPr lang="en-US" sz="2800" b="1" dirty="0">
                  <a:solidFill>
                    <a:srgbClr val="00B050"/>
                  </a:solidFill>
                  <a:latin typeface="#9Slide05 Fourth Medium" panose="00000600000000000000" pitchFamily="2" charset="0"/>
                  <a:cs typeface="Arial" panose="020B0604020202020204" pitchFamily="34" charset="0"/>
                </a:rPr>
                <a:t> </a:t>
              </a:r>
              <a:r>
                <a:rPr lang="en-US" sz="2800" b="1" dirty="0" err="1">
                  <a:solidFill>
                    <a:srgbClr val="00B050"/>
                  </a:solidFill>
                  <a:latin typeface="#9Slide05 Fourth Medium" panose="00000600000000000000" pitchFamily="2" charset="0"/>
                  <a:cs typeface="Arial" panose="020B0604020202020204" pitchFamily="34" charset="0"/>
                </a:rPr>
                <a:t>theo.</a:t>
              </a:r>
              <a:endParaRPr lang="en-US" sz="2800" b="1" dirty="0">
                <a:solidFill>
                  <a:srgbClr val="00B050"/>
                </a:solidFill>
                <a:latin typeface="#9Slide05 Fourth Medium" panose="00000600000000000000" pitchFamily="2" charset="0"/>
                <a:cs typeface="Arial" panose="020B0604020202020204" pitchFamily="34" charset="0"/>
              </a:endParaRPr>
            </a:p>
          </p:txBody>
        </p:sp>
        <p:pic>
          <p:nvPicPr>
            <p:cNvPr id="18" name="Picture 4" descr="Sit Down Icons - Download Free Vector Icons | Noun Projec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43330" y="5062815"/>
              <a:ext cx="1214176" cy="12141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292929" y="3059343"/>
            <a:ext cx="5467544" cy="1390467"/>
            <a:chOff x="251365" y="2736747"/>
            <a:chExt cx="5467544" cy="1390467"/>
          </a:xfrm>
        </p:grpSpPr>
        <p:sp>
          <p:nvSpPr>
            <p:cNvPr id="4" name="Rectangle 3"/>
            <p:cNvSpPr/>
            <p:nvPr/>
          </p:nvSpPr>
          <p:spPr>
            <a:xfrm>
              <a:off x="251365" y="2852055"/>
              <a:ext cx="3834465" cy="954107"/>
            </a:xfrm>
            <a:prstGeom prst="rect">
              <a:avLst/>
            </a:prstGeom>
          </p:spPr>
          <p:txBody>
            <a:bodyPr wrap="square">
              <a:spAutoFit/>
            </a:bodyPr>
            <a:lstStyle/>
            <a:p>
              <a:pPr algn="just"/>
              <a:r>
                <a:rPr lang="en-US" sz="2800" b="1" dirty="0">
                  <a:solidFill>
                    <a:srgbClr val="0070C0"/>
                  </a:solidFill>
                  <a:latin typeface="#9Slide05 Fourth Medium" panose="00000600000000000000" pitchFamily="2" charset="0"/>
                  <a:cs typeface="Arial" panose="020B0604020202020204" pitchFamily="34" charset="0"/>
                </a:rPr>
                <a:t>GV </a:t>
              </a:r>
              <a:r>
                <a:rPr lang="en-US" sz="2800" b="1" dirty="0" err="1">
                  <a:solidFill>
                    <a:srgbClr val="0070C0"/>
                  </a:solidFill>
                  <a:latin typeface="#9Slide05 Fourth Medium" panose="00000600000000000000" pitchFamily="2" charset="0"/>
                  <a:cs typeface="Arial" panose="020B0604020202020204" pitchFamily="34" charset="0"/>
                </a:rPr>
                <a:t>chiếu</a:t>
              </a:r>
              <a:r>
                <a:rPr lang="en-US" sz="2800" b="1" dirty="0">
                  <a:solidFill>
                    <a:srgbClr val="0070C0"/>
                  </a:solidFill>
                  <a:latin typeface="#9Slide05 Fourth Medium" panose="00000600000000000000" pitchFamily="2" charset="0"/>
                  <a:cs typeface="Arial" panose="020B0604020202020204" pitchFamily="34" charset="0"/>
                </a:rPr>
                <a:t> </a:t>
              </a:r>
              <a:r>
                <a:rPr lang="en-US" sz="2800" b="1" dirty="0" err="1">
                  <a:solidFill>
                    <a:srgbClr val="0070C0"/>
                  </a:solidFill>
                  <a:latin typeface="#9Slide05 Fourth Medium" panose="00000600000000000000" pitchFamily="2" charset="0"/>
                  <a:cs typeface="Arial" panose="020B0604020202020204" pitchFamily="34" charset="0"/>
                </a:rPr>
                <a:t>lần</a:t>
              </a:r>
              <a:r>
                <a:rPr lang="en-US" sz="2800" b="1" dirty="0">
                  <a:solidFill>
                    <a:srgbClr val="0070C0"/>
                  </a:solidFill>
                  <a:latin typeface="#9Slide05 Fourth Medium" panose="00000600000000000000" pitchFamily="2" charset="0"/>
                  <a:cs typeface="Arial" panose="020B0604020202020204" pitchFamily="34" charset="0"/>
                </a:rPr>
                <a:t> </a:t>
              </a:r>
              <a:r>
                <a:rPr lang="en-US" sz="2800" b="1" dirty="0" err="1">
                  <a:solidFill>
                    <a:srgbClr val="0070C0"/>
                  </a:solidFill>
                  <a:latin typeface="#9Slide05 Fourth Medium" panose="00000600000000000000" pitchFamily="2" charset="0"/>
                  <a:cs typeface="Arial" panose="020B0604020202020204" pitchFamily="34" charset="0"/>
                </a:rPr>
                <a:t>lượt</a:t>
              </a:r>
              <a:r>
                <a:rPr lang="en-US" sz="2800" b="1" dirty="0">
                  <a:solidFill>
                    <a:srgbClr val="0070C0"/>
                  </a:solidFill>
                  <a:latin typeface="#9Slide05 Fourth Medium" panose="00000600000000000000" pitchFamily="2" charset="0"/>
                  <a:cs typeface="Arial" panose="020B0604020202020204" pitchFamily="34" charset="0"/>
                </a:rPr>
                <a:t> </a:t>
              </a:r>
              <a:r>
                <a:rPr lang="en-US" sz="2800" b="1" dirty="0">
                  <a:solidFill>
                    <a:srgbClr val="FF0000"/>
                  </a:solidFill>
                  <a:latin typeface="#9Slide05 Fourth Medium" panose="00000600000000000000" pitchFamily="2" charset="0"/>
                  <a:cs typeface="Arial" panose="020B0604020202020204" pitchFamily="34" charset="0"/>
                </a:rPr>
                <a:t>4</a:t>
              </a:r>
              <a:r>
                <a:rPr lang="en-US" sz="2800" b="1" dirty="0">
                  <a:solidFill>
                    <a:srgbClr val="0070C0"/>
                  </a:solidFill>
                  <a:latin typeface="#9Slide05 Fourth Medium" panose="00000600000000000000" pitchFamily="2" charset="0"/>
                  <a:cs typeface="Arial" panose="020B0604020202020204" pitchFamily="34" charset="0"/>
                </a:rPr>
                <a:t> </a:t>
              </a:r>
              <a:r>
                <a:rPr lang="en-US" sz="2800" b="1" dirty="0" err="1">
                  <a:solidFill>
                    <a:srgbClr val="0070C0"/>
                  </a:solidFill>
                  <a:latin typeface="#9Slide05 Fourth Medium" panose="00000600000000000000" pitchFamily="2" charset="0"/>
                  <a:cs typeface="Arial" panose="020B0604020202020204" pitchFamily="34" charset="0"/>
                </a:rPr>
                <a:t>hình</a:t>
              </a:r>
              <a:r>
                <a:rPr lang="en-US" sz="2800" b="1" dirty="0">
                  <a:solidFill>
                    <a:srgbClr val="0070C0"/>
                  </a:solidFill>
                  <a:latin typeface="#9Slide05 Fourth Medium" panose="00000600000000000000" pitchFamily="2" charset="0"/>
                  <a:cs typeface="Arial" panose="020B0604020202020204" pitchFamily="34" charset="0"/>
                </a:rPr>
                <a:t> </a:t>
              </a:r>
              <a:r>
                <a:rPr lang="en-US" sz="2800" b="1" dirty="0" err="1">
                  <a:solidFill>
                    <a:srgbClr val="0070C0"/>
                  </a:solidFill>
                  <a:latin typeface="#9Slide05 Fourth Medium" panose="00000600000000000000" pitchFamily="2" charset="0"/>
                  <a:cs typeface="Arial" panose="020B0604020202020204" pitchFamily="34" charset="0"/>
                </a:rPr>
                <a:t>ảnh</a:t>
              </a:r>
              <a:r>
                <a:rPr lang="en-US" sz="2800" b="1" dirty="0">
                  <a:solidFill>
                    <a:srgbClr val="0070C0"/>
                  </a:solidFill>
                  <a:latin typeface="#9Slide05 Fourth Medium" panose="00000600000000000000" pitchFamily="2" charset="0"/>
                  <a:cs typeface="Arial" panose="020B0604020202020204" pitchFamily="34" charset="0"/>
                </a:rPr>
                <a:t>. HS </a:t>
              </a:r>
              <a:r>
                <a:rPr lang="en-US" sz="2800" b="1" dirty="0" err="1">
                  <a:solidFill>
                    <a:srgbClr val="0070C0"/>
                  </a:solidFill>
                  <a:latin typeface="#9Slide05 Fourth Medium" panose="00000600000000000000" pitchFamily="2" charset="0"/>
                  <a:cs typeface="Arial" panose="020B0604020202020204" pitchFamily="34" charset="0"/>
                </a:rPr>
                <a:t>ghi</a:t>
              </a:r>
              <a:r>
                <a:rPr lang="en-US" sz="2800" b="1" dirty="0">
                  <a:solidFill>
                    <a:srgbClr val="0070C0"/>
                  </a:solidFill>
                  <a:latin typeface="#9Slide05 Fourth Medium" panose="00000600000000000000" pitchFamily="2" charset="0"/>
                  <a:cs typeface="Arial" panose="020B0604020202020204" pitchFamily="34" charset="0"/>
                </a:rPr>
                <a:t> </a:t>
              </a:r>
              <a:r>
                <a:rPr lang="en-US" sz="2800" b="1" err="1">
                  <a:solidFill>
                    <a:srgbClr val="0070C0"/>
                  </a:solidFill>
                  <a:latin typeface="#9Slide05 Fourth Medium" panose="00000600000000000000" pitchFamily="2" charset="0"/>
                  <a:cs typeface="Arial" panose="020B0604020202020204" pitchFamily="34" charset="0"/>
                </a:rPr>
                <a:t>vào</a:t>
              </a:r>
              <a:r>
                <a:rPr lang="en-US" sz="2800" b="1">
                  <a:solidFill>
                    <a:srgbClr val="0070C0"/>
                  </a:solidFill>
                  <a:latin typeface="#9Slide05 Fourth Medium" panose="00000600000000000000" pitchFamily="2" charset="0"/>
                  <a:cs typeface="Arial" panose="020B0604020202020204" pitchFamily="34" charset="0"/>
                </a:rPr>
                <a:t> bảng con</a:t>
              </a:r>
              <a:endParaRPr lang="en-US" sz="2800" b="1" dirty="0">
                <a:solidFill>
                  <a:srgbClr val="FF0000"/>
                </a:solidFill>
                <a:latin typeface="#9Slide05 Fourth Medium" panose="00000600000000000000" pitchFamily="2" charset="0"/>
                <a:cs typeface="Arial" panose="020B0604020202020204" pitchFamily="34" charset="0"/>
              </a:endParaRPr>
            </a:p>
          </p:txBody>
        </p:sp>
        <p:pic>
          <p:nvPicPr>
            <p:cNvPr id="19" name="Picture 2" descr="Album Ảnh"/>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7795" b="7061"/>
            <a:stretch/>
          </p:blipFill>
          <p:spPr bwMode="auto">
            <a:xfrm>
              <a:off x="4085830" y="2736747"/>
              <a:ext cx="1633079" cy="13904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776787" y="5251730"/>
            <a:ext cx="4954982" cy="982648"/>
            <a:chOff x="6776787" y="5251730"/>
            <a:chExt cx="4954982" cy="982648"/>
          </a:xfrm>
        </p:grpSpPr>
        <p:sp>
          <p:nvSpPr>
            <p:cNvPr id="20" name="Rectangle 19"/>
            <p:cNvSpPr/>
            <p:nvPr/>
          </p:nvSpPr>
          <p:spPr>
            <a:xfrm>
              <a:off x="6776787" y="5251730"/>
              <a:ext cx="3966162" cy="954107"/>
            </a:xfrm>
            <a:prstGeom prst="rect">
              <a:avLst/>
            </a:prstGeom>
            <a:ln>
              <a:solidFill>
                <a:srgbClr val="3333FF"/>
              </a:solidFill>
              <a:prstDash val="dash"/>
            </a:ln>
          </p:spPr>
          <p:txBody>
            <a:bodyPr wrap="square">
              <a:spAutoFit/>
            </a:bodyPr>
            <a:lstStyle/>
            <a:p>
              <a:pPr algn="just"/>
              <a:r>
                <a:rPr lang="en-US" sz="2800" b="1" dirty="0" err="1">
                  <a:solidFill>
                    <a:srgbClr val="0070C0"/>
                  </a:solidFill>
                  <a:latin typeface="#9Slide05 Fourth Medium" panose="00000600000000000000" pitchFamily="2" charset="0"/>
                  <a:cs typeface="Arial" panose="020B0604020202020204" pitchFamily="34" charset="0"/>
                </a:rPr>
                <a:t>Những</a:t>
              </a:r>
              <a:r>
                <a:rPr lang="en-US" sz="2800" b="1" dirty="0">
                  <a:solidFill>
                    <a:srgbClr val="0070C0"/>
                  </a:solidFill>
                  <a:latin typeface="#9Slide05 Fourth Medium" panose="00000600000000000000" pitchFamily="2" charset="0"/>
                  <a:cs typeface="Arial" panose="020B0604020202020204" pitchFamily="34" charset="0"/>
                </a:rPr>
                <a:t> HS </a:t>
              </a:r>
              <a:r>
                <a:rPr lang="en-US" sz="2800" b="1" dirty="0" err="1">
                  <a:solidFill>
                    <a:srgbClr val="0070C0"/>
                  </a:solidFill>
                  <a:latin typeface="#9Slide05 Fourth Medium" panose="00000600000000000000" pitchFamily="2" charset="0"/>
                  <a:cs typeface="Arial" panose="020B0604020202020204" pitchFamily="34" charset="0"/>
                </a:rPr>
                <a:t>chiến</a:t>
              </a:r>
              <a:r>
                <a:rPr lang="en-US" sz="2800" b="1" dirty="0">
                  <a:solidFill>
                    <a:srgbClr val="0070C0"/>
                  </a:solidFill>
                  <a:latin typeface="#9Slide05 Fourth Medium" panose="00000600000000000000" pitchFamily="2" charset="0"/>
                  <a:cs typeface="Arial" panose="020B0604020202020204" pitchFamily="34" charset="0"/>
                </a:rPr>
                <a:t> </a:t>
              </a:r>
              <a:r>
                <a:rPr lang="en-US" sz="2800" b="1" dirty="0" err="1">
                  <a:solidFill>
                    <a:srgbClr val="0070C0"/>
                  </a:solidFill>
                  <a:latin typeface="#9Slide05 Fourth Medium" panose="00000600000000000000" pitchFamily="2" charset="0"/>
                  <a:cs typeface="Arial" panose="020B0604020202020204" pitchFamily="34" charset="0"/>
                </a:rPr>
                <a:t>thắng</a:t>
              </a:r>
              <a:r>
                <a:rPr lang="en-US" sz="2800" b="1" dirty="0">
                  <a:solidFill>
                    <a:srgbClr val="0070C0"/>
                  </a:solidFill>
                  <a:latin typeface="#9Slide05 Fourth Medium" panose="00000600000000000000" pitchFamily="2" charset="0"/>
                  <a:cs typeface="Arial" panose="020B0604020202020204" pitchFamily="34" charset="0"/>
                </a:rPr>
                <a:t> ở </a:t>
              </a:r>
              <a:r>
                <a:rPr lang="en-US" sz="2800" b="1" dirty="0" err="1">
                  <a:solidFill>
                    <a:srgbClr val="FF0000"/>
                  </a:solidFill>
                  <a:latin typeface="#9Slide05 Fourth Medium" panose="00000600000000000000" pitchFamily="2" charset="0"/>
                  <a:cs typeface="Arial" panose="020B0604020202020204" pitchFamily="34" charset="0"/>
                </a:rPr>
                <a:t>vòng</a:t>
              </a:r>
              <a:r>
                <a:rPr lang="en-US" sz="2800" b="1" dirty="0">
                  <a:solidFill>
                    <a:srgbClr val="FF0000"/>
                  </a:solidFill>
                  <a:latin typeface="#9Slide05 Fourth Medium" panose="00000600000000000000" pitchFamily="2" charset="0"/>
                  <a:cs typeface="Arial" panose="020B0604020202020204" pitchFamily="34" charset="0"/>
                </a:rPr>
                <a:t> 2</a:t>
              </a:r>
              <a:r>
                <a:rPr lang="en-US" sz="2800" b="1" dirty="0">
                  <a:solidFill>
                    <a:srgbClr val="FF0000"/>
                  </a:solidFill>
                  <a:latin typeface="#9Slide05 Fourth Medium" panose="00000600000000000000" pitchFamily="2" charset="0"/>
                  <a:cs typeface="Arial" panose="020B0604020202020204" pitchFamily="34" charset="0"/>
                  <a:sym typeface="Wingdings" panose="05000000000000000000" pitchFamily="2" charset="2"/>
                </a:rPr>
                <a:t>qua </a:t>
              </a:r>
              <a:r>
                <a:rPr lang="en-US" sz="2800" b="1" dirty="0" err="1">
                  <a:solidFill>
                    <a:srgbClr val="FF0000"/>
                  </a:solidFill>
                  <a:latin typeface="#9Slide05 Fourth Medium" panose="00000600000000000000" pitchFamily="2" charset="0"/>
                  <a:cs typeface="Arial" panose="020B0604020202020204" pitchFamily="34" charset="0"/>
                  <a:sym typeface="Wingdings" panose="05000000000000000000" pitchFamily="2" charset="2"/>
                </a:rPr>
                <a:t>vòng</a:t>
              </a:r>
              <a:r>
                <a:rPr lang="en-US" sz="2800" b="1" dirty="0">
                  <a:solidFill>
                    <a:srgbClr val="FF0000"/>
                  </a:solidFill>
                  <a:latin typeface="#9Slide05 Fourth Medium" panose="00000600000000000000" pitchFamily="2" charset="0"/>
                  <a:cs typeface="Arial" panose="020B0604020202020204" pitchFamily="34" charset="0"/>
                  <a:sym typeface="Wingdings" panose="05000000000000000000" pitchFamily="2" charset="2"/>
                </a:rPr>
                <a:t> 3.</a:t>
              </a:r>
              <a:endParaRPr lang="en-US" sz="2800" b="1" dirty="0">
                <a:solidFill>
                  <a:srgbClr val="FF0000"/>
                </a:solidFill>
                <a:latin typeface="#9Slide05 Fourth Medium" panose="00000600000000000000" pitchFamily="2" charset="0"/>
                <a:cs typeface="Arial" panose="020B0604020202020204" pitchFamily="34" charset="0"/>
              </a:endParaRPr>
            </a:p>
          </p:txBody>
        </p:sp>
        <p:pic>
          <p:nvPicPr>
            <p:cNvPr id="1026" name="Picture 2" descr="Number 3 sign design template element. Dark green icon on transparent  background. ⬇ Vector Image by © Asmati1702@gmail.com | Vector Stock  141937052"/>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8934" t="13438" r="21888" b="18158"/>
            <a:stretch/>
          </p:blipFill>
          <p:spPr bwMode="auto">
            <a:xfrm>
              <a:off x="10931668" y="5251730"/>
              <a:ext cx="800101" cy="982648"/>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p:cNvSpPr/>
          <p:nvPr/>
        </p:nvSpPr>
        <p:spPr>
          <a:xfrm>
            <a:off x="944737" y="2455205"/>
            <a:ext cx="4023870" cy="587853"/>
          </a:xfrm>
          <a:prstGeom prst="rect">
            <a:avLst/>
          </a:prstGeom>
        </p:spPr>
        <p:txBody>
          <a:bodyPr wrap="square">
            <a:spAutoFit/>
          </a:bodyPr>
          <a:lstStyle/>
          <a:p>
            <a:pPr marR="0" lvl="0" algn="just">
              <a:lnSpc>
                <a:spcPct val="120000"/>
              </a:lnSpc>
              <a:spcBef>
                <a:spcPts val="0"/>
              </a:spcBef>
              <a:spcAft>
                <a:spcPts val="0"/>
              </a:spcAft>
            </a:pPr>
            <a:r>
              <a:rPr lang="en-US" sz="2800" b="1" i="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a:t>
            </a:r>
            <a:r>
              <a:rPr lang="en-US" sz="2800" b="1" i="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Những</a:t>
            </a:r>
            <a:r>
              <a:rPr lang="en-US" sz="2800" b="1" i="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HS </a:t>
            </a:r>
            <a:r>
              <a:rPr lang="en-US" sz="2800" b="1" i="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thắng</a:t>
            </a:r>
            <a:r>
              <a:rPr lang="en-US" sz="2800" b="1" i="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a:t>
            </a:r>
            <a:r>
              <a:rPr lang="en-US" sz="2800" b="1" i="1" dirty="0" err="1">
                <a:solidFill>
                  <a:srgbClr val="1C1CAA"/>
                </a:solidFill>
                <a:latin typeface="#9Slide05 Fourth Medium" panose="00000600000000000000" pitchFamily="2" charset="0"/>
                <a:ea typeface="Cambria" panose="02040503050406030204" pitchFamily="18" charset="0"/>
                <a:cs typeface="Arial" panose="020B0604020202020204" pitchFamily="34" charset="0"/>
              </a:rPr>
              <a:t>vòng</a:t>
            </a:r>
            <a:r>
              <a:rPr lang="en-US" sz="2800" b="1" i="1" dirty="0">
                <a:solidFill>
                  <a:srgbClr val="1C1CAA"/>
                </a:solidFill>
                <a:latin typeface="#9Slide05 Fourth Medium" panose="00000600000000000000" pitchFamily="2" charset="0"/>
                <a:ea typeface="Cambria" panose="02040503050406030204" pitchFamily="18" charset="0"/>
                <a:cs typeface="Arial" panose="020B0604020202020204" pitchFamily="34" charset="0"/>
              </a:rPr>
              <a:t> 1)</a:t>
            </a:r>
            <a:endParaRPr lang="en-US" sz="2800" b="1" i="1" dirty="0">
              <a:solidFill>
                <a:srgbClr val="1C1CAA"/>
              </a:solidFill>
              <a:latin typeface="#9Slide05 Fourth Medium" panose="00000600000000000000" pitchFamily="2"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02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13"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352.jpg" descr="Image result for Vá»nh Háº¡ &lt;long"/>
          <p:cNvPicPr/>
          <p:nvPr/>
        </p:nvPicPr>
        <p:blipFill>
          <a:blip r:embed="rId4"/>
          <a:srcRect/>
          <a:stretch>
            <a:fillRect/>
          </a:stretch>
        </p:blipFill>
        <p:spPr>
          <a:xfrm>
            <a:off x="4216953" y="518534"/>
            <a:ext cx="7841870" cy="5669857"/>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228427" y="3353463"/>
            <a:ext cx="3542344" cy="135774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1C1CAA"/>
                </a:solidFill>
                <a:latin typeface="Arial" panose="020B0604020202020204" pitchFamily="34" charset="0"/>
                <a:cs typeface="Arial" panose="020B0604020202020204" pitchFamily="34" charset="0"/>
              </a:rPr>
              <a:t>Vịnh</a:t>
            </a:r>
            <a:r>
              <a:rPr lang="en-US" sz="3600" b="1" dirty="0">
                <a:solidFill>
                  <a:srgbClr val="1C1CAA"/>
                </a:solidFill>
                <a:latin typeface="Arial" panose="020B0604020202020204" pitchFamily="34" charset="0"/>
                <a:cs typeface="Arial" panose="020B0604020202020204" pitchFamily="34" charset="0"/>
              </a:rPr>
              <a:t> </a:t>
            </a:r>
            <a:r>
              <a:rPr lang="en-US" sz="3600" b="1" dirty="0" err="1">
                <a:solidFill>
                  <a:srgbClr val="1C1CAA"/>
                </a:solidFill>
                <a:latin typeface="Arial" panose="020B0604020202020204" pitchFamily="34" charset="0"/>
                <a:cs typeface="Arial" panose="020B0604020202020204" pitchFamily="34" charset="0"/>
              </a:rPr>
              <a:t>Hạ</a:t>
            </a:r>
            <a:r>
              <a:rPr lang="en-US" sz="3600" b="1" dirty="0">
                <a:solidFill>
                  <a:srgbClr val="1C1CAA"/>
                </a:solidFill>
                <a:latin typeface="Arial" panose="020B0604020202020204" pitchFamily="34" charset="0"/>
                <a:cs typeface="Arial" panose="020B0604020202020204" pitchFamily="34" charset="0"/>
              </a:rPr>
              <a:t> Long (</a:t>
            </a:r>
            <a:r>
              <a:rPr lang="en-US" sz="3600" b="1" dirty="0" err="1">
                <a:solidFill>
                  <a:srgbClr val="1C1CAA"/>
                </a:solidFill>
                <a:latin typeface="Arial" panose="020B0604020202020204" pitchFamily="34" charset="0"/>
                <a:cs typeface="Arial" panose="020B0604020202020204" pitchFamily="34" charset="0"/>
              </a:rPr>
              <a:t>Quảng</a:t>
            </a:r>
            <a:r>
              <a:rPr lang="en-US" sz="3600" b="1" dirty="0">
                <a:solidFill>
                  <a:srgbClr val="1C1CAA"/>
                </a:solidFill>
                <a:latin typeface="Arial" panose="020B0604020202020204" pitchFamily="34" charset="0"/>
                <a:cs typeface="Arial" panose="020B0604020202020204" pitchFamily="34" charset="0"/>
              </a:rPr>
              <a:t> </a:t>
            </a:r>
            <a:r>
              <a:rPr lang="en-US" sz="3600" b="1" dirty="0" err="1">
                <a:solidFill>
                  <a:srgbClr val="1C1CAA"/>
                </a:solidFill>
                <a:latin typeface="Arial" panose="020B0604020202020204" pitchFamily="34" charset="0"/>
                <a:cs typeface="Arial" panose="020B0604020202020204" pitchFamily="34" charset="0"/>
              </a:rPr>
              <a:t>Ninh</a:t>
            </a:r>
            <a:r>
              <a:rPr lang="en-US" sz="3600" b="1" dirty="0">
                <a:solidFill>
                  <a:srgbClr val="1C1CAA"/>
                </a:solidFill>
                <a:latin typeface="Arial" panose="020B0604020202020204" pitchFamily="34" charset="0"/>
                <a:cs typeface="Arial" panose="020B0604020202020204" pitchFamily="34" charset="0"/>
              </a:rPr>
              <a:t>)</a:t>
            </a:r>
          </a:p>
        </p:txBody>
      </p:sp>
      <p:sp>
        <p:nvSpPr>
          <p:cNvPr id="6" name="Diamond 5"/>
          <p:cNvSpPr/>
          <p:nvPr/>
        </p:nvSpPr>
        <p:spPr>
          <a:xfrm>
            <a:off x="1183171" y="5537745"/>
            <a:ext cx="1632857" cy="862149"/>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9Slide03 SFU Futura_12" panose="00000400000000000000" pitchFamily="2" charset="0"/>
              </a:rPr>
              <a:t>1</a:t>
            </a:r>
          </a:p>
        </p:txBody>
      </p:sp>
      <p:grpSp>
        <p:nvGrpSpPr>
          <p:cNvPr id="12" name="Group 11"/>
          <p:cNvGrpSpPr/>
          <p:nvPr/>
        </p:nvGrpSpPr>
        <p:grpSpPr>
          <a:xfrm>
            <a:off x="238715" y="1330202"/>
            <a:ext cx="3532055" cy="1137258"/>
            <a:chOff x="312163" y="1593928"/>
            <a:chExt cx="3532055" cy="1137258"/>
          </a:xfrm>
        </p:grpSpPr>
        <p:sp>
          <p:nvSpPr>
            <p:cNvPr id="13" name="Rectangle 12"/>
            <p:cNvSpPr/>
            <p:nvPr/>
          </p:nvSpPr>
          <p:spPr>
            <a:xfrm>
              <a:off x="1326415" y="1650271"/>
              <a:ext cx="2517803"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B050"/>
                  </a:solidFill>
                  <a:latin typeface="Arial" panose="020B0604020202020204" pitchFamily="34" charset="0"/>
                  <a:cs typeface="Arial" panose="020B0604020202020204" pitchFamily="34" charset="0"/>
                </a:rPr>
                <a:t> Vòng </a:t>
              </a:r>
              <a:r>
                <a:rPr lang="en-US" sz="6000" b="1" dirty="0">
                  <a:solidFill>
                    <a:srgbClr val="FF0000"/>
                  </a:solidFill>
                  <a:latin typeface="Arial" panose="020B0604020202020204" pitchFamily="34" charset="0"/>
                  <a:cs typeface="Arial" panose="020B0604020202020204" pitchFamily="34" charset="0"/>
                </a:rPr>
                <a:t>2</a:t>
              </a:r>
            </a:p>
          </p:txBody>
        </p:sp>
        <p:pic>
          <p:nvPicPr>
            <p:cNvPr id="14" name="Picture 10" descr="Green, Plant and Concept Vector | Thiệp hoa, Biểu trưng, Thiệ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0" y="0"/>
            <a:ext cx="4161534" cy="1511345"/>
            <a:chOff x="199846" y="0"/>
            <a:chExt cx="3892099" cy="1511345"/>
          </a:xfrm>
        </p:grpSpPr>
        <p:sp>
          <p:nvSpPr>
            <p:cNvPr id="18" name="Rectangle 17"/>
            <p:cNvSpPr/>
            <p:nvPr/>
          </p:nvSpPr>
          <p:spPr>
            <a:xfrm>
              <a:off x="250380" y="82583"/>
              <a:ext cx="384156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3600" b="1" cap="none" spc="0" dirty="0">
                  <a:ln w="12700">
                    <a:solidFill>
                      <a:schemeClr val="accent1"/>
                    </a:solidFill>
                    <a:prstDash val="solid"/>
                  </a:ln>
                  <a:solidFill>
                    <a:srgbClr val="FF0000"/>
                  </a:solidFill>
                  <a:effectLst>
                    <a:outerShdw dist="38100" dir="2640000" algn="bl" rotWithShape="0">
                      <a:schemeClr val="accent1"/>
                    </a:outerShdw>
                  </a:effectLst>
                  <a:latin typeface="Arial" panose="020B0604020202020204" pitchFamily="34"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99846" y="0"/>
              <a:ext cx="885022" cy="1511345"/>
            </a:xfrm>
            <a:prstGeom prst="rect">
              <a:avLst/>
            </a:prstGeom>
          </p:spPr>
        </p:pic>
      </p:grpSp>
    </p:spTree>
    <p:extLst>
      <p:ext uri="{BB962C8B-B14F-4D97-AF65-F5344CB8AC3E}">
        <p14:creationId xmlns:p14="http://schemas.microsoft.com/office/powerpoint/2010/main" val="599673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10"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1905" y="3353463"/>
            <a:ext cx="3941594" cy="135774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1C1CAA"/>
                </a:solidFill>
                <a:latin typeface="Arial" panose="020B0604020202020204" pitchFamily="34" charset="0"/>
                <a:cs typeface="Arial" panose="020B0604020202020204" pitchFamily="34" charset="0"/>
              </a:rPr>
              <a:t>Bãi</a:t>
            </a:r>
            <a:r>
              <a:rPr lang="en-US" sz="3200" b="1" dirty="0">
                <a:solidFill>
                  <a:srgbClr val="1C1CAA"/>
                </a:solidFill>
                <a:latin typeface="Arial" panose="020B0604020202020204" pitchFamily="34" charset="0"/>
                <a:cs typeface="Arial" panose="020B0604020202020204" pitchFamily="34" charset="0"/>
              </a:rPr>
              <a:t> </a:t>
            </a:r>
            <a:r>
              <a:rPr lang="en-US" sz="3200" b="1" dirty="0" err="1">
                <a:solidFill>
                  <a:srgbClr val="1C1CAA"/>
                </a:solidFill>
                <a:latin typeface="Arial" panose="020B0604020202020204" pitchFamily="34" charset="0"/>
                <a:cs typeface="Arial" panose="020B0604020202020204" pitchFamily="34" charset="0"/>
              </a:rPr>
              <a:t>sau</a:t>
            </a:r>
            <a:r>
              <a:rPr lang="en-US" sz="3200" b="1" dirty="0">
                <a:solidFill>
                  <a:srgbClr val="1C1CAA"/>
                </a:solidFill>
                <a:latin typeface="Arial" panose="020B0604020202020204" pitchFamily="34" charset="0"/>
                <a:cs typeface="Arial" panose="020B0604020202020204" pitchFamily="34" charset="0"/>
              </a:rPr>
              <a:t> </a:t>
            </a:r>
            <a:r>
              <a:rPr lang="en-US" sz="3200" b="1" dirty="0" err="1">
                <a:solidFill>
                  <a:srgbClr val="1C1CAA"/>
                </a:solidFill>
                <a:latin typeface="Arial" panose="020B0604020202020204" pitchFamily="34" charset="0"/>
                <a:cs typeface="Arial" panose="020B0604020202020204" pitchFamily="34" charset="0"/>
              </a:rPr>
              <a:t>Vũng</a:t>
            </a:r>
            <a:r>
              <a:rPr lang="en-US" sz="3200" b="1" dirty="0">
                <a:solidFill>
                  <a:srgbClr val="1C1CAA"/>
                </a:solidFill>
                <a:latin typeface="Arial" panose="020B0604020202020204" pitchFamily="34" charset="0"/>
                <a:cs typeface="Arial" panose="020B0604020202020204" pitchFamily="34" charset="0"/>
              </a:rPr>
              <a:t> </a:t>
            </a:r>
            <a:r>
              <a:rPr lang="en-US" sz="3200" b="1" dirty="0" err="1">
                <a:solidFill>
                  <a:srgbClr val="1C1CAA"/>
                </a:solidFill>
                <a:latin typeface="Arial" panose="020B0604020202020204" pitchFamily="34" charset="0"/>
                <a:cs typeface="Arial" panose="020B0604020202020204" pitchFamily="34" charset="0"/>
              </a:rPr>
              <a:t>Tàu</a:t>
            </a:r>
            <a:r>
              <a:rPr lang="en-US" sz="3200" b="1" dirty="0">
                <a:solidFill>
                  <a:srgbClr val="1C1CAA"/>
                </a:solidFill>
                <a:latin typeface="Arial" panose="020B0604020202020204" pitchFamily="34" charset="0"/>
                <a:cs typeface="Arial" panose="020B0604020202020204" pitchFamily="34" charset="0"/>
              </a:rPr>
              <a:t> (</a:t>
            </a:r>
            <a:r>
              <a:rPr lang="en-US" sz="3200" b="1" dirty="0" err="1">
                <a:solidFill>
                  <a:srgbClr val="1C1CAA"/>
                </a:solidFill>
                <a:latin typeface="Arial" panose="020B0604020202020204" pitchFamily="34" charset="0"/>
                <a:cs typeface="Arial" panose="020B0604020202020204" pitchFamily="34" charset="0"/>
              </a:rPr>
              <a:t>Bà</a:t>
            </a:r>
            <a:r>
              <a:rPr lang="en-US" sz="3200" b="1" dirty="0">
                <a:solidFill>
                  <a:srgbClr val="1C1CAA"/>
                </a:solidFill>
                <a:latin typeface="Arial" panose="020B0604020202020204" pitchFamily="34" charset="0"/>
                <a:cs typeface="Arial" panose="020B0604020202020204" pitchFamily="34" charset="0"/>
              </a:rPr>
              <a:t> </a:t>
            </a:r>
            <a:r>
              <a:rPr lang="en-US" sz="3200" b="1" dirty="0" err="1">
                <a:solidFill>
                  <a:srgbClr val="1C1CAA"/>
                </a:solidFill>
                <a:latin typeface="Arial" panose="020B0604020202020204" pitchFamily="34" charset="0"/>
                <a:cs typeface="Arial" panose="020B0604020202020204" pitchFamily="34" charset="0"/>
              </a:rPr>
              <a:t>Rịa-Vũng</a:t>
            </a:r>
            <a:r>
              <a:rPr lang="en-US" sz="3200" b="1" dirty="0">
                <a:solidFill>
                  <a:srgbClr val="1C1CAA"/>
                </a:solidFill>
                <a:latin typeface="Arial" panose="020B0604020202020204" pitchFamily="34" charset="0"/>
                <a:cs typeface="Arial" panose="020B0604020202020204" pitchFamily="34" charset="0"/>
              </a:rPr>
              <a:t> </a:t>
            </a:r>
            <a:r>
              <a:rPr lang="en-US" sz="3200" b="1" dirty="0" err="1">
                <a:solidFill>
                  <a:srgbClr val="1C1CAA"/>
                </a:solidFill>
                <a:latin typeface="Arial" panose="020B0604020202020204" pitchFamily="34" charset="0"/>
                <a:cs typeface="Arial" panose="020B0604020202020204" pitchFamily="34" charset="0"/>
              </a:rPr>
              <a:t>Tàu</a:t>
            </a:r>
            <a:r>
              <a:rPr lang="en-US" sz="3200" b="1" dirty="0">
                <a:solidFill>
                  <a:srgbClr val="1C1CAA"/>
                </a:solidFill>
                <a:latin typeface="Arial" panose="020B0604020202020204" pitchFamily="34" charset="0"/>
                <a:cs typeface="Arial" panose="020B0604020202020204" pitchFamily="34" charset="0"/>
              </a:rPr>
              <a:t>)</a:t>
            </a:r>
          </a:p>
        </p:txBody>
      </p:sp>
      <p:sp>
        <p:nvSpPr>
          <p:cNvPr id="12" name="Diamond 11"/>
          <p:cNvSpPr/>
          <p:nvPr/>
        </p:nvSpPr>
        <p:spPr>
          <a:xfrm>
            <a:off x="1315240" y="5329927"/>
            <a:ext cx="1632857" cy="862149"/>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9Slide03 SFU Futura_12" panose="00000400000000000000" pitchFamily="2" charset="0"/>
              </a:rPr>
              <a:t>2</a:t>
            </a:r>
          </a:p>
        </p:txBody>
      </p:sp>
      <p:grpSp>
        <p:nvGrpSpPr>
          <p:cNvPr id="13" name="Group 12"/>
          <p:cNvGrpSpPr/>
          <p:nvPr/>
        </p:nvGrpSpPr>
        <p:grpSpPr>
          <a:xfrm>
            <a:off x="238715" y="1330202"/>
            <a:ext cx="3826509" cy="1137258"/>
            <a:chOff x="312163" y="1593928"/>
            <a:chExt cx="3826509" cy="1137258"/>
          </a:xfrm>
        </p:grpSpPr>
        <p:sp>
          <p:nvSpPr>
            <p:cNvPr id="14" name="Rectangle 13"/>
            <p:cNvSpPr/>
            <p:nvPr/>
          </p:nvSpPr>
          <p:spPr>
            <a:xfrm>
              <a:off x="1326416" y="1650271"/>
              <a:ext cx="2812256"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B050"/>
                  </a:solidFill>
                  <a:latin typeface="Arial" panose="020B0604020202020204" pitchFamily="34" charset="0"/>
                  <a:cs typeface="Arial" panose="020B0604020202020204" pitchFamily="34" charset="0"/>
                </a:rPr>
                <a:t> Vòng </a:t>
              </a:r>
              <a:r>
                <a:rPr lang="en-US" sz="6000" b="1" dirty="0">
                  <a:solidFill>
                    <a:srgbClr val="FF0000"/>
                  </a:solidFill>
                  <a:latin typeface="Arial" panose="020B0604020202020204" pitchFamily="34" charset="0"/>
                  <a:cs typeface="Arial" panose="020B0604020202020204" pitchFamily="34" charset="0"/>
                </a:rPr>
                <a:t>2</a:t>
              </a:r>
            </a:p>
          </p:txBody>
        </p:sp>
        <p:pic>
          <p:nvPicPr>
            <p:cNvPr id="15"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5"/>
          <a:stretch>
            <a:fillRect/>
          </a:stretch>
        </p:blipFill>
        <p:spPr>
          <a:xfrm>
            <a:off x="4221773" y="460591"/>
            <a:ext cx="7928662" cy="5785744"/>
          </a:xfrm>
          <a:prstGeom prst="rect">
            <a:avLst/>
          </a:prstGeom>
          <a:ln>
            <a:noFill/>
          </a:ln>
          <a:effectLst>
            <a:outerShdw blurRad="292100" dist="139700" dir="2700000" algn="tl" rotWithShape="0">
              <a:srgbClr val="333333">
                <a:alpha val="65000"/>
              </a:srgbClr>
            </a:outerShdw>
          </a:effectLst>
        </p:spPr>
      </p:pic>
      <p:grpSp>
        <p:nvGrpSpPr>
          <p:cNvPr id="11" name="Group 10"/>
          <p:cNvGrpSpPr/>
          <p:nvPr/>
        </p:nvGrpSpPr>
        <p:grpSpPr>
          <a:xfrm>
            <a:off x="-55420" y="-47290"/>
            <a:ext cx="4216954" cy="1511345"/>
            <a:chOff x="148014" y="-47290"/>
            <a:chExt cx="3943931" cy="1511345"/>
          </a:xfrm>
        </p:grpSpPr>
        <p:sp>
          <p:nvSpPr>
            <p:cNvPr id="19" name="Rectangle 18"/>
            <p:cNvSpPr/>
            <p:nvPr/>
          </p:nvSpPr>
          <p:spPr>
            <a:xfrm>
              <a:off x="250380" y="82583"/>
              <a:ext cx="384156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3600" b="1" cap="none" spc="0" dirty="0">
                  <a:ln w="12700">
                    <a:solidFill>
                      <a:schemeClr val="accent1"/>
                    </a:solidFill>
                    <a:prstDash val="solid"/>
                  </a:ln>
                  <a:solidFill>
                    <a:srgbClr val="FF0000"/>
                  </a:solidFill>
                  <a:effectLst>
                    <a:outerShdw dist="38100" dir="2640000" algn="bl" rotWithShape="0">
                      <a:schemeClr val="accent1"/>
                    </a:outerShdw>
                  </a:effectLst>
                  <a:latin typeface="Arial" panose="020B0604020202020204" pitchFamily="34" charset="0"/>
                  <a:cs typeface="Arial" panose="020B0604020202020204" pitchFamily="34" charset="0"/>
                </a:rPr>
                <a:t>KHỞI ĐỘNG</a:t>
              </a:r>
            </a:p>
          </p:txBody>
        </p:sp>
        <p:pic>
          <p:nvPicPr>
            <p:cNvPr id="20" name="Hình ảnh 4">
              <a:extLst>
                <a:ext uri="{FF2B5EF4-FFF2-40B4-BE49-F238E27FC236}">
                  <a16:creationId xmlns:a16="http://schemas.microsoft.com/office/drawing/2014/main" id="{C41E5DA5-E68D-4D65-B82E-8681E97687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spTree>
    <p:extLst>
      <p:ext uri="{BB962C8B-B14F-4D97-AF65-F5344CB8AC3E}">
        <p14:creationId xmlns:p14="http://schemas.microsoft.com/office/powerpoint/2010/main" val="981474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8"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870833"/>
            <a:ext cx="4107501" cy="111633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1C1CAA"/>
                </a:solidFill>
                <a:latin typeface="Arial" panose="020B0604020202020204" pitchFamily="34" charset="0"/>
                <a:cs typeface="Arial" panose="020B0604020202020204" pitchFamily="34" charset="0"/>
              </a:rPr>
              <a:t>Vinpearland</a:t>
            </a:r>
            <a:r>
              <a:rPr lang="en-US" sz="2800" b="1" dirty="0">
                <a:solidFill>
                  <a:srgbClr val="1C1CAA"/>
                </a:solidFill>
                <a:latin typeface="Arial" panose="020B0604020202020204" pitchFamily="34" charset="0"/>
                <a:cs typeface="Arial" panose="020B0604020202020204" pitchFamily="34" charset="0"/>
              </a:rPr>
              <a:t> </a:t>
            </a:r>
            <a:r>
              <a:rPr lang="en-US" sz="2800" b="1" dirty="0" err="1">
                <a:solidFill>
                  <a:srgbClr val="1C1CAA"/>
                </a:solidFill>
                <a:latin typeface="Arial" panose="020B0604020202020204" pitchFamily="34" charset="0"/>
                <a:cs typeface="Arial" panose="020B0604020202020204" pitchFamily="34" charset="0"/>
              </a:rPr>
              <a:t>Nha</a:t>
            </a:r>
            <a:r>
              <a:rPr lang="en-US" sz="2800" b="1" dirty="0">
                <a:solidFill>
                  <a:srgbClr val="1C1CAA"/>
                </a:solidFill>
                <a:latin typeface="Arial" panose="020B0604020202020204" pitchFamily="34" charset="0"/>
                <a:cs typeface="Arial" panose="020B0604020202020204" pitchFamily="34" charset="0"/>
              </a:rPr>
              <a:t> </a:t>
            </a:r>
            <a:r>
              <a:rPr lang="en-US" sz="2800" b="1" dirty="0" err="1">
                <a:solidFill>
                  <a:srgbClr val="1C1CAA"/>
                </a:solidFill>
                <a:latin typeface="Arial" panose="020B0604020202020204" pitchFamily="34" charset="0"/>
                <a:cs typeface="Arial" panose="020B0604020202020204" pitchFamily="34" charset="0"/>
              </a:rPr>
              <a:t>Trang</a:t>
            </a:r>
            <a:r>
              <a:rPr lang="en-US" sz="2800" b="1" dirty="0">
                <a:solidFill>
                  <a:srgbClr val="1C1CAA"/>
                </a:solidFill>
                <a:latin typeface="Arial" panose="020B0604020202020204" pitchFamily="34" charset="0"/>
                <a:cs typeface="Arial" panose="020B0604020202020204" pitchFamily="34" charset="0"/>
              </a:rPr>
              <a:t> </a:t>
            </a:r>
          </a:p>
          <a:p>
            <a:pPr algn="ctr"/>
            <a:r>
              <a:rPr lang="en-US" sz="2800" b="1" dirty="0">
                <a:solidFill>
                  <a:srgbClr val="1C1CAA"/>
                </a:solidFill>
                <a:latin typeface="Arial" panose="020B0604020202020204" pitchFamily="34" charset="0"/>
                <a:cs typeface="Arial" panose="020B0604020202020204" pitchFamily="34" charset="0"/>
              </a:rPr>
              <a:t>(</a:t>
            </a:r>
            <a:r>
              <a:rPr lang="en-US" sz="2800" b="1" dirty="0" err="1">
                <a:solidFill>
                  <a:srgbClr val="1C1CAA"/>
                </a:solidFill>
                <a:latin typeface="Arial" panose="020B0604020202020204" pitchFamily="34" charset="0"/>
                <a:cs typeface="Arial" panose="020B0604020202020204" pitchFamily="34" charset="0"/>
              </a:rPr>
              <a:t>Khánh</a:t>
            </a:r>
            <a:r>
              <a:rPr lang="en-US" sz="2800" b="1" dirty="0">
                <a:solidFill>
                  <a:srgbClr val="1C1CAA"/>
                </a:solidFill>
                <a:latin typeface="Arial" panose="020B0604020202020204" pitchFamily="34" charset="0"/>
                <a:cs typeface="Arial" panose="020B0604020202020204" pitchFamily="34" charset="0"/>
              </a:rPr>
              <a:t> </a:t>
            </a:r>
            <a:r>
              <a:rPr lang="en-US" sz="2800" b="1" dirty="0" err="1">
                <a:solidFill>
                  <a:srgbClr val="1C1CAA"/>
                </a:solidFill>
                <a:latin typeface="Arial" panose="020B0604020202020204" pitchFamily="34" charset="0"/>
                <a:cs typeface="Arial" panose="020B0604020202020204" pitchFamily="34" charset="0"/>
              </a:rPr>
              <a:t>Hòa</a:t>
            </a:r>
            <a:r>
              <a:rPr lang="en-US" sz="2800" b="1" dirty="0">
                <a:solidFill>
                  <a:srgbClr val="1C1CAA"/>
                </a:solidFill>
                <a:latin typeface="Arial" panose="020B0604020202020204" pitchFamily="34" charset="0"/>
                <a:cs typeface="Arial" panose="020B0604020202020204" pitchFamily="34" charset="0"/>
              </a:rPr>
              <a:t>)</a:t>
            </a:r>
          </a:p>
        </p:txBody>
      </p:sp>
      <p:pic>
        <p:nvPicPr>
          <p:cNvPr id="8" name="image463.jpg" descr="Image result for Vinpearl land Nha Trang"/>
          <p:cNvPicPr/>
          <p:nvPr/>
        </p:nvPicPr>
        <p:blipFill>
          <a:blip r:embed="rId4">
            <a:extLst>
              <a:ext uri="{28A0092B-C50C-407E-A947-70E740481C1C}">
                <a14:useLocalDpi xmlns:a14="http://schemas.microsoft.com/office/drawing/2010/main" val="0"/>
              </a:ext>
            </a:extLst>
          </a:blip>
          <a:srcRect/>
          <a:stretch>
            <a:fillRect/>
          </a:stretch>
        </p:blipFill>
        <p:spPr>
          <a:xfrm>
            <a:off x="4170022" y="332509"/>
            <a:ext cx="7876582" cy="5957455"/>
          </a:xfrm>
          <a:prstGeom prst="rect">
            <a:avLst/>
          </a:prstGeom>
          <a:ln>
            <a:noFill/>
          </a:ln>
          <a:effectLst>
            <a:outerShdw blurRad="292100" dist="139700" dir="2700000" algn="tl" rotWithShape="0">
              <a:srgbClr val="333333">
                <a:alpha val="65000"/>
              </a:srgbClr>
            </a:outerShdw>
          </a:effectLst>
        </p:spPr>
      </p:pic>
      <p:sp>
        <p:nvSpPr>
          <p:cNvPr id="11" name="Diamond 10"/>
          <p:cNvSpPr/>
          <p:nvPr/>
        </p:nvSpPr>
        <p:spPr>
          <a:xfrm>
            <a:off x="1252968" y="5285581"/>
            <a:ext cx="1614944" cy="862149"/>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9Slide03 SFU Futura_12" panose="00000400000000000000" pitchFamily="2" charset="0"/>
              </a:rPr>
              <a:t>3</a:t>
            </a:r>
          </a:p>
        </p:txBody>
      </p:sp>
      <p:grpSp>
        <p:nvGrpSpPr>
          <p:cNvPr id="9" name="Group 8"/>
          <p:cNvGrpSpPr/>
          <p:nvPr/>
        </p:nvGrpSpPr>
        <p:grpSpPr>
          <a:xfrm>
            <a:off x="238715" y="1330202"/>
            <a:ext cx="3293187" cy="1137258"/>
            <a:chOff x="312163" y="1593928"/>
            <a:chExt cx="3293187" cy="1137258"/>
          </a:xfrm>
        </p:grpSpPr>
        <p:sp>
          <p:nvSpPr>
            <p:cNvPr id="12" name="Rectangle 11"/>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B050"/>
                  </a:solidFill>
                  <a:latin typeface="#9Slide05 SVNUT Triumph" panose="00000500000000000000" pitchFamily="2" charset="0"/>
                  <a:cs typeface="Arial" panose="020B0604020202020204" pitchFamily="34" charset="0"/>
                </a:rPr>
                <a:t>Vòng</a:t>
              </a:r>
              <a:r>
                <a:rPr lang="en-US" sz="4400" b="1" dirty="0">
                  <a:solidFill>
                    <a:srgbClr val="00B050"/>
                  </a:solidFill>
                  <a:latin typeface="#9Slide05 SVNUT Triumph" panose="00000500000000000000" pitchFamily="2" charset="0"/>
                  <a:cs typeface="Arial" panose="020B0604020202020204" pitchFamily="34" charset="0"/>
                </a:rPr>
                <a:t> </a:t>
              </a:r>
              <a:r>
                <a:rPr lang="en-US" sz="6000" b="1" dirty="0">
                  <a:solidFill>
                    <a:srgbClr val="FF0000"/>
                  </a:solidFill>
                  <a:latin typeface="#9Slide05 SVNUT Triumph" panose="00000500000000000000" pitchFamily="2" charset="0"/>
                  <a:cs typeface="Arial" panose="020B0604020202020204" pitchFamily="34" charset="0"/>
                </a:rPr>
                <a:t>2</a:t>
              </a:r>
            </a:p>
          </p:txBody>
        </p:sp>
        <p:pic>
          <p:nvPicPr>
            <p:cNvPr id="13" name="Picture 10" descr="Green, Plant and Concept Vector | Thiệp hoa, Biểu trưng, Thiệ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5420" y="-47290"/>
            <a:ext cx="4216954" cy="1511345"/>
            <a:chOff x="148014" y="-47290"/>
            <a:chExt cx="3943931" cy="1511345"/>
          </a:xfrm>
        </p:grpSpPr>
        <p:sp>
          <p:nvSpPr>
            <p:cNvPr id="18" name="Rectangle 17"/>
            <p:cNvSpPr/>
            <p:nvPr/>
          </p:nvSpPr>
          <p:spPr>
            <a:xfrm>
              <a:off x="250380" y="82583"/>
              <a:ext cx="384156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spTree>
    <p:extLst>
      <p:ext uri="{BB962C8B-B14F-4D97-AF65-F5344CB8AC3E}">
        <p14:creationId xmlns:p14="http://schemas.microsoft.com/office/powerpoint/2010/main" val="3003562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8"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318" y="3463473"/>
            <a:ext cx="3827518" cy="136500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1C1CAA"/>
                </a:solidFill>
                <a:latin typeface="#9Slide03 SFU Futura_12" panose="00000400000000000000" pitchFamily="2" charset="0"/>
                <a:cs typeface="Arial" panose="020B0604020202020204" pitchFamily="34" charset="0"/>
              </a:rPr>
              <a:t>Bãi</a:t>
            </a:r>
            <a:r>
              <a:rPr lang="en-US" sz="3600" b="1" dirty="0">
                <a:solidFill>
                  <a:srgbClr val="1C1CAA"/>
                </a:solidFill>
                <a:latin typeface="#9Slide03 SFU Futura_12" panose="00000400000000000000" pitchFamily="2" charset="0"/>
                <a:cs typeface="Arial" panose="020B0604020202020204" pitchFamily="34" charset="0"/>
              </a:rPr>
              <a:t> </a:t>
            </a:r>
            <a:r>
              <a:rPr lang="en-US" sz="3600" b="1" dirty="0" err="1">
                <a:solidFill>
                  <a:srgbClr val="1C1CAA"/>
                </a:solidFill>
                <a:latin typeface="#9Slide03 SFU Futura_12" panose="00000400000000000000" pitchFamily="2" charset="0"/>
                <a:cs typeface="Arial" panose="020B0604020202020204" pitchFamily="34" charset="0"/>
              </a:rPr>
              <a:t>biển</a:t>
            </a:r>
            <a:r>
              <a:rPr lang="en-US" sz="3600" b="1" dirty="0">
                <a:solidFill>
                  <a:srgbClr val="1C1CAA"/>
                </a:solidFill>
                <a:latin typeface="#9Slide03 SFU Futura_12" panose="00000400000000000000" pitchFamily="2" charset="0"/>
                <a:cs typeface="Arial" panose="020B0604020202020204" pitchFamily="34" charset="0"/>
              </a:rPr>
              <a:t> </a:t>
            </a:r>
            <a:r>
              <a:rPr lang="en-US" sz="3600" b="1" dirty="0" err="1">
                <a:solidFill>
                  <a:srgbClr val="1C1CAA"/>
                </a:solidFill>
                <a:latin typeface="#9Slide03 SFU Futura_12" panose="00000400000000000000" pitchFamily="2" charset="0"/>
                <a:cs typeface="Arial" panose="020B0604020202020204" pitchFamily="34" charset="0"/>
              </a:rPr>
              <a:t>Phú</a:t>
            </a:r>
            <a:r>
              <a:rPr lang="en-US" sz="3600" b="1" dirty="0">
                <a:solidFill>
                  <a:srgbClr val="1C1CAA"/>
                </a:solidFill>
                <a:latin typeface="#9Slide03 SFU Futura_12" panose="00000400000000000000" pitchFamily="2" charset="0"/>
                <a:cs typeface="Arial" panose="020B0604020202020204" pitchFamily="34" charset="0"/>
              </a:rPr>
              <a:t> </a:t>
            </a:r>
            <a:r>
              <a:rPr lang="en-US" sz="3600" b="1" dirty="0" err="1">
                <a:solidFill>
                  <a:srgbClr val="1C1CAA"/>
                </a:solidFill>
                <a:latin typeface="#9Slide03 SFU Futura_12" panose="00000400000000000000" pitchFamily="2" charset="0"/>
                <a:cs typeface="Arial" panose="020B0604020202020204" pitchFamily="34" charset="0"/>
              </a:rPr>
              <a:t>Quốc</a:t>
            </a:r>
            <a:r>
              <a:rPr lang="en-US" sz="3600" b="1" dirty="0">
                <a:solidFill>
                  <a:srgbClr val="1C1CAA"/>
                </a:solidFill>
                <a:latin typeface="#9Slide03 SFU Futura_12" panose="00000400000000000000" pitchFamily="2" charset="0"/>
                <a:cs typeface="Arial" panose="020B0604020202020204" pitchFamily="34" charset="0"/>
              </a:rPr>
              <a:t> (</a:t>
            </a:r>
            <a:r>
              <a:rPr lang="en-US" sz="3600" b="1" dirty="0" err="1">
                <a:solidFill>
                  <a:srgbClr val="1C1CAA"/>
                </a:solidFill>
                <a:latin typeface="#9Slide03 SFU Futura_12" panose="00000400000000000000" pitchFamily="2" charset="0"/>
                <a:cs typeface="Arial" panose="020B0604020202020204" pitchFamily="34" charset="0"/>
              </a:rPr>
              <a:t>Kiên</a:t>
            </a:r>
            <a:r>
              <a:rPr lang="en-US" sz="3600" b="1" dirty="0">
                <a:solidFill>
                  <a:srgbClr val="1C1CAA"/>
                </a:solidFill>
                <a:latin typeface="#9Slide03 SFU Futura_12" panose="00000400000000000000" pitchFamily="2" charset="0"/>
                <a:cs typeface="Arial" panose="020B0604020202020204" pitchFamily="34" charset="0"/>
              </a:rPr>
              <a:t> </a:t>
            </a:r>
            <a:r>
              <a:rPr lang="en-US" sz="3600" b="1" dirty="0" err="1">
                <a:solidFill>
                  <a:srgbClr val="1C1CAA"/>
                </a:solidFill>
                <a:latin typeface="#9Slide03 SFU Futura_12" panose="00000400000000000000" pitchFamily="2" charset="0"/>
                <a:cs typeface="Arial" panose="020B0604020202020204" pitchFamily="34" charset="0"/>
              </a:rPr>
              <a:t>Giang</a:t>
            </a:r>
            <a:r>
              <a:rPr lang="en-US" sz="3600" b="1" dirty="0">
                <a:solidFill>
                  <a:srgbClr val="1C1CAA"/>
                </a:solidFill>
                <a:latin typeface="#9Slide03 SFU Futura_12" panose="00000400000000000000" pitchFamily="2" charset="0"/>
                <a:cs typeface="Arial" panose="020B0604020202020204" pitchFamily="34" charset="0"/>
              </a:rPr>
              <a:t>)</a:t>
            </a:r>
          </a:p>
        </p:txBody>
      </p:sp>
      <p:sp>
        <p:nvSpPr>
          <p:cNvPr id="11" name="Diamond 10"/>
          <p:cNvSpPr/>
          <p:nvPr/>
        </p:nvSpPr>
        <p:spPr>
          <a:xfrm>
            <a:off x="1031269" y="5393416"/>
            <a:ext cx="1632857" cy="862149"/>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9Slide03 SFU Futura_12" panose="00000400000000000000" pitchFamily="2" charset="0"/>
              </a:rPr>
              <a:t>4</a:t>
            </a:r>
          </a:p>
        </p:txBody>
      </p:sp>
      <p:pic>
        <p:nvPicPr>
          <p:cNvPr id="5" name="Picture 4"/>
          <p:cNvPicPr>
            <a:picLocks noChangeAspect="1"/>
          </p:cNvPicPr>
          <p:nvPr/>
        </p:nvPicPr>
        <p:blipFill>
          <a:blip r:embed="rId4"/>
          <a:stretch>
            <a:fillRect/>
          </a:stretch>
        </p:blipFill>
        <p:spPr>
          <a:xfrm>
            <a:off x="4263338" y="501107"/>
            <a:ext cx="7757379" cy="5151385"/>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238715" y="1330202"/>
            <a:ext cx="3293187" cy="1137258"/>
            <a:chOff x="312163" y="1593928"/>
            <a:chExt cx="3293187" cy="1137258"/>
          </a:xfrm>
        </p:grpSpPr>
        <p:sp>
          <p:nvSpPr>
            <p:cNvPr id="13" name="Rectangle 12"/>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B050"/>
                  </a:solidFill>
                  <a:latin typeface="Arial" panose="020B0604020202020204" pitchFamily="34" charset="0"/>
                  <a:cs typeface="Arial" panose="020B0604020202020204" pitchFamily="34" charset="0"/>
                </a:rPr>
                <a:t>Vòng</a:t>
              </a:r>
              <a:r>
                <a:rPr lang="en-US" sz="3600" b="1" dirty="0">
                  <a:solidFill>
                    <a:srgbClr val="00B05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2</a:t>
              </a:r>
            </a:p>
          </p:txBody>
        </p:sp>
        <p:pic>
          <p:nvPicPr>
            <p:cNvPr id="14" name="Picture 10" descr="Green, Plant and Concept Vector | Thiệp hoa, Biểu trưng, Thiệ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95914" y="0"/>
            <a:ext cx="4257448" cy="1511345"/>
            <a:chOff x="110142" y="0"/>
            <a:chExt cx="3981803" cy="1511345"/>
          </a:xfrm>
        </p:grpSpPr>
        <p:sp>
          <p:nvSpPr>
            <p:cNvPr id="19" name="Rectangle 18"/>
            <p:cNvSpPr/>
            <p:nvPr/>
          </p:nvSpPr>
          <p:spPr>
            <a:xfrm>
              <a:off x="250380" y="82583"/>
              <a:ext cx="384156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3600" b="1" cap="none" spc="0" dirty="0">
                  <a:ln w="12700">
                    <a:solidFill>
                      <a:schemeClr val="accent1"/>
                    </a:solidFill>
                    <a:prstDash val="solid"/>
                  </a:ln>
                  <a:solidFill>
                    <a:srgbClr val="FF0000"/>
                  </a:solidFill>
                  <a:effectLst>
                    <a:outerShdw dist="38100" dir="2640000" algn="bl" rotWithShape="0">
                      <a:schemeClr val="accent1"/>
                    </a:outerShdw>
                  </a:effectLst>
                  <a:latin typeface="Arial" panose="020B0604020202020204" pitchFamily="34" charset="0"/>
                  <a:cs typeface="Arial" panose="020B0604020202020204" pitchFamily="34" charset="0"/>
                </a:rPr>
                <a:t>KHỞI ĐỘNG</a:t>
              </a:r>
            </a:p>
          </p:txBody>
        </p:sp>
        <p:pic>
          <p:nvPicPr>
            <p:cNvPr id="20" name="Hình ảnh 4">
              <a:extLst>
                <a:ext uri="{FF2B5EF4-FFF2-40B4-BE49-F238E27FC236}">
                  <a16:creationId xmlns:a16="http://schemas.microsoft.com/office/drawing/2014/main" id="{C41E5DA5-E68D-4D65-B82E-8681E97687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10142" y="0"/>
              <a:ext cx="885022" cy="1511345"/>
            </a:xfrm>
            <a:prstGeom prst="rect">
              <a:avLst/>
            </a:prstGeom>
          </p:spPr>
        </p:pic>
      </p:grpSp>
    </p:spTree>
    <p:extLst>
      <p:ext uri="{BB962C8B-B14F-4D97-AF65-F5344CB8AC3E}">
        <p14:creationId xmlns:p14="http://schemas.microsoft.com/office/powerpoint/2010/main" val="3787671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8"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2485</TotalTime>
  <Words>4567</Words>
  <Application>Microsoft Office PowerPoint</Application>
  <PresentationFormat>Widescreen</PresentationFormat>
  <Paragraphs>402</Paragraphs>
  <Slides>35</Slides>
  <Notes>29</Notes>
  <HiddenSlides>0</HiddenSlides>
  <MMClips>1</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35</vt:i4>
      </vt:variant>
    </vt:vector>
  </HeadingPairs>
  <TitlesOfParts>
    <vt:vector size="60" baseType="lpstr">
      <vt:lpstr>#9Slide03 Arima Madurai ExtraLi</vt:lpstr>
      <vt:lpstr>#9Slide03 Roboto Medium</vt:lpstr>
      <vt:lpstr>#9Slide03 SFU Futura_07</vt:lpstr>
      <vt:lpstr>#9Slide03 SFU Futura_12</vt:lpstr>
      <vt:lpstr>#9Slide05 Fourth</vt:lpstr>
      <vt:lpstr>#9Slide05 Fourth Medium</vt:lpstr>
      <vt:lpstr>#9Slide05 Great Vibes</vt:lpstr>
      <vt:lpstr>#9Slide05 Lobster</vt:lpstr>
      <vt:lpstr>#9Slide05 Pattaya</vt:lpstr>
      <vt:lpstr>#9Slide05 SVNUT Triumph</vt:lpstr>
      <vt:lpstr>#9Slide06 SVNManus</vt:lpstr>
      <vt:lpstr>#9Slide07 FS Playlist Caps</vt:lpstr>
      <vt:lpstr>#9Slide07 IcielBC Cubano Normal</vt:lpstr>
      <vt:lpstr>#9Slide07 IcielCrocante</vt:lpstr>
      <vt:lpstr>Arial</vt:lpstr>
      <vt:lpstr>Bebas Neue</vt:lpstr>
      <vt:lpstr>Calibri</vt:lpstr>
      <vt:lpstr>Calibri Light</vt:lpstr>
      <vt:lpstr>Fira Sans Extra Condensed Medium</vt:lpstr>
      <vt:lpstr>Google Sans</vt:lpstr>
      <vt:lpstr>Open Sans</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26</cp:revision>
  <dcterms:created xsi:type="dcterms:W3CDTF">2023-02-07T23:57:16Z</dcterms:created>
  <dcterms:modified xsi:type="dcterms:W3CDTF">2023-06-25T15:34:01Z</dcterms:modified>
</cp:coreProperties>
</file>