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6331" r:id="rId2"/>
    <p:sldId id="6266" r:id="rId3"/>
    <p:sldId id="6333" r:id="rId4"/>
    <p:sldId id="6335" r:id="rId5"/>
    <p:sldId id="6299" r:id="rId6"/>
    <p:sldId id="6297" r:id="rId7"/>
    <p:sldId id="6307" r:id="rId8"/>
    <p:sldId id="6298" r:id="rId9"/>
    <p:sldId id="6336" r:id="rId10"/>
    <p:sldId id="6337" r:id="rId11"/>
    <p:sldId id="6300" r:id="rId12"/>
    <p:sldId id="6304" r:id="rId13"/>
    <p:sldId id="6302" r:id="rId14"/>
    <p:sldId id="742" r:id="rId15"/>
    <p:sldId id="6308" r:id="rId16"/>
    <p:sldId id="298" r:id="rId17"/>
    <p:sldId id="6309" r:id="rId18"/>
    <p:sldId id="6311" r:id="rId19"/>
    <p:sldId id="25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10DB3"/>
    <a:srgbClr val="1104BC"/>
    <a:srgbClr val="FCF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6842C-D5F8-44B2-9C21-8391A55A5610}"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3574F-584E-4757-AC80-A20A605503E0}" type="slidenum">
              <a:rPr lang="en-US" smtClean="0"/>
              <a:t>‹#›</a:t>
            </a:fld>
            <a:endParaRPr lang="en-US"/>
          </a:p>
        </p:txBody>
      </p:sp>
    </p:spTree>
    <p:extLst>
      <p:ext uri="{BB962C8B-B14F-4D97-AF65-F5344CB8AC3E}">
        <p14:creationId xmlns:p14="http://schemas.microsoft.com/office/powerpoint/2010/main" val="372847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tabLst>
                <a:tab pos="180340" algn="l"/>
                <a:tab pos="450215" algn="l"/>
              </a:tabLst>
            </a:pPr>
            <a:r>
              <a:rPr lang="en-US" sz="1800" i="1">
                <a:effectLst/>
                <a:latin typeface="Times New Roman" panose="02020603050405020304" pitchFamily="18" charset="0"/>
                <a:ea typeface="Cambria" panose="02040503050406030204" pitchFamily="18" charset="0"/>
                <a:cs typeface="Times New Roman" panose="02020603050405020304" pitchFamily="18" charset="0"/>
              </a:rPr>
              <a:t>+ Có ý kiến đã cho rằng VN là quốc gia biển và công dân VN là công dân biển. Vậy ý kiến này có đúng không? </a:t>
            </a:r>
            <a:endParaRPr lang="en-US" sz="180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tabLst>
                <a:tab pos="180340" algn="l"/>
                <a:tab pos="450215" algn="l"/>
              </a:tabLst>
            </a:pPr>
            <a:r>
              <a:rPr lang="en-US" sz="1800" i="1">
                <a:effectLst/>
                <a:latin typeface="Times New Roman" panose="02020603050405020304" pitchFamily="18" charset="0"/>
                <a:ea typeface="Cambria" panose="02040503050406030204" pitchFamily="18" charset="0"/>
                <a:cs typeface="Times New Roman" panose="02020603050405020304" pitchFamily="18" charset="0"/>
              </a:rPr>
              <a:t>+ Vùng biển nước ta có những đặc điểm gì và môi trường biển ra sao?</a:t>
            </a:r>
            <a:endParaRPr lang="en-US" sz="180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tabLst>
                <a:tab pos="180340" algn="l"/>
                <a:tab pos="450215" algn="l"/>
              </a:tabLst>
            </a:pPr>
            <a:r>
              <a:rPr lang="en-US" sz="1800" i="1">
                <a:effectLst/>
                <a:latin typeface="Times New Roman" panose="02020603050405020304" pitchFamily="18" charset="0"/>
                <a:ea typeface="Cambria" panose="02040503050406030204" pitchFamily="18" charset="0"/>
                <a:cs typeface="Times New Roman" panose="02020603050405020304" pitchFamily="18" charset="0"/>
              </a:rPr>
              <a:t>+ Chúng ta đã và đang khai thác các tiềm năng của biển như thế nào? </a:t>
            </a:r>
            <a:endParaRPr lang="en-US" sz="180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tabLst>
                <a:tab pos="180340" algn="l"/>
                <a:tab pos="450215" algn="l"/>
              </a:tabLst>
            </a:pPr>
            <a:r>
              <a:rPr lang="en-US" sz="1800">
                <a:effectLst/>
                <a:latin typeface="Times New Roman" panose="02020603050405020304" pitchFamily="18" charset="0"/>
                <a:ea typeface="Cambria" panose="02040503050406030204" pitchFamily="18" charset="0"/>
                <a:cs typeface="Times New Roman" panose="02020603050405020304" pitchFamily="18" charset="0"/>
              </a:rPr>
              <a:t>Để trả lời cho những thắc mắc trên cô mời các em cùng đi tìm hiểu nội dung bài.</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a:t>
            </a:fld>
            <a:endParaRPr lang="en-US"/>
          </a:p>
        </p:txBody>
      </p:sp>
    </p:spTree>
    <p:extLst>
      <p:ext uri="{BB962C8B-B14F-4D97-AF65-F5344CB8AC3E}">
        <p14:creationId xmlns:p14="http://schemas.microsoft.com/office/powerpoint/2010/main" val="222556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Aft>
                <a:spcPts val="600"/>
              </a:spcAft>
              <a:buFont typeface="Symbol" panose="05050102010706020507" pitchFamily="18" charset="2"/>
              <a:buChar char="-"/>
              <a:tabLst>
                <a:tab pos="90170" algn="l"/>
                <a:tab pos="180340" algn="l"/>
                <a:tab pos="450215" algn="l"/>
              </a:tabLst>
            </a:pPr>
            <a:r>
              <a:rPr lang="en-US" sz="18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GV trình chiếu bản đồ hình lưỡi bò của Trung Quốc và một số hình ảnh dưới đây, yêu cầu dựa vào hiểu biết bản thân cho biết: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600"/>
              </a:spcAft>
              <a:tabLst>
                <a:tab pos="90170" algn="l"/>
                <a:tab pos="180340" algn="l"/>
                <a:tab pos="450215" algn="l"/>
              </a:tabLst>
            </a:pPr>
            <a:r>
              <a:rPr lang="en-US" sz="1800" b="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18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Em biết gì về tình hình biển Đông trong những năm gần đây ?</a:t>
            </a:r>
            <a:endParaRPr lang="en-US" sz="180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tabLst>
                <a:tab pos="90170" algn="l"/>
                <a:tab pos="180340" algn="l"/>
                <a:tab pos="450215" algn="l"/>
              </a:tabLst>
            </a:pPr>
            <a:r>
              <a:rPr lang="en-US" sz="18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Chính sách của Đảng và Nhà nước ta như thế nào về vấn đề biển Đông ?</a:t>
            </a:r>
          </a:p>
          <a:p>
            <a:pPr marL="0" marR="0" lvl="0" indent="180340" algn="just" defTabSz="914400" rtl="0" eaLnBrk="1" fontAlgn="auto" latinLnBrk="0" hangingPunct="1">
              <a:lnSpc>
                <a:spcPct val="115000"/>
              </a:lnSpc>
              <a:spcBef>
                <a:spcPts val="0"/>
              </a:spcBef>
              <a:spcAft>
                <a:spcPts val="600"/>
              </a:spcAft>
              <a:buClrTx/>
              <a:buSzTx/>
              <a:buFontTx/>
              <a:buNone/>
              <a:tabLst>
                <a:tab pos="90170" algn="l"/>
                <a:tab pos="180340" algn="l"/>
                <a:tab pos="450215" algn="l"/>
              </a:tabLst>
              <a:defRPr/>
            </a:pPr>
            <a:r>
              <a:rPr lang="en-US" sz="1800">
                <a:effectLst/>
                <a:latin typeface="Times New Roman" panose="02020603050405020304" pitchFamily="18" charset="0"/>
                <a:ea typeface="Cambria" panose="02040503050406030204" pitchFamily="18" charset="0"/>
                <a:cs typeface="Times New Roman" panose="02020603050405020304" pitchFamily="18" charset="0"/>
              </a:rPr>
              <a:t>GV kết luận, đưa thông điệp GD chủ quyền biển đảo qua luật biển 1982 và một số căn cứ về chủ quyền vùng biển nước ta. Sau đó tổ chức trò </a:t>
            </a:r>
            <a:r>
              <a:rPr lang="en-US" sz="180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chơi </a:t>
            </a:r>
            <a:r>
              <a:rPr lang="en-US" sz="1800" b="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“5 bước vươn ra biển” </a:t>
            </a:r>
            <a:r>
              <a:rPr lang="en-US" sz="1800" b="1" i="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(có thể bỏ qua nếu thiếu thời gian)</a:t>
            </a:r>
            <a:endParaRPr lang="en-US" sz="180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tabLst>
                <a:tab pos="90170" algn="l"/>
                <a:tab pos="180340" algn="l"/>
                <a:tab pos="450215" algn="l"/>
              </a:tabLst>
            </a:pP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14</a:t>
            </a:fld>
            <a:endParaRPr lang="en-US"/>
          </a:p>
        </p:txBody>
      </p:sp>
    </p:spTree>
    <p:extLst>
      <p:ext uri="{BB962C8B-B14F-4D97-AF65-F5344CB8AC3E}">
        <p14:creationId xmlns:p14="http://schemas.microsoft.com/office/powerpoint/2010/main" val="633646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tabLst>
                <a:tab pos="180340" algn="l"/>
                <a:tab pos="450215" algn="l"/>
              </a:tabLst>
            </a:pPr>
            <a:r>
              <a:rPr lang="en-US" sz="1800">
                <a:effectLst/>
                <a:latin typeface="Times New Roman" panose="02020603050405020304" pitchFamily="18" charset="0"/>
                <a:ea typeface="Cambria" panose="02040503050406030204" pitchFamily="18" charset="0"/>
                <a:cs typeface="Times New Roman" panose="02020603050405020304" pitchFamily="18" charset="0"/>
              </a:rPr>
              <a:t>+ Mời 3 hs xếp thành hàng ngang và thực hiện trước lớp, lớp quan sát bước chân của các bạn, sau đó nêu nhận xét và giải thích vì sao lại đưa ra nhận xét như vậy.</a:t>
            </a:r>
            <a:endParaRPr lang="en-US" sz="180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tabLst>
                <a:tab pos="180340" algn="l"/>
                <a:tab pos="450215" algn="l"/>
              </a:tabLst>
            </a:pPr>
            <a:r>
              <a:rPr lang="en-US" sz="1800">
                <a:effectLst/>
                <a:latin typeface="Times New Roman" panose="02020603050405020304" pitchFamily="18" charset="0"/>
                <a:ea typeface="Cambria" panose="02040503050406030204" pitchFamily="18" charset="0"/>
                <a:cs typeface="Times New Roman" panose="02020603050405020304" pitchFamily="18" charset="0"/>
              </a:rPr>
              <a:t>+ GV tổng kết trò chơi và cho điểm những thành viên tích cực.</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15</a:t>
            </a:fld>
            <a:endParaRPr lang="en-US"/>
          </a:p>
        </p:txBody>
      </p:sp>
    </p:spTree>
    <p:extLst>
      <p:ext uri="{BB962C8B-B14F-4D97-AF65-F5344CB8AC3E}">
        <p14:creationId xmlns:p14="http://schemas.microsoft.com/office/powerpoint/2010/main" val="3570165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1845927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tabLst>
                <a:tab pos="180340" algn="l"/>
                <a:tab pos="450215" algn="l"/>
              </a:tabLst>
            </a:pPr>
            <a:r>
              <a:rPr lang="en-US" sz="1200">
                <a:effectLst/>
                <a:latin typeface="Times New Roman" panose="02020603050405020304" pitchFamily="18" charset="0"/>
                <a:ea typeface="Cambria" panose="02040503050406030204" pitchFamily="18" charset="0"/>
              </a:rPr>
              <a:t>- Bước 1: GV tổ chức cho HS đóng vai là hướng dẫn viên du lịch để giới thiệu về vùng biển Việt Nam cho du khách quốc tế</a:t>
            </a:r>
            <a:endParaRPr lang="en-US" sz="120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tabLst>
                <a:tab pos="180340" algn="l"/>
                <a:tab pos="450215" algn="l"/>
              </a:tabLst>
            </a:pPr>
            <a:r>
              <a:rPr lang="en-US" sz="1200">
                <a:effectLst/>
                <a:latin typeface="Times New Roman" panose="02020603050405020304" pitchFamily="18" charset="0"/>
                <a:ea typeface="Cambria" panose="02040503050406030204" pitchFamily="18" charset="0"/>
              </a:rPr>
              <a:t>+ Thảo luận nhóm trong 2 phút để đưa ra tóm tắt ý tưởng của bài giới thiệu</a:t>
            </a:r>
            <a:endParaRPr lang="en-US" sz="120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tabLst>
                <a:tab pos="180340" algn="l"/>
                <a:tab pos="450215" algn="l"/>
              </a:tabLst>
            </a:pPr>
            <a:r>
              <a:rPr lang="en-US" sz="1200">
                <a:effectLst/>
                <a:latin typeface="Times New Roman" panose="02020603050405020304" pitchFamily="18" charset="0"/>
                <a:ea typeface="Cambria" panose="02040503050406030204" pitchFamily="18" charset="0"/>
              </a:rPr>
              <a:t>+ 3 phút trình bày, gọi 3 HS ngẫu nhiên, mỗi lượt trình bày 1 phút</a:t>
            </a:r>
            <a:endParaRPr lang="en-US" sz="12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17</a:t>
            </a:fld>
            <a:endParaRPr lang="en-US"/>
          </a:p>
        </p:txBody>
      </p:sp>
    </p:spTree>
    <p:extLst>
      <p:ext uri="{BB962C8B-B14F-4D97-AF65-F5344CB8AC3E}">
        <p14:creationId xmlns:p14="http://schemas.microsoft.com/office/powerpoint/2010/main" val="4257535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3</a:t>
            </a:fld>
            <a:endParaRPr lang="en-US"/>
          </a:p>
        </p:txBody>
      </p:sp>
    </p:spTree>
    <p:extLst>
      <p:ext uri="{BB962C8B-B14F-4D97-AF65-F5344CB8AC3E}">
        <p14:creationId xmlns:p14="http://schemas.microsoft.com/office/powerpoint/2010/main" val="1252188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4</a:t>
            </a:fld>
            <a:endParaRPr lang="en-US"/>
          </a:p>
        </p:txBody>
      </p:sp>
    </p:spTree>
    <p:extLst>
      <p:ext uri="{BB962C8B-B14F-4D97-AF65-F5344CB8AC3E}">
        <p14:creationId xmlns:p14="http://schemas.microsoft.com/office/powerpoint/2010/main" val="1273009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tabLst>
                <a:tab pos="180340" algn="l"/>
                <a:tab pos="450215" algn="l"/>
              </a:tabLst>
            </a:pPr>
            <a:r>
              <a:rPr lang="en-US" sz="1800">
                <a:effectLst/>
                <a:latin typeface="Times New Roman" panose="02020603050405020304" pitchFamily="18" charset="0"/>
                <a:ea typeface="Cambria" panose="02040503050406030204" pitchFamily="18" charset="0"/>
                <a:cs typeface="Times New Roman" panose="02020603050405020304" pitchFamily="18" charset="0"/>
              </a:rPr>
              <a:t>1. Tại sao nói biển Đông là biển kín ? Kể tên các đảo, quần đảo bao quanh biển Đông.</a:t>
            </a:r>
            <a:endParaRPr lang="en-US" sz="180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tabLst>
                <a:tab pos="180340" algn="l"/>
                <a:tab pos="450215" algn="l"/>
              </a:tabLst>
            </a:pPr>
            <a:r>
              <a:rPr lang="en-US" sz="1800">
                <a:effectLst/>
                <a:latin typeface="Times New Roman" panose="02020603050405020304" pitchFamily="18" charset="0"/>
                <a:ea typeface="Cambria" panose="02040503050406030204" pitchFamily="18" charset="0"/>
                <a:cs typeface="Times New Roman" panose="02020603050405020304" pitchFamily="18" charset="0"/>
              </a:rPr>
              <a:t>2. Biển Đông thông với Thái Bình Dương qua eo biển nào?</a:t>
            </a:r>
            <a:endParaRPr lang="en-US" sz="1800">
              <a:effectLst/>
              <a:latin typeface="Times New Roman" panose="02020603050405020304" pitchFamily="18" charset="0"/>
              <a:ea typeface="Times New Roman" panose="02020603050405020304" pitchFamily="18" charset="0"/>
            </a:endParaRPr>
          </a:p>
          <a:p>
            <a:r>
              <a:rPr lang="vi-VN" b="0" i="0">
                <a:solidFill>
                  <a:srgbClr val="333333"/>
                </a:solidFill>
                <a:effectLst/>
                <a:latin typeface="Roboto" panose="02000000000000000000" pitchFamily="2" charset="0"/>
              </a:rPr>
              <a:t>Biển đông là vùng biển tương đối kín là nhờ được bao quanh bởi các vòng cung đảo, vùng biển được bao bọc 4 phía bởi lục địa châu Á, các quần đảo Philipin, Malaixia và Inđônêxia, chỉ thông ra Thái Bình Dương và các biển lân cận bằng những eo biển hẹp.</a:t>
            </a:r>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5</a:t>
            </a:fld>
            <a:endParaRPr lang="en-US"/>
          </a:p>
        </p:txBody>
      </p:sp>
    </p:spTree>
    <p:extLst>
      <p:ext uri="{BB962C8B-B14F-4D97-AF65-F5344CB8AC3E}">
        <p14:creationId xmlns:p14="http://schemas.microsoft.com/office/powerpoint/2010/main" val="523666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6</a:t>
            </a:fld>
            <a:endParaRPr lang="en-US"/>
          </a:p>
        </p:txBody>
      </p:sp>
    </p:spTree>
    <p:extLst>
      <p:ext uri="{BB962C8B-B14F-4D97-AF65-F5344CB8AC3E}">
        <p14:creationId xmlns:p14="http://schemas.microsoft.com/office/powerpoint/2010/main" val="1569185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7</a:t>
            </a:fld>
            <a:endParaRPr lang="en-US"/>
          </a:p>
        </p:txBody>
      </p:sp>
    </p:spTree>
    <p:extLst>
      <p:ext uri="{BB962C8B-B14F-4D97-AF65-F5344CB8AC3E}">
        <p14:creationId xmlns:p14="http://schemas.microsoft.com/office/powerpoint/2010/main" val="2502551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8</a:t>
            </a:fld>
            <a:endParaRPr lang="en-US"/>
          </a:p>
        </p:txBody>
      </p:sp>
    </p:spTree>
    <p:extLst>
      <p:ext uri="{BB962C8B-B14F-4D97-AF65-F5344CB8AC3E}">
        <p14:creationId xmlns:p14="http://schemas.microsoft.com/office/powerpoint/2010/main" val="2860990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11</a:t>
            </a:fld>
            <a:endParaRPr lang="en-US"/>
          </a:p>
        </p:txBody>
      </p:sp>
    </p:spTree>
    <p:extLst>
      <p:ext uri="{BB962C8B-B14F-4D97-AF65-F5344CB8AC3E}">
        <p14:creationId xmlns:p14="http://schemas.microsoft.com/office/powerpoint/2010/main" val="1092087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13</a:t>
            </a:fld>
            <a:endParaRPr lang="en-US"/>
          </a:p>
        </p:txBody>
      </p:sp>
    </p:spTree>
    <p:extLst>
      <p:ext uri="{BB962C8B-B14F-4D97-AF65-F5344CB8AC3E}">
        <p14:creationId xmlns:p14="http://schemas.microsoft.com/office/powerpoint/2010/main" val="3229811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34371-A5E0-A465-0A9D-F2C63F180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79DB36-D4A5-D7EE-542A-E43565092C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86AA1C-87C6-CE92-4987-7180A5E6AE2A}"/>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FFE4535E-CFA5-3BFF-A313-F25843A88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A9E13-2BF3-B4DA-6311-615D0D324C3D}"/>
              </a:ext>
            </a:extLst>
          </p:cNvPr>
          <p:cNvSpPr>
            <a:spLocks noGrp="1"/>
          </p:cNvSpPr>
          <p:nvPr>
            <p:ph type="sldNum" sz="quarter" idx="12"/>
          </p:nvPr>
        </p:nvSpPr>
        <p:spPr/>
        <p:txBody>
          <a:bodyPr/>
          <a:lstStyle/>
          <a:p>
            <a:fld id="{1DDB4BC0-9024-4691-A623-9C54F10C2B91}" type="slidenum">
              <a:rPr lang="en-US" smtClean="0"/>
              <a:t>‹#›</a:t>
            </a:fld>
            <a:endParaRPr lang="en-US"/>
          </a:p>
        </p:txBody>
      </p:sp>
      <p:sp>
        <p:nvSpPr>
          <p:cNvPr id="7" name="TextBox 6">
            <a:extLst>
              <a:ext uri="{FF2B5EF4-FFF2-40B4-BE49-F238E27FC236}">
                <a16:creationId xmlns:a16="http://schemas.microsoft.com/office/drawing/2014/main" id="{58A062B2-7817-470B-CC71-57BFD81DFB05}"/>
              </a:ext>
            </a:extLst>
          </p:cNvPr>
          <p:cNvSpPr txBox="1"/>
          <p:nvPr userDrawn="1"/>
        </p:nvSpPr>
        <p:spPr>
          <a:xfrm>
            <a:off x="1724025" y="6848475"/>
            <a:ext cx="8591550"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9Slide05 Fourth Medium" panose="00000600000000000000" pitchFamily="2" charset="0"/>
                <a:cs typeface="#9Slide03 Arima Madurai ExtraLi" panose="00000300000000000000" pitchFamily="2" charset="0"/>
              </a:rPr>
              <a:t>Kho giáo án PPT Địa lí -Lê Chinh- 0982.276.629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7030A0"/>
                </a:solidFill>
                <a:latin typeface="#9Slide05 Fourth Medium" panose="00000600000000000000" pitchFamily="2" charset="0"/>
                <a:cs typeface="Arial" panose="020B0604020202020204" pitchFamily="34" charset="0"/>
              </a:rPr>
              <a:t>Hãy liên hệ chính chủ sản phẩm để được hỗ trợ và đồng hành trong suốt năm học nhé!</a:t>
            </a:r>
          </a:p>
          <a:p>
            <a:pPr algn="ctr"/>
            <a:endParaRPr lang="en-US"/>
          </a:p>
        </p:txBody>
      </p:sp>
    </p:spTree>
    <p:extLst>
      <p:ext uri="{BB962C8B-B14F-4D97-AF65-F5344CB8AC3E}">
        <p14:creationId xmlns:p14="http://schemas.microsoft.com/office/powerpoint/2010/main" val="145821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CE3A-AA0A-4989-D00C-5EC9B64716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4FFC0A-5F2C-A690-E37A-E90B2D4E9C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F84FD-D145-1C99-0923-9E7054C843BF}"/>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A266F0D4-EDED-B5F7-94DA-730B547B8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85477-DDC1-2300-7DDE-01844CB9C6B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895812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61569-4A50-ABE2-85D5-F8D0A589E5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983325-B164-7E95-63F5-1B5B9A127A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21F34-AD73-5000-D1A9-DA30599DC714}"/>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6DEF708A-1EDE-A2D4-2EF0-BE89EE283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C9904-BEE4-876E-D04E-CEE7B37A8AF9}"/>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60390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A089-1797-9B70-97F6-C4FDB6A6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FAA7A-738F-827D-D2D6-8D04E337D5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C8648-3FB8-BDCF-B61C-158B4D3B64B9}"/>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62889FDF-D2E4-5866-48BE-F23FDE6E2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3ED21-7F4F-C897-0CEA-CBB6FF7B33C3}"/>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1440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6731-24AB-886C-BD51-50067BF0F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0A080A-2B65-A769-0077-21E3F72EE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9F919C-A5A1-D50E-217B-A70C9F10979F}"/>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E79F11C8-4A0B-CD1C-D910-4C9C6DA6D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064C1-8B1E-0CDD-A870-93F6C7A5CF42}"/>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73897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9352-B8B3-55D7-D75E-88A2FAF36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DC6C5-BF00-0959-3F0C-BB09CC1A6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4D9BC1-D5AC-5F8D-A014-5A4CE42375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4A0AE9-6B6D-B7BF-D6D3-B1B17EF0C01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C13AF1BD-1B2E-CD77-BD89-1793828DF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D386F-38C7-0A87-5BD3-9F0577B70707}"/>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61827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2583-1D60-3252-AD3B-452931AA5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5D6829-3A5C-3B57-E2D9-CA6328B74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EDAF2E-D23E-3472-F60A-38300077A7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2BB0A9-8298-B43E-0F72-9692BD92F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313159-5990-C03C-35FF-5C833B1029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73E9FE-A108-84C1-C273-CFFD9BAD5E7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8" name="Footer Placeholder 7">
            <a:extLst>
              <a:ext uri="{FF2B5EF4-FFF2-40B4-BE49-F238E27FC236}">
                <a16:creationId xmlns:a16="http://schemas.microsoft.com/office/drawing/2014/main" id="{B9D946C9-0DF1-CECA-5BB1-7D997ED50F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F79B95-AECE-8FB4-3BF4-96600017A1AA}"/>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291784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1FF2-4C65-6265-21F6-2DB8F4CF7A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6FE469-DDDA-7549-E5B4-E15C8954EEF3}"/>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4" name="Footer Placeholder 3">
            <a:extLst>
              <a:ext uri="{FF2B5EF4-FFF2-40B4-BE49-F238E27FC236}">
                <a16:creationId xmlns:a16="http://schemas.microsoft.com/office/drawing/2014/main" id="{4536E7EB-4B18-03B4-FAFE-E9B804799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8BE28-48B6-BAFB-ADD8-1D726CD2D3BF}"/>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4289838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DBC44-6CF4-1BB4-57E4-52F4218351EC}"/>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3" name="Footer Placeholder 2">
            <a:extLst>
              <a:ext uri="{FF2B5EF4-FFF2-40B4-BE49-F238E27FC236}">
                <a16:creationId xmlns:a16="http://schemas.microsoft.com/office/drawing/2014/main" id="{8B2142BB-F502-DD34-6783-D91DF82AC0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00B137-7147-031A-9971-8BE7F777E15D}"/>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117709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19D4-0ABB-F9EC-E93D-C13D046B6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72E054-D07C-E273-7B14-E2D0A60316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76A474-41F2-6215-73B7-92076144E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F2A54-287C-0654-8BB6-867D0F3D1F6B}"/>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FC916069-C172-D3A1-AD41-A50BCE0793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52392-E743-324B-1BB9-9E1BA455A0B5}"/>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342908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9CA3-277E-077C-ADBA-79B17E5D4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BC63D8-1424-8A57-619E-1CACDD1207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475660-EB66-C26C-FAD6-776311907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717E1-90AA-ABF8-0DB0-88CCE984E66D}"/>
              </a:ext>
            </a:extLst>
          </p:cNvPr>
          <p:cNvSpPr>
            <a:spLocks noGrp="1"/>
          </p:cNvSpPr>
          <p:nvPr>
            <p:ph type="dt" sz="half" idx="10"/>
          </p:nvPr>
        </p:nvSpPr>
        <p:spPr/>
        <p:txBody>
          <a:bodyPr/>
          <a:lstStyle/>
          <a:p>
            <a:fld id="{11979608-2690-48AC-94CB-2959E38E145E}" type="datetimeFigureOut">
              <a:rPr lang="en-US" smtClean="0"/>
              <a:t>5/21/2024</a:t>
            </a:fld>
            <a:endParaRPr lang="en-US"/>
          </a:p>
        </p:txBody>
      </p:sp>
      <p:sp>
        <p:nvSpPr>
          <p:cNvPr id="6" name="Footer Placeholder 5">
            <a:extLst>
              <a:ext uri="{FF2B5EF4-FFF2-40B4-BE49-F238E27FC236}">
                <a16:creationId xmlns:a16="http://schemas.microsoft.com/office/drawing/2014/main" id="{CED96ED7-0882-3195-4C76-A181463AA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F4AF5-17D1-7956-0EB8-624729E2053C}"/>
              </a:ext>
            </a:extLst>
          </p:cNvPr>
          <p:cNvSpPr>
            <a:spLocks noGrp="1"/>
          </p:cNvSpPr>
          <p:nvPr>
            <p:ph type="sldNum" sz="quarter" idx="12"/>
          </p:nvPr>
        </p:nvSpPr>
        <p:spPr/>
        <p:txBody>
          <a:bodyPr/>
          <a:lstStyle/>
          <a:p>
            <a:fld id="{1DDB4BC0-9024-4691-A623-9C54F10C2B91}" type="slidenum">
              <a:rPr lang="en-US" smtClean="0"/>
              <a:t>‹#›</a:t>
            </a:fld>
            <a:endParaRPr lang="en-US"/>
          </a:p>
        </p:txBody>
      </p:sp>
    </p:spTree>
    <p:extLst>
      <p:ext uri="{BB962C8B-B14F-4D97-AF65-F5344CB8AC3E}">
        <p14:creationId xmlns:p14="http://schemas.microsoft.com/office/powerpoint/2010/main" val="57366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0770B-FEB4-255F-14EA-519EA84AA1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FB532-9010-E7F5-539B-169F054261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F964-E22F-1EE2-99C8-68B0C0821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979608-2690-48AC-94CB-2959E38E145E}" type="datetimeFigureOut">
              <a:rPr lang="en-US" smtClean="0"/>
              <a:t>5/21/2024</a:t>
            </a:fld>
            <a:endParaRPr lang="en-US"/>
          </a:p>
        </p:txBody>
      </p:sp>
      <p:sp>
        <p:nvSpPr>
          <p:cNvPr id="5" name="Footer Placeholder 4">
            <a:extLst>
              <a:ext uri="{FF2B5EF4-FFF2-40B4-BE49-F238E27FC236}">
                <a16:creationId xmlns:a16="http://schemas.microsoft.com/office/drawing/2014/main" id="{B9C48952-63F2-50E0-B124-DEAC828F3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39BB7B-E561-0702-BA9E-58C8DFE717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B4BC0-9024-4691-A623-9C54F10C2B91}" type="slidenum">
              <a:rPr lang="en-US" smtClean="0"/>
              <a:t>‹#›</a:t>
            </a:fld>
            <a:endParaRPr lang="en-US"/>
          </a:p>
        </p:txBody>
      </p:sp>
    </p:spTree>
    <p:extLst>
      <p:ext uri="{BB962C8B-B14F-4D97-AF65-F5344CB8AC3E}">
        <p14:creationId xmlns:p14="http://schemas.microsoft.com/office/powerpoint/2010/main" val="27270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3.xml"/><Relationship Id="rId5" Type="http://schemas.openxmlformats.org/officeDocument/2006/relationships/slideLayout" Target="../slideLayouts/slideLayout1.xml"/><Relationship Id="rId10" Type="http://schemas.openxmlformats.org/officeDocument/2006/relationships/image" Target="../media/image27.png"/><Relationship Id="rId4" Type="http://schemas.openxmlformats.org/officeDocument/2006/relationships/video" Target="../media/media2.mp4"/><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3F8FAE-00CE-D2E2-B521-20D4C2F49D7C}"/>
              </a:ext>
            </a:extLst>
          </p:cNvPr>
          <p:cNvPicPr>
            <a:picLocks noChangeAspect="1"/>
          </p:cNvPicPr>
          <p:nvPr/>
        </p:nvPicPr>
        <p:blipFill>
          <a:blip r:embed="rId2"/>
          <a:stretch>
            <a:fillRect/>
          </a:stretch>
        </p:blipFill>
        <p:spPr>
          <a:xfrm>
            <a:off x="0" y="0"/>
            <a:ext cx="12192000" cy="5362457"/>
          </a:xfrm>
          <a:prstGeom prst="rect">
            <a:avLst/>
          </a:prstGeom>
        </p:spPr>
      </p:pic>
    </p:spTree>
    <p:extLst>
      <p:ext uri="{BB962C8B-B14F-4D97-AF65-F5344CB8AC3E}">
        <p14:creationId xmlns:p14="http://schemas.microsoft.com/office/powerpoint/2010/main" val="3100750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D419B-10A7-F1CB-3B53-BD5F2A8E1BB2}"/>
              </a:ext>
            </a:extLst>
          </p:cNvPr>
          <p:cNvPicPr>
            <a:picLocks noChangeAspect="1"/>
          </p:cNvPicPr>
          <p:nvPr/>
        </p:nvPicPr>
        <p:blipFill>
          <a:blip r:embed="rId2"/>
          <a:stretch>
            <a:fillRect/>
          </a:stretch>
        </p:blipFill>
        <p:spPr>
          <a:xfrm>
            <a:off x="5836785" y="0"/>
            <a:ext cx="6355215" cy="6642051"/>
          </a:xfrm>
          <a:prstGeom prst="rect">
            <a:avLst/>
          </a:prstGeom>
        </p:spPr>
      </p:pic>
      <p:sp>
        <p:nvSpPr>
          <p:cNvPr id="7" name="Freeform: Shape 6">
            <a:extLst>
              <a:ext uri="{FF2B5EF4-FFF2-40B4-BE49-F238E27FC236}">
                <a16:creationId xmlns:a16="http://schemas.microsoft.com/office/drawing/2014/main" id="{41BAD4CA-7A66-FF15-C765-51C8BC167E68}"/>
              </a:ext>
            </a:extLst>
          </p:cNvPr>
          <p:cNvSpPr/>
          <p:nvPr/>
        </p:nvSpPr>
        <p:spPr>
          <a:xfrm>
            <a:off x="9805379" y="1821873"/>
            <a:ext cx="904985" cy="2687782"/>
          </a:xfrm>
          <a:custGeom>
            <a:avLst/>
            <a:gdLst>
              <a:gd name="connsiteX0" fmla="*/ 675585 w 904985"/>
              <a:gd name="connsiteY0" fmla="*/ 0 h 2687782"/>
              <a:gd name="connsiteX1" fmla="*/ 703294 w 904985"/>
              <a:gd name="connsiteY1" fmla="*/ 131618 h 2687782"/>
              <a:gd name="connsiteX2" fmla="*/ 703294 w 904985"/>
              <a:gd name="connsiteY2" fmla="*/ 131618 h 2687782"/>
              <a:gd name="connsiteX3" fmla="*/ 772566 w 904985"/>
              <a:gd name="connsiteY3" fmla="*/ 187036 h 2687782"/>
              <a:gd name="connsiteX4" fmla="*/ 765639 w 904985"/>
              <a:gd name="connsiteY4" fmla="*/ 180109 h 2687782"/>
              <a:gd name="connsiteX5" fmla="*/ 897257 w 904985"/>
              <a:gd name="connsiteY5" fmla="*/ 803563 h 2687782"/>
              <a:gd name="connsiteX6" fmla="*/ 890330 w 904985"/>
              <a:gd name="connsiteY6" fmla="*/ 796636 h 2687782"/>
              <a:gd name="connsiteX7" fmla="*/ 890330 w 904985"/>
              <a:gd name="connsiteY7" fmla="*/ 796636 h 2687782"/>
              <a:gd name="connsiteX8" fmla="*/ 585530 w 904985"/>
              <a:gd name="connsiteY8" fmla="*/ 1115291 h 2687782"/>
              <a:gd name="connsiteX9" fmla="*/ 585530 w 904985"/>
              <a:gd name="connsiteY9" fmla="*/ 1115291 h 2687782"/>
              <a:gd name="connsiteX10" fmla="*/ 273803 w 904985"/>
              <a:gd name="connsiteY10" fmla="*/ 1343891 h 2687782"/>
              <a:gd name="connsiteX11" fmla="*/ 273803 w 904985"/>
              <a:gd name="connsiteY11" fmla="*/ 1343891 h 2687782"/>
              <a:gd name="connsiteX12" fmla="*/ 156039 w 904985"/>
              <a:gd name="connsiteY12" fmla="*/ 1517072 h 2687782"/>
              <a:gd name="connsiteX13" fmla="*/ 59057 w 904985"/>
              <a:gd name="connsiteY13" fmla="*/ 1503218 h 2687782"/>
              <a:gd name="connsiteX14" fmla="*/ 59057 w 904985"/>
              <a:gd name="connsiteY14" fmla="*/ 1503218 h 2687782"/>
              <a:gd name="connsiteX15" fmla="*/ 45203 w 904985"/>
              <a:gd name="connsiteY15" fmla="*/ 1565563 h 2687782"/>
              <a:gd name="connsiteX16" fmla="*/ 17494 w 904985"/>
              <a:gd name="connsiteY16" fmla="*/ 1648691 h 2687782"/>
              <a:gd name="connsiteX17" fmla="*/ 24421 w 904985"/>
              <a:gd name="connsiteY17" fmla="*/ 2050472 h 2687782"/>
              <a:gd name="connsiteX18" fmla="*/ 308439 w 904985"/>
              <a:gd name="connsiteY18" fmla="*/ 2410691 h 2687782"/>
              <a:gd name="connsiteX19" fmla="*/ 308439 w 904985"/>
              <a:gd name="connsiteY19" fmla="*/ 2410691 h 2687782"/>
              <a:gd name="connsiteX20" fmla="*/ 363857 w 904985"/>
              <a:gd name="connsiteY20" fmla="*/ 2500745 h 2687782"/>
              <a:gd name="connsiteX21" fmla="*/ 578603 w 904985"/>
              <a:gd name="connsiteY21" fmla="*/ 2687782 h 2687782"/>
              <a:gd name="connsiteX22" fmla="*/ 578603 w 904985"/>
              <a:gd name="connsiteY22" fmla="*/ 2687782 h 268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4985" h="2687782">
                <a:moveTo>
                  <a:pt x="675585" y="0"/>
                </a:moveTo>
                <a:lnTo>
                  <a:pt x="703294" y="131618"/>
                </a:lnTo>
                <a:lnTo>
                  <a:pt x="703294" y="131618"/>
                </a:lnTo>
                <a:lnTo>
                  <a:pt x="772566" y="187036"/>
                </a:lnTo>
                <a:cubicBezTo>
                  <a:pt x="782957" y="195118"/>
                  <a:pt x="744857" y="77355"/>
                  <a:pt x="765639" y="180109"/>
                </a:cubicBezTo>
                <a:cubicBezTo>
                  <a:pt x="786421" y="282863"/>
                  <a:pt x="876475" y="700809"/>
                  <a:pt x="897257" y="803563"/>
                </a:cubicBezTo>
                <a:cubicBezTo>
                  <a:pt x="918039" y="906317"/>
                  <a:pt x="890330" y="796636"/>
                  <a:pt x="890330" y="796636"/>
                </a:cubicBezTo>
                <a:lnTo>
                  <a:pt x="890330" y="796636"/>
                </a:lnTo>
                <a:lnTo>
                  <a:pt x="585530" y="1115291"/>
                </a:lnTo>
                <a:lnTo>
                  <a:pt x="585530" y="1115291"/>
                </a:lnTo>
                <a:lnTo>
                  <a:pt x="273803" y="1343891"/>
                </a:lnTo>
                <a:lnTo>
                  <a:pt x="273803" y="1343891"/>
                </a:lnTo>
                <a:cubicBezTo>
                  <a:pt x="254176" y="1372754"/>
                  <a:pt x="191830" y="1490518"/>
                  <a:pt x="156039" y="1517072"/>
                </a:cubicBezTo>
                <a:cubicBezTo>
                  <a:pt x="120248" y="1543627"/>
                  <a:pt x="59057" y="1503218"/>
                  <a:pt x="59057" y="1503218"/>
                </a:cubicBezTo>
                <a:lnTo>
                  <a:pt x="59057" y="1503218"/>
                </a:lnTo>
                <a:cubicBezTo>
                  <a:pt x="56748" y="1513609"/>
                  <a:pt x="52130" y="1541318"/>
                  <a:pt x="45203" y="1565563"/>
                </a:cubicBezTo>
                <a:cubicBezTo>
                  <a:pt x="38276" y="1589808"/>
                  <a:pt x="20958" y="1567873"/>
                  <a:pt x="17494" y="1648691"/>
                </a:cubicBezTo>
                <a:cubicBezTo>
                  <a:pt x="14030" y="1729509"/>
                  <a:pt x="-24070" y="1923472"/>
                  <a:pt x="24421" y="2050472"/>
                </a:cubicBezTo>
                <a:cubicBezTo>
                  <a:pt x="72912" y="2177472"/>
                  <a:pt x="308439" y="2410691"/>
                  <a:pt x="308439" y="2410691"/>
                </a:cubicBezTo>
                <a:lnTo>
                  <a:pt x="308439" y="2410691"/>
                </a:lnTo>
                <a:cubicBezTo>
                  <a:pt x="317675" y="2425700"/>
                  <a:pt x="318830" y="2454563"/>
                  <a:pt x="363857" y="2500745"/>
                </a:cubicBezTo>
                <a:cubicBezTo>
                  <a:pt x="408884" y="2546927"/>
                  <a:pt x="578603" y="2687782"/>
                  <a:pt x="578603" y="2687782"/>
                </a:cubicBezTo>
                <a:lnTo>
                  <a:pt x="578603" y="2687782"/>
                </a:ln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661B2B-8445-2E31-922F-DED8D5CAD918}"/>
              </a:ext>
            </a:extLst>
          </p:cNvPr>
          <p:cNvPicPr>
            <a:picLocks noChangeAspect="1"/>
          </p:cNvPicPr>
          <p:nvPr/>
        </p:nvPicPr>
        <p:blipFill>
          <a:blip r:embed="rId3"/>
          <a:stretch>
            <a:fillRect/>
          </a:stretch>
        </p:blipFill>
        <p:spPr>
          <a:xfrm>
            <a:off x="963838" y="0"/>
            <a:ext cx="4872947" cy="6062277"/>
          </a:xfrm>
          <a:prstGeom prst="rect">
            <a:avLst/>
          </a:prstGeom>
        </p:spPr>
      </p:pic>
      <p:sp>
        <p:nvSpPr>
          <p:cNvPr id="10" name="TextBox 9">
            <a:extLst>
              <a:ext uri="{FF2B5EF4-FFF2-40B4-BE49-F238E27FC236}">
                <a16:creationId xmlns:a16="http://schemas.microsoft.com/office/drawing/2014/main" id="{7B3079D9-A3A0-BAD7-34DE-93736970F87D}"/>
              </a:ext>
            </a:extLst>
          </p:cNvPr>
          <p:cNvSpPr txBox="1"/>
          <p:nvPr/>
        </p:nvSpPr>
        <p:spPr>
          <a:xfrm>
            <a:off x="0" y="577272"/>
            <a:ext cx="6223878" cy="2089727"/>
          </a:xfrm>
          <a:prstGeom prst="rect">
            <a:avLst/>
          </a:prstGeom>
          <a:noFill/>
        </p:spPr>
        <p:txBody>
          <a:bodyPr wrap="square" rtlCol="0">
            <a:spAutoFit/>
          </a:bodyPr>
          <a:lstStyle/>
          <a:p>
            <a:pPr marL="457200" indent="-457200" algn="just">
              <a:buFont typeface="Wingdings" panose="05000000000000000000" pitchFamily="2" charset="2"/>
              <a:buChar char="ü"/>
            </a:pPr>
            <a:r>
              <a:rPr lang="vi-VN" sz="3200">
                <a:solidFill>
                  <a:srgbClr val="310DB3"/>
                </a:solidFill>
                <a:latin typeface="#9Slide05 Fourth Medium" panose="00000600000000000000" pitchFamily="2" charset="0"/>
              </a:rPr>
              <a:t>Đường phân định vịnh Bắc Bộ được xác định bằng 21 điểm có tọa độ xác định, nối tuần tự nhau bằng các đoạn thẳng.</a:t>
            </a:r>
            <a:endParaRPr lang="en-US" sz="3200">
              <a:solidFill>
                <a:srgbClr val="310DB3"/>
              </a:solidFill>
              <a:latin typeface="#9Slide05 Fourth Medium" panose="00000600000000000000" pitchFamily="2" charset="0"/>
            </a:endParaRPr>
          </a:p>
        </p:txBody>
      </p:sp>
    </p:spTree>
    <p:extLst>
      <p:ext uri="{BB962C8B-B14F-4D97-AF65-F5344CB8AC3E}">
        <p14:creationId xmlns:p14="http://schemas.microsoft.com/office/powerpoint/2010/main" val="104307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2;p19">
            <a:extLst>
              <a:ext uri="{FF2B5EF4-FFF2-40B4-BE49-F238E27FC236}">
                <a16:creationId xmlns:a16="http://schemas.microsoft.com/office/drawing/2014/main" id="{022C18AE-13C9-93A7-FC26-9D2E2F2665DB}"/>
              </a:ext>
            </a:extLst>
          </p:cNvPr>
          <p:cNvGrpSpPr/>
          <p:nvPr/>
        </p:nvGrpSpPr>
        <p:grpSpPr>
          <a:xfrm>
            <a:off x="0" y="105688"/>
            <a:ext cx="7851129" cy="1166300"/>
            <a:chOff x="4660694" y="1859063"/>
            <a:chExt cx="5888346" cy="874725"/>
          </a:xfrm>
        </p:grpSpPr>
        <p:sp>
          <p:nvSpPr>
            <p:cNvPr id="3" name="Google Shape;253;p19">
              <a:extLst>
                <a:ext uri="{FF2B5EF4-FFF2-40B4-BE49-F238E27FC236}">
                  <a16:creationId xmlns:a16="http://schemas.microsoft.com/office/drawing/2014/main" id="{AC619913-7A49-A998-F05F-FC392A24BB24}"/>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5" name="Google Shape;254;p19">
              <a:extLst>
                <a:ext uri="{FF2B5EF4-FFF2-40B4-BE49-F238E27FC236}">
                  <a16:creationId xmlns:a16="http://schemas.microsoft.com/office/drawing/2014/main" id="{1B9B69AE-899F-6BEC-AA30-29E60D484802}"/>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6" name="Google Shape;255;p19">
              <a:extLst>
                <a:ext uri="{FF2B5EF4-FFF2-40B4-BE49-F238E27FC236}">
                  <a16:creationId xmlns:a16="http://schemas.microsoft.com/office/drawing/2014/main" id="{C4A5C634-614E-9D66-9A55-9742866817C5}"/>
                </a:ext>
              </a:extLst>
            </p:cNvPr>
            <p:cNvSpPr/>
            <p:nvPr/>
          </p:nvSpPr>
          <p:spPr>
            <a:xfrm>
              <a:off x="5062824" y="1878288"/>
              <a:ext cx="5055998"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FCF96B"/>
            </a:solidFill>
            <a:ln>
              <a:noFill/>
            </a:ln>
          </p:spPr>
          <p:txBody>
            <a:bodyPr spcFirstLastPara="1" wrap="square" lIns="121900" tIns="121900" rIns="121900" bIns="121900" anchor="ctr" anchorCtr="0">
              <a:noAutofit/>
            </a:bodyPr>
            <a:lstStyle/>
            <a:p>
              <a:endParaRPr sz="2400"/>
            </a:p>
          </p:txBody>
        </p:sp>
        <p:sp>
          <p:nvSpPr>
            <p:cNvPr id="7" name="Google Shape;256;p19">
              <a:extLst>
                <a:ext uri="{FF2B5EF4-FFF2-40B4-BE49-F238E27FC236}">
                  <a16:creationId xmlns:a16="http://schemas.microsoft.com/office/drawing/2014/main" id="{FB94E2A1-F1AB-9509-6A64-465AE923F4E0}"/>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8" name="Google Shape;258;p19">
              <a:extLst>
                <a:ext uri="{FF2B5EF4-FFF2-40B4-BE49-F238E27FC236}">
                  <a16:creationId xmlns:a16="http://schemas.microsoft.com/office/drawing/2014/main" id="{0FE87C28-89DA-BCF9-5C18-1240768BB9D7}"/>
                </a:ext>
              </a:extLst>
            </p:cNvPr>
            <p:cNvSpPr txBox="1"/>
            <p:nvPr/>
          </p:nvSpPr>
          <p:spPr>
            <a:xfrm>
              <a:off x="4949361" y="2285543"/>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vi-VN" sz="2800" b="1">
                  <a:solidFill>
                    <a:srgbClr val="310DB3"/>
                  </a:solidFill>
                  <a:latin typeface="Arial" panose="020B0604020202020204" pitchFamily="34" charset="0"/>
                  <a:cs typeface="Arial" panose="020B0604020202020204" pitchFamily="34" charset="0"/>
                </a:rPr>
                <a:t>Các v</a:t>
              </a:r>
              <a:r>
                <a:rPr lang="en-US" sz="2800" b="1">
                  <a:solidFill>
                    <a:srgbClr val="310DB3"/>
                  </a:solidFill>
                  <a:latin typeface="Arial" panose="020B0604020202020204" pitchFamily="34" charset="0"/>
                  <a:cs typeface="Arial" panose="020B0604020202020204" pitchFamily="34" charset="0"/>
                </a:rPr>
                <a:t>ùng biển </a:t>
              </a:r>
              <a:r>
                <a:rPr lang="vi-VN" sz="2800" b="1">
                  <a:solidFill>
                    <a:srgbClr val="310DB3"/>
                  </a:solidFill>
                  <a:latin typeface="Arial" panose="020B0604020202020204" pitchFamily="34" charset="0"/>
                  <a:cs typeface="Arial" panose="020B0604020202020204" pitchFamily="34" charset="0"/>
                </a:rPr>
                <a:t>của </a:t>
              </a:r>
              <a:r>
                <a:rPr lang="en-US" sz="2800" b="1">
                  <a:solidFill>
                    <a:srgbClr val="310DB3"/>
                  </a:solidFill>
                  <a:latin typeface="Arial" panose="020B0604020202020204" pitchFamily="34" charset="0"/>
                  <a:cs typeface="Arial" panose="020B0604020202020204" pitchFamily="34" charset="0"/>
                </a:rPr>
                <a:t>Việt Nam </a:t>
              </a:r>
            </a:p>
            <a:p>
              <a:pPr algn="ctr"/>
              <a:r>
                <a:rPr lang="en-US" sz="2800" b="1">
                  <a:solidFill>
                    <a:srgbClr val="310DB3"/>
                  </a:solidFill>
                  <a:latin typeface="Arial" panose="020B0604020202020204" pitchFamily="34" charset="0"/>
                  <a:cs typeface="Arial" panose="020B0604020202020204" pitchFamily="34" charset="0"/>
                </a:rPr>
                <a:t>ở Biển Đông</a:t>
              </a:r>
              <a:endParaRPr lang="en-US" sz="2800">
                <a:solidFill>
                  <a:srgbClr val="0070C0"/>
                </a:solidFill>
                <a:latin typeface="Arial" panose="020B0604020202020204" pitchFamily="34" charset="0"/>
                <a:cs typeface="Arial" panose="020B0604020202020204" pitchFamily="34" charset="0"/>
              </a:endParaRPr>
            </a:p>
            <a:p>
              <a:pPr algn="ctr"/>
              <a:endParaRPr lang="en-US" sz="2800">
                <a:solidFill>
                  <a:srgbClr val="310DB3"/>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922B22CD-B2BF-7141-5361-875EAA336C05}"/>
              </a:ext>
            </a:extLst>
          </p:cNvPr>
          <p:cNvPicPr>
            <a:picLocks noChangeAspect="1"/>
          </p:cNvPicPr>
          <p:nvPr/>
        </p:nvPicPr>
        <p:blipFill>
          <a:blip r:embed="rId3"/>
          <a:stretch>
            <a:fillRect/>
          </a:stretch>
        </p:blipFill>
        <p:spPr>
          <a:xfrm>
            <a:off x="4578404" y="2065871"/>
            <a:ext cx="7613596" cy="2899828"/>
          </a:xfrm>
          <a:prstGeom prst="rect">
            <a:avLst/>
          </a:prstGeom>
        </p:spPr>
      </p:pic>
      <p:sp>
        <p:nvSpPr>
          <p:cNvPr id="10" name="Rounded Rectangle 19">
            <a:extLst>
              <a:ext uri="{FF2B5EF4-FFF2-40B4-BE49-F238E27FC236}">
                <a16:creationId xmlns:a16="http://schemas.microsoft.com/office/drawing/2014/main" id="{DD7494AE-E328-D04C-A64C-078147BFDDEA}"/>
              </a:ext>
            </a:extLst>
          </p:cNvPr>
          <p:cNvSpPr/>
          <p:nvPr/>
        </p:nvSpPr>
        <p:spPr>
          <a:xfrm>
            <a:off x="973804" y="1707948"/>
            <a:ext cx="3852408" cy="1949172"/>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9Slide05 Fourth Medium" panose="00000600000000000000" pitchFamily="2" charset="0"/>
                <a:cs typeface="Arial" panose="020B0604020202020204" pitchFamily="34" charset="0"/>
              </a:rPr>
              <a:t>Xác định trên </a:t>
            </a:r>
            <a:r>
              <a:rPr lang="vi-VN" sz="2800" b="1">
                <a:solidFill>
                  <a:srgbClr val="FF0000"/>
                </a:solidFill>
                <a:latin typeface="#9Slide05 Fourth Medium" panose="00000600000000000000" pitchFamily="2" charset="0"/>
                <a:cs typeface="Arial" panose="020B0604020202020204" pitchFamily="34" charset="0"/>
              </a:rPr>
              <a:t>hình </a:t>
            </a:r>
            <a:r>
              <a:rPr lang="en-US" sz="2800" b="1">
                <a:solidFill>
                  <a:srgbClr val="FF0000"/>
                </a:solidFill>
                <a:latin typeface="#9Slide05 Fourth Medium" panose="00000600000000000000" pitchFamily="2" charset="0"/>
                <a:cs typeface="Arial" panose="020B0604020202020204" pitchFamily="34" charset="0"/>
              </a:rPr>
              <a:t>14.4</a:t>
            </a:r>
            <a:r>
              <a:rPr lang="vi-VN" sz="2800" b="1">
                <a:solidFill>
                  <a:srgbClr val="FF0000"/>
                </a:solidFill>
                <a:latin typeface="#9Slide05 Fourth Medium" panose="00000600000000000000" pitchFamily="2" charset="0"/>
                <a:cs typeface="Arial" panose="020B0604020202020204" pitchFamily="34" charset="0"/>
              </a:rPr>
              <a:t> </a:t>
            </a:r>
            <a:r>
              <a:rPr lang="en-US" sz="2800" b="1" dirty="0">
                <a:solidFill>
                  <a:srgbClr val="FF0000"/>
                </a:solidFill>
                <a:latin typeface="#9Slide05 Fourth Medium" panose="00000600000000000000" pitchFamily="2" charset="0"/>
                <a:cs typeface="Arial" panose="020B0604020202020204" pitchFamily="34" charset="0"/>
              </a:rPr>
              <a:t>v</a:t>
            </a:r>
            <a:r>
              <a:rPr lang="vi-VN" sz="2800" b="1" dirty="0">
                <a:solidFill>
                  <a:srgbClr val="FF0000"/>
                </a:solidFill>
                <a:latin typeface="#9Slide05 Fourth Medium" panose="00000600000000000000" pitchFamily="2" charset="0"/>
                <a:cs typeface="Arial" panose="020B0604020202020204" pitchFamily="34" charset="0"/>
              </a:rPr>
              <a:t>ùng biển nước ta có những bộ phận nào</a:t>
            </a:r>
            <a:r>
              <a:rPr lang="vi-VN" sz="2800" b="1">
                <a:solidFill>
                  <a:srgbClr val="FF0000"/>
                </a:solidFill>
                <a:latin typeface="#9Slide05 Fourth Medium" panose="00000600000000000000" pitchFamily="2" charset="0"/>
                <a:cs typeface="Arial" panose="020B0604020202020204" pitchFamily="34" charset="0"/>
              </a:rPr>
              <a:t>? </a:t>
            </a:r>
            <a:endParaRPr lang="en-US" sz="2800" b="1" dirty="0">
              <a:solidFill>
                <a:srgbClr val="FF0000"/>
              </a:solidFill>
              <a:latin typeface="#9Slide05 Fourth Medium" panose="00000600000000000000" pitchFamily="2" charset="0"/>
              <a:cs typeface="Arial" panose="020B0604020202020204" pitchFamily="34" charset="0"/>
            </a:endParaRPr>
          </a:p>
        </p:txBody>
      </p:sp>
      <p:pic>
        <p:nvPicPr>
          <p:cNvPr id="11" name="Picture 2" descr="CLS.Trade - Khách hàng">
            <a:extLst>
              <a:ext uri="{FF2B5EF4-FFF2-40B4-BE49-F238E27FC236}">
                <a16:creationId xmlns:a16="http://schemas.microsoft.com/office/drawing/2014/main" id="{CAEF0859-AB10-EFD5-2186-327815C000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900" y="1793398"/>
            <a:ext cx="827904" cy="1325138"/>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8">
            <a:extLst>
              <a:ext uri="{FF2B5EF4-FFF2-40B4-BE49-F238E27FC236}">
                <a16:creationId xmlns:a16="http://schemas.microsoft.com/office/drawing/2014/main" id="{F42BDB90-2E20-52D9-97E6-10D0FF086463}"/>
              </a:ext>
            </a:extLst>
          </p:cNvPr>
          <p:cNvSpPr/>
          <p:nvPr/>
        </p:nvSpPr>
        <p:spPr>
          <a:xfrm>
            <a:off x="145900" y="3901917"/>
            <a:ext cx="4031674" cy="2523390"/>
          </a:xfrm>
          <a:prstGeom prst="roundRect">
            <a:avLst/>
          </a:prstGeom>
          <a:solidFill>
            <a:schemeClr val="accent4">
              <a:lumMod val="20000"/>
              <a:lumOff val="80000"/>
            </a:schemeClr>
          </a:solidFill>
          <a:ln w="1905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FF0000"/>
                </a:solidFill>
                <a:latin typeface="#9Slide05 Pattaya" panose="00000500000000000000" pitchFamily="2" charset="-34"/>
                <a:cs typeface="#9Slide05 Pattaya" panose="00000500000000000000" pitchFamily="2" charset="-34"/>
              </a:rPr>
              <a:t>5 </a:t>
            </a:r>
            <a:r>
              <a:rPr lang="en-US" sz="2800" dirty="0" err="1">
                <a:solidFill>
                  <a:srgbClr val="FF0000"/>
                </a:solidFill>
                <a:latin typeface="#9Slide05 Pattaya" panose="00000500000000000000" pitchFamily="2" charset="-34"/>
                <a:cs typeface="#9Slide05 Pattaya" panose="00000500000000000000" pitchFamily="2" charset="-34"/>
              </a:rPr>
              <a:t>bộ</a:t>
            </a:r>
            <a:r>
              <a:rPr lang="en-US" sz="2800" dirty="0">
                <a:solidFill>
                  <a:srgbClr val="FF0000"/>
                </a:solidFill>
                <a:latin typeface="#9Slide05 Pattaya" panose="00000500000000000000" pitchFamily="2" charset="-34"/>
                <a:cs typeface="#9Slide05 Pattaya" panose="00000500000000000000" pitchFamily="2" charset="-34"/>
              </a:rPr>
              <a:t> </a:t>
            </a:r>
            <a:r>
              <a:rPr lang="en-US" sz="2800" dirty="0" err="1">
                <a:solidFill>
                  <a:srgbClr val="FF0000"/>
                </a:solidFill>
                <a:latin typeface="#9Slide05 Pattaya" panose="00000500000000000000" pitchFamily="2" charset="-34"/>
                <a:cs typeface="#9Slide05 Pattaya" panose="00000500000000000000" pitchFamily="2" charset="-34"/>
              </a:rPr>
              <a:t>phận</a:t>
            </a:r>
            <a:r>
              <a:rPr lang="en-US" sz="2800" dirty="0">
                <a:solidFill>
                  <a:srgbClr val="FF000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Nội</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thủy</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lãnh</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hải</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vùng</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tiếp</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giáp</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lãnh</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hải</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vùng</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đặc</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quyền</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kinh</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tế</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thềm</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lục</a:t>
            </a:r>
            <a:r>
              <a:rPr lang="en-US" sz="2800" dirty="0">
                <a:solidFill>
                  <a:srgbClr val="00B050"/>
                </a:solidFill>
                <a:latin typeface="#9Slide05 Pattaya" panose="00000500000000000000" pitchFamily="2" charset="-34"/>
                <a:cs typeface="#9Slide05 Pattaya" panose="00000500000000000000" pitchFamily="2" charset="-34"/>
              </a:rPr>
              <a:t> </a:t>
            </a:r>
            <a:r>
              <a:rPr lang="en-US" sz="2800" dirty="0" err="1">
                <a:solidFill>
                  <a:srgbClr val="00B050"/>
                </a:solidFill>
                <a:latin typeface="#9Slide05 Pattaya" panose="00000500000000000000" pitchFamily="2" charset="-34"/>
                <a:cs typeface="#9Slide05 Pattaya" panose="00000500000000000000" pitchFamily="2" charset="-34"/>
              </a:rPr>
              <a:t>địa</a:t>
            </a:r>
            <a:r>
              <a:rPr lang="en-US" sz="2800" dirty="0">
                <a:solidFill>
                  <a:srgbClr val="00B050"/>
                </a:solidFill>
                <a:latin typeface="#9Slide05 Pattaya" panose="00000500000000000000" pitchFamily="2" charset="-34"/>
                <a:cs typeface="#9Slide05 Pattaya" panose="00000500000000000000" pitchFamily="2" charset="-34"/>
              </a:rPr>
              <a:t>.</a:t>
            </a:r>
          </a:p>
        </p:txBody>
      </p:sp>
      <p:sp>
        <p:nvSpPr>
          <p:cNvPr id="13" name="Rectangle 12">
            <a:extLst>
              <a:ext uri="{FF2B5EF4-FFF2-40B4-BE49-F238E27FC236}">
                <a16:creationId xmlns:a16="http://schemas.microsoft.com/office/drawing/2014/main" id="{5814BFC1-703D-9975-6648-CBFC61BE79AA}"/>
              </a:ext>
            </a:extLst>
          </p:cNvPr>
          <p:cNvSpPr/>
          <p:nvPr/>
        </p:nvSpPr>
        <p:spPr>
          <a:xfrm>
            <a:off x="5222105" y="4740489"/>
            <a:ext cx="5857240" cy="2460625"/>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cxnSp>
        <p:nvCxnSpPr>
          <p:cNvPr id="15" name="Straight Arrow Connector 14">
            <a:extLst>
              <a:ext uri="{FF2B5EF4-FFF2-40B4-BE49-F238E27FC236}">
                <a16:creationId xmlns:a16="http://schemas.microsoft.com/office/drawing/2014/main" id="{DC1BCD93-D168-0BAA-1E6F-9BF7937033C2}"/>
              </a:ext>
            </a:extLst>
          </p:cNvPr>
          <p:cNvCxnSpPr>
            <a:cxnSpLocks/>
          </p:cNvCxnSpPr>
          <p:nvPr/>
        </p:nvCxnSpPr>
        <p:spPr>
          <a:xfrm>
            <a:off x="5907640" y="2239766"/>
            <a:ext cx="111988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26FD640-A4EB-D7B5-FA3F-388CBDBD3F70}"/>
              </a:ext>
            </a:extLst>
          </p:cNvPr>
          <p:cNvCxnSpPr>
            <a:cxnSpLocks/>
          </p:cNvCxnSpPr>
          <p:nvPr/>
        </p:nvCxnSpPr>
        <p:spPr>
          <a:xfrm>
            <a:off x="7027524" y="2239766"/>
            <a:ext cx="554804" cy="0"/>
          </a:xfrm>
          <a:prstGeom prst="straightConnector1">
            <a:avLst/>
          </a:prstGeom>
          <a:ln w="28575">
            <a:solidFill>
              <a:srgbClr val="310DB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4C5453B-F1DE-C6B5-6EEE-C120D3558E15}"/>
              </a:ext>
            </a:extLst>
          </p:cNvPr>
          <p:cNvCxnSpPr>
            <a:cxnSpLocks/>
          </p:cNvCxnSpPr>
          <p:nvPr/>
        </p:nvCxnSpPr>
        <p:spPr>
          <a:xfrm>
            <a:off x="7573727" y="2239766"/>
            <a:ext cx="55480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991CC9A-3D18-9FAD-5BDA-8832B41F5E7C}"/>
              </a:ext>
            </a:extLst>
          </p:cNvPr>
          <p:cNvCxnSpPr>
            <a:cxnSpLocks/>
          </p:cNvCxnSpPr>
          <p:nvPr/>
        </p:nvCxnSpPr>
        <p:spPr>
          <a:xfrm>
            <a:off x="7595921" y="3224373"/>
            <a:ext cx="3633733"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DA7BC5C-D502-E4AB-AF05-F5B261702CEF}"/>
              </a:ext>
            </a:extLst>
          </p:cNvPr>
          <p:cNvCxnSpPr>
            <a:cxnSpLocks/>
          </p:cNvCxnSpPr>
          <p:nvPr/>
        </p:nvCxnSpPr>
        <p:spPr>
          <a:xfrm>
            <a:off x="5907640" y="4270625"/>
            <a:ext cx="5630239"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86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descr="Gợi ý 10+ trò chơi học chữ cái tiếng Việt dễ thuộc nhớ lâu">
            <a:extLst>
              <a:ext uri="{FF2B5EF4-FFF2-40B4-BE49-F238E27FC236}">
                <a16:creationId xmlns:a16="http://schemas.microsoft.com/office/drawing/2014/main" id="{17482A6C-DB4B-6FA1-75BC-2794397ECE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4B854575-DFFD-2D3C-F74F-9E6838B12CB4}"/>
              </a:ext>
            </a:extLst>
          </p:cNvPr>
          <p:cNvPicPr>
            <a:picLocks noChangeAspect="1"/>
          </p:cNvPicPr>
          <p:nvPr/>
        </p:nvPicPr>
        <p:blipFill>
          <a:blip r:embed="rId2"/>
          <a:stretch>
            <a:fillRect/>
          </a:stretch>
        </p:blipFill>
        <p:spPr>
          <a:xfrm>
            <a:off x="1060468" y="1750393"/>
            <a:ext cx="10912896" cy="4156449"/>
          </a:xfrm>
          <a:prstGeom prst="rect">
            <a:avLst/>
          </a:prstGeom>
        </p:spPr>
      </p:pic>
      <p:pic>
        <p:nvPicPr>
          <p:cNvPr id="14" name="Picture 13">
            <a:extLst>
              <a:ext uri="{FF2B5EF4-FFF2-40B4-BE49-F238E27FC236}">
                <a16:creationId xmlns:a16="http://schemas.microsoft.com/office/drawing/2014/main" id="{6D3906CB-7F91-4C89-A320-4ED5EF2A325C}"/>
              </a:ext>
            </a:extLst>
          </p:cNvPr>
          <p:cNvPicPr>
            <a:picLocks noChangeAspect="1"/>
          </p:cNvPicPr>
          <p:nvPr/>
        </p:nvPicPr>
        <p:blipFill rotWithShape="1">
          <a:blip r:embed="rId3"/>
          <a:srcRect l="10269" r="929" b="13330"/>
          <a:stretch/>
        </p:blipFill>
        <p:spPr>
          <a:xfrm>
            <a:off x="0" y="5958042"/>
            <a:ext cx="12191999" cy="899958"/>
          </a:xfrm>
          <a:prstGeom prst="rect">
            <a:avLst/>
          </a:prstGeom>
        </p:spPr>
      </p:pic>
      <p:cxnSp>
        <p:nvCxnSpPr>
          <p:cNvPr id="15" name="Straight Arrow Connector 14">
            <a:extLst>
              <a:ext uri="{FF2B5EF4-FFF2-40B4-BE49-F238E27FC236}">
                <a16:creationId xmlns:a16="http://schemas.microsoft.com/office/drawing/2014/main" id="{F6FDABB4-906F-236F-3FDD-A9CF5F8BB8DF}"/>
              </a:ext>
            </a:extLst>
          </p:cNvPr>
          <p:cNvCxnSpPr>
            <a:cxnSpLocks/>
          </p:cNvCxnSpPr>
          <p:nvPr/>
        </p:nvCxnSpPr>
        <p:spPr>
          <a:xfrm>
            <a:off x="2989780" y="1993187"/>
            <a:ext cx="162845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BFA7535-6B73-F6C5-5DE3-AB6E36D91C74}"/>
              </a:ext>
            </a:extLst>
          </p:cNvPr>
          <p:cNvCxnSpPr/>
          <p:nvPr/>
        </p:nvCxnSpPr>
        <p:spPr>
          <a:xfrm>
            <a:off x="2989780" y="1993187"/>
            <a:ext cx="0" cy="2126750"/>
          </a:xfrm>
          <a:prstGeom prst="line">
            <a:avLst/>
          </a:prstGeom>
          <a:ln w="28575">
            <a:solidFill>
              <a:srgbClr val="310DB3"/>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5D870AF-0C2D-AC0D-9563-8A621C552EBF}"/>
              </a:ext>
            </a:extLst>
          </p:cNvPr>
          <p:cNvCxnSpPr/>
          <p:nvPr/>
        </p:nvCxnSpPr>
        <p:spPr>
          <a:xfrm>
            <a:off x="4601110" y="1993187"/>
            <a:ext cx="0" cy="2126750"/>
          </a:xfrm>
          <a:prstGeom prst="line">
            <a:avLst/>
          </a:prstGeom>
          <a:ln w="28575">
            <a:solidFill>
              <a:srgbClr val="310DB3"/>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247C17-1E3C-16D0-C0B6-6E4279510430}"/>
              </a:ext>
            </a:extLst>
          </p:cNvPr>
          <p:cNvCxnSpPr>
            <a:cxnSpLocks/>
          </p:cNvCxnSpPr>
          <p:nvPr/>
        </p:nvCxnSpPr>
        <p:spPr>
          <a:xfrm>
            <a:off x="5308314" y="1993187"/>
            <a:ext cx="0" cy="2219217"/>
          </a:xfrm>
          <a:prstGeom prst="line">
            <a:avLst/>
          </a:prstGeom>
          <a:ln w="28575">
            <a:solidFill>
              <a:srgbClr val="310DB3"/>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7025E82-EFAF-9BE2-BB2C-2E129A92343C}"/>
              </a:ext>
            </a:extLst>
          </p:cNvPr>
          <p:cNvCxnSpPr>
            <a:cxnSpLocks/>
          </p:cNvCxnSpPr>
          <p:nvPr/>
        </p:nvCxnSpPr>
        <p:spPr>
          <a:xfrm>
            <a:off x="6056614" y="1993187"/>
            <a:ext cx="0" cy="2219217"/>
          </a:xfrm>
          <a:prstGeom prst="line">
            <a:avLst/>
          </a:prstGeom>
          <a:ln w="28575">
            <a:solidFill>
              <a:srgbClr val="310DB3"/>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8CCD46A-3BE8-D545-10C1-9F6F86D746E2}"/>
              </a:ext>
            </a:extLst>
          </p:cNvPr>
          <p:cNvCxnSpPr>
            <a:cxnSpLocks/>
          </p:cNvCxnSpPr>
          <p:nvPr/>
        </p:nvCxnSpPr>
        <p:spPr>
          <a:xfrm>
            <a:off x="10575530" y="1993187"/>
            <a:ext cx="0" cy="2311684"/>
          </a:xfrm>
          <a:prstGeom prst="line">
            <a:avLst/>
          </a:prstGeom>
          <a:ln w="28575">
            <a:solidFill>
              <a:srgbClr val="310DB3"/>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8418852-B331-35BD-2C4A-F6F3F6E6BF28}"/>
              </a:ext>
            </a:extLst>
          </p:cNvPr>
          <p:cNvCxnSpPr>
            <a:cxnSpLocks/>
          </p:cNvCxnSpPr>
          <p:nvPr/>
        </p:nvCxnSpPr>
        <p:spPr>
          <a:xfrm>
            <a:off x="4618234" y="1993187"/>
            <a:ext cx="659258"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20441F9-EC92-95B1-D132-B43FE53A5D19}"/>
              </a:ext>
            </a:extLst>
          </p:cNvPr>
          <p:cNvCxnSpPr>
            <a:cxnSpLocks/>
          </p:cNvCxnSpPr>
          <p:nvPr/>
        </p:nvCxnSpPr>
        <p:spPr>
          <a:xfrm>
            <a:off x="5315164" y="1993187"/>
            <a:ext cx="74145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0621270-856F-515B-C68C-8DA83497FED3}"/>
              </a:ext>
            </a:extLst>
          </p:cNvPr>
          <p:cNvSpPr txBox="1"/>
          <p:nvPr/>
        </p:nvSpPr>
        <p:spPr>
          <a:xfrm>
            <a:off x="305654" y="189981"/>
            <a:ext cx="11376062" cy="1077218"/>
          </a:xfrm>
          <a:prstGeom prst="rect">
            <a:avLst/>
          </a:prstGeom>
          <a:noFill/>
        </p:spPr>
        <p:txBody>
          <a:bodyPr wrap="square">
            <a:spAutoFit/>
          </a:bodyPr>
          <a:lstStyle/>
          <a:p>
            <a:pPr algn="just">
              <a:buFont typeface="Arial" panose="020B0604020202020204" pitchFamily="34" charset="0"/>
              <a:buChar char="•"/>
            </a:pPr>
            <a:r>
              <a:rPr lang="vi-VN" sz="3200" b="1" i="0">
                <a:solidFill>
                  <a:srgbClr val="310DB3"/>
                </a:solidFill>
                <a:effectLst/>
                <a:latin typeface="#9Slide05 Fourth Medium" panose="00000600000000000000" pitchFamily="2" charset="0"/>
                <a:cs typeface="Arial" panose="020B0604020202020204" pitchFamily="34" charset="0"/>
              </a:rPr>
              <a:t>Nội thuỷ: </a:t>
            </a:r>
            <a:r>
              <a:rPr lang="vi-VN" sz="3200" b="0" i="0">
                <a:solidFill>
                  <a:srgbClr val="0070C0"/>
                </a:solidFill>
                <a:effectLst/>
                <a:latin typeface="#9Slide05 Fourth Medium" panose="00000600000000000000" pitchFamily="2" charset="0"/>
                <a:cs typeface="Arial" panose="020B0604020202020204" pitchFamily="34" charset="0"/>
              </a:rPr>
              <a:t>vùng nước tiếp giáp với bờ biển, ở phía trong đường cơ sở và là bộ phận lãnh thổ của Việt Nam.</a:t>
            </a:r>
          </a:p>
        </p:txBody>
      </p:sp>
      <p:sp>
        <p:nvSpPr>
          <p:cNvPr id="33" name="TextBox 32">
            <a:extLst>
              <a:ext uri="{FF2B5EF4-FFF2-40B4-BE49-F238E27FC236}">
                <a16:creationId xmlns:a16="http://schemas.microsoft.com/office/drawing/2014/main" id="{ECCCD5C4-4054-3BB2-4EE9-C8E98E8DEF15}"/>
              </a:ext>
            </a:extLst>
          </p:cNvPr>
          <p:cNvSpPr txBox="1"/>
          <p:nvPr/>
        </p:nvSpPr>
        <p:spPr>
          <a:xfrm>
            <a:off x="351459" y="166328"/>
            <a:ext cx="11489079" cy="1569660"/>
          </a:xfrm>
          <a:prstGeom prst="rect">
            <a:avLst/>
          </a:prstGeom>
          <a:solidFill>
            <a:schemeClr val="bg1"/>
          </a:solidFill>
        </p:spPr>
        <p:txBody>
          <a:bodyPr wrap="square">
            <a:spAutoFit/>
          </a:bodyPr>
          <a:lstStyle/>
          <a:p>
            <a:pPr algn="just">
              <a:buFont typeface="Arial" panose="020B0604020202020204" pitchFamily="34" charset="0"/>
              <a:buChar char="•"/>
            </a:pPr>
            <a:r>
              <a:rPr lang="vi-VN" sz="3200" b="1" i="0">
                <a:solidFill>
                  <a:srgbClr val="310DB3"/>
                </a:solidFill>
                <a:effectLst/>
                <a:latin typeface="#9Slide05 Fourth Medium" panose="00000600000000000000" pitchFamily="2" charset="0"/>
                <a:cs typeface="Arial" panose="020B0604020202020204" pitchFamily="34" charset="0"/>
              </a:rPr>
              <a:t>Lãnh hải:</a:t>
            </a:r>
            <a:r>
              <a:rPr lang="vi-VN" sz="3200" b="0" i="0">
                <a:solidFill>
                  <a:srgbClr val="310DB3"/>
                </a:solidFill>
                <a:effectLst/>
                <a:latin typeface="#9Slide05 Fourth Medium" panose="00000600000000000000" pitchFamily="2" charset="0"/>
                <a:cs typeface="Arial" panose="020B0604020202020204" pitchFamily="34" charset="0"/>
              </a:rPr>
              <a:t> </a:t>
            </a:r>
            <a:r>
              <a:rPr lang="vi-VN" sz="3200" b="0" i="0">
                <a:solidFill>
                  <a:srgbClr val="002060"/>
                </a:solidFill>
                <a:effectLst/>
                <a:latin typeface="#9Slide05 Fourth Medium" panose="00000600000000000000" pitchFamily="2" charset="0"/>
                <a:cs typeface="Arial" panose="020B0604020202020204" pitchFamily="34" charset="0"/>
              </a:rPr>
              <a:t>vùng biển có chiều rộng 12 hải lí tính từ đường cơ sở ra phía biển. Ranh giới ngoài của lãnh hải là biên giới quốc gia trên biển của Việt Nam.</a:t>
            </a:r>
          </a:p>
        </p:txBody>
      </p:sp>
      <p:sp>
        <p:nvSpPr>
          <p:cNvPr id="36" name="TextBox 35">
            <a:extLst>
              <a:ext uri="{FF2B5EF4-FFF2-40B4-BE49-F238E27FC236}">
                <a16:creationId xmlns:a16="http://schemas.microsoft.com/office/drawing/2014/main" id="{02B65112-0F17-F41D-904D-ADD987EED0D3}"/>
              </a:ext>
            </a:extLst>
          </p:cNvPr>
          <p:cNvSpPr txBox="1"/>
          <p:nvPr/>
        </p:nvSpPr>
        <p:spPr>
          <a:xfrm>
            <a:off x="385066" y="155691"/>
            <a:ext cx="11376061" cy="1754326"/>
          </a:xfrm>
          <a:prstGeom prst="rect">
            <a:avLst/>
          </a:prstGeom>
          <a:solidFill>
            <a:schemeClr val="bg1"/>
          </a:solidFill>
        </p:spPr>
        <p:txBody>
          <a:bodyPr wrap="square">
            <a:spAutoFit/>
          </a:bodyPr>
          <a:lstStyle/>
          <a:p>
            <a:pPr algn="just">
              <a:buFont typeface="Arial" panose="020B0604020202020204" pitchFamily="34" charset="0"/>
              <a:buChar char="•"/>
            </a:pPr>
            <a:r>
              <a:rPr lang="vi-VN" sz="3600" b="1" i="0">
                <a:solidFill>
                  <a:srgbClr val="310DB3"/>
                </a:solidFill>
                <a:effectLst/>
                <a:latin typeface="#9Slide05 Fourth Medium" panose="00000600000000000000" pitchFamily="2" charset="0"/>
                <a:cs typeface="Arial" panose="020B0604020202020204" pitchFamily="34" charset="0"/>
              </a:rPr>
              <a:t>Vùng tiếp giáp lãnh hải: </a:t>
            </a:r>
            <a:r>
              <a:rPr lang="vi-VN" sz="3600" b="0" i="0">
                <a:solidFill>
                  <a:srgbClr val="002060"/>
                </a:solidFill>
                <a:effectLst/>
                <a:latin typeface="#9Slide05 Fourth Medium" panose="00000600000000000000" pitchFamily="2" charset="0"/>
                <a:cs typeface="Arial" panose="020B0604020202020204" pitchFamily="34" charset="0"/>
              </a:rPr>
              <a:t>vùng biển tiếp liền và nằm ngoài lãnh hải Việt Nam, có chiều rộng 12 hải lí tính từ ranh giới ngoài của lãnh hải.</a:t>
            </a:r>
          </a:p>
        </p:txBody>
      </p:sp>
      <p:cxnSp>
        <p:nvCxnSpPr>
          <p:cNvPr id="37" name="Straight Arrow Connector 36">
            <a:extLst>
              <a:ext uri="{FF2B5EF4-FFF2-40B4-BE49-F238E27FC236}">
                <a16:creationId xmlns:a16="http://schemas.microsoft.com/office/drawing/2014/main" id="{480CD283-A8E5-248A-B2AC-8C4D7B294B72}"/>
              </a:ext>
            </a:extLst>
          </p:cNvPr>
          <p:cNvCxnSpPr>
            <a:cxnSpLocks/>
          </p:cNvCxnSpPr>
          <p:nvPr/>
        </p:nvCxnSpPr>
        <p:spPr>
          <a:xfrm>
            <a:off x="5354550" y="3355369"/>
            <a:ext cx="522098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76E8116-1533-44A3-61AD-EC5513EAACCE}"/>
              </a:ext>
            </a:extLst>
          </p:cNvPr>
          <p:cNvSpPr txBox="1"/>
          <p:nvPr/>
        </p:nvSpPr>
        <p:spPr>
          <a:xfrm>
            <a:off x="145980" y="279343"/>
            <a:ext cx="11978812" cy="1569660"/>
          </a:xfrm>
          <a:prstGeom prst="rect">
            <a:avLst/>
          </a:prstGeom>
          <a:solidFill>
            <a:schemeClr val="bg1"/>
          </a:solidFill>
        </p:spPr>
        <p:txBody>
          <a:bodyPr wrap="square">
            <a:spAutoFit/>
          </a:bodyPr>
          <a:lstStyle/>
          <a:p>
            <a:pPr algn="just">
              <a:buFont typeface="Arial" panose="020B0604020202020204" pitchFamily="34" charset="0"/>
              <a:buChar char="•"/>
            </a:pPr>
            <a:r>
              <a:rPr lang="vi-VN" sz="3200" b="1" i="0">
                <a:solidFill>
                  <a:srgbClr val="310DB3"/>
                </a:solidFill>
                <a:effectLst/>
                <a:latin typeface="#9Slide05 Fourth Medium" panose="00000600000000000000" pitchFamily="2" charset="0"/>
                <a:cs typeface="Arial" panose="020B0604020202020204" pitchFamily="34" charset="0"/>
              </a:rPr>
              <a:t>Vùng đặc quyền kinh tế: </a:t>
            </a:r>
            <a:r>
              <a:rPr lang="vi-VN" sz="3200" b="0" i="0">
                <a:solidFill>
                  <a:srgbClr val="002060"/>
                </a:solidFill>
                <a:effectLst/>
                <a:latin typeface="#9Slide05 Fourth Medium" panose="00000600000000000000" pitchFamily="2" charset="0"/>
                <a:cs typeface="Arial" panose="020B0604020202020204" pitchFamily="34" charset="0"/>
              </a:rPr>
              <a:t>vùng biển tiếp liền và nằm ngoài lãnh hải Việt Nam, hợp với lãnh hải thành một vùng biển có chiều rộng 200 hải lí tính từ đường cơ sở.</a:t>
            </a:r>
          </a:p>
        </p:txBody>
      </p:sp>
      <p:cxnSp>
        <p:nvCxnSpPr>
          <p:cNvPr id="40" name="Straight Arrow Connector 39">
            <a:extLst>
              <a:ext uri="{FF2B5EF4-FFF2-40B4-BE49-F238E27FC236}">
                <a16:creationId xmlns:a16="http://schemas.microsoft.com/office/drawing/2014/main" id="{66391D2E-B05A-33ED-F052-F4797A814C82}"/>
              </a:ext>
            </a:extLst>
          </p:cNvPr>
          <p:cNvCxnSpPr>
            <a:cxnSpLocks/>
          </p:cNvCxnSpPr>
          <p:nvPr/>
        </p:nvCxnSpPr>
        <p:spPr>
          <a:xfrm>
            <a:off x="4618234" y="3959832"/>
            <a:ext cx="5957296"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7F48AC8-83BB-F363-869F-E6EB25A5CC54}"/>
              </a:ext>
            </a:extLst>
          </p:cNvPr>
          <p:cNvSpPr txBox="1"/>
          <p:nvPr/>
        </p:nvSpPr>
        <p:spPr>
          <a:xfrm>
            <a:off x="1" y="196981"/>
            <a:ext cx="12191999" cy="1569660"/>
          </a:xfrm>
          <a:prstGeom prst="rect">
            <a:avLst/>
          </a:prstGeom>
          <a:solidFill>
            <a:schemeClr val="bg1"/>
          </a:solidFill>
        </p:spPr>
        <p:txBody>
          <a:bodyPr wrap="square">
            <a:spAutoFit/>
          </a:bodyPr>
          <a:lstStyle/>
          <a:p>
            <a:pPr algn="just">
              <a:buFont typeface="Arial" panose="020B0604020202020204" pitchFamily="34" charset="0"/>
              <a:buChar char="•"/>
            </a:pPr>
            <a:r>
              <a:rPr lang="vi-VN" sz="3200" b="1" i="0">
                <a:solidFill>
                  <a:srgbClr val="310DB3"/>
                </a:solidFill>
                <a:effectLst/>
                <a:latin typeface="#9Slide05 Fourth Medium" panose="00000600000000000000" pitchFamily="2" charset="0"/>
                <a:cs typeface="Arial" panose="020B0604020202020204" pitchFamily="34" charset="0"/>
              </a:rPr>
              <a:t>Thềm lục địa Việt Nam: </a:t>
            </a:r>
            <a:r>
              <a:rPr lang="vi-VN" sz="3200" b="0" i="0">
                <a:solidFill>
                  <a:srgbClr val="002060"/>
                </a:solidFill>
                <a:effectLst/>
                <a:latin typeface="#9Slide05 Fourth Medium" panose="00000600000000000000" pitchFamily="2" charset="0"/>
                <a:cs typeface="Arial" panose="020B0604020202020204" pitchFamily="34" charset="0"/>
              </a:rPr>
              <a:t>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r>
              <a:rPr lang="vi-VN" sz="3200" b="0" i="0">
                <a:solidFill>
                  <a:srgbClr val="333333"/>
                </a:solidFill>
                <a:effectLst/>
                <a:latin typeface="Roboto" panose="02000000000000000000" pitchFamily="2" charset="0"/>
              </a:rPr>
              <a:t>.</a:t>
            </a:r>
          </a:p>
        </p:txBody>
      </p:sp>
      <p:cxnSp>
        <p:nvCxnSpPr>
          <p:cNvPr id="44" name="Straight Arrow Connector 43">
            <a:extLst>
              <a:ext uri="{FF2B5EF4-FFF2-40B4-BE49-F238E27FC236}">
                <a16:creationId xmlns:a16="http://schemas.microsoft.com/office/drawing/2014/main" id="{29EF085E-5429-C4F1-4701-0C178D201946}"/>
              </a:ext>
            </a:extLst>
          </p:cNvPr>
          <p:cNvCxnSpPr>
            <a:cxnSpLocks/>
          </p:cNvCxnSpPr>
          <p:nvPr/>
        </p:nvCxnSpPr>
        <p:spPr>
          <a:xfrm>
            <a:off x="2989780" y="4995809"/>
            <a:ext cx="758575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09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barn(inVertic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barn(inVertic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barn(inVertical)">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3" grpId="0" animBg="1"/>
      <p:bldP spid="33" grpId="1" animBg="1"/>
      <p:bldP spid="36" grpId="0" animBg="1"/>
      <p:bldP spid="39"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2;p19">
            <a:extLst>
              <a:ext uri="{FF2B5EF4-FFF2-40B4-BE49-F238E27FC236}">
                <a16:creationId xmlns:a16="http://schemas.microsoft.com/office/drawing/2014/main" id="{022C18AE-13C9-93A7-FC26-9D2E2F2665DB}"/>
              </a:ext>
            </a:extLst>
          </p:cNvPr>
          <p:cNvGrpSpPr/>
          <p:nvPr/>
        </p:nvGrpSpPr>
        <p:grpSpPr>
          <a:xfrm>
            <a:off x="0" y="105689"/>
            <a:ext cx="7745558" cy="1208391"/>
            <a:chOff x="4660694" y="1859063"/>
            <a:chExt cx="5809168" cy="906293"/>
          </a:xfrm>
        </p:grpSpPr>
        <p:sp>
          <p:nvSpPr>
            <p:cNvPr id="3" name="Google Shape;253;p19">
              <a:extLst>
                <a:ext uri="{FF2B5EF4-FFF2-40B4-BE49-F238E27FC236}">
                  <a16:creationId xmlns:a16="http://schemas.microsoft.com/office/drawing/2014/main" id="{AC619913-7A49-A998-F05F-FC392A24BB24}"/>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5" name="Google Shape;254;p19">
              <a:extLst>
                <a:ext uri="{FF2B5EF4-FFF2-40B4-BE49-F238E27FC236}">
                  <a16:creationId xmlns:a16="http://schemas.microsoft.com/office/drawing/2014/main" id="{1B9B69AE-899F-6BEC-AA30-29E60D484802}"/>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6" name="Google Shape;255;p19">
              <a:extLst>
                <a:ext uri="{FF2B5EF4-FFF2-40B4-BE49-F238E27FC236}">
                  <a16:creationId xmlns:a16="http://schemas.microsoft.com/office/drawing/2014/main" id="{C4A5C634-614E-9D66-9A55-9742866817C5}"/>
                </a:ext>
              </a:extLst>
            </p:cNvPr>
            <p:cNvSpPr/>
            <p:nvPr/>
          </p:nvSpPr>
          <p:spPr>
            <a:xfrm>
              <a:off x="5062824" y="1878288"/>
              <a:ext cx="5055998"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FCF96B"/>
            </a:solidFill>
            <a:ln>
              <a:noFill/>
            </a:ln>
          </p:spPr>
          <p:txBody>
            <a:bodyPr spcFirstLastPara="1" wrap="square" lIns="121900" tIns="121900" rIns="121900" bIns="121900" anchor="ctr" anchorCtr="0">
              <a:noAutofit/>
            </a:bodyPr>
            <a:lstStyle/>
            <a:p>
              <a:endParaRPr sz="2400"/>
            </a:p>
          </p:txBody>
        </p:sp>
        <p:sp>
          <p:nvSpPr>
            <p:cNvPr id="7" name="Google Shape;256;p19">
              <a:extLst>
                <a:ext uri="{FF2B5EF4-FFF2-40B4-BE49-F238E27FC236}">
                  <a16:creationId xmlns:a16="http://schemas.microsoft.com/office/drawing/2014/main" id="{FB94E2A1-F1AB-9509-6A64-465AE923F4E0}"/>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8" name="Google Shape;258;p19">
              <a:extLst>
                <a:ext uri="{FF2B5EF4-FFF2-40B4-BE49-F238E27FC236}">
                  <a16:creationId xmlns:a16="http://schemas.microsoft.com/office/drawing/2014/main" id="{0FE87C28-89DA-BCF9-5C18-1240768BB9D7}"/>
                </a:ext>
              </a:extLst>
            </p:cNvPr>
            <p:cNvSpPr txBox="1"/>
            <p:nvPr/>
          </p:nvSpPr>
          <p:spPr>
            <a:xfrm>
              <a:off x="4870183" y="2331606"/>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vi-VN" sz="2800" b="1">
                  <a:solidFill>
                    <a:srgbClr val="310DB3"/>
                  </a:solidFill>
                  <a:latin typeface="Arial" panose="020B0604020202020204" pitchFamily="34" charset="0"/>
                  <a:cs typeface="Arial" panose="020B0604020202020204" pitchFamily="34" charset="0"/>
                </a:rPr>
                <a:t>Các v</a:t>
              </a:r>
              <a:r>
                <a:rPr lang="en-US" sz="2800" b="1">
                  <a:solidFill>
                    <a:srgbClr val="310DB3"/>
                  </a:solidFill>
                  <a:latin typeface="Arial" panose="020B0604020202020204" pitchFamily="34" charset="0"/>
                  <a:cs typeface="Arial" panose="020B0604020202020204" pitchFamily="34" charset="0"/>
                </a:rPr>
                <a:t>ùng biển </a:t>
              </a:r>
              <a:r>
                <a:rPr lang="vi-VN" sz="2800" b="1">
                  <a:solidFill>
                    <a:srgbClr val="310DB3"/>
                  </a:solidFill>
                  <a:latin typeface="Arial" panose="020B0604020202020204" pitchFamily="34" charset="0"/>
                  <a:cs typeface="Arial" panose="020B0604020202020204" pitchFamily="34" charset="0"/>
                </a:rPr>
                <a:t>của </a:t>
              </a:r>
              <a:r>
                <a:rPr lang="en-US" sz="2800" b="1">
                  <a:solidFill>
                    <a:srgbClr val="310DB3"/>
                  </a:solidFill>
                  <a:latin typeface="Arial" panose="020B0604020202020204" pitchFamily="34" charset="0"/>
                  <a:cs typeface="Arial" panose="020B0604020202020204" pitchFamily="34" charset="0"/>
                </a:rPr>
                <a:t>Việt Nam </a:t>
              </a:r>
            </a:p>
            <a:p>
              <a:pPr algn="ctr"/>
              <a:r>
                <a:rPr lang="en-US" sz="2800" b="1">
                  <a:solidFill>
                    <a:srgbClr val="310DB3"/>
                  </a:solidFill>
                  <a:latin typeface="Arial" panose="020B0604020202020204" pitchFamily="34" charset="0"/>
                  <a:cs typeface="Arial" panose="020B0604020202020204" pitchFamily="34" charset="0"/>
                </a:rPr>
                <a:t>ở Biển Đông</a:t>
              </a:r>
              <a:endParaRPr lang="en-US" sz="2800">
                <a:solidFill>
                  <a:srgbClr val="0070C0"/>
                </a:solidFill>
                <a:latin typeface="Arial" panose="020B0604020202020204" pitchFamily="34" charset="0"/>
                <a:cs typeface="Arial" panose="020B0604020202020204" pitchFamily="34" charset="0"/>
              </a:endParaRPr>
            </a:p>
            <a:p>
              <a:pPr algn="ctr"/>
              <a:endParaRPr lang="en-US" sz="2800">
                <a:solidFill>
                  <a:srgbClr val="310DB3"/>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A373C15E-3BE5-0C15-17BD-B76C46F81091}"/>
              </a:ext>
            </a:extLst>
          </p:cNvPr>
          <p:cNvSpPr txBox="1"/>
          <p:nvPr/>
        </p:nvSpPr>
        <p:spPr>
          <a:xfrm>
            <a:off x="279319" y="2014268"/>
            <a:ext cx="11720897" cy="2628412"/>
          </a:xfrm>
          <a:prstGeom prst="rect">
            <a:avLst/>
          </a:prstGeom>
          <a:noFill/>
        </p:spPr>
        <p:txBody>
          <a:bodyPr wrap="square">
            <a:spAutoFit/>
          </a:bodyPr>
          <a:lstStyle/>
          <a:p>
            <a:pPr lvl="0" algn="just">
              <a:lnSpc>
                <a:spcPct val="115000"/>
              </a:lnSpc>
              <a:spcAft>
                <a:spcPts val="600"/>
              </a:spcAft>
              <a:tabLst>
                <a:tab pos="180340" algn="l"/>
                <a:tab pos="244475" algn="l"/>
                <a:tab pos="450215" algn="l"/>
              </a:tabLst>
            </a:pPr>
            <a:r>
              <a:rPr lang="vi-VN" sz="3600">
                <a:solidFill>
                  <a:srgbClr val="002060"/>
                </a:solidFill>
                <a:effectLst/>
                <a:latin typeface="Arial" panose="020B0604020202020204" pitchFamily="34" charset="0"/>
                <a:ea typeface="Cambria" panose="02040503050406030204" pitchFamily="18" charset="0"/>
                <a:cs typeface="Arial" panose="020B0604020202020204" pitchFamily="34" charset="0"/>
              </a:rPr>
              <a:t>-</a:t>
            </a:r>
            <a:r>
              <a:rPr lang="en-US" sz="3600">
                <a:solidFill>
                  <a:srgbClr val="002060"/>
                </a:solidFill>
                <a:effectLst/>
                <a:latin typeface="Arial" panose="020B0604020202020204" pitchFamily="34" charset="0"/>
                <a:ea typeface="Cambria" panose="02040503050406030204" pitchFamily="18" charset="0"/>
                <a:cs typeface="Arial" panose="020B0604020202020204" pitchFamily="34" charset="0"/>
              </a:rPr>
              <a:t>Vùng biển Việt Nam nằm ở bờ Tây của biển Đông</a:t>
            </a:r>
            <a:endParaRPr lang="en-US" sz="36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lvl="0" algn="just">
              <a:lnSpc>
                <a:spcPct val="115000"/>
              </a:lnSpc>
              <a:spcAft>
                <a:spcPts val="600"/>
              </a:spcAft>
              <a:tabLst>
                <a:tab pos="180340" algn="l"/>
                <a:tab pos="244475" algn="l"/>
                <a:tab pos="450215" algn="l"/>
              </a:tabLst>
            </a:pPr>
            <a:r>
              <a:rPr lang="vi-VN" sz="3600">
                <a:solidFill>
                  <a:srgbClr val="002060"/>
                </a:solidFill>
                <a:effectLst/>
                <a:latin typeface="Arial" panose="020B0604020202020204" pitchFamily="34" charset="0"/>
                <a:ea typeface="Cambria" panose="02040503050406030204" pitchFamily="18" charset="0"/>
                <a:cs typeface="Arial" panose="020B0604020202020204" pitchFamily="34" charset="0"/>
              </a:rPr>
              <a:t>-</a:t>
            </a:r>
            <a:r>
              <a:rPr lang="en-US" sz="3600">
                <a:solidFill>
                  <a:srgbClr val="002060"/>
                </a:solidFill>
                <a:effectLst/>
                <a:latin typeface="Arial" panose="020B0604020202020204" pitchFamily="34" charset="0"/>
                <a:ea typeface="Cambria" panose="02040503050406030204" pitchFamily="18" charset="0"/>
                <a:cs typeface="Arial" panose="020B0604020202020204" pitchFamily="34" charset="0"/>
              </a:rPr>
              <a:t>Diện tích hơn 1 triệu Km</a:t>
            </a:r>
            <a:r>
              <a:rPr lang="en-US" sz="3600" baseline="30000">
                <a:solidFill>
                  <a:srgbClr val="002060"/>
                </a:solidFill>
                <a:effectLst/>
                <a:latin typeface="Arial" panose="020B0604020202020204" pitchFamily="34" charset="0"/>
                <a:ea typeface="Cambria" panose="02040503050406030204" pitchFamily="18" charset="0"/>
                <a:cs typeface="Arial" panose="020B0604020202020204" pitchFamily="34" charset="0"/>
              </a:rPr>
              <a:t>2</a:t>
            </a:r>
            <a:r>
              <a:rPr lang="en-US" sz="3600">
                <a:solidFill>
                  <a:srgbClr val="002060"/>
                </a:solidFill>
                <a:latin typeface="Arial" panose="020B0604020202020204" pitchFamily="34" charset="0"/>
                <a:ea typeface="Cambria" panose="02040503050406030204" pitchFamily="18" charset="0"/>
                <a:cs typeface="Arial" panose="020B0604020202020204" pitchFamily="34" charset="0"/>
              </a:rPr>
              <a:t>, g</a:t>
            </a:r>
            <a:r>
              <a:rPr lang="en-US" sz="3600">
                <a:solidFill>
                  <a:srgbClr val="002060"/>
                </a:solidFill>
                <a:effectLst/>
                <a:latin typeface="Arial" panose="020B0604020202020204" pitchFamily="34" charset="0"/>
                <a:ea typeface="Cambria" panose="02040503050406030204" pitchFamily="18" charset="0"/>
                <a:cs typeface="Arial" panose="020B0604020202020204" pitchFamily="34" charset="0"/>
              </a:rPr>
              <a:t>ấp 3 lần diện tích đất liền</a:t>
            </a:r>
            <a:endParaRPr lang="en-US" sz="36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en-US" sz="3600">
                <a:solidFill>
                  <a:srgbClr val="002060"/>
                </a:solidFill>
                <a:effectLst/>
                <a:latin typeface="Arial" panose="020B0604020202020204" pitchFamily="34" charset="0"/>
                <a:ea typeface="Cambria" panose="02040503050406030204" pitchFamily="18" charset="0"/>
                <a:cs typeface="Arial" panose="020B0604020202020204" pitchFamily="34" charset="0"/>
              </a:rPr>
              <a:t>-Gồm 5 bộ phận: Nội thủy, lãnh hải, tiếp giáp lãnh hải và vùng đặc quyền kinh tế</a:t>
            </a:r>
            <a:endParaRPr lang="en-US" sz="3600">
              <a:solidFill>
                <a:srgbClr val="002060"/>
              </a:solidFill>
              <a:latin typeface="Arial" panose="020B0604020202020204" pitchFamily="34" charset="0"/>
              <a:cs typeface="Arial" panose="020B0604020202020204" pitchFamily="34" charset="0"/>
            </a:endParaRPr>
          </a:p>
        </p:txBody>
      </p:sp>
      <p:pic>
        <p:nvPicPr>
          <p:cNvPr id="11" name="Picture 10" descr="book9">
            <a:extLst>
              <a:ext uri="{FF2B5EF4-FFF2-40B4-BE49-F238E27FC236}">
                <a16:creationId xmlns:a16="http://schemas.microsoft.com/office/drawing/2014/main" id="{B8166767-7005-89FB-CA5B-8696409065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6613" y="741014"/>
            <a:ext cx="1544650" cy="106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5782248-D45C-FF5A-DD59-C478419CB5B9}"/>
              </a:ext>
            </a:extLst>
          </p:cNvPr>
          <p:cNvPicPr>
            <a:picLocks noChangeAspect="1"/>
          </p:cNvPicPr>
          <p:nvPr/>
        </p:nvPicPr>
        <p:blipFill rotWithShape="1">
          <a:blip r:embed="rId4"/>
          <a:srcRect l="10269" r="929" b="13330"/>
          <a:stretch/>
        </p:blipFill>
        <p:spPr>
          <a:xfrm>
            <a:off x="0" y="5958042"/>
            <a:ext cx="12191999" cy="899958"/>
          </a:xfrm>
          <a:prstGeom prst="rect">
            <a:avLst/>
          </a:prstGeom>
        </p:spPr>
      </p:pic>
    </p:spTree>
    <p:extLst>
      <p:ext uri="{BB962C8B-B14F-4D97-AF65-F5344CB8AC3E}">
        <p14:creationId xmlns:p14="http://schemas.microsoft.com/office/powerpoint/2010/main" val="194190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52.png">
            <a:extLst>
              <a:ext uri="{FF2B5EF4-FFF2-40B4-BE49-F238E27FC236}">
                <a16:creationId xmlns:a16="http://schemas.microsoft.com/office/drawing/2014/main" id="{09FA012A-40E0-49C0-8381-5CA6AEF4F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49"/>
            <a:ext cx="7351380" cy="67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age47.png">
            <a:extLst>
              <a:ext uri="{FF2B5EF4-FFF2-40B4-BE49-F238E27FC236}">
                <a16:creationId xmlns:a16="http://schemas.microsoft.com/office/drawing/2014/main" id="{9032A1CC-350C-4E83-BF46-6B377612B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730" y="0"/>
            <a:ext cx="4834270" cy="386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0E98F71-04F8-47B9-976F-10C3F30802BC}"/>
              </a:ext>
            </a:extLst>
          </p:cNvPr>
          <p:cNvSpPr/>
          <p:nvPr/>
        </p:nvSpPr>
        <p:spPr>
          <a:xfrm>
            <a:off x="7364080" y="4092583"/>
            <a:ext cx="4827920" cy="2377959"/>
          </a:xfrm>
          <a:prstGeom prst="rect">
            <a:avLst/>
          </a:prstGeom>
        </p:spPr>
        <p:txBody>
          <a:bodyPr wrap="square">
            <a:spAutoFit/>
          </a:bodyPr>
          <a:lstStyle/>
          <a:p>
            <a:pPr indent="180340" algn="just">
              <a:lnSpc>
                <a:spcPct val="115000"/>
              </a:lnSpc>
              <a:spcAft>
                <a:spcPts val="0"/>
              </a:spcAft>
              <a:tabLst>
                <a:tab pos="90170" algn="l"/>
                <a:tab pos="180340" algn="l"/>
                <a:tab pos="450215" algn="l"/>
              </a:tabLst>
            </a:pPr>
            <a:r>
              <a:rPr lang="en-US" sz="2600" b="1">
                <a:solidFill>
                  <a:srgbClr val="FF0066"/>
                </a:solidFill>
                <a:latin typeface="#9Slide05 Fourth Medium" panose="00000600000000000000" pitchFamily="2" charset="0"/>
                <a:ea typeface="Cambria" panose="02040503050406030204" pitchFamily="18" charset="0"/>
                <a:cs typeface="Arial" panose="020B0604020202020204" pitchFamily="34" charset="0"/>
              </a:rPr>
              <a:t>+ </a:t>
            </a:r>
            <a:r>
              <a:rPr lang="en-US" sz="2600">
                <a:solidFill>
                  <a:srgbClr val="FF0066"/>
                </a:solidFill>
                <a:latin typeface="#9Slide05 Fourth Medium" panose="00000600000000000000" pitchFamily="2" charset="0"/>
                <a:ea typeface="Cambria" panose="02040503050406030204" pitchFamily="18" charset="0"/>
                <a:cs typeface="Arial" panose="020B0604020202020204" pitchFamily="34" charset="0"/>
              </a:rPr>
              <a:t>Em biết gì về tình hình biển Đông trong những năm gần đây ?</a:t>
            </a:r>
            <a:endParaRPr lang="en-US" sz="2600">
              <a:solidFill>
                <a:srgbClr val="FF0066"/>
              </a:solidFill>
              <a:latin typeface="#9Slide05 Fourth Medium" panose="00000600000000000000" pitchFamily="2" charset="0"/>
              <a:ea typeface="Times New Roman" panose="02020603050405020304" pitchFamily="18" charset="0"/>
              <a:cs typeface="Arial" panose="020B0604020202020204" pitchFamily="34" charset="0"/>
            </a:endParaRPr>
          </a:p>
          <a:p>
            <a:pPr indent="180340" algn="just">
              <a:lnSpc>
                <a:spcPct val="115000"/>
              </a:lnSpc>
              <a:spcAft>
                <a:spcPts val="0"/>
              </a:spcAft>
              <a:tabLst>
                <a:tab pos="90170" algn="l"/>
                <a:tab pos="180340" algn="l"/>
                <a:tab pos="450215" algn="l"/>
              </a:tabLst>
            </a:pPr>
            <a:r>
              <a:rPr lang="en-US" sz="2600">
                <a:solidFill>
                  <a:srgbClr val="FF0066"/>
                </a:solidFill>
                <a:latin typeface="#9Slide05 Fourth Medium" panose="00000600000000000000" pitchFamily="2" charset="0"/>
                <a:ea typeface="Cambria" panose="02040503050406030204" pitchFamily="18" charset="0"/>
                <a:cs typeface="Arial" panose="020B0604020202020204" pitchFamily="34" charset="0"/>
              </a:rPr>
              <a:t>+ Chính sách của Đảng và Nhà nước ta như thế nào về vấn đề biển Đông ?</a:t>
            </a:r>
            <a:endParaRPr lang="en-US" sz="2600">
              <a:solidFill>
                <a:srgbClr val="FF0066"/>
              </a:solidFill>
              <a:effectLst/>
              <a:latin typeface="#9Slide05 Fourth Medium" panose="00000600000000000000" pitchFamily="2"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836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00E0F77-E936-4985-B7B1-B9823486A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EB0EB5-8007-0D32-5059-9EDDC40F53AC}"/>
              </a:ext>
            </a:extLst>
          </p:cNvPr>
          <p:cNvSpPr txBox="1"/>
          <p:nvPr/>
        </p:nvSpPr>
        <p:spPr>
          <a:xfrm>
            <a:off x="822220" y="3490193"/>
            <a:ext cx="10547558" cy="3249653"/>
          </a:xfrm>
          <a:prstGeom prst="rect">
            <a:avLst/>
          </a:prstGeom>
          <a:solidFill>
            <a:schemeClr val="bg1"/>
          </a:solidFill>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tabLst>
                <a:tab pos="180340" algn="l"/>
                <a:tab pos="450215" algn="l"/>
              </a:tabLst>
            </a:pPr>
            <a:r>
              <a:rPr lang="en-US" sz="3200">
                <a:solidFill>
                  <a:srgbClr val="FF0000"/>
                </a:solidFill>
                <a:effectLst/>
                <a:latin typeface="#9Slide05 Fourth Medium" panose="00000600000000000000" pitchFamily="2" charset="0"/>
              </a:rPr>
              <a:t>Luật chơi: </a:t>
            </a:r>
          </a:p>
          <a:p>
            <a:pPr marL="342900" lvl="0" indent="-228600">
              <a:lnSpc>
                <a:spcPct val="90000"/>
              </a:lnSpc>
              <a:spcAft>
                <a:spcPts val="600"/>
              </a:spcAft>
              <a:buFont typeface="Arial" panose="020B0604020202020204" pitchFamily="34" charset="0"/>
              <a:buChar char="•"/>
              <a:tabLst>
                <a:tab pos="180340" algn="l"/>
                <a:tab pos="450215" algn="l"/>
              </a:tabLst>
            </a:pPr>
            <a:r>
              <a:rPr lang="en-US" sz="3200">
                <a:solidFill>
                  <a:srgbClr val="1104BC"/>
                </a:solidFill>
                <a:effectLst/>
                <a:latin typeface="#9Slide05 Fourth" panose="00000500000000000000" pitchFamily="2" charset="0"/>
              </a:rPr>
              <a:t>Hãy nhắm mắt lại và tưởng tượng trước mắt các em là biển, hãy ghi nhớ các bộ phận của vùng biển nước ta và mô tả nó qua bước chân của mình, suy nghĩ trong 1 phút.</a:t>
            </a:r>
          </a:p>
          <a:p>
            <a:pPr marL="342900" lvl="0" indent="-228600">
              <a:lnSpc>
                <a:spcPct val="90000"/>
              </a:lnSpc>
              <a:spcAft>
                <a:spcPts val="600"/>
              </a:spcAft>
              <a:buFont typeface="Arial" panose="020B0604020202020204" pitchFamily="34" charset="0"/>
              <a:buChar char="•"/>
              <a:tabLst>
                <a:tab pos="180340" algn="l"/>
                <a:tab pos="450215" algn="l"/>
              </a:tabLst>
            </a:pPr>
            <a:r>
              <a:rPr lang="en-US" sz="3200">
                <a:solidFill>
                  <a:srgbClr val="1104BC"/>
                </a:solidFill>
                <a:effectLst/>
                <a:latin typeface="#9Slide05 Fourth" panose="00000500000000000000" pitchFamily="2" charset="0"/>
              </a:rPr>
              <a:t>Chú ý khoảng cách giữa các bước chân để mô tả đúng nhất về khoảng cách giữa các bộ phận của vùng biển nước ta.</a:t>
            </a:r>
          </a:p>
        </p:txBody>
      </p:sp>
      <p:grpSp>
        <p:nvGrpSpPr>
          <p:cNvPr id="10" name="Group 9">
            <a:extLst>
              <a:ext uri="{FF2B5EF4-FFF2-40B4-BE49-F238E27FC236}">
                <a16:creationId xmlns:a16="http://schemas.microsoft.com/office/drawing/2014/main" id="{37F63F4F-9BCF-9DDF-87EF-26363A67AC20}"/>
              </a:ext>
            </a:extLst>
          </p:cNvPr>
          <p:cNvGrpSpPr/>
          <p:nvPr/>
        </p:nvGrpSpPr>
        <p:grpSpPr>
          <a:xfrm>
            <a:off x="1280994" y="-37560"/>
            <a:ext cx="9705533" cy="3527754"/>
            <a:chOff x="959205" y="113016"/>
            <a:chExt cx="10369645" cy="3857226"/>
          </a:xfrm>
        </p:grpSpPr>
        <p:pic>
          <p:nvPicPr>
            <p:cNvPr id="8" name="image46.png" descr="A close up of a logo&#10;&#10;Description automatically generated">
              <a:extLst>
                <a:ext uri="{FF2B5EF4-FFF2-40B4-BE49-F238E27FC236}">
                  <a16:creationId xmlns:a16="http://schemas.microsoft.com/office/drawing/2014/main" id="{E72C16C2-0753-CFA7-0E17-40D7835AF5FE}"/>
                </a:ext>
              </a:extLst>
            </p:cNvPr>
            <p:cNvPicPr/>
            <p:nvPr/>
          </p:nvPicPr>
          <p:blipFill>
            <a:blip r:embed="rId3"/>
            <a:stretch>
              <a:fillRect/>
            </a:stretch>
          </p:blipFill>
          <p:spPr>
            <a:xfrm>
              <a:off x="959205" y="113016"/>
              <a:ext cx="10369645" cy="3857226"/>
            </a:xfrm>
            <a:prstGeom prst="rect">
              <a:avLst/>
            </a:prstGeom>
          </p:spPr>
        </p:pic>
        <p:sp>
          <p:nvSpPr>
            <p:cNvPr id="9" name="TextBox 8">
              <a:extLst>
                <a:ext uri="{FF2B5EF4-FFF2-40B4-BE49-F238E27FC236}">
                  <a16:creationId xmlns:a16="http://schemas.microsoft.com/office/drawing/2014/main" id="{5DAFBE95-50E4-71E9-1769-BDB5B9477948}"/>
                </a:ext>
              </a:extLst>
            </p:cNvPr>
            <p:cNvSpPr txBox="1"/>
            <p:nvPr/>
          </p:nvSpPr>
          <p:spPr>
            <a:xfrm>
              <a:off x="4601375" y="865848"/>
              <a:ext cx="5147353" cy="830997"/>
            </a:xfrm>
            <a:prstGeom prst="rect">
              <a:avLst/>
            </a:prstGeom>
            <a:solidFill>
              <a:schemeClr val="bg1"/>
            </a:solidFill>
          </p:spPr>
          <p:txBody>
            <a:bodyPr wrap="square" rtlCol="0">
              <a:spAutoFit/>
            </a:bodyPr>
            <a:lstStyle/>
            <a:p>
              <a:r>
                <a:rPr lang="en-US" sz="4800">
                  <a:solidFill>
                    <a:srgbClr val="FF0000"/>
                  </a:solidFill>
                  <a:latin typeface="#9Slide05 FS Blonde Script" panose="03000503000000000000" pitchFamily="65" charset="0"/>
                </a:rPr>
                <a:t>5 bước vươn ra biển</a:t>
              </a:r>
            </a:p>
          </p:txBody>
        </p:sp>
      </p:grpSp>
    </p:spTree>
    <p:extLst>
      <p:ext uri="{BB962C8B-B14F-4D97-AF65-F5344CB8AC3E}">
        <p14:creationId xmlns:p14="http://schemas.microsoft.com/office/powerpoint/2010/main" val="2601489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1424287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FB2678-712A-E9DF-2E8C-2FDE2E65A502}"/>
              </a:ext>
            </a:extLst>
          </p:cNvPr>
          <p:cNvPicPr>
            <a:picLocks noChangeAspect="1"/>
          </p:cNvPicPr>
          <p:nvPr/>
        </p:nvPicPr>
        <p:blipFill rotWithShape="1">
          <a:blip r:embed="rId7"/>
          <a:srcRect l="10269" r="929" b="13330"/>
          <a:stretch/>
        </p:blipFill>
        <p:spPr>
          <a:xfrm>
            <a:off x="0" y="5958042"/>
            <a:ext cx="12191999" cy="899958"/>
          </a:xfrm>
          <a:prstGeom prst="rect">
            <a:avLst/>
          </a:prstGeom>
        </p:spPr>
      </p:pic>
      <p:grpSp>
        <p:nvGrpSpPr>
          <p:cNvPr id="15" name="Group 14">
            <a:extLst>
              <a:ext uri="{FF2B5EF4-FFF2-40B4-BE49-F238E27FC236}">
                <a16:creationId xmlns:a16="http://schemas.microsoft.com/office/drawing/2014/main" id="{E8CA5A94-034C-D719-BFA2-961A85CF61F1}"/>
              </a:ext>
            </a:extLst>
          </p:cNvPr>
          <p:cNvGrpSpPr/>
          <p:nvPr/>
        </p:nvGrpSpPr>
        <p:grpSpPr>
          <a:xfrm>
            <a:off x="0" y="0"/>
            <a:ext cx="2270590" cy="6858000"/>
            <a:chOff x="0" y="0"/>
            <a:chExt cx="2270590" cy="6858000"/>
          </a:xfrm>
        </p:grpSpPr>
        <p:sp>
          <p:nvSpPr>
            <p:cNvPr id="16" name="Rectangle 15">
              <a:extLst>
                <a:ext uri="{FF2B5EF4-FFF2-40B4-BE49-F238E27FC236}">
                  <a16:creationId xmlns:a16="http://schemas.microsoft.com/office/drawing/2014/main" id="{EB64A4E7-879C-CDC8-FF47-CBD4F58C47CB}"/>
                </a:ext>
              </a:extLst>
            </p:cNvPr>
            <p:cNvSpPr/>
            <p:nvPr/>
          </p:nvSpPr>
          <p:spPr>
            <a:xfrm>
              <a:off x="0" y="0"/>
              <a:ext cx="1551398" cy="6858000"/>
            </a:xfrm>
            <a:prstGeom prst="rect">
              <a:avLst/>
            </a:prstGeom>
            <a:solidFill>
              <a:srgbClr val="0672BD"/>
            </a:solid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AD5926F9-4237-D811-292B-C1A4D0F00A7E}"/>
                </a:ext>
              </a:extLst>
            </p:cNvPr>
            <p:cNvSpPr/>
            <p:nvPr/>
          </p:nvSpPr>
          <p:spPr>
            <a:xfrm>
              <a:off x="27342" y="2445251"/>
              <a:ext cx="2243248" cy="22808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BA83B47-963D-F1F9-53F3-18A6FFE06A37}"/>
                </a:ext>
              </a:extLst>
            </p:cNvPr>
            <p:cNvSpPr txBox="1"/>
            <p:nvPr/>
          </p:nvSpPr>
          <p:spPr>
            <a:xfrm rot="16200000">
              <a:off x="-1965844" y="2800852"/>
              <a:ext cx="6411074" cy="1569660"/>
            </a:xfrm>
            <a:prstGeom prst="rect">
              <a:avLst/>
            </a:prstGeom>
            <a:noFill/>
          </p:spPr>
          <p:txBody>
            <a:bodyPr wrap="square" rtlCol="0">
              <a:spAutoFit/>
            </a:bodyPr>
            <a:lstStyle/>
            <a:p>
              <a:pPr algn="ctr"/>
              <a:r>
                <a:rPr lang="en-US" sz="4800">
                  <a:solidFill>
                    <a:srgbClr val="00B050"/>
                  </a:solidFill>
                  <a:latin typeface="#9Slide07 IcielCrocante" panose="02000000000000000000" pitchFamily="2" charset="0"/>
                </a:rPr>
                <a:t>L</a:t>
              </a:r>
              <a:r>
                <a:rPr lang="vi-VN" sz="4800">
                  <a:solidFill>
                    <a:srgbClr val="00B050"/>
                  </a:solidFill>
                  <a:latin typeface="#9Slide07 IcielCrocante" panose="02000000000000000000" pitchFamily="2" charset="0"/>
                </a:rPr>
                <a:t>uyện </a:t>
              </a:r>
            </a:p>
            <a:p>
              <a:pPr algn="ctr"/>
              <a:r>
                <a:rPr lang="vi-VN" sz="4800">
                  <a:solidFill>
                    <a:srgbClr val="00B050"/>
                  </a:solidFill>
                  <a:latin typeface="#9Slide07 IcielCrocante" panose="02000000000000000000" pitchFamily="2" charset="0"/>
                </a:rPr>
                <a:t>tập</a:t>
              </a:r>
              <a:endParaRPr lang="en-US" sz="4800">
                <a:solidFill>
                  <a:srgbClr val="00B050"/>
                </a:solidFill>
                <a:latin typeface="#9Slide07 IcielCrocante" panose="02000000000000000000" pitchFamily="2" charset="0"/>
              </a:endParaRPr>
            </a:p>
          </p:txBody>
        </p:sp>
      </p:grpSp>
      <p:sp>
        <p:nvSpPr>
          <p:cNvPr id="3" name="Rectangle 1">
            <a:extLst>
              <a:ext uri="{FF2B5EF4-FFF2-40B4-BE49-F238E27FC236}">
                <a16:creationId xmlns:a16="http://schemas.microsoft.com/office/drawing/2014/main" id="{2256A45E-41C7-8FC3-F92A-187FC320D7F0}"/>
              </a:ext>
            </a:extLst>
          </p:cNvPr>
          <p:cNvSpPr>
            <a:spLocks noChangeArrowheads="1"/>
          </p:cNvSpPr>
          <p:nvPr/>
        </p:nvSpPr>
        <p:spPr bwMode="auto">
          <a:xfrm>
            <a:off x="1714071" y="57733"/>
            <a:ext cx="10315254" cy="1345753"/>
          </a:xfrm>
          <a:custGeom>
            <a:avLst/>
            <a:gdLst>
              <a:gd name="connsiteX0" fmla="*/ 0 w 10315254"/>
              <a:gd name="connsiteY0" fmla="*/ 0 h 1345753"/>
              <a:gd name="connsiteX1" fmla="*/ 584531 w 10315254"/>
              <a:gd name="connsiteY1" fmla="*/ 0 h 1345753"/>
              <a:gd name="connsiteX2" fmla="*/ 962757 w 10315254"/>
              <a:gd name="connsiteY2" fmla="*/ 0 h 1345753"/>
              <a:gd name="connsiteX3" fmla="*/ 1856746 w 10315254"/>
              <a:gd name="connsiteY3" fmla="*/ 0 h 1345753"/>
              <a:gd name="connsiteX4" fmla="*/ 2441277 w 10315254"/>
              <a:gd name="connsiteY4" fmla="*/ 0 h 1345753"/>
              <a:gd name="connsiteX5" fmla="*/ 3025808 w 10315254"/>
              <a:gd name="connsiteY5" fmla="*/ 0 h 1345753"/>
              <a:gd name="connsiteX6" fmla="*/ 3919797 w 10315254"/>
              <a:gd name="connsiteY6" fmla="*/ 0 h 1345753"/>
              <a:gd name="connsiteX7" fmla="*/ 4401175 w 10315254"/>
              <a:gd name="connsiteY7" fmla="*/ 0 h 1345753"/>
              <a:gd name="connsiteX8" fmla="*/ 5295164 w 10315254"/>
              <a:gd name="connsiteY8" fmla="*/ 0 h 1345753"/>
              <a:gd name="connsiteX9" fmla="*/ 6189152 w 10315254"/>
              <a:gd name="connsiteY9" fmla="*/ 0 h 1345753"/>
              <a:gd name="connsiteX10" fmla="*/ 6876836 w 10315254"/>
              <a:gd name="connsiteY10" fmla="*/ 0 h 1345753"/>
              <a:gd name="connsiteX11" fmla="*/ 7770825 w 10315254"/>
              <a:gd name="connsiteY11" fmla="*/ 0 h 1345753"/>
              <a:gd name="connsiteX12" fmla="*/ 8355356 w 10315254"/>
              <a:gd name="connsiteY12" fmla="*/ 0 h 1345753"/>
              <a:gd name="connsiteX13" fmla="*/ 8939887 w 10315254"/>
              <a:gd name="connsiteY13" fmla="*/ 0 h 1345753"/>
              <a:gd name="connsiteX14" fmla="*/ 9730723 w 10315254"/>
              <a:gd name="connsiteY14" fmla="*/ 0 h 1345753"/>
              <a:gd name="connsiteX15" fmla="*/ 10315254 w 10315254"/>
              <a:gd name="connsiteY15" fmla="*/ 0 h 1345753"/>
              <a:gd name="connsiteX16" fmla="*/ 10315254 w 10315254"/>
              <a:gd name="connsiteY16" fmla="*/ 699792 h 1345753"/>
              <a:gd name="connsiteX17" fmla="*/ 10315254 w 10315254"/>
              <a:gd name="connsiteY17" fmla="*/ 1345753 h 1345753"/>
              <a:gd name="connsiteX18" fmla="*/ 9524418 w 10315254"/>
              <a:gd name="connsiteY18" fmla="*/ 1345753 h 1345753"/>
              <a:gd name="connsiteX19" fmla="*/ 9146192 w 10315254"/>
              <a:gd name="connsiteY19" fmla="*/ 1345753 h 1345753"/>
              <a:gd name="connsiteX20" fmla="*/ 8664813 w 10315254"/>
              <a:gd name="connsiteY20" fmla="*/ 1345753 h 1345753"/>
              <a:gd name="connsiteX21" fmla="*/ 7770825 w 10315254"/>
              <a:gd name="connsiteY21" fmla="*/ 1345753 h 1345753"/>
              <a:gd name="connsiteX22" fmla="*/ 7083141 w 10315254"/>
              <a:gd name="connsiteY22" fmla="*/ 1345753 h 1345753"/>
              <a:gd name="connsiteX23" fmla="*/ 6601763 w 10315254"/>
              <a:gd name="connsiteY23" fmla="*/ 1345753 h 1345753"/>
              <a:gd name="connsiteX24" fmla="*/ 5914079 w 10315254"/>
              <a:gd name="connsiteY24" fmla="*/ 1345753 h 1345753"/>
              <a:gd name="connsiteX25" fmla="*/ 5535853 w 10315254"/>
              <a:gd name="connsiteY25" fmla="*/ 1345753 h 1345753"/>
              <a:gd name="connsiteX26" fmla="*/ 5157627 w 10315254"/>
              <a:gd name="connsiteY26" fmla="*/ 1345753 h 1345753"/>
              <a:gd name="connsiteX27" fmla="*/ 4469943 w 10315254"/>
              <a:gd name="connsiteY27" fmla="*/ 1345753 h 1345753"/>
              <a:gd name="connsiteX28" fmla="*/ 3988565 w 10315254"/>
              <a:gd name="connsiteY28" fmla="*/ 1345753 h 1345753"/>
              <a:gd name="connsiteX29" fmla="*/ 3197729 w 10315254"/>
              <a:gd name="connsiteY29" fmla="*/ 1345753 h 1345753"/>
              <a:gd name="connsiteX30" fmla="*/ 2716350 w 10315254"/>
              <a:gd name="connsiteY30" fmla="*/ 1345753 h 1345753"/>
              <a:gd name="connsiteX31" fmla="*/ 1925514 w 10315254"/>
              <a:gd name="connsiteY31" fmla="*/ 1345753 h 1345753"/>
              <a:gd name="connsiteX32" fmla="*/ 1547288 w 10315254"/>
              <a:gd name="connsiteY32" fmla="*/ 1345753 h 1345753"/>
              <a:gd name="connsiteX33" fmla="*/ 756452 w 10315254"/>
              <a:gd name="connsiteY33" fmla="*/ 1345753 h 1345753"/>
              <a:gd name="connsiteX34" fmla="*/ 0 w 10315254"/>
              <a:gd name="connsiteY34" fmla="*/ 1345753 h 1345753"/>
              <a:gd name="connsiteX35" fmla="*/ 0 w 10315254"/>
              <a:gd name="connsiteY35" fmla="*/ 713249 h 1345753"/>
              <a:gd name="connsiteX36" fmla="*/ 0 w 10315254"/>
              <a:gd name="connsiteY36" fmla="*/ 0 h 134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15254" h="1345753" extrusionOk="0">
                <a:moveTo>
                  <a:pt x="0" y="0"/>
                </a:moveTo>
                <a:cubicBezTo>
                  <a:pt x="177017" y="-23470"/>
                  <a:pt x="413429" y="-19954"/>
                  <a:pt x="584531" y="0"/>
                </a:cubicBezTo>
                <a:cubicBezTo>
                  <a:pt x="755633" y="19954"/>
                  <a:pt x="795808" y="-15511"/>
                  <a:pt x="962757" y="0"/>
                </a:cubicBezTo>
                <a:cubicBezTo>
                  <a:pt x="1129706" y="15511"/>
                  <a:pt x="1520878" y="-7506"/>
                  <a:pt x="1856746" y="0"/>
                </a:cubicBezTo>
                <a:cubicBezTo>
                  <a:pt x="2192614" y="7506"/>
                  <a:pt x="2157236" y="22122"/>
                  <a:pt x="2441277" y="0"/>
                </a:cubicBezTo>
                <a:cubicBezTo>
                  <a:pt x="2725318" y="-22122"/>
                  <a:pt x="2812675" y="-17334"/>
                  <a:pt x="3025808" y="0"/>
                </a:cubicBezTo>
                <a:cubicBezTo>
                  <a:pt x="3238941" y="17334"/>
                  <a:pt x="3680482" y="-35287"/>
                  <a:pt x="3919797" y="0"/>
                </a:cubicBezTo>
                <a:cubicBezTo>
                  <a:pt x="4159112" y="35287"/>
                  <a:pt x="4266789" y="13720"/>
                  <a:pt x="4401175" y="0"/>
                </a:cubicBezTo>
                <a:cubicBezTo>
                  <a:pt x="4535561" y="-13720"/>
                  <a:pt x="4910445" y="43589"/>
                  <a:pt x="5295164" y="0"/>
                </a:cubicBezTo>
                <a:cubicBezTo>
                  <a:pt x="5679883" y="-43589"/>
                  <a:pt x="5779456" y="-36"/>
                  <a:pt x="6189152" y="0"/>
                </a:cubicBezTo>
                <a:cubicBezTo>
                  <a:pt x="6598848" y="36"/>
                  <a:pt x="6580964" y="-4635"/>
                  <a:pt x="6876836" y="0"/>
                </a:cubicBezTo>
                <a:cubicBezTo>
                  <a:pt x="7172708" y="4635"/>
                  <a:pt x="7430458" y="-18361"/>
                  <a:pt x="7770825" y="0"/>
                </a:cubicBezTo>
                <a:cubicBezTo>
                  <a:pt x="8111192" y="18361"/>
                  <a:pt x="8122475" y="-11516"/>
                  <a:pt x="8355356" y="0"/>
                </a:cubicBezTo>
                <a:cubicBezTo>
                  <a:pt x="8588237" y="11516"/>
                  <a:pt x="8691536" y="17526"/>
                  <a:pt x="8939887" y="0"/>
                </a:cubicBezTo>
                <a:cubicBezTo>
                  <a:pt x="9188238" y="-17526"/>
                  <a:pt x="9546687" y="-4199"/>
                  <a:pt x="9730723" y="0"/>
                </a:cubicBezTo>
                <a:cubicBezTo>
                  <a:pt x="9914759" y="4199"/>
                  <a:pt x="10107660" y="10753"/>
                  <a:pt x="10315254" y="0"/>
                </a:cubicBezTo>
                <a:cubicBezTo>
                  <a:pt x="10340781" y="316070"/>
                  <a:pt x="10311065" y="450373"/>
                  <a:pt x="10315254" y="699792"/>
                </a:cubicBezTo>
                <a:cubicBezTo>
                  <a:pt x="10319443" y="949211"/>
                  <a:pt x="10310872" y="1106435"/>
                  <a:pt x="10315254" y="1345753"/>
                </a:cubicBezTo>
                <a:cubicBezTo>
                  <a:pt x="9992513" y="1360748"/>
                  <a:pt x="9887577" y="1339739"/>
                  <a:pt x="9524418" y="1345753"/>
                </a:cubicBezTo>
                <a:cubicBezTo>
                  <a:pt x="9161259" y="1351767"/>
                  <a:pt x="9331871" y="1339804"/>
                  <a:pt x="9146192" y="1345753"/>
                </a:cubicBezTo>
                <a:cubicBezTo>
                  <a:pt x="8960513" y="1351702"/>
                  <a:pt x="8819617" y="1342935"/>
                  <a:pt x="8664813" y="1345753"/>
                </a:cubicBezTo>
                <a:cubicBezTo>
                  <a:pt x="8510009" y="1348571"/>
                  <a:pt x="7996871" y="1331810"/>
                  <a:pt x="7770825" y="1345753"/>
                </a:cubicBezTo>
                <a:cubicBezTo>
                  <a:pt x="7544779" y="1359696"/>
                  <a:pt x="7243485" y="1337785"/>
                  <a:pt x="7083141" y="1345753"/>
                </a:cubicBezTo>
                <a:cubicBezTo>
                  <a:pt x="6922797" y="1353721"/>
                  <a:pt x="6748513" y="1358252"/>
                  <a:pt x="6601763" y="1345753"/>
                </a:cubicBezTo>
                <a:cubicBezTo>
                  <a:pt x="6455013" y="1333254"/>
                  <a:pt x="6069841" y="1337128"/>
                  <a:pt x="5914079" y="1345753"/>
                </a:cubicBezTo>
                <a:cubicBezTo>
                  <a:pt x="5758317" y="1354378"/>
                  <a:pt x="5640176" y="1359288"/>
                  <a:pt x="5535853" y="1345753"/>
                </a:cubicBezTo>
                <a:cubicBezTo>
                  <a:pt x="5431530" y="1332218"/>
                  <a:pt x="5344763" y="1348521"/>
                  <a:pt x="5157627" y="1345753"/>
                </a:cubicBezTo>
                <a:cubicBezTo>
                  <a:pt x="4970491" y="1342985"/>
                  <a:pt x="4752700" y="1366465"/>
                  <a:pt x="4469943" y="1345753"/>
                </a:cubicBezTo>
                <a:cubicBezTo>
                  <a:pt x="4187186" y="1325041"/>
                  <a:pt x="4123645" y="1344710"/>
                  <a:pt x="3988565" y="1345753"/>
                </a:cubicBezTo>
                <a:cubicBezTo>
                  <a:pt x="3853485" y="1346796"/>
                  <a:pt x="3453148" y="1370819"/>
                  <a:pt x="3197729" y="1345753"/>
                </a:cubicBezTo>
                <a:cubicBezTo>
                  <a:pt x="2942310" y="1320687"/>
                  <a:pt x="2830780" y="1334749"/>
                  <a:pt x="2716350" y="1345753"/>
                </a:cubicBezTo>
                <a:cubicBezTo>
                  <a:pt x="2601920" y="1356757"/>
                  <a:pt x="2263232" y="1335638"/>
                  <a:pt x="1925514" y="1345753"/>
                </a:cubicBezTo>
                <a:cubicBezTo>
                  <a:pt x="1587796" y="1355868"/>
                  <a:pt x="1704498" y="1350946"/>
                  <a:pt x="1547288" y="1345753"/>
                </a:cubicBezTo>
                <a:cubicBezTo>
                  <a:pt x="1390078" y="1340560"/>
                  <a:pt x="1040431" y="1376015"/>
                  <a:pt x="756452" y="1345753"/>
                </a:cubicBezTo>
                <a:cubicBezTo>
                  <a:pt x="472473" y="1315491"/>
                  <a:pt x="215014" y="1368020"/>
                  <a:pt x="0" y="1345753"/>
                </a:cubicBezTo>
                <a:cubicBezTo>
                  <a:pt x="-6003" y="1169460"/>
                  <a:pt x="24324" y="1019903"/>
                  <a:pt x="0" y="713249"/>
                </a:cubicBezTo>
                <a:cubicBezTo>
                  <a:pt x="-24324" y="406595"/>
                  <a:pt x="12840" y="294726"/>
                  <a:pt x="0" y="0"/>
                </a:cubicBezTo>
                <a:close/>
              </a:path>
            </a:pathLst>
          </a:custGeom>
          <a:noFill/>
          <a:ln w="9525">
            <a:solidFill>
              <a:srgbClr val="00B0F0"/>
            </a:solidFill>
            <a:miter lim="800000"/>
            <a:headEnd/>
            <a:tailEnd/>
            <a:extLst>
              <a:ext uri="{C807C97D-BFC1-408E-A445-0C87EB9F89A2}">
                <ask:lineSketchStyleProps xmlns:ask="http://schemas.microsoft.com/office/drawing/2018/sketchyshapes" sd="1219033472">
                  <a:prstGeom prst="rect">
                    <a:avLst/>
                  </a:prstGeom>
                  <ask:type>
                    <ask:lineSketchFreehand/>
                  </ask:type>
                </ask:lineSketchStyleProps>
              </a:ext>
            </a:extLst>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180340" algn="just">
              <a:lnSpc>
                <a:spcPct val="115000"/>
              </a:lnSpc>
              <a:tabLst>
                <a:tab pos="180340" algn="l"/>
                <a:tab pos="450215" algn="l"/>
              </a:tabLst>
            </a:pPr>
            <a:r>
              <a:rPr lang="en-US" sz="3600">
                <a:solidFill>
                  <a:srgbClr val="FF0066"/>
                </a:solidFill>
                <a:latin typeface="#9Slide05 Fourth Medium" panose="00000600000000000000" pitchFamily="2" charset="0"/>
                <a:ea typeface="Cambria" panose="02040503050406030204" pitchFamily="18" charset="0"/>
              </a:rPr>
              <a:t>Đ</a:t>
            </a:r>
            <a:r>
              <a:rPr lang="en-US" sz="3600">
                <a:solidFill>
                  <a:srgbClr val="FF0066"/>
                </a:solidFill>
                <a:effectLst/>
                <a:latin typeface="#9Slide05 Fourth Medium" panose="00000600000000000000" pitchFamily="2" charset="0"/>
                <a:ea typeface="Cambria" panose="02040503050406030204" pitchFamily="18" charset="0"/>
              </a:rPr>
              <a:t>óng vai là hướng dẫn viên du lịch để giới thiệu về vùng biển Việt Nam cho du khách quốc tế</a:t>
            </a:r>
            <a:endParaRPr lang="en-US" sz="3600">
              <a:solidFill>
                <a:srgbClr val="FF0066"/>
              </a:solidFill>
              <a:effectLst/>
              <a:latin typeface="#9Slide05 Fourth Medium" panose="00000600000000000000" pitchFamily="2" charset="0"/>
              <a:ea typeface="Times New Roman" panose="02020603050405020304" pitchFamily="18" charset="0"/>
            </a:endParaRPr>
          </a:p>
        </p:txBody>
      </p:sp>
      <p:sp>
        <p:nvSpPr>
          <p:cNvPr id="6" name="Rectangle 1">
            <a:extLst>
              <a:ext uri="{FF2B5EF4-FFF2-40B4-BE49-F238E27FC236}">
                <a16:creationId xmlns:a16="http://schemas.microsoft.com/office/drawing/2014/main" id="{11A13D24-519F-AF17-5181-4541E8FBCF89}"/>
              </a:ext>
            </a:extLst>
          </p:cNvPr>
          <p:cNvSpPr>
            <a:spLocks noChangeArrowheads="1"/>
          </p:cNvSpPr>
          <p:nvPr/>
        </p:nvSpPr>
        <p:spPr bwMode="auto">
          <a:xfrm>
            <a:off x="2698110" y="1871681"/>
            <a:ext cx="8287540" cy="77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indent="-571500" algn="just">
              <a:lnSpc>
                <a:spcPct val="115000"/>
              </a:lnSpc>
              <a:buFont typeface="Wingdings" panose="05000000000000000000" pitchFamily="2" charset="2"/>
              <a:buChar char="ü"/>
              <a:tabLst>
                <a:tab pos="180340" algn="l"/>
                <a:tab pos="450215" algn="l"/>
              </a:tabLst>
            </a:pPr>
            <a:r>
              <a:rPr lang="en-US" sz="4000">
                <a:solidFill>
                  <a:srgbClr val="310DB3"/>
                </a:solidFill>
                <a:effectLst/>
                <a:latin typeface="#9Slide05 Fourth Medium" panose="00000600000000000000" pitchFamily="2" charset="0"/>
                <a:ea typeface="Cambria" panose="02040503050406030204" pitchFamily="18" charset="0"/>
              </a:rPr>
              <a:t>Thảo luận nhóm trong 2 phút</a:t>
            </a:r>
            <a:endParaRPr lang="en-US" sz="4000">
              <a:solidFill>
                <a:srgbClr val="310DB3"/>
              </a:solidFill>
              <a:effectLst/>
              <a:latin typeface="#9Slide05 Fourth Medium" panose="00000600000000000000" pitchFamily="2" charset="0"/>
              <a:ea typeface="Times New Roman" panose="02020603050405020304" pitchFamily="18" charset="0"/>
            </a:endParaRPr>
          </a:p>
        </p:txBody>
      </p:sp>
      <p:pic>
        <p:nvPicPr>
          <p:cNvPr id="8" name="Đồng hồ đếm ngược 2 phút có tiếng">
            <a:hlinkClick r:id="" action="ppaction://media"/>
            <a:extLst>
              <a:ext uri="{FF2B5EF4-FFF2-40B4-BE49-F238E27FC236}">
                <a16:creationId xmlns:a16="http://schemas.microsoft.com/office/drawing/2014/main" id="{2CC01371-BCEB-B93F-1799-775A4DC04E5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331754" y="1625992"/>
            <a:ext cx="2405384" cy="1353029"/>
          </a:xfrm>
          <a:prstGeom prst="rect">
            <a:avLst/>
          </a:prstGeom>
        </p:spPr>
      </p:pic>
      <p:pic>
        <p:nvPicPr>
          <p:cNvPr id="11" name="Picture 10">
            <a:extLst>
              <a:ext uri="{FF2B5EF4-FFF2-40B4-BE49-F238E27FC236}">
                <a16:creationId xmlns:a16="http://schemas.microsoft.com/office/drawing/2014/main" id="{C3720D13-27FB-A36A-5E70-2F97FE508CF3}"/>
              </a:ext>
            </a:extLst>
          </p:cNvPr>
          <p:cNvPicPr>
            <a:picLocks noChangeAspect="1"/>
          </p:cNvPicPr>
          <p:nvPr/>
        </p:nvPicPr>
        <p:blipFill>
          <a:blip r:embed="rId9"/>
          <a:stretch>
            <a:fillRect/>
          </a:stretch>
        </p:blipFill>
        <p:spPr>
          <a:xfrm>
            <a:off x="6805280" y="2656501"/>
            <a:ext cx="2489941" cy="1552683"/>
          </a:xfrm>
          <a:prstGeom prst="rect">
            <a:avLst/>
          </a:prstGeom>
        </p:spPr>
      </p:pic>
      <p:pic>
        <p:nvPicPr>
          <p:cNvPr id="12" name="3 Minute Timer (Nho)">
            <a:hlinkClick r:id="" action="ppaction://media"/>
            <a:extLst>
              <a:ext uri="{FF2B5EF4-FFF2-40B4-BE49-F238E27FC236}">
                <a16:creationId xmlns:a16="http://schemas.microsoft.com/office/drawing/2014/main" id="{60FD4E00-3FA6-AD5C-A3E7-8E2EC70D6C62}"/>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082793" y="3337383"/>
            <a:ext cx="2595345" cy="1458743"/>
          </a:xfrm>
          <a:prstGeom prst="rect">
            <a:avLst/>
          </a:prstGeom>
        </p:spPr>
      </p:pic>
      <p:sp>
        <p:nvSpPr>
          <p:cNvPr id="13" name="Rectangle 1">
            <a:extLst>
              <a:ext uri="{FF2B5EF4-FFF2-40B4-BE49-F238E27FC236}">
                <a16:creationId xmlns:a16="http://schemas.microsoft.com/office/drawing/2014/main" id="{077A02FF-8E11-47AD-D20B-39AC11AEC259}"/>
              </a:ext>
            </a:extLst>
          </p:cNvPr>
          <p:cNvSpPr>
            <a:spLocks noChangeArrowheads="1"/>
          </p:cNvSpPr>
          <p:nvPr/>
        </p:nvSpPr>
        <p:spPr bwMode="auto">
          <a:xfrm>
            <a:off x="5803117" y="4149136"/>
            <a:ext cx="6226208" cy="77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indent="-571500" algn="just">
              <a:lnSpc>
                <a:spcPct val="115000"/>
              </a:lnSpc>
              <a:buFont typeface="Wingdings" panose="05000000000000000000" pitchFamily="2" charset="2"/>
              <a:buChar char="ü"/>
              <a:tabLst>
                <a:tab pos="180340" algn="l"/>
                <a:tab pos="450215" algn="l"/>
              </a:tabLst>
            </a:pPr>
            <a:r>
              <a:rPr lang="en-US" sz="4000">
                <a:solidFill>
                  <a:srgbClr val="310DB3"/>
                </a:solidFill>
                <a:effectLst/>
                <a:latin typeface="#9Slide05 Fourth Medium" panose="00000600000000000000" pitchFamily="2" charset="0"/>
                <a:ea typeface="Cambria" panose="02040503050406030204" pitchFamily="18" charset="0"/>
              </a:rPr>
              <a:t>3 phút trình bày</a:t>
            </a:r>
            <a:endParaRPr lang="en-US" sz="4000">
              <a:solidFill>
                <a:srgbClr val="310DB3"/>
              </a:solidFill>
              <a:effectLst/>
              <a:latin typeface="#9Slide05 Fourth Medium" panose="00000600000000000000" pitchFamily="2" charset="0"/>
              <a:ea typeface="Times New Roman" panose="02020603050405020304" pitchFamily="18" charset="0"/>
            </a:endParaRPr>
          </a:p>
        </p:txBody>
      </p:sp>
    </p:spTree>
    <p:extLst>
      <p:ext uri="{BB962C8B-B14F-4D97-AF65-F5344CB8AC3E}">
        <p14:creationId xmlns:p14="http://schemas.microsoft.com/office/powerpoint/2010/main" val="7648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8"/>
                </p:tgtEl>
              </p:cMediaNode>
            </p:video>
            <p:video>
              <p:cMediaNode vol="80000">
                <p:cTn id="29" fill="hold" display="0">
                  <p:stCondLst>
                    <p:cond delay="indefinite"/>
                  </p:stCondLst>
                </p:cTn>
                <p:tgtEl>
                  <p:spTgt spid="12"/>
                </p:tgtEl>
              </p:cMediaNode>
            </p:video>
          </p:childTnLst>
        </p:cTn>
      </p:par>
    </p:tnLst>
    <p:bldLst>
      <p:bldP spid="3" grpId="0" animBg="1"/>
      <p:bldP spid="6"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FB2678-712A-E9DF-2E8C-2FDE2E65A502}"/>
              </a:ext>
            </a:extLst>
          </p:cNvPr>
          <p:cNvPicPr>
            <a:picLocks noChangeAspect="1"/>
          </p:cNvPicPr>
          <p:nvPr/>
        </p:nvPicPr>
        <p:blipFill rotWithShape="1">
          <a:blip r:embed="rId2"/>
          <a:srcRect l="10269" r="929" b="13330"/>
          <a:stretch/>
        </p:blipFill>
        <p:spPr>
          <a:xfrm>
            <a:off x="0" y="5958042"/>
            <a:ext cx="12191999" cy="899958"/>
          </a:xfrm>
          <a:prstGeom prst="rect">
            <a:avLst/>
          </a:prstGeom>
        </p:spPr>
      </p:pic>
      <p:grpSp>
        <p:nvGrpSpPr>
          <p:cNvPr id="15" name="Group 14">
            <a:extLst>
              <a:ext uri="{FF2B5EF4-FFF2-40B4-BE49-F238E27FC236}">
                <a16:creationId xmlns:a16="http://schemas.microsoft.com/office/drawing/2014/main" id="{E8CA5A94-034C-D719-BFA2-961A85CF61F1}"/>
              </a:ext>
            </a:extLst>
          </p:cNvPr>
          <p:cNvGrpSpPr/>
          <p:nvPr/>
        </p:nvGrpSpPr>
        <p:grpSpPr>
          <a:xfrm>
            <a:off x="0" y="0"/>
            <a:ext cx="2270590" cy="6858000"/>
            <a:chOff x="0" y="0"/>
            <a:chExt cx="2270590" cy="6858000"/>
          </a:xfrm>
        </p:grpSpPr>
        <p:sp>
          <p:nvSpPr>
            <p:cNvPr id="16" name="Rectangle 15">
              <a:extLst>
                <a:ext uri="{FF2B5EF4-FFF2-40B4-BE49-F238E27FC236}">
                  <a16:creationId xmlns:a16="http://schemas.microsoft.com/office/drawing/2014/main" id="{EB64A4E7-879C-CDC8-FF47-CBD4F58C47CB}"/>
                </a:ext>
              </a:extLst>
            </p:cNvPr>
            <p:cNvSpPr/>
            <p:nvPr/>
          </p:nvSpPr>
          <p:spPr>
            <a:xfrm>
              <a:off x="0" y="0"/>
              <a:ext cx="1551398" cy="6858000"/>
            </a:xfrm>
            <a:prstGeom prst="rect">
              <a:avLst/>
            </a:prstGeom>
            <a:solidFill>
              <a:srgbClr val="0672BD"/>
            </a:solid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AD5926F9-4237-D811-292B-C1A4D0F00A7E}"/>
                </a:ext>
              </a:extLst>
            </p:cNvPr>
            <p:cNvSpPr/>
            <p:nvPr/>
          </p:nvSpPr>
          <p:spPr>
            <a:xfrm>
              <a:off x="27342" y="2445251"/>
              <a:ext cx="2243248" cy="22808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BA83B47-963D-F1F9-53F3-18A6FFE06A37}"/>
                </a:ext>
              </a:extLst>
            </p:cNvPr>
            <p:cNvSpPr txBox="1"/>
            <p:nvPr/>
          </p:nvSpPr>
          <p:spPr>
            <a:xfrm rot="16200000">
              <a:off x="-1965844" y="2800852"/>
              <a:ext cx="6411074" cy="1569660"/>
            </a:xfrm>
            <a:prstGeom prst="rect">
              <a:avLst/>
            </a:prstGeom>
            <a:noFill/>
          </p:spPr>
          <p:txBody>
            <a:bodyPr wrap="square" rtlCol="0">
              <a:spAutoFit/>
            </a:bodyPr>
            <a:lstStyle/>
            <a:p>
              <a:pPr algn="ctr"/>
              <a:r>
                <a:rPr lang="en-US" sz="4800">
                  <a:solidFill>
                    <a:srgbClr val="00B050"/>
                  </a:solidFill>
                  <a:latin typeface="#9Slide07 IcielCrocante" panose="02000000000000000000" pitchFamily="2" charset="0"/>
                </a:rPr>
                <a:t>L</a:t>
              </a:r>
              <a:r>
                <a:rPr lang="vi-VN" sz="4800">
                  <a:solidFill>
                    <a:srgbClr val="00B050"/>
                  </a:solidFill>
                  <a:latin typeface="#9Slide07 IcielCrocante" panose="02000000000000000000" pitchFamily="2" charset="0"/>
                </a:rPr>
                <a:t>uyện </a:t>
              </a:r>
            </a:p>
            <a:p>
              <a:pPr algn="ctr"/>
              <a:r>
                <a:rPr lang="vi-VN" sz="4800">
                  <a:solidFill>
                    <a:srgbClr val="00B050"/>
                  </a:solidFill>
                  <a:latin typeface="#9Slide07 IcielCrocante" panose="02000000000000000000" pitchFamily="2" charset="0"/>
                </a:rPr>
                <a:t>tập</a:t>
              </a:r>
              <a:endParaRPr lang="en-US" sz="4800">
                <a:solidFill>
                  <a:srgbClr val="00B050"/>
                </a:solidFill>
                <a:latin typeface="#9Slide07 IcielCrocante" panose="02000000000000000000" pitchFamily="2" charset="0"/>
              </a:endParaRPr>
            </a:p>
          </p:txBody>
        </p:sp>
      </p:grpSp>
      <p:graphicFrame>
        <p:nvGraphicFramePr>
          <p:cNvPr id="2" name="Table 1">
            <a:extLst>
              <a:ext uri="{FF2B5EF4-FFF2-40B4-BE49-F238E27FC236}">
                <a16:creationId xmlns:a16="http://schemas.microsoft.com/office/drawing/2014/main" id="{91676F95-5757-93F8-67FA-BA65F2B36B90}"/>
              </a:ext>
            </a:extLst>
          </p:cNvPr>
          <p:cNvGraphicFramePr>
            <a:graphicFrameLocks noGrp="1"/>
          </p:cNvGraphicFramePr>
          <p:nvPr/>
        </p:nvGraphicFramePr>
        <p:xfrm>
          <a:off x="2573691" y="1535581"/>
          <a:ext cx="8774614" cy="3519305"/>
        </p:xfrm>
        <a:graphic>
          <a:graphicData uri="http://schemas.openxmlformats.org/drawingml/2006/table">
            <a:tbl>
              <a:tblPr/>
              <a:tblGrid>
                <a:gridCol w="3642174">
                  <a:extLst>
                    <a:ext uri="{9D8B030D-6E8A-4147-A177-3AD203B41FA5}">
                      <a16:colId xmlns:a16="http://schemas.microsoft.com/office/drawing/2014/main" val="3452049147"/>
                    </a:ext>
                  </a:extLst>
                </a:gridCol>
                <a:gridCol w="5132440">
                  <a:extLst>
                    <a:ext uri="{9D8B030D-6E8A-4147-A177-3AD203B41FA5}">
                      <a16:colId xmlns:a16="http://schemas.microsoft.com/office/drawing/2014/main" val="1822613474"/>
                    </a:ext>
                  </a:extLst>
                </a:gridCol>
              </a:tblGrid>
              <a:tr h="936150">
                <a:tc>
                  <a:txBody>
                    <a:bodyPr/>
                    <a:lstStyle/>
                    <a:p>
                      <a:pPr algn="ctr" fontAlgn="t"/>
                      <a:r>
                        <a:rPr lang="en-US" sz="2400" b="1" i="0">
                          <a:solidFill>
                            <a:srgbClr val="1104BC"/>
                          </a:solidFill>
                          <a:effectLst/>
                          <a:latin typeface="Arial" panose="020B0604020202020204" pitchFamily="34" charset="0"/>
                          <a:cs typeface="Arial" panose="020B0604020202020204" pitchFamily="34" charset="0"/>
                        </a:rPr>
                        <a:t>Các bộ phận vùng biển Việt Nam</a:t>
                      </a:r>
                      <a:endParaRPr lang="en-US" sz="2400" i="0">
                        <a:solidFill>
                          <a:srgbClr val="1104BC"/>
                        </a:solidFill>
                        <a:effectLst/>
                        <a:latin typeface="Arial" panose="020B0604020202020204" pitchFamily="34" charset="0"/>
                        <a:cs typeface="Arial" panose="020B0604020202020204" pitchFamily="34" charset="0"/>
                      </a:endParaRPr>
                    </a:p>
                  </a:txBody>
                  <a:tcPr marL="31750" marR="31750" marT="31750" marB="31750">
                    <a:lnL w="12700" cap="flat" cmpd="sng" algn="ctr">
                      <a:solidFill>
                        <a:srgbClr val="90C3E8"/>
                      </a:solidFill>
                      <a:prstDash val="solid"/>
                      <a:round/>
                      <a:headEnd type="none" w="med" len="med"/>
                      <a:tailEnd type="none" w="med" len="med"/>
                    </a:lnL>
                    <a:lnR w="12700" cap="flat" cmpd="sng" algn="ctr">
                      <a:solidFill>
                        <a:srgbClr val="90C3E8"/>
                      </a:solidFill>
                      <a:prstDash val="solid"/>
                      <a:round/>
                      <a:headEnd type="none" w="med" len="med"/>
                      <a:tailEnd type="none" w="med" len="med"/>
                    </a:lnR>
                    <a:lnT w="12700" cap="flat" cmpd="sng" algn="ctr">
                      <a:solidFill>
                        <a:srgbClr val="90C3E8"/>
                      </a:solidFill>
                      <a:prstDash val="solid"/>
                      <a:round/>
                      <a:headEnd type="none" w="med" len="med"/>
                      <a:tailEnd type="none" w="med" len="med"/>
                    </a:lnT>
                    <a:lnB w="12700" cap="flat" cmpd="sng" algn="ctr">
                      <a:solidFill>
                        <a:srgbClr val="90C7E8"/>
                      </a:solidFill>
                      <a:prstDash val="solid"/>
                      <a:round/>
                      <a:headEnd type="none" w="med" len="med"/>
                      <a:tailEnd type="none" w="med" len="med"/>
                    </a:lnB>
                  </a:tcPr>
                </a:tc>
                <a:tc>
                  <a:txBody>
                    <a:bodyPr/>
                    <a:lstStyle/>
                    <a:p>
                      <a:pPr algn="ctr" fontAlgn="t"/>
                      <a:r>
                        <a:rPr lang="en-US" sz="2400" b="1" i="0">
                          <a:solidFill>
                            <a:srgbClr val="1104BC"/>
                          </a:solidFill>
                          <a:effectLst/>
                          <a:latin typeface="Arial" panose="020B0604020202020204" pitchFamily="34" charset="0"/>
                          <a:cs typeface="Arial" panose="020B0604020202020204" pitchFamily="34" charset="0"/>
                        </a:rPr>
                        <a:t>Phạm vi</a:t>
                      </a:r>
                      <a:endParaRPr lang="en-US" sz="2400" i="0">
                        <a:solidFill>
                          <a:srgbClr val="1104BC"/>
                        </a:solidFill>
                        <a:effectLst/>
                        <a:latin typeface="Arial" panose="020B0604020202020204" pitchFamily="34" charset="0"/>
                        <a:cs typeface="Arial" panose="020B0604020202020204" pitchFamily="34" charset="0"/>
                      </a:endParaRPr>
                    </a:p>
                  </a:txBody>
                  <a:tcPr marL="31750" marR="31750" marT="31750" marB="31750">
                    <a:lnL w="12700" cap="flat" cmpd="sng" algn="ctr">
                      <a:solidFill>
                        <a:srgbClr val="90C3E8"/>
                      </a:solidFill>
                      <a:prstDash val="solid"/>
                      <a:round/>
                      <a:headEnd type="none" w="med" len="med"/>
                      <a:tailEnd type="none" w="med" len="med"/>
                    </a:lnL>
                    <a:lnR w="12700" cap="flat" cmpd="sng" algn="ctr">
                      <a:solidFill>
                        <a:srgbClr val="90C3E8"/>
                      </a:solidFill>
                      <a:prstDash val="solid"/>
                      <a:round/>
                      <a:headEnd type="none" w="med" len="med"/>
                      <a:tailEnd type="none" w="med" len="med"/>
                    </a:lnR>
                    <a:lnT w="12700" cap="flat" cmpd="sng" algn="ctr">
                      <a:solidFill>
                        <a:srgbClr val="90C3E8"/>
                      </a:solidFill>
                      <a:prstDash val="solid"/>
                      <a:round/>
                      <a:headEnd type="none" w="med" len="med"/>
                      <a:tailEnd type="none" w="med" len="med"/>
                    </a:lnT>
                    <a:lnB w="12700" cap="flat" cmpd="sng" algn="ctr">
                      <a:solidFill>
                        <a:srgbClr val="90C7E8"/>
                      </a:solidFill>
                      <a:prstDash val="solid"/>
                      <a:round/>
                      <a:headEnd type="none" w="med" len="med"/>
                      <a:tailEnd type="none" w="med" len="med"/>
                    </a:lnB>
                  </a:tcPr>
                </a:tc>
                <a:extLst>
                  <a:ext uri="{0D108BD9-81ED-4DB2-BD59-A6C34878D82A}">
                    <a16:rowId xmlns:a16="http://schemas.microsoft.com/office/drawing/2014/main" val="2807377579"/>
                  </a:ext>
                </a:extLst>
              </a:tr>
              <a:tr h="516631">
                <a:tc>
                  <a:txBody>
                    <a:bodyPr/>
                    <a:lstStyle/>
                    <a:p>
                      <a:pPr fontAlgn="t"/>
                      <a:r>
                        <a:rPr lang="en-US" sz="2400" b="1" i="0">
                          <a:solidFill>
                            <a:srgbClr val="1104BC"/>
                          </a:solidFill>
                          <a:effectLst/>
                          <a:latin typeface="Arial" panose="020B0604020202020204" pitchFamily="34" charset="0"/>
                          <a:cs typeface="Arial" panose="020B0604020202020204" pitchFamily="34" charset="0"/>
                        </a:rPr>
                        <a:t>Nội thủy</a:t>
                      </a:r>
                    </a:p>
                  </a:txBody>
                  <a:tcPr marL="31750" marR="31750" marT="31750" marB="31750">
                    <a:lnL w="12700" cap="flat" cmpd="sng" algn="ctr">
                      <a:solidFill>
                        <a:srgbClr val="90C7E8"/>
                      </a:solidFill>
                      <a:prstDash val="solid"/>
                      <a:round/>
                      <a:headEnd type="none" w="med" len="med"/>
                      <a:tailEnd type="none" w="med" len="med"/>
                    </a:lnL>
                    <a:lnR w="12700" cap="flat" cmpd="sng" algn="ctr">
                      <a:solidFill>
                        <a:srgbClr val="90C7E8"/>
                      </a:solidFill>
                      <a:prstDash val="solid"/>
                      <a:round/>
                      <a:headEnd type="none" w="med" len="med"/>
                      <a:tailEnd type="none" w="med" len="med"/>
                    </a:lnR>
                    <a:lnT w="12700" cap="flat" cmpd="sng" algn="ctr">
                      <a:solidFill>
                        <a:srgbClr val="90C7E8"/>
                      </a:solidFill>
                      <a:prstDash val="solid"/>
                      <a:round/>
                      <a:headEnd type="none" w="med" len="med"/>
                      <a:tailEnd type="none" w="med" len="med"/>
                    </a:lnT>
                    <a:lnB w="12700" cap="flat" cmpd="sng" algn="ctr">
                      <a:solidFill>
                        <a:srgbClr val="70C3E8"/>
                      </a:solidFill>
                      <a:prstDash val="solid"/>
                      <a:round/>
                      <a:headEnd type="none" w="med" len="med"/>
                      <a:tailEnd type="none" w="med" len="med"/>
                    </a:lnB>
                  </a:tcPr>
                </a:tc>
                <a:tc>
                  <a:txBody>
                    <a:bodyPr/>
                    <a:lstStyle/>
                    <a:p>
                      <a:pPr algn="ctr" fontAlgn="t"/>
                      <a:endParaRPr lang="en-US" sz="2400">
                        <a:solidFill>
                          <a:srgbClr val="1104BC"/>
                        </a:solidFill>
                        <a:effectLst/>
                        <a:latin typeface="Arial" panose="020B0604020202020204" pitchFamily="34" charset="0"/>
                        <a:cs typeface="Arial" panose="020B0604020202020204" pitchFamily="34" charset="0"/>
                      </a:endParaRPr>
                    </a:p>
                  </a:txBody>
                  <a:tcPr marL="31750" marR="31750" marT="31750" marB="31750">
                    <a:lnL w="12700" cap="flat" cmpd="sng" algn="ctr">
                      <a:solidFill>
                        <a:srgbClr val="90C7E8"/>
                      </a:solidFill>
                      <a:prstDash val="solid"/>
                      <a:round/>
                      <a:headEnd type="none" w="med" len="med"/>
                      <a:tailEnd type="none" w="med" len="med"/>
                    </a:lnL>
                    <a:lnR w="12700" cap="flat" cmpd="sng" algn="ctr">
                      <a:solidFill>
                        <a:srgbClr val="90C7E8"/>
                      </a:solidFill>
                      <a:prstDash val="solid"/>
                      <a:round/>
                      <a:headEnd type="none" w="med" len="med"/>
                      <a:tailEnd type="none" w="med" len="med"/>
                    </a:lnR>
                    <a:lnT w="12700" cap="flat" cmpd="sng" algn="ctr">
                      <a:solidFill>
                        <a:srgbClr val="90C7E8"/>
                      </a:solidFill>
                      <a:prstDash val="solid"/>
                      <a:round/>
                      <a:headEnd type="none" w="med" len="med"/>
                      <a:tailEnd type="none" w="med" len="med"/>
                    </a:lnT>
                    <a:lnB w="12700" cap="flat" cmpd="sng" algn="ctr">
                      <a:solidFill>
                        <a:srgbClr val="70C3E8"/>
                      </a:solidFill>
                      <a:prstDash val="solid"/>
                      <a:round/>
                      <a:headEnd type="none" w="med" len="med"/>
                      <a:tailEnd type="none" w="med" len="med"/>
                    </a:lnB>
                  </a:tcPr>
                </a:tc>
                <a:extLst>
                  <a:ext uri="{0D108BD9-81ED-4DB2-BD59-A6C34878D82A}">
                    <a16:rowId xmlns:a16="http://schemas.microsoft.com/office/drawing/2014/main" val="1859404533"/>
                  </a:ext>
                </a:extLst>
              </a:tr>
              <a:tr h="516631">
                <a:tc>
                  <a:txBody>
                    <a:bodyPr/>
                    <a:lstStyle/>
                    <a:p>
                      <a:pPr fontAlgn="t"/>
                      <a:r>
                        <a:rPr lang="en-US" sz="2400" b="1" i="0">
                          <a:solidFill>
                            <a:srgbClr val="1104BC"/>
                          </a:solidFill>
                          <a:effectLst/>
                          <a:latin typeface="Arial" panose="020B0604020202020204" pitchFamily="34" charset="0"/>
                          <a:cs typeface="Arial" panose="020B0604020202020204" pitchFamily="34" charset="0"/>
                        </a:rPr>
                        <a:t>Lãnh hải</a:t>
                      </a:r>
                    </a:p>
                  </a:txBody>
                  <a:tcPr marL="31750" marR="31750" marT="31750" marB="31750">
                    <a:lnL w="12700" cap="flat" cmpd="sng" algn="ctr">
                      <a:solidFill>
                        <a:srgbClr val="70C3E8"/>
                      </a:solidFill>
                      <a:prstDash val="solid"/>
                      <a:round/>
                      <a:headEnd type="none" w="med" len="med"/>
                      <a:tailEnd type="none" w="med" len="med"/>
                    </a:lnL>
                    <a:lnR w="12700" cap="flat" cmpd="sng" algn="ctr">
                      <a:solidFill>
                        <a:srgbClr val="70C3E8"/>
                      </a:solidFill>
                      <a:prstDash val="solid"/>
                      <a:round/>
                      <a:headEnd type="none" w="med" len="med"/>
                      <a:tailEnd type="none" w="med" len="med"/>
                    </a:lnR>
                    <a:lnT w="12700" cap="flat" cmpd="sng" algn="ctr">
                      <a:solidFill>
                        <a:srgbClr val="70C3E8"/>
                      </a:solidFill>
                      <a:prstDash val="solid"/>
                      <a:round/>
                      <a:headEnd type="none" w="med" len="med"/>
                      <a:tailEnd type="none" w="med" len="med"/>
                    </a:lnT>
                    <a:lnB w="12700" cap="flat" cmpd="sng" algn="ctr">
                      <a:solidFill>
                        <a:srgbClr val="30C9E8"/>
                      </a:solidFill>
                      <a:prstDash val="solid"/>
                      <a:round/>
                      <a:headEnd type="none" w="med" len="med"/>
                      <a:tailEnd type="none" w="med" len="med"/>
                    </a:lnB>
                  </a:tcPr>
                </a:tc>
                <a:tc>
                  <a:txBody>
                    <a:bodyPr/>
                    <a:lstStyle/>
                    <a:p>
                      <a:pPr algn="ctr" fontAlgn="t"/>
                      <a:endParaRPr lang="en-US" sz="2400">
                        <a:solidFill>
                          <a:srgbClr val="1104BC"/>
                        </a:solidFill>
                        <a:effectLst/>
                        <a:latin typeface="Arial" panose="020B0604020202020204" pitchFamily="34" charset="0"/>
                        <a:cs typeface="Arial" panose="020B0604020202020204" pitchFamily="34" charset="0"/>
                      </a:endParaRPr>
                    </a:p>
                  </a:txBody>
                  <a:tcPr marL="31750" marR="31750" marT="31750" marB="31750">
                    <a:lnL w="12700" cap="flat" cmpd="sng" algn="ctr">
                      <a:solidFill>
                        <a:srgbClr val="70C3E8"/>
                      </a:solidFill>
                      <a:prstDash val="solid"/>
                      <a:round/>
                      <a:headEnd type="none" w="med" len="med"/>
                      <a:tailEnd type="none" w="med" len="med"/>
                    </a:lnL>
                    <a:lnR w="12700" cap="flat" cmpd="sng" algn="ctr">
                      <a:solidFill>
                        <a:srgbClr val="70C3E8"/>
                      </a:solidFill>
                      <a:prstDash val="solid"/>
                      <a:round/>
                      <a:headEnd type="none" w="med" len="med"/>
                      <a:tailEnd type="none" w="med" len="med"/>
                    </a:lnR>
                    <a:lnT w="12700" cap="flat" cmpd="sng" algn="ctr">
                      <a:solidFill>
                        <a:srgbClr val="70C3E8"/>
                      </a:solidFill>
                      <a:prstDash val="solid"/>
                      <a:round/>
                      <a:headEnd type="none" w="med" len="med"/>
                      <a:tailEnd type="none" w="med" len="med"/>
                    </a:lnT>
                    <a:lnB w="12700" cap="flat" cmpd="sng" algn="ctr">
                      <a:solidFill>
                        <a:srgbClr val="30C9E8"/>
                      </a:solidFill>
                      <a:prstDash val="solid"/>
                      <a:round/>
                      <a:headEnd type="none" w="med" len="med"/>
                      <a:tailEnd type="none" w="med" len="med"/>
                    </a:lnB>
                  </a:tcPr>
                </a:tc>
                <a:extLst>
                  <a:ext uri="{0D108BD9-81ED-4DB2-BD59-A6C34878D82A}">
                    <a16:rowId xmlns:a16="http://schemas.microsoft.com/office/drawing/2014/main" val="690664091"/>
                  </a:ext>
                </a:extLst>
              </a:tr>
              <a:tr h="516631">
                <a:tc>
                  <a:txBody>
                    <a:bodyPr/>
                    <a:lstStyle/>
                    <a:p>
                      <a:pPr fontAlgn="t"/>
                      <a:r>
                        <a:rPr lang="en-US" sz="2400" b="1" i="0">
                          <a:solidFill>
                            <a:srgbClr val="1104BC"/>
                          </a:solidFill>
                          <a:effectLst/>
                          <a:latin typeface="Arial" panose="020B0604020202020204" pitchFamily="34" charset="0"/>
                          <a:cs typeface="Arial" panose="020B0604020202020204" pitchFamily="34" charset="0"/>
                        </a:rPr>
                        <a:t>Vùng tiếp giáp lãnh hải</a:t>
                      </a:r>
                    </a:p>
                  </a:txBody>
                  <a:tcPr marL="31750" marR="31750" marT="31750" marB="31750">
                    <a:lnL w="12700" cap="flat" cmpd="sng" algn="ctr">
                      <a:solidFill>
                        <a:srgbClr val="30C9E8"/>
                      </a:solidFill>
                      <a:prstDash val="solid"/>
                      <a:round/>
                      <a:headEnd type="none" w="med" len="med"/>
                      <a:tailEnd type="none" w="med" len="med"/>
                    </a:lnL>
                    <a:lnR w="12700" cap="flat" cmpd="sng" algn="ctr">
                      <a:solidFill>
                        <a:srgbClr val="30C9E8"/>
                      </a:solidFill>
                      <a:prstDash val="solid"/>
                      <a:round/>
                      <a:headEnd type="none" w="med" len="med"/>
                      <a:tailEnd type="none" w="med" len="med"/>
                    </a:lnR>
                    <a:lnT w="12700" cap="flat" cmpd="sng" algn="ctr">
                      <a:solidFill>
                        <a:srgbClr val="30C9E8"/>
                      </a:solidFill>
                      <a:prstDash val="solid"/>
                      <a:round/>
                      <a:headEnd type="none" w="med" len="med"/>
                      <a:tailEnd type="none" w="med" len="med"/>
                    </a:lnT>
                    <a:lnB w="12700" cap="flat" cmpd="sng" algn="ctr">
                      <a:solidFill>
                        <a:srgbClr val="70C3E8"/>
                      </a:solidFill>
                      <a:prstDash val="solid"/>
                      <a:round/>
                      <a:headEnd type="none" w="med" len="med"/>
                      <a:tailEnd type="none" w="med" len="med"/>
                    </a:lnB>
                  </a:tcPr>
                </a:tc>
                <a:tc>
                  <a:txBody>
                    <a:bodyPr/>
                    <a:lstStyle/>
                    <a:p>
                      <a:pPr algn="ctr" fontAlgn="t"/>
                      <a:endParaRPr lang="en-US" sz="2400">
                        <a:solidFill>
                          <a:srgbClr val="1104BC"/>
                        </a:solidFill>
                        <a:effectLst/>
                        <a:latin typeface="Arial" panose="020B0604020202020204" pitchFamily="34" charset="0"/>
                        <a:cs typeface="Arial" panose="020B0604020202020204" pitchFamily="34" charset="0"/>
                      </a:endParaRPr>
                    </a:p>
                  </a:txBody>
                  <a:tcPr marL="31750" marR="31750" marT="31750" marB="31750">
                    <a:lnL w="12700" cap="flat" cmpd="sng" algn="ctr">
                      <a:solidFill>
                        <a:srgbClr val="30C9E8"/>
                      </a:solidFill>
                      <a:prstDash val="solid"/>
                      <a:round/>
                      <a:headEnd type="none" w="med" len="med"/>
                      <a:tailEnd type="none" w="med" len="med"/>
                    </a:lnL>
                    <a:lnR w="12700" cap="flat" cmpd="sng" algn="ctr">
                      <a:solidFill>
                        <a:srgbClr val="30C9E8"/>
                      </a:solidFill>
                      <a:prstDash val="solid"/>
                      <a:round/>
                      <a:headEnd type="none" w="med" len="med"/>
                      <a:tailEnd type="none" w="med" len="med"/>
                    </a:lnR>
                    <a:lnT w="12700" cap="flat" cmpd="sng" algn="ctr">
                      <a:solidFill>
                        <a:srgbClr val="30C9E8"/>
                      </a:solidFill>
                      <a:prstDash val="solid"/>
                      <a:round/>
                      <a:headEnd type="none" w="med" len="med"/>
                      <a:tailEnd type="none" w="med" len="med"/>
                    </a:lnT>
                    <a:lnB w="12700" cap="flat" cmpd="sng" algn="ctr">
                      <a:solidFill>
                        <a:srgbClr val="70C3E8"/>
                      </a:solidFill>
                      <a:prstDash val="solid"/>
                      <a:round/>
                      <a:headEnd type="none" w="med" len="med"/>
                      <a:tailEnd type="none" w="med" len="med"/>
                    </a:lnB>
                  </a:tcPr>
                </a:tc>
                <a:extLst>
                  <a:ext uri="{0D108BD9-81ED-4DB2-BD59-A6C34878D82A}">
                    <a16:rowId xmlns:a16="http://schemas.microsoft.com/office/drawing/2014/main" val="2265899981"/>
                  </a:ext>
                </a:extLst>
              </a:tr>
              <a:tr h="516631">
                <a:tc>
                  <a:txBody>
                    <a:bodyPr/>
                    <a:lstStyle/>
                    <a:p>
                      <a:pPr fontAlgn="t"/>
                      <a:r>
                        <a:rPr lang="en-US" sz="2400" b="1" i="0">
                          <a:solidFill>
                            <a:srgbClr val="1104BC"/>
                          </a:solidFill>
                          <a:effectLst/>
                          <a:latin typeface="Arial" panose="020B0604020202020204" pitchFamily="34" charset="0"/>
                          <a:cs typeface="Arial" panose="020B0604020202020204" pitchFamily="34" charset="0"/>
                        </a:rPr>
                        <a:t>Vùng đặc quyền kinh tế</a:t>
                      </a:r>
                    </a:p>
                  </a:txBody>
                  <a:tcPr marL="31750" marR="31750" marT="31750" marB="31750">
                    <a:lnL w="12700" cap="flat" cmpd="sng" algn="ctr">
                      <a:solidFill>
                        <a:srgbClr val="70C3E8"/>
                      </a:solidFill>
                      <a:prstDash val="solid"/>
                      <a:round/>
                      <a:headEnd type="none" w="med" len="med"/>
                      <a:tailEnd type="none" w="med" len="med"/>
                    </a:lnL>
                    <a:lnR w="12700" cap="flat" cmpd="sng" algn="ctr">
                      <a:solidFill>
                        <a:srgbClr val="70C3E8"/>
                      </a:solidFill>
                      <a:prstDash val="solid"/>
                      <a:round/>
                      <a:headEnd type="none" w="med" len="med"/>
                      <a:tailEnd type="none" w="med" len="med"/>
                    </a:lnR>
                    <a:lnT w="12700" cap="flat" cmpd="sng" algn="ctr">
                      <a:solidFill>
                        <a:srgbClr val="70C3E8"/>
                      </a:solidFill>
                      <a:prstDash val="solid"/>
                      <a:round/>
                      <a:headEnd type="none" w="med" len="med"/>
                      <a:tailEnd type="none" w="med" len="med"/>
                    </a:lnT>
                    <a:lnB w="12700" cap="flat" cmpd="sng" algn="ctr">
                      <a:solidFill>
                        <a:srgbClr val="90C7E8"/>
                      </a:solidFill>
                      <a:prstDash val="solid"/>
                      <a:round/>
                      <a:headEnd type="none" w="med" len="med"/>
                      <a:tailEnd type="none" w="med" len="med"/>
                    </a:lnB>
                  </a:tcPr>
                </a:tc>
                <a:tc>
                  <a:txBody>
                    <a:bodyPr/>
                    <a:lstStyle/>
                    <a:p>
                      <a:pPr algn="ctr" fontAlgn="t"/>
                      <a:endParaRPr lang="en-US" sz="2400">
                        <a:solidFill>
                          <a:srgbClr val="1104BC"/>
                        </a:solidFill>
                        <a:effectLst/>
                        <a:latin typeface="Arial" panose="020B0604020202020204" pitchFamily="34" charset="0"/>
                        <a:cs typeface="Arial" panose="020B0604020202020204" pitchFamily="34" charset="0"/>
                      </a:endParaRPr>
                    </a:p>
                  </a:txBody>
                  <a:tcPr marL="31750" marR="31750" marT="31750" marB="31750">
                    <a:lnL w="12700" cap="flat" cmpd="sng" algn="ctr">
                      <a:solidFill>
                        <a:srgbClr val="70C3E8"/>
                      </a:solidFill>
                      <a:prstDash val="solid"/>
                      <a:round/>
                      <a:headEnd type="none" w="med" len="med"/>
                      <a:tailEnd type="none" w="med" len="med"/>
                    </a:lnL>
                    <a:lnR w="12700" cap="flat" cmpd="sng" algn="ctr">
                      <a:solidFill>
                        <a:srgbClr val="70C3E8"/>
                      </a:solidFill>
                      <a:prstDash val="solid"/>
                      <a:round/>
                      <a:headEnd type="none" w="med" len="med"/>
                      <a:tailEnd type="none" w="med" len="med"/>
                    </a:lnR>
                    <a:lnT w="12700" cap="flat" cmpd="sng" algn="ctr">
                      <a:solidFill>
                        <a:srgbClr val="70C3E8"/>
                      </a:solidFill>
                      <a:prstDash val="solid"/>
                      <a:round/>
                      <a:headEnd type="none" w="med" len="med"/>
                      <a:tailEnd type="none" w="med" len="med"/>
                    </a:lnT>
                    <a:lnB w="12700" cap="flat" cmpd="sng" algn="ctr">
                      <a:solidFill>
                        <a:srgbClr val="90C7E8"/>
                      </a:solidFill>
                      <a:prstDash val="solid"/>
                      <a:round/>
                      <a:headEnd type="none" w="med" len="med"/>
                      <a:tailEnd type="none" w="med" len="med"/>
                    </a:lnB>
                  </a:tcPr>
                </a:tc>
                <a:extLst>
                  <a:ext uri="{0D108BD9-81ED-4DB2-BD59-A6C34878D82A}">
                    <a16:rowId xmlns:a16="http://schemas.microsoft.com/office/drawing/2014/main" val="3713435055"/>
                  </a:ext>
                </a:extLst>
              </a:tr>
              <a:tr h="516631">
                <a:tc>
                  <a:txBody>
                    <a:bodyPr/>
                    <a:lstStyle/>
                    <a:p>
                      <a:pPr fontAlgn="t"/>
                      <a:r>
                        <a:rPr lang="en-US" sz="2400" b="1" i="0">
                          <a:solidFill>
                            <a:srgbClr val="1104BC"/>
                          </a:solidFill>
                          <a:effectLst/>
                          <a:latin typeface="Arial" panose="020B0604020202020204" pitchFamily="34" charset="0"/>
                          <a:cs typeface="Arial" panose="020B0604020202020204" pitchFamily="34" charset="0"/>
                        </a:rPr>
                        <a:t>Thềm lục địa</a:t>
                      </a:r>
                    </a:p>
                  </a:txBody>
                  <a:tcPr marL="31750" marR="31750" marT="31750" marB="31750">
                    <a:lnL w="12700" cap="flat" cmpd="sng" algn="ctr">
                      <a:solidFill>
                        <a:srgbClr val="90C7E8"/>
                      </a:solidFill>
                      <a:prstDash val="solid"/>
                      <a:round/>
                      <a:headEnd type="none" w="med" len="med"/>
                      <a:tailEnd type="none" w="med" len="med"/>
                    </a:lnL>
                    <a:lnR w="12700" cap="flat" cmpd="sng" algn="ctr">
                      <a:solidFill>
                        <a:srgbClr val="90C7E8"/>
                      </a:solidFill>
                      <a:prstDash val="solid"/>
                      <a:round/>
                      <a:headEnd type="none" w="med" len="med"/>
                      <a:tailEnd type="none" w="med" len="med"/>
                    </a:lnR>
                    <a:lnT w="12700" cap="flat" cmpd="sng" algn="ctr">
                      <a:solidFill>
                        <a:srgbClr val="90C7E8"/>
                      </a:solidFill>
                      <a:prstDash val="solid"/>
                      <a:round/>
                      <a:headEnd type="none" w="med" len="med"/>
                      <a:tailEnd type="none" w="med" len="med"/>
                    </a:lnT>
                    <a:lnB w="12700" cap="flat" cmpd="sng" algn="ctr">
                      <a:solidFill>
                        <a:srgbClr val="90C7E8"/>
                      </a:solidFill>
                      <a:prstDash val="solid"/>
                      <a:round/>
                      <a:headEnd type="none" w="med" len="med"/>
                      <a:tailEnd type="none" w="med" len="med"/>
                    </a:lnB>
                  </a:tcPr>
                </a:tc>
                <a:tc>
                  <a:txBody>
                    <a:bodyPr/>
                    <a:lstStyle/>
                    <a:p>
                      <a:pPr algn="ctr" fontAlgn="t"/>
                      <a:endParaRPr lang="en-US" sz="2400">
                        <a:effectLst/>
                        <a:latin typeface="Arial" panose="020B0604020202020204" pitchFamily="34" charset="0"/>
                        <a:cs typeface="Arial" panose="020B0604020202020204" pitchFamily="34" charset="0"/>
                      </a:endParaRPr>
                    </a:p>
                  </a:txBody>
                  <a:tcPr marL="31750" marR="31750" marT="31750" marB="31750">
                    <a:lnL w="12700" cap="flat" cmpd="sng" algn="ctr">
                      <a:solidFill>
                        <a:srgbClr val="90C7E8"/>
                      </a:solidFill>
                      <a:prstDash val="solid"/>
                      <a:round/>
                      <a:headEnd type="none" w="med" len="med"/>
                      <a:tailEnd type="none" w="med" len="med"/>
                    </a:lnL>
                    <a:lnR w="12700" cap="flat" cmpd="sng" algn="ctr">
                      <a:solidFill>
                        <a:srgbClr val="90C7E8"/>
                      </a:solidFill>
                      <a:prstDash val="solid"/>
                      <a:round/>
                      <a:headEnd type="none" w="med" len="med"/>
                      <a:tailEnd type="none" w="med" len="med"/>
                    </a:lnR>
                    <a:lnT w="12700" cap="flat" cmpd="sng" algn="ctr">
                      <a:solidFill>
                        <a:srgbClr val="90C7E8"/>
                      </a:solidFill>
                      <a:prstDash val="solid"/>
                      <a:round/>
                      <a:headEnd type="none" w="med" len="med"/>
                      <a:tailEnd type="none" w="med" len="med"/>
                    </a:lnT>
                    <a:lnB w="12700" cap="flat" cmpd="sng" algn="ctr">
                      <a:solidFill>
                        <a:srgbClr val="90C7E8"/>
                      </a:solidFill>
                      <a:prstDash val="solid"/>
                      <a:round/>
                      <a:headEnd type="none" w="med" len="med"/>
                      <a:tailEnd type="none" w="med" len="med"/>
                    </a:lnB>
                  </a:tcPr>
                </a:tc>
                <a:extLst>
                  <a:ext uri="{0D108BD9-81ED-4DB2-BD59-A6C34878D82A}">
                    <a16:rowId xmlns:a16="http://schemas.microsoft.com/office/drawing/2014/main" val="1506322884"/>
                  </a:ext>
                </a:extLst>
              </a:tr>
            </a:tbl>
          </a:graphicData>
        </a:graphic>
      </p:graphicFrame>
      <p:sp>
        <p:nvSpPr>
          <p:cNvPr id="3" name="Rectangle 1">
            <a:extLst>
              <a:ext uri="{FF2B5EF4-FFF2-40B4-BE49-F238E27FC236}">
                <a16:creationId xmlns:a16="http://schemas.microsoft.com/office/drawing/2014/main" id="{2256A45E-41C7-8FC3-F92A-187FC320D7F0}"/>
              </a:ext>
            </a:extLst>
          </p:cNvPr>
          <p:cNvSpPr>
            <a:spLocks noChangeArrowheads="1"/>
          </p:cNvSpPr>
          <p:nvPr/>
        </p:nvSpPr>
        <p:spPr bwMode="auto">
          <a:xfrm>
            <a:off x="1900718" y="0"/>
            <a:ext cx="999675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rgbClr val="FF0066"/>
                </a:solidFill>
                <a:effectLst/>
                <a:latin typeface="#9Slide05 Fourth Medium" panose="00000600000000000000" pitchFamily="2" charset="0"/>
              </a:rPr>
              <a:t>Hoàn thành bảng thông tin về phạm vi của các bộ phận vùng biển Việt Nam theo gợi ý dưới đây:</a:t>
            </a:r>
          </a:p>
        </p:txBody>
      </p:sp>
    </p:spTree>
    <p:extLst>
      <p:ext uri="{BB962C8B-B14F-4D97-AF65-F5344CB8AC3E}">
        <p14:creationId xmlns:p14="http://schemas.microsoft.com/office/powerpoint/2010/main" val="3425870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0178A4B-26E1-4479-B98C-5191F479A6C4}"/>
              </a:ext>
            </a:extLst>
          </p:cNvPr>
          <p:cNvSpPr txBox="1"/>
          <p:nvPr/>
        </p:nvSpPr>
        <p:spPr>
          <a:xfrm>
            <a:off x="1719376" y="1976360"/>
            <a:ext cx="10233059" cy="1200329"/>
          </a:xfrm>
          <a:prstGeom prst="rect">
            <a:avLst/>
          </a:prstGeom>
          <a:noFill/>
        </p:spPr>
        <p:txBody>
          <a:bodyPr wrap="square" rtlCol="0">
            <a:spAutoFit/>
          </a:bodyPr>
          <a:lstStyle/>
          <a:p>
            <a:pPr algn="ctr"/>
            <a:r>
              <a:rPr lang="vi-VN" sz="3600">
                <a:solidFill>
                  <a:srgbClr val="00B050"/>
                </a:solidFill>
                <a:latin typeface="#9Slide05 Fourth Medium" panose="00000600000000000000" pitchFamily="2" charset="0"/>
              </a:rPr>
              <a:t>Hãy thu thập thông tin về chế độ pháp lí của các vùng biển nước ta theo Luật biển năm 1982.</a:t>
            </a:r>
            <a:endParaRPr lang="en-US" sz="3600">
              <a:solidFill>
                <a:srgbClr val="00B050"/>
              </a:solidFill>
              <a:latin typeface="#9Slide05 Fourth Medium" panose="00000600000000000000" pitchFamily="2" charset="0"/>
            </a:endParaRPr>
          </a:p>
        </p:txBody>
      </p:sp>
      <p:pic>
        <p:nvPicPr>
          <p:cNvPr id="14" name="Picture 13">
            <a:extLst>
              <a:ext uri="{FF2B5EF4-FFF2-40B4-BE49-F238E27FC236}">
                <a16:creationId xmlns:a16="http://schemas.microsoft.com/office/drawing/2014/main" id="{9CFB2678-712A-E9DF-2E8C-2FDE2E65A502}"/>
              </a:ext>
            </a:extLst>
          </p:cNvPr>
          <p:cNvPicPr>
            <a:picLocks noChangeAspect="1"/>
          </p:cNvPicPr>
          <p:nvPr/>
        </p:nvPicPr>
        <p:blipFill rotWithShape="1">
          <a:blip r:embed="rId2"/>
          <a:srcRect l="10269" r="929" b="13330"/>
          <a:stretch/>
        </p:blipFill>
        <p:spPr>
          <a:xfrm>
            <a:off x="0" y="5958042"/>
            <a:ext cx="12191999" cy="899958"/>
          </a:xfrm>
          <a:prstGeom prst="rect">
            <a:avLst/>
          </a:prstGeom>
        </p:spPr>
      </p:pic>
      <p:sp>
        <p:nvSpPr>
          <p:cNvPr id="16" name="Rectangle 15">
            <a:extLst>
              <a:ext uri="{FF2B5EF4-FFF2-40B4-BE49-F238E27FC236}">
                <a16:creationId xmlns:a16="http://schemas.microsoft.com/office/drawing/2014/main" id="{EB64A4E7-879C-CDC8-FF47-CBD4F58C47CB}"/>
              </a:ext>
            </a:extLst>
          </p:cNvPr>
          <p:cNvSpPr/>
          <p:nvPr/>
        </p:nvSpPr>
        <p:spPr>
          <a:xfrm>
            <a:off x="0" y="0"/>
            <a:ext cx="1551398" cy="6858000"/>
          </a:xfrm>
          <a:prstGeom prst="rect">
            <a:avLst/>
          </a:prstGeom>
          <a:solidFill>
            <a:srgbClr val="0672BD"/>
          </a:solid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8046FE-55E6-00B9-11AE-374A15051540}"/>
              </a:ext>
            </a:extLst>
          </p:cNvPr>
          <p:cNvPicPr>
            <a:picLocks noChangeAspect="1"/>
          </p:cNvPicPr>
          <p:nvPr/>
        </p:nvPicPr>
        <p:blipFill>
          <a:blip r:embed="rId3"/>
          <a:stretch>
            <a:fillRect/>
          </a:stretch>
        </p:blipFill>
        <p:spPr>
          <a:xfrm>
            <a:off x="3423855" y="-429234"/>
            <a:ext cx="6251846" cy="1965411"/>
          </a:xfrm>
          <a:prstGeom prst="rect">
            <a:avLst/>
          </a:prstGeom>
        </p:spPr>
      </p:pic>
      <p:sp>
        <p:nvSpPr>
          <p:cNvPr id="3" name="Rectangle 2">
            <a:extLst>
              <a:ext uri="{FF2B5EF4-FFF2-40B4-BE49-F238E27FC236}">
                <a16:creationId xmlns:a16="http://schemas.microsoft.com/office/drawing/2014/main" id="{57022806-D026-035F-CE22-8B847AEA5CAD}"/>
              </a:ext>
            </a:extLst>
          </p:cNvPr>
          <p:cNvSpPr/>
          <p:nvPr/>
        </p:nvSpPr>
        <p:spPr>
          <a:xfrm>
            <a:off x="1821996" y="1237880"/>
            <a:ext cx="9405034" cy="584775"/>
          </a:xfrm>
          <a:prstGeom prst="rect">
            <a:avLst/>
          </a:prstGeom>
        </p:spPr>
        <p:txBody>
          <a:bodyPr wrap="square">
            <a:spAutoFit/>
          </a:bodyPr>
          <a:lstStyle/>
          <a:p>
            <a:pPr algn="ctr">
              <a:spcBef>
                <a:spcPts val="600"/>
              </a:spcBef>
              <a:spcAft>
                <a:spcPts val="600"/>
              </a:spcAft>
              <a:defRPr/>
            </a:pPr>
            <a:r>
              <a:rPr lang="en-US" sz="3200">
                <a:solidFill>
                  <a:srgbClr val="FF0066"/>
                </a:solidFill>
                <a:latin typeface="#9Slide03 Roboto Medium" panose="02000000000000000000" pitchFamily="2" charset="0"/>
                <a:ea typeface="#9Slide03 Roboto Medium" panose="02000000000000000000" pitchFamily="2" charset="0"/>
              </a:rPr>
              <a:t>HS hoàn thành 2 nhiệm vụ sau vào vở BT:</a:t>
            </a:r>
            <a:endParaRPr lang="en-US" sz="3200" dirty="0">
              <a:solidFill>
                <a:srgbClr val="FF0066"/>
              </a:solidFill>
              <a:latin typeface="#9Slide03 Roboto Medium" panose="02000000000000000000" pitchFamily="2" charset="0"/>
              <a:ea typeface="#9Slide03 Roboto Medium" panose="02000000000000000000" pitchFamily="2" charset="0"/>
            </a:endParaRPr>
          </a:p>
        </p:txBody>
      </p:sp>
      <p:pic>
        <p:nvPicPr>
          <p:cNvPr id="4" name="Picture 2" descr="Analog Alarm Clock Icon Image Vector Illustration Design Royalty Free  Cliparts, Vectors, And Stock Illustration. Image 82032642.">
            <a:extLst>
              <a:ext uri="{FF2B5EF4-FFF2-40B4-BE49-F238E27FC236}">
                <a16:creationId xmlns:a16="http://schemas.microsoft.com/office/drawing/2014/main" id="{B9B8E640-8BD8-DC26-893A-57730FB69C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5204" y="4568087"/>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PSC Notes Only Pack">
            <a:extLst>
              <a:ext uri="{FF2B5EF4-FFF2-40B4-BE49-F238E27FC236}">
                <a16:creationId xmlns:a16="http://schemas.microsoft.com/office/drawing/2014/main" id="{6BC87926-E56E-BC17-6F47-3698F3C50D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6240" y="4437276"/>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7894D37C-A0FC-7746-708A-FAB2CB136AED}"/>
              </a:ext>
            </a:extLst>
          </p:cNvPr>
          <p:cNvSpPr txBox="1">
            <a:spLocks/>
          </p:cNvSpPr>
          <p:nvPr/>
        </p:nvSpPr>
        <p:spPr>
          <a:xfrm>
            <a:off x="1551398" y="5044967"/>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FF0066"/>
                </a:solidFill>
                <a:latin typeface="Arial" panose="020B0604020202020204" pitchFamily="34" charset="0"/>
                <a:cs typeface="Arial" panose="020B0604020202020204" pitchFamily="34" charset="0"/>
              </a:rPr>
              <a:t>Cá nhân/cặp đôi</a:t>
            </a:r>
            <a:endParaRPr lang="en-US" sz="2800" b="1" dirty="0">
              <a:solidFill>
                <a:srgbClr val="FF0066"/>
              </a:solidFill>
              <a:latin typeface="Arial" panose="020B0604020202020204" pitchFamily="34" charset="0"/>
              <a:ea typeface="Tahoma" panose="020B0604030504040204" pitchFamily="34" charset="0"/>
              <a:cs typeface="Arial" panose="020B0604020202020204" pitchFamily="34" charset="0"/>
            </a:endParaRPr>
          </a:p>
        </p:txBody>
      </p:sp>
      <p:sp>
        <p:nvSpPr>
          <p:cNvPr id="7" name="Subtitle 2">
            <a:extLst>
              <a:ext uri="{FF2B5EF4-FFF2-40B4-BE49-F238E27FC236}">
                <a16:creationId xmlns:a16="http://schemas.microsoft.com/office/drawing/2014/main" id="{F0920874-FB2E-C214-0F80-E6049815795F}"/>
              </a:ext>
            </a:extLst>
          </p:cNvPr>
          <p:cNvSpPr txBox="1">
            <a:spLocks/>
          </p:cNvSpPr>
          <p:nvPr/>
        </p:nvSpPr>
        <p:spPr>
          <a:xfrm>
            <a:off x="5550400" y="5626250"/>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FF0066"/>
                </a:solidFill>
                <a:latin typeface="Arial" panose="020B0604020202020204" pitchFamily="34" charset="0"/>
                <a:cs typeface="Arial" panose="020B0604020202020204" pitchFamily="34" charset="0"/>
              </a:rPr>
              <a:t>Thời gian</a:t>
            </a:r>
            <a:r>
              <a:rPr lang="en-US" sz="2800">
                <a:solidFill>
                  <a:srgbClr val="FF0066"/>
                </a:solidFill>
                <a:latin typeface="Arial" panose="020B0604020202020204" pitchFamily="34" charset="0"/>
                <a:cs typeface="Arial" panose="020B0604020202020204" pitchFamily="34" charset="0"/>
              </a:rPr>
              <a:t>:</a:t>
            </a:r>
            <a:r>
              <a:rPr lang="vi-VN" sz="2800">
                <a:solidFill>
                  <a:srgbClr val="FF0066"/>
                </a:solidFill>
                <a:latin typeface="Arial" panose="020B0604020202020204" pitchFamily="34" charset="0"/>
                <a:cs typeface="Arial" panose="020B0604020202020204" pitchFamily="34" charset="0"/>
              </a:rPr>
              <a:t> </a:t>
            </a:r>
            <a:r>
              <a:rPr lang="en-US" sz="2800">
                <a:solidFill>
                  <a:srgbClr val="FF0066"/>
                </a:solidFill>
                <a:latin typeface="Arial" panose="020B0604020202020204" pitchFamily="34" charset="0"/>
                <a:cs typeface="Arial" panose="020B0604020202020204" pitchFamily="34" charset="0"/>
              </a:rPr>
              <a:t>tiết học sau</a:t>
            </a:r>
            <a:endParaRPr lang="en-US" sz="2800" b="1" dirty="0">
              <a:solidFill>
                <a:srgbClr val="FF0066"/>
              </a:solidFill>
              <a:latin typeface="Arial" panose="020B0604020202020204" pitchFamily="34" charset="0"/>
              <a:ea typeface="Tahoma" panose="020B0604030504040204" pitchFamily="34" charset="0"/>
              <a:cs typeface="Arial" panose="020B0604020202020204" pitchFamily="34" charset="0"/>
            </a:endParaRPr>
          </a:p>
        </p:txBody>
      </p:sp>
      <p:sp>
        <p:nvSpPr>
          <p:cNvPr id="8" name="Google Shape;294;p20">
            <a:extLst>
              <a:ext uri="{FF2B5EF4-FFF2-40B4-BE49-F238E27FC236}">
                <a16:creationId xmlns:a16="http://schemas.microsoft.com/office/drawing/2014/main" id="{06B730D8-8B03-C1B4-5B74-5A94E11C755A}"/>
              </a:ext>
            </a:extLst>
          </p:cNvPr>
          <p:cNvSpPr/>
          <p:nvPr/>
        </p:nvSpPr>
        <p:spPr>
          <a:xfrm>
            <a:off x="1075831" y="1982461"/>
            <a:ext cx="930413" cy="741851"/>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95;p20">
            <a:extLst>
              <a:ext uri="{FF2B5EF4-FFF2-40B4-BE49-F238E27FC236}">
                <a16:creationId xmlns:a16="http://schemas.microsoft.com/office/drawing/2014/main" id="{0435CDFA-21D0-3C57-12A8-1B5AEED08853}"/>
              </a:ext>
            </a:extLst>
          </p:cNvPr>
          <p:cNvSpPr/>
          <p:nvPr/>
        </p:nvSpPr>
        <p:spPr>
          <a:xfrm>
            <a:off x="1133822" y="2022558"/>
            <a:ext cx="765469" cy="667785"/>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01</a:t>
            </a:r>
            <a:endParaRPr sz="3000"/>
          </a:p>
        </p:txBody>
      </p:sp>
      <p:sp>
        <p:nvSpPr>
          <p:cNvPr id="10" name="Google Shape;294;p20">
            <a:extLst>
              <a:ext uri="{FF2B5EF4-FFF2-40B4-BE49-F238E27FC236}">
                <a16:creationId xmlns:a16="http://schemas.microsoft.com/office/drawing/2014/main" id="{FB48FAAC-6471-310C-CF38-AB23610B5009}"/>
              </a:ext>
            </a:extLst>
          </p:cNvPr>
          <p:cNvSpPr/>
          <p:nvPr/>
        </p:nvSpPr>
        <p:spPr>
          <a:xfrm>
            <a:off x="1163500" y="3313019"/>
            <a:ext cx="930413" cy="741851"/>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95;p20">
            <a:extLst>
              <a:ext uri="{FF2B5EF4-FFF2-40B4-BE49-F238E27FC236}">
                <a16:creationId xmlns:a16="http://schemas.microsoft.com/office/drawing/2014/main" id="{08A6102E-49C6-70EC-154A-AD2F2AB8F1ED}"/>
              </a:ext>
            </a:extLst>
          </p:cNvPr>
          <p:cNvSpPr/>
          <p:nvPr/>
        </p:nvSpPr>
        <p:spPr>
          <a:xfrm>
            <a:off x="1221491" y="3353116"/>
            <a:ext cx="765469" cy="667785"/>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02</a:t>
            </a:r>
            <a:endParaRPr sz="3000"/>
          </a:p>
        </p:txBody>
      </p:sp>
      <p:sp>
        <p:nvSpPr>
          <p:cNvPr id="18" name="TextBox 17">
            <a:extLst>
              <a:ext uri="{FF2B5EF4-FFF2-40B4-BE49-F238E27FC236}">
                <a16:creationId xmlns:a16="http://schemas.microsoft.com/office/drawing/2014/main" id="{798D5C34-CBA1-D719-61F9-48A3235BB67D}"/>
              </a:ext>
            </a:extLst>
          </p:cNvPr>
          <p:cNvSpPr txBox="1"/>
          <p:nvPr/>
        </p:nvSpPr>
        <p:spPr>
          <a:xfrm>
            <a:off x="2044951" y="3154131"/>
            <a:ext cx="9931218" cy="1345753"/>
          </a:xfrm>
          <a:prstGeom prst="rect">
            <a:avLst/>
          </a:prstGeom>
          <a:noFill/>
        </p:spPr>
        <p:txBody>
          <a:bodyPr wrap="square">
            <a:spAutoFit/>
          </a:bodyPr>
          <a:lstStyle/>
          <a:p>
            <a:pPr indent="180340" algn="just">
              <a:lnSpc>
                <a:spcPct val="115000"/>
              </a:lnSpc>
              <a:spcAft>
                <a:spcPts val="600"/>
              </a:spcAft>
              <a:tabLst>
                <a:tab pos="180340" algn="l"/>
                <a:tab pos="450215" algn="l"/>
              </a:tabLst>
            </a:pPr>
            <a:r>
              <a:rPr lang="en-US" sz="3600">
                <a:solidFill>
                  <a:srgbClr val="00B050"/>
                </a:solidFill>
                <a:effectLst/>
                <a:latin typeface="#9Slide05 Fourth Medium" panose="00000600000000000000" pitchFamily="2" charset="0"/>
                <a:ea typeface="Cambria" panose="02040503050406030204" pitchFamily="18" charset="0"/>
              </a:rPr>
              <a:t>Thiết kế 1 khẩu hiệu tuyên truyền về chủ quyền vùng biển Việt Nam</a:t>
            </a:r>
            <a:endParaRPr lang="en-US" sz="3600">
              <a:solidFill>
                <a:srgbClr val="00B050"/>
              </a:solidFill>
              <a:effectLst/>
              <a:latin typeface="#9Slide05 Fourth Medium" panose="00000600000000000000" pitchFamily="2" charset="0"/>
              <a:ea typeface="Times New Roman" panose="02020603050405020304" pitchFamily="18" charset="0"/>
            </a:endParaRPr>
          </a:p>
        </p:txBody>
      </p:sp>
    </p:spTree>
    <p:extLst>
      <p:ext uri="{BB962C8B-B14F-4D97-AF65-F5344CB8AC3E}">
        <p14:creationId xmlns:p14="http://schemas.microsoft.com/office/powerpoint/2010/main" val="36736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7F18CA-5EE6-46F4-9B51-3C4C00AA4DE6}"/>
              </a:ext>
            </a:extLst>
          </p:cNvPr>
          <p:cNvSpPr txBox="1"/>
          <p:nvPr/>
        </p:nvSpPr>
        <p:spPr>
          <a:xfrm>
            <a:off x="3401746" y="315236"/>
            <a:ext cx="5573891" cy="1061873"/>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 name="Hình ảnh 9">
            <a:extLst>
              <a:ext uri="{FF2B5EF4-FFF2-40B4-BE49-F238E27FC236}">
                <a16:creationId xmlns:a16="http://schemas.microsoft.com/office/drawing/2014/main" id="{FE20B30D-D927-4F14-92AA-DA73E9AE2C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120208" y="-25044"/>
            <a:ext cx="1639789" cy="1714325"/>
          </a:xfrm>
          <a:prstGeom prst="rect">
            <a:avLst/>
          </a:prstGeom>
        </p:spPr>
      </p:pic>
      <p:grpSp>
        <p:nvGrpSpPr>
          <p:cNvPr id="4" name="Google Shape;245;p19">
            <a:extLst>
              <a:ext uri="{FF2B5EF4-FFF2-40B4-BE49-F238E27FC236}">
                <a16:creationId xmlns:a16="http://schemas.microsoft.com/office/drawing/2014/main" id="{4D20B028-6AF3-45E0-9A6E-5E293EEDC308}"/>
              </a:ext>
            </a:extLst>
          </p:cNvPr>
          <p:cNvGrpSpPr/>
          <p:nvPr/>
        </p:nvGrpSpPr>
        <p:grpSpPr>
          <a:xfrm>
            <a:off x="203129" y="2039139"/>
            <a:ext cx="7174499" cy="1148042"/>
            <a:chOff x="1411406" y="1872757"/>
            <a:chExt cx="5380873" cy="861031"/>
          </a:xfrm>
        </p:grpSpPr>
        <p:sp>
          <p:nvSpPr>
            <p:cNvPr id="5" name="Google Shape;246;p19">
              <a:extLst>
                <a:ext uri="{FF2B5EF4-FFF2-40B4-BE49-F238E27FC236}">
                  <a16:creationId xmlns:a16="http://schemas.microsoft.com/office/drawing/2014/main" id="{B7A25E1D-303C-41A9-9B2A-EB2553314B0A}"/>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6" name="Google Shape;247;p19">
              <a:extLst>
                <a:ext uri="{FF2B5EF4-FFF2-40B4-BE49-F238E27FC236}">
                  <a16:creationId xmlns:a16="http://schemas.microsoft.com/office/drawing/2014/main" id="{BFF50BB3-C545-45C5-A44B-870782C5A6CE}"/>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7" name="Google Shape;248;p19">
              <a:extLst>
                <a:ext uri="{FF2B5EF4-FFF2-40B4-BE49-F238E27FC236}">
                  <a16:creationId xmlns:a16="http://schemas.microsoft.com/office/drawing/2014/main" id="{F386C5BE-28AD-49D4-8471-DF5C9154C49D}"/>
                </a:ext>
              </a:extLst>
            </p:cNvPr>
            <p:cNvSpPr/>
            <p:nvPr/>
          </p:nvSpPr>
          <p:spPr>
            <a:xfrm>
              <a:off x="1792472" y="1945770"/>
              <a:ext cx="4698701" cy="72819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8" name="Google Shape;249;p19">
              <a:extLst>
                <a:ext uri="{FF2B5EF4-FFF2-40B4-BE49-F238E27FC236}">
                  <a16:creationId xmlns:a16="http://schemas.microsoft.com/office/drawing/2014/main" id="{0FF0178B-6D4B-4C60-8889-335B24F46ABC}"/>
                </a:ext>
              </a:extLst>
            </p:cNvPr>
            <p:cNvSpPr/>
            <p:nvPr/>
          </p:nvSpPr>
          <p:spPr>
            <a:xfrm>
              <a:off x="1411406" y="1872757"/>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1</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9" name="Google Shape;250;p19">
              <a:extLst>
                <a:ext uri="{FF2B5EF4-FFF2-40B4-BE49-F238E27FC236}">
                  <a16:creationId xmlns:a16="http://schemas.microsoft.com/office/drawing/2014/main" id="{306AE9A0-AB96-4225-9754-50E67203AC29}"/>
                </a:ext>
              </a:extLst>
            </p:cNvPr>
            <p:cNvSpPr txBox="1"/>
            <p:nvPr/>
          </p:nvSpPr>
          <p:spPr>
            <a:xfrm>
              <a:off x="2345763" y="2064900"/>
              <a:ext cx="1884600" cy="455100"/>
            </a:xfrm>
            <a:prstGeom prst="rect">
              <a:avLst/>
            </a:prstGeom>
            <a:noFill/>
            <a:ln>
              <a:noFill/>
            </a:ln>
          </p:spPr>
          <p:txBody>
            <a:bodyPr spcFirstLastPara="1" wrap="square" lIns="121900" tIns="121900" rIns="121900" bIns="121900" anchor="ctr" anchorCtr="0">
              <a:noAutofit/>
            </a:bodyPr>
            <a:lstStyle/>
            <a:p>
              <a:endParaRPr sz="1600">
                <a:solidFill>
                  <a:srgbClr val="434343"/>
                </a:solidFill>
                <a:latin typeface="Roboto"/>
                <a:ea typeface="Roboto"/>
                <a:cs typeface="Roboto"/>
                <a:sym typeface="Roboto"/>
              </a:endParaRPr>
            </a:p>
          </p:txBody>
        </p:sp>
        <p:sp>
          <p:nvSpPr>
            <p:cNvPr id="10" name="Google Shape;251;p19">
              <a:extLst>
                <a:ext uri="{FF2B5EF4-FFF2-40B4-BE49-F238E27FC236}">
                  <a16:creationId xmlns:a16="http://schemas.microsoft.com/office/drawing/2014/main" id="{54E70CA9-865C-409C-9EF2-473EB5F11883}"/>
                </a:ext>
              </a:extLst>
            </p:cNvPr>
            <p:cNvSpPr txBox="1"/>
            <p:nvPr/>
          </p:nvSpPr>
          <p:spPr>
            <a:xfrm>
              <a:off x="2184697" y="2019681"/>
              <a:ext cx="4607582" cy="507808"/>
            </a:xfrm>
            <a:prstGeom prst="rect">
              <a:avLst/>
            </a:prstGeom>
            <a:noFill/>
            <a:ln>
              <a:noFill/>
            </a:ln>
          </p:spPr>
          <p:txBody>
            <a:bodyPr spcFirstLastPara="1" wrap="square" lIns="121900" tIns="121900" rIns="121900" bIns="121900" anchor="ctr" anchorCtr="0">
              <a:noAutofit/>
            </a:bodyPr>
            <a:lstStyle/>
            <a:p>
              <a:r>
                <a:rPr lang="vi-VN" sz="2800" b="1">
                  <a:solidFill>
                    <a:srgbClr val="310DB3"/>
                  </a:solidFill>
                  <a:latin typeface="Arial" panose="020B0604020202020204" pitchFamily="34" charset="0"/>
                  <a:cs typeface="Arial" panose="020B0604020202020204" pitchFamily="34" charset="0"/>
                </a:rPr>
                <a:t>Khái quát về </a:t>
              </a:r>
              <a:r>
                <a:rPr lang="en-US" sz="2800" b="1">
                  <a:solidFill>
                    <a:srgbClr val="310DB3"/>
                  </a:solidFill>
                  <a:latin typeface="Arial" panose="020B0604020202020204" pitchFamily="34" charset="0"/>
                  <a:cs typeface="Arial" panose="020B0604020202020204" pitchFamily="34" charset="0"/>
                </a:rPr>
                <a:t>phạm vi Biển Đông</a:t>
              </a:r>
              <a:endParaRPr lang="en-US" sz="2800">
                <a:solidFill>
                  <a:srgbClr val="310DB3"/>
                </a:solidFill>
                <a:latin typeface="Arial" panose="020B0604020202020204" pitchFamily="34" charset="0"/>
                <a:cs typeface="Arial" panose="020B0604020202020204" pitchFamily="34" charset="0"/>
              </a:endParaRPr>
            </a:p>
          </p:txBody>
        </p:sp>
      </p:grpSp>
      <p:grpSp>
        <p:nvGrpSpPr>
          <p:cNvPr id="11" name="Google Shape;252;p19">
            <a:extLst>
              <a:ext uri="{FF2B5EF4-FFF2-40B4-BE49-F238E27FC236}">
                <a16:creationId xmlns:a16="http://schemas.microsoft.com/office/drawing/2014/main" id="{E7727878-2088-478E-907B-F452D8598CEE}"/>
              </a:ext>
            </a:extLst>
          </p:cNvPr>
          <p:cNvGrpSpPr/>
          <p:nvPr/>
        </p:nvGrpSpPr>
        <p:grpSpPr>
          <a:xfrm>
            <a:off x="3401746" y="5033817"/>
            <a:ext cx="8670184" cy="1166300"/>
            <a:chOff x="4660694" y="1859063"/>
            <a:chExt cx="6502637" cy="874725"/>
          </a:xfrm>
        </p:grpSpPr>
        <p:sp>
          <p:nvSpPr>
            <p:cNvPr id="12" name="Google Shape;253;p19">
              <a:extLst>
                <a:ext uri="{FF2B5EF4-FFF2-40B4-BE49-F238E27FC236}">
                  <a16:creationId xmlns:a16="http://schemas.microsoft.com/office/drawing/2014/main" id="{E48C6642-C423-4F14-B108-D5F0B4C91685}"/>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0070C0"/>
            </a:solidFill>
            <a:ln>
              <a:noFill/>
            </a:ln>
          </p:spPr>
          <p:txBody>
            <a:bodyPr spcFirstLastPara="1" wrap="square" lIns="121900" tIns="121900" rIns="121900" bIns="121900" anchor="ctr" anchorCtr="0">
              <a:noAutofit/>
            </a:bodyPr>
            <a:lstStyle/>
            <a:p>
              <a:endParaRPr sz="2400"/>
            </a:p>
          </p:txBody>
        </p:sp>
        <p:sp>
          <p:nvSpPr>
            <p:cNvPr id="13" name="Google Shape;254;p19">
              <a:extLst>
                <a:ext uri="{FF2B5EF4-FFF2-40B4-BE49-F238E27FC236}">
                  <a16:creationId xmlns:a16="http://schemas.microsoft.com/office/drawing/2014/main" id="{5D6ED52D-6842-432B-8331-0662D353CF48}"/>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14" name="Google Shape;255;p19">
              <a:extLst>
                <a:ext uri="{FF2B5EF4-FFF2-40B4-BE49-F238E27FC236}">
                  <a16:creationId xmlns:a16="http://schemas.microsoft.com/office/drawing/2014/main" id="{4E39128E-BA8A-427C-8056-3EAA6C368C55}"/>
                </a:ext>
              </a:extLst>
            </p:cNvPr>
            <p:cNvSpPr/>
            <p:nvPr/>
          </p:nvSpPr>
          <p:spPr>
            <a:xfrm>
              <a:off x="5062823" y="1878288"/>
              <a:ext cx="5961242"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15" name="Google Shape;256;p19">
              <a:extLst>
                <a:ext uri="{FF2B5EF4-FFF2-40B4-BE49-F238E27FC236}">
                  <a16:creationId xmlns:a16="http://schemas.microsoft.com/office/drawing/2014/main" id="{804BC9C0-5748-4761-9531-B10755B10F0B}"/>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1104BC"/>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3</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6" name="Google Shape;258;p19">
              <a:extLst>
                <a:ext uri="{FF2B5EF4-FFF2-40B4-BE49-F238E27FC236}">
                  <a16:creationId xmlns:a16="http://schemas.microsoft.com/office/drawing/2014/main" id="{21E6D35D-AA1F-4CF9-9029-5C508201D86F}"/>
                </a:ext>
              </a:extLst>
            </p:cNvPr>
            <p:cNvSpPr txBox="1"/>
            <p:nvPr/>
          </p:nvSpPr>
          <p:spPr>
            <a:xfrm>
              <a:off x="5316777" y="2120513"/>
              <a:ext cx="5846554"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en-US" sz="2800" b="1">
                  <a:solidFill>
                    <a:srgbClr val="310DB3"/>
                  </a:solidFill>
                  <a:latin typeface="Arial" panose="020B0604020202020204" pitchFamily="34" charset="0"/>
                  <a:cs typeface="Arial" panose="020B0604020202020204" pitchFamily="34" charset="0"/>
                </a:rPr>
                <a:t>Đặc điểm tự nhiên vùng biển đảo Việt Nam</a:t>
              </a:r>
              <a:endParaRPr lang="en-US" sz="2800">
                <a:solidFill>
                  <a:srgbClr val="310DB3"/>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grpSp>
        <p:nvGrpSpPr>
          <p:cNvPr id="17" name="Google Shape;252;p19">
            <a:extLst>
              <a:ext uri="{FF2B5EF4-FFF2-40B4-BE49-F238E27FC236}">
                <a16:creationId xmlns:a16="http://schemas.microsoft.com/office/drawing/2014/main" id="{A7DA8E47-3AA7-A9F5-6E00-C50543E0F4F1}"/>
              </a:ext>
            </a:extLst>
          </p:cNvPr>
          <p:cNvGrpSpPr/>
          <p:nvPr/>
        </p:nvGrpSpPr>
        <p:grpSpPr>
          <a:xfrm>
            <a:off x="1448939" y="3472726"/>
            <a:ext cx="8381361" cy="1166300"/>
            <a:chOff x="4660694" y="1859063"/>
            <a:chExt cx="6286020" cy="874725"/>
          </a:xfrm>
        </p:grpSpPr>
        <p:sp>
          <p:nvSpPr>
            <p:cNvPr id="18" name="Google Shape;253;p19">
              <a:extLst>
                <a:ext uri="{FF2B5EF4-FFF2-40B4-BE49-F238E27FC236}">
                  <a16:creationId xmlns:a16="http://schemas.microsoft.com/office/drawing/2014/main" id="{4F316A61-CBED-C5E3-E9DE-AC21CB1985FC}"/>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9" name="Google Shape;254;p19">
              <a:extLst>
                <a:ext uri="{FF2B5EF4-FFF2-40B4-BE49-F238E27FC236}">
                  <a16:creationId xmlns:a16="http://schemas.microsoft.com/office/drawing/2014/main" id="{D1D41501-056F-5440-9A75-4E923AE0516A}"/>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20" name="Google Shape;255;p19">
              <a:extLst>
                <a:ext uri="{FF2B5EF4-FFF2-40B4-BE49-F238E27FC236}">
                  <a16:creationId xmlns:a16="http://schemas.microsoft.com/office/drawing/2014/main" id="{379831A9-16D4-9A81-A306-DFE3F7D530A5}"/>
                </a:ext>
              </a:extLst>
            </p:cNvPr>
            <p:cNvSpPr/>
            <p:nvPr/>
          </p:nvSpPr>
          <p:spPr>
            <a:xfrm>
              <a:off x="5062823" y="1878288"/>
              <a:ext cx="5774883"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FCF96B"/>
            </a:solidFill>
            <a:ln>
              <a:noFill/>
            </a:ln>
          </p:spPr>
          <p:txBody>
            <a:bodyPr spcFirstLastPara="1" wrap="square" lIns="121900" tIns="121900" rIns="121900" bIns="121900" anchor="ctr" anchorCtr="0">
              <a:noAutofit/>
            </a:bodyPr>
            <a:lstStyle/>
            <a:p>
              <a:endParaRPr sz="2400"/>
            </a:p>
          </p:txBody>
        </p:sp>
        <p:sp>
          <p:nvSpPr>
            <p:cNvPr id="21" name="Google Shape;256;p19">
              <a:extLst>
                <a:ext uri="{FF2B5EF4-FFF2-40B4-BE49-F238E27FC236}">
                  <a16:creationId xmlns:a16="http://schemas.microsoft.com/office/drawing/2014/main" id="{FCB61285-78F1-5D88-B4BD-1E91B4C25FF8}"/>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22" name="Google Shape;258;p19">
              <a:extLst>
                <a:ext uri="{FF2B5EF4-FFF2-40B4-BE49-F238E27FC236}">
                  <a16:creationId xmlns:a16="http://schemas.microsoft.com/office/drawing/2014/main" id="{9D4F4010-3CFC-B63C-DE7D-2C6DEFCA1ED2}"/>
                </a:ext>
              </a:extLst>
            </p:cNvPr>
            <p:cNvSpPr txBox="1"/>
            <p:nvPr/>
          </p:nvSpPr>
          <p:spPr>
            <a:xfrm>
              <a:off x="5347035" y="2120513"/>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vi-VN" sz="2800" b="1">
                  <a:solidFill>
                    <a:srgbClr val="310DB3"/>
                  </a:solidFill>
                  <a:latin typeface="Arial" panose="020B0604020202020204" pitchFamily="34" charset="0"/>
                  <a:cs typeface="Arial" panose="020B0604020202020204" pitchFamily="34" charset="0"/>
                </a:rPr>
                <a:t>Các v</a:t>
              </a:r>
              <a:r>
                <a:rPr lang="en-US" sz="2800" b="1">
                  <a:solidFill>
                    <a:srgbClr val="310DB3"/>
                  </a:solidFill>
                  <a:latin typeface="Arial" panose="020B0604020202020204" pitchFamily="34" charset="0"/>
                  <a:cs typeface="Arial" panose="020B0604020202020204" pitchFamily="34" charset="0"/>
                </a:rPr>
                <a:t>ùng biển </a:t>
              </a:r>
              <a:r>
                <a:rPr lang="vi-VN" sz="2800" b="1">
                  <a:solidFill>
                    <a:srgbClr val="310DB3"/>
                  </a:solidFill>
                  <a:latin typeface="Arial" panose="020B0604020202020204" pitchFamily="34" charset="0"/>
                  <a:cs typeface="Arial" panose="020B0604020202020204" pitchFamily="34" charset="0"/>
                </a:rPr>
                <a:t>của </a:t>
              </a:r>
              <a:r>
                <a:rPr lang="en-US" sz="2800" b="1">
                  <a:solidFill>
                    <a:srgbClr val="310DB3"/>
                  </a:solidFill>
                  <a:latin typeface="Arial" panose="020B0604020202020204" pitchFamily="34" charset="0"/>
                  <a:cs typeface="Arial" panose="020B0604020202020204" pitchFamily="34" charset="0"/>
                </a:rPr>
                <a:t>Việt Nam ở Biển Đông</a:t>
              </a:r>
              <a:endParaRPr lang="en-US" sz="2800">
                <a:solidFill>
                  <a:srgbClr val="310DB3"/>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8576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3"/>
                                        </p:tgtEl>
                                        <p:attrNameLst>
                                          <p:attrName>style.color</p:attrName>
                                        </p:attrNameLst>
                                      </p:cBhvr>
                                      <p:by>
                                        <p:hsl h="7200000" s="0" l="0"/>
                                      </p:by>
                                    </p:animClr>
                                    <p:animClr clrSpc="hsl" dir="cw">
                                      <p:cBhvr>
                                        <p:cTn id="12" dur="500" fill="hold"/>
                                        <p:tgtEl>
                                          <p:spTgt spid="3"/>
                                        </p:tgtEl>
                                        <p:attrNameLst>
                                          <p:attrName>fillcolor</p:attrName>
                                        </p:attrNameLst>
                                      </p:cBhvr>
                                      <p:by>
                                        <p:hsl h="7200000" s="0" l="0"/>
                                      </p:by>
                                    </p:animClr>
                                    <p:animClr clrSpc="hsl" dir="cw">
                                      <p:cBhvr>
                                        <p:cTn id="13" dur="500" fill="hold"/>
                                        <p:tgtEl>
                                          <p:spTgt spid="3"/>
                                        </p:tgtEl>
                                        <p:attrNameLst>
                                          <p:attrName>stroke.color</p:attrName>
                                        </p:attrNameLst>
                                      </p:cBhvr>
                                      <p:by>
                                        <p:hsl h="7200000" s="0" l="0"/>
                                      </p:by>
                                    </p:animClr>
                                    <p:set>
                                      <p:cBhvr>
                                        <p:cTn id="14" dur="500" fill="hold"/>
                                        <p:tgtEl>
                                          <p:spTgt spid="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245;p19">
            <a:extLst>
              <a:ext uri="{FF2B5EF4-FFF2-40B4-BE49-F238E27FC236}">
                <a16:creationId xmlns:a16="http://schemas.microsoft.com/office/drawing/2014/main" id="{70B01152-4110-D436-4A5C-BB5F6669E844}"/>
              </a:ext>
            </a:extLst>
          </p:cNvPr>
          <p:cNvGrpSpPr/>
          <p:nvPr/>
        </p:nvGrpSpPr>
        <p:grpSpPr>
          <a:xfrm>
            <a:off x="-29645" y="0"/>
            <a:ext cx="7174499" cy="1148042"/>
            <a:chOff x="1411406" y="1872757"/>
            <a:chExt cx="5380873" cy="861031"/>
          </a:xfrm>
        </p:grpSpPr>
        <p:sp>
          <p:nvSpPr>
            <p:cNvPr id="7" name="Google Shape;246;p19">
              <a:extLst>
                <a:ext uri="{FF2B5EF4-FFF2-40B4-BE49-F238E27FC236}">
                  <a16:creationId xmlns:a16="http://schemas.microsoft.com/office/drawing/2014/main" id="{1DD81087-C915-6111-A709-5F69A5B8FA20}"/>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8" name="Google Shape;247;p19">
              <a:extLst>
                <a:ext uri="{FF2B5EF4-FFF2-40B4-BE49-F238E27FC236}">
                  <a16:creationId xmlns:a16="http://schemas.microsoft.com/office/drawing/2014/main" id="{3DEB4731-E613-6956-3603-3CC99CCB3472}"/>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9" name="Google Shape;248;p19">
              <a:extLst>
                <a:ext uri="{FF2B5EF4-FFF2-40B4-BE49-F238E27FC236}">
                  <a16:creationId xmlns:a16="http://schemas.microsoft.com/office/drawing/2014/main" id="{5F912EDD-598E-9088-22E2-08B9D09BCC2D}"/>
                </a:ext>
              </a:extLst>
            </p:cNvPr>
            <p:cNvSpPr/>
            <p:nvPr/>
          </p:nvSpPr>
          <p:spPr>
            <a:xfrm>
              <a:off x="1792472" y="1945770"/>
              <a:ext cx="4698701" cy="72819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10" name="Google Shape;249;p19">
              <a:extLst>
                <a:ext uri="{FF2B5EF4-FFF2-40B4-BE49-F238E27FC236}">
                  <a16:creationId xmlns:a16="http://schemas.microsoft.com/office/drawing/2014/main" id="{3C2D17E7-A649-1699-2115-A79583CD8A4F}"/>
                </a:ext>
              </a:extLst>
            </p:cNvPr>
            <p:cNvSpPr/>
            <p:nvPr/>
          </p:nvSpPr>
          <p:spPr>
            <a:xfrm>
              <a:off x="1411406" y="1872757"/>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1</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1" name="Google Shape;250;p19">
              <a:extLst>
                <a:ext uri="{FF2B5EF4-FFF2-40B4-BE49-F238E27FC236}">
                  <a16:creationId xmlns:a16="http://schemas.microsoft.com/office/drawing/2014/main" id="{9FC4FE73-339B-DA29-D4CF-466384087D41}"/>
                </a:ext>
              </a:extLst>
            </p:cNvPr>
            <p:cNvSpPr txBox="1"/>
            <p:nvPr/>
          </p:nvSpPr>
          <p:spPr>
            <a:xfrm>
              <a:off x="2345763" y="2064900"/>
              <a:ext cx="1884600" cy="455100"/>
            </a:xfrm>
            <a:prstGeom prst="rect">
              <a:avLst/>
            </a:prstGeom>
            <a:noFill/>
            <a:ln>
              <a:noFill/>
            </a:ln>
          </p:spPr>
          <p:txBody>
            <a:bodyPr spcFirstLastPara="1" wrap="square" lIns="121900" tIns="121900" rIns="121900" bIns="121900" anchor="ctr" anchorCtr="0">
              <a:noAutofit/>
            </a:bodyPr>
            <a:lstStyle/>
            <a:p>
              <a:endParaRPr sz="1600">
                <a:solidFill>
                  <a:srgbClr val="434343"/>
                </a:solidFill>
                <a:latin typeface="Roboto"/>
                <a:ea typeface="Roboto"/>
                <a:cs typeface="Roboto"/>
                <a:sym typeface="Roboto"/>
              </a:endParaRPr>
            </a:p>
          </p:txBody>
        </p:sp>
        <p:sp>
          <p:nvSpPr>
            <p:cNvPr id="12" name="Google Shape;251;p19">
              <a:extLst>
                <a:ext uri="{FF2B5EF4-FFF2-40B4-BE49-F238E27FC236}">
                  <a16:creationId xmlns:a16="http://schemas.microsoft.com/office/drawing/2014/main" id="{7155E1BB-D716-2166-A74F-C2F0F16509D9}"/>
                </a:ext>
              </a:extLst>
            </p:cNvPr>
            <p:cNvSpPr txBox="1"/>
            <p:nvPr/>
          </p:nvSpPr>
          <p:spPr>
            <a:xfrm>
              <a:off x="2184697" y="2019681"/>
              <a:ext cx="4607582" cy="507808"/>
            </a:xfrm>
            <a:prstGeom prst="rect">
              <a:avLst/>
            </a:prstGeom>
            <a:noFill/>
            <a:ln>
              <a:noFill/>
            </a:ln>
          </p:spPr>
          <p:txBody>
            <a:bodyPr spcFirstLastPara="1" wrap="square" lIns="121900" tIns="121900" rIns="121900" bIns="121900" anchor="ctr" anchorCtr="0">
              <a:noAutofit/>
            </a:bodyPr>
            <a:lstStyle/>
            <a:p>
              <a:r>
                <a:rPr lang="vi-VN" sz="2800" b="1">
                  <a:solidFill>
                    <a:srgbClr val="310DB3"/>
                  </a:solidFill>
                  <a:latin typeface="Arial" panose="020B0604020202020204" pitchFamily="34" charset="0"/>
                  <a:cs typeface="Arial" panose="020B0604020202020204" pitchFamily="34" charset="0"/>
                </a:rPr>
                <a:t>Khái quát về </a:t>
              </a:r>
              <a:r>
                <a:rPr lang="en-US" sz="2800" b="1">
                  <a:solidFill>
                    <a:srgbClr val="310DB3"/>
                  </a:solidFill>
                  <a:latin typeface="Arial" panose="020B0604020202020204" pitchFamily="34" charset="0"/>
                  <a:cs typeface="Arial" panose="020B0604020202020204" pitchFamily="34" charset="0"/>
                </a:rPr>
                <a:t>phạm vi Biển Đông</a:t>
              </a:r>
              <a:endParaRPr lang="en-US" sz="2800">
                <a:solidFill>
                  <a:srgbClr val="310DB3"/>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79C78CA7-37C5-4ECB-63FF-CA84F6CF1A28}"/>
              </a:ext>
            </a:extLst>
          </p:cNvPr>
          <p:cNvSpPr txBox="1"/>
          <p:nvPr/>
        </p:nvSpPr>
        <p:spPr>
          <a:xfrm>
            <a:off x="118032" y="2404745"/>
            <a:ext cx="6264936" cy="1754326"/>
          </a:xfrm>
          <a:custGeom>
            <a:avLst/>
            <a:gdLst>
              <a:gd name="connsiteX0" fmla="*/ 0 w 6264936"/>
              <a:gd name="connsiteY0" fmla="*/ 0 h 1754326"/>
              <a:gd name="connsiteX1" fmla="*/ 633455 w 6264936"/>
              <a:gd name="connsiteY1" fmla="*/ 0 h 1754326"/>
              <a:gd name="connsiteX2" fmla="*/ 1141611 w 6264936"/>
              <a:gd name="connsiteY2" fmla="*/ 0 h 1754326"/>
              <a:gd name="connsiteX3" fmla="*/ 1963013 w 6264936"/>
              <a:gd name="connsiteY3" fmla="*/ 0 h 1754326"/>
              <a:gd name="connsiteX4" fmla="*/ 2596468 w 6264936"/>
              <a:gd name="connsiteY4" fmla="*/ 0 h 1754326"/>
              <a:gd name="connsiteX5" fmla="*/ 3229923 w 6264936"/>
              <a:gd name="connsiteY5" fmla="*/ 0 h 1754326"/>
              <a:gd name="connsiteX6" fmla="*/ 4051325 w 6264936"/>
              <a:gd name="connsiteY6" fmla="*/ 0 h 1754326"/>
              <a:gd name="connsiteX7" fmla="*/ 4622131 w 6264936"/>
              <a:gd name="connsiteY7" fmla="*/ 0 h 1754326"/>
              <a:gd name="connsiteX8" fmla="*/ 5443533 w 6264936"/>
              <a:gd name="connsiteY8" fmla="*/ 0 h 1754326"/>
              <a:gd name="connsiteX9" fmla="*/ 6264936 w 6264936"/>
              <a:gd name="connsiteY9" fmla="*/ 0 h 1754326"/>
              <a:gd name="connsiteX10" fmla="*/ 6264936 w 6264936"/>
              <a:gd name="connsiteY10" fmla="*/ 584775 h 1754326"/>
              <a:gd name="connsiteX11" fmla="*/ 6264936 w 6264936"/>
              <a:gd name="connsiteY11" fmla="*/ 1169551 h 1754326"/>
              <a:gd name="connsiteX12" fmla="*/ 6264936 w 6264936"/>
              <a:gd name="connsiteY12" fmla="*/ 1754326 h 1754326"/>
              <a:gd name="connsiteX13" fmla="*/ 5756780 w 6264936"/>
              <a:gd name="connsiteY13" fmla="*/ 1754326 h 1754326"/>
              <a:gd name="connsiteX14" fmla="*/ 4935377 w 6264936"/>
              <a:gd name="connsiteY14" fmla="*/ 1754326 h 1754326"/>
              <a:gd name="connsiteX15" fmla="*/ 4364572 w 6264936"/>
              <a:gd name="connsiteY15" fmla="*/ 1754326 h 1754326"/>
              <a:gd name="connsiteX16" fmla="*/ 3668468 w 6264936"/>
              <a:gd name="connsiteY16" fmla="*/ 1754326 h 1754326"/>
              <a:gd name="connsiteX17" fmla="*/ 2847065 w 6264936"/>
              <a:gd name="connsiteY17" fmla="*/ 1754326 h 1754326"/>
              <a:gd name="connsiteX18" fmla="*/ 2150961 w 6264936"/>
              <a:gd name="connsiteY18" fmla="*/ 1754326 h 1754326"/>
              <a:gd name="connsiteX19" fmla="*/ 1642805 w 6264936"/>
              <a:gd name="connsiteY19" fmla="*/ 1754326 h 1754326"/>
              <a:gd name="connsiteX20" fmla="*/ 1072000 w 6264936"/>
              <a:gd name="connsiteY20" fmla="*/ 1754326 h 1754326"/>
              <a:gd name="connsiteX21" fmla="*/ 0 w 6264936"/>
              <a:gd name="connsiteY21" fmla="*/ 1754326 h 1754326"/>
              <a:gd name="connsiteX22" fmla="*/ 0 w 6264936"/>
              <a:gd name="connsiteY22" fmla="*/ 1169551 h 1754326"/>
              <a:gd name="connsiteX23" fmla="*/ 0 w 6264936"/>
              <a:gd name="connsiteY23" fmla="*/ 584775 h 1754326"/>
              <a:gd name="connsiteX24" fmla="*/ 0 w 6264936"/>
              <a:gd name="connsiteY24"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64936" h="1754326" extrusionOk="0">
                <a:moveTo>
                  <a:pt x="0" y="0"/>
                </a:moveTo>
                <a:cubicBezTo>
                  <a:pt x="265291" y="-35077"/>
                  <a:pt x="479558" y="1489"/>
                  <a:pt x="633455" y="0"/>
                </a:cubicBezTo>
                <a:cubicBezTo>
                  <a:pt x="777692" y="4602"/>
                  <a:pt x="914167" y="-1528"/>
                  <a:pt x="1141611" y="0"/>
                </a:cubicBezTo>
                <a:cubicBezTo>
                  <a:pt x="1286924" y="41203"/>
                  <a:pt x="1737122" y="16084"/>
                  <a:pt x="1963013" y="0"/>
                </a:cubicBezTo>
                <a:cubicBezTo>
                  <a:pt x="2174788" y="12832"/>
                  <a:pt x="2443311" y="27489"/>
                  <a:pt x="2596468" y="0"/>
                </a:cubicBezTo>
                <a:cubicBezTo>
                  <a:pt x="2817460" y="-10878"/>
                  <a:pt x="3047165" y="-37353"/>
                  <a:pt x="3229923" y="0"/>
                </a:cubicBezTo>
                <a:cubicBezTo>
                  <a:pt x="3372093" y="-8605"/>
                  <a:pt x="3763317" y="78064"/>
                  <a:pt x="4051325" y="0"/>
                </a:cubicBezTo>
                <a:cubicBezTo>
                  <a:pt x="4292538" y="-71684"/>
                  <a:pt x="4438918" y="1372"/>
                  <a:pt x="4622131" y="0"/>
                </a:cubicBezTo>
                <a:cubicBezTo>
                  <a:pt x="4836039" y="29433"/>
                  <a:pt x="5110544" y="38082"/>
                  <a:pt x="5443533" y="0"/>
                </a:cubicBezTo>
                <a:cubicBezTo>
                  <a:pt x="5792224" y="-32128"/>
                  <a:pt x="6026582" y="6920"/>
                  <a:pt x="6264936" y="0"/>
                </a:cubicBezTo>
                <a:cubicBezTo>
                  <a:pt x="6271462" y="194686"/>
                  <a:pt x="6259405" y="344997"/>
                  <a:pt x="6264936" y="584775"/>
                </a:cubicBezTo>
                <a:cubicBezTo>
                  <a:pt x="6286632" y="860322"/>
                  <a:pt x="6256781" y="965583"/>
                  <a:pt x="6264936" y="1169551"/>
                </a:cubicBezTo>
                <a:cubicBezTo>
                  <a:pt x="6289321" y="1380722"/>
                  <a:pt x="6290136" y="1451144"/>
                  <a:pt x="6264936" y="1754326"/>
                </a:cubicBezTo>
                <a:cubicBezTo>
                  <a:pt x="6045947" y="1768556"/>
                  <a:pt x="5858697" y="1724256"/>
                  <a:pt x="5756780" y="1754326"/>
                </a:cubicBezTo>
                <a:cubicBezTo>
                  <a:pt x="5553990" y="1765254"/>
                  <a:pt x="5260957" y="1741647"/>
                  <a:pt x="4935377" y="1754326"/>
                </a:cubicBezTo>
                <a:cubicBezTo>
                  <a:pt x="4765095" y="1757294"/>
                  <a:pt x="4605342" y="1750012"/>
                  <a:pt x="4364572" y="1754326"/>
                </a:cubicBezTo>
                <a:cubicBezTo>
                  <a:pt x="4200885" y="1761938"/>
                  <a:pt x="3854818" y="1786467"/>
                  <a:pt x="3668468" y="1754326"/>
                </a:cubicBezTo>
                <a:cubicBezTo>
                  <a:pt x="3439073" y="1705361"/>
                  <a:pt x="3101521" y="1785342"/>
                  <a:pt x="2847065" y="1754326"/>
                </a:cubicBezTo>
                <a:cubicBezTo>
                  <a:pt x="2557867" y="1742623"/>
                  <a:pt x="2460364" y="1781729"/>
                  <a:pt x="2150961" y="1754326"/>
                </a:cubicBezTo>
                <a:cubicBezTo>
                  <a:pt x="1844622" y="1734450"/>
                  <a:pt x="1823364" y="1742242"/>
                  <a:pt x="1642805" y="1754326"/>
                </a:cubicBezTo>
                <a:cubicBezTo>
                  <a:pt x="1472124" y="1767945"/>
                  <a:pt x="1267245" y="1785296"/>
                  <a:pt x="1072000" y="1754326"/>
                </a:cubicBezTo>
                <a:cubicBezTo>
                  <a:pt x="866304" y="1713211"/>
                  <a:pt x="545180" y="1786493"/>
                  <a:pt x="0" y="1754326"/>
                </a:cubicBezTo>
                <a:cubicBezTo>
                  <a:pt x="4378" y="1497680"/>
                  <a:pt x="20500" y="1397447"/>
                  <a:pt x="0" y="1169551"/>
                </a:cubicBezTo>
                <a:cubicBezTo>
                  <a:pt x="-4572" y="965420"/>
                  <a:pt x="26715" y="842019"/>
                  <a:pt x="0" y="584775"/>
                </a:cubicBezTo>
                <a:cubicBezTo>
                  <a:pt x="-8997" y="322456"/>
                  <a:pt x="-8485" y="250515"/>
                  <a:pt x="0" y="0"/>
                </a:cubicBezTo>
                <a:close/>
              </a:path>
            </a:pathLst>
          </a:custGeom>
          <a:noFill/>
          <a:ln>
            <a:solidFill>
              <a:srgbClr val="00B050"/>
            </a:solidFill>
            <a:extLst>
              <a:ext uri="{C807C97D-BFC1-408E-A445-0C87EB9F89A2}">
                <ask:lineSketchStyleProps xmlns:ask="http://schemas.microsoft.com/office/drawing/2018/sketchyshapes" sd="1219033472">
                  <a:custGeom>
                    <a:avLst/>
                    <a:gdLst>
                      <a:gd name="connsiteX0" fmla="*/ 0 w 6264936"/>
                      <a:gd name="connsiteY0" fmla="*/ 0 h 1754326"/>
                      <a:gd name="connsiteX1" fmla="*/ 633455 w 6264936"/>
                      <a:gd name="connsiteY1" fmla="*/ 0 h 1754326"/>
                      <a:gd name="connsiteX2" fmla="*/ 1141611 w 6264936"/>
                      <a:gd name="connsiteY2" fmla="*/ 0 h 1754326"/>
                      <a:gd name="connsiteX3" fmla="*/ 1963013 w 6264936"/>
                      <a:gd name="connsiteY3" fmla="*/ 0 h 1754326"/>
                      <a:gd name="connsiteX4" fmla="*/ 2596468 w 6264936"/>
                      <a:gd name="connsiteY4" fmla="*/ 0 h 1754326"/>
                      <a:gd name="connsiteX5" fmla="*/ 3229923 w 6264936"/>
                      <a:gd name="connsiteY5" fmla="*/ 0 h 1754326"/>
                      <a:gd name="connsiteX6" fmla="*/ 4051325 w 6264936"/>
                      <a:gd name="connsiteY6" fmla="*/ 0 h 1754326"/>
                      <a:gd name="connsiteX7" fmla="*/ 4622131 w 6264936"/>
                      <a:gd name="connsiteY7" fmla="*/ 0 h 1754326"/>
                      <a:gd name="connsiteX8" fmla="*/ 5443533 w 6264936"/>
                      <a:gd name="connsiteY8" fmla="*/ 0 h 1754326"/>
                      <a:gd name="connsiteX9" fmla="*/ 6264936 w 6264936"/>
                      <a:gd name="connsiteY9" fmla="*/ 0 h 1754326"/>
                      <a:gd name="connsiteX10" fmla="*/ 6264936 w 6264936"/>
                      <a:gd name="connsiteY10" fmla="*/ 584775 h 1754326"/>
                      <a:gd name="connsiteX11" fmla="*/ 6264936 w 6264936"/>
                      <a:gd name="connsiteY11" fmla="*/ 1169551 h 1754326"/>
                      <a:gd name="connsiteX12" fmla="*/ 6264936 w 6264936"/>
                      <a:gd name="connsiteY12" fmla="*/ 1754326 h 1754326"/>
                      <a:gd name="connsiteX13" fmla="*/ 5756780 w 6264936"/>
                      <a:gd name="connsiteY13" fmla="*/ 1754326 h 1754326"/>
                      <a:gd name="connsiteX14" fmla="*/ 4935377 w 6264936"/>
                      <a:gd name="connsiteY14" fmla="*/ 1754326 h 1754326"/>
                      <a:gd name="connsiteX15" fmla="*/ 4364572 w 6264936"/>
                      <a:gd name="connsiteY15" fmla="*/ 1754326 h 1754326"/>
                      <a:gd name="connsiteX16" fmla="*/ 3668468 w 6264936"/>
                      <a:gd name="connsiteY16" fmla="*/ 1754326 h 1754326"/>
                      <a:gd name="connsiteX17" fmla="*/ 2847065 w 6264936"/>
                      <a:gd name="connsiteY17" fmla="*/ 1754326 h 1754326"/>
                      <a:gd name="connsiteX18" fmla="*/ 2150961 w 6264936"/>
                      <a:gd name="connsiteY18" fmla="*/ 1754326 h 1754326"/>
                      <a:gd name="connsiteX19" fmla="*/ 1642805 w 6264936"/>
                      <a:gd name="connsiteY19" fmla="*/ 1754326 h 1754326"/>
                      <a:gd name="connsiteX20" fmla="*/ 1072000 w 6264936"/>
                      <a:gd name="connsiteY20" fmla="*/ 1754326 h 1754326"/>
                      <a:gd name="connsiteX21" fmla="*/ 0 w 6264936"/>
                      <a:gd name="connsiteY21" fmla="*/ 1754326 h 1754326"/>
                      <a:gd name="connsiteX22" fmla="*/ 0 w 6264936"/>
                      <a:gd name="connsiteY22" fmla="*/ 1169551 h 1754326"/>
                      <a:gd name="connsiteX23" fmla="*/ 0 w 6264936"/>
                      <a:gd name="connsiteY23" fmla="*/ 584775 h 1754326"/>
                      <a:gd name="connsiteX24" fmla="*/ 0 w 6264936"/>
                      <a:gd name="connsiteY24"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64936" h="1754326" extrusionOk="0">
                        <a:moveTo>
                          <a:pt x="0" y="0"/>
                        </a:moveTo>
                        <a:cubicBezTo>
                          <a:pt x="279149" y="-26529"/>
                          <a:pt x="493427" y="-3716"/>
                          <a:pt x="633455" y="0"/>
                        </a:cubicBezTo>
                        <a:cubicBezTo>
                          <a:pt x="773483" y="3716"/>
                          <a:pt x="957067" y="-2892"/>
                          <a:pt x="1141611" y="0"/>
                        </a:cubicBezTo>
                        <a:cubicBezTo>
                          <a:pt x="1326155" y="2892"/>
                          <a:pt x="1743154" y="-17255"/>
                          <a:pt x="1963013" y="0"/>
                        </a:cubicBezTo>
                        <a:cubicBezTo>
                          <a:pt x="2182872" y="17255"/>
                          <a:pt x="2419467" y="16096"/>
                          <a:pt x="2596468" y="0"/>
                        </a:cubicBezTo>
                        <a:cubicBezTo>
                          <a:pt x="2773470" y="-16096"/>
                          <a:pt x="3029191" y="-363"/>
                          <a:pt x="3229923" y="0"/>
                        </a:cubicBezTo>
                        <a:cubicBezTo>
                          <a:pt x="3430656" y="363"/>
                          <a:pt x="3806516" y="37393"/>
                          <a:pt x="4051325" y="0"/>
                        </a:cubicBezTo>
                        <a:cubicBezTo>
                          <a:pt x="4296134" y="-37393"/>
                          <a:pt x="4445905" y="-8337"/>
                          <a:pt x="4622131" y="0"/>
                        </a:cubicBezTo>
                        <a:cubicBezTo>
                          <a:pt x="4798357" y="8337"/>
                          <a:pt x="5067158" y="27650"/>
                          <a:pt x="5443533" y="0"/>
                        </a:cubicBezTo>
                        <a:cubicBezTo>
                          <a:pt x="5819908" y="-27650"/>
                          <a:pt x="5999677" y="-15084"/>
                          <a:pt x="6264936" y="0"/>
                        </a:cubicBezTo>
                        <a:cubicBezTo>
                          <a:pt x="6269259" y="191407"/>
                          <a:pt x="6258172" y="332229"/>
                          <a:pt x="6264936" y="584775"/>
                        </a:cubicBezTo>
                        <a:cubicBezTo>
                          <a:pt x="6271700" y="837322"/>
                          <a:pt x="6246587" y="953096"/>
                          <a:pt x="6264936" y="1169551"/>
                        </a:cubicBezTo>
                        <a:cubicBezTo>
                          <a:pt x="6283285" y="1386006"/>
                          <a:pt x="6287253" y="1464703"/>
                          <a:pt x="6264936" y="1754326"/>
                        </a:cubicBezTo>
                        <a:cubicBezTo>
                          <a:pt x="6072981" y="1764117"/>
                          <a:pt x="5878052" y="1737611"/>
                          <a:pt x="5756780" y="1754326"/>
                        </a:cubicBezTo>
                        <a:cubicBezTo>
                          <a:pt x="5635508" y="1771041"/>
                          <a:pt x="5268740" y="1757513"/>
                          <a:pt x="4935377" y="1754326"/>
                        </a:cubicBezTo>
                        <a:cubicBezTo>
                          <a:pt x="4602014" y="1751139"/>
                          <a:pt x="4555362" y="1751117"/>
                          <a:pt x="4364572" y="1754326"/>
                        </a:cubicBezTo>
                        <a:cubicBezTo>
                          <a:pt x="4173782" y="1757535"/>
                          <a:pt x="3908420" y="1784260"/>
                          <a:pt x="3668468" y="1754326"/>
                        </a:cubicBezTo>
                        <a:cubicBezTo>
                          <a:pt x="3428516" y="1724392"/>
                          <a:pt x="3141047" y="1765017"/>
                          <a:pt x="2847065" y="1754326"/>
                        </a:cubicBezTo>
                        <a:cubicBezTo>
                          <a:pt x="2553083" y="1743635"/>
                          <a:pt x="2459494" y="1773464"/>
                          <a:pt x="2150961" y="1754326"/>
                        </a:cubicBezTo>
                        <a:cubicBezTo>
                          <a:pt x="1842428" y="1735188"/>
                          <a:pt x="1823384" y="1742771"/>
                          <a:pt x="1642805" y="1754326"/>
                        </a:cubicBezTo>
                        <a:cubicBezTo>
                          <a:pt x="1462226" y="1765881"/>
                          <a:pt x="1290364" y="1756482"/>
                          <a:pt x="1072000" y="1754326"/>
                        </a:cubicBezTo>
                        <a:cubicBezTo>
                          <a:pt x="853637" y="1752170"/>
                          <a:pt x="506508" y="1744678"/>
                          <a:pt x="0" y="1754326"/>
                        </a:cubicBezTo>
                        <a:cubicBezTo>
                          <a:pt x="2031" y="1490256"/>
                          <a:pt x="10598" y="1393982"/>
                          <a:pt x="0" y="1169551"/>
                        </a:cubicBezTo>
                        <a:cubicBezTo>
                          <a:pt x="-10598" y="945121"/>
                          <a:pt x="10790" y="846701"/>
                          <a:pt x="0" y="584775"/>
                        </a:cubicBezTo>
                        <a:cubicBezTo>
                          <a:pt x="-10790" y="322849"/>
                          <a:pt x="-19177" y="241707"/>
                          <a:pt x="0" y="0"/>
                        </a:cubicBezTo>
                        <a:close/>
                      </a:path>
                    </a:pathLst>
                  </a:custGeom>
                  <ask:type>
                    <ask:lineSketchFreehand/>
                  </ask:type>
                </ask:lineSketchStyleProps>
              </a:ext>
            </a:extLst>
          </a:ln>
        </p:spPr>
        <p:txBody>
          <a:bodyPr wrap="square">
            <a:spAutoFit/>
          </a:bodyPr>
          <a:lstStyle/>
          <a:p>
            <a:pPr algn="just"/>
            <a:r>
              <a:rPr lang="vi-VN" sz="3600">
                <a:solidFill>
                  <a:srgbClr val="FF0066"/>
                </a:solidFill>
              </a:rPr>
              <a:t>Dựa vào hình 1</a:t>
            </a:r>
            <a:r>
              <a:rPr lang="en-US" sz="3600">
                <a:solidFill>
                  <a:srgbClr val="FF0066"/>
                </a:solidFill>
              </a:rPr>
              <a:t>1</a:t>
            </a:r>
            <a:r>
              <a:rPr lang="vi-VN" sz="3600">
                <a:solidFill>
                  <a:srgbClr val="FF0066"/>
                </a:solidFill>
              </a:rPr>
              <a:t>.1 và thông tin trong bài, em hãy:</a:t>
            </a:r>
            <a:r>
              <a:rPr lang="en-US" sz="3600">
                <a:solidFill>
                  <a:srgbClr val="FF0066"/>
                </a:solidFill>
              </a:rPr>
              <a:t> </a:t>
            </a:r>
          </a:p>
          <a:p>
            <a:pPr algn="just"/>
            <a:r>
              <a:rPr lang="en-US" sz="3600">
                <a:solidFill>
                  <a:srgbClr val="FF0066"/>
                </a:solidFill>
              </a:rPr>
              <a:t>X</a:t>
            </a:r>
            <a:r>
              <a:rPr lang="vi-VN" sz="3600">
                <a:solidFill>
                  <a:srgbClr val="FF0066"/>
                </a:solidFill>
              </a:rPr>
              <a:t>ác định phạm vi Biển Đông</a:t>
            </a:r>
            <a:r>
              <a:rPr lang="en-US" sz="3600">
                <a:solidFill>
                  <a:srgbClr val="FF0066"/>
                </a:solidFill>
              </a:rPr>
              <a:t>?</a:t>
            </a:r>
            <a:endParaRPr lang="vi-VN" sz="3600">
              <a:solidFill>
                <a:srgbClr val="FF0066"/>
              </a:solidFill>
            </a:endParaRPr>
          </a:p>
        </p:txBody>
      </p:sp>
      <p:pic>
        <p:nvPicPr>
          <p:cNvPr id="5" name="Picture 4">
            <a:extLst>
              <a:ext uri="{FF2B5EF4-FFF2-40B4-BE49-F238E27FC236}">
                <a16:creationId xmlns:a16="http://schemas.microsoft.com/office/drawing/2014/main" id="{68438B3A-6B07-3D00-3A91-3744FBDBE341}"/>
              </a:ext>
            </a:extLst>
          </p:cNvPr>
          <p:cNvPicPr>
            <a:picLocks noChangeAspect="1"/>
          </p:cNvPicPr>
          <p:nvPr/>
        </p:nvPicPr>
        <p:blipFill rotWithShape="1">
          <a:blip r:embed="rId3"/>
          <a:srcRect l="39749" t="43556" r="43417" b="27111"/>
          <a:stretch/>
        </p:blipFill>
        <p:spPr>
          <a:xfrm>
            <a:off x="190005" y="4783884"/>
            <a:ext cx="2052320" cy="2011680"/>
          </a:xfrm>
          <a:prstGeom prst="rect">
            <a:avLst/>
          </a:prstGeom>
        </p:spPr>
      </p:pic>
      <p:pic>
        <p:nvPicPr>
          <p:cNvPr id="14" name="Picture 13">
            <a:extLst>
              <a:ext uri="{FF2B5EF4-FFF2-40B4-BE49-F238E27FC236}">
                <a16:creationId xmlns:a16="http://schemas.microsoft.com/office/drawing/2014/main" id="{3E786122-A624-8244-8328-85D240105AE1}"/>
              </a:ext>
            </a:extLst>
          </p:cNvPr>
          <p:cNvPicPr>
            <a:picLocks noChangeAspect="1"/>
          </p:cNvPicPr>
          <p:nvPr/>
        </p:nvPicPr>
        <p:blipFill>
          <a:blip r:embed="rId4"/>
          <a:stretch>
            <a:fillRect/>
          </a:stretch>
        </p:blipFill>
        <p:spPr>
          <a:xfrm>
            <a:off x="6743379" y="0"/>
            <a:ext cx="5463452" cy="6858000"/>
          </a:xfrm>
          <a:prstGeom prst="rect">
            <a:avLst/>
          </a:prstGeom>
        </p:spPr>
      </p:pic>
      <p:sp>
        <p:nvSpPr>
          <p:cNvPr id="15" name="Line 10">
            <a:extLst>
              <a:ext uri="{FF2B5EF4-FFF2-40B4-BE49-F238E27FC236}">
                <a16:creationId xmlns:a16="http://schemas.microsoft.com/office/drawing/2014/main" id="{480CD500-75E3-D763-D308-476F09FFC404}"/>
              </a:ext>
            </a:extLst>
          </p:cNvPr>
          <p:cNvSpPr>
            <a:spLocks noChangeShapeType="1"/>
          </p:cNvSpPr>
          <p:nvPr/>
        </p:nvSpPr>
        <p:spPr bwMode="auto">
          <a:xfrm>
            <a:off x="7042465" y="6189482"/>
            <a:ext cx="4875557" cy="22127"/>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2">
            <a:extLst>
              <a:ext uri="{FF2B5EF4-FFF2-40B4-BE49-F238E27FC236}">
                <a16:creationId xmlns:a16="http://schemas.microsoft.com/office/drawing/2014/main" id="{5BF29320-F605-3EFA-CABE-8574F97FBEB5}"/>
              </a:ext>
            </a:extLst>
          </p:cNvPr>
          <p:cNvSpPr>
            <a:spLocks noChangeShapeType="1"/>
          </p:cNvSpPr>
          <p:nvPr/>
        </p:nvSpPr>
        <p:spPr bwMode="auto">
          <a:xfrm>
            <a:off x="7037326" y="124499"/>
            <a:ext cx="4875557" cy="22126"/>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2">
            <a:extLst>
              <a:ext uri="{FF2B5EF4-FFF2-40B4-BE49-F238E27FC236}">
                <a16:creationId xmlns:a16="http://schemas.microsoft.com/office/drawing/2014/main" id="{2CE8949E-6EE5-6D9E-6A7E-5314933C88BF}"/>
              </a:ext>
            </a:extLst>
          </p:cNvPr>
          <p:cNvSpPr>
            <a:spLocks noChangeShapeType="1"/>
          </p:cNvSpPr>
          <p:nvPr/>
        </p:nvSpPr>
        <p:spPr bwMode="auto">
          <a:xfrm flipH="1">
            <a:off x="7107371" y="97351"/>
            <a:ext cx="222826" cy="6070004"/>
          </a:xfrm>
          <a:prstGeom prst="line">
            <a:avLst/>
          </a:prstGeom>
          <a:noFill/>
          <a:ln w="44450">
            <a:solidFill>
              <a:srgbClr val="310DB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2">
            <a:extLst>
              <a:ext uri="{FF2B5EF4-FFF2-40B4-BE49-F238E27FC236}">
                <a16:creationId xmlns:a16="http://schemas.microsoft.com/office/drawing/2014/main" id="{C15D4C73-43B4-4905-D707-BCB9F58257A9}"/>
              </a:ext>
            </a:extLst>
          </p:cNvPr>
          <p:cNvSpPr>
            <a:spLocks noChangeShapeType="1"/>
          </p:cNvSpPr>
          <p:nvPr/>
        </p:nvSpPr>
        <p:spPr bwMode="auto">
          <a:xfrm>
            <a:off x="11274079" y="195900"/>
            <a:ext cx="66310" cy="5064470"/>
          </a:xfrm>
          <a:prstGeom prst="line">
            <a:avLst/>
          </a:prstGeom>
          <a:noFill/>
          <a:ln w="44450">
            <a:solidFill>
              <a:srgbClr val="310DB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Oval 19">
            <a:extLst>
              <a:ext uri="{FF2B5EF4-FFF2-40B4-BE49-F238E27FC236}">
                <a16:creationId xmlns:a16="http://schemas.microsoft.com/office/drawing/2014/main" id="{9F32F2BA-F151-606D-F060-2DD6B1D4028E}"/>
              </a:ext>
            </a:extLst>
          </p:cNvPr>
          <p:cNvSpPr/>
          <p:nvPr/>
        </p:nvSpPr>
        <p:spPr>
          <a:xfrm>
            <a:off x="8574879" y="1563022"/>
            <a:ext cx="441788" cy="287676"/>
          </a:xfrm>
          <a:prstGeom prst="ellipse">
            <a:avLst/>
          </a:prstGeom>
          <a:noFill/>
          <a:ln w="22225">
            <a:solidFill>
              <a:srgbClr val="FF0000">
                <a:alpha val="9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661CA59-D0D6-E8D2-65C3-E1401B1ECCE1}"/>
              </a:ext>
            </a:extLst>
          </p:cNvPr>
          <p:cNvSpPr/>
          <p:nvPr/>
        </p:nvSpPr>
        <p:spPr>
          <a:xfrm rot="2112207">
            <a:off x="7278600" y="3643787"/>
            <a:ext cx="734242" cy="334206"/>
          </a:xfrm>
          <a:prstGeom prst="ellipse">
            <a:avLst/>
          </a:prstGeom>
          <a:noFill/>
          <a:ln w="22225">
            <a:solidFill>
              <a:srgbClr val="FF0000">
                <a:alpha val="9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9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Horizontal)">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Horizontal)">
                                      <p:cBhvr>
                                        <p:cTn id="27" dur="3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Horizontal)">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45;p19">
            <a:extLst>
              <a:ext uri="{FF2B5EF4-FFF2-40B4-BE49-F238E27FC236}">
                <a16:creationId xmlns:a16="http://schemas.microsoft.com/office/drawing/2014/main" id="{1BFB0145-D4EC-C48E-CF30-EFB7044F664C}"/>
              </a:ext>
            </a:extLst>
          </p:cNvPr>
          <p:cNvGrpSpPr/>
          <p:nvPr/>
        </p:nvGrpSpPr>
        <p:grpSpPr>
          <a:xfrm>
            <a:off x="-29645" y="0"/>
            <a:ext cx="7174499" cy="1148042"/>
            <a:chOff x="1411406" y="1872757"/>
            <a:chExt cx="5380873" cy="861031"/>
          </a:xfrm>
        </p:grpSpPr>
        <p:sp>
          <p:nvSpPr>
            <p:cNvPr id="4" name="Google Shape;246;p19">
              <a:extLst>
                <a:ext uri="{FF2B5EF4-FFF2-40B4-BE49-F238E27FC236}">
                  <a16:creationId xmlns:a16="http://schemas.microsoft.com/office/drawing/2014/main" id="{3E3CAEA4-D5DC-D290-BEC0-9422A5D090EF}"/>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6" name="Google Shape;247;p19">
              <a:extLst>
                <a:ext uri="{FF2B5EF4-FFF2-40B4-BE49-F238E27FC236}">
                  <a16:creationId xmlns:a16="http://schemas.microsoft.com/office/drawing/2014/main" id="{1CB1C932-BB88-9299-B7F9-C3F26ABE6690}"/>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7" name="Google Shape;248;p19">
              <a:extLst>
                <a:ext uri="{FF2B5EF4-FFF2-40B4-BE49-F238E27FC236}">
                  <a16:creationId xmlns:a16="http://schemas.microsoft.com/office/drawing/2014/main" id="{26F86EBE-FECA-9428-B1F3-1A3BE27AA9F8}"/>
                </a:ext>
              </a:extLst>
            </p:cNvPr>
            <p:cNvSpPr/>
            <p:nvPr/>
          </p:nvSpPr>
          <p:spPr>
            <a:xfrm>
              <a:off x="1792472" y="1945770"/>
              <a:ext cx="4698701" cy="72819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8" name="Google Shape;249;p19">
              <a:extLst>
                <a:ext uri="{FF2B5EF4-FFF2-40B4-BE49-F238E27FC236}">
                  <a16:creationId xmlns:a16="http://schemas.microsoft.com/office/drawing/2014/main" id="{31F80041-FEA0-183A-B82A-74DA0C2EC468}"/>
                </a:ext>
              </a:extLst>
            </p:cNvPr>
            <p:cNvSpPr/>
            <p:nvPr/>
          </p:nvSpPr>
          <p:spPr>
            <a:xfrm>
              <a:off x="1411406" y="1872757"/>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1</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9" name="Google Shape;250;p19">
              <a:extLst>
                <a:ext uri="{FF2B5EF4-FFF2-40B4-BE49-F238E27FC236}">
                  <a16:creationId xmlns:a16="http://schemas.microsoft.com/office/drawing/2014/main" id="{817E175F-1175-E782-A51C-1714C744E96A}"/>
                </a:ext>
              </a:extLst>
            </p:cNvPr>
            <p:cNvSpPr txBox="1"/>
            <p:nvPr/>
          </p:nvSpPr>
          <p:spPr>
            <a:xfrm>
              <a:off x="2345763" y="2064900"/>
              <a:ext cx="1884600" cy="455100"/>
            </a:xfrm>
            <a:prstGeom prst="rect">
              <a:avLst/>
            </a:prstGeom>
            <a:noFill/>
            <a:ln>
              <a:noFill/>
            </a:ln>
          </p:spPr>
          <p:txBody>
            <a:bodyPr spcFirstLastPara="1" wrap="square" lIns="121900" tIns="121900" rIns="121900" bIns="121900" anchor="ctr" anchorCtr="0">
              <a:noAutofit/>
            </a:bodyPr>
            <a:lstStyle/>
            <a:p>
              <a:endParaRPr sz="1600">
                <a:solidFill>
                  <a:srgbClr val="434343"/>
                </a:solidFill>
                <a:latin typeface="Roboto"/>
                <a:ea typeface="Roboto"/>
                <a:cs typeface="Roboto"/>
                <a:sym typeface="Roboto"/>
              </a:endParaRPr>
            </a:p>
          </p:txBody>
        </p:sp>
        <p:sp>
          <p:nvSpPr>
            <p:cNvPr id="10" name="Google Shape;251;p19">
              <a:extLst>
                <a:ext uri="{FF2B5EF4-FFF2-40B4-BE49-F238E27FC236}">
                  <a16:creationId xmlns:a16="http://schemas.microsoft.com/office/drawing/2014/main" id="{6466EA36-1802-2FD6-CE3D-8FDFF910A786}"/>
                </a:ext>
              </a:extLst>
            </p:cNvPr>
            <p:cNvSpPr txBox="1"/>
            <p:nvPr/>
          </p:nvSpPr>
          <p:spPr>
            <a:xfrm>
              <a:off x="2184697" y="2019681"/>
              <a:ext cx="4607582" cy="507808"/>
            </a:xfrm>
            <a:prstGeom prst="rect">
              <a:avLst/>
            </a:prstGeom>
            <a:noFill/>
            <a:ln>
              <a:noFill/>
            </a:ln>
          </p:spPr>
          <p:txBody>
            <a:bodyPr spcFirstLastPara="1" wrap="square" lIns="121900" tIns="121900" rIns="121900" bIns="121900" anchor="ctr" anchorCtr="0">
              <a:noAutofit/>
            </a:bodyPr>
            <a:lstStyle/>
            <a:p>
              <a:r>
                <a:rPr lang="vi-VN" sz="2800" b="1">
                  <a:solidFill>
                    <a:srgbClr val="310DB3"/>
                  </a:solidFill>
                  <a:latin typeface="Arial" panose="020B0604020202020204" pitchFamily="34" charset="0"/>
                  <a:cs typeface="Arial" panose="020B0604020202020204" pitchFamily="34" charset="0"/>
                </a:rPr>
                <a:t>Khái quát về </a:t>
              </a:r>
              <a:r>
                <a:rPr lang="en-US" sz="2800" b="1">
                  <a:solidFill>
                    <a:srgbClr val="310DB3"/>
                  </a:solidFill>
                  <a:latin typeface="Arial" panose="020B0604020202020204" pitchFamily="34" charset="0"/>
                  <a:cs typeface="Arial" panose="020B0604020202020204" pitchFamily="34" charset="0"/>
                </a:rPr>
                <a:t>phạm vi Biển Đông</a:t>
              </a:r>
              <a:endParaRPr lang="en-US" sz="2800">
                <a:solidFill>
                  <a:srgbClr val="310DB3"/>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53B8FB1-C897-B0F3-147C-8CC612F31259}"/>
              </a:ext>
            </a:extLst>
          </p:cNvPr>
          <p:cNvGrpSpPr/>
          <p:nvPr/>
        </p:nvGrpSpPr>
        <p:grpSpPr>
          <a:xfrm>
            <a:off x="202950" y="1320242"/>
            <a:ext cx="6502757" cy="3227575"/>
            <a:chOff x="202950" y="1320242"/>
            <a:chExt cx="6502757" cy="3227575"/>
          </a:xfrm>
        </p:grpSpPr>
        <p:sp>
          <p:nvSpPr>
            <p:cNvPr id="2" name="TextBox 1">
              <a:extLst>
                <a:ext uri="{FF2B5EF4-FFF2-40B4-BE49-F238E27FC236}">
                  <a16:creationId xmlns:a16="http://schemas.microsoft.com/office/drawing/2014/main" id="{B74A25C8-39C1-A836-D014-5E37126B7A15}"/>
                </a:ext>
              </a:extLst>
            </p:cNvPr>
            <p:cNvSpPr txBox="1"/>
            <p:nvPr/>
          </p:nvSpPr>
          <p:spPr>
            <a:xfrm>
              <a:off x="202950" y="2454936"/>
              <a:ext cx="6502757" cy="2092881"/>
            </a:xfrm>
            <a:custGeom>
              <a:avLst/>
              <a:gdLst>
                <a:gd name="connsiteX0" fmla="*/ 0 w 6502757"/>
                <a:gd name="connsiteY0" fmla="*/ 0 h 2092881"/>
                <a:gd name="connsiteX1" fmla="*/ 585248 w 6502757"/>
                <a:gd name="connsiteY1" fmla="*/ 0 h 2092881"/>
                <a:gd name="connsiteX2" fmla="*/ 1040441 w 6502757"/>
                <a:gd name="connsiteY2" fmla="*/ 0 h 2092881"/>
                <a:gd name="connsiteX3" fmla="*/ 1820772 w 6502757"/>
                <a:gd name="connsiteY3" fmla="*/ 0 h 2092881"/>
                <a:gd name="connsiteX4" fmla="*/ 2406020 w 6502757"/>
                <a:gd name="connsiteY4" fmla="*/ 0 h 2092881"/>
                <a:gd name="connsiteX5" fmla="*/ 2991268 w 6502757"/>
                <a:gd name="connsiteY5" fmla="*/ 0 h 2092881"/>
                <a:gd name="connsiteX6" fmla="*/ 3771599 w 6502757"/>
                <a:gd name="connsiteY6" fmla="*/ 0 h 2092881"/>
                <a:gd name="connsiteX7" fmla="*/ 4291820 w 6502757"/>
                <a:gd name="connsiteY7" fmla="*/ 0 h 2092881"/>
                <a:gd name="connsiteX8" fmla="*/ 5072150 w 6502757"/>
                <a:gd name="connsiteY8" fmla="*/ 0 h 2092881"/>
                <a:gd name="connsiteX9" fmla="*/ 5852481 w 6502757"/>
                <a:gd name="connsiteY9" fmla="*/ 0 h 2092881"/>
                <a:gd name="connsiteX10" fmla="*/ 6502757 w 6502757"/>
                <a:gd name="connsiteY10" fmla="*/ 0 h 2092881"/>
                <a:gd name="connsiteX11" fmla="*/ 6502757 w 6502757"/>
                <a:gd name="connsiteY11" fmla="*/ 739485 h 2092881"/>
                <a:gd name="connsiteX12" fmla="*/ 6502757 w 6502757"/>
                <a:gd name="connsiteY12" fmla="*/ 1458040 h 2092881"/>
                <a:gd name="connsiteX13" fmla="*/ 6502757 w 6502757"/>
                <a:gd name="connsiteY13" fmla="*/ 2092881 h 2092881"/>
                <a:gd name="connsiteX14" fmla="*/ 5852481 w 6502757"/>
                <a:gd name="connsiteY14" fmla="*/ 2092881 h 2092881"/>
                <a:gd name="connsiteX15" fmla="*/ 5332261 w 6502757"/>
                <a:gd name="connsiteY15" fmla="*/ 2092881 h 2092881"/>
                <a:gd name="connsiteX16" fmla="*/ 4681985 w 6502757"/>
                <a:gd name="connsiteY16" fmla="*/ 2092881 h 2092881"/>
                <a:gd name="connsiteX17" fmla="*/ 3901654 w 6502757"/>
                <a:gd name="connsiteY17" fmla="*/ 2092881 h 2092881"/>
                <a:gd name="connsiteX18" fmla="*/ 3251379 w 6502757"/>
                <a:gd name="connsiteY18" fmla="*/ 2092881 h 2092881"/>
                <a:gd name="connsiteX19" fmla="*/ 2796186 w 6502757"/>
                <a:gd name="connsiteY19" fmla="*/ 2092881 h 2092881"/>
                <a:gd name="connsiteX20" fmla="*/ 2275965 w 6502757"/>
                <a:gd name="connsiteY20" fmla="*/ 2092881 h 2092881"/>
                <a:gd name="connsiteX21" fmla="*/ 1495634 w 6502757"/>
                <a:gd name="connsiteY21" fmla="*/ 2092881 h 2092881"/>
                <a:gd name="connsiteX22" fmla="*/ 845358 w 6502757"/>
                <a:gd name="connsiteY22" fmla="*/ 2092881 h 2092881"/>
                <a:gd name="connsiteX23" fmla="*/ 0 w 6502757"/>
                <a:gd name="connsiteY23" fmla="*/ 2092881 h 2092881"/>
                <a:gd name="connsiteX24" fmla="*/ 0 w 6502757"/>
                <a:gd name="connsiteY24" fmla="*/ 1395254 h 2092881"/>
                <a:gd name="connsiteX25" fmla="*/ 0 w 6502757"/>
                <a:gd name="connsiteY25" fmla="*/ 760413 h 2092881"/>
                <a:gd name="connsiteX26" fmla="*/ 0 w 6502757"/>
                <a:gd name="connsiteY26" fmla="*/ 0 h 20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02757" h="2092881" extrusionOk="0">
                  <a:moveTo>
                    <a:pt x="0" y="0"/>
                  </a:moveTo>
                  <a:cubicBezTo>
                    <a:pt x="211138" y="-32971"/>
                    <a:pt x="331594" y="-3115"/>
                    <a:pt x="585248" y="0"/>
                  </a:cubicBezTo>
                  <a:cubicBezTo>
                    <a:pt x="820260" y="15934"/>
                    <a:pt x="865651" y="-649"/>
                    <a:pt x="1040441" y="0"/>
                  </a:cubicBezTo>
                  <a:cubicBezTo>
                    <a:pt x="1195355" y="13749"/>
                    <a:pt x="1593523" y="39457"/>
                    <a:pt x="1820772" y="0"/>
                  </a:cubicBezTo>
                  <a:cubicBezTo>
                    <a:pt x="2030490" y="-20364"/>
                    <a:pt x="2129803" y="15464"/>
                    <a:pt x="2406020" y="0"/>
                  </a:cubicBezTo>
                  <a:cubicBezTo>
                    <a:pt x="2697430" y="-8830"/>
                    <a:pt x="2760731" y="-4514"/>
                    <a:pt x="2991268" y="0"/>
                  </a:cubicBezTo>
                  <a:cubicBezTo>
                    <a:pt x="3200831" y="-13445"/>
                    <a:pt x="3539303" y="60078"/>
                    <a:pt x="3771599" y="0"/>
                  </a:cubicBezTo>
                  <a:cubicBezTo>
                    <a:pt x="3966993" y="-37131"/>
                    <a:pt x="4031633" y="24175"/>
                    <a:pt x="4291820" y="0"/>
                  </a:cubicBezTo>
                  <a:cubicBezTo>
                    <a:pt x="4576200" y="7152"/>
                    <a:pt x="4824792" y="21306"/>
                    <a:pt x="5072150" y="0"/>
                  </a:cubicBezTo>
                  <a:cubicBezTo>
                    <a:pt x="5328831" y="-18544"/>
                    <a:pt x="5644982" y="68189"/>
                    <a:pt x="5852481" y="0"/>
                  </a:cubicBezTo>
                  <a:cubicBezTo>
                    <a:pt x="6119915" y="-10300"/>
                    <a:pt x="6215045" y="-16436"/>
                    <a:pt x="6502757" y="0"/>
                  </a:cubicBezTo>
                  <a:cubicBezTo>
                    <a:pt x="6486017" y="206659"/>
                    <a:pt x="6540235" y="519158"/>
                    <a:pt x="6502757" y="739485"/>
                  </a:cubicBezTo>
                  <a:cubicBezTo>
                    <a:pt x="6502660" y="961712"/>
                    <a:pt x="6500301" y="1159967"/>
                    <a:pt x="6502757" y="1458040"/>
                  </a:cubicBezTo>
                  <a:cubicBezTo>
                    <a:pt x="6497804" y="1723091"/>
                    <a:pt x="6472488" y="1897392"/>
                    <a:pt x="6502757" y="2092881"/>
                  </a:cubicBezTo>
                  <a:cubicBezTo>
                    <a:pt x="6199003" y="2086946"/>
                    <a:pt x="6123017" y="2054579"/>
                    <a:pt x="5852481" y="2092881"/>
                  </a:cubicBezTo>
                  <a:cubicBezTo>
                    <a:pt x="5578546" y="2117997"/>
                    <a:pt x="5516547" y="2085377"/>
                    <a:pt x="5332261" y="2092881"/>
                  </a:cubicBezTo>
                  <a:cubicBezTo>
                    <a:pt x="5133791" y="2123714"/>
                    <a:pt x="4866421" y="2110877"/>
                    <a:pt x="4681985" y="2092881"/>
                  </a:cubicBezTo>
                  <a:cubicBezTo>
                    <a:pt x="4519206" y="2124197"/>
                    <a:pt x="4315305" y="2087603"/>
                    <a:pt x="3901654" y="2092881"/>
                  </a:cubicBezTo>
                  <a:cubicBezTo>
                    <a:pt x="3517049" y="2083724"/>
                    <a:pt x="3453531" y="2091575"/>
                    <a:pt x="3251379" y="2092881"/>
                  </a:cubicBezTo>
                  <a:cubicBezTo>
                    <a:pt x="3052608" y="2103935"/>
                    <a:pt x="2887726" y="2091449"/>
                    <a:pt x="2796186" y="2092881"/>
                  </a:cubicBezTo>
                  <a:cubicBezTo>
                    <a:pt x="2685802" y="2083531"/>
                    <a:pt x="2407880" y="2089667"/>
                    <a:pt x="2275965" y="2092881"/>
                  </a:cubicBezTo>
                  <a:cubicBezTo>
                    <a:pt x="2148240" y="2120000"/>
                    <a:pt x="1725293" y="2108891"/>
                    <a:pt x="1495634" y="2092881"/>
                  </a:cubicBezTo>
                  <a:cubicBezTo>
                    <a:pt x="1232051" y="2163404"/>
                    <a:pt x="1031244" y="2062881"/>
                    <a:pt x="845358" y="2092881"/>
                  </a:cubicBezTo>
                  <a:cubicBezTo>
                    <a:pt x="660565" y="2096338"/>
                    <a:pt x="276869" y="2088679"/>
                    <a:pt x="0" y="2092881"/>
                  </a:cubicBezTo>
                  <a:cubicBezTo>
                    <a:pt x="24908" y="1780568"/>
                    <a:pt x="6863" y="1641885"/>
                    <a:pt x="0" y="1395254"/>
                  </a:cubicBezTo>
                  <a:cubicBezTo>
                    <a:pt x="-31337" y="1175543"/>
                    <a:pt x="2199" y="1012781"/>
                    <a:pt x="0" y="760413"/>
                  </a:cubicBezTo>
                  <a:cubicBezTo>
                    <a:pt x="26598" y="464571"/>
                    <a:pt x="51574" y="226346"/>
                    <a:pt x="0" y="0"/>
                  </a:cubicBezTo>
                  <a:close/>
                </a:path>
              </a:pathLst>
            </a:custGeom>
            <a:noFill/>
            <a:ln>
              <a:solidFill>
                <a:srgbClr val="00B050"/>
              </a:solidFill>
              <a:extLst>
                <a:ext uri="{C807C97D-BFC1-408E-A445-0C87EB9F89A2}">
                  <ask:lineSketchStyleProps xmlns:ask="http://schemas.microsoft.com/office/drawing/2018/sketchyshapes" sd="1219033472">
                    <a:custGeom>
                      <a:avLst/>
                      <a:gdLst>
                        <a:gd name="connsiteX0" fmla="*/ 0 w 6502757"/>
                        <a:gd name="connsiteY0" fmla="*/ 0 h 2092881"/>
                        <a:gd name="connsiteX1" fmla="*/ 585248 w 6502757"/>
                        <a:gd name="connsiteY1" fmla="*/ 0 h 2092881"/>
                        <a:gd name="connsiteX2" fmla="*/ 1040441 w 6502757"/>
                        <a:gd name="connsiteY2" fmla="*/ 0 h 2092881"/>
                        <a:gd name="connsiteX3" fmla="*/ 1820772 w 6502757"/>
                        <a:gd name="connsiteY3" fmla="*/ 0 h 2092881"/>
                        <a:gd name="connsiteX4" fmla="*/ 2406020 w 6502757"/>
                        <a:gd name="connsiteY4" fmla="*/ 0 h 2092881"/>
                        <a:gd name="connsiteX5" fmla="*/ 2991268 w 6502757"/>
                        <a:gd name="connsiteY5" fmla="*/ 0 h 2092881"/>
                        <a:gd name="connsiteX6" fmla="*/ 3771599 w 6502757"/>
                        <a:gd name="connsiteY6" fmla="*/ 0 h 2092881"/>
                        <a:gd name="connsiteX7" fmla="*/ 4291820 w 6502757"/>
                        <a:gd name="connsiteY7" fmla="*/ 0 h 2092881"/>
                        <a:gd name="connsiteX8" fmla="*/ 5072150 w 6502757"/>
                        <a:gd name="connsiteY8" fmla="*/ 0 h 2092881"/>
                        <a:gd name="connsiteX9" fmla="*/ 5852481 w 6502757"/>
                        <a:gd name="connsiteY9" fmla="*/ 0 h 2092881"/>
                        <a:gd name="connsiteX10" fmla="*/ 6502757 w 6502757"/>
                        <a:gd name="connsiteY10" fmla="*/ 0 h 2092881"/>
                        <a:gd name="connsiteX11" fmla="*/ 6502757 w 6502757"/>
                        <a:gd name="connsiteY11" fmla="*/ 739485 h 2092881"/>
                        <a:gd name="connsiteX12" fmla="*/ 6502757 w 6502757"/>
                        <a:gd name="connsiteY12" fmla="*/ 1458040 h 2092881"/>
                        <a:gd name="connsiteX13" fmla="*/ 6502757 w 6502757"/>
                        <a:gd name="connsiteY13" fmla="*/ 2092881 h 2092881"/>
                        <a:gd name="connsiteX14" fmla="*/ 5852481 w 6502757"/>
                        <a:gd name="connsiteY14" fmla="*/ 2092881 h 2092881"/>
                        <a:gd name="connsiteX15" fmla="*/ 5332261 w 6502757"/>
                        <a:gd name="connsiteY15" fmla="*/ 2092881 h 2092881"/>
                        <a:gd name="connsiteX16" fmla="*/ 4681985 w 6502757"/>
                        <a:gd name="connsiteY16" fmla="*/ 2092881 h 2092881"/>
                        <a:gd name="connsiteX17" fmla="*/ 3901654 w 6502757"/>
                        <a:gd name="connsiteY17" fmla="*/ 2092881 h 2092881"/>
                        <a:gd name="connsiteX18" fmla="*/ 3251379 w 6502757"/>
                        <a:gd name="connsiteY18" fmla="*/ 2092881 h 2092881"/>
                        <a:gd name="connsiteX19" fmla="*/ 2796186 w 6502757"/>
                        <a:gd name="connsiteY19" fmla="*/ 2092881 h 2092881"/>
                        <a:gd name="connsiteX20" fmla="*/ 2275965 w 6502757"/>
                        <a:gd name="connsiteY20" fmla="*/ 2092881 h 2092881"/>
                        <a:gd name="connsiteX21" fmla="*/ 1495634 w 6502757"/>
                        <a:gd name="connsiteY21" fmla="*/ 2092881 h 2092881"/>
                        <a:gd name="connsiteX22" fmla="*/ 845358 w 6502757"/>
                        <a:gd name="connsiteY22" fmla="*/ 2092881 h 2092881"/>
                        <a:gd name="connsiteX23" fmla="*/ 0 w 6502757"/>
                        <a:gd name="connsiteY23" fmla="*/ 2092881 h 2092881"/>
                        <a:gd name="connsiteX24" fmla="*/ 0 w 6502757"/>
                        <a:gd name="connsiteY24" fmla="*/ 1395254 h 2092881"/>
                        <a:gd name="connsiteX25" fmla="*/ 0 w 6502757"/>
                        <a:gd name="connsiteY25" fmla="*/ 760413 h 2092881"/>
                        <a:gd name="connsiteX26" fmla="*/ 0 w 6502757"/>
                        <a:gd name="connsiteY26" fmla="*/ 0 h 20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02757" h="2092881" extrusionOk="0">
                          <a:moveTo>
                            <a:pt x="0" y="0"/>
                          </a:moveTo>
                          <a:cubicBezTo>
                            <a:pt x="226902" y="-23247"/>
                            <a:pt x="360174" y="-13842"/>
                            <a:pt x="585248" y="0"/>
                          </a:cubicBezTo>
                          <a:cubicBezTo>
                            <a:pt x="810322" y="13842"/>
                            <a:pt x="872330" y="-861"/>
                            <a:pt x="1040441" y="0"/>
                          </a:cubicBezTo>
                          <a:cubicBezTo>
                            <a:pt x="1208552" y="861"/>
                            <a:pt x="1598245" y="13356"/>
                            <a:pt x="1820772" y="0"/>
                          </a:cubicBezTo>
                          <a:cubicBezTo>
                            <a:pt x="2043299" y="-13356"/>
                            <a:pt x="2116351" y="9037"/>
                            <a:pt x="2406020" y="0"/>
                          </a:cubicBezTo>
                          <a:cubicBezTo>
                            <a:pt x="2695689" y="-9037"/>
                            <a:pt x="2754062" y="9212"/>
                            <a:pt x="2991268" y="0"/>
                          </a:cubicBezTo>
                          <a:cubicBezTo>
                            <a:pt x="3228474" y="-9212"/>
                            <a:pt x="3575079" y="26395"/>
                            <a:pt x="3771599" y="0"/>
                          </a:cubicBezTo>
                          <a:cubicBezTo>
                            <a:pt x="3968119" y="-26395"/>
                            <a:pt x="4040755" y="11499"/>
                            <a:pt x="4291820" y="0"/>
                          </a:cubicBezTo>
                          <a:cubicBezTo>
                            <a:pt x="4542885" y="-11499"/>
                            <a:pt x="4808854" y="17474"/>
                            <a:pt x="5072150" y="0"/>
                          </a:cubicBezTo>
                          <a:cubicBezTo>
                            <a:pt x="5335446" y="-17474"/>
                            <a:pt x="5598275" y="29991"/>
                            <a:pt x="5852481" y="0"/>
                          </a:cubicBezTo>
                          <a:cubicBezTo>
                            <a:pt x="6106687" y="-29991"/>
                            <a:pt x="6214173" y="-25472"/>
                            <a:pt x="6502757" y="0"/>
                          </a:cubicBezTo>
                          <a:cubicBezTo>
                            <a:pt x="6480895" y="198770"/>
                            <a:pt x="6523749" y="498964"/>
                            <a:pt x="6502757" y="739485"/>
                          </a:cubicBezTo>
                          <a:cubicBezTo>
                            <a:pt x="6481765" y="980007"/>
                            <a:pt x="6492759" y="1195444"/>
                            <a:pt x="6502757" y="1458040"/>
                          </a:cubicBezTo>
                          <a:cubicBezTo>
                            <a:pt x="6512755" y="1720636"/>
                            <a:pt x="6481595" y="1903676"/>
                            <a:pt x="6502757" y="2092881"/>
                          </a:cubicBezTo>
                          <a:cubicBezTo>
                            <a:pt x="6223269" y="2088669"/>
                            <a:pt x="6126818" y="2062328"/>
                            <a:pt x="5852481" y="2092881"/>
                          </a:cubicBezTo>
                          <a:cubicBezTo>
                            <a:pt x="5578144" y="2123434"/>
                            <a:pt x="5518235" y="2084391"/>
                            <a:pt x="5332261" y="2092881"/>
                          </a:cubicBezTo>
                          <a:cubicBezTo>
                            <a:pt x="5146287" y="2101371"/>
                            <a:pt x="4843409" y="2093777"/>
                            <a:pt x="4681985" y="2092881"/>
                          </a:cubicBezTo>
                          <a:cubicBezTo>
                            <a:pt x="4520561" y="2091985"/>
                            <a:pt x="4283449" y="2106499"/>
                            <a:pt x="3901654" y="2092881"/>
                          </a:cubicBezTo>
                          <a:cubicBezTo>
                            <a:pt x="3519859" y="2079263"/>
                            <a:pt x="3455034" y="2091495"/>
                            <a:pt x="3251379" y="2092881"/>
                          </a:cubicBezTo>
                          <a:cubicBezTo>
                            <a:pt x="3047725" y="2094267"/>
                            <a:pt x="2910561" y="2079407"/>
                            <a:pt x="2796186" y="2092881"/>
                          </a:cubicBezTo>
                          <a:cubicBezTo>
                            <a:pt x="2681811" y="2106355"/>
                            <a:pt x="2433114" y="2091095"/>
                            <a:pt x="2275965" y="2092881"/>
                          </a:cubicBezTo>
                          <a:cubicBezTo>
                            <a:pt x="2118816" y="2094667"/>
                            <a:pt x="1743502" y="2053906"/>
                            <a:pt x="1495634" y="2092881"/>
                          </a:cubicBezTo>
                          <a:cubicBezTo>
                            <a:pt x="1247766" y="2131856"/>
                            <a:pt x="1057771" y="2098078"/>
                            <a:pt x="845358" y="2092881"/>
                          </a:cubicBezTo>
                          <a:cubicBezTo>
                            <a:pt x="632945" y="2087684"/>
                            <a:pt x="278995" y="2132801"/>
                            <a:pt x="0" y="2092881"/>
                          </a:cubicBezTo>
                          <a:cubicBezTo>
                            <a:pt x="11051" y="1771838"/>
                            <a:pt x="23902" y="1638146"/>
                            <a:pt x="0" y="1395254"/>
                          </a:cubicBezTo>
                          <a:cubicBezTo>
                            <a:pt x="-23902" y="1152362"/>
                            <a:pt x="7800" y="1030418"/>
                            <a:pt x="0" y="760413"/>
                          </a:cubicBezTo>
                          <a:cubicBezTo>
                            <a:pt x="-7800" y="490408"/>
                            <a:pt x="35546" y="254174"/>
                            <a:pt x="0" y="0"/>
                          </a:cubicBezTo>
                          <a:close/>
                        </a:path>
                      </a:pathLst>
                    </a:custGeom>
                    <ask:type>
                      <ask:lineSketchFreehand/>
                    </ask:type>
                  </ask:lineSketchStyleProps>
                </a:ext>
              </a:extLst>
            </a:ln>
          </p:spPr>
          <p:txBody>
            <a:bodyPr wrap="square">
              <a:spAutoFit/>
            </a:bodyPr>
            <a:lstStyle/>
            <a:p>
              <a:pPr algn="just"/>
              <a:r>
                <a:rPr lang="vi-VN" sz="2600" b="0" i="0">
                  <a:solidFill>
                    <a:srgbClr val="FF0066"/>
                  </a:solidFill>
                  <a:effectLst/>
                </a:rPr>
                <a:t>Dựa vào hình 1</a:t>
              </a:r>
              <a:r>
                <a:rPr lang="en-US" sz="2600" b="0" i="0">
                  <a:solidFill>
                    <a:srgbClr val="FF0066"/>
                  </a:solidFill>
                  <a:effectLst/>
                </a:rPr>
                <a:t>1</a:t>
              </a:r>
              <a:r>
                <a:rPr lang="vi-VN" sz="2600" b="0" i="0">
                  <a:solidFill>
                    <a:srgbClr val="FF0066"/>
                  </a:solidFill>
                  <a:effectLst/>
                </a:rPr>
                <a:t>.1 và thông tin trong bài, em hãy:</a:t>
              </a:r>
            </a:p>
            <a:p>
              <a:pPr marL="285750" indent="-285750" algn="just">
                <a:buFont typeface="Wingdings" panose="05000000000000000000" pitchFamily="2" charset="2"/>
                <a:buChar char="Ø"/>
              </a:pPr>
              <a:r>
                <a:rPr lang="vi-VN" sz="2600" b="0" i="0">
                  <a:solidFill>
                    <a:srgbClr val="FF0066"/>
                  </a:solidFill>
                  <a:effectLst/>
                </a:rPr>
                <a:t>Kể tên các nước và vùng lãnh thổ có chung Biển Đông với Việt Nam.</a:t>
              </a:r>
            </a:p>
            <a:p>
              <a:pPr marL="285750" indent="-285750" algn="just">
                <a:buFont typeface="Wingdings" panose="05000000000000000000" pitchFamily="2" charset="2"/>
                <a:buChar char="Ø"/>
              </a:pPr>
              <a:r>
                <a:rPr lang="vi-VN" sz="2600" b="0" i="0">
                  <a:solidFill>
                    <a:srgbClr val="FF0066"/>
                  </a:solidFill>
                  <a:effectLst/>
                </a:rPr>
                <a:t>Cho biết diện tích của Biển Đông.</a:t>
              </a:r>
            </a:p>
          </p:txBody>
        </p:sp>
        <p:sp>
          <p:nvSpPr>
            <p:cNvPr id="14" name="TextBox 13">
              <a:extLst>
                <a:ext uri="{FF2B5EF4-FFF2-40B4-BE49-F238E27FC236}">
                  <a16:creationId xmlns:a16="http://schemas.microsoft.com/office/drawing/2014/main" id="{0F25B578-15D9-B40E-EB25-FDAC1B29413D}"/>
                </a:ext>
              </a:extLst>
            </p:cNvPr>
            <p:cNvSpPr txBox="1"/>
            <p:nvPr/>
          </p:nvSpPr>
          <p:spPr>
            <a:xfrm>
              <a:off x="1402616" y="1425928"/>
              <a:ext cx="3813505" cy="707886"/>
            </a:xfrm>
            <a:prstGeom prst="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dirty="0">
                  <a:solidFill>
                    <a:srgbClr val="00B050"/>
                  </a:solidFill>
                  <a:latin typeface="#9Slide07 IcielBC Cubano Normal" panose="00000500000000000000" pitchFamily="2" charset="0"/>
                </a:rPr>
                <a:t>AI NHANH HƠN </a:t>
              </a:r>
            </a:p>
          </p:txBody>
        </p:sp>
        <p:pic>
          <p:nvPicPr>
            <p:cNvPr id="15" name="Picture 14">
              <a:extLst>
                <a:ext uri="{FF2B5EF4-FFF2-40B4-BE49-F238E27FC236}">
                  <a16:creationId xmlns:a16="http://schemas.microsoft.com/office/drawing/2014/main" id="{24CB33EA-D060-E0E8-1C61-D0DD8A37F88E}"/>
                </a:ext>
              </a:extLst>
            </p:cNvPr>
            <p:cNvPicPr>
              <a:picLocks noChangeAspect="1"/>
            </p:cNvPicPr>
            <p:nvPr/>
          </p:nvPicPr>
          <p:blipFill rotWithShape="1">
            <a:blip r:embed="rId5"/>
            <a:srcRect l="10000" t="28444" r="83037" b="58827"/>
            <a:stretch/>
          </p:blipFill>
          <p:spPr>
            <a:xfrm>
              <a:off x="268555" y="1320242"/>
              <a:ext cx="977290" cy="1004969"/>
            </a:xfrm>
            <a:prstGeom prst="rect">
              <a:avLst/>
            </a:prstGeom>
          </p:spPr>
        </p:pic>
      </p:grpSp>
      <p:pic>
        <p:nvPicPr>
          <p:cNvPr id="16" name="Picture 6" descr="VÌ SAO NÊN CHO TRẺ HỌC TIẾNG NHẬT NGAY TỪ NHỎ">
            <a:extLst>
              <a:ext uri="{FF2B5EF4-FFF2-40B4-BE49-F238E27FC236}">
                <a16:creationId xmlns:a16="http://schemas.microsoft.com/office/drawing/2014/main" id="{CD896371-DAA3-3A0A-B0FB-D3613F5AE9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09" t="18518" r="13364"/>
          <a:stretch/>
        </p:blipFill>
        <p:spPr bwMode="auto">
          <a:xfrm>
            <a:off x="421157" y="4997885"/>
            <a:ext cx="1962918" cy="125693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91DA955-6215-BEA5-8319-858268FF2F03}"/>
              </a:ext>
            </a:extLst>
          </p:cNvPr>
          <p:cNvSpPr/>
          <p:nvPr/>
        </p:nvSpPr>
        <p:spPr>
          <a:xfrm>
            <a:off x="268555" y="643979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18" name="Rectangle 17">
            <a:extLst>
              <a:ext uri="{FF2B5EF4-FFF2-40B4-BE49-F238E27FC236}">
                <a16:creationId xmlns:a16="http://schemas.microsoft.com/office/drawing/2014/main" id="{A7ED5634-4563-F158-BEB3-2233A294531F}"/>
              </a:ext>
            </a:extLst>
          </p:cNvPr>
          <p:cNvSpPr/>
          <p:nvPr/>
        </p:nvSpPr>
        <p:spPr>
          <a:xfrm>
            <a:off x="3011965" y="638718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9" name="Đồng hồ đếm ngược 2 phút có tiếng">
            <a:hlinkClick r:id="" action="ppaction://media"/>
            <a:extLst>
              <a:ext uri="{FF2B5EF4-FFF2-40B4-BE49-F238E27FC236}">
                <a16:creationId xmlns:a16="http://schemas.microsoft.com/office/drawing/2014/main" id="{824A177A-8A6C-1204-F25F-19BE63CF888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56707" y="5034160"/>
            <a:ext cx="2405384" cy="1353029"/>
          </a:xfrm>
          <a:prstGeom prst="rect">
            <a:avLst/>
          </a:prstGeom>
        </p:spPr>
      </p:pic>
      <p:pic>
        <p:nvPicPr>
          <p:cNvPr id="5" name="Picture 4">
            <a:extLst>
              <a:ext uri="{FF2B5EF4-FFF2-40B4-BE49-F238E27FC236}">
                <a16:creationId xmlns:a16="http://schemas.microsoft.com/office/drawing/2014/main" id="{68381E30-12FE-B24F-BD3A-46C3F5AB5EB4}"/>
              </a:ext>
            </a:extLst>
          </p:cNvPr>
          <p:cNvPicPr>
            <a:picLocks noChangeAspect="1"/>
          </p:cNvPicPr>
          <p:nvPr/>
        </p:nvPicPr>
        <p:blipFill>
          <a:blip r:embed="rId8"/>
          <a:stretch>
            <a:fillRect/>
          </a:stretch>
        </p:blipFill>
        <p:spPr>
          <a:xfrm>
            <a:off x="6743379" y="0"/>
            <a:ext cx="5463452" cy="6858000"/>
          </a:xfrm>
          <a:prstGeom prst="rect">
            <a:avLst/>
          </a:prstGeom>
        </p:spPr>
      </p:pic>
      <p:sp>
        <p:nvSpPr>
          <p:cNvPr id="27" name="Rectangle 26">
            <a:extLst>
              <a:ext uri="{FF2B5EF4-FFF2-40B4-BE49-F238E27FC236}">
                <a16:creationId xmlns:a16="http://schemas.microsoft.com/office/drawing/2014/main" id="{24C1EA8A-B77B-F1F9-8390-1EBD07038B17}"/>
              </a:ext>
            </a:extLst>
          </p:cNvPr>
          <p:cNvSpPr/>
          <p:nvPr/>
        </p:nvSpPr>
        <p:spPr>
          <a:xfrm>
            <a:off x="8845521" y="441494"/>
            <a:ext cx="1541721" cy="370802"/>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310DB3"/>
                </a:solidFill>
                <a:latin typeface="Arial" panose="020B0604020202020204" pitchFamily="34" charset="0"/>
                <a:cs typeface="Arial" panose="020B0604020202020204" pitchFamily="34" charset="0"/>
              </a:rPr>
              <a:t>Trung Quốc</a:t>
            </a:r>
          </a:p>
        </p:txBody>
      </p:sp>
      <p:sp>
        <p:nvSpPr>
          <p:cNvPr id="28" name="Rectangle 27">
            <a:extLst>
              <a:ext uri="{FF2B5EF4-FFF2-40B4-BE49-F238E27FC236}">
                <a16:creationId xmlns:a16="http://schemas.microsoft.com/office/drawing/2014/main" id="{AE8DF06A-6964-ED4B-EE28-9A2D8CD47C4D}"/>
              </a:ext>
            </a:extLst>
          </p:cNvPr>
          <p:cNvSpPr/>
          <p:nvPr/>
        </p:nvSpPr>
        <p:spPr>
          <a:xfrm>
            <a:off x="9616382" y="4492846"/>
            <a:ext cx="1312540" cy="316194"/>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310DB3"/>
                </a:solidFill>
                <a:latin typeface="Arial" panose="020B0604020202020204" pitchFamily="34" charset="0"/>
                <a:cs typeface="Arial" panose="020B0604020202020204" pitchFamily="34" charset="0"/>
              </a:rPr>
              <a:t>Bru-nây</a:t>
            </a:r>
          </a:p>
        </p:txBody>
      </p:sp>
      <p:sp>
        <p:nvSpPr>
          <p:cNvPr id="29" name="Rectangle 28">
            <a:extLst>
              <a:ext uri="{FF2B5EF4-FFF2-40B4-BE49-F238E27FC236}">
                <a16:creationId xmlns:a16="http://schemas.microsoft.com/office/drawing/2014/main" id="{FEC8B976-4EE3-AD18-1065-2D639944B953}"/>
              </a:ext>
            </a:extLst>
          </p:cNvPr>
          <p:cNvSpPr/>
          <p:nvPr/>
        </p:nvSpPr>
        <p:spPr>
          <a:xfrm>
            <a:off x="7451007" y="2002312"/>
            <a:ext cx="767317" cy="61942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310DB3"/>
                </a:solidFill>
                <a:latin typeface="Arial" panose="020B0604020202020204" pitchFamily="34" charset="0"/>
                <a:cs typeface="Arial" panose="020B0604020202020204" pitchFamily="34" charset="0"/>
              </a:rPr>
              <a:t>Thái Lan</a:t>
            </a:r>
          </a:p>
        </p:txBody>
      </p:sp>
      <p:sp>
        <p:nvSpPr>
          <p:cNvPr id="30" name="Rectangle 29">
            <a:extLst>
              <a:ext uri="{FF2B5EF4-FFF2-40B4-BE49-F238E27FC236}">
                <a16:creationId xmlns:a16="http://schemas.microsoft.com/office/drawing/2014/main" id="{D0E31918-B17B-73C2-D98D-4A3E23FB4C9D}"/>
              </a:ext>
            </a:extLst>
          </p:cNvPr>
          <p:cNvSpPr/>
          <p:nvPr/>
        </p:nvSpPr>
        <p:spPr>
          <a:xfrm>
            <a:off x="7526294" y="2830855"/>
            <a:ext cx="1276993" cy="553126"/>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310DB3"/>
                </a:solidFill>
                <a:latin typeface="Arial" panose="020B0604020202020204" pitchFamily="34" charset="0"/>
                <a:cs typeface="Arial" panose="020B0604020202020204" pitchFamily="34" charset="0"/>
              </a:rPr>
              <a:t>Cam-pu-chia</a:t>
            </a:r>
          </a:p>
        </p:txBody>
      </p:sp>
      <p:sp>
        <p:nvSpPr>
          <p:cNvPr id="31" name="Rectangle 30">
            <a:extLst>
              <a:ext uri="{FF2B5EF4-FFF2-40B4-BE49-F238E27FC236}">
                <a16:creationId xmlns:a16="http://schemas.microsoft.com/office/drawing/2014/main" id="{D6DF2024-F704-021F-B2B3-2BEB4C874825}"/>
              </a:ext>
            </a:extLst>
          </p:cNvPr>
          <p:cNvSpPr/>
          <p:nvPr/>
        </p:nvSpPr>
        <p:spPr>
          <a:xfrm>
            <a:off x="7788919" y="5075289"/>
            <a:ext cx="1312540" cy="501093"/>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310DB3"/>
                </a:solidFill>
                <a:latin typeface="Arial" panose="020B0604020202020204" pitchFamily="34" charset="0"/>
                <a:cs typeface="Arial" panose="020B0604020202020204" pitchFamily="34" charset="0"/>
              </a:rPr>
              <a:t>Xin-ga-po</a:t>
            </a:r>
          </a:p>
        </p:txBody>
      </p:sp>
      <p:sp>
        <p:nvSpPr>
          <p:cNvPr id="32" name="Rectangle 31">
            <a:extLst>
              <a:ext uri="{FF2B5EF4-FFF2-40B4-BE49-F238E27FC236}">
                <a16:creationId xmlns:a16="http://schemas.microsoft.com/office/drawing/2014/main" id="{E2514156-A87D-A5F4-411E-1113AD6208C9}"/>
              </a:ext>
            </a:extLst>
          </p:cNvPr>
          <p:cNvSpPr/>
          <p:nvPr/>
        </p:nvSpPr>
        <p:spPr>
          <a:xfrm>
            <a:off x="8967317" y="1438325"/>
            <a:ext cx="1213660" cy="44209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310DB3"/>
                </a:solidFill>
                <a:latin typeface="Arial" panose="020B0604020202020204" pitchFamily="34" charset="0"/>
                <a:cs typeface="Arial" panose="020B0604020202020204" pitchFamily="34" charset="0"/>
              </a:rPr>
              <a:t>Đài Loan</a:t>
            </a:r>
          </a:p>
        </p:txBody>
      </p:sp>
      <p:sp>
        <p:nvSpPr>
          <p:cNvPr id="33" name="Rectangle 32">
            <a:extLst>
              <a:ext uri="{FF2B5EF4-FFF2-40B4-BE49-F238E27FC236}">
                <a16:creationId xmlns:a16="http://schemas.microsoft.com/office/drawing/2014/main" id="{25662E35-22BE-A4C0-4B50-66F3334D7483}"/>
              </a:ext>
            </a:extLst>
          </p:cNvPr>
          <p:cNvSpPr/>
          <p:nvPr/>
        </p:nvSpPr>
        <p:spPr>
          <a:xfrm>
            <a:off x="7261566" y="4330107"/>
            <a:ext cx="1541721" cy="37080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310DB3"/>
                </a:solidFill>
                <a:latin typeface="Arial" panose="020B0604020202020204" pitchFamily="34" charset="0"/>
                <a:cs typeface="Arial" panose="020B0604020202020204" pitchFamily="34" charset="0"/>
              </a:rPr>
              <a:t>Ma-lai-xi-a</a:t>
            </a:r>
          </a:p>
        </p:txBody>
      </p:sp>
      <p:sp>
        <p:nvSpPr>
          <p:cNvPr id="34" name="Rectangle 33">
            <a:extLst>
              <a:ext uri="{FF2B5EF4-FFF2-40B4-BE49-F238E27FC236}">
                <a16:creationId xmlns:a16="http://schemas.microsoft.com/office/drawing/2014/main" id="{BA386047-BCF3-33F2-1E58-57EF21315B6C}"/>
              </a:ext>
            </a:extLst>
          </p:cNvPr>
          <p:cNvSpPr/>
          <p:nvPr/>
        </p:nvSpPr>
        <p:spPr>
          <a:xfrm>
            <a:off x="7908808" y="5730012"/>
            <a:ext cx="1788958" cy="501093"/>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310DB3"/>
                </a:solidFill>
                <a:latin typeface="Arial" panose="020B0604020202020204" pitchFamily="34" charset="0"/>
                <a:cs typeface="Arial" panose="020B0604020202020204" pitchFamily="34" charset="0"/>
              </a:rPr>
              <a:t>In-đô-nê-xi-a</a:t>
            </a:r>
          </a:p>
        </p:txBody>
      </p:sp>
      <p:sp>
        <p:nvSpPr>
          <p:cNvPr id="35" name="Rectangle 34">
            <a:extLst>
              <a:ext uri="{FF2B5EF4-FFF2-40B4-BE49-F238E27FC236}">
                <a16:creationId xmlns:a16="http://schemas.microsoft.com/office/drawing/2014/main" id="{0789A87A-80DD-7302-4C57-8304AEF5542B}"/>
              </a:ext>
            </a:extLst>
          </p:cNvPr>
          <p:cNvSpPr/>
          <p:nvPr/>
        </p:nvSpPr>
        <p:spPr>
          <a:xfrm>
            <a:off x="10586909" y="2135521"/>
            <a:ext cx="1541721" cy="37080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310DB3"/>
                </a:solidFill>
                <a:latin typeface="Arial" panose="020B0604020202020204" pitchFamily="34" charset="0"/>
                <a:cs typeface="Arial" panose="020B0604020202020204" pitchFamily="34" charset="0"/>
              </a:rPr>
              <a:t>Phi-lip-pin</a:t>
            </a:r>
          </a:p>
        </p:txBody>
      </p:sp>
    </p:spTree>
    <p:extLst>
      <p:ext uri="{BB962C8B-B14F-4D97-AF65-F5344CB8AC3E}">
        <p14:creationId xmlns:p14="http://schemas.microsoft.com/office/powerpoint/2010/main" val="182638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arn(inVertical)">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19"/>
                </p:tgtEl>
              </p:cMediaNode>
            </p:video>
          </p:childTnLst>
        </p:cTn>
      </p:par>
    </p:tnLst>
    <p:bldLst>
      <p:bldP spid="17" grpId="0"/>
      <p:bldP spid="18" grpId="0"/>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9F58A0D-3A92-3817-0710-B0C7CF8C3566}"/>
              </a:ext>
            </a:extLst>
          </p:cNvPr>
          <p:cNvGrpSpPr/>
          <p:nvPr/>
        </p:nvGrpSpPr>
        <p:grpSpPr>
          <a:xfrm>
            <a:off x="6773025" y="595902"/>
            <a:ext cx="5281738" cy="6277018"/>
            <a:chOff x="6934041" y="677886"/>
            <a:chExt cx="5120721" cy="6195033"/>
          </a:xfrm>
        </p:grpSpPr>
        <p:pic>
          <p:nvPicPr>
            <p:cNvPr id="12" name="Picture 11">
              <a:extLst>
                <a:ext uri="{FF2B5EF4-FFF2-40B4-BE49-F238E27FC236}">
                  <a16:creationId xmlns:a16="http://schemas.microsoft.com/office/drawing/2014/main" id="{22291231-F893-2E16-5FB2-BD5489E018D7}"/>
                </a:ext>
              </a:extLst>
            </p:cNvPr>
            <p:cNvPicPr>
              <a:picLocks noChangeAspect="1"/>
            </p:cNvPicPr>
            <p:nvPr/>
          </p:nvPicPr>
          <p:blipFill rotWithShape="1">
            <a:blip r:embed="rId5"/>
            <a:srcRect b="1116"/>
            <a:stretch/>
          </p:blipFill>
          <p:spPr>
            <a:xfrm>
              <a:off x="6934041" y="677886"/>
              <a:ext cx="5120721" cy="5856479"/>
            </a:xfrm>
            <a:prstGeom prst="rect">
              <a:avLst/>
            </a:prstGeom>
          </p:spPr>
        </p:pic>
        <p:sp>
          <p:nvSpPr>
            <p:cNvPr id="13" name="TextBox 12">
              <a:extLst>
                <a:ext uri="{FF2B5EF4-FFF2-40B4-BE49-F238E27FC236}">
                  <a16:creationId xmlns:a16="http://schemas.microsoft.com/office/drawing/2014/main" id="{53E0A929-94F8-4B7E-3EF8-DBE6BC17BDAF}"/>
                </a:ext>
              </a:extLst>
            </p:cNvPr>
            <p:cNvSpPr txBox="1"/>
            <p:nvPr/>
          </p:nvSpPr>
          <p:spPr>
            <a:xfrm>
              <a:off x="7263829" y="6534365"/>
              <a:ext cx="4790933" cy="338554"/>
            </a:xfrm>
            <a:prstGeom prst="rect">
              <a:avLst/>
            </a:prstGeom>
            <a:noFill/>
          </p:spPr>
          <p:txBody>
            <a:bodyPr wrap="square" rtlCol="0">
              <a:spAutoFit/>
            </a:bodyPr>
            <a:lstStyle/>
            <a:p>
              <a:r>
                <a:rPr lang="en-US" sz="1600">
                  <a:solidFill>
                    <a:srgbClr val="310DB3"/>
                  </a:solidFill>
                  <a:latin typeface="Arial" panose="020B0604020202020204" pitchFamily="34" charset="0"/>
                  <a:cs typeface="Arial" panose="020B0604020202020204" pitchFamily="34" charset="0"/>
                </a:rPr>
                <a:t>Hình 14.1.Bản đồ vị trí và phạm vi của Biển Đông</a:t>
              </a:r>
            </a:p>
          </p:txBody>
        </p:sp>
      </p:grpSp>
      <p:grpSp>
        <p:nvGrpSpPr>
          <p:cNvPr id="20" name="Group 19">
            <a:extLst>
              <a:ext uri="{FF2B5EF4-FFF2-40B4-BE49-F238E27FC236}">
                <a16:creationId xmlns:a16="http://schemas.microsoft.com/office/drawing/2014/main" id="{353B8FB1-C897-B0F3-147C-8CC612F31259}"/>
              </a:ext>
            </a:extLst>
          </p:cNvPr>
          <p:cNvGrpSpPr/>
          <p:nvPr/>
        </p:nvGrpSpPr>
        <p:grpSpPr>
          <a:xfrm>
            <a:off x="87741" y="1212307"/>
            <a:ext cx="6670461" cy="3239130"/>
            <a:chOff x="102564" y="1084140"/>
            <a:chExt cx="6670461" cy="3239130"/>
          </a:xfrm>
        </p:grpSpPr>
        <p:sp>
          <p:nvSpPr>
            <p:cNvPr id="2" name="TextBox 1">
              <a:extLst>
                <a:ext uri="{FF2B5EF4-FFF2-40B4-BE49-F238E27FC236}">
                  <a16:creationId xmlns:a16="http://schemas.microsoft.com/office/drawing/2014/main" id="{B74A25C8-39C1-A836-D014-5E37126B7A15}"/>
                </a:ext>
              </a:extLst>
            </p:cNvPr>
            <p:cNvSpPr txBox="1"/>
            <p:nvPr/>
          </p:nvSpPr>
          <p:spPr>
            <a:xfrm>
              <a:off x="102564" y="2137094"/>
              <a:ext cx="6670461" cy="2186176"/>
            </a:xfrm>
            <a:custGeom>
              <a:avLst/>
              <a:gdLst>
                <a:gd name="connsiteX0" fmla="*/ 0 w 6670461"/>
                <a:gd name="connsiteY0" fmla="*/ 0 h 2186176"/>
                <a:gd name="connsiteX1" fmla="*/ 600341 w 6670461"/>
                <a:gd name="connsiteY1" fmla="*/ 0 h 2186176"/>
                <a:gd name="connsiteX2" fmla="*/ 1067274 w 6670461"/>
                <a:gd name="connsiteY2" fmla="*/ 0 h 2186176"/>
                <a:gd name="connsiteX3" fmla="*/ 1867729 w 6670461"/>
                <a:gd name="connsiteY3" fmla="*/ 0 h 2186176"/>
                <a:gd name="connsiteX4" fmla="*/ 2468071 w 6670461"/>
                <a:gd name="connsiteY4" fmla="*/ 0 h 2186176"/>
                <a:gd name="connsiteX5" fmla="*/ 3068412 w 6670461"/>
                <a:gd name="connsiteY5" fmla="*/ 0 h 2186176"/>
                <a:gd name="connsiteX6" fmla="*/ 3868867 w 6670461"/>
                <a:gd name="connsiteY6" fmla="*/ 0 h 2186176"/>
                <a:gd name="connsiteX7" fmla="*/ 4402504 w 6670461"/>
                <a:gd name="connsiteY7" fmla="*/ 0 h 2186176"/>
                <a:gd name="connsiteX8" fmla="*/ 5202960 w 6670461"/>
                <a:gd name="connsiteY8" fmla="*/ 0 h 2186176"/>
                <a:gd name="connsiteX9" fmla="*/ 6003415 w 6670461"/>
                <a:gd name="connsiteY9" fmla="*/ 0 h 2186176"/>
                <a:gd name="connsiteX10" fmla="*/ 6670461 w 6670461"/>
                <a:gd name="connsiteY10" fmla="*/ 0 h 2186176"/>
                <a:gd name="connsiteX11" fmla="*/ 6670461 w 6670461"/>
                <a:gd name="connsiteY11" fmla="*/ 590268 h 2186176"/>
                <a:gd name="connsiteX12" fmla="*/ 6670461 w 6670461"/>
                <a:gd name="connsiteY12" fmla="*/ 1158673 h 2186176"/>
                <a:gd name="connsiteX13" fmla="*/ 6670461 w 6670461"/>
                <a:gd name="connsiteY13" fmla="*/ 1639632 h 2186176"/>
                <a:gd name="connsiteX14" fmla="*/ 6670461 w 6670461"/>
                <a:gd name="connsiteY14" fmla="*/ 2186176 h 2186176"/>
                <a:gd name="connsiteX15" fmla="*/ 6003415 w 6670461"/>
                <a:gd name="connsiteY15" fmla="*/ 2186176 h 2186176"/>
                <a:gd name="connsiteX16" fmla="*/ 5336369 w 6670461"/>
                <a:gd name="connsiteY16" fmla="*/ 2186176 h 2186176"/>
                <a:gd name="connsiteX17" fmla="*/ 4535913 w 6670461"/>
                <a:gd name="connsiteY17" fmla="*/ 2186176 h 2186176"/>
                <a:gd name="connsiteX18" fmla="*/ 3868867 w 6670461"/>
                <a:gd name="connsiteY18" fmla="*/ 2186176 h 2186176"/>
                <a:gd name="connsiteX19" fmla="*/ 3401935 w 6670461"/>
                <a:gd name="connsiteY19" fmla="*/ 2186176 h 2186176"/>
                <a:gd name="connsiteX20" fmla="*/ 2868298 w 6670461"/>
                <a:gd name="connsiteY20" fmla="*/ 2186176 h 2186176"/>
                <a:gd name="connsiteX21" fmla="*/ 2067843 w 6670461"/>
                <a:gd name="connsiteY21" fmla="*/ 2186176 h 2186176"/>
                <a:gd name="connsiteX22" fmla="*/ 1400797 w 6670461"/>
                <a:gd name="connsiteY22" fmla="*/ 2186176 h 2186176"/>
                <a:gd name="connsiteX23" fmla="*/ 867160 w 6670461"/>
                <a:gd name="connsiteY23" fmla="*/ 2186176 h 2186176"/>
                <a:gd name="connsiteX24" fmla="*/ 0 w 6670461"/>
                <a:gd name="connsiteY24" fmla="*/ 2186176 h 2186176"/>
                <a:gd name="connsiteX25" fmla="*/ 0 w 6670461"/>
                <a:gd name="connsiteY25" fmla="*/ 1705217 h 2186176"/>
                <a:gd name="connsiteX26" fmla="*/ 0 w 6670461"/>
                <a:gd name="connsiteY26" fmla="*/ 1224259 h 2186176"/>
                <a:gd name="connsiteX27" fmla="*/ 0 w 6670461"/>
                <a:gd name="connsiteY27" fmla="*/ 655853 h 2186176"/>
                <a:gd name="connsiteX28" fmla="*/ 0 w 6670461"/>
                <a:gd name="connsiteY28" fmla="*/ 0 h 21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0461" h="2186176" extrusionOk="0">
                  <a:moveTo>
                    <a:pt x="0" y="0"/>
                  </a:moveTo>
                  <a:cubicBezTo>
                    <a:pt x="293154" y="19185"/>
                    <a:pt x="418032" y="8700"/>
                    <a:pt x="600341" y="0"/>
                  </a:cubicBezTo>
                  <a:cubicBezTo>
                    <a:pt x="782650" y="-8700"/>
                    <a:pt x="848786" y="-9210"/>
                    <a:pt x="1067274" y="0"/>
                  </a:cubicBezTo>
                  <a:cubicBezTo>
                    <a:pt x="1285762" y="9210"/>
                    <a:pt x="1546477" y="30652"/>
                    <a:pt x="1867729" y="0"/>
                  </a:cubicBezTo>
                  <a:cubicBezTo>
                    <a:pt x="2188982" y="-30652"/>
                    <a:pt x="2245105" y="-26292"/>
                    <a:pt x="2468071" y="0"/>
                  </a:cubicBezTo>
                  <a:cubicBezTo>
                    <a:pt x="2691037" y="26292"/>
                    <a:pt x="2779947" y="-18369"/>
                    <a:pt x="3068412" y="0"/>
                  </a:cubicBezTo>
                  <a:cubicBezTo>
                    <a:pt x="3356877" y="18369"/>
                    <a:pt x="3533015" y="11097"/>
                    <a:pt x="3868867" y="0"/>
                  </a:cubicBezTo>
                  <a:cubicBezTo>
                    <a:pt x="4204719" y="-11097"/>
                    <a:pt x="4143770" y="19272"/>
                    <a:pt x="4402504" y="0"/>
                  </a:cubicBezTo>
                  <a:cubicBezTo>
                    <a:pt x="4661238" y="-19272"/>
                    <a:pt x="4831848" y="17004"/>
                    <a:pt x="5202960" y="0"/>
                  </a:cubicBezTo>
                  <a:cubicBezTo>
                    <a:pt x="5574072" y="-17004"/>
                    <a:pt x="5675508" y="10223"/>
                    <a:pt x="6003415" y="0"/>
                  </a:cubicBezTo>
                  <a:cubicBezTo>
                    <a:pt x="6331323" y="-10223"/>
                    <a:pt x="6367253" y="-17788"/>
                    <a:pt x="6670461" y="0"/>
                  </a:cubicBezTo>
                  <a:cubicBezTo>
                    <a:pt x="6661966" y="274312"/>
                    <a:pt x="6657383" y="382778"/>
                    <a:pt x="6670461" y="590268"/>
                  </a:cubicBezTo>
                  <a:cubicBezTo>
                    <a:pt x="6683539" y="797758"/>
                    <a:pt x="6682944" y="968192"/>
                    <a:pt x="6670461" y="1158673"/>
                  </a:cubicBezTo>
                  <a:cubicBezTo>
                    <a:pt x="6657978" y="1349154"/>
                    <a:pt x="6674021" y="1427452"/>
                    <a:pt x="6670461" y="1639632"/>
                  </a:cubicBezTo>
                  <a:cubicBezTo>
                    <a:pt x="6666901" y="1851812"/>
                    <a:pt x="6658815" y="1942698"/>
                    <a:pt x="6670461" y="2186176"/>
                  </a:cubicBezTo>
                  <a:cubicBezTo>
                    <a:pt x="6485506" y="2156729"/>
                    <a:pt x="6197690" y="2156625"/>
                    <a:pt x="6003415" y="2186176"/>
                  </a:cubicBezTo>
                  <a:cubicBezTo>
                    <a:pt x="5809140" y="2215727"/>
                    <a:pt x="5595139" y="2179729"/>
                    <a:pt x="5336369" y="2186176"/>
                  </a:cubicBezTo>
                  <a:cubicBezTo>
                    <a:pt x="5077599" y="2192623"/>
                    <a:pt x="4804932" y="2155212"/>
                    <a:pt x="4535913" y="2186176"/>
                  </a:cubicBezTo>
                  <a:cubicBezTo>
                    <a:pt x="4266894" y="2217140"/>
                    <a:pt x="4134352" y="2191442"/>
                    <a:pt x="3868867" y="2186176"/>
                  </a:cubicBezTo>
                  <a:cubicBezTo>
                    <a:pt x="3603382" y="2180910"/>
                    <a:pt x="3578360" y="2204740"/>
                    <a:pt x="3401935" y="2186176"/>
                  </a:cubicBezTo>
                  <a:cubicBezTo>
                    <a:pt x="3225510" y="2167612"/>
                    <a:pt x="3091044" y="2206308"/>
                    <a:pt x="2868298" y="2186176"/>
                  </a:cubicBezTo>
                  <a:cubicBezTo>
                    <a:pt x="2645552" y="2166044"/>
                    <a:pt x="2452022" y="2185210"/>
                    <a:pt x="2067843" y="2186176"/>
                  </a:cubicBezTo>
                  <a:cubicBezTo>
                    <a:pt x="1683664" y="2187142"/>
                    <a:pt x="1690568" y="2210350"/>
                    <a:pt x="1400797" y="2186176"/>
                  </a:cubicBezTo>
                  <a:cubicBezTo>
                    <a:pt x="1111026" y="2162002"/>
                    <a:pt x="1064780" y="2163089"/>
                    <a:pt x="867160" y="2186176"/>
                  </a:cubicBezTo>
                  <a:cubicBezTo>
                    <a:pt x="669540" y="2209263"/>
                    <a:pt x="406739" y="2156524"/>
                    <a:pt x="0" y="2186176"/>
                  </a:cubicBezTo>
                  <a:cubicBezTo>
                    <a:pt x="14804" y="1979645"/>
                    <a:pt x="-11619" y="1930432"/>
                    <a:pt x="0" y="1705217"/>
                  </a:cubicBezTo>
                  <a:cubicBezTo>
                    <a:pt x="11619" y="1480002"/>
                    <a:pt x="-17218" y="1431305"/>
                    <a:pt x="0" y="1224259"/>
                  </a:cubicBezTo>
                  <a:cubicBezTo>
                    <a:pt x="17218" y="1017213"/>
                    <a:pt x="6672" y="898193"/>
                    <a:pt x="0" y="655853"/>
                  </a:cubicBezTo>
                  <a:cubicBezTo>
                    <a:pt x="-6672" y="413513"/>
                    <a:pt x="-9741" y="153368"/>
                    <a:pt x="0" y="0"/>
                  </a:cubicBezTo>
                  <a:close/>
                </a:path>
              </a:pathLst>
            </a:custGeom>
            <a:noFill/>
            <a:ln>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indent="180340" algn="just">
                <a:lnSpc>
                  <a:spcPct val="115000"/>
                </a:lnSpc>
                <a:spcAft>
                  <a:spcPts val="600"/>
                </a:spcAft>
                <a:tabLst>
                  <a:tab pos="180340" algn="l"/>
                  <a:tab pos="450215" algn="l"/>
                </a:tabLst>
              </a:pPr>
              <a:r>
                <a:rPr lang="en-US" sz="2800">
                  <a:solidFill>
                    <a:srgbClr val="FF0066"/>
                  </a:solidFill>
                  <a:effectLst/>
                  <a:latin typeface="Arial" panose="020B0604020202020204" pitchFamily="34" charset="0"/>
                  <a:ea typeface="Cambria" panose="02040503050406030204" pitchFamily="18" charset="0"/>
                  <a:cs typeface="Arial" panose="020B0604020202020204" pitchFamily="34" charset="0"/>
                </a:rPr>
                <a:t>Đọc nội dung mục 1.a kết hợp hình 14.1, hãy tìm dẫn chứng chứng minh:</a:t>
              </a:r>
            </a:p>
            <a:p>
              <a:pPr indent="180340" algn="just">
                <a:lnSpc>
                  <a:spcPct val="115000"/>
                </a:lnSpc>
                <a:spcAft>
                  <a:spcPts val="600"/>
                </a:spcAft>
                <a:tabLst>
                  <a:tab pos="180340" algn="l"/>
                  <a:tab pos="450215" algn="l"/>
                </a:tabLst>
              </a:pPr>
              <a:r>
                <a:rPr lang="en-US" sz="2800">
                  <a:solidFill>
                    <a:srgbClr val="FF0066"/>
                  </a:solidFill>
                  <a:latin typeface="Arial" panose="020B0604020202020204" pitchFamily="34" charset="0"/>
                  <a:ea typeface="Cambria" panose="02040503050406030204" pitchFamily="18" charset="0"/>
                  <a:cs typeface="Arial" panose="020B0604020202020204" pitchFamily="34" charset="0"/>
                </a:rPr>
                <a:t>-Biển Đông là biển rộng lớn</a:t>
              </a:r>
            </a:p>
            <a:p>
              <a:pPr indent="180340" algn="just">
                <a:lnSpc>
                  <a:spcPct val="115000"/>
                </a:lnSpc>
                <a:spcAft>
                  <a:spcPts val="600"/>
                </a:spcAft>
                <a:tabLst>
                  <a:tab pos="180340" algn="l"/>
                  <a:tab pos="450215" algn="l"/>
                </a:tabLst>
              </a:pPr>
              <a:r>
                <a:rPr lang="en-US" sz="2800">
                  <a:solidFill>
                    <a:srgbClr val="FF0066"/>
                  </a:solidFill>
                  <a:effectLst/>
                  <a:latin typeface="Arial" panose="020B0604020202020204" pitchFamily="34" charset="0"/>
                  <a:ea typeface="Cambria" panose="02040503050406030204" pitchFamily="18" charset="0"/>
                  <a:cs typeface="Arial" panose="020B0604020202020204" pitchFamily="34" charset="0"/>
                </a:rPr>
                <a:t>-Biển Đông tương đối kín</a:t>
              </a:r>
              <a:endParaRPr lang="en-US" sz="2800">
                <a:solidFill>
                  <a:srgbClr val="FF006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0F25B578-15D9-B40E-EB25-FDAC1B29413D}"/>
                </a:ext>
              </a:extLst>
            </p:cNvPr>
            <p:cNvSpPr txBox="1"/>
            <p:nvPr/>
          </p:nvSpPr>
          <p:spPr>
            <a:xfrm>
              <a:off x="1531041" y="1324560"/>
              <a:ext cx="4594605" cy="707886"/>
            </a:xfrm>
            <a:prstGeom prst="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a:solidFill>
                    <a:srgbClr val="00B050"/>
                  </a:solidFill>
                  <a:latin typeface="#9Slide07 IcielBC Cubano Normal" panose="00000500000000000000" pitchFamily="2" charset="0"/>
                </a:rPr>
                <a:t>Thử tài của em</a:t>
              </a:r>
              <a:endParaRPr lang="en-US" sz="4000" b="1" dirty="0">
                <a:solidFill>
                  <a:srgbClr val="00B050"/>
                </a:solidFill>
                <a:latin typeface="#9Slide07 IcielBC Cubano Normal" panose="00000500000000000000" pitchFamily="2" charset="0"/>
              </a:endParaRPr>
            </a:p>
          </p:txBody>
        </p:sp>
        <p:pic>
          <p:nvPicPr>
            <p:cNvPr id="15" name="Picture 14">
              <a:extLst>
                <a:ext uri="{FF2B5EF4-FFF2-40B4-BE49-F238E27FC236}">
                  <a16:creationId xmlns:a16="http://schemas.microsoft.com/office/drawing/2014/main" id="{24CB33EA-D060-E0E8-1C61-D0DD8A37F88E}"/>
                </a:ext>
              </a:extLst>
            </p:cNvPr>
            <p:cNvPicPr>
              <a:picLocks noChangeAspect="1"/>
            </p:cNvPicPr>
            <p:nvPr/>
          </p:nvPicPr>
          <p:blipFill rotWithShape="1">
            <a:blip r:embed="rId6"/>
            <a:srcRect l="10000" t="28444" r="83037" b="58827"/>
            <a:stretch/>
          </p:blipFill>
          <p:spPr>
            <a:xfrm>
              <a:off x="243330" y="1084140"/>
              <a:ext cx="977290" cy="1004969"/>
            </a:xfrm>
            <a:prstGeom prst="rect">
              <a:avLst/>
            </a:prstGeom>
          </p:spPr>
        </p:pic>
      </p:grpSp>
      <p:pic>
        <p:nvPicPr>
          <p:cNvPr id="16" name="Picture 6" descr="VÌ SAO NÊN CHO TRẺ HỌC TIẾNG NHẬT NGAY TỪ NHỎ">
            <a:extLst>
              <a:ext uri="{FF2B5EF4-FFF2-40B4-BE49-F238E27FC236}">
                <a16:creationId xmlns:a16="http://schemas.microsoft.com/office/drawing/2014/main" id="{CD896371-DAA3-3A0A-B0FB-D3613F5AE9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409" t="18518" r="13364"/>
          <a:stretch/>
        </p:blipFill>
        <p:spPr bwMode="auto">
          <a:xfrm>
            <a:off x="586718" y="4636681"/>
            <a:ext cx="1962918" cy="125693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91DA955-6215-BEA5-8319-858268FF2F03}"/>
              </a:ext>
            </a:extLst>
          </p:cNvPr>
          <p:cNvSpPr/>
          <p:nvPr/>
        </p:nvSpPr>
        <p:spPr>
          <a:xfrm>
            <a:off x="434116" y="6078589"/>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18" name="Rectangle 17">
            <a:extLst>
              <a:ext uri="{FF2B5EF4-FFF2-40B4-BE49-F238E27FC236}">
                <a16:creationId xmlns:a16="http://schemas.microsoft.com/office/drawing/2014/main" id="{A7ED5634-4563-F158-BEB3-2233A294531F}"/>
              </a:ext>
            </a:extLst>
          </p:cNvPr>
          <p:cNvSpPr/>
          <p:nvPr/>
        </p:nvSpPr>
        <p:spPr>
          <a:xfrm>
            <a:off x="3177526" y="6025985"/>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9" name="Đồng hồ đếm ngược 2 phút có tiếng">
            <a:hlinkClick r:id="" action="ppaction://media"/>
            <a:extLst>
              <a:ext uri="{FF2B5EF4-FFF2-40B4-BE49-F238E27FC236}">
                <a16:creationId xmlns:a16="http://schemas.microsoft.com/office/drawing/2014/main" id="{824A177A-8A6C-1204-F25F-19BE63CF888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22268" y="4672956"/>
            <a:ext cx="2405384" cy="1353029"/>
          </a:xfrm>
          <a:prstGeom prst="rect">
            <a:avLst/>
          </a:prstGeom>
        </p:spPr>
      </p:pic>
      <p:sp>
        <p:nvSpPr>
          <p:cNvPr id="5" name="Rectangle 21">
            <a:extLst>
              <a:ext uri="{FF2B5EF4-FFF2-40B4-BE49-F238E27FC236}">
                <a16:creationId xmlns:a16="http://schemas.microsoft.com/office/drawing/2014/main" id="{9DCED5B8-7F6B-6DFB-E2D8-27D372D9FA8F}"/>
              </a:ext>
            </a:extLst>
          </p:cNvPr>
          <p:cNvSpPr>
            <a:spLocks noChangeArrowheads="1"/>
          </p:cNvSpPr>
          <p:nvPr/>
        </p:nvSpPr>
        <p:spPr bwMode="auto">
          <a:xfrm rot="19440105">
            <a:off x="10022323" y="1185374"/>
            <a:ext cx="9252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a:solidFill>
                  <a:srgbClr val="2A08B8"/>
                </a:solidFill>
                <a:latin typeface="#9Slide05 Fourth Medium" panose="00000600000000000000" pitchFamily="2" charset="0"/>
                <a:cs typeface="Arial" panose="020B0604020202020204" pitchFamily="34" charset="0"/>
              </a:rPr>
              <a:t>Eo Ba-si</a:t>
            </a:r>
          </a:p>
        </p:txBody>
      </p:sp>
      <p:sp>
        <p:nvSpPr>
          <p:cNvPr id="27" name="Rectangle 22">
            <a:extLst>
              <a:ext uri="{FF2B5EF4-FFF2-40B4-BE49-F238E27FC236}">
                <a16:creationId xmlns:a16="http://schemas.microsoft.com/office/drawing/2014/main" id="{05CF05F7-A545-03D7-5909-5A0673A8B5E7}"/>
              </a:ext>
            </a:extLst>
          </p:cNvPr>
          <p:cNvSpPr>
            <a:spLocks noChangeArrowheads="1"/>
          </p:cNvSpPr>
          <p:nvPr/>
        </p:nvSpPr>
        <p:spPr bwMode="auto">
          <a:xfrm rot="3285818">
            <a:off x="10028671" y="2513659"/>
            <a:ext cx="13420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a:solidFill>
                  <a:srgbClr val="2A08B8"/>
                </a:solidFill>
                <a:latin typeface="#9Slide05 Fourth Medium" panose="00000600000000000000" pitchFamily="2" charset="0"/>
                <a:cs typeface="Arial" panose="020B0604020202020204" pitchFamily="34" charset="0"/>
              </a:rPr>
              <a:t>Eo Min-đô-rô</a:t>
            </a:r>
          </a:p>
        </p:txBody>
      </p:sp>
      <p:sp>
        <p:nvSpPr>
          <p:cNvPr id="28" name="Rectangle 23">
            <a:extLst>
              <a:ext uri="{FF2B5EF4-FFF2-40B4-BE49-F238E27FC236}">
                <a16:creationId xmlns:a16="http://schemas.microsoft.com/office/drawing/2014/main" id="{8E65051C-2BBD-0074-985A-030610AB2562}"/>
              </a:ext>
            </a:extLst>
          </p:cNvPr>
          <p:cNvSpPr>
            <a:spLocks noChangeArrowheads="1"/>
          </p:cNvSpPr>
          <p:nvPr/>
        </p:nvSpPr>
        <p:spPr bwMode="auto">
          <a:xfrm rot="21441502">
            <a:off x="9493100" y="3029049"/>
            <a:ext cx="133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a:solidFill>
                  <a:srgbClr val="2A08B8"/>
                </a:solidFill>
                <a:latin typeface="#9Slide05 Fourth Medium" panose="00000600000000000000" pitchFamily="2" charset="0"/>
                <a:cs typeface="Arial" panose="020B0604020202020204" pitchFamily="34" charset="0"/>
              </a:rPr>
              <a:t>Eo Ba-la-bắc</a:t>
            </a:r>
          </a:p>
        </p:txBody>
      </p:sp>
      <p:sp>
        <p:nvSpPr>
          <p:cNvPr id="32" name="Rectangle 24">
            <a:extLst>
              <a:ext uri="{FF2B5EF4-FFF2-40B4-BE49-F238E27FC236}">
                <a16:creationId xmlns:a16="http://schemas.microsoft.com/office/drawing/2014/main" id="{7F90EAFC-40E5-82D1-6247-913C6A45D237}"/>
              </a:ext>
            </a:extLst>
          </p:cNvPr>
          <p:cNvSpPr>
            <a:spLocks noChangeArrowheads="1"/>
          </p:cNvSpPr>
          <p:nvPr/>
        </p:nvSpPr>
        <p:spPr bwMode="auto">
          <a:xfrm rot="2880075">
            <a:off x="7169271" y="3794084"/>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a:solidFill>
                  <a:srgbClr val="2A08B8"/>
                </a:solidFill>
                <a:latin typeface="#9Slide05 Fourth Medium" panose="00000600000000000000" pitchFamily="2" charset="0"/>
                <a:cs typeface="Arial" panose="020B0604020202020204" pitchFamily="34" charset="0"/>
              </a:rPr>
              <a:t>Eo Ma-lắc-ca</a:t>
            </a:r>
          </a:p>
        </p:txBody>
      </p:sp>
      <p:sp>
        <p:nvSpPr>
          <p:cNvPr id="33" name="Rectangle 25">
            <a:extLst>
              <a:ext uri="{FF2B5EF4-FFF2-40B4-BE49-F238E27FC236}">
                <a16:creationId xmlns:a16="http://schemas.microsoft.com/office/drawing/2014/main" id="{C25F247F-41BC-4EAD-C3C8-B9018754A659}"/>
              </a:ext>
            </a:extLst>
          </p:cNvPr>
          <p:cNvSpPr>
            <a:spLocks noChangeArrowheads="1"/>
          </p:cNvSpPr>
          <p:nvPr/>
        </p:nvSpPr>
        <p:spPr bwMode="auto">
          <a:xfrm rot="4013993">
            <a:off x="7999932" y="4739001"/>
            <a:ext cx="2191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a:solidFill>
                  <a:srgbClr val="2A08B8"/>
                </a:solidFill>
                <a:latin typeface="#9Slide05 Fourth Medium" panose="00000600000000000000" pitchFamily="2" charset="0"/>
                <a:cs typeface="Arial" panose="020B0604020202020204" pitchFamily="34" charset="0"/>
              </a:rPr>
              <a:t>Eo Ca-li-man-ta</a:t>
            </a:r>
          </a:p>
        </p:txBody>
      </p:sp>
      <p:sp>
        <p:nvSpPr>
          <p:cNvPr id="34" name="Rectangle 26">
            <a:extLst>
              <a:ext uri="{FF2B5EF4-FFF2-40B4-BE49-F238E27FC236}">
                <a16:creationId xmlns:a16="http://schemas.microsoft.com/office/drawing/2014/main" id="{78394381-21F0-4850-D4A4-12C37D69EAF4}"/>
              </a:ext>
            </a:extLst>
          </p:cNvPr>
          <p:cNvSpPr>
            <a:spLocks noChangeArrowheads="1"/>
          </p:cNvSpPr>
          <p:nvPr/>
        </p:nvSpPr>
        <p:spPr bwMode="auto">
          <a:xfrm rot="4857325">
            <a:off x="8035951" y="4678245"/>
            <a:ext cx="13629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a:solidFill>
                  <a:srgbClr val="2A08B8"/>
                </a:solidFill>
                <a:latin typeface="#9Slide05 Fourth Medium" panose="00000600000000000000" pitchFamily="2" charset="0"/>
                <a:cs typeface="Arial" panose="020B0604020202020204" pitchFamily="34" charset="0"/>
              </a:rPr>
              <a:t>Eo Gas-pa</a:t>
            </a:r>
          </a:p>
        </p:txBody>
      </p:sp>
      <p:sp>
        <p:nvSpPr>
          <p:cNvPr id="35" name="Rectangle 27">
            <a:extLst>
              <a:ext uri="{FF2B5EF4-FFF2-40B4-BE49-F238E27FC236}">
                <a16:creationId xmlns:a16="http://schemas.microsoft.com/office/drawing/2014/main" id="{1868B6FB-51D4-8F51-E451-E976C32CC317}"/>
              </a:ext>
            </a:extLst>
          </p:cNvPr>
          <p:cNvSpPr>
            <a:spLocks noChangeArrowheads="1"/>
          </p:cNvSpPr>
          <p:nvPr/>
        </p:nvSpPr>
        <p:spPr bwMode="auto">
          <a:xfrm rot="18477571">
            <a:off x="9641739" y="820958"/>
            <a:ext cx="12698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a:solidFill>
                  <a:srgbClr val="2A08B8"/>
                </a:solidFill>
                <a:latin typeface="#9Slide05 Fourth Medium" panose="00000600000000000000" pitchFamily="2" charset="0"/>
                <a:cs typeface="Arial" panose="020B0604020202020204" pitchFamily="34" charset="0"/>
              </a:rPr>
              <a:t>Eo Đài Loan</a:t>
            </a:r>
          </a:p>
        </p:txBody>
      </p:sp>
      <p:grpSp>
        <p:nvGrpSpPr>
          <p:cNvPr id="21" name="Google Shape;245;p19">
            <a:extLst>
              <a:ext uri="{FF2B5EF4-FFF2-40B4-BE49-F238E27FC236}">
                <a16:creationId xmlns:a16="http://schemas.microsoft.com/office/drawing/2014/main" id="{B48C4DDF-A062-9FE0-8704-89B3B0D33B24}"/>
              </a:ext>
            </a:extLst>
          </p:cNvPr>
          <p:cNvGrpSpPr/>
          <p:nvPr/>
        </p:nvGrpSpPr>
        <p:grpSpPr>
          <a:xfrm>
            <a:off x="-29645" y="0"/>
            <a:ext cx="7174499" cy="1148042"/>
            <a:chOff x="1411406" y="1872757"/>
            <a:chExt cx="5380873" cy="861031"/>
          </a:xfrm>
        </p:grpSpPr>
        <p:sp>
          <p:nvSpPr>
            <p:cNvPr id="22" name="Google Shape;246;p19">
              <a:extLst>
                <a:ext uri="{FF2B5EF4-FFF2-40B4-BE49-F238E27FC236}">
                  <a16:creationId xmlns:a16="http://schemas.microsoft.com/office/drawing/2014/main" id="{B40B4B8A-5EE2-FAD0-DA4A-13E1750B4965}"/>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23" name="Google Shape;247;p19">
              <a:extLst>
                <a:ext uri="{FF2B5EF4-FFF2-40B4-BE49-F238E27FC236}">
                  <a16:creationId xmlns:a16="http://schemas.microsoft.com/office/drawing/2014/main" id="{31F68F5B-E0B9-08BE-B86A-5799A176546D}"/>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24" name="Google Shape;248;p19">
              <a:extLst>
                <a:ext uri="{FF2B5EF4-FFF2-40B4-BE49-F238E27FC236}">
                  <a16:creationId xmlns:a16="http://schemas.microsoft.com/office/drawing/2014/main" id="{1A991967-1D56-E048-A555-28231E19044F}"/>
                </a:ext>
              </a:extLst>
            </p:cNvPr>
            <p:cNvSpPr/>
            <p:nvPr/>
          </p:nvSpPr>
          <p:spPr>
            <a:xfrm>
              <a:off x="1792472" y="1945770"/>
              <a:ext cx="4698701" cy="72819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25" name="Google Shape;249;p19">
              <a:extLst>
                <a:ext uri="{FF2B5EF4-FFF2-40B4-BE49-F238E27FC236}">
                  <a16:creationId xmlns:a16="http://schemas.microsoft.com/office/drawing/2014/main" id="{DF9160A1-3C9C-81E3-F3F2-A3253086551D}"/>
                </a:ext>
              </a:extLst>
            </p:cNvPr>
            <p:cNvSpPr/>
            <p:nvPr/>
          </p:nvSpPr>
          <p:spPr>
            <a:xfrm>
              <a:off x="1411406" y="1872757"/>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1</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26" name="Google Shape;250;p19">
              <a:extLst>
                <a:ext uri="{FF2B5EF4-FFF2-40B4-BE49-F238E27FC236}">
                  <a16:creationId xmlns:a16="http://schemas.microsoft.com/office/drawing/2014/main" id="{F6C23E25-CEC8-940A-94B0-C3F368BEA69F}"/>
                </a:ext>
              </a:extLst>
            </p:cNvPr>
            <p:cNvSpPr txBox="1"/>
            <p:nvPr/>
          </p:nvSpPr>
          <p:spPr>
            <a:xfrm>
              <a:off x="2345763" y="2064900"/>
              <a:ext cx="1884600" cy="455100"/>
            </a:xfrm>
            <a:prstGeom prst="rect">
              <a:avLst/>
            </a:prstGeom>
            <a:noFill/>
            <a:ln>
              <a:noFill/>
            </a:ln>
          </p:spPr>
          <p:txBody>
            <a:bodyPr spcFirstLastPara="1" wrap="square" lIns="121900" tIns="121900" rIns="121900" bIns="121900" anchor="ctr" anchorCtr="0">
              <a:noAutofit/>
            </a:bodyPr>
            <a:lstStyle/>
            <a:p>
              <a:endParaRPr sz="1600">
                <a:solidFill>
                  <a:srgbClr val="434343"/>
                </a:solidFill>
                <a:latin typeface="Roboto"/>
                <a:ea typeface="Roboto"/>
                <a:cs typeface="Roboto"/>
                <a:sym typeface="Roboto"/>
              </a:endParaRPr>
            </a:p>
          </p:txBody>
        </p:sp>
        <p:sp>
          <p:nvSpPr>
            <p:cNvPr id="29" name="Google Shape;251;p19">
              <a:extLst>
                <a:ext uri="{FF2B5EF4-FFF2-40B4-BE49-F238E27FC236}">
                  <a16:creationId xmlns:a16="http://schemas.microsoft.com/office/drawing/2014/main" id="{74A28EA8-ACEB-A573-B70D-2DE101DE5645}"/>
                </a:ext>
              </a:extLst>
            </p:cNvPr>
            <p:cNvSpPr txBox="1"/>
            <p:nvPr/>
          </p:nvSpPr>
          <p:spPr>
            <a:xfrm>
              <a:off x="2184697" y="2019681"/>
              <a:ext cx="4607582" cy="507808"/>
            </a:xfrm>
            <a:prstGeom prst="rect">
              <a:avLst/>
            </a:prstGeom>
            <a:noFill/>
            <a:ln>
              <a:noFill/>
            </a:ln>
          </p:spPr>
          <p:txBody>
            <a:bodyPr spcFirstLastPara="1" wrap="square" lIns="121900" tIns="121900" rIns="121900" bIns="121900" anchor="ctr" anchorCtr="0">
              <a:noAutofit/>
            </a:bodyPr>
            <a:lstStyle/>
            <a:p>
              <a:r>
                <a:rPr lang="vi-VN" sz="2800" b="1">
                  <a:solidFill>
                    <a:srgbClr val="310DB3"/>
                  </a:solidFill>
                  <a:latin typeface="Arial" panose="020B0604020202020204" pitchFamily="34" charset="0"/>
                  <a:cs typeface="Arial" panose="020B0604020202020204" pitchFamily="34" charset="0"/>
                </a:rPr>
                <a:t>Khái quát về </a:t>
              </a:r>
              <a:r>
                <a:rPr lang="en-US" sz="2800" b="1">
                  <a:solidFill>
                    <a:srgbClr val="310DB3"/>
                  </a:solidFill>
                  <a:latin typeface="Arial" panose="020B0604020202020204" pitchFamily="34" charset="0"/>
                  <a:cs typeface="Arial" panose="020B0604020202020204" pitchFamily="34" charset="0"/>
                </a:rPr>
                <a:t>phạm vi Biển Đông</a:t>
              </a:r>
              <a:endParaRPr lang="en-US" sz="2800">
                <a:solidFill>
                  <a:srgbClr val="310DB3"/>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9562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linds(horizontal)">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linds(horizont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linds(horizontal)">
                                      <p:cBhvr>
                                        <p:cTn id="48" dur="500"/>
                                        <p:tgtEl>
                                          <p:spTgt spid="33"/>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blinds(horizontal)">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linds(horizontal)">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19"/>
                </p:tgtEl>
              </p:cMediaNode>
            </p:video>
          </p:childTnLst>
        </p:cTn>
      </p:par>
    </p:tnLst>
    <p:bldLst>
      <p:bldP spid="17" grpId="0"/>
      <p:bldP spid="18" grpId="0"/>
      <p:bldP spid="5" grpId="0"/>
      <p:bldP spid="27" grpId="0"/>
      <p:bldP spid="28" grpId="0"/>
      <p:bldP spid="32"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CF9DE-6710-BFFD-4DE2-E6689860BC9C}"/>
              </a:ext>
            </a:extLst>
          </p:cNvPr>
          <p:cNvSpPr/>
          <p:nvPr/>
        </p:nvSpPr>
        <p:spPr>
          <a:xfrm>
            <a:off x="478443" y="1899240"/>
            <a:ext cx="11142922" cy="3970318"/>
          </a:xfrm>
          <a:prstGeom prst="rect">
            <a:avLst/>
          </a:prstGeom>
        </p:spPr>
        <p:txBody>
          <a:bodyPr wrap="square">
            <a:spAutoFit/>
          </a:bodyPr>
          <a:lstStyle/>
          <a:p>
            <a:pPr marL="571500" indent="-571500">
              <a:buFontTx/>
              <a:buChar char="-"/>
            </a:pPr>
            <a:r>
              <a:rPr lang="vi-VN" sz="3600" b="0" i="0">
                <a:solidFill>
                  <a:srgbClr val="002060"/>
                </a:solidFill>
                <a:effectLst/>
                <a:latin typeface="Arial" panose="020B0604020202020204" pitchFamily="34" charset="0"/>
                <a:cs typeface="Arial" panose="020B0604020202020204" pitchFamily="34" charset="0"/>
              </a:rPr>
              <a:t>Biển Đông thuộc Thái Bình Dương</a:t>
            </a:r>
            <a:r>
              <a:rPr lang="en-US" sz="3600" b="0" i="0">
                <a:solidFill>
                  <a:srgbClr val="002060"/>
                </a:solidFill>
                <a:effectLst/>
                <a:latin typeface="Arial" panose="020B0604020202020204" pitchFamily="34" charset="0"/>
                <a:cs typeface="Arial" panose="020B0604020202020204" pitchFamily="34" charset="0"/>
              </a:rPr>
              <a:t>,</a:t>
            </a:r>
            <a:r>
              <a:rPr lang="en-US" sz="3600">
                <a:solidFill>
                  <a:srgbClr val="002060"/>
                </a:solidFill>
                <a:latin typeface="Arial" panose="020B0604020202020204" pitchFamily="34" charset="0"/>
                <a:ea typeface="Cambria" panose="02040503050406030204" pitchFamily="18" charset="0"/>
                <a:cs typeface="Arial" panose="020B0604020202020204" pitchFamily="34" charset="0"/>
              </a:rPr>
              <a:t>trải rộng từ </a:t>
            </a:r>
            <a:r>
              <a:rPr lang="en-US" sz="3600">
                <a:solidFill>
                  <a:srgbClr val="002060"/>
                </a:solidFill>
                <a:effectLst/>
                <a:latin typeface="Arial" panose="020B0604020202020204" pitchFamily="34" charset="0"/>
                <a:ea typeface="Calibri" panose="020F0502020204030204" pitchFamily="34" charset="0"/>
                <a:cs typeface="Arial" panose="020B0604020202020204" pitchFamily="34" charset="0"/>
              </a:rPr>
              <a:t>3</a:t>
            </a:r>
            <a:r>
              <a:rPr lang="en-US" sz="3600" baseline="30000">
                <a:solidFill>
                  <a:srgbClr val="002060"/>
                </a:solidFill>
                <a:effectLst/>
                <a:latin typeface="Arial" panose="020B0604020202020204" pitchFamily="34" charset="0"/>
                <a:ea typeface="Calibri" panose="020F0502020204030204" pitchFamily="34" charset="0"/>
                <a:cs typeface="Arial" panose="020B0604020202020204" pitchFamily="34" charset="0"/>
              </a:rPr>
              <a:t>0</a:t>
            </a:r>
            <a:r>
              <a:rPr lang="en-US" sz="3600">
                <a:solidFill>
                  <a:srgbClr val="002060"/>
                </a:solidFill>
                <a:effectLst/>
                <a:latin typeface="Arial" panose="020B0604020202020204" pitchFamily="34" charset="0"/>
                <a:ea typeface="Calibri" panose="020F0502020204030204" pitchFamily="34" charset="0"/>
                <a:cs typeface="Arial" panose="020B0604020202020204" pitchFamily="34" charset="0"/>
              </a:rPr>
              <a:t>N đến 26</a:t>
            </a:r>
            <a:r>
              <a:rPr lang="en-US" sz="3600" baseline="30000">
                <a:solidFill>
                  <a:srgbClr val="002060"/>
                </a:solidFill>
                <a:effectLst/>
                <a:latin typeface="Arial" panose="020B0604020202020204" pitchFamily="34" charset="0"/>
                <a:ea typeface="Calibri" panose="020F0502020204030204" pitchFamily="34" charset="0"/>
                <a:cs typeface="Arial" panose="020B0604020202020204" pitchFamily="34" charset="0"/>
              </a:rPr>
              <a:t>0</a:t>
            </a:r>
            <a:r>
              <a:rPr lang="en-US" sz="3600">
                <a:solidFill>
                  <a:srgbClr val="002060"/>
                </a:solidFill>
                <a:effectLst/>
                <a:latin typeface="Arial" panose="020B0604020202020204" pitchFamily="34" charset="0"/>
                <a:ea typeface="Calibri" panose="020F0502020204030204" pitchFamily="34" charset="0"/>
                <a:cs typeface="Arial" panose="020B0604020202020204" pitchFamily="34" charset="0"/>
              </a:rPr>
              <a:t>B</a:t>
            </a:r>
          </a:p>
          <a:p>
            <a:pPr marL="571500" indent="-571500">
              <a:buFontTx/>
              <a:buChar char="-"/>
            </a:pPr>
            <a:r>
              <a:rPr lang="en-US" sz="3600">
                <a:solidFill>
                  <a:srgbClr val="002060"/>
                </a:solidFill>
                <a:latin typeface="Arial" panose="020B0604020202020204" pitchFamily="34" charset="0"/>
                <a:ea typeface="Cambria" panose="02040503050406030204" pitchFamily="18" charset="0"/>
                <a:cs typeface="Arial" panose="020B0604020202020204" pitchFamily="34" charset="0"/>
              </a:rPr>
              <a:t>Biển Đông có diện tích </a:t>
            </a:r>
            <a:r>
              <a:rPr lang="en-US" sz="3600">
                <a:solidFill>
                  <a:srgbClr val="002060"/>
                </a:solidFill>
                <a:latin typeface="Arial" panose="020B0604020202020204" pitchFamily="34" charset="0"/>
                <a:cs typeface="Arial" panose="020B0604020202020204" pitchFamily="34" charset="0"/>
              </a:rPr>
              <a:t>3.477.000km</a:t>
            </a:r>
            <a:r>
              <a:rPr lang="en-US" sz="3600" baseline="30000">
                <a:solidFill>
                  <a:srgbClr val="002060"/>
                </a:solidFill>
                <a:latin typeface="Arial" panose="020B0604020202020204" pitchFamily="34" charset="0"/>
                <a:cs typeface="Arial" panose="020B0604020202020204" pitchFamily="34" charset="0"/>
              </a:rPr>
              <a:t>2 </a:t>
            </a:r>
            <a:r>
              <a:rPr lang="en-US" sz="3600">
                <a:solidFill>
                  <a:srgbClr val="002060"/>
                </a:solidFill>
                <a:latin typeface="Arial" panose="020B0604020202020204" pitchFamily="34" charset="0"/>
                <a:ea typeface="Cambria" panose="02040503050406030204" pitchFamily="18" charset="0"/>
                <a:cs typeface="Arial" panose="020B0604020202020204" pitchFamily="34" charset="0"/>
              </a:rPr>
              <a:t>là biển lớn thứ 3 trên thế giới.</a:t>
            </a:r>
            <a:endParaRPr lang="en-US" sz="360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571500" indent="-571500">
              <a:buFontTx/>
              <a:buChar char="-"/>
            </a:pPr>
            <a:r>
              <a:rPr lang="en-US" sz="3600">
                <a:solidFill>
                  <a:srgbClr val="002060"/>
                </a:solidFill>
                <a:latin typeface="Arial" panose="020B0604020202020204" pitchFamily="34" charset="0"/>
                <a:ea typeface="Cambria" panose="02040503050406030204" pitchFamily="18" charset="0"/>
                <a:cs typeface="Arial" panose="020B0604020202020204" pitchFamily="34" charset="0"/>
              </a:rPr>
              <a:t>Là biển tương đối kín, được bao bọc bởi các đảo và vòng cung đảo</a:t>
            </a:r>
            <a:endParaRPr lang="en-US" sz="360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571500" indent="-571500">
              <a:buFontTx/>
              <a:buChar char="-"/>
            </a:pPr>
            <a:endParaRPr lang="en-US" sz="3600">
              <a:solidFill>
                <a:srgbClr val="0070C0"/>
              </a:solidFill>
              <a:latin typeface="Arial" panose="020B0604020202020204" pitchFamily="34" charset="0"/>
              <a:cs typeface="Arial" panose="020B0604020202020204" pitchFamily="34" charset="0"/>
            </a:endParaRPr>
          </a:p>
        </p:txBody>
      </p:sp>
      <p:pic>
        <p:nvPicPr>
          <p:cNvPr id="9" name="Picture 8" descr="book9">
            <a:extLst>
              <a:ext uri="{FF2B5EF4-FFF2-40B4-BE49-F238E27FC236}">
                <a16:creationId xmlns:a16="http://schemas.microsoft.com/office/drawing/2014/main" id="{DB29A83F-F79E-1467-A0E0-204ED95246A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343731" y="716263"/>
            <a:ext cx="1365619" cy="93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A8CA4B9-6228-F735-FA8F-7B3637BE04ED}"/>
              </a:ext>
            </a:extLst>
          </p:cNvPr>
          <p:cNvPicPr>
            <a:picLocks noChangeAspect="1"/>
          </p:cNvPicPr>
          <p:nvPr/>
        </p:nvPicPr>
        <p:blipFill rotWithShape="1">
          <a:blip r:embed="rId4"/>
          <a:srcRect l="10269" r="929" b="13330"/>
          <a:stretch/>
        </p:blipFill>
        <p:spPr>
          <a:xfrm>
            <a:off x="0" y="5958042"/>
            <a:ext cx="12191999" cy="899958"/>
          </a:xfrm>
          <a:prstGeom prst="rect">
            <a:avLst/>
          </a:prstGeom>
        </p:spPr>
      </p:pic>
      <p:grpSp>
        <p:nvGrpSpPr>
          <p:cNvPr id="2" name="Google Shape;245;p19">
            <a:extLst>
              <a:ext uri="{FF2B5EF4-FFF2-40B4-BE49-F238E27FC236}">
                <a16:creationId xmlns:a16="http://schemas.microsoft.com/office/drawing/2014/main" id="{CD5B7995-8931-87A3-0C1F-BAB06D8C5EB1}"/>
              </a:ext>
            </a:extLst>
          </p:cNvPr>
          <p:cNvGrpSpPr/>
          <p:nvPr/>
        </p:nvGrpSpPr>
        <p:grpSpPr>
          <a:xfrm>
            <a:off x="-29645" y="0"/>
            <a:ext cx="7174499" cy="1148042"/>
            <a:chOff x="1411406" y="1872757"/>
            <a:chExt cx="5380873" cy="861031"/>
          </a:xfrm>
        </p:grpSpPr>
        <p:sp>
          <p:nvSpPr>
            <p:cNvPr id="3" name="Google Shape;246;p19">
              <a:extLst>
                <a:ext uri="{FF2B5EF4-FFF2-40B4-BE49-F238E27FC236}">
                  <a16:creationId xmlns:a16="http://schemas.microsoft.com/office/drawing/2014/main" id="{FECCD579-2653-1E2B-0319-A770B7BB20A2}"/>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4" name="Google Shape;247;p19">
              <a:extLst>
                <a:ext uri="{FF2B5EF4-FFF2-40B4-BE49-F238E27FC236}">
                  <a16:creationId xmlns:a16="http://schemas.microsoft.com/office/drawing/2014/main" id="{DF11F578-4A40-D4DE-BBDA-11F458FFA94A}"/>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5" name="Google Shape;248;p19">
              <a:extLst>
                <a:ext uri="{FF2B5EF4-FFF2-40B4-BE49-F238E27FC236}">
                  <a16:creationId xmlns:a16="http://schemas.microsoft.com/office/drawing/2014/main" id="{3326B0FA-D711-DD01-F2CA-24A2F455F884}"/>
                </a:ext>
              </a:extLst>
            </p:cNvPr>
            <p:cNvSpPr/>
            <p:nvPr/>
          </p:nvSpPr>
          <p:spPr>
            <a:xfrm>
              <a:off x="1792472" y="1945770"/>
              <a:ext cx="4698701" cy="72819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6" name="Google Shape;249;p19">
              <a:extLst>
                <a:ext uri="{FF2B5EF4-FFF2-40B4-BE49-F238E27FC236}">
                  <a16:creationId xmlns:a16="http://schemas.microsoft.com/office/drawing/2014/main" id="{183417B1-F8CC-CB66-BE77-F5428CB39FC5}"/>
                </a:ext>
              </a:extLst>
            </p:cNvPr>
            <p:cNvSpPr/>
            <p:nvPr/>
          </p:nvSpPr>
          <p:spPr>
            <a:xfrm>
              <a:off x="1411406" y="1872757"/>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1</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7" name="Google Shape;250;p19">
              <a:extLst>
                <a:ext uri="{FF2B5EF4-FFF2-40B4-BE49-F238E27FC236}">
                  <a16:creationId xmlns:a16="http://schemas.microsoft.com/office/drawing/2014/main" id="{E29E3228-5E23-5C3C-364F-607F3A261DDA}"/>
                </a:ext>
              </a:extLst>
            </p:cNvPr>
            <p:cNvSpPr txBox="1"/>
            <p:nvPr/>
          </p:nvSpPr>
          <p:spPr>
            <a:xfrm>
              <a:off x="2345763" y="2064900"/>
              <a:ext cx="1884600" cy="455100"/>
            </a:xfrm>
            <a:prstGeom prst="rect">
              <a:avLst/>
            </a:prstGeom>
            <a:noFill/>
            <a:ln>
              <a:noFill/>
            </a:ln>
          </p:spPr>
          <p:txBody>
            <a:bodyPr spcFirstLastPara="1" wrap="square" lIns="121900" tIns="121900" rIns="121900" bIns="121900" anchor="ctr" anchorCtr="0">
              <a:noAutofit/>
            </a:bodyPr>
            <a:lstStyle/>
            <a:p>
              <a:endParaRPr sz="1600">
                <a:solidFill>
                  <a:srgbClr val="434343"/>
                </a:solidFill>
                <a:latin typeface="Roboto"/>
                <a:ea typeface="Roboto"/>
                <a:cs typeface="Roboto"/>
                <a:sym typeface="Roboto"/>
              </a:endParaRPr>
            </a:p>
          </p:txBody>
        </p:sp>
        <p:sp>
          <p:nvSpPr>
            <p:cNvPr id="18" name="Google Shape;251;p19">
              <a:extLst>
                <a:ext uri="{FF2B5EF4-FFF2-40B4-BE49-F238E27FC236}">
                  <a16:creationId xmlns:a16="http://schemas.microsoft.com/office/drawing/2014/main" id="{798F2697-A21E-FF4F-C3A4-FFE2948EB951}"/>
                </a:ext>
              </a:extLst>
            </p:cNvPr>
            <p:cNvSpPr txBox="1"/>
            <p:nvPr/>
          </p:nvSpPr>
          <p:spPr>
            <a:xfrm>
              <a:off x="2184697" y="2019681"/>
              <a:ext cx="4607582" cy="507808"/>
            </a:xfrm>
            <a:prstGeom prst="rect">
              <a:avLst/>
            </a:prstGeom>
            <a:noFill/>
            <a:ln>
              <a:noFill/>
            </a:ln>
          </p:spPr>
          <p:txBody>
            <a:bodyPr spcFirstLastPara="1" wrap="square" lIns="121900" tIns="121900" rIns="121900" bIns="121900" anchor="ctr" anchorCtr="0">
              <a:noAutofit/>
            </a:bodyPr>
            <a:lstStyle/>
            <a:p>
              <a:r>
                <a:rPr lang="vi-VN" sz="2800" b="1">
                  <a:solidFill>
                    <a:srgbClr val="310DB3"/>
                  </a:solidFill>
                  <a:latin typeface="Arial" panose="020B0604020202020204" pitchFamily="34" charset="0"/>
                  <a:cs typeface="Arial" panose="020B0604020202020204" pitchFamily="34" charset="0"/>
                </a:rPr>
                <a:t>Khái quát về </a:t>
              </a:r>
              <a:r>
                <a:rPr lang="en-US" sz="2800" b="1">
                  <a:solidFill>
                    <a:srgbClr val="310DB3"/>
                  </a:solidFill>
                  <a:latin typeface="Arial" panose="020B0604020202020204" pitchFamily="34" charset="0"/>
                  <a:cs typeface="Arial" panose="020B0604020202020204" pitchFamily="34" charset="0"/>
                </a:rPr>
                <a:t>phạm vi Biển Đông</a:t>
              </a:r>
              <a:endParaRPr lang="en-US" sz="2800">
                <a:solidFill>
                  <a:srgbClr val="310DB3"/>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2120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252;p19">
            <a:extLst>
              <a:ext uri="{FF2B5EF4-FFF2-40B4-BE49-F238E27FC236}">
                <a16:creationId xmlns:a16="http://schemas.microsoft.com/office/drawing/2014/main" id="{90348DC3-12BA-2086-B009-9776D586C1D3}"/>
              </a:ext>
            </a:extLst>
          </p:cNvPr>
          <p:cNvGrpSpPr/>
          <p:nvPr/>
        </p:nvGrpSpPr>
        <p:grpSpPr>
          <a:xfrm>
            <a:off x="1" y="105688"/>
            <a:ext cx="5430634" cy="1166300"/>
            <a:chOff x="4660694" y="1859063"/>
            <a:chExt cx="4464165" cy="874725"/>
          </a:xfrm>
        </p:grpSpPr>
        <p:sp>
          <p:nvSpPr>
            <p:cNvPr id="7" name="Google Shape;253;p19">
              <a:extLst>
                <a:ext uri="{FF2B5EF4-FFF2-40B4-BE49-F238E27FC236}">
                  <a16:creationId xmlns:a16="http://schemas.microsoft.com/office/drawing/2014/main" id="{B5A1374E-D72A-01D8-4FC2-E2D3BC71B1FD}"/>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8" name="Google Shape;254;p19">
              <a:extLst>
                <a:ext uri="{FF2B5EF4-FFF2-40B4-BE49-F238E27FC236}">
                  <a16:creationId xmlns:a16="http://schemas.microsoft.com/office/drawing/2014/main" id="{8AD9386C-1700-79A4-7BB5-9E6B7FB99AA5}"/>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9" name="Google Shape;255;p19">
              <a:extLst>
                <a:ext uri="{FF2B5EF4-FFF2-40B4-BE49-F238E27FC236}">
                  <a16:creationId xmlns:a16="http://schemas.microsoft.com/office/drawing/2014/main" id="{259FD6F0-E4D9-E702-AA69-8335A678F11B}"/>
                </a:ext>
              </a:extLst>
            </p:cNvPr>
            <p:cNvSpPr/>
            <p:nvPr/>
          </p:nvSpPr>
          <p:spPr>
            <a:xfrm>
              <a:off x="5062824" y="1878288"/>
              <a:ext cx="4062035"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FCF96B"/>
            </a:solidFill>
            <a:ln>
              <a:noFill/>
            </a:ln>
          </p:spPr>
          <p:txBody>
            <a:bodyPr spcFirstLastPara="1" wrap="square" lIns="121900" tIns="121900" rIns="121900" bIns="121900" anchor="ctr" anchorCtr="0">
              <a:noAutofit/>
            </a:bodyPr>
            <a:lstStyle/>
            <a:p>
              <a:endParaRPr sz="2400"/>
            </a:p>
          </p:txBody>
        </p:sp>
        <p:sp>
          <p:nvSpPr>
            <p:cNvPr id="10" name="Google Shape;256;p19">
              <a:extLst>
                <a:ext uri="{FF2B5EF4-FFF2-40B4-BE49-F238E27FC236}">
                  <a16:creationId xmlns:a16="http://schemas.microsoft.com/office/drawing/2014/main" id="{377CE1C0-6C12-7075-1937-D269E6BD1A01}"/>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1" name="Google Shape;258;p19">
              <a:extLst>
                <a:ext uri="{FF2B5EF4-FFF2-40B4-BE49-F238E27FC236}">
                  <a16:creationId xmlns:a16="http://schemas.microsoft.com/office/drawing/2014/main" id="{5B945D07-F05C-AAD2-9F76-34DE8FF3837C}"/>
                </a:ext>
              </a:extLst>
            </p:cNvPr>
            <p:cNvSpPr txBox="1"/>
            <p:nvPr/>
          </p:nvSpPr>
          <p:spPr>
            <a:xfrm>
              <a:off x="5349302" y="1997385"/>
              <a:ext cx="3775557" cy="55748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vi-VN" sz="2400" b="1">
                  <a:solidFill>
                    <a:srgbClr val="310DB3"/>
                  </a:solidFill>
                  <a:latin typeface="Arial" panose="020B0604020202020204" pitchFamily="34" charset="0"/>
                  <a:cs typeface="Arial" panose="020B0604020202020204" pitchFamily="34" charset="0"/>
                </a:rPr>
                <a:t>Các v</a:t>
              </a:r>
              <a:r>
                <a:rPr lang="en-US" sz="2400" b="1">
                  <a:solidFill>
                    <a:srgbClr val="310DB3"/>
                  </a:solidFill>
                  <a:latin typeface="Arial" panose="020B0604020202020204" pitchFamily="34" charset="0"/>
                  <a:cs typeface="Arial" panose="020B0604020202020204" pitchFamily="34" charset="0"/>
                </a:rPr>
                <a:t>ùng biển </a:t>
              </a:r>
              <a:r>
                <a:rPr lang="vi-VN" sz="2400" b="1">
                  <a:solidFill>
                    <a:srgbClr val="310DB3"/>
                  </a:solidFill>
                  <a:latin typeface="Arial" panose="020B0604020202020204" pitchFamily="34" charset="0"/>
                  <a:cs typeface="Arial" panose="020B0604020202020204" pitchFamily="34" charset="0"/>
                </a:rPr>
                <a:t>của </a:t>
              </a:r>
              <a:r>
                <a:rPr lang="en-US" sz="2400" b="1">
                  <a:solidFill>
                    <a:srgbClr val="310DB3"/>
                  </a:solidFill>
                  <a:latin typeface="Arial" panose="020B0604020202020204" pitchFamily="34" charset="0"/>
                  <a:cs typeface="Arial" panose="020B0604020202020204" pitchFamily="34" charset="0"/>
                </a:rPr>
                <a:t>Việt Nam </a:t>
              </a:r>
            </a:p>
            <a:p>
              <a:pPr algn="ctr"/>
              <a:r>
                <a:rPr lang="en-US" sz="2400" b="1">
                  <a:solidFill>
                    <a:srgbClr val="310DB3"/>
                  </a:solidFill>
                  <a:latin typeface="Arial" panose="020B0604020202020204" pitchFamily="34" charset="0"/>
                  <a:cs typeface="Arial" panose="020B0604020202020204" pitchFamily="34" charset="0"/>
                </a:rPr>
                <a:t>ở Biển Đông</a:t>
              </a:r>
              <a:endParaRPr lang="en-US" sz="2400">
                <a:solidFill>
                  <a:srgbClr val="0070C0"/>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BB685A4C-9CA7-192F-7AEE-EDD12056AE67}"/>
              </a:ext>
            </a:extLst>
          </p:cNvPr>
          <p:cNvSpPr txBox="1"/>
          <p:nvPr/>
        </p:nvSpPr>
        <p:spPr>
          <a:xfrm>
            <a:off x="388823" y="1972638"/>
            <a:ext cx="4789351" cy="1754326"/>
          </a:xfrm>
          <a:prstGeom prst="rect">
            <a:avLst/>
          </a:prstGeom>
          <a:noFill/>
          <a:ln>
            <a:solidFill>
              <a:srgbClr val="00B0F0"/>
            </a:solidFill>
            <a:prstDash val="sysDot"/>
          </a:ln>
        </p:spPr>
        <p:txBody>
          <a:bodyPr wrap="square" rtlCol="0">
            <a:spAutoFit/>
          </a:bodyPr>
          <a:lstStyle/>
          <a:p>
            <a:pPr algn="just"/>
            <a:r>
              <a:rPr lang="en-US" sz="3600">
                <a:solidFill>
                  <a:srgbClr val="FF0000"/>
                </a:solidFill>
                <a:latin typeface="#9Slide05 Fourth Medium" panose="00000600000000000000" pitchFamily="2" charset="0"/>
              </a:rPr>
              <a:t>Nhận xét vị trí và diện tích vùng biển việt Nam ở Biển Đông</a:t>
            </a:r>
          </a:p>
        </p:txBody>
      </p:sp>
      <p:pic>
        <p:nvPicPr>
          <p:cNvPr id="15" name="Picture 14">
            <a:extLst>
              <a:ext uri="{FF2B5EF4-FFF2-40B4-BE49-F238E27FC236}">
                <a16:creationId xmlns:a16="http://schemas.microsoft.com/office/drawing/2014/main" id="{0F8E6F98-C916-EEC7-56BB-D46BEF77260B}"/>
              </a:ext>
            </a:extLst>
          </p:cNvPr>
          <p:cNvPicPr>
            <a:picLocks noChangeAspect="1"/>
          </p:cNvPicPr>
          <p:nvPr/>
        </p:nvPicPr>
        <p:blipFill>
          <a:blip r:embed="rId3"/>
          <a:stretch>
            <a:fillRect/>
          </a:stretch>
        </p:blipFill>
        <p:spPr>
          <a:xfrm>
            <a:off x="6742940" y="70969"/>
            <a:ext cx="5449060" cy="6716062"/>
          </a:xfrm>
          <a:prstGeom prst="rect">
            <a:avLst/>
          </a:prstGeom>
        </p:spPr>
      </p:pic>
      <p:sp>
        <p:nvSpPr>
          <p:cNvPr id="17" name="Rectangle 16">
            <a:extLst>
              <a:ext uri="{FF2B5EF4-FFF2-40B4-BE49-F238E27FC236}">
                <a16:creationId xmlns:a16="http://schemas.microsoft.com/office/drawing/2014/main" id="{3F21767F-74E2-2D42-8591-4C62BE0DD682}"/>
              </a:ext>
            </a:extLst>
          </p:cNvPr>
          <p:cNvSpPr/>
          <p:nvPr/>
        </p:nvSpPr>
        <p:spPr>
          <a:xfrm>
            <a:off x="133989" y="1972638"/>
            <a:ext cx="5296647" cy="2619948"/>
          </a:xfrm>
          <a:prstGeom prst="rect">
            <a:avLst/>
          </a:prstGeom>
          <a:solidFill>
            <a:schemeClr val="bg1"/>
          </a:solidFill>
        </p:spPr>
        <p:txBody>
          <a:bodyPr wrap="square">
            <a:spAutoFit/>
          </a:bodyPr>
          <a:lstStyle/>
          <a:p>
            <a:pPr lvl="0" algn="just">
              <a:lnSpc>
                <a:spcPct val="115000"/>
              </a:lnSpc>
              <a:spcAft>
                <a:spcPts val="0"/>
              </a:spcAft>
              <a:tabLst>
                <a:tab pos="180340" algn="l"/>
                <a:tab pos="244475" algn="l"/>
                <a:tab pos="450215" algn="l"/>
              </a:tabLst>
            </a:pPr>
            <a:r>
              <a:rPr lang="en-US" sz="3600">
                <a:solidFill>
                  <a:srgbClr val="0070C0"/>
                </a:solidFill>
                <a:latin typeface="#9Slide05 Fourth Medium" panose="00000600000000000000" pitchFamily="2" charset="0"/>
                <a:ea typeface="Cambria" panose="02040503050406030204" pitchFamily="18" charset="0"/>
                <a:cs typeface="Arial" panose="020B0604020202020204" pitchFamily="34" charset="0"/>
              </a:rPr>
              <a:t>-Vùng biển Việt Nam nằm ở bờ Tây của biển Đông</a:t>
            </a:r>
            <a:endParaRPr lang="en-US" sz="3600">
              <a:solidFill>
                <a:srgbClr val="0070C0"/>
              </a:solidFill>
              <a:latin typeface="#9Slide05 Fourth Medium" panose="00000600000000000000" pitchFamily="2" charset="0"/>
              <a:ea typeface="Times New Roman" panose="02020603050405020304" pitchFamily="18" charset="0"/>
              <a:cs typeface="Arial" panose="020B0604020202020204" pitchFamily="34" charset="0"/>
            </a:endParaRPr>
          </a:p>
          <a:p>
            <a:pPr lvl="0" algn="just">
              <a:lnSpc>
                <a:spcPct val="115000"/>
              </a:lnSpc>
              <a:spcAft>
                <a:spcPts val="0"/>
              </a:spcAft>
              <a:tabLst>
                <a:tab pos="180340" algn="l"/>
                <a:tab pos="244475" algn="l"/>
                <a:tab pos="450215" algn="l"/>
              </a:tabLst>
            </a:pPr>
            <a:r>
              <a:rPr lang="en-US" sz="3600">
                <a:solidFill>
                  <a:srgbClr val="0070C0"/>
                </a:solidFill>
                <a:latin typeface="#9Slide05 Fourth Medium" panose="00000600000000000000" pitchFamily="2" charset="0"/>
                <a:ea typeface="Cambria" panose="02040503050406030204" pitchFamily="18" charset="0"/>
                <a:cs typeface="Arial" panose="020B0604020202020204" pitchFamily="34" charset="0"/>
              </a:rPr>
              <a:t>-Diện tích hơn 1 triệu Km</a:t>
            </a:r>
            <a:r>
              <a:rPr lang="en-US" sz="3600" baseline="30000">
                <a:solidFill>
                  <a:srgbClr val="0070C0"/>
                </a:solidFill>
                <a:latin typeface="#9Slide05 Fourth Medium" panose="00000600000000000000" pitchFamily="2" charset="0"/>
                <a:ea typeface="Cambria" panose="02040503050406030204" pitchFamily="18" charset="0"/>
                <a:cs typeface="Arial" panose="020B0604020202020204" pitchFamily="34" charset="0"/>
              </a:rPr>
              <a:t>2</a:t>
            </a:r>
            <a:r>
              <a:rPr lang="en-US" sz="3600">
                <a:solidFill>
                  <a:srgbClr val="0070C0"/>
                </a:solidFill>
                <a:latin typeface="#9Slide05 Fourth Medium" panose="00000600000000000000" pitchFamily="2" charset="0"/>
                <a:ea typeface="Cambria" panose="02040503050406030204" pitchFamily="18" charset="0"/>
                <a:cs typeface="Arial" panose="020B0604020202020204" pitchFamily="34" charset="0"/>
              </a:rPr>
              <a:t>, gấp 3 lần diện tích đất liền</a:t>
            </a:r>
            <a:endParaRPr lang="en-US" sz="3600">
              <a:solidFill>
                <a:srgbClr val="0070C0"/>
              </a:solidFill>
              <a:effectLst/>
              <a:latin typeface="#9Slide05 Fourth Medium" panose="00000600000000000000" pitchFamily="2" charset="0"/>
              <a:ea typeface="Times New Roman" panose="02020603050405020304" pitchFamily="18" charset="0"/>
              <a:cs typeface="Arial" panose="020B0604020202020204" pitchFamily="34" charset="0"/>
            </a:endParaRPr>
          </a:p>
        </p:txBody>
      </p:sp>
      <p:pic>
        <p:nvPicPr>
          <p:cNvPr id="18" name="Picture 6" descr="Cận cảnh chi tiết biển đảo bản đồ Việt Nam">
            <a:extLst>
              <a:ext uri="{FF2B5EF4-FFF2-40B4-BE49-F238E27FC236}">
                <a16:creationId xmlns:a16="http://schemas.microsoft.com/office/drawing/2014/main" id="{6E836424-F452-2968-AF7D-21E2DFE88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472" y="105689"/>
            <a:ext cx="6506527" cy="675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28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par>
                          <p:cTn id="28" fill="hold">
                            <p:stCondLst>
                              <p:cond delay="500"/>
                            </p:stCondLst>
                            <p:childTnLst>
                              <p:par>
                                <p:cTn id="29" presetID="10" presetClass="exit" presetSubtype="0" fill="hold" grpId="1" nodeType="after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2;p19">
            <a:extLst>
              <a:ext uri="{FF2B5EF4-FFF2-40B4-BE49-F238E27FC236}">
                <a16:creationId xmlns:a16="http://schemas.microsoft.com/office/drawing/2014/main" id="{022C18AE-13C9-93A7-FC26-9D2E2F2665DB}"/>
              </a:ext>
            </a:extLst>
          </p:cNvPr>
          <p:cNvGrpSpPr/>
          <p:nvPr/>
        </p:nvGrpSpPr>
        <p:grpSpPr>
          <a:xfrm>
            <a:off x="0" y="105687"/>
            <a:ext cx="7553064" cy="1182497"/>
            <a:chOff x="4660694" y="1859063"/>
            <a:chExt cx="5664797" cy="886873"/>
          </a:xfrm>
        </p:grpSpPr>
        <p:sp>
          <p:nvSpPr>
            <p:cNvPr id="3" name="Google Shape;253;p19">
              <a:extLst>
                <a:ext uri="{FF2B5EF4-FFF2-40B4-BE49-F238E27FC236}">
                  <a16:creationId xmlns:a16="http://schemas.microsoft.com/office/drawing/2014/main" id="{AC619913-7A49-A998-F05F-FC392A24BB24}"/>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5" name="Google Shape;254;p19">
              <a:extLst>
                <a:ext uri="{FF2B5EF4-FFF2-40B4-BE49-F238E27FC236}">
                  <a16:creationId xmlns:a16="http://schemas.microsoft.com/office/drawing/2014/main" id="{1B9B69AE-899F-6BEC-AA30-29E60D484802}"/>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6" name="Google Shape;255;p19">
              <a:extLst>
                <a:ext uri="{FF2B5EF4-FFF2-40B4-BE49-F238E27FC236}">
                  <a16:creationId xmlns:a16="http://schemas.microsoft.com/office/drawing/2014/main" id="{C4A5C634-614E-9D66-9A55-9742866817C5}"/>
                </a:ext>
              </a:extLst>
            </p:cNvPr>
            <p:cNvSpPr/>
            <p:nvPr/>
          </p:nvSpPr>
          <p:spPr>
            <a:xfrm>
              <a:off x="5062824" y="1878288"/>
              <a:ext cx="4489909"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FCF96B"/>
            </a:solidFill>
            <a:ln>
              <a:noFill/>
            </a:ln>
          </p:spPr>
          <p:txBody>
            <a:bodyPr spcFirstLastPara="1" wrap="square" lIns="121900" tIns="121900" rIns="121900" bIns="121900" anchor="ctr" anchorCtr="0">
              <a:noAutofit/>
            </a:bodyPr>
            <a:lstStyle/>
            <a:p>
              <a:endParaRPr sz="2400"/>
            </a:p>
          </p:txBody>
        </p:sp>
        <p:sp>
          <p:nvSpPr>
            <p:cNvPr id="7" name="Google Shape;256;p19">
              <a:extLst>
                <a:ext uri="{FF2B5EF4-FFF2-40B4-BE49-F238E27FC236}">
                  <a16:creationId xmlns:a16="http://schemas.microsoft.com/office/drawing/2014/main" id="{FB94E2A1-F1AB-9509-6A64-465AE923F4E0}"/>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8" name="Google Shape;258;p19">
              <a:extLst>
                <a:ext uri="{FF2B5EF4-FFF2-40B4-BE49-F238E27FC236}">
                  <a16:creationId xmlns:a16="http://schemas.microsoft.com/office/drawing/2014/main" id="{0FE87C28-89DA-BCF9-5C18-1240768BB9D7}"/>
                </a:ext>
              </a:extLst>
            </p:cNvPr>
            <p:cNvSpPr txBox="1"/>
            <p:nvPr/>
          </p:nvSpPr>
          <p:spPr>
            <a:xfrm>
              <a:off x="4725812" y="2312186"/>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a:t>
              </a:r>
              <a:r>
                <a:rPr lang="vi-VN" sz="2800" b="1">
                  <a:solidFill>
                    <a:srgbClr val="310DB3"/>
                  </a:solidFill>
                  <a:latin typeface="Arial" panose="020B0604020202020204" pitchFamily="34" charset="0"/>
                  <a:cs typeface="Arial" panose="020B0604020202020204" pitchFamily="34" charset="0"/>
                </a:rPr>
                <a:t>Các v</a:t>
              </a:r>
              <a:r>
                <a:rPr lang="en-US" sz="2800" b="1">
                  <a:solidFill>
                    <a:srgbClr val="310DB3"/>
                  </a:solidFill>
                  <a:latin typeface="Arial" panose="020B0604020202020204" pitchFamily="34" charset="0"/>
                  <a:cs typeface="Arial" panose="020B0604020202020204" pitchFamily="34" charset="0"/>
                </a:rPr>
                <a:t>ùng biển </a:t>
              </a:r>
              <a:r>
                <a:rPr lang="vi-VN" sz="2800" b="1">
                  <a:solidFill>
                    <a:srgbClr val="310DB3"/>
                  </a:solidFill>
                  <a:latin typeface="Arial" panose="020B0604020202020204" pitchFamily="34" charset="0"/>
                  <a:cs typeface="Arial" panose="020B0604020202020204" pitchFamily="34" charset="0"/>
                </a:rPr>
                <a:t>của </a:t>
              </a:r>
              <a:r>
                <a:rPr lang="en-US" sz="2800" b="1">
                  <a:solidFill>
                    <a:srgbClr val="310DB3"/>
                  </a:solidFill>
                  <a:latin typeface="Arial" panose="020B0604020202020204" pitchFamily="34" charset="0"/>
                  <a:cs typeface="Arial" panose="020B0604020202020204" pitchFamily="34" charset="0"/>
                </a:rPr>
                <a:t>Việt Nam </a:t>
              </a:r>
            </a:p>
            <a:p>
              <a:pPr algn="ctr"/>
              <a:r>
                <a:rPr lang="en-US" sz="2800" b="1">
                  <a:solidFill>
                    <a:srgbClr val="310DB3"/>
                  </a:solidFill>
                  <a:latin typeface="Arial" panose="020B0604020202020204" pitchFamily="34" charset="0"/>
                  <a:cs typeface="Arial" panose="020B0604020202020204" pitchFamily="34" charset="0"/>
                </a:rPr>
                <a:t>ở Biển Đông</a:t>
              </a:r>
              <a:endParaRPr lang="en-US" sz="2800">
                <a:solidFill>
                  <a:srgbClr val="0070C0"/>
                </a:solidFill>
                <a:latin typeface="Arial" panose="020B0604020202020204" pitchFamily="34" charset="0"/>
                <a:cs typeface="Arial" panose="020B0604020202020204" pitchFamily="34" charset="0"/>
              </a:endParaRPr>
            </a:p>
            <a:p>
              <a:pPr algn="ctr"/>
              <a:endParaRPr lang="en-US" sz="2800">
                <a:solidFill>
                  <a:srgbClr val="310DB3"/>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0D198AF6-6326-58D6-9442-7A5FDBDC9E0D}"/>
              </a:ext>
            </a:extLst>
          </p:cNvPr>
          <p:cNvSpPr txBox="1"/>
          <p:nvPr/>
        </p:nvSpPr>
        <p:spPr>
          <a:xfrm>
            <a:off x="295906" y="2383074"/>
            <a:ext cx="6558778" cy="3293209"/>
          </a:xfrm>
          <a:custGeom>
            <a:avLst/>
            <a:gdLst>
              <a:gd name="connsiteX0" fmla="*/ 0 w 6558778"/>
              <a:gd name="connsiteY0" fmla="*/ 0 h 3293209"/>
              <a:gd name="connsiteX1" fmla="*/ 590289 w 6558778"/>
              <a:gd name="connsiteY1" fmla="*/ 0 h 3293209"/>
              <a:gd name="connsiteX2" fmla="*/ 1049404 w 6558778"/>
              <a:gd name="connsiteY2" fmla="*/ 0 h 3293209"/>
              <a:gd name="connsiteX3" fmla="*/ 1836458 w 6558778"/>
              <a:gd name="connsiteY3" fmla="*/ 0 h 3293209"/>
              <a:gd name="connsiteX4" fmla="*/ 2426747 w 6558778"/>
              <a:gd name="connsiteY4" fmla="*/ 0 h 3293209"/>
              <a:gd name="connsiteX5" fmla="*/ 3017037 w 6558778"/>
              <a:gd name="connsiteY5" fmla="*/ 0 h 3293209"/>
              <a:gd name="connsiteX6" fmla="*/ 3804091 w 6558778"/>
              <a:gd name="connsiteY6" fmla="*/ 0 h 3293209"/>
              <a:gd name="connsiteX7" fmla="*/ 4328793 w 6558778"/>
              <a:gd name="connsiteY7" fmla="*/ 0 h 3293209"/>
              <a:gd name="connsiteX8" fmla="*/ 5115847 w 6558778"/>
              <a:gd name="connsiteY8" fmla="*/ 0 h 3293209"/>
              <a:gd name="connsiteX9" fmla="*/ 5902900 w 6558778"/>
              <a:gd name="connsiteY9" fmla="*/ 0 h 3293209"/>
              <a:gd name="connsiteX10" fmla="*/ 6558778 w 6558778"/>
              <a:gd name="connsiteY10" fmla="*/ 0 h 3293209"/>
              <a:gd name="connsiteX11" fmla="*/ 6558778 w 6558778"/>
              <a:gd name="connsiteY11" fmla="*/ 724505 h 3293209"/>
              <a:gd name="connsiteX12" fmla="*/ 6558778 w 6558778"/>
              <a:gd name="connsiteY12" fmla="*/ 1416079 h 3293209"/>
              <a:gd name="connsiteX13" fmla="*/ 6558778 w 6558778"/>
              <a:gd name="connsiteY13" fmla="*/ 1975925 h 3293209"/>
              <a:gd name="connsiteX14" fmla="*/ 6558778 w 6558778"/>
              <a:gd name="connsiteY14" fmla="*/ 2634566 h 3293209"/>
              <a:gd name="connsiteX15" fmla="*/ 6558778 w 6558778"/>
              <a:gd name="connsiteY15" fmla="*/ 3293209 h 3293209"/>
              <a:gd name="connsiteX16" fmla="*/ 5902900 w 6558778"/>
              <a:gd name="connsiteY16" fmla="*/ 3293209 h 3293209"/>
              <a:gd name="connsiteX17" fmla="*/ 5115847 w 6558778"/>
              <a:gd name="connsiteY17" fmla="*/ 3293209 h 3293209"/>
              <a:gd name="connsiteX18" fmla="*/ 4459969 w 6558778"/>
              <a:gd name="connsiteY18" fmla="*/ 3293209 h 3293209"/>
              <a:gd name="connsiteX19" fmla="*/ 4000854 w 6558778"/>
              <a:gd name="connsiteY19" fmla="*/ 3293209 h 3293209"/>
              <a:gd name="connsiteX20" fmla="*/ 3476152 w 6558778"/>
              <a:gd name="connsiteY20" fmla="*/ 3293209 h 3293209"/>
              <a:gd name="connsiteX21" fmla="*/ 2689099 w 6558778"/>
              <a:gd name="connsiteY21" fmla="*/ 3293209 h 3293209"/>
              <a:gd name="connsiteX22" fmla="*/ 2033221 w 6558778"/>
              <a:gd name="connsiteY22" fmla="*/ 3293209 h 3293209"/>
              <a:gd name="connsiteX23" fmla="*/ 1508518 w 6558778"/>
              <a:gd name="connsiteY23" fmla="*/ 3293209 h 3293209"/>
              <a:gd name="connsiteX24" fmla="*/ 852641 w 6558778"/>
              <a:gd name="connsiteY24" fmla="*/ 3293209 h 3293209"/>
              <a:gd name="connsiteX25" fmla="*/ 0 w 6558778"/>
              <a:gd name="connsiteY25" fmla="*/ 3293209 h 3293209"/>
              <a:gd name="connsiteX26" fmla="*/ 0 w 6558778"/>
              <a:gd name="connsiteY26" fmla="*/ 2733363 h 3293209"/>
              <a:gd name="connsiteX27" fmla="*/ 0 w 6558778"/>
              <a:gd name="connsiteY27" fmla="*/ 2041789 h 3293209"/>
              <a:gd name="connsiteX28" fmla="*/ 0 w 6558778"/>
              <a:gd name="connsiteY28" fmla="*/ 1449012 h 3293209"/>
              <a:gd name="connsiteX29" fmla="*/ 0 w 6558778"/>
              <a:gd name="connsiteY29" fmla="*/ 724505 h 3293209"/>
              <a:gd name="connsiteX30" fmla="*/ 0 w 6558778"/>
              <a:gd name="connsiteY30" fmla="*/ 0 h 329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58778" h="3293209" extrusionOk="0">
                <a:moveTo>
                  <a:pt x="0" y="0"/>
                </a:moveTo>
                <a:cubicBezTo>
                  <a:pt x="205758" y="-8719"/>
                  <a:pt x="383293" y="14704"/>
                  <a:pt x="590289" y="0"/>
                </a:cubicBezTo>
                <a:cubicBezTo>
                  <a:pt x="767703" y="3845"/>
                  <a:pt x="824031" y="3340"/>
                  <a:pt x="1049404" y="0"/>
                </a:cubicBezTo>
                <a:cubicBezTo>
                  <a:pt x="1198903" y="52104"/>
                  <a:pt x="1614622" y="-5305"/>
                  <a:pt x="1836458" y="0"/>
                </a:cubicBezTo>
                <a:cubicBezTo>
                  <a:pt x="2028348" y="23839"/>
                  <a:pt x="2220248" y="5165"/>
                  <a:pt x="2426747" y="0"/>
                </a:cubicBezTo>
                <a:cubicBezTo>
                  <a:pt x="2750867" y="29381"/>
                  <a:pt x="2874060" y="-57383"/>
                  <a:pt x="3017037" y="0"/>
                </a:cubicBezTo>
                <a:cubicBezTo>
                  <a:pt x="3121756" y="124"/>
                  <a:pt x="3564714" y="51462"/>
                  <a:pt x="3804091" y="0"/>
                </a:cubicBezTo>
                <a:cubicBezTo>
                  <a:pt x="3996689" y="-36362"/>
                  <a:pt x="4099327" y="27638"/>
                  <a:pt x="4328793" y="0"/>
                </a:cubicBezTo>
                <a:cubicBezTo>
                  <a:pt x="4585381" y="40094"/>
                  <a:pt x="4893909" y="-24643"/>
                  <a:pt x="5115847" y="0"/>
                </a:cubicBezTo>
                <a:cubicBezTo>
                  <a:pt x="5329049" y="27093"/>
                  <a:pt x="5559220" y="5515"/>
                  <a:pt x="5902900" y="0"/>
                </a:cubicBezTo>
                <a:cubicBezTo>
                  <a:pt x="6284845" y="28696"/>
                  <a:pt x="6315597" y="24032"/>
                  <a:pt x="6558778" y="0"/>
                </a:cubicBezTo>
                <a:cubicBezTo>
                  <a:pt x="6603644" y="285650"/>
                  <a:pt x="6580563" y="406257"/>
                  <a:pt x="6558778" y="724505"/>
                </a:cubicBezTo>
                <a:cubicBezTo>
                  <a:pt x="6562686" y="1045995"/>
                  <a:pt x="6575908" y="1118556"/>
                  <a:pt x="6558778" y="1416079"/>
                </a:cubicBezTo>
                <a:cubicBezTo>
                  <a:pt x="6510963" y="1700111"/>
                  <a:pt x="6550616" y="1766277"/>
                  <a:pt x="6558778" y="1975925"/>
                </a:cubicBezTo>
                <a:cubicBezTo>
                  <a:pt x="6505726" y="2170840"/>
                  <a:pt x="6519795" y="2429341"/>
                  <a:pt x="6558778" y="2634566"/>
                </a:cubicBezTo>
                <a:cubicBezTo>
                  <a:pt x="6588171" y="2766467"/>
                  <a:pt x="6503865" y="3099544"/>
                  <a:pt x="6558778" y="3293209"/>
                </a:cubicBezTo>
                <a:cubicBezTo>
                  <a:pt x="6231624" y="3333574"/>
                  <a:pt x="6193103" y="3310926"/>
                  <a:pt x="5902900" y="3293209"/>
                </a:cubicBezTo>
                <a:cubicBezTo>
                  <a:pt x="5622129" y="3323103"/>
                  <a:pt x="5347039" y="3277612"/>
                  <a:pt x="5115847" y="3293209"/>
                </a:cubicBezTo>
                <a:cubicBezTo>
                  <a:pt x="4917124" y="3301662"/>
                  <a:pt x="4703951" y="3272443"/>
                  <a:pt x="4459969" y="3293209"/>
                </a:cubicBezTo>
                <a:cubicBezTo>
                  <a:pt x="4175847" y="3327587"/>
                  <a:pt x="4118239" y="3315666"/>
                  <a:pt x="4000854" y="3293209"/>
                </a:cubicBezTo>
                <a:cubicBezTo>
                  <a:pt x="3888534" y="3206529"/>
                  <a:pt x="3618145" y="3302309"/>
                  <a:pt x="3476152" y="3293209"/>
                </a:cubicBezTo>
                <a:cubicBezTo>
                  <a:pt x="3347534" y="3329456"/>
                  <a:pt x="2986192" y="3335757"/>
                  <a:pt x="2689099" y="3293209"/>
                </a:cubicBezTo>
                <a:cubicBezTo>
                  <a:pt x="2339750" y="3381550"/>
                  <a:pt x="2187202" y="3262343"/>
                  <a:pt x="2033221" y="3293209"/>
                </a:cubicBezTo>
                <a:cubicBezTo>
                  <a:pt x="1933212" y="3320854"/>
                  <a:pt x="1699387" y="3241872"/>
                  <a:pt x="1508518" y="3293209"/>
                </a:cubicBezTo>
                <a:cubicBezTo>
                  <a:pt x="1365797" y="3346066"/>
                  <a:pt x="1079733" y="3332904"/>
                  <a:pt x="852641" y="3293209"/>
                </a:cubicBezTo>
                <a:cubicBezTo>
                  <a:pt x="556451" y="3332683"/>
                  <a:pt x="372152" y="3198578"/>
                  <a:pt x="0" y="3293209"/>
                </a:cubicBezTo>
                <a:cubicBezTo>
                  <a:pt x="82508" y="3125811"/>
                  <a:pt x="9600" y="2860434"/>
                  <a:pt x="0" y="2733363"/>
                </a:cubicBezTo>
                <a:cubicBezTo>
                  <a:pt x="-43408" y="2542671"/>
                  <a:pt x="10678" y="2333468"/>
                  <a:pt x="0" y="2041789"/>
                </a:cubicBezTo>
                <a:cubicBezTo>
                  <a:pt x="-41686" y="1757304"/>
                  <a:pt x="32845" y="1634063"/>
                  <a:pt x="0" y="1449012"/>
                </a:cubicBezTo>
                <a:cubicBezTo>
                  <a:pt x="81262" y="1288290"/>
                  <a:pt x="-36313" y="1025171"/>
                  <a:pt x="0" y="724505"/>
                </a:cubicBezTo>
                <a:cubicBezTo>
                  <a:pt x="122118" y="511256"/>
                  <a:pt x="-54868" y="171008"/>
                  <a:pt x="0" y="0"/>
                </a:cubicBezTo>
                <a:close/>
              </a:path>
            </a:pathLst>
          </a:custGeom>
          <a:noFill/>
          <a:ln>
            <a:solidFill>
              <a:srgbClr val="00B050"/>
            </a:solidFill>
            <a:extLst>
              <a:ext uri="{C807C97D-BFC1-408E-A445-0C87EB9F89A2}">
                <ask:lineSketchStyleProps xmlns:ask="http://schemas.microsoft.com/office/drawing/2018/sketchyshapes" sd="1219033472">
                  <a:custGeom>
                    <a:avLst/>
                    <a:gdLst>
                      <a:gd name="connsiteX0" fmla="*/ 0 w 6558778"/>
                      <a:gd name="connsiteY0" fmla="*/ 0 h 3293209"/>
                      <a:gd name="connsiteX1" fmla="*/ 590289 w 6558778"/>
                      <a:gd name="connsiteY1" fmla="*/ 0 h 3293209"/>
                      <a:gd name="connsiteX2" fmla="*/ 1049404 w 6558778"/>
                      <a:gd name="connsiteY2" fmla="*/ 0 h 3293209"/>
                      <a:gd name="connsiteX3" fmla="*/ 1836458 w 6558778"/>
                      <a:gd name="connsiteY3" fmla="*/ 0 h 3293209"/>
                      <a:gd name="connsiteX4" fmla="*/ 2426747 w 6558778"/>
                      <a:gd name="connsiteY4" fmla="*/ 0 h 3293209"/>
                      <a:gd name="connsiteX5" fmla="*/ 3017037 w 6558778"/>
                      <a:gd name="connsiteY5" fmla="*/ 0 h 3293209"/>
                      <a:gd name="connsiteX6" fmla="*/ 3804091 w 6558778"/>
                      <a:gd name="connsiteY6" fmla="*/ 0 h 3293209"/>
                      <a:gd name="connsiteX7" fmla="*/ 4328793 w 6558778"/>
                      <a:gd name="connsiteY7" fmla="*/ 0 h 3293209"/>
                      <a:gd name="connsiteX8" fmla="*/ 5115847 w 6558778"/>
                      <a:gd name="connsiteY8" fmla="*/ 0 h 3293209"/>
                      <a:gd name="connsiteX9" fmla="*/ 5902900 w 6558778"/>
                      <a:gd name="connsiteY9" fmla="*/ 0 h 3293209"/>
                      <a:gd name="connsiteX10" fmla="*/ 6558778 w 6558778"/>
                      <a:gd name="connsiteY10" fmla="*/ 0 h 3293209"/>
                      <a:gd name="connsiteX11" fmla="*/ 6558778 w 6558778"/>
                      <a:gd name="connsiteY11" fmla="*/ 724505 h 3293209"/>
                      <a:gd name="connsiteX12" fmla="*/ 6558778 w 6558778"/>
                      <a:gd name="connsiteY12" fmla="*/ 1416079 h 3293209"/>
                      <a:gd name="connsiteX13" fmla="*/ 6558778 w 6558778"/>
                      <a:gd name="connsiteY13" fmla="*/ 1975925 h 3293209"/>
                      <a:gd name="connsiteX14" fmla="*/ 6558778 w 6558778"/>
                      <a:gd name="connsiteY14" fmla="*/ 2634566 h 3293209"/>
                      <a:gd name="connsiteX15" fmla="*/ 6558778 w 6558778"/>
                      <a:gd name="connsiteY15" fmla="*/ 3293209 h 3293209"/>
                      <a:gd name="connsiteX16" fmla="*/ 5902900 w 6558778"/>
                      <a:gd name="connsiteY16" fmla="*/ 3293209 h 3293209"/>
                      <a:gd name="connsiteX17" fmla="*/ 5115847 w 6558778"/>
                      <a:gd name="connsiteY17" fmla="*/ 3293209 h 3293209"/>
                      <a:gd name="connsiteX18" fmla="*/ 4459969 w 6558778"/>
                      <a:gd name="connsiteY18" fmla="*/ 3293209 h 3293209"/>
                      <a:gd name="connsiteX19" fmla="*/ 4000854 w 6558778"/>
                      <a:gd name="connsiteY19" fmla="*/ 3293209 h 3293209"/>
                      <a:gd name="connsiteX20" fmla="*/ 3476152 w 6558778"/>
                      <a:gd name="connsiteY20" fmla="*/ 3293209 h 3293209"/>
                      <a:gd name="connsiteX21" fmla="*/ 2689099 w 6558778"/>
                      <a:gd name="connsiteY21" fmla="*/ 3293209 h 3293209"/>
                      <a:gd name="connsiteX22" fmla="*/ 2033221 w 6558778"/>
                      <a:gd name="connsiteY22" fmla="*/ 3293209 h 3293209"/>
                      <a:gd name="connsiteX23" fmla="*/ 1508518 w 6558778"/>
                      <a:gd name="connsiteY23" fmla="*/ 3293209 h 3293209"/>
                      <a:gd name="connsiteX24" fmla="*/ 852641 w 6558778"/>
                      <a:gd name="connsiteY24" fmla="*/ 3293209 h 3293209"/>
                      <a:gd name="connsiteX25" fmla="*/ 0 w 6558778"/>
                      <a:gd name="connsiteY25" fmla="*/ 3293209 h 3293209"/>
                      <a:gd name="connsiteX26" fmla="*/ 0 w 6558778"/>
                      <a:gd name="connsiteY26" fmla="*/ 2733363 h 3293209"/>
                      <a:gd name="connsiteX27" fmla="*/ 0 w 6558778"/>
                      <a:gd name="connsiteY27" fmla="*/ 2041789 h 3293209"/>
                      <a:gd name="connsiteX28" fmla="*/ 0 w 6558778"/>
                      <a:gd name="connsiteY28" fmla="*/ 1449012 h 3293209"/>
                      <a:gd name="connsiteX29" fmla="*/ 0 w 6558778"/>
                      <a:gd name="connsiteY29" fmla="*/ 724505 h 3293209"/>
                      <a:gd name="connsiteX30" fmla="*/ 0 w 6558778"/>
                      <a:gd name="connsiteY30" fmla="*/ 0 h 329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58778" h="3293209" extrusionOk="0">
                        <a:moveTo>
                          <a:pt x="0" y="0"/>
                        </a:moveTo>
                        <a:cubicBezTo>
                          <a:pt x="229288" y="5795"/>
                          <a:pt x="406591" y="5960"/>
                          <a:pt x="590289" y="0"/>
                        </a:cubicBezTo>
                        <a:cubicBezTo>
                          <a:pt x="760872" y="2407"/>
                          <a:pt x="831713" y="3096"/>
                          <a:pt x="1049404" y="0"/>
                        </a:cubicBezTo>
                        <a:cubicBezTo>
                          <a:pt x="1215832" y="35572"/>
                          <a:pt x="1616263" y="-14377"/>
                          <a:pt x="1836458" y="0"/>
                        </a:cubicBezTo>
                        <a:cubicBezTo>
                          <a:pt x="2035858" y="27948"/>
                          <a:pt x="2188575" y="-9969"/>
                          <a:pt x="2426747" y="0"/>
                        </a:cubicBezTo>
                        <a:cubicBezTo>
                          <a:pt x="2719646" y="25677"/>
                          <a:pt x="2862940" y="-34497"/>
                          <a:pt x="3017037" y="0"/>
                        </a:cubicBezTo>
                        <a:cubicBezTo>
                          <a:pt x="3144738" y="3643"/>
                          <a:pt x="3586010" y="31412"/>
                          <a:pt x="3804091" y="0"/>
                        </a:cubicBezTo>
                        <a:cubicBezTo>
                          <a:pt x="3999128" y="-13104"/>
                          <a:pt x="4116406" y="3903"/>
                          <a:pt x="4328793" y="0"/>
                        </a:cubicBezTo>
                        <a:cubicBezTo>
                          <a:pt x="4571599" y="32378"/>
                          <a:pt x="4851028" y="-34953"/>
                          <a:pt x="5115847" y="0"/>
                        </a:cubicBezTo>
                        <a:cubicBezTo>
                          <a:pt x="5352339" y="30860"/>
                          <a:pt x="5528678" y="-19463"/>
                          <a:pt x="5902900" y="0"/>
                        </a:cubicBezTo>
                        <a:cubicBezTo>
                          <a:pt x="6281058" y="23059"/>
                          <a:pt x="6315383" y="21814"/>
                          <a:pt x="6558778" y="0"/>
                        </a:cubicBezTo>
                        <a:cubicBezTo>
                          <a:pt x="6597800" y="276648"/>
                          <a:pt x="6575667" y="400260"/>
                          <a:pt x="6558778" y="724505"/>
                        </a:cubicBezTo>
                        <a:cubicBezTo>
                          <a:pt x="6559059" y="1049170"/>
                          <a:pt x="6574219" y="1126501"/>
                          <a:pt x="6558778" y="1416079"/>
                        </a:cubicBezTo>
                        <a:cubicBezTo>
                          <a:pt x="6527612" y="1697377"/>
                          <a:pt x="6562676" y="1774598"/>
                          <a:pt x="6558778" y="1975925"/>
                        </a:cubicBezTo>
                        <a:cubicBezTo>
                          <a:pt x="6510956" y="2171211"/>
                          <a:pt x="6522278" y="2434401"/>
                          <a:pt x="6558778" y="2634566"/>
                        </a:cubicBezTo>
                        <a:cubicBezTo>
                          <a:pt x="6587330" y="2777847"/>
                          <a:pt x="6541454" y="3077596"/>
                          <a:pt x="6558778" y="3293209"/>
                        </a:cubicBezTo>
                        <a:cubicBezTo>
                          <a:pt x="6234727" y="3328026"/>
                          <a:pt x="6185534" y="3305301"/>
                          <a:pt x="5902900" y="3293209"/>
                        </a:cubicBezTo>
                        <a:cubicBezTo>
                          <a:pt x="5622558" y="3312897"/>
                          <a:pt x="5314068" y="3297170"/>
                          <a:pt x="5115847" y="3293209"/>
                        </a:cubicBezTo>
                        <a:cubicBezTo>
                          <a:pt x="4923788" y="3291083"/>
                          <a:pt x="4717228" y="3271735"/>
                          <a:pt x="4459969" y="3293209"/>
                        </a:cubicBezTo>
                        <a:cubicBezTo>
                          <a:pt x="4170773" y="3317540"/>
                          <a:pt x="4121015" y="3314202"/>
                          <a:pt x="4000854" y="3293209"/>
                        </a:cubicBezTo>
                        <a:cubicBezTo>
                          <a:pt x="3884117" y="3231789"/>
                          <a:pt x="3624734" y="3302682"/>
                          <a:pt x="3476152" y="3293209"/>
                        </a:cubicBezTo>
                        <a:cubicBezTo>
                          <a:pt x="3341086" y="3323905"/>
                          <a:pt x="2996942" y="3303295"/>
                          <a:pt x="2689099" y="3293209"/>
                        </a:cubicBezTo>
                        <a:cubicBezTo>
                          <a:pt x="2357153" y="3346613"/>
                          <a:pt x="2193498" y="3270697"/>
                          <a:pt x="2033221" y="3293209"/>
                        </a:cubicBezTo>
                        <a:cubicBezTo>
                          <a:pt x="1888336" y="3306794"/>
                          <a:pt x="1699837" y="3251205"/>
                          <a:pt x="1508518" y="3293209"/>
                        </a:cubicBezTo>
                        <a:cubicBezTo>
                          <a:pt x="1324259" y="3319897"/>
                          <a:pt x="1113377" y="3325521"/>
                          <a:pt x="852641" y="3293209"/>
                        </a:cubicBezTo>
                        <a:cubicBezTo>
                          <a:pt x="566121" y="3302536"/>
                          <a:pt x="377661" y="3215926"/>
                          <a:pt x="0" y="3293209"/>
                        </a:cubicBezTo>
                        <a:cubicBezTo>
                          <a:pt x="53772" y="3147396"/>
                          <a:pt x="-7621" y="2890332"/>
                          <a:pt x="0" y="2733363"/>
                        </a:cubicBezTo>
                        <a:cubicBezTo>
                          <a:pt x="-23624" y="2550255"/>
                          <a:pt x="-6039" y="2349906"/>
                          <a:pt x="0" y="2041789"/>
                        </a:cubicBezTo>
                        <a:cubicBezTo>
                          <a:pt x="-15310" y="1742514"/>
                          <a:pt x="25939" y="1615352"/>
                          <a:pt x="0" y="1449012"/>
                        </a:cubicBezTo>
                        <a:cubicBezTo>
                          <a:pt x="38039" y="1296867"/>
                          <a:pt x="-29335" y="999059"/>
                          <a:pt x="0" y="724505"/>
                        </a:cubicBezTo>
                        <a:cubicBezTo>
                          <a:pt x="72006" y="496883"/>
                          <a:pt x="-40103" y="219144"/>
                          <a:pt x="0" y="0"/>
                        </a:cubicBezTo>
                        <a:close/>
                      </a:path>
                    </a:pathLst>
                  </a:custGeom>
                  <ask:type>
                    <ask:lineSketchFreehand/>
                  </ask:type>
                </ask:lineSketchStyleProps>
              </a:ext>
            </a:extLst>
          </a:ln>
        </p:spPr>
        <p:txBody>
          <a:bodyPr wrap="square">
            <a:spAutoFit/>
          </a:bodyPr>
          <a:lstStyle/>
          <a:p>
            <a:r>
              <a:rPr lang="vi-VN" sz="2600">
                <a:solidFill>
                  <a:srgbClr val="FF0066"/>
                </a:solidFill>
              </a:rPr>
              <a:t>Quan sát các hình 11.3, 11.4 và bảng 11.1, 11.2, hãy xác định:</a:t>
            </a:r>
          </a:p>
          <a:p>
            <a:r>
              <a:rPr lang="vi-VN" sz="2600">
                <a:solidFill>
                  <a:srgbClr val="FF0066"/>
                </a:solidFill>
              </a:rPr>
              <a:t>- Các mốc để xác định đường cơ sở chiều rộng của lãnh hải của lục địa nước ta.</a:t>
            </a:r>
          </a:p>
          <a:p>
            <a:r>
              <a:rPr lang="vi-VN" sz="2600">
                <a:solidFill>
                  <a:srgbClr val="FF0066"/>
                </a:solidFill>
              </a:rPr>
              <a:t>- Các mốc đường phân định lãnh hải vùng đặc quyền kinh tế và thềm lục địa giữa  Việt Nam và Trung Quốc trong vịnh Bắc Bộ.</a:t>
            </a:r>
          </a:p>
        </p:txBody>
      </p:sp>
      <p:sp>
        <p:nvSpPr>
          <p:cNvPr id="13" name="TextBox 12">
            <a:extLst>
              <a:ext uri="{FF2B5EF4-FFF2-40B4-BE49-F238E27FC236}">
                <a16:creationId xmlns:a16="http://schemas.microsoft.com/office/drawing/2014/main" id="{E467581B-8EF7-DB78-9B3A-A7D7CF5567FC}"/>
              </a:ext>
            </a:extLst>
          </p:cNvPr>
          <p:cNvSpPr txBox="1"/>
          <p:nvPr/>
        </p:nvSpPr>
        <p:spPr>
          <a:xfrm>
            <a:off x="1060467" y="1541221"/>
            <a:ext cx="4594605" cy="707886"/>
          </a:xfrm>
          <a:prstGeom prst="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a:solidFill>
                  <a:srgbClr val="00B050"/>
                </a:solidFill>
                <a:latin typeface="#9Slide07 IcielBC Cubano Normal" panose="00000500000000000000" pitchFamily="2" charset="0"/>
              </a:rPr>
              <a:t>THỬ TÀI QUAN SÁT</a:t>
            </a:r>
            <a:endParaRPr lang="en-US" sz="4000" b="1" dirty="0">
              <a:solidFill>
                <a:srgbClr val="00B050"/>
              </a:solidFill>
              <a:latin typeface="#9Slide07 IcielBC Cubano Normal" panose="00000500000000000000" pitchFamily="2" charset="0"/>
            </a:endParaRPr>
          </a:p>
        </p:txBody>
      </p:sp>
      <p:pic>
        <p:nvPicPr>
          <p:cNvPr id="14" name="Picture 13">
            <a:extLst>
              <a:ext uri="{FF2B5EF4-FFF2-40B4-BE49-F238E27FC236}">
                <a16:creationId xmlns:a16="http://schemas.microsoft.com/office/drawing/2014/main" id="{EEB7F9EE-4645-0F2F-03E7-709AC1ACA19D}"/>
              </a:ext>
            </a:extLst>
          </p:cNvPr>
          <p:cNvPicPr>
            <a:picLocks noChangeAspect="1"/>
          </p:cNvPicPr>
          <p:nvPr/>
        </p:nvPicPr>
        <p:blipFill rotWithShape="1">
          <a:blip r:embed="rId5"/>
          <a:srcRect l="17629"/>
          <a:stretch/>
        </p:blipFill>
        <p:spPr>
          <a:xfrm>
            <a:off x="5866544" y="1223508"/>
            <a:ext cx="988140" cy="1071449"/>
          </a:xfrm>
          <a:prstGeom prst="rect">
            <a:avLst/>
          </a:prstGeom>
        </p:spPr>
      </p:pic>
      <p:pic>
        <p:nvPicPr>
          <p:cNvPr id="15" name="Picture 6" descr="Cậu Bé, Đứa Trẻ, Trẻ Em, Học Bài, Học Tập, Tải hình PNG 137 -  Free.Vector6.com">
            <a:extLst>
              <a:ext uri="{FF2B5EF4-FFF2-40B4-BE49-F238E27FC236}">
                <a16:creationId xmlns:a16="http://schemas.microsoft.com/office/drawing/2014/main" id="{7948C80A-8D0C-8EC5-202A-8ACCB969F72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082" y="5896480"/>
            <a:ext cx="1396385" cy="10752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B63B556-795F-90A0-7470-89ED3B684E89}"/>
              </a:ext>
            </a:extLst>
          </p:cNvPr>
          <p:cNvPicPr>
            <a:picLocks noChangeAspect="1"/>
          </p:cNvPicPr>
          <p:nvPr/>
        </p:nvPicPr>
        <p:blipFill>
          <a:blip r:embed="rId7"/>
          <a:stretch>
            <a:fillRect/>
          </a:stretch>
        </p:blipFill>
        <p:spPr>
          <a:xfrm>
            <a:off x="6914794" y="-5430"/>
            <a:ext cx="5190382" cy="6846023"/>
          </a:xfrm>
          <a:prstGeom prst="rect">
            <a:avLst/>
          </a:prstGeom>
        </p:spPr>
      </p:pic>
      <p:pic>
        <p:nvPicPr>
          <p:cNvPr id="19" name="Đồng hồ đếm ngược 2 phút có tiếng">
            <a:hlinkClick r:id="" action="ppaction://media"/>
            <a:extLst>
              <a:ext uri="{FF2B5EF4-FFF2-40B4-BE49-F238E27FC236}">
                <a16:creationId xmlns:a16="http://schemas.microsoft.com/office/drawing/2014/main" id="{B5F63987-1C73-5212-426B-2B5CF07AB14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708400" y="5776945"/>
            <a:ext cx="1946672" cy="1095003"/>
          </a:xfrm>
          <a:prstGeom prst="rect">
            <a:avLst/>
          </a:prstGeom>
        </p:spPr>
      </p:pic>
    </p:spTree>
    <p:extLst>
      <p:ext uri="{BB962C8B-B14F-4D97-AF65-F5344CB8AC3E}">
        <p14:creationId xmlns:p14="http://schemas.microsoft.com/office/powerpoint/2010/main" val="23746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6"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9"/>
                </p:tgtEl>
              </p:cMediaNode>
            </p:video>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520644-34BD-90DC-0A12-BA108B902892}"/>
              </a:ext>
            </a:extLst>
          </p:cNvPr>
          <p:cNvPicPr>
            <a:picLocks noChangeAspect="1"/>
          </p:cNvPicPr>
          <p:nvPr/>
        </p:nvPicPr>
        <p:blipFill>
          <a:blip r:embed="rId2"/>
          <a:stretch>
            <a:fillRect/>
          </a:stretch>
        </p:blipFill>
        <p:spPr>
          <a:xfrm>
            <a:off x="7001618" y="11977"/>
            <a:ext cx="5190382" cy="6846023"/>
          </a:xfrm>
          <a:prstGeom prst="rect">
            <a:avLst/>
          </a:prstGeom>
        </p:spPr>
      </p:pic>
      <p:pic>
        <p:nvPicPr>
          <p:cNvPr id="5" name="Picture 4">
            <a:extLst>
              <a:ext uri="{FF2B5EF4-FFF2-40B4-BE49-F238E27FC236}">
                <a16:creationId xmlns:a16="http://schemas.microsoft.com/office/drawing/2014/main" id="{C3BCD4A2-B67E-6F27-55B7-D0510E27655C}"/>
              </a:ext>
            </a:extLst>
          </p:cNvPr>
          <p:cNvPicPr>
            <a:picLocks noChangeAspect="1"/>
          </p:cNvPicPr>
          <p:nvPr/>
        </p:nvPicPr>
        <p:blipFill>
          <a:blip r:embed="rId3"/>
          <a:stretch>
            <a:fillRect/>
          </a:stretch>
        </p:blipFill>
        <p:spPr>
          <a:xfrm>
            <a:off x="365761" y="545985"/>
            <a:ext cx="6403324" cy="5998408"/>
          </a:xfrm>
          <a:prstGeom prst="rect">
            <a:avLst/>
          </a:prstGeom>
        </p:spPr>
      </p:pic>
      <p:sp>
        <p:nvSpPr>
          <p:cNvPr id="7" name="Arrow: Left 6">
            <a:extLst>
              <a:ext uri="{FF2B5EF4-FFF2-40B4-BE49-F238E27FC236}">
                <a16:creationId xmlns:a16="http://schemas.microsoft.com/office/drawing/2014/main" id="{85C32267-5B33-C666-CE7D-A63BB7D5BEF1}"/>
              </a:ext>
            </a:extLst>
          </p:cNvPr>
          <p:cNvSpPr/>
          <p:nvPr/>
        </p:nvSpPr>
        <p:spPr>
          <a:xfrm rot="19303784">
            <a:off x="8862046" y="1969337"/>
            <a:ext cx="472611" cy="16438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24FA6C17-E54D-578C-70E3-EBC2D3169587}"/>
              </a:ext>
            </a:extLst>
          </p:cNvPr>
          <p:cNvSpPr/>
          <p:nvPr/>
        </p:nvSpPr>
        <p:spPr>
          <a:xfrm rot="19765356">
            <a:off x="9474989" y="2528565"/>
            <a:ext cx="472611" cy="16438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BA9A9883-EAF5-AE65-EDA7-0128AF3611D4}"/>
              </a:ext>
            </a:extLst>
          </p:cNvPr>
          <p:cNvSpPr/>
          <p:nvPr/>
        </p:nvSpPr>
        <p:spPr>
          <a:xfrm rot="19918084">
            <a:off x="9608388" y="3069183"/>
            <a:ext cx="472611" cy="16438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D9BC3AF3-B0F3-F8D8-2FD2-831CCB0BD19F}"/>
              </a:ext>
            </a:extLst>
          </p:cNvPr>
          <p:cNvSpPr/>
          <p:nvPr/>
        </p:nvSpPr>
        <p:spPr>
          <a:xfrm rot="19444588">
            <a:off x="9673750" y="3386500"/>
            <a:ext cx="341884" cy="14406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E73D6271-83FA-457F-5749-19A2D5C7456C}"/>
              </a:ext>
            </a:extLst>
          </p:cNvPr>
          <p:cNvSpPr/>
          <p:nvPr/>
        </p:nvSpPr>
        <p:spPr>
          <a:xfrm rot="1906993">
            <a:off x="9604666" y="3800077"/>
            <a:ext cx="472611" cy="16438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9CB0E820-B8D6-F8E5-3B04-C6A3D3590903}"/>
              </a:ext>
            </a:extLst>
          </p:cNvPr>
          <p:cNvSpPr/>
          <p:nvPr/>
        </p:nvSpPr>
        <p:spPr>
          <a:xfrm rot="1906993">
            <a:off x="9457556" y="4625634"/>
            <a:ext cx="472611" cy="16438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084D42AD-807D-A0A7-2CAF-BBD1CF2D2171}"/>
              </a:ext>
            </a:extLst>
          </p:cNvPr>
          <p:cNvSpPr/>
          <p:nvPr/>
        </p:nvSpPr>
        <p:spPr>
          <a:xfrm rot="16939478">
            <a:off x="8533613" y="4564012"/>
            <a:ext cx="472611" cy="16438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0169BDBE-5E46-0D4F-9877-978D9F9603D3}"/>
              </a:ext>
            </a:extLst>
          </p:cNvPr>
          <p:cNvSpPr/>
          <p:nvPr/>
        </p:nvSpPr>
        <p:spPr>
          <a:xfrm rot="16939478">
            <a:off x="7916974" y="4686283"/>
            <a:ext cx="472611" cy="16438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73250121-8FA0-7EBD-8CFB-82F522E16ADD}"/>
              </a:ext>
            </a:extLst>
          </p:cNvPr>
          <p:cNvSpPr/>
          <p:nvPr/>
        </p:nvSpPr>
        <p:spPr>
          <a:xfrm rot="16939478">
            <a:off x="7551776" y="4437878"/>
            <a:ext cx="472611" cy="16438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25B2C8C4-6237-9047-781B-995BFF98AFE3}"/>
              </a:ext>
            </a:extLst>
          </p:cNvPr>
          <p:cNvSpPr/>
          <p:nvPr/>
        </p:nvSpPr>
        <p:spPr>
          <a:xfrm rot="16939478">
            <a:off x="7372828" y="4243549"/>
            <a:ext cx="472611" cy="16438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58E035-8390-AE25-3339-5A243AAD9C07}"/>
              </a:ext>
            </a:extLst>
          </p:cNvPr>
          <p:cNvSpPr txBox="1"/>
          <p:nvPr/>
        </p:nvSpPr>
        <p:spPr>
          <a:xfrm>
            <a:off x="111431" y="357682"/>
            <a:ext cx="6657654" cy="2062103"/>
          </a:xfrm>
          <a:prstGeom prst="rect">
            <a:avLst/>
          </a:prstGeom>
          <a:noFill/>
        </p:spPr>
        <p:txBody>
          <a:bodyPr wrap="square" rtlCol="0">
            <a:spAutoFit/>
          </a:bodyPr>
          <a:lstStyle/>
          <a:p>
            <a:pPr marL="457200" indent="-457200" algn="just">
              <a:buFont typeface="Wingdings" panose="05000000000000000000" pitchFamily="2" charset="2"/>
              <a:buChar char="ü"/>
            </a:pPr>
            <a:r>
              <a:rPr lang="vi-VN" sz="3200">
                <a:solidFill>
                  <a:srgbClr val="310DB3"/>
                </a:solidFill>
                <a:latin typeface="#9Slide05 Fourth Medium" panose="00000600000000000000" pitchFamily="2" charset="0"/>
              </a:rPr>
              <a:t>Đường cơ sở là đường thẳng gãy khúc nối liền 12 điểm có tọa độ xác định =&gt; dùng để tính chiều rộng lãnh hải của lục địa Việt Nam</a:t>
            </a:r>
            <a:endParaRPr lang="en-US" sz="3200">
              <a:solidFill>
                <a:srgbClr val="310DB3"/>
              </a:solidFill>
              <a:latin typeface="#9Slide05 Fourth Medium" panose="00000600000000000000" pitchFamily="2" charset="0"/>
            </a:endParaRPr>
          </a:p>
        </p:txBody>
      </p:sp>
      <p:pic>
        <p:nvPicPr>
          <p:cNvPr id="18" name="Picture 17">
            <a:extLst>
              <a:ext uri="{FF2B5EF4-FFF2-40B4-BE49-F238E27FC236}">
                <a16:creationId xmlns:a16="http://schemas.microsoft.com/office/drawing/2014/main" id="{9300C47F-7B2B-8981-DD37-DB5518779154}"/>
              </a:ext>
            </a:extLst>
          </p:cNvPr>
          <p:cNvPicPr>
            <a:picLocks noChangeAspect="1"/>
          </p:cNvPicPr>
          <p:nvPr/>
        </p:nvPicPr>
        <p:blipFill>
          <a:blip r:embed="rId4"/>
          <a:stretch>
            <a:fillRect/>
          </a:stretch>
        </p:blipFill>
        <p:spPr>
          <a:xfrm>
            <a:off x="1016190" y="2419786"/>
            <a:ext cx="5625248" cy="4035340"/>
          </a:xfrm>
          <a:prstGeom prst="rect">
            <a:avLst/>
          </a:prstGeom>
        </p:spPr>
      </p:pic>
    </p:spTree>
    <p:extLst>
      <p:ext uri="{BB962C8B-B14F-4D97-AF65-F5344CB8AC3E}">
        <p14:creationId xmlns:p14="http://schemas.microsoft.com/office/powerpoint/2010/main" val="8635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righ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righ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righ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par>
                          <p:cTn id="68" fill="hold">
                            <p:stCondLst>
                              <p:cond delay="500"/>
                            </p:stCondLst>
                            <p:childTnLst>
                              <p:par>
                                <p:cTn id="69" presetID="16" presetClass="entr" presetSubtype="21"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childTnLst>
                          </p:cTn>
                        </p:par>
                        <p:par>
                          <p:cTn id="72" fill="hold">
                            <p:stCondLst>
                              <p:cond delay="1000"/>
                            </p:stCondLst>
                            <p:childTnLst>
                              <p:par>
                                <p:cTn id="73" presetID="10" presetClass="exit" presetSubtype="0" fill="hold" nodeType="after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2640</TotalTime>
  <Words>2145</Words>
  <Application>Microsoft Office PowerPoint</Application>
  <PresentationFormat>Widescreen</PresentationFormat>
  <Paragraphs>175</Paragraphs>
  <Slides>19</Slides>
  <Notes>13</Notes>
  <HiddenSlides>0</HiddenSlides>
  <MMClips>5</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#9Slide03 Roboto Medium</vt:lpstr>
      <vt:lpstr>#9Slide03 SFU Futura_12</vt:lpstr>
      <vt:lpstr>#9Slide05 Fourth</vt:lpstr>
      <vt:lpstr>#9Slide05 Fourth Medium</vt:lpstr>
      <vt:lpstr>#9Slide05 FS Blonde Script</vt:lpstr>
      <vt:lpstr>#9Slide05 Pattaya</vt:lpstr>
      <vt:lpstr>#9Slide07 IcielBC Cubano Normal</vt:lpstr>
      <vt:lpstr>#9Slide07 IcielCrocante</vt:lpstr>
      <vt:lpstr>Arial</vt:lpstr>
      <vt:lpstr>Calibri</vt:lpstr>
      <vt:lpstr>Calibri Light</vt:lpstr>
      <vt:lpstr>Fira Sans Extra Condensed Medium</vt:lpstr>
      <vt:lpstr>Roboto</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do cuc</cp:lastModifiedBy>
  <cp:revision>24</cp:revision>
  <dcterms:created xsi:type="dcterms:W3CDTF">2023-02-07T23:57:16Z</dcterms:created>
  <dcterms:modified xsi:type="dcterms:W3CDTF">2024-05-21T13:58:29Z</dcterms:modified>
</cp:coreProperties>
</file>