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6323" r:id="rId2"/>
    <p:sldId id="6198" r:id="rId3"/>
    <p:sldId id="6291" r:id="rId4"/>
    <p:sldId id="6332" r:id="rId5"/>
    <p:sldId id="6315" r:id="rId6"/>
    <p:sldId id="6316" r:id="rId7"/>
    <p:sldId id="6317" r:id="rId8"/>
    <p:sldId id="6319" r:id="rId9"/>
    <p:sldId id="6237" r:id="rId10"/>
    <p:sldId id="873" r:id="rId11"/>
    <p:sldId id="875" r:id="rId12"/>
    <p:sldId id="298" r:id="rId13"/>
    <p:sldId id="259" r:id="rId14"/>
    <p:sldId id="6324" r:id="rId15"/>
    <p:sldId id="6312" r:id="rId16"/>
    <p:sldId id="6262" r:id="rId17"/>
    <p:sldId id="6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7DF"/>
    <a:srgbClr val="0000FF"/>
    <a:srgbClr val="FFFF66"/>
    <a:srgbClr val="DEE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37324-5E3F-4E8A-AAD5-DAB450841FAC}"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D2420-F1BF-4268-9CFC-46F31A727B78}" type="slidenum">
              <a:rPr lang="en-US" smtClean="0"/>
              <a:t>‹#›</a:t>
            </a:fld>
            <a:endParaRPr lang="en-US"/>
          </a:p>
        </p:txBody>
      </p:sp>
    </p:spTree>
    <p:extLst>
      <p:ext uri="{BB962C8B-B14F-4D97-AF65-F5344CB8AC3E}">
        <p14:creationId xmlns:p14="http://schemas.microsoft.com/office/powerpoint/2010/main" val="46505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a:t>
            </a:fld>
            <a:endParaRPr lang="en-US"/>
          </a:p>
        </p:txBody>
      </p:sp>
    </p:spTree>
    <p:extLst>
      <p:ext uri="{BB962C8B-B14F-4D97-AF65-F5344CB8AC3E}">
        <p14:creationId xmlns:p14="http://schemas.microsoft.com/office/powerpoint/2010/main" val="97705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a:solidFill>
                  <a:srgbClr val="333333"/>
                </a:solidFill>
                <a:effectLst/>
                <a:latin typeface="#9Slide05 Fourth Medium" panose="00000600000000000000" pitchFamily="2" charset="0"/>
              </a:rPr>
              <a:t>14,3 triệu ha (1943)giảm xuống còn 7,2 triệu ha(1983), đến năm 2021 tăng lên 14,8 triệu ha nhưng phần lớn là rừng thứ sinh và rừng trồng mới.</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4</a:t>
            </a:fld>
            <a:endParaRPr lang="en-US"/>
          </a:p>
        </p:txBody>
      </p:sp>
    </p:spTree>
    <p:extLst>
      <p:ext uri="{BB962C8B-B14F-4D97-AF65-F5344CB8AC3E}">
        <p14:creationId xmlns:p14="http://schemas.microsoft.com/office/powerpoint/2010/main" val="320141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a:solidFill>
                  <a:srgbClr val="333333"/>
                </a:solidFill>
                <a:effectLst/>
                <a:latin typeface="#9Slide05 Fourth Medium" panose="00000600000000000000" pitchFamily="2" charset="0"/>
              </a:rPr>
              <a:t>14,3 triệu ha (1943)giảm xuống còn 7,2 triệu ha(1983), đến năm 2021 tăng lên 14,8 triệu ha nhưng phần lớn là rừng thứ sinh và rừng trồng mới.</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176476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8</a:t>
            </a:fld>
            <a:endParaRPr lang="en-US"/>
          </a:p>
        </p:txBody>
      </p:sp>
    </p:spTree>
    <p:extLst>
      <p:ext uri="{BB962C8B-B14F-4D97-AF65-F5344CB8AC3E}">
        <p14:creationId xmlns:p14="http://schemas.microsoft.com/office/powerpoint/2010/main" val="9783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9</a:t>
            </a:fld>
            <a:endParaRPr lang="en-US"/>
          </a:p>
        </p:txBody>
      </p:sp>
    </p:spTree>
    <p:extLst>
      <p:ext uri="{BB962C8B-B14F-4D97-AF65-F5344CB8AC3E}">
        <p14:creationId xmlns:p14="http://schemas.microsoft.com/office/powerpoint/2010/main" val="371835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16</a:t>
            </a:fld>
            <a:endParaRPr lang="en-US"/>
          </a:p>
        </p:txBody>
      </p:sp>
    </p:spTree>
    <p:extLst>
      <p:ext uri="{BB962C8B-B14F-4D97-AF65-F5344CB8AC3E}">
        <p14:creationId xmlns:p14="http://schemas.microsoft.com/office/powerpoint/2010/main" val="2957494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17</a:t>
            </a:fld>
            <a:endParaRPr lang="en-US"/>
          </a:p>
        </p:txBody>
      </p:sp>
    </p:spTree>
    <p:extLst>
      <p:ext uri="{BB962C8B-B14F-4D97-AF65-F5344CB8AC3E}">
        <p14:creationId xmlns:p14="http://schemas.microsoft.com/office/powerpoint/2010/main" val="64687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266B-529B-ABCB-FFCA-87B07DE290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CD69EC-63DE-1451-0445-C38641E634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A837C4-3F80-4F43-9E4D-F9E76C131E21}"/>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5" name="Footer Placeholder 4">
            <a:extLst>
              <a:ext uri="{FF2B5EF4-FFF2-40B4-BE49-F238E27FC236}">
                <a16:creationId xmlns:a16="http://schemas.microsoft.com/office/drawing/2014/main" id="{FAE626F4-4F4B-E718-1AFD-E8050C783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CD8CF-AB63-77AE-8630-8F71666D6C13}"/>
              </a:ext>
            </a:extLst>
          </p:cNvPr>
          <p:cNvSpPr>
            <a:spLocks noGrp="1"/>
          </p:cNvSpPr>
          <p:nvPr>
            <p:ph type="sldNum" sz="quarter" idx="12"/>
          </p:nvPr>
        </p:nvSpPr>
        <p:spPr/>
        <p:txBody>
          <a:bodyPr/>
          <a:lstStyle/>
          <a:p>
            <a:fld id="{B792E925-8FC8-476D-AF64-CC758E3D7D82}" type="slidenum">
              <a:rPr lang="en-US" smtClean="0"/>
              <a:t>‹#›</a:t>
            </a:fld>
            <a:endParaRPr lang="en-US"/>
          </a:p>
        </p:txBody>
      </p:sp>
      <p:sp>
        <p:nvSpPr>
          <p:cNvPr id="7" name="TextBox 6">
            <a:extLst>
              <a:ext uri="{FF2B5EF4-FFF2-40B4-BE49-F238E27FC236}">
                <a16:creationId xmlns:a16="http://schemas.microsoft.com/office/drawing/2014/main" id="{0E4F8AE9-D2A8-D4E2-64DC-DB2A5ED6C17A}"/>
              </a:ext>
            </a:extLst>
          </p:cNvPr>
          <p:cNvSpPr txBox="1"/>
          <p:nvPr userDrawn="1"/>
        </p:nvSpPr>
        <p:spPr>
          <a:xfrm>
            <a:off x="647700" y="6858000"/>
            <a:ext cx="125348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latin typeface="#9Slide03 AllRoundGothic" panose="020B0703020202020104" pitchFamily="34" charset="0"/>
                <a:cs typeface="#9Slide03 Arima Madurai ExtraLi" panose="00000300000000000000" pitchFamily="2" charset="0"/>
              </a:rPr>
              <a:t>Kho giáo án PPT Địa lí -Lê Chinh- 0982.276.629</a:t>
            </a:r>
          </a:p>
          <a:p>
            <a:pPr algn="ctr"/>
            <a:r>
              <a:rPr lang="en-US" sz="2400">
                <a:solidFill>
                  <a:srgbClr val="FF0000"/>
                </a:solidFill>
                <a:latin typeface="#9Slide03 AllRoundGothic" panose="020B0703020202020104" pitchFamily="34" charset="0"/>
              </a:rPr>
              <a:t>Hãy liên hệ chính chủ để được hỗ trợ suốt năm học ạ</a:t>
            </a:r>
          </a:p>
        </p:txBody>
      </p:sp>
    </p:spTree>
    <p:extLst>
      <p:ext uri="{BB962C8B-B14F-4D97-AF65-F5344CB8AC3E}">
        <p14:creationId xmlns:p14="http://schemas.microsoft.com/office/powerpoint/2010/main" val="1608021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34F7-96D9-F3DB-5224-89F78662C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98FFD-55EE-0DB0-7952-885D22C1B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C4B50-5166-2ABD-B278-F545366341E7}"/>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5" name="Footer Placeholder 4">
            <a:extLst>
              <a:ext uri="{FF2B5EF4-FFF2-40B4-BE49-F238E27FC236}">
                <a16:creationId xmlns:a16="http://schemas.microsoft.com/office/drawing/2014/main" id="{40818CB3-FC12-B09F-AECE-0EC293CAB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1035E-F87F-71C9-EA23-78F4A1620A26}"/>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377369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5D3A9-93D0-ED68-C518-D74630397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F9A592-E6BF-58D9-035D-B9FE59FDCC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CE51B-59D2-9189-71E4-42002AB2DC4F}"/>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5" name="Footer Placeholder 4">
            <a:extLst>
              <a:ext uri="{FF2B5EF4-FFF2-40B4-BE49-F238E27FC236}">
                <a16:creationId xmlns:a16="http://schemas.microsoft.com/office/drawing/2014/main" id="{FC887894-A854-3BEC-DE5F-C679F43C8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3731E-F431-CE30-0527-08959DF976CA}"/>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70958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8918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EE024-F432-71FF-A8CC-D40C16635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3094A-0462-28F0-1814-BE2EC4C764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5B3F4-65AD-1ACC-48AE-37AE65D64895}"/>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5" name="Footer Placeholder 4">
            <a:extLst>
              <a:ext uri="{FF2B5EF4-FFF2-40B4-BE49-F238E27FC236}">
                <a16:creationId xmlns:a16="http://schemas.microsoft.com/office/drawing/2014/main" id="{905C8EA4-1D4C-F75D-7AE9-7F08E44C9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82F03-A520-4A58-A7F0-606D1B194593}"/>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315446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5BE-9879-EF04-4AB7-28E7E7BE9A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D39217-EC8D-B4FC-510B-13310732E4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836D1-68ED-4597-2D10-547EA5174D78}"/>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5" name="Footer Placeholder 4">
            <a:extLst>
              <a:ext uri="{FF2B5EF4-FFF2-40B4-BE49-F238E27FC236}">
                <a16:creationId xmlns:a16="http://schemas.microsoft.com/office/drawing/2014/main" id="{54236F8C-FDA2-CA5B-AAC4-A84AC8777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925DC-D149-0C95-0734-93EC935480FA}"/>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362538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FADB-370F-FF92-5EA4-BE3863D0B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D4363-6E0A-533E-0F6E-EDD8B107B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58E742-45CE-0832-5605-7E615E3C0E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54AD05-C230-573F-0441-7ACEAD685F3F}"/>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6" name="Footer Placeholder 5">
            <a:extLst>
              <a:ext uri="{FF2B5EF4-FFF2-40B4-BE49-F238E27FC236}">
                <a16:creationId xmlns:a16="http://schemas.microsoft.com/office/drawing/2014/main" id="{41102BCC-F189-EF4E-8854-2A2CB7BEF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E9A87-49C2-A19E-6080-DB553BF56EF3}"/>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279373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781C-97E2-9857-F11F-EE348D3931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377D9D-4040-00B9-268B-56CB6105F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E15B85-C5C7-5DC2-B110-C0CB87B4D9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918E97-2B8A-2AEB-4742-98F91EB07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8D162-01EE-CC78-88A4-4D05D5233A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48EAC-F152-7FC0-76A3-B808525E3274}"/>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8" name="Footer Placeholder 7">
            <a:extLst>
              <a:ext uri="{FF2B5EF4-FFF2-40B4-BE49-F238E27FC236}">
                <a16:creationId xmlns:a16="http://schemas.microsoft.com/office/drawing/2014/main" id="{7994D539-671B-5EC0-DC97-AEA0CF9B97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7593C7-F935-F67B-0DA1-4F3632D88610}"/>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148883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AA08-8E7D-31DD-D777-ADD61C514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F0937B-9F51-30B2-DE74-0BE6B53F08A2}"/>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4" name="Footer Placeholder 3">
            <a:extLst>
              <a:ext uri="{FF2B5EF4-FFF2-40B4-BE49-F238E27FC236}">
                <a16:creationId xmlns:a16="http://schemas.microsoft.com/office/drawing/2014/main" id="{774C5EF1-509B-4AE6-9911-742EB1E436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CF9821-FF47-E8F8-D347-F67A93D29FFF}"/>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109896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01A26-8575-876A-1E6C-CBCCE1A9EE63}"/>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3" name="Footer Placeholder 2">
            <a:extLst>
              <a:ext uri="{FF2B5EF4-FFF2-40B4-BE49-F238E27FC236}">
                <a16:creationId xmlns:a16="http://schemas.microsoft.com/office/drawing/2014/main" id="{6BFACD42-AC71-47B4-3709-7D6A267C7E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FE5D70-0193-06D6-5854-561402C8A3DD}"/>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392765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4A3A-EBDB-8F3B-FF75-5A8AD71E7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49E2E-4821-B395-3232-2AC001C194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7AFDC-1C38-7E14-9D83-919202A41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A0430-E89D-C8DE-21D7-73E09BB7E6E0}"/>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6" name="Footer Placeholder 5">
            <a:extLst>
              <a:ext uri="{FF2B5EF4-FFF2-40B4-BE49-F238E27FC236}">
                <a16:creationId xmlns:a16="http://schemas.microsoft.com/office/drawing/2014/main" id="{60BA18EB-B3F7-B339-5370-2BBA3A775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4A078-8ED6-8152-40ED-239115A56CF0}"/>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294285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4FB3-244B-300C-F142-E17608AAD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6BF0A1-CEFE-FE42-B427-5724F9B3C5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E6D1D5-6493-814F-E1B0-6FC15CBA0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74528-725E-E62C-E93A-F8029EE3DB99}"/>
              </a:ext>
            </a:extLst>
          </p:cNvPr>
          <p:cNvSpPr>
            <a:spLocks noGrp="1"/>
          </p:cNvSpPr>
          <p:nvPr>
            <p:ph type="dt" sz="half" idx="10"/>
          </p:nvPr>
        </p:nvSpPr>
        <p:spPr/>
        <p:txBody>
          <a:bodyPr/>
          <a:lstStyle/>
          <a:p>
            <a:fld id="{284757AC-A6E1-46FA-803F-1F34A25CE3D7}" type="datetimeFigureOut">
              <a:rPr lang="en-US" smtClean="0"/>
              <a:t>5/21/2024</a:t>
            </a:fld>
            <a:endParaRPr lang="en-US"/>
          </a:p>
        </p:txBody>
      </p:sp>
      <p:sp>
        <p:nvSpPr>
          <p:cNvPr id="6" name="Footer Placeholder 5">
            <a:extLst>
              <a:ext uri="{FF2B5EF4-FFF2-40B4-BE49-F238E27FC236}">
                <a16:creationId xmlns:a16="http://schemas.microsoft.com/office/drawing/2014/main" id="{245AF7C7-7495-DFF2-EA20-1976CF120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C8041-C46C-8267-E09B-1D5A109FA956}"/>
              </a:ext>
            </a:extLst>
          </p:cNvPr>
          <p:cNvSpPr>
            <a:spLocks noGrp="1"/>
          </p:cNvSpPr>
          <p:nvPr>
            <p:ph type="sldNum" sz="quarter" idx="12"/>
          </p:nvPr>
        </p:nvSpPr>
        <p:spPr/>
        <p:txBody>
          <a:bodyPr/>
          <a:lstStyle/>
          <a:p>
            <a:fld id="{B792E925-8FC8-476D-AF64-CC758E3D7D82}" type="slidenum">
              <a:rPr lang="en-US" smtClean="0"/>
              <a:t>‹#›</a:t>
            </a:fld>
            <a:endParaRPr lang="en-US"/>
          </a:p>
        </p:txBody>
      </p:sp>
    </p:spTree>
    <p:extLst>
      <p:ext uri="{BB962C8B-B14F-4D97-AF65-F5344CB8AC3E}">
        <p14:creationId xmlns:p14="http://schemas.microsoft.com/office/powerpoint/2010/main" val="3416545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7D4F2-F445-CAE7-76EB-056C10AEB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D3B4FF-2569-F810-0235-8B22E6456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D1370-3CF2-2EC9-D27A-C20A1F474D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757AC-A6E1-46FA-803F-1F34A25CE3D7}" type="datetimeFigureOut">
              <a:rPr lang="en-US" smtClean="0"/>
              <a:t>5/21/2024</a:t>
            </a:fld>
            <a:endParaRPr lang="en-US"/>
          </a:p>
        </p:txBody>
      </p:sp>
      <p:sp>
        <p:nvSpPr>
          <p:cNvPr id="5" name="Footer Placeholder 4">
            <a:extLst>
              <a:ext uri="{FF2B5EF4-FFF2-40B4-BE49-F238E27FC236}">
                <a16:creationId xmlns:a16="http://schemas.microsoft.com/office/drawing/2014/main" id="{8ECDC7DA-8962-56AD-113F-D1DBE0E64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003FFA-0E53-65DF-EC9B-A3F0A24B80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2E925-8FC8-476D-AF64-CC758E3D7D82}" type="slidenum">
              <a:rPr lang="en-US" smtClean="0"/>
              <a:t>‹#›</a:t>
            </a:fld>
            <a:endParaRPr lang="en-US"/>
          </a:p>
        </p:txBody>
      </p:sp>
    </p:spTree>
    <p:extLst>
      <p:ext uri="{BB962C8B-B14F-4D97-AF65-F5344CB8AC3E}">
        <p14:creationId xmlns:p14="http://schemas.microsoft.com/office/powerpoint/2010/main" val="340837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jpeg"/><Relationship Id="rId5" Type="http://schemas.openxmlformats.org/officeDocument/2006/relationships/image" Target="../media/image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nBjngDz3s0A"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1.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0.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CE29A8-2A08-ED2A-000F-21AC2D8FBCBA}"/>
              </a:ext>
            </a:extLst>
          </p:cNvPr>
          <p:cNvSpPr txBox="1"/>
          <p:nvPr/>
        </p:nvSpPr>
        <p:spPr>
          <a:xfrm>
            <a:off x="148801" y="300127"/>
            <a:ext cx="10792349" cy="67382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kern="1200">
                <a:solidFill>
                  <a:srgbClr val="FF0066"/>
                </a:solidFill>
                <a:latin typeface="#9Slide05 Fourth Medium" panose="00000600000000000000" pitchFamily="2" charset="0"/>
                <a:ea typeface="+mj-ea"/>
                <a:cs typeface="+mj-cs"/>
              </a:rPr>
              <a:t>Em có biết ngày 22/5 có ý nghĩa gì?</a:t>
            </a:r>
            <a:endParaRPr lang="en-US" sz="5400" kern="1200">
              <a:solidFill>
                <a:srgbClr val="FF0066"/>
              </a:solidFill>
              <a:latin typeface="#9Slide05 Fourth Medium" panose="00000600000000000000" pitchFamily="2" charset="0"/>
              <a:ea typeface="+mj-ea"/>
              <a:cs typeface="+mj-cs"/>
            </a:endParaRPr>
          </a:p>
        </p:txBody>
      </p:sp>
      <p:pic>
        <p:nvPicPr>
          <p:cNvPr id="5" name="Picture 4">
            <a:extLst>
              <a:ext uri="{FF2B5EF4-FFF2-40B4-BE49-F238E27FC236}">
                <a16:creationId xmlns:a16="http://schemas.microsoft.com/office/drawing/2014/main" id="{07956C6A-070B-5C93-DE27-DBF5AD980C1C}"/>
              </a:ext>
            </a:extLst>
          </p:cNvPr>
          <p:cNvPicPr>
            <a:picLocks noChangeAspect="1"/>
          </p:cNvPicPr>
          <p:nvPr/>
        </p:nvPicPr>
        <p:blipFill rotWithShape="1">
          <a:blip r:embed="rId2"/>
          <a:srcRect l="10269" r="929" b="13330"/>
          <a:stretch/>
        </p:blipFill>
        <p:spPr>
          <a:xfrm>
            <a:off x="-1" y="5835721"/>
            <a:ext cx="12191085" cy="1022278"/>
          </a:xfrm>
          <a:prstGeom prst="rect">
            <a:avLst/>
          </a:prstGeom>
        </p:spPr>
      </p:pic>
      <p:pic>
        <p:nvPicPr>
          <p:cNvPr id="3074" name="Picture 2" descr="Tuyên truyền, hưởng ứng Ngày quốc tế đa dạng sinh học - Báo Đồng Khởi Online">
            <a:extLst>
              <a:ext uri="{FF2B5EF4-FFF2-40B4-BE49-F238E27FC236}">
                <a16:creationId xmlns:a16="http://schemas.microsoft.com/office/drawing/2014/main" id="{7EE4AEE1-E836-A94E-A9E2-0AC972778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256" y="1055394"/>
            <a:ext cx="4793604" cy="2247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iagram&#10;&#10;Description automatically generated">
            <a:extLst>
              <a:ext uri="{FF2B5EF4-FFF2-40B4-BE49-F238E27FC236}">
                <a16:creationId xmlns:a16="http://schemas.microsoft.com/office/drawing/2014/main" id="{C57B3922-69B8-11E2-BBBE-52140B33FC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01" r="6210"/>
          <a:stretch/>
        </p:blipFill>
        <p:spPr bwMode="auto">
          <a:xfrm>
            <a:off x="1044870" y="1055394"/>
            <a:ext cx="5119955" cy="57599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ày quốc tế đa dạng sinh học (22/5): 22 hành động làm thay đổi thế giới">
            <a:extLst>
              <a:ext uri="{FF2B5EF4-FFF2-40B4-BE49-F238E27FC236}">
                <a16:creationId xmlns:a16="http://schemas.microsoft.com/office/drawing/2014/main" id="{FAE60FF6-AFF2-BADC-F6A5-9C9925D5A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256" y="3476451"/>
            <a:ext cx="4676129" cy="334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barn(inVertical)">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d9GcSM8bppalz404vSnMqKFaIE2qYg64vAXJHNmvmXmAGvzCgz7CL7">
            <a:extLst>
              <a:ext uri="{FF2B5EF4-FFF2-40B4-BE49-F238E27FC236}">
                <a16:creationId xmlns:a16="http://schemas.microsoft.com/office/drawing/2014/main" id="{BAE45FCD-BFB9-45F2-ADE7-C394684EF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901" y="631528"/>
            <a:ext cx="3887788" cy="2900363"/>
          </a:xfrm>
          <a:prstGeom prst="rect">
            <a:avLst/>
          </a:prstGeom>
          <a:noFill/>
          <a:ln w="9525">
            <a:solidFill>
              <a:schemeClr val="accent5">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
            <a:hlinkClick r:id="" action="ppaction://noaction"/>
            <a:extLst>
              <a:ext uri="{FF2B5EF4-FFF2-40B4-BE49-F238E27FC236}">
                <a16:creationId xmlns:a16="http://schemas.microsoft.com/office/drawing/2014/main" id="{4FF315E6-6EFE-455F-AE4D-BD1295C57F4F}"/>
              </a:ext>
            </a:extLst>
          </p:cNvPr>
          <p:cNvSpPr txBox="1">
            <a:spLocks noChangeArrowheads="1"/>
          </p:cNvSpPr>
          <p:nvPr/>
        </p:nvSpPr>
        <p:spPr bwMode="auto">
          <a:xfrm>
            <a:off x="1007016" y="10274"/>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2A08B8"/>
                </a:solidFill>
              </a:rPr>
              <a:t>Khu bảo tồn thiên nhiên v</a:t>
            </a:r>
            <a:r>
              <a:rPr lang="vi-VN" altLang="en-US" sz="2800">
                <a:solidFill>
                  <a:srgbClr val="2A08B8"/>
                </a:solidFill>
              </a:rPr>
              <a:t>ư</a:t>
            </a:r>
            <a:r>
              <a:rPr lang="en-US" altLang="en-US" sz="2800">
                <a:solidFill>
                  <a:srgbClr val="2A08B8"/>
                </a:solidFill>
              </a:rPr>
              <a:t>ờn quốc gia</a:t>
            </a:r>
          </a:p>
        </p:txBody>
      </p:sp>
      <p:sp>
        <p:nvSpPr>
          <p:cNvPr id="6" name="Text Box 4">
            <a:extLst>
              <a:ext uri="{FF2B5EF4-FFF2-40B4-BE49-F238E27FC236}">
                <a16:creationId xmlns:a16="http://schemas.microsoft.com/office/drawing/2014/main" id="{BC56F463-59A9-46E5-A182-46579BC8C9DA}"/>
              </a:ext>
            </a:extLst>
          </p:cNvPr>
          <p:cNvSpPr txBox="1">
            <a:spLocks noChangeArrowheads="1"/>
          </p:cNvSpPr>
          <p:nvPr/>
        </p:nvSpPr>
        <p:spPr bwMode="auto">
          <a:xfrm>
            <a:off x="1446720" y="3495534"/>
            <a:ext cx="3035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0070C0"/>
                </a:solidFill>
              </a:rPr>
              <a:t>V­</a:t>
            </a:r>
            <a:r>
              <a:rPr lang="vi-VN" altLang="en-US" sz="2400">
                <a:solidFill>
                  <a:srgbClr val="0070C0"/>
                </a:solidFill>
              </a:rPr>
              <a:t>ư</a:t>
            </a:r>
            <a:r>
              <a:rPr lang="en-US" altLang="en-US" sz="2400">
                <a:solidFill>
                  <a:srgbClr val="0070C0"/>
                </a:solidFill>
              </a:rPr>
              <a:t>ờn quốc gia Ba Vì</a:t>
            </a:r>
          </a:p>
        </p:txBody>
      </p:sp>
      <p:pic>
        <p:nvPicPr>
          <p:cNvPr id="7" name="Picture 5" descr="ANd9GcRCocPB4Ma29KS6PxtD1yYfPNZgVrebkgk7GeunRNOiBWqyvv7euQ">
            <a:extLst>
              <a:ext uri="{FF2B5EF4-FFF2-40B4-BE49-F238E27FC236}">
                <a16:creationId xmlns:a16="http://schemas.microsoft.com/office/drawing/2014/main" id="{22FAB851-645C-411A-A5DB-E8EC3E864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048" y="557750"/>
            <a:ext cx="4488898" cy="2911475"/>
          </a:xfrm>
          <a:prstGeom prst="rect">
            <a:avLst/>
          </a:prstGeom>
          <a:noFill/>
          <a:ln w="9525">
            <a:solidFill>
              <a:schemeClr val="accent5">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552FE3C3-B543-42B2-A2E8-F25931F27E7C}"/>
              </a:ext>
            </a:extLst>
          </p:cNvPr>
          <p:cNvSpPr txBox="1">
            <a:spLocks noChangeArrowheads="1"/>
          </p:cNvSpPr>
          <p:nvPr/>
        </p:nvSpPr>
        <p:spPr bwMode="auto">
          <a:xfrm>
            <a:off x="6870951" y="3421966"/>
            <a:ext cx="32800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0070C0"/>
                </a:solidFill>
              </a:rPr>
              <a:t>Vườn quốc gia Bù Mát</a:t>
            </a:r>
          </a:p>
        </p:txBody>
      </p:sp>
      <p:pic>
        <p:nvPicPr>
          <p:cNvPr id="9" name="Picture 7" descr="ANd9GcRucsWcOI8RWMdOA1qdOsOO0RveOc6CE3OXK0NeTLOLxHwZw9P8Dg">
            <a:extLst>
              <a:ext uri="{FF2B5EF4-FFF2-40B4-BE49-F238E27FC236}">
                <a16:creationId xmlns:a16="http://schemas.microsoft.com/office/drawing/2014/main" id="{F953C6D9-432E-4707-B9D3-F8B7C4173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600" y="3883631"/>
            <a:ext cx="3889375" cy="242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a:extLst>
              <a:ext uri="{FF2B5EF4-FFF2-40B4-BE49-F238E27FC236}">
                <a16:creationId xmlns:a16="http://schemas.microsoft.com/office/drawing/2014/main" id="{6B18699C-2557-4DFB-AEFD-43D9C75587C8}"/>
              </a:ext>
            </a:extLst>
          </p:cNvPr>
          <p:cNvSpPr txBox="1">
            <a:spLocks noChangeArrowheads="1"/>
          </p:cNvSpPr>
          <p:nvPr/>
        </p:nvSpPr>
        <p:spPr bwMode="auto">
          <a:xfrm>
            <a:off x="1446720" y="6303666"/>
            <a:ext cx="34522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0070C0"/>
                </a:solidFill>
              </a:rPr>
              <a:t>V</a:t>
            </a:r>
            <a:r>
              <a:rPr lang="vi-VN" altLang="en-US" sz="2400">
                <a:solidFill>
                  <a:srgbClr val="0070C0"/>
                </a:solidFill>
              </a:rPr>
              <a:t>ư</a:t>
            </a:r>
            <a:r>
              <a:rPr lang="en-US" altLang="en-US" sz="2400">
                <a:solidFill>
                  <a:srgbClr val="0070C0"/>
                </a:solidFill>
              </a:rPr>
              <a:t>ờn quốc gia Cát Tiên</a:t>
            </a:r>
          </a:p>
        </p:txBody>
      </p:sp>
      <p:pic>
        <p:nvPicPr>
          <p:cNvPr id="11" name="Picture 9" descr="ANd9GcRXCqOmMhyFlq9mtdcK6ZJ7GEFpb6_fhJdystOiKdhm0E5meH2vYA">
            <a:extLst>
              <a:ext uri="{FF2B5EF4-FFF2-40B4-BE49-F238E27FC236}">
                <a16:creationId xmlns:a16="http://schemas.microsoft.com/office/drawing/2014/main" id="{0AB26C6A-C509-4EB2-92F7-20F80B681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461" y="3883631"/>
            <a:ext cx="4490485" cy="24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04AB82C9-882A-47F8-A5E8-8289A82429E8}"/>
              </a:ext>
            </a:extLst>
          </p:cNvPr>
          <p:cNvSpPr txBox="1">
            <a:spLocks noChangeArrowheads="1"/>
          </p:cNvSpPr>
          <p:nvPr/>
        </p:nvSpPr>
        <p:spPr bwMode="auto">
          <a:xfrm>
            <a:off x="6893989" y="6396335"/>
            <a:ext cx="3246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0070C0"/>
                </a:solidFill>
              </a:rPr>
              <a:t>Vư­ờn quốc gia Cát Bà</a:t>
            </a:r>
          </a:p>
        </p:txBody>
      </p:sp>
    </p:spTree>
    <p:extLst>
      <p:ext uri="{BB962C8B-B14F-4D97-AF65-F5344CB8AC3E}">
        <p14:creationId xmlns:p14="http://schemas.microsoft.com/office/powerpoint/2010/main" val="72313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DF2B1966-4986-41CE-B6FA-E8511D557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21" r="-2" b="14752"/>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 picture containing outdoor, water, people, nature&#10;&#10;Description automatically generated">
            <a:extLst>
              <a:ext uri="{FF2B5EF4-FFF2-40B4-BE49-F238E27FC236}">
                <a16:creationId xmlns:a16="http://schemas.microsoft.com/office/drawing/2014/main" id="{CBD5BFD3-1114-41E7-BA86-939044FDD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 r="-1"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atbaisland-sinhcafehn10">
            <a:extLst>
              <a:ext uri="{FF2B5EF4-FFF2-40B4-BE49-F238E27FC236}">
                <a16:creationId xmlns:a16="http://schemas.microsoft.com/office/drawing/2014/main" id="{A1F2FC3B-4B78-4C52-8085-1CCCCDDBEF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60" r="2" b="5469"/>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0">
            <a:extLst>
              <a:ext uri="{FF2B5EF4-FFF2-40B4-BE49-F238E27FC236}">
                <a16:creationId xmlns:a16="http://schemas.microsoft.com/office/drawing/2014/main" id="{6B965492-01FC-428D-A9BA-10989AADCE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038" r="-2" b="-2"/>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D306C565-D7BC-4998-A58D-2A3E81683E65}"/>
              </a:ext>
            </a:extLst>
          </p:cNvPr>
          <p:cNvSpPr txBox="1">
            <a:spLocks noChangeArrowheads="1"/>
          </p:cNvSpPr>
          <p:nvPr/>
        </p:nvSpPr>
        <p:spPr bwMode="auto">
          <a:xfrm>
            <a:off x="0" y="6513572"/>
            <a:ext cx="3832261" cy="3444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70C0"/>
                </a:solidFill>
              </a:rPr>
              <a:t>KHU DỰ TRŨ SINH QUYỂN CẦN GIỜ</a:t>
            </a:r>
          </a:p>
        </p:txBody>
      </p:sp>
      <p:sp>
        <p:nvSpPr>
          <p:cNvPr id="10" name="Text Box 7">
            <a:extLst>
              <a:ext uri="{FF2B5EF4-FFF2-40B4-BE49-F238E27FC236}">
                <a16:creationId xmlns:a16="http://schemas.microsoft.com/office/drawing/2014/main" id="{122EFB5D-E730-4014-B3C9-F3FED2F960AE}"/>
              </a:ext>
            </a:extLst>
          </p:cNvPr>
          <p:cNvSpPr txBox="1">
            <a:spLocks noChangeArrowheads="1"/>
          </p:cNvSpPr>
          <p:nvPr/>
        </p:nvSpPr>
        <p:spPr bwMode="auto">
          <a:xfrm>
            <a:off x="11048980" y="6523602"/>
            <a:ext cx="11430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70C0"/>
                </a:solidFill>
              </a:rPr>
              <a:t>CÁT BÀ</a:t>
            </a:r>
          </a:p>
        </p:txBody>
      </p:sp>
      <p:sp>
        <p:nvSpPr>
          <p:cNvPr id="11" name="Text Box 16">
            <a:extLst>
              <a:ext uri="{FF2B5EF4-FFF2-40B4-BE49-F238E27FC236}">
                <a16:creationId xmlns:a16="http://schemas.microsoft.com/office/drawing/2014/main" id="{225ED6A3-5385-4DEF-AD78-37B375753B39}"/>
              </a:ext>
            </a:extLst>
          </p:cNvPr>
          <p:cNvSpPr txBox="1">
            <a:spLocks noChangeArrowheads="1"/>
          </p:cNvSpPr>
          <p:nvPr/>
        </p:nvSpPr>
        <p:spPr bwMode="auto">
          <a:xfrm>
            <a:off x="10812674" y="3008151"/>
            <a:ext cx="137930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70C0"/>
                </a:solidFill>
              </a:rPr>
              <a:t>TRÀM CHIM</a:t>
            </a:r>
          </a:p>
        </p:txBody>
      </p:sp>
      <p:sp>
        <p:nvSpPr>
          <p:cNvPr id="13" name="Text Box 5">
            <a:extLst>
              <a:ext uri="{FF2B5EF4-FFF2-40B4-BE49-F238E27FC236}">
                <a16:creationId xmlns:a16="http://schemas.microsoft.com/office/drawing/2014/main" id="{775A5E36-05AB-40BF-A297-BC0E9A1EBB49}"/>
              </a:ext>
            </a:extLst>
          </p:cNvPr>
          <p:cNvSpPr txBox="1">
            <a:spLocks noChangeArrowheads="1"/>
          </p:cNvSpPr>
          <p:nvPr/>
        </p:nvSpPr>
        <p:spPr bwMode="auto">
          <a:xfrm>
            <a:off x="0" y="3008151"/>
            <a:ext cx="2780852" cy="3383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70C0"/>
                </a:solidFill>
              </a:rPr>
              <a:t>PHONG NHA - KẺ BÀNG</a:t>
            </a:r>
          </a:p>
        </p:txBody>
      </p:sp>
    </p:spTree>
    <p:extLst>
      <p:ext uri="{BB962C8B-B14F-4D97-AF65-F5344CB8AC3E}">
        <p14:creationId xmlns:p14="http://schemas.microsoft.com/office/powerpoint/2010/main" val="249470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2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anim calcmode="lin" valueType="num">
                                      <p:cBhvr>
                                        <p:cTn id="30" dur="2000" fill="hold"/>
                                        <p:tgtEl>
                                          <p:spTgt spid="10"/>
                                        </p:tgtEl>
                                        <p:attrNameLst>
                                          <p:attrName>ppt_x</p:attrName>
                                        </p:attrNameLst>
                                      </p:cBhvr>
                                      <p:tavLst>
                                        <p:tav tm="0">
                                          <p:val>
                                            <p:strVal val="#ppt_x"/>
                                          </p:val>
                                        </p:tav>
                                        <p:tav tm="100000">
                                          <p:val>
                                            <p:strVal val="#ppt_x"/>
                                          </p:val>
                                        </p:tav>
                                      </p:tavLst>
                                    </p:anim>
                                    <p:anim calcmode="lin" valueType="num">
                                      <p:cBhvr>
                                        <p:cTn id="31" dur="2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anim calcmode="lin" valueType="num">
                                      <p:cBhvr>
                                        <p:cTn id="36" dur="2000" fill="hold"/>
                                        <p:tgtEl>
                                          <p:spTgt spid="13"/>
                                        </p:tgtEl>
                                        <p:attrNameLst>
                                          <p:attrName>ppt_x</p:attrName>
                                        </p:attrNameLst>
                                      </p:cBhvr>
                                      <p:tavLst>
                                        <p:tav tm="0">
                                          <p:val>
                                            <p:strVal val="#ppt_x"/>
                                          </p:val>
                                        </p:tav>
                                        <p:tav tm="100000">
                                          <p:val>
                                            <p:strVal val="#ppt_x"/>
                                          </p:val>
                                        </p:tav>
                                      </p:tavLst>
                                    </p:anim>
                                    <p:anim calcmode="lin" valueType="num">
                                      <p:cBhvr>
                                        <p:cTn id="37" dur="2000" fill="hold"/>
                                        <p:tgtEl>
                                          <p:spTgt spid="13"/>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47"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anim calcmode="lin" valueType="num">
                                      <p:cBhvr>
                                        <p:cTn id="42" dur="2000" fill="hold"/>
                                        <p:tgtEl>
                                          <p:spTgt spid="11"/>
                                        </p:tgtEl>
                                        <p:attrNameLst>
                                          <p:attrName>ppt_x</p:attrName>
                                        </p:attrNameLst>
                                      </p:cBhvr>
                                      <p:tavLst>
                                        <p:tav tm="0">
                                          <p:val>
                                            <p:strVal val="#ppt_x"/>
                                          </p:val>
                                        </p:tav>
                                        <p:tav tm="100000">
                                          <p:val>
                                            <p:strVal val="#ppt_x"/>
                                          </p:val>
                                        </p:tav>
                                      </p:tavLst>
                                    </p:anim>
                                    <p:anim calcmode="lin" valueType="num">
                                      <p:cBhvr>
                                        <p:cTn id="43" dur="2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7"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anim calcmode="lin" valueType="num">
                                      <p:cBhvr>
                                        <p:cTn id="48" dur="2000" fill="hold"/>
                                        <p:tgtEl>
                                          <p:spTgt spid="9"/>
                                        </p:tgtEl>
                                        <p:attrNameLst>
                                          <p:attrName>ppt_x</p:attrName>
                                        </p:attrNameLst>
                                      </p:cBhvr>
                                      <p:tavLst>
                                        <p:tav tm="0">
                                          <p:val>
                                            <p:strVal val="#ppt_x"/>
                                          </p:val>
                                        </p:tav>
                                        <p:tav tm="100000">
                                          <p:val>
                                            <p:strVal val="#ppt_x"/>
                                          </p:val>
                                        </p:tav>
                                      </p:tavLst>
                                    </p:anim>
                                    <p:anim calcmode="lin" valueType="num">
                                      <p:cBhvr>
                                        <p:cTn id="4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4"/>
          <a:srcRect l="10269" r="929" b="13330"/>
          <a:stretch/>
        </p:blipFill>
        <p:spPr>
          <a:xfrm>
            <a:off x="0" y="5958042"/>
            <a:ext cx="12191999" cy="899958"/>
          </a:xfrm>
          <a:prstGeom prst="rect">
            <a:avLst/>
          </a:prstGeom>
        </p:spPr>
      </p:pic>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sp>
        <p:nvSpPr>
          <p:cNvPr id="4" name="TextBox 3">
            <a:extLst>
              <a:ext uri="{FF2B5EF4-FFF2-40B4-BE49-F238E27FC236}">
                <a16:creationId xmlns:a16="http://schemas.microsoft.com/office/drawing/2014/main" id="{4EB176C7-5B48-C7F9-01E6-ED22A4C62463}"/>
              </a:ext>
            </a:extLst>
          </p:cNvPr>
          <p:cNvSpPr txBox="1"/>
          <p:nvPr/>
        </p:nvSpPr>
        <p:spPr>
          <a:xfrm>
            <a:off x="2424702" y="3084912"/>
            <a:ext cx="9739956" cy="1384995"/>
          </a:xfrm>
          <a:prstGeom prst="rect">
            <a:avLst/>
          </a:prstGeom>
          <a:noFill/>
        </p:spPr>
        <p:txBody>
          <a:bodyPr wrap="square">
            <a:spAutoFit/>
          </a:bodyPr>
          <a:lstStyle/>
          <a:p>
            <a:pPr algn="just"/>
            <a:r>
              <a:rPr lang="vi-VN" sz="2800" b="0" i="0">
                <a:solidFill>
                  <a:srgbClr val="FF0000"/>
                </a:solidFill>
                <a:effectLst/>
                <a:latin typeface="#9Slide05 Fourth Medium" panose="00000600000000000000" pitchFamily="2" charset="0"/>
              </a:rPr>
              <a:t>Dựa vào bảng số liệu trên, em hãy nhận xét về sự thay đổi điện tích rừng của nước ta trong giai đoạn 1943 — 2021. Nguyên nhân nào dẫn đên sự thay đổi đó?</a:t>
            </a:r>
            <a:endParaRPr lang="en-US" sz="2800">
              <a:solidFill>
                <a:srgbClr val="FF0000"/>
              </a:solidFill>
              <a:latin typeface="#9Slide05 Fourth Medium" panose="00000600000000000000" pitchFamily="2" charset="0"/>
            </a:endParaRPr>
          </a:p>
        </p:txBody>
      </p:sp>
      <p:sp>
        <p:nvSpPr>
          <p:cNvPr id="7" name="Rectangle 6">
            <a:extLst>
              <a:ext uri="{FF2B5EF4-FFF2-40B4-BE49-F238E27FC236}">
                <a16:creationId xmlns:a16="http://schemas.microsoft.com/office/drawing/2014/main" id="{5D814431-44CD-45DA-F16C-DCEAAB73894E}"/>
              </a:ext>
            </a:extLst>
          </p:cNvPr>
          <p:cNvSpPr/>
          <p:nvPr/>
        </p:nvSpPr>
        <p:spPr>
          <a:xfrm>
            <a:off x="7916994" y="573689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8" name="3 Minute Timer (Nho)">
            <a:hlinkClick r:id="" action="ppaction://media"/>
            <a:extLst>
              <a:ext uri="{FF2B5EF4-FFF2-40B4-BE49-F238E27FC236}">
                <a16:creationId xmlns:a16="http://schemas.microsoft.com/office/drawing/2014/main" id="{476AE60D-D468-94E6-FA32-D0A1B6867E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38306" y="4362182"/>
            <a:ext cx="2344407" cy="1317699"/>
          </a:xfrm>
          <a:prstGeom prst="rect">
            <a:avLst/>
          </a:prstGeom>
        </p:spPr>
      </p:pic>
      <p:pic>
        <p:nvPicPr>
          <p:cNvPr id="9" name="Picture 6" descr="VÌ SAO NÊN CHO TRẺ HỌC TIẾNG NHẬT NGAY TỪ NHỎ">
            <a:extLst>
              <a:ext uri="{FF2B5EF4-FFF2-40B4-BE49-F238E27FC236}">
                <a16:creationId xmlns:a16="http://schemas.microsoft.com/office/drawing/2014/main" id="{749E2916-35C9-B740-19C6-8F0B1B261D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2863804" y="4532291"/>
            <a:ext cx="2057810" cy="13176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2B0E92-89A3-F930-387F-CDB37793B0DC}"/>
              </a:ext>
            </a:extLst>
          </p:cNvPr>
          <p:cNvSpPr/>
          <p:nvPr/>
        </p:nvSpPr>
        <p:spPr>
          <a:xfrm>
            <a:off x="4764763" y="5736892"/>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graphicFrame>
        <p:nvGraphicFramePr>
          <p:cNvPr id="2" name="Table 2">
            <a:extLst>
              <a:ext uri="{FF2B5EF4-FFF2-40B4-BE49-F238E27FC236}">
                <a16:creationId xmlns:a16="http://schemas.microsoft.com/office/drawing/2014/main" id="{06AD22A0-A8D5-D459-63FE-AC70887EAF56}"/>
              </a:ext>
            </a:extLst>
          </p:cNvPr>
          <p:cNvGraphicFramePr>
            <a:graphicFrameLocks noGrp="1"/>
          </p:cNvGraphicFramePr>
          <p:nvPr>
            <p:extLst>
              <p:ext uri="{D42A27DB-BD31-4B8C-83A1-F6EECF244321}">
                <p14:modId xmlns:p14="http://schemas.microsoft.com/office/powerpoint/2010/main" val="1146378148"/>
              </p:ext>
            </p:extLst>
          </p:nvPr>
        </p:nvGraphicFramePr>
        <p:xfrm>
          <a:off x="2297932" y="1018654"/>
          <a:ext cx="9136008" cy="1623765"/>
        </p:xfrm>
        <a:graphic>
          <a:graphicData uri="http://schemas.openxmlformats.org/drawingml/2006/table">
            <a:tbl>
              <a:tblPr firstRow="1" bandRow="1">
                <a:tableStyleId>{5C22544A-7EE6-4342-B048-85BDC9FD1C3A}</a:tableStyleId>
              </a:tblPr>
              <a:tblGrid>
                <a:gridCol w="2921340">
                  <a:extLst>
                    <a:ext uri="{9D8B030D-6E8A-4147-A177-3AD203B41FA5}">
                      <a16:colId xmlns:a16="http://schemas.microsoft.com/office/drawing/2014/main" val="3243430206"/>
                    </a:ext>
                  </a:extLst>
                </a:gridCol>
                <a:gridCol w="1646664">
                  <a:extLst>
                    <a:ext uri="{9D8B030D-6E8A-4147-A177-3AD203B41FA5}">
                      <a16:colId xmlns:a16="http://schemas.microsoft.com/office/drawing/2014/main" val="1480004163"/>
                    </a:ext>
                  </a:extLst>
                </a:gridCol>
                <a:gridCol w="2284002">
                  <a:extLst>
                    <a:ext uri="{9D8B030D-6E8A-4147-A177-3AD203B41FA5}">
                      <a16:colId xmlns:a16="http://schemas.microsoft.com/office/drawing/2014/main" val="3827876175"/>
                    </a:ext>
                  </a:extLst>
                </a:gridCol>
                <a:gridCol w="2284002">
                  <a:extLst>
                    <a:ext uri="{9D8B030D-6E8A-4147-A177-3AD203B41FA5}">
                      <a16:colId xmlns:a16="http://schemas.microsoft.com/office/drawing/2014/main" val="1178248407"/>
                    </a:ext>
                  </a:extLst>
                </a:gridCol>
              </a:tblGrid>
              <a:tr h="770325">
                <a:tc>
                  <a:txBody>
                    <a:bodyPr/>
                    <a:lstStyle/>
                    <a:p>
                      <a:pPr algn="ctr"/>
                      <a:r>
                        <a:rPr lang="en-US" sz="2800" b="1">
                          <a:solidFill>
                            <a:schemeClr val="bg1"/>
                          </a:solidFill>
                          <a:effectLst/>
                          <a:latin typeface="Arial" panose="020B0604020202020204" pitchFamily="34" charset="0"/>
                          <a:cs typeface="Arial" panose="020B0604020202020204" pitchFamily="34" charset="0"/>
                        </a:rPr>
                        <a:t>Năm</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tc>
                  <a:txBody>
                    <a:bodyPr/>
                    <a:lstStyle/>
                    <a:p>
                      <a:pPr algn="ctr"/>
                      <a:r>
                        <a:rPr lang="en-US" sz="2800" b="1">
                          <a:solidFill>
                            <a:schemeClr val="bg1"/>
                          </a:solidFill>
                          <a:effectLst/>
                          <a:latin typeface="Arial" panose="020B0604020202020204" pitchFamily="34" charset="0"/>
                          <a:cs typeface="Arial" panose="020B0604020202020204" pitchFamily="34" charset="0"/>
                        </a:rPr>
                        <a:t>1943</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tc>
                  <a:txBody>
                    <a:bodyPr/>
                    <a:lstStyle/>
                    <a:p>
                      <a:pPr algn="ctr"/>
                      <a:r>
                        <a:rPr lang="en-US" sz="2800" b="1">
                          <a:solidFill>
                            <a:schemeClr val="bg1"/>
                          </a:solidFill>
                          <a:effectLst/>
                          <a:latin typeface="Arial" panose="020B0604020202020204" pitchFamily="34" charset="0"/>
                          <a:cs typeface="Arial" panose="020B0604020202020204" pitchFamily="34" charset="0"/>
                        </a:rPr>
                        <a:t>1983</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tc>
                  <a:txBody>
                    <a:bodyPr/>
                    <a:lstStyle/>
                    <a:p>
                      <a:pPr algn="ctr"/>
                      <a:r>
                        <a:rPr lang="en-US" sz="2800" b="1">
                          <a:solidFill>
                            <a:schemeClr val="bg1"/>
                          </a:solidFill>
                          <a:effectLst/>
                          <a:latin typeface="Arial" panose="020B0604020202020204" pitchFamily="34" charset="0"/>
                          <a:cs typeface="Arial" panose="020B0604020202020204" pitchFamily="34" charset="0"/>
                        </a:rPr>
                        <a:t>2020</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989230025"/>
                  </a:ext>
                </a:extLst>
              </a:tr>
              <a:tr h="770325">
                <a:tc>
                  <a:txBody>
                    <a:bodyPr/>
                    <a:lstStyle/>
                    <a:p>
                      <a:pPr algn="ctr"/>
                      <a:r>
                        <a:rPr lang="en-US" sz="2800">
                          <a:solidFill>
                            <a:srgbClr val="0707DF"/>
                          </a:solidFill>
                          <a:effectLst/>
                          <a:latin typeface="Arial" panose="020B0604020202020204" pitchFamily="34" charset="0"/>
                          <a:cs typeface="Arial" panose="020B0604020202020204" pitchFamily="34" charset="0"/>
                        </a:rPr>
                        <a:t>Diện tích rừng tự nhiên (triệu ha)</a:t>
                      </a:r>
                    </a:p>
                  </a:txBody>
                  <a:tcPr marL="0" marR="0" marT="0" marB="0"/>
                </a:tc>
                <a:tc>
                  <a:txBody>
                    <a:bodyPr/>
                    <a:lstStyle/>
                    <a:p>
                      <a:pPr algn="ctr"/>
                      <a:r>
                        <a:rPr lang="en-US" sz="2800">
                          <a:solidFill>
                            <a:srgbClr val="0707DF"/>
                          </a:solidFill>
                          <a:effectLst/>
                          <a:latin typeface="Arial" panose="020B0604020202020204" pitchFamily="34" charset="0"/>
                          <a:cs typeface="Arial" panose="020B0604020202020204" pitchFamily="34" charset="0"/>
                        </a:rPr>
                        <a:t>14,3</a:t>
                      </a:r>
                    </a:p>
                  </a:txBody>
                  <a:tcPr marL="0" marR="0" marT="0" marB="0"/>
                </a:tc>
                <a:tc>
                  <a:txBody>
                    <a:bodyPr/>
                    <a:lstStyle/>
                    <a:p>
                      <a:pPr algn="ctr"/>
                      <a:r>
                        <a:rPr lang="en-US" sz="2800">
                          <a:solidFill>
                            <a:srgbClr val="0707DF"/>
                          </a:solidFill>
                          <a:effectLst/>
                          <a:latin typeface="Arial" panose="020B0604020202020204" pitchFamily="34" charset="0"/>
                          <a:cs typeface="Arial" panose="020B0604020202020204" pitchFamily="34" charset="0"/>
                        </a:rPr>
                        <a:t>6,8</a:t>
                      </a:r>
                    </a:p>
                  </a:txBody>
                  <a:tcPr marL="0" marR="0" marT="0" marB="0"/>
                </a:tc>
                <a:tc>
                  <a:txBody>
                    <a:bodyPr/>
                    <a:lstStyle/>
                    <a:p>
                      <a:pPr algn="ctr"/>
                      <a:r>
                        <a:rPr lang="en-US" sz="2800">
                          <a:solidFill>
                            <a:srgbClr val="0707DF"/>
                          </a:solidFill>
                          <a:effectLst/>
                          <a:latin typeface="Arial" panose="020B0604020202020204" pitchFamily="34" charset="0"/>
                          <a:cs typeface="Arial" panose="020B0604020202020204" pitchFamily="34" charset="0"/>
                        </a:rPr>
                        <a:t>10,3</a:t>
                      </a:r>
                    </a:p>
                  </a:txBody>
                  <a:tcPr marL="0" marR="0" marT="0" marB="0"/>
                </a:tc>
                <a:extLst>
                  <a:ext uri="{0D108BD9-81ED-4DB2-BD59-A6C34878D82A}">
                    <a16:rowId xmlns:a16="http://schemas.microsoft.com/office/drawing/2014/main" val="77411913"/>
                  </a:ext>
                </a:extLst>
              </a:tr>
            </a:tbl>
          </a:graphicData>
        </a:graphic>
      </p:graphicFrame>
      <p:sp>
        <p:nvSpPr>
          <p:cNvPr id="5" name="TextBox 4">
            <a:extLst>
              <a:ext uri="{FF2B5EF4-FFF2-40B4-BE49-F238E27FC236}">
                <a16:creationId xmlns:a16="http://schemas.microsoft.com/office/drawing/2014/main" id="{6B97411B-BF42-081C-630F-4BA91C31856E}"/>
              </a:ext>
            </a:extLst>
          </p:cNvPr>
          <p:cNvSpPr txBox="1"/>
          <p:nvPr/>
        </p:nvSpPr>
        <p:spPr>
          <a:xfrm>
            <a:off x="1780854" y="325774"/>
            <a:ext cx="10181689" cy="461665"/>
          </a:xfrm>
          <a:prstGeom prst="rect">
            <a:avLst/>
          </a:prstGeom>
          <a:noFill/>
        </p:spPr>
        <p:txBody>
          <a:bodyPr wrap="square">
            <a:spAutoFit/>
          </a:bodyPr>
          <a:lstStyle/>
          <a:p>
            <a:r>
              <a:rPr lang="en-US" sz="2400" b="1" i="0">
                <a:solidFill>
                  <a:srgbClr val="FF0000"/>
                </a:solidFill>
                <a:effectLst/>
                <a:latin typeface="Arial" panose="020B0604020202020204" pitchFamily="34" charset="0"/>
                <a:cs typeface="Arial" panose="020B0604020202020204" pitchFamily="34" charset="0"/>
              </a:rPr>
              <a:t>DIỆN TÍCH RỪNG TỰ NHIÊN CỦA VIỆT NAM GIAI ĐOẠN 1943 - 2020</a:t>
            </a:r>
            <a:endParaRPr lang="en-US" sz="2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6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6EE1E6F-68C4-EDB4-ECEA-7F1B958F796F}"/>
              </a:ext>
            </a:extLst>
          </p:cNvPr>
          <p:cNvGraphicFramePr>
            <a:graphicFrameLocks noGrp="1"/>
          </p:cNvGraphicFramePr>
          <p:nvPr>
            <p:extLst>
              <p:ext uri="{D42A27DB-BD31-4B8C-83A1-F6EECF244321}">
                <p14:modId xmlns:p14="http://schemas.microsoft.com/office/powerpoint/2010/main" val="961419254"/>
              </p:ext>
            </p:extLst>
          </p:nvPr>
        </p:nvGraphicFramePr>
        <p:xfrm>
          <a:off x="2240783" y="539789"/>
          <a:ext cx="9136008" cy="1623765"/>
        </p:xfrm>
        <a:graphic>
          <a:graphicData uri="http://schemas.openxmlformats.org/drawingml/2006/table">
            <a:tbl>
              <a:tblPr firstRow="1" bandRow="1">
                <a:tableStyleId>{5C22544A-7EE6-4342-B048-85BDC9FD1C3A}</a:tableStyleId>
              </a:tblPr>
              <a:tblGrid>
                <a:gridCol w="2921340">
                  <a:extLst>
                    <a:ext uri="{9D8B030D-6E8A-4147-A177-3AD203B41FA5}">
                      <a16:colId xmlns:a16="http://schemas.microsoft.com/office/drawing/2014/main" val="3243430206"/>
                    </a:ext>
                  </a:extLst>
                </a:gridCol>
                <a:gridCol w="1646664">
                  <a:extLst>
                    <a:ext uri="{9D8B030D-6E8A-4147-A177-3AD203B41FA5}">
                      <a16:colId xmlns:a16="http://schemas.microsoft.com/office/drawing/2014/main" val="1480004163"/>
                    </a:ext>
                  </a:extLst>
                </a:gridCol>
                <a:gridCol w="2284002">
                  <a:extLst>
                    <a:ext uri="{9D8B030D-6E8A-4147-A177-3AD203B41FA5}">
                      <a16:colId xmlns:a16="http://schemas.microsoft.com/office/drawing/2014/main" val="3827876175"/>
                    </a:ext>
                  </a:extLst>
                </a:gridCol>
                <a:gridCol w="2284002">
                  <a:extLst>
                    <a:ext uri="{9D8B030D-6E8A-4147-A177-3AD203B41FA5}">
                      <a16:colId xmlns:a16="http://schemas.microsoft.com/office/drawing/2014/main" val="1178248407"/>
                    </a:ext>
                  </a:extLst>
                </a:gridCol>
              </a:tblGrid>
              <a:tr h="770325">
                <a:tc>
                  <a:txBody>
                    <a:bodyPr/>
                    <a:lstStyle/>
                    <a:p>
                      <a:pPr algn="ctr"/>
                      <a:r>
                        <a:rPr lang="en-US" sz="2800" b="1">
                          <a:solidFill>
                            <a:schemeClr val="bg1"/>
                          </a:solidFill>
                          <a:effectLst/>
                          <a:latin typeface="Arial" panose="020B0604020202020204" pitchFamily="34" charset="0"/>
                          <a:cs typeface="Arial" panose="020B0604020202020204" pitchFamily="34" charset="0"/>
                        </a:rPr>
                        <a:t>Năm</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tc>
                  <a:txBody>
                    <a:bodyPr/>
                    <a:lstStyle/>
                    <a:p>
                      <a:pPr algn="ctr"/>
                      <a:r>
                        <a:rPr lang="en-US" sz="2800" b="1">
                          <a:solidFill>
                            <a:schemeClr val="bg1"/>
                          </a:solidFill>
                          <a:effectLst/>
                          <a:latin typeface="Arial" panose="020B0604020202020204" pitchFamily="34" charset="0"/>
                          <a:cs typeface="Arial" panose="020B0604020202020204" pitchFamily="34" charset="0"/>
                        </a:rPr>
                        <a:t>1943</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tc>
                  <a:txBody>
                    <a:bodyPr/>
                    <a:lstStyle/>
                    <a:p>
                      <a:pPr algn="ctr"/>
                      <a:r>
                        <a:rPr lang="en-US" sz="2800" b="1">
                          <a:solidFill>
                            <a:schemeClr val="bg1"/>
                          </a:solidFill>
                          <a:effectLst/>
                          <a:latin typeface="Arial" panose="020B0604020202020204" pitchFamily="34" charset="0"/>
                          <a:cs typeface="Arial" panose="020B0604020202020204" pitchFamily="34" charset="0"/>
                        </a:rPr>
                        <a:t>1983</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tc>
                  <a:txBody>
                    <a:bodyPr/>
                    <a:lstStyle/>
                    <a:p>
                      <a:pPr algn="ctr"/>
                      <a:r>
                        <a:rPr lang="en-US" sz="2800" b="1">
                          <a:solidFill>
                            <a:schemeClr val="bg1"/>
                          </a:solidFill>
                          <a:effectLst/>
                          <a:latin typeface="Arial" panose="020B0604020202020204" pitchFamily="34" charset="0"/>
                          <a:cs typeface="Arial" panose="020B0604020202020204" pitchFamily="34" charset="0"/>
                        </a:rPr>
                        <a:t>2020</a:t>
                      </a:r>
                      <a:endParaRPr lang="en-US" sz="2800">
                        <a:solidFill>
                          <a:schemeClr val="bg1"/>
                        </a:solidFill>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989230025"/>
                  </a:ext>
                </a:extLst>
              </a:tr>
              <a:tr h="770325">
                <a:tc>
                  <a:txBody>
                    <a:bodyPr/>
                    <a:lstStyle/>
                    <a:p>
                      <a:pPr algn="ctr"/>
                      <a:r>
                        <a:rPr lang="en-US" sz="2800">
                          <a:solidFill>
                            <a:srgbClr val="0707DF"/>
                          </a:solidFill>
                          <a:effectLst/>
                          <a:latin typeface="Arial" panose="020B0604020202020204" pitchFamily="34" charset="0"/>
                          <a:cs typeface="Arial" panose="020B0604020202020204" pitchFamily="34" charset="0"/>
                        </a:rPr>
                        <a:t>Diện tích rừng tự nhiên (triệu ha)</a:t>
                      </a:r>
                    </a:p>
                  </a:txBody>
                  <a:tcPr marL="0" marR="0" marT="0" marB="0"/>
                </a:tc>
                <a:tc>
                  <a:txBody>
                    <a:bodyPr/>
                    <a:lstStyle/>
                    <a:p>
                      <a:pPr algn="ctr"/>
                      <a:r>
                        <a:rPr lang="en-US" sz="2800">
                          <a:solidFill>
                            <a:srgbClr val="0707DF"/>
                          </a:solidFill>
                          <a:effectLst/>
                          <a:latin typeface="Arial" panose="020B0604020202020204" pitchFamily="34" charset="0"/>
                          <a:cs typeface="Arial" panose="020B0604020202020204" pitchFamily="34" charset="0"/>
                        </a:rPr>
                        <a:t>14,3</a:t>
                      </a:r>
                    </a:p>
                  </a:txBody>
                  <a:tcPr marL="0" marR="0" marT="0" marB="0"/>
                </a:tc>
                <a:tc>
                  <a:txBody>
                    <a:bodyPr/>
                    <a:lstStyle/>
                    <a:p>
                      <a:pPr algn="ctr"/>
                      <a:r>
                        <a:rPr lang="en-US" sz="2800">
                          <a:solidFill>
                            <a:srgbClr val="0707DF"/>
                          </a:solidFill>
                          <a:effectLst/>
                          <a:latin typeface="Arial" panose="020B0604020202020204" pitchFamily="34" charset="0"/>
                          <a:cs typeface="Arial" panose="020B0604020202020204" pitchFamily="34" charset="0"/>
                        </a:rPr>
                        <a:t>6,8</a:t>
                      </a:r>
                    </a:p>
                  </a:txBody>
                  <a:tcPr marL="0" marR="0" marT="0" marB="0"/>
                </a:tc>
                <a:tc>
                  <a:txBody>
                    <a:bodyPr/>
                    <a:lstStyle/>
                    <a:p>
                      <a:pPr algn="ctr"/>
                      <a:r>
                        <a:rPr lang="en-US" sz="2800">
                          <a:solidFill>
                            <a:srgbClr val="0707DF"/>
                          </a:solidFill>
                          <a:effectLst/>
                          <a:latin typeface="Arial" panose="020B0604020202020204" pitchFamily="34" charset="0"/>
                          <a:cs typeface="Arial" panose="020B0604020202020204" pitchFamily="34" charset="0"/>
                        </a:rPr>
                        <a:t>10,3</a:t>
                      </a:r>
                    </a:p>
                  </a:txBody>
                  <a:tcPr marL="0" marR="0" marT="0" marB="0"/>
                </a:tc>
                <a:extLst>
                  <a:ext uri="{0D108BD9-81ED-4DB2-BD59-A6C34878D82A}">
                    <a16:rowId xmlns:a16="http://schemas.microsoft.com/office/drawing/2014/main" val="77411913"/>
                  </a:ext>
                </a:extLst>
              </a:tr>
            </a:tbl>
          </a:graphicData>
        </a:graphic>
      </p:graphicFrame>
      <p:sp>
        <p:nvSpPr>
          <p:cNvPr id="4" name="TextBox 3">
            <a:extLst>
              <a:ext uri="{FF2B5EF4-FFF2-40B4-BE49-F238E27FC236}">
                <a16:creationId xmlns:a16="http://schemas.microsoft.com/office/drawing/2014/main" id="{4AA4516B-0A99-4CA0-2F1B-CB51C8FA9B5B}"/>
              </a:ext>
            </a:extLst>
          </p:cNvPr>
          <p:cNvSpPr txBox="1"/>
          <p:nvPr/>
        </p:nvSpPr>
        <p:spPr>
          <a:xfrm>
            <a:off x="1780855" y="78124"/>
            <a:ext cx="10181689" cy="461665"/>
          </a:xfrm>
          <a:prstGeom prst="rect">
            <a:avLst/>
          </a:prstGeom>
          <a:noFill/>
        </p:spPr>
        <p:txBody>
          <a:bodyPr wrap="square">
            <a:spAutoFit/>
          </a:bodyPr>
          <a:lstStyle/>
          <a:p>
            <a:r>
              <a:rPr lang="en-US" sz="2400" b="1" i="0">
                <a:solidFill>
                  <a:srgbClr val="FF0000"/>
                </a:solidFill>
                <a:effectLst/>
                <a:latin typeface="Arial" panose="020B0604020202020204" pitchFamily="34" charset="0"/>
                <a:cs typeface="Arial" panose="020B0604020202020204" pitchFamily="34" charset="0"/>
              </a:rPr>
              <a:t>DIỆN TÍCH RỪNG TỰ NHIÊN CỦA VIỆT NAM GIAI ĐOẠN 1943 - 2020</a:t>
            </a:r>
            <a:endParaRPr lang="en-US" sz="240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D7498DC-6D06-6D81-B64A-FF0AD70263C0}"/>
              </a:ext>
            </a:extLst>
          </p:cNvPr>
          <p:cNvSpPr txBox="1"/>
          <p:nvPr/>
        </p:nvSpPr>
        <p:spPr>
          <a:xfrm>
            <a:off x="1" y="2272879"/>
            <a:ext cx="12191999" cy="3416320"/>
          </a:xfrm>
          <a:prstGeom prst="rect">
            <a:avLst/>
          </a:prstGeom>
          <a:noFill/>
        </p:spPr>
        <p:txBody>
          <a:bodyPr wrap="square">
            <a:spAutoFit/>
          </a:bodyPr>
          <a:lstStyle/>
          <a:p>
            <a:pPr algn="just"/>
            <a:r>
              <a:rPr lang="vi-VN" sz="3600" b="0" i="0">
                <a:solidFill>
                  <a:srgbClr val="0000FF"/>
                </a:solidFill>
                <a:effectLst/>
                <a:latin typeface="#9Slide05 Fourth Medium" panose="00000600000000000000" pitchFamily="2" charset="0"/>
              </a:rPr>
              <a:t> Diện tích rừng tự nhiên ở Việt Nam có sự biến động trong giai đoạn 1943 - 2020:</a:t>
            </a:r>
          </a:p>
          <a:p>
            <a:pPr algn="just"/>
            <a:r>
              <a:rPr lang="vi-VN" sz="3600" b="1" i="0">
                <a:solidFill>
                  <a:srgbClr val="0707DF"/>
                </a:solidFill>
                <a:effectLst/>
                <a:latin typeface="#9Slide05 Fourth Medium" panose="00000600000000000000" pitchFamily="2" charset="0"/>
              </a:rPr>
              <a:t>+ </a:t>
            </a:r>
            <a:r>
              <a:rPr lang="vi-VN" sz="3600" b="1" i="0" u="sng">
                <a:solidFill>
                  <a:srgbClr val="0707DF"/>
                </a:solidFill>
                <a:effectLst/>
                <a:latin typeface="#9Slide05 Fourth Medium" panose="00000600000000000000" pitchFamily="2" charset="0"/>
              </a:rPr>
              <a:t>Giai đoạn từ 1943 - 1983</a:t>
            </a:r>
            <a:r>
              <a:rPr lang="vi-VN" sz="3600" b="0" i="0" u="sng">
                <a:solidFill>
                  <a:srgbClr val="0707DF"/>
                </a:solidFill>
                <a:effectLst/>
                <a:latin typeface="#9Slide05 Fourth Medium" panose="00000600000000000000" pitchFamily="2" charset="0"/>
              </a:rPr>
              <a:t>: </a:t>
            </a:r>
            <a:r>
              <a:rPr lang="vi-VN" sz="3600" b="0" i="0">
                <a:solidFill>
                  <a:srgbClr val="0000FF"/>
                </a:solidFill>
                <a:effectLst/>
                <a:latin typeface="#9Slide05 Fourth Medium" panose="00000600000000000000" pitchFamily="2" charset="0"/>
              </a:rPr>
              <a:t>diện tích rừng tự nhiên có xu hướng </a:t>
            </a:r>
            <a:r>
              <a:rPr lang="vi-VN" sz="3600" b="0" i="0">
                <a:solidFill>
                  <a:srgbClr val="FF0000"/>
                </a:solidFill>
                <a:effectLst/>
                <a:latin typeface="#9Slide05 Fourth Medium" panose="00000600000000000000" pitchFamily="2" charset="0"/>
              </a:rPr>
              <a:t>giảm (7,5 triệu ha).</a:t>
            </a:r>
          </a:p>
          <a:p>
            <a:pPr algn="just"/>
            <a:r>
              <a:rPr lang="vi-VN" sz="3600" b="0" i="0">
                <a:solidFill>
                  <a:srgbClr val="0707DF"/>
                </a:solidFill>
                <a:effectLst/>
                <a:latin typeface="#9Slide05 Fourth Medium" panose="00000600000000000000" pitchFamily="2" charset="0"/>
              </a:rPr>
              <a:t>+ </a:t>
            </a:r>
            <a:r>
              <a:rPr lang="vi-VN" sz="3600" b="0" i="0" u="sng">
                <a:solidFill>
                  <a:srgbClr val="0707DF"/>
                </a:solidFill>
                <a:effectLst/>
                <a:latin typeface="#9Slide05 Fourth Medium" panose="00000600000000000000" pitchFamily="2" charset="0"/>
              </a:rPr>
              <a:t>Giai đoạn từ 1983 - 2020</a:t>
            </a:r>
            <a:r>
              <a:rPr lang="vi-VN" sz="3600" b="0" i="0">
                <a:solidFill>
                  <a:srgbClr val="0707DF"/>
                </a:solidFill>
                <a:effectLst/>
                <a:latin typeface="#9Slide05 Fourth Medium" panose="00000600000000000000" pitchFamily="2" charset="0"/>
              </a:rPr>
              <a:t>: </a:t>
            </a:r>
            <a:r>
              <a:rPr lang="vi-VN" sz="3600" b="0" i="0">
                <a:solidFill>
                  <a:srgbClr val="0000FF"/>
                </a:solidFill>
                <a:effectLst/>
                <a:latin typeface="#9Slide05 Fourth Medium" panose="00000600000000000000" pitchFamily="2" charset="0"/>
              </a:rPr>
              <a:t>diện tích rừng tự nhiên có xu hướng </a:t>
            </a:r>
            <a:r>
              <a:rPr lang="vi-VN" sz="3600" b="0" i="0">
                <a:solidFill>
                  <a:srgbClr val="FF0000"/>
                </a:solidFill>
                <a:effectLst/>
                <a:latin typeface="#9Slide05 Fourth Medium" panose="00000600000000000000" pitchFamily="2" charset="0"/>
              </a:rPr>
              <a:t>tăng (3,5 triệu ha)</a:t>
            </a:r>
          </a:p>
        </p:txBody>
      </p:sp>
      <p:sp>
        <p:nvSpPr>
          <p:cNvPr id="10" name="TextBox 9">
            <a:extLst>
              <a:ext uri="{FF2B5EF4-FFF2-40B4-BE49-F238E27FC236}">
                <a16:creationId xmlns:a16="http://schemas.microsoft.com/office/drawing/2014/main" id="{CA1E88A8-D344-54AD-724A-D4A4DFC474E1}"/>
              </a:ext>
            </a:extLst>
          </p:cNvPr>
          <p:cNvSpPr txBox="1"/>
          <p:nvPr/>
        </p:nvSpPr>
        <p:spPr>
          <a:xfrm>
            <a:off x="0" y="5568189"/>
            <a:ext cx="12188952" cy="1138773"/>
          </a:xfrm>
          <a:prstGeom prst="rect">
            <a:avLst/>
          </a:prstGeom>
          <a:noFill/>
        </p:spPr>
        <p:txBody>
          <a:bodyPr wrap="square">
            <a:spAutoFit/>
          </a:bodyPr>
          <a:lstStyle/>
          <a:p>
            <a:pPr algn="just"/>
            <a:r>
              <a:rPr lang="vi-VN" sz="3400" b="0" i="0">
                <a:solidFill>
                  <a:srgbClr val="002060"/>
                </a:solidFill>
                <a:effectLst/>
                <a:latin typeface="#9Slide05 Fourth Medium" panose="00000600000000000000" pitchFamily="2" charset="0"/>
              </a:rPr>
              <a:t>=&gt; Trong giai đoạn này, diện tích rừng đã có sự cải thiện do con người có những biện pháp canh tác hợp lí, bảo vệ và cải tạo rừng có hiệu quả.</a:t>
            </a:r>
          </a:p>
        </p:txBody>
      </p:sp>
    </p:spTree>
    <p:extLst>
      <p:ext uri="{BB962C8B-B14F-4D97-AF65-F5344CB8AC3E}">
        <p14:creationId xmlns:p14="http://schemas.microsoft.com/office/powerpoint/2010/main" val="41444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0B5EFA-DFA3-B099-4C65-986B1D13ECAB}"/>
              </a:ext>
            </a:extLst>
          </p:cNvPr>
          <p:cNvPicPr>
            <a:picLocks noChangeAspect="1"/>
          </p:cNvPicPr>
          <p:nvPr/>
        </p:nvPicPr>
        <p:blipFill rotWithShape="1">
          <a:blip r:embed="rId2"/>
          <a:srcRect l="10269" r="929" b="13330"/>
          <a:stretch/>
        </p:blipFill>
        <p:spPr>
          <a:xfrm>
            <a:off x="0" y="5958042"/>
            <a:ext cx="12191999" cy="899958"/>
          </a:xfrm>
          <a:prstGeom prst="rect">
            <a:avLst/>
          </a:prstGeom>
        </p:spPr>
      </p:pic>
      <p:sp>
        <p:nvSpPr>
          <p:cNvPr id="8" name="TextBox 7">
            <a:extLst>
              <a:ext uri="{FF2B5EF4-FFF2-40B4-BE49-F238E27FC236}">
                <a16:creationId xmlns:a16="http://schemas.microsoft.com/office/drawing/2014/main" id="{4C450454-17F1-97DC-0548-1F1FF22FA547}"/>
              </a:ext>
            </a:extLst>
          </p:cNvPr>
          <p:cNvSpPr txBox="1"/>
          <p:nvPr/>
        </p:nvSpPr>
        <p:spPr>
          <a:xfrm>
            <a:off x="3048856" y="3238887"/>
            <a:ext cx="6097712" cy="385362"/>
          </a:xfrm>
          <a:prstGeom prst="rect">
            <a:avLst/>
          </a:prstGeom>
          <a:noFill/>
        </p:spPr>
        <p:txBody>
          <a:bodyPr wrap="square">
            <a:spAutoFit/>
          </a:bodyPr>
          <a:lstStyle/>
          <a:p>
            <a:pPr marL="90170" indent="180340" algn="just">
              <a:lnSpc>
                <a:spcPct val="115000"/>
              </a:lnSpc>
              <a:spcAft>
                <a:spcPts val="600"/>
              </a:spcAft>
              <a:tabLst>
                <a:tab pos="180340" algn="l"/>
                <a:tab pos="450215" algn="l"/>
              </a:tabLst>
            </a:pPr>
            <a:r>
              <a:rPr lang="en-US" sz="1800" b="1">
                <a:solidFill>
                  <a:srgbClr val="0000FF"/>
                </a:solidFill>
                <a:effectLst/>
                <a:latin typeface="Times New Roman" panose="02020603050405020304" pitchFamily="18" charset="0"/>
                <a:ea typeface="Cambria" panose="02040503050406030204" pitchFamily="18" charset="0"/>
                <a:hlinkClick r:id="rId3"/>
              </a:rPr>
              <a:t>https://www.youtube.com/watch?v=nBjngDz3s0A</a:t>
            </a:r>
            <a:endParaRPr lang="en-US" sz="160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E8856D8B-B0D3-B53B-B77D-4390AFD10EC8}"/>
              </a:ext>
            </a:extLst>
          </p:cNvPr>
          <p:cNvSpPr txBox="1"/>
          <p:nvPr/>
        </p:nvSpPr>
        <p:spPr>
          <a:xfrm>
            <a:off x="1528279" y="449893"/>
            <a:ext cx="9331505" cy="2416046"/>
          </a:xfrm>
          <a:prstGeom prst="rect">
            <a:avLst/>
          </a:prstGeom>
          <a:noFill/>
        </p:spPr>
        <p:txBody>
          <a:bodyPr wrap="square">
            <a:spAutoFit/>
          </a:bodyPr>
          <a:lstStyle/>
          <a:p>
            <a:pPr indent="180340" algn="just">
              <a:lnSpc>
                <a:spcPct val="115000"/>
              </a:lnSpc>
              <a:spcAft>
                <a:spcPts val="600"/>
              </a:spcAft>
              <a:tabLst>
                <a:tab pos="180340" algn="l"/>
                <a:tab pos="450215" algn="l"/>
              </a:tabLst>
            </a:pPr>
            <a:r>
              <a:rPr lang="en-US" sz="3200">
                <a:solidFill>
                  <a:srgbClr val="FF0000"/>
                </a:solidFill>
                <a:effectLst/>
                <a:latin typeface="#9Slide05 Fourth Medium" panose="00000600000000000000" pitchFamily="2" charset="0"/>
                <a:ea typeface="Cambria" panose="02040503050406030204" pitchFamily="18" charset="0"/>
              </a:rPr>
              <a:t>GV khen ngợi phần làm việc của nhóm, công bố kết quả và chốt ý. Liên hệ việc mất diện tích rừng đã gây ra các hậu quả nghiêm trọng. (Học sinh xem video)</a:t>
            </a:r>
          </a:p>
          <a:p>
            <a:pPr indent="180340" algn="just">
              <a:lnSpc>
                <a:spcPct val="115000"/>
              </a:lnSpc>
              <a:spcAft>
                <a:spcPts val="600"/>
              </a:spcAft>
              <a:tabLst>
                <a:tab pos="180340" algn="l"/>
                <a:tab pos="450215" algn="l"/>
              </a:tabLst>
            </a:pPr>
            <a:r>
              <a:rPr lang="en-US" sz="3200">
                <a:solidFill>
                  <a:srgbClr val="FF0000"/>
                </a:solidFill>
                <a:latin typeface="#9Slide05 Fourth Medium" panose="00000600000000000000" pitchFamily="2" charset="0"/>
                <a:ea typeface="Cambria" panose="02040503050406030204" pitchFamily="18" charset="0"/>
              </a:rPr>
              <a:t>Link video do video không chèn được</a:t>
            </a:r>
            <a:endParaRPr lang="en-US" sz="3200">
              <a:solidFill>
                <a:srgbClr val="FF0000"/>
              </a:solidFill>
              <a:effectLst/>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268388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3" name="Group 2">
            <a:extLst>
              <a:ext uri="{FF2B5EF4-FFF2-40B4-BE49-F238E27FC236}">
                <a16:creationId xmlns:a16="http://schemas.microsoft.com/office/drawing/2014/main" id="{ED087C6B-98CD-408D-905B-0593D59CB7C7}"/>
              </a:ext>
            </a:extLst>
          </p:cNvPr>
          <p:cNvGrpSpPr/>
          <p:nvPr/>
        </p:nvGrpSpPr>
        <p:grpSpPr>
          <a:xfrm>
            <a:off x="764977" y="2179215"/>
            <a:ext cx="10377675" cy="1850716"/>
            <a:chOff x="649341" y="1532047"/>
            <a:chExt cx="10377675" cy="1850716"/>
          </a:xfrm>
        </p:grpSpPr>
        <p:grpSp>
          <p:nvGrpSpPr>
            <p:cNvPr id="13" name="Google Shape;289;p20">
              <a:extLst>
                <a:ext uri="{FF2B5EF4-FFF2-40B4-BE49-F238E27FC236}">
                  <a16:creationId xmlns:a16="http://schemas.microsoft.com/office/drawing/2014/main" id="{8472BBF6-32D5-45CB-BCD7-9D28FAB64356}"/>
                </a:ext>
              </a:extLst>
            </p:cNvPr>
            <p:cNvGrpSpPr/>
            <p:nvPr/>
          </p:nvGrpSpPr>
          <p:grpSpPr>
            <a:xfrm>
              <a:off x="649341" y="1532047"/>
              <a:ext cx="10377675" cy="1850716"/>
              <a:chOff x="3603128" y="1206550"/>
              <a:chExt cx="9082912" cy="1850716"/>
            </a:xfrm>
          </p:grpSpPr>
          <p:sp>
            <p:nvSpPr>
              <p:cNvPr id="14" name="Google Shape;290;p20">
                <a:extLst>
                  <a:ext uri="{FF2B5EF4-FFF2-40B4-BE49-F238E27FC236}">
                    <a16:creationId xmlns:a16="http://schemas.microsoft.com/office/drawing/2014/main"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id="{01C7E35C-1487-4B0D-815C-F38D7845AC37}"/>
                  </a:ext>
                </a:extLst>
              </p:cNvPr>
              <p:cNvSpPr/>
              <p:nvPr/>
            </p:nvSpPr>
            <p:spPr>
              <a:xfrm>
                <a:off x="3861881" y="1373661"/>
                <a:ext cx="8824159" cy="1579947"/>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id="{976A2BFC-7B07-456F-9E78-18F6D6891D97}"/>
                  </a:ext>
                </a:extLst>
              </p:cNvPr>
              <p:cNvSpPr/>
              <p:nvPr/>
            </p:nvSpPr>
            <p:spPr>
              <a:xfrm>
                <a:off x="8259414" y="2963538"/>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id="{7777F2E5-8BEE-43E3-8B47-9C9367A7C3D2}"/>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0" name="Google Shape;296;p20">
                <a:extLst>
                  <a:ext uri="{FF2B5EF4-FFF2-40B4-BE49-F238E27FC236}">
                    <a16:creationId xmlns:a16="http://schemas.microsoft.com/office/drawing/2014/main" id="{A90EDE96-440C-4032-BBEA-23027EA94942}"/>
                  </a:ext>
                </a:extLst>
              </p:cNvPr>
              <p:cNvSpPr/>
              <p:nvPr/>
            </p:nvSpPr>
            <p:spPr>
              <a:xfrm>
                <a:off x="4323850" y="2874085"/>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id="{0D9E284F-A7C6-45B8-A730-9F63A26B0719}"/>
                  </a:ext>
                </a:extLst>
              </p:cNvPr>
              <p:cNvSpPr/>
              <p:nvPr/>
            </p:nvSpPr>
            <p:spPr>
              <a:xfrm flipV="1">
                <a:off x="4436719" y="2939259"/>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1A70E86-D02A-47CF-B210-A6CC8FF46AA8}"/>
                </a:ext>
              </a:extLst>
            </p:cNvPr>
            <p:cNvSpPr/>
            <p:nvPr/>
          </p:nvSpPr>
          <p:spPr>
            <a:xfrm>
              <a:off x="1544790" y="1943759"/>
              <a:ext cx="9278237" cy="1200329"/>
            </a:xfrm>
            <a:prstGeom prst="rect">
              <a:avLst/>
            </a:prstGeom>
          </p:spPr>
          <p:txBody>
            <a:bodyPr wrap="square">
              <a:spAutoFit/>
            </a:bodyPr>
            <a:lstStyle/>
            <a:p>
              <a:pPr algn="just"/>
              <a:r>
                <a:rPr lang="vi-VN" sz="3600" b="0" i="0">
                  <a:solidFill>
                    <a:srgbClr val="0707DF"/>
                  </a:solidFill>
                  <a:effectLst/>
                  <a:latin typeface="#9Slide05 Fourth" panose="00000500000000000000" pitchFamily="2" charset="0"/>
                </a:rPr>
                <a:t>Tìm hiểu và viết báo cáo ngắn (15 đến 20 dòng) về một vườn quốc gia ở Việt Nam.</a:t>
              </a:r>
              <a:endParaRPr lang="en-US" sz="3600">
                <a:solidFill>
                  <a:srgbClr val="0707DF"/>
                </a:solidFill>
                <a:latin typeface="#9Slide05 Fourth" panose="00000500000000000000" pitchFamily="2" charset="0"/>
                <a:cs typeface="Arial" panose="020B0604020202020204" pitchFamily="34" charset="0"/>
              </a:endParaRP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827" y="3931991"/>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533528" y="5699463"/>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Cá nhân</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99FDD1C7-8705-D540-10A6-FB3AD6E6836E}"/>
              </a:ext>
            </a:extLst>
          </p:cNvPr>
          <p:cNvPicPr>
            <a:picLocks noChangeAspect="1"/>
          </p:cNvPicPr>
          <p:nvPr/>
        </p:nvPicPr>
        <p:blipFill rotWithShape="1">
          <a:blip r:embed="rId5"/>
          <a:srcRect l="10269" r="929" b="13330"/>
          <a:stretch/>
        </p:blipFill>
        <p:spPr>
          <a:xfrm>
            <a:off x="0" y="6168586"/>
            <a:ext cx="12191999" cy="689414"/>
          </a:xfrm>
          <a:prstGeom prst="rect">
            <a:avLst/>
          </a:prstGeom>
        </p:spPr>
      </p:pic>
      <p:pic>
        <p:nvPicPr>
          <p:cNvPr id="6" name="Picture 6" descr="Cậu Bé, Đứa Trẻ, Trẻ Em, Học Bài, Học Tập, Tải hình PNG 137 -  Free.Vector6.com">
            <a:extLst>
              <a:ext uri="{FF2B5EF4-FFF2-40B4-BE49-F238E27FC236}">
                <a16:creationId xmlns:a16="http://schemas.microsoft.com/office/drawing/2014/main" id="{05573070-CB94-8368-25CF-CDBA6623B5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986" y="5070578"/>
            <a:ext cx="1664128" cy="12813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84772AF-2E0A-6ADC-8ED4-5792BC6C70D7}"/>
              </a:ext>
            </a:extLst>
          </p:cNvPr>
          <p:cNvPicPr>
            <a:picLocks noChangeAspect="1"/>
          </p:cNvPicPr>
          <p:nvPr/>
        </p:nvPicPr>
        <p:blipFill>
          <a:blip r:embed="rId7"/>
          <a:stretch>
            <a:fillRect/>
          </a:stretch>
        </p:blipFill>
        <p:spPr>
          <a:xfrm>
            <a:off x="9687616" y="4093384"/>
            <a:ext cx="1455036" cy="1160564"/>
          </a:xfrm>
          <a:prstGeom prst="rect">
            <a:avLst/>
          </a:prstGeom>
        </p:spPr>
      </p:pic>
      <p:sp>
        <p:nvSpPr>
          <p:cNvPr id="9" name="TextBox 8">
            <a:extLst>
              <a:ext uri="{FF2B5EF4-FFF2-40B4-BE49-F238E27FC236}">
                <a16:creationId xmlns:a16="http://schemas.microsoft.com/office/drawing/2014/main" id="{454B22A3-23A4-53F6-3DB6-2EAAFCFCB7CC}"/>
              </a:ext>
            </a:extLst>
          </p:cNvPr>
          <p:cNvSpPr txBox="1"/>
          <p:nvPr/>
        </p:nvSpPr>
        <p:spPr>
          <a:xfrm>
            <a:off x="2705090" y="4408841"/>
            <a:ext cx="6999030" cy="646331"/>
          </a:xfrm>
          <a:prstGeom prst="rect">
            <a:avLst/>
          </a:prstGeom>
          <a:noFill/>
        </p:spPr>
        <p:txBody>
          <a:bodyPr wrap="square" rtlCol="0">
            <a:spAutoFit/>
          </a:bodyPr>
          <a:lstStyle/>
          <a:p>
            <a:r>
              <a:rPr lang="en-US" sz="3600">
                <a:solidFill>
                  <a:srgbClr val="6044D8"/>
                </a:solidFill>
                <a:latin typeface="#9Slide05 Fourth Medium" panose="00000600000000000000" pitchFamily="2" charset="0"/>
              </a:rPr>
              <a:t>Viết báo cáo ngắn/ video/ infographic</a:t>
            </a:r>
          </a:p>
        </p:txBody>
      </p:sp>
    </p:spTree>
    <p:extLst>
      <p:ext uri="{BB962C8B-B14F-4D97-AF65-F5344CB8AC3E}">
        <p14:creationId xmlns:p14="http://schemas.microsoft.com/office/powerpoint/2010/main" val="282254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3" y="4641191"/>
            <a:ext cx="3949437"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333FF"/>
                </a:solidFill>
                <a:latin typeface="Arial" pitchFamily="34" charset="0"/>
                <a:cs typeface="Arial" pitchFamily="34" charset="0"/>
              </a:rPr>
              <a:t>Chuẩn bị bài 14. Vị trí địa lí Biển Đông,các vùng biển của Việt Nam.</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3447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Download CLIMATE CHANGE Free PNG Transparent Image And Clipart #1237904 -  PNG Images - PNGio">
            <a:extLst>
              <a:ext uri="{FF2B5EF4-FFF2-40B4-BE49-F238E27FC236}">
                <a16:creationId xmlns:a16="http://schemas.microsoft.com/office/drawing/2014/main" id="{7E7FDB12-2B8A-4D88-B327-D83DB9BCC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996" y="251524"/>
            <a:ext cx="2006629" cy="1459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6C55B1-46D4-CCD7-84F9-9FE2A014F273}"/>
              </a:ext>
            </a:extLst>
          </p:cNvPr>
          <p:cNvSpPr txBox="1"/>
          <p:nvPr/>
        </p:nvSpPr>
        <p:spPr>
          <a:xfrm>
            <a:off x="3862625" y="608371"/>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5" name="Group 24">
            <a:extLst>
              <a:ext uri="{FF2B5EF4-FFF2-40B4-BE49-F238E27FC236}">
                <a16:creationId xmlns:a16="http://schemas.microsoft.com/office/drawing/2014/main" id="{CE2A8266-922B-C34D-134B-9B8D6A7D995C}"/>
              </a:ext>
            </a:extLst>
          </p:cNvPr>
          <p:cNvGrpSpPr/>
          <p:nvPr/>
        </p:nvGrpSpPr>
        <p:grpSpPr>
          <a:xfrm>
            <a:off x="831748" y="2027091"/>
            <a:ext cx="5856728" cy="1041525"/>
            <a:chOff x="831748" y="2027091"/>
            <a:chExt cx="5334870" cy="1041525"/>
          </a:xfrm>
        </p:grpSpPr>
        <p:sp>
          <p:nvSpPr>
            <p:cNvPr id="12" name="Google Shape;492;p24">
              <a:extLst>
                <a:ext uri="{FF2B5EF4-FFF2-40B4-BE49-F238E27FC236}">
                  <a16:creationId xmlns:a16="http://schemas.microsoft.com/office/drawing/2014/main" id="{D7F41368-3B12-EF99-3E7E-29CF8801F0E7}"/>
                </a:ext>
              </a:extLst>
            </p:cNvPr>
            <p:cNvSpPr/>
            <p:nvPr/>
          </p:nvSpPr>
          <p:spPr>
            <a:xfrm>
              <a:off x="941534" y="2091391"/>
              <a:ext cx="3030583"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3;p24">
              <a:extLst>
                <a:ext uri="{FF2B5EF4-FFF2-40B4-BE49-F238E27FC236}">
                  <a16:creationId xmlns:a16="http://schemas.microsoft.com/office/drawing/2014/main" id="{8A4157D5-68BD-EF05-61CB-7AE498A44202}"/>
                </a:ext>
              </a:extLst>
            </p:cNvPr>
            <p:cNvSpPr/>
            <p:nvPr/>
          </p:nvSpPr>
          <p:spPr>
            <a:xfrm>
              <a:off x="941532" y="2091391"/>
              <a:ext cx="5140857"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4;p24">
              <a:extLst>
                <a:ext uri="{FF2B5EF4-FFF2-40B4-BE49-F238E27FC236}">
                  <a16:creationId xmlns:a16="http://schemas.microsoft.com/office/drawing/2014/main" id="{E0A50CBE-92B7-3A33-E59E-2096530F96D3}"/>
                </a:ext>
              </a:extLst>
            </p:cNvPr>
            <p:cNvSpPr/>
            <p:nvPr/>
          </p:nvSpPr>
          <p:spPr>
            <a:xfrm>
              <a:off x="917010" y="2091391"/>
              <a:ext cx="895250"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5;p24">
              <a:extLst>
                <a:ext uri="{FF2B5EF4-FFF2-40B4-BE49-F238E27FC236}">
                  <a16:creationId xmlns:a16="http://schemas.microsoft.com/office/drawing/2014/main" id="{AD66E935-A027-B50C-B020-A5445DC4A693}"/>
                </a:ext>
              </a:extLst>
            </p:cNvPr>
            <p:cNvSpPr/>
            <p:nvPr/>
          </p:nvSpPr>
          <p:spPr>
            <a:xfrm>
              <a:off x="989111" y="2164916"/>
              <a:ext cx="751319"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a:solidFill>
                    <a:srgbClr val="FF0000"/>
                  </a:solidFill>
                  <a:latin typeface="#9Slide03 AllRoundGothic" panose="020B0703020202020104" pitchFamily="34" charset="0"/>
                </a:rPr>
                <a:t>2</a:t>
              </a:r>
              <a:endParaRPr sz="3200">
                <a:solidFill>
                  <a:srgbClr val="FF0000"/>
                </a:solidFill>
                <a:latin typeface="#9Slide03 AllRoundGothic" panose="020B0703020202020104" pitchFamily="34" charset="0"/>
              </a:endParaRPr>
            </a:p>
          </p:txBody>
        </p:sp>
        <p:sp>
          <p:nvSpPr>
            <p:cNvPr id="16" name="Google Shape;496;p24">
              <a:extLst>
                <a:ext uri="{FF2B5EF4-FFF2-40B4-BE49-F238E27FC236}">
                  <a16:creationId xmlns:a16="http://schemas.microsoft.com/office/drawing/2014/main" id="{EC5F9CB5-0406-F058-16FB-ED3160296125}"/>
                </a:ext>
              </a:extLst>
            </p:cNvPr>
            <p:cNvSpPr/>
            <p:nvPr/>
          </p:nvSpPr>
          <p:spPr>
            <a:xfrm>
              <a:off x="831748" y="2027091"/>
              <a:ext cx="5334870"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9;p24">
              <a:extLst>
                <a:ext uri="{FF2B5EF4-FFF2-40B4-BE49-F238E27FC236}">
                  <a16:creationId xmlns:a16="http://schemas.microsoft.com/office/drawing/2014/main" id="{5149A536-609C-D5AA-7441-07D7F0021E4B}"/>
                </a:ext>
              </a:extLst>
            </p:cNvPr>
            <p:cNvSpPr txBox="1"/>
            <p:nvPr/>
          </p:nvSpPr>
          <p:spPr>
            <a:xfrm>
              <a:off x="1745795" y="2425322"/>
              <a:ext cx="4340498" cy="319793"/>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Tính cấp thiết của vấn đề bảo tồn đa dạng sinh học ở Việt Nam</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pic>
        <p:nvPicPr>
          <p:cNvPr id="3" name="Picture 2">
            <a:extLst>
              <a:ext uri="{FF2B5EF4-FFF2-40B4-BE49-F238E27FC236}">
                <a16:creationId xmlns:a16="http://schemas.microsoft.com/office/drawing/2014/main" id="{A141682B-7A1A-1A59-2DD9-2D65D9132EBD}"/>
              </a:ext>
            </a:extLst>
          </p:cNvPr>
          <p:cNvPicPr>
            <a:picLocks noChangeAspect="1"/>
          </p:cNvPicPr>
          <p:nvPr/>
        </p:nvPicPr>
        <p:blipFill rotWithShape="1">
          <a:blip r:embed="rId3"/>
          <a:srcRect l="10269" r="929" b="13330"/>
          <a:stretch/>
        </p:blipFill>
        <p:spPr>
          <a:xfrm>
            <a:off x="0" y="5958042"/>
            <a:ext cx="12191999" cy="899958"/>
          </a:xfrm>
          <a:prstGeom prst="rect">
            <a:avLst/>
          </a:prstGeom>
        </p:spPr>
      </p:pic>
      <p:sp>
        <p:nvSpPr>
          <p:cNvPr id="19" name="TextBox 18">
            <a:extLst>
              <a:ext uri="{FF2B5EF4-FFF2-40B4-BE49-F238E27FC236}">
                <a16:creationId xmlns:a16="http://schemas.microsoft.com/office/drawing/2014/main" id="{07635F18-4B69-D8C3-8467-6DB49DBAE53C}"/>
              </a:ext>
            </a:extLst>
          </p:cNvPr>
          <p:cNvSpPr txBox="1"/>
          <p:nvPr/>
        </p:nvSpPr>
        <p:spPr>
          <a:xfrm>
            <a:off x="1315768" y="3413589"/>
            <a:ext cx="8672670" cy="523220"/>
          </a:xfrm>
          <a:prstGeom prst="rect">
            <a:avLst/>
          </a:prstGeom>
          <a:solidFill>
            <a:srgbClr val="FFFF66"/>
          </a:solidFill>
        </p:spPr>
        <p:txBody>
          <a:bodyPr wrap="square" rtlCol="0">
            <a:spAutoFit/>
          </a:bodyPr>
          <a:lstStyle/>
          <a:p>
            <a:pPr marL="457200" indent="-457200">
              <a:buFont typeface="Wingdings" panose="05000000000000000000" pitchFamily="2" charset="2"/>
              <a:buChar char="q"/>
            </a:pPr>
            <a:r>
              <a:rPr lang="en-US" sz="2800">
                <a:solidFill>
                  <a:srgbClr val="0707DF"/>
                </a:solidFill>
                <a:latin typeface="Arial" panose="020B0604020202020204" pitchFamily="34" charset="0"/>
                <a:cs typeface="Arial" panose="020B0604020202020204" pitchFamily="34" charset="0"/>
              </a:rPr>
              <a:t>Đa dạng sinh học của nước ta đang bị suy giảm</a:t>
            </a:r>
          </a:p>
        </p:txBody>
      </p:sp>
      <p:sp>
        <p:nvSpPr>
          <p:cNvPr id="22" name="TextBox 21">
            <a:extLst>
              <a:ext uri="{FF2B5EF4-FFF2-40B4-BE49-F238E27FC236}">
                <a16:creationId xmlns:a16="http://schemas.microsoft.com/office/drawing/2014/main" id="{B5C906E5-83A8-CA8D-59E4-B7AB3118FC36}"/>
              </a:ext>
            </a:extLst>
          </p:cNvPr>
          <p:cNvSpPr txBox="1"/>
          <p:nvPr/>
        </p:nvSpPr>
        <p:spPr>
          <a:xfrm>
            <a:off x="2136780" y="4141659"/>
            <a:ext cx="8030664" cy="523220"/>
          </a:xfrm>
          <a:prstGeom prst="rect">
            <a:avLst/>
          </a:prstGeom>
          <a:solidFill>
            <a:schemeClr val="accent4">
              <a:lumMod val="40000"/>
              <a:lumOff val="60000"/>
            </a:schemeClr>
          </a:solidFill>
        </p:spPr>
        <p:txBody>
          <a:bodyPr wrap="square" rtlCol="0">
            <a:spAutoFit/>
          </a:bodyPr>
          <a:lstStyle/>
          <a:p>
            <a:pPr marL="457200" indent="-457200">
              <a:buFont typeface="Wingdings" panose="05000000000000000000" pitchFamily="2" charset="2"/>
              <a:buChar char="q"/>
            </a:pPr>
            <a:r>
              <a:rPr lang="en-US" sz="2800">
                <a:solidFill>
                  <a:srgbClr val="0707DF"/>
                </a:solidFill>
                <a:latin typeface="Arial" panose="020B0604020202020204" pitchFamily="34" charset="0"/>
                <a:cs typeface="Arial" panose="020B0604020202020204" pitchFamily="34" charset="0"/>
              </a:rPr>
              <a:t> Nguyên nhân gây suy giảm đa dạng sinh học</a:t>
            </a:r>
          </a:p>
        </p:txBody>
      </p:sp>
      <p:sp>
        <p:nvSpPr>
          <p:cNvPr id="24" name="TextBox 23">
            <a:extLst>
              <a:ext uri="{FF2B5EF4-FFF2-40B4-BE49-F238E27FC236}">
                <a16:creationId xmlns:a16="http://schemas.microsoft.com/office/drawing/2014/main" id="{D7357E3F-F2AF-BB14-503E-0983DCEC2388}"/>
              </a:ext>
            </a:extLst>
          </p:cNvPr>
          <p:cNvSpPr txBox="1"/>
          <p:nvPr/>
        </p:nvSpPr>
        <p:spPr>
          <a:xfrm>
            <a:off x="2415414" y="4990709"/>
            <a:ext cx="9135008" cy="523220"/>
          </a:xfrm>
          <a:prstGeom prst="rect">
            <a:avLst/>
          </a:prstGeom>
          <a:solidFill>
            <a:srgbClr val="FFFF66"/>
          </a:solidFill>
        </p:spPr>
        <p:txBody>
          <a:bodyPr wrap="square" rtlCol="0">
            <a:spAutoFit/>
          </a:bodyPr>
          <a:lstStyle/>
          <a:p>
            <a:pPr marL="457200" indent="-457200">
              <a:buFont typeface="Wingdings" panose="05000000000000000000" pitchFamily="2" charset="2"/>
              <a:buChar char="q"/>
            </a:pPr>
            <a:r>
              <a:rPr lang="en-US" sz="2800">
                <a:solidFill>
                  <a:srgbClr val="0707DF"/>
                </a:solidFill>
                <a:latin typeface="Arial" panose="020B0604020202020204" pitchFamily="34" charset="0"/>
                <a:cs typeface="Arial" panose="020B0604020202020204" pitchFamily="34" charset="0"/>
              </a:rPr>
              <a:t>Một số biện pháp bảo vệ đa dạng sinh học ở nước ta</a:t>
            </a:r>
          </a:p>
        </p:txBody>
      </p:sp>
    </p:spTree>
    <p:extLst>
      <p:ext uri="{BB962C8B-B14F-4D97-AF65-F5344CB8AC3E}">
        <p14:creationId xmlns:p14="http://schemas.microsoft.com/office/powerpoint/2010/main" val="208858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62A30-FB56-F6A2-3FCC-2CDE515ABE6C}"/>
              </a:ext>
            </a:extLst>
          </p:cNvPr>
          <p:cNvPicPr>
            <a:picLocks noChangeAspect="1"/>
          </p:cNvPicPr>
          <p:nvPr/>
        </p:nvPicPr>
        <p:blipFill rotWithShape="1">
          <a:blip r:embed="rId5"/>
          <a:srcRect l="10269" r="929" b="13330"/>
          <a:stretch/>
        </p:blipFill>
        <p:spPr>
          <a:xfrm>
            <a:off x="0" y="5958042"/>
            <a:ext cx="12191999" cy="899958"/>
          </a:xfrm>
          <a:prstGeom prst="rect">
            <a:avLst/>
          </a:prstGeom>
        </p:spPr>
      </p:pic>
      <p:grpSp>
        <p:nvGrpSpPr>
          <p:cNvPr id="2" name="Google Shape;491;p24">
            <a:extLst>
              <a:ext uri="{FF2B5EF4-FFF2-40B4-BE49-F238E27FC236}">
                <a16:creationId xmlns:a16="http://schemas.microsoft.com/office/drawing/2014/main" id="{18E97987-B218-1E0E-C1B9-0A7B9C0B159A}"/>
              </a:ext>
            </a:extLst>
          </p:cNvPr>
          <p:cNvGrpSpPr/>
          <p:nvPr/>
        </p:nvGrpSpPr>
        <p:grpSpPr>
          <a:xfrm>
            <a:off x="0" y="0"/>
            <a:ext cx="5077236" cy="1041525"/>
            <a:chOff x="4713533" y="1560375"/>
            <a:chExt cx="5175773" cy="1041525"/>
          </a:xfrm>
        </p:grpSpPr>
        <p:sp>
          <p:nvSpPr>
            <p:cNvPr id="3" name="Google Shape;492;p24">
              <a:extLst>
                <a:ext uri="{FF2B5EF4-FFF2-40B4-BE49-F238E27FC236}">
                  <a16:creationId xmlns:a16="http://schemas.microsoft.com/office/drawing/2014/main" id="{77758D0C-1E07-654E-2A0F-B72AD338B09A}"/>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3;p24">
              <a:extLst>
                <a:ext uri="{FF2B5EF4-FFF2-40B4-BE49-F238E27FC236}">
                  <a16:creationId xmlns:a16="http://schemas.microsoft.com/office/drawing/2014/main" id="{D496517A-1B86-300F-F2E2-43F6E3778F83}"/>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4;p24">
              <a:extLst>
                <a:ext uri="{FF2B5EF4-FFF2-40B4-BE49-F238E27FC236}">
                  <a16:creationId xmlns:a16="http://schemas.microsoft.com/office/drawing/2014/main" id="{5D86B94E-5A62-03D0-6680-2F5838579350}"/>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5;p24">
              <a:extLst>
                <a:ext uri="{FF2B5EF4-FFF2-40B4-BE49-F238E27FC236}">
                  <a16:creationId xmlns:a16="http://schemas.microsoft.com/office/drawing/2014/main" id="{84D3FFB4-A420-C4C0-5A35-33FA7400F0A1}"/>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a:solidFill>
                    <a:srgbClr val="FF0000"/>
                  </a:solidFill>
                  <a:latin typeface="#9Slide03 AllRoundGothic" panose="020B0703020202020104" pitchFamily="34" charset="0"/>
                </a:rPr>
                <a:t>2</a:t>
              </a:r>
              <a:endParaRPr sz="3200">
                <a:solidFill>
                  <a:srgbClr val="FF0000"/>
                </a:solidFill>
                <a:latin typeface="#9Slide03 AllRoundGothic" panose="020B0703020202020104" pitchFamily="34" charset="0"/>
              </a:endParaRPr>
            </a:p>
          </p:txBody>
        </p:sp>
        <p:sp>
          <p:nvSpPr>
            <p:cNvPr id="8" name="Google Shape;496;p24">
              <a:extLst>
                <a:ext uri="{FF2B5EF4-FFF2-40B4-BE49-F238E27FC236}">
                  <a16:creationId xmlns:a16="http://schemas.microsoft.com/office/drawing/2014/main" id="{DE8F3F34-36FF-4CC6-1991-F28803A7282C}"/>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p24">
              <a:extLst>
                <a:ext uri="{FF2B5EF4-FFF2-40B4-BE49-F238E27FC236}">
                  <a16:creationId xmlns:a16="http://schemas.microsoft.com/office/drawing/2014/main" id="{01B07657-0E48-114D-E3E2-EDE6C8A94F3F}"/>
                </a:ext>
              </a:extLst>
            </p:cNvPr>
            <p:cNvSpPr txBox="1"/>
            <p:nvPr/>
          </p:nvSpPr>
          <p:spPr>
            <a:xfrm>
              <a:off x="5775704" y="1922429"/>
              <a:ext cx="3825674" cy="35808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Bảo tồn đa dạng sinh học ở Việt Nam</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3" name="TextBox 12">
            <a:extLst>
              <a:ext uri="{FF2B5EF4-FFF2-40B4-BE49-F238E27FC236}">
                <a16:creationId xmlns:a16="http://schemas.microsoft.com/office/drawing/2014/main" id="{AC599A48-C7AB-F5D4-E85A-3A93CD3959D1}"/>
              </a:ext>
            </a:extLst>
          </p:cNvPr>
          <p:cNvSpPr txBox="1"/>
          <p:nvPr/>
        </p:nvSpPr>
        <p:spPr>
          <a:xfrm>
            <a:off x="1414835" y="2421851"/>
            <a:ext cx="9362327" cy="1569660"/>
          </a:xfrm>
          <a:custGeom>
            <a:avLst/>
            <a:gdLst>
              <a:gd name="connsiteX0" fmla="*/ 0 w 9362327"/>
              <a:gd name="connsiteY0" fmla="*/ 0 h 1569660"/>
              <a:gd name="connsiteX1" fmla="*/ 575114 w 9362327"/>
              <a:gd name="connsiteY1" fmla="*/ 0 h 1569660"/>
              <a:gd name="connsiteX2" fmla="*/ 962982 w 9362327"/>
              <a:gd name="connsiteY2" fmla="*/ 0 h 1569660"/>
              <a:gd name="connsiteX3" fmla="*/ 1818966 w 9362327"/>
              <a:gd name="connsiteY3" fmla="*/ 0 h 1569660"/>
              <a:gd name="connsiteX4" fmla="*/ 2394081 w 9362327"/>
              <a:gd name="connsiteY4" fmla="*/ 0 h 1569660"/>
              <a:gd name="connsiteX5" fmla="*/ 2969195 w 9362327"/>
              <a:gd name="connsiteY5" fmla="*/ 0 h 1569660"/>
              <a:gd name="connsiteX6" fmla="*/ 3825179 w 9362327"/>
              <a:gd name="connsiteY6" fmla="*/ 0 h 1569660"/>
              <a:gd name="connsiteX7" fmla="*/ 4306670 w 9362327"/>
              <a:gd name="connsiteY7" fmla="*/ 0 h 1569660"/>
              <a:gd name="connsiteX8" fmla="*/ 5162655 w 9362327"/>
              <a:gd name="connsiteY8" fmla="*/ 0 h 1569660"/>
              <a:gd name="connsiteX9" fmla="*/ 6018639 w 9362327"/>
              <a:gd name="connsiteY9" fmla="*/ 0 h 1569660"/>
              <a:gd name="connsiteX10" fmla="*/ 6687376 w 9362327"/>
              <a:gd name="connsiteY10" fmla="*/ 0 h 1569660"/>
              <a:gd name="connsiteX11" fmla="*/ 7543361 w 9362327"/>
              <a:gd name="connsiteY11" fmla="*/ 0 h 1569660"/>
              <a:gd name="connsiteX12" fmla="*/ 8118475 w 9362327"/>
              <a:gd name="connsiteY12" fmla="*/ 0 h 1569660"/>
              <a:gd name="connsiteX13" fmla="*/ 8693589 w 9362327"/>
              <a:gd name="connsiteY13" fmla="*/ 0 h 1569660"/>
              <a:gd name="connsiteX14" fmla="*/ 9362327 w 9362327"/>
              <a:gd name="connsiteY14" fmla="*/ 0 h 1569660"/>
              <a:gd name="connsiteX15" fmla="*/ 9362327 w 9362327"/>
              <a:gd name="connsiteY15" fmla="*/ 507523 h 1569660"/>
              <a:gd name="connsiteX16" fmla="*/ 9362327 w 9362327"/>
              <a:gd name="connsiteY16" fmla="*/ 1030743 h 1569660"/>
              <a:gd name="connsiteX17" fmla="*/ 9362327 w 9362327"/>
              <a:gd name="connsiteY17" fmla="*/ 1569660 h 1569660"/>
              <a:gd name="connsiteX18" fmla="*/ 8599966 w 9362327"/>
              <a:gd name="connsiteY18" fmla="*/ 1569660 h 1569660"/>
              <a:gd name="connsiteX19" fmla="*/ 8212098 w 9362327"/>
              <a:gd name="connsiteY19" fmla="*/ 1569660 h 1569660"/>
              <a:gd name="connsiteX20" fmla="*/ 7730607 w 9362327"/>
              <a:gd name="connsiteY20" fmla="*/ 1569660 h 1569660"/>
              <a:gd name="connsiteX21" fmla="*/ 6874623 w 9362327"/>
              <a:gd name="connsiteY21" fmla="*/ 1569660 h 1569660"/>
              <a:gd name="connsiteX22" fmla="*/ 6205885 w 9362327"/>
              <a:gd name="connsiteY22" fmla="*/ 1569660 h 1569660"/>
              <a:gd name="connsiteX23" fmla="*/ 5724394 w 9362327"/>
              <a:gd name="connsiteY23" fmla="*/ 1569660 h 1569660"/>
              <a:gd name="connsiteX24" fmla="*/ 5055657 w 9362327"/>
              <a:gd name="connsiteY24" fmla="*/ 1569660 h 1569660"/>
              <a:gd name="connsiteX25" fmla="*/ 4667789 w 9362327"/>
              <a:gd name="connsiteY25" fmla="*/ 1569660 h 1569660"/>
              <a:gd name="connsiteX26" fmla="*/ 4279921 w 9362327"/>
              <a:gd name="connsiteY26" fmla="*/ 1569660 h 1569660"/>
              <a:gd name="connsiteX27" fmla="*/ 3611183 w 9362327"/>
              <a:gd name="connsiteY27" fmla="*/ 1569660 h 1569660"/>
              <a:gd name="connsiteX28" fmla="*/ 3129692 w 9362327"/>
              <a:gd name="connsiteY28" fmla="*/ 1569660 h 1569660"/>
              <a:gd name="connsiteX29" fmla="*/ 2367331 w 9362327"/>
              <a:gd name="connsiteY29" fmla="*/ 1569660 h 1569660"/>
              <a:gd name="connsiteX30" fmla="*/ 1885840 w 9362327"/>
              <a:gd name="connsiteY30" fmla="*/ 1569660 h 1569660"/>
              <a:gd name="connsiteX31" fmla="*/ 1123479 w 9362327"/>
              <a:gd name="connsiteY31" fmla="*/ 1569660 h 1569660"/>
              <a:gd name="connsiteX32" fmla="*/ 735611 w 9362327"/>
              <a:gd name="connsiteY32" fmla="*/ 1569660 h 1569660"/>
              <a:gd name="connsiteX33" fmla="*/ 0 w 9362327"/>
              <a:gd name="connsiteY33" fmla="*/ 1569660 h 1569660"/>
              <a:gd name="connsiteX34" fmla="*/ 0 w 9362327"/>
              <a:gd name="connsiteY34" fmla="*/ 1077833 h 1569660"/>
              <a:gd name="connsiteX35" fmla="*/ 0 w 9362327"/>
              <a:gd name="connsiteY35" fmla="*/ 523220 h 1569660"/>
              <a:gd name="connsiteX36" fmla="*/ 0 w 9362327"/>
              <a:gd name="connsiteY3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62327" h="1569660" extrusionOk="0">
                <a:moveTo>
                  <a:pt x="0" y="0"/>
                </a:moveTo>
                <a:cubicBezTo>
                  <a:pt x="261637" y="-7708"/>
                  <a:pt x="425928" y="-16378"/>
                  <a:pt x="575114" y="0"/>
                </a:cubicBezTo>
                <a:cubicBezTo>
                  <a:pt x="724300" y="16378"/>
                  <a:pt x="879561" y="-16548"/>
                  <a:pt x="962982" y="0"/>
                </a:cubicBezTo>
                <a:cubicBezTo>
                  <a:pt x="1046403" y="16548"/>
                  <a:pt x="1601022" y="-521"/>
                  <a:pt x="1818966" y="0"/>
                </a:cubicBezTo>
                <a:cubicBezTo>
                  <a:pt x="2036910" y="521"/>
                  <a:pt x="2121629" y="21430"/>
                  <a:pt x="2394081" y="0"/>
                </a:cubicBezTo>
                <a:cubicBezTo>
                  <a:pt x="2666533" y="-21430"/>
                  <a:pt x="2823309" y="5414"/>
                  <a:pt x="2969195" y="0"/>
                </a:cubicBezTo>
                <a:cubicBezTo>
                  <a:pt x="3115081" y="-5414"/>
                  <a:pt x="3620665" y="-38487"/>
                  <a:pt x="3825179" y="0"/>
                </a:cubicBezTo>
                <a:cubicBezTo>
                  <a:pt x="4029693" y="38487"/>
                  <a:pt x="4088089" y="23386"/>
                  <a:pt x="4306670" y="0"/>
                </a:cubicBezTo>
                <a:cubicBezTo>
                  <a:pt x="4525251" y="-23386"/>
                  <a:pt x="4847261" y="84"/>
                  <a:pt x="5162655" y="0"/>
                </a:cubicBezTo>
                <a:cubicBezTo>
                  <a:pt x="5478049" y="-84"/>
                  <a:pt x="5826056" y="-9997"/>
                  <a:pt x="6018639" y="0"/>
                </a:cubicBezTo>
                <a:cubicBezTo>
                  <a:pt x="6211222" y="9997"/>
                  <a:pt x="6448790" y="292"/>
                  <a:pt x="6687376" y="0"/>
                </a:cubicBezTo>
                <a:cubicBezTo>
                  <a:pt x="6925962" y="-292"/>
                  <a:pt x="7261375" y="26316"/>
                  <a:pt x="7543361" y="0"/>
                </a:cubicBezTo>
                <a:cubicBezTo>
                  <a:pt x="7825347" y="-26316"/>
                  <a:pt x="7981435" y="-17033"/>
                  <a:pt x="8118475" y="0"/>
                </a:cubicBezTo>
                <a:cubicBezTo>
                  <a:pt x="8255515" y="17033"/>
                  <a:pt x="8476295" y="12681"/>
                  <a:pt x="8693589" y="0"/>
                </a:cubicBezTo>
                <a:cubicBezTo>
                  <a:pt x="8910883" y="-12681"/>
                  <a:pt x="9158978" y="-28013"/>
                  <a:pt x="9362327" y="0"/>
                </a:cubicBezTo>
                <a:cubicBezTo>
                  <a:pt x="9387333" y="196884"/>
                  <a:pt x="9369708" y="392057"/>
                  <a:pt x="9362327" y="507523"/>
                </a:cubicBezTo>
                <a:cubicBezTo>
                  <a:pt x="9354946" y="622989"/>
                  <a:pt x="9366441" y="797755"/>
                  <a:pt x="9362327" y="1030743"/>
                </a:cubicBezTo>
                <a:cubicBezTo>
                  <a:pt x="9358213" y="1263731"/>
                  <a:pt x="9351910" y="1416079"/>
                  <a:pt x="9362327" y="1569660"/>
                </a:cubicBezTo>
                <a:cubicBezTo>
                  <a:pt x="9115491" y="1554270"/>
                  <a:pt x="8846957" y="1593160"/>
                  <a:pt x="8599966" y="1569660"/>
                </a:cubicBezTo>
                <a:cubicBezTo>
                  <a:pt x="8352975" y="1546160"/>
                  <a:pt x="8333047" y="1571520"/>
                  <a:pt x="8212098" y="1569660"/>
                </a:cubicBezTo>
                <a:cubicBezTo>
                  <a:pt x="8091149" y="1567800"/>
                  <a:pt x="7939427" y="1582342"/>
                  <a:pt x="7730607" y="1569660"/>
                </a:cubicBezTo>
                <a:cubicBezTo>
                  <a:pt x="7521787" y="1556978"/>
                  <a:pt x="7224976" y="1588869"/>
                  <a:pt x="6874623" y="1569660"/>
                </a:cubicBezTo>
                <a:cubicBezTo>
                  <a:pt x="6524270" y="1550451"/>
                  <a:pt x="6492080" y="1575516"/>
                  <a:pt x="6205885" y="1569660"/>
                </a:cubicBezTo>
                <a:cubicBezTo>
                  <a:pt x="5919690" y="1563804"/>
                  <a:pt x="5922795" y="1574089"/>
                  <a:pt x="5724394" y="1569660"/>
                </a:cubicBezTo>
                <a:cubicBezTo>
                  <a:pt x="5525993" y="1565231"/>
                  <a:pt x="5320709" y="1544108"/>
                  <a:pt x="5055657" y="1569660"/>
                </a:cubicBezTo>
                <a:cubicBezTo>
                  <a:pt x="4790605" y="1595212"/>
                  <a:pt x="4792321" y="1586512"/>
                  <a:pt x="4667789" y="1569660"/>
                </a:cubicBezTo>
                <a:cubicBezTo>
                  <a:pt x="4543257" y="1552808"/>
                  <a:pt x="4375242" y="1569928"/>
                  <a:pt x="4279921" y="1569660"/>
                </a:cubicBezTo>
                <a:cubicBezTo>
                  <a:pt x="4184600" y="1569392"/>
                  <a:pt x="3894705" y="1595460"/>
                  <a:pt x="3611183" y="1569660"/>
                </a:cubicBezTo>
                <a:cubicBezTo>
                  <a:pt x="3327661" y="1543860"/>
                  <a:pt x="3343645" y="1574759"/>
                  <a:pt x="3129692" y="1569660"/>
                </a:cubicBezTo>
                <a:cubicBezTo>
                  <a:pt x="2915739" y="1564561"/>
                  <a:pt x="2722150" y="1570209"/>
                  <a:pt x="2367331" y="1569660"/>
                </a:cubicBezTo>
                <a:cubicBezTo>
                  <a:pt x="2012512" y="1569111"/>
                  <a:pt x="2072460" y="1573644"/>
                  <a:pt x="1885840" y="1569660"/>
                </a:cubicBezTo>
                <a:cubicBezTo>
                  <a:pt x="1699220" y="1565676"/>
                  <a:pt x="1320545" y="1600286"/>
                  <a:pt x="1123479" y="1569660"/>
                </a:cubicBezTo>
                <a:cubicBezTo>
                  <a:pt x="926413" y="1539034"/>
                  <a:pt x="870827" y="1582840"/>
                  <a:pt x="735611" y="1569660"/>
                </a:cubicBezTo>
                <a:cubicBezTo>
                  <a:pt x="600395" y="1556480"/>
                  <a:pt x="272810" y="1567093"/>
                  <a:pt x="0" y="1569660"/>
                </a:cubicBezTo>
                <a:cubicBezTo>
                  <a:pt x="14310" y="1462238"/>
                  <a:pt x="10726" y="1235608"/>
                  <a:pt x="0" y="1077833"/>
                </a:cubicBezTo>
                <a:cubicBezTo>
                  <a:pt x="-10726" y="920058"/>
                  <a:pt x="-5956" y="764280"/>
                  <a:pt x="0" y="523220"/>
                </a:cubicBezTo>
                <a:cubicBezTo>
                  <a:pt x="5956" y="282160"/>
                  <a:pt x="-2346" y="199012"/>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just"/>
            <a:r>
              <a:rPr lang="vi-VN" b="0" i="0">
                <a:solidFill>
                  <a:srgbClr val="333333"/>
                </a:solidFill>
                <a:effectLst/>
                <a:latin typeface="Roboto" panose="02000000000000000000" pitchFamily="2" charset="0"/>
              </a:rPr>
              <a:t> </a:t>
            </a:r>
            <a:r>
              <a:rPr lang="vi-VN" sz="3200" b="0" i="0">
                <a:solidFill>
                  <a:srgbClr val="FF0000"/>
                </a:solidFill>
                <a:effectLst/>
              </a:rPr>
              <a:t>Dựa vào thông tin trong bài và đoạn video, em hãy chứng minh tính cấp thiết của vấn đề bảo tồn đa dạng sinh học ở nước ta.</a:t>
            </a:r>
            <a:endParaRPr lang="en-US" sz="3200">
              <a:solidFill>
                <a:srgbClr val="FF0000"/>
              </a:solidFill>
            </a:endParaRPr>
          </a:p>
        </p:txBody>
      </p:sp>
      <p:pic>
        <p:nvPicPr>
          <p:cNvPr id="14" name="Picture 13">
            <a:extLst>
              <a:ext uri="{FF2B5EF4-FFF2-40B4-BE49-F238E27FC236}">
                <a16:creationId xmlns:a16="http://schemas.microsoft.com/office/drawing/2014/main" id="{1C73DB8F-6003-E9CF-404B-E9B5364B5DE3}"/>
              </a:ext>
            </a:extLst>
          </p:cNvPr>
          <p:cNvPicPr>
            <a:picLocks noChangeAspect="1"/>
          </p:cNvPicPr>
          <p:nvPr/>
        </p:nvPicPr>
        <p:blipFill>
          <a:blip r:embed="rId6"/>
          <a:stretch>
            <a:fillRect/>
          </a:stretch>
        </p:blipFill>
        <p:spPr>
          <a:xfrm>
            <a:off x="8615721" y="1041525"/>
            <a:ext cx="1199612" cy="1071449"/>
          </a:xfrm>
          <a:prstGeom prst="rect">
            <a:avLst/>
          </a:prstGeom>
        </p:spPr>
      </p:pic>
      <p:grpSp>
        <p:nvGrpSpPr>
          <p:cNvPr id="21" name="Group 20">
            <a:extLst>
              <a:ext uri="{FF2B5EF4-FFF2-40B4-BE49-F238E27FC236}">
                <a16:creationId xmlns:a16="http://schemas.microsoft.com/office/drawing/2014/main" id="{7BE0E89D-1E5C-3CAA-F220-3BF232C7CA9F}"/>
              </a:ext>
            </a:extLst>
          </p:cNvPr>
          <p:cNvGrpSpPr/>
          <p:nvPr/>
        </p:nvGrpSpPr>
        <p:grpSpPr>
          <a:xfrm>
            <a:off x="3476085" y="1378766"/>
            <a:ext cx="5037760" cy="970280"/>
            <a:chOff x="3332480" y="250577"/>
            <a:chExt cx="6604000" cy="970280"/>
          </a:xfrm>
          <a:solidFill>
            <a:srgbClr val="0070C0"/>
          </a:solidFill>
        </p:grpSpPr>
        <p:sp>
          <p:nvSpPr>
            <p:cNvPr id="22" name="Rectangle: Rounded Corners 12">
              <a:extLst>
                <a:ext uri="{FF2B5EF4-FFF2-40B4-BE49-F238E27FC236}">
                  <a16:creationId xmlns:a16="http://schemas.microsoft.com/office/drawing/2014/main" id="{439D8C25-65C3-742D-9B0C-74437DC6952D}"/>
                </a:ext>
              </a:extLst>
            </p:cNvPr>
            <p:cNvSpPr/>
            <p:nvPr/>
          </p:nvSpPr>
          <p:spPr>
            <a:xfrm>
              <a:off x="3332480" y="250577"/>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E0A104F-32D9-971E-3B74-60A6D644C512}"/>
                </a:ext>
              </a:extLst>
            </p:cNvPr>
            <p:cNvSpPr txBox="1"/>
            <p:nvPr/>
          </p:nvSpPr>
          <p:spPr>
            <a:xfrm>
              <a:off x="3686516" y="324166"/>
              <a:ext cx="5895926" cy="769441"/>
            </a:xfrm>
            <a:prstGeom prst="rect">
              <a:avLst/>
            </a:prstGeom>
            <a:grpFill/>
          </p:spPr>
          <p:txBody>
            <a:bodyPr wrap="square" rtlCol="0">
              <a:spAutoFit/>
            </a:bodyPr>
            <a:lstStyle/>
            <a:p>
              <a:r>
                <a:rPr lang="vi-VN" sz="4400" b="1">
                  <a:solidFill>
                    <a:schemeClr val="bg1"/>
                  </a:solidFill>
                  <a:latin typeface="Arial" panose="020B0604020202020204" pitchFamily="34" charset="0"/>
                  <a:cs typeface="Arial" panose="020B0604020202020204" pitchFamily="34" charset="0"/>
                </a:rPr>
                <a:t>AI NHANH HƠN</a:t>
              </a:r>
              <a:endParaRPr lang="en-US" sz="4400" b="1">
                <a:solidFill>
                  <a:schemeClr val="bg1"/>
                </a:solidFill>
                <a:latin typeface="Arial" panose="020B0604020202020204" pitchFamily="34" charset="0"/>
                <a:cs typeface="Arial" panose="020B0604020202020204" pitchFamily="34" charset="0"/>
              </a:endParaRPr>
            </a:p>
          </p:txBody>
        </p:sp>
      </p:grpSp>
      <p:pic>
        <p:nvPicPr>
          <p:cNvPr id="24" name="Picture 23">
            <a:extLst>
              <a:ext uri="{FF2B5EF4-FFF2-40B4-BE49-F238E27FC236}">
                <a16:creationId xmlns:a16="http://schemas.microsoft.com/office/drawing/2014/main" id="{9BA71623-0345-20D7-88A0-311F736730EF}"/>
              </a:ext>
            </a:extLst>
          </p:cNvPr>
          <p:cNvPicPr>
            <a:picLocks noChangeAspect="1"/>
          </p:cNvPicPr>
          <p:nvPr/>
        </p:nvPicPr>
        <p:blipFill rotWithShape="1">
          <a:blip r:embed="rId7"/>
          <a:srcRect l="10000" t="28444" r="83037" b="58827"/>
          <a:stretch/>
        </p:blipFill>
        <p:spPr>
          <a:xfrm>
            <a:off x="2318359" y="1415684"/>
            <a:ext cx="956987" cy="984091"/>
          </a:xfrm>
          <a:prstGeom prst="rect">
            <a:avLst/>
          </a:prstGeom>
        </p:spPr>
      </p:pic>
      <p:pic>
        <p:nvPicPr>
          <p:cNvPr id="10" name="3 Minute Timer (Nho)">
            <a:hlinkClick r:id="" action="ppaction://media"/>
            <a:extLst>
              <a:ext uri="{FF2B5EF4-FFF2-40B4-BE49-F238E27FC236}">
                <a16:creationId xmlns:a16="http://schemas.microsoft.com/office/drawing/2014/main" id="{5598F6E1-8BCB-7DC4-62FD-7D65D18E1E3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68929" y="4435221"/>
            <a:ext cx="2204232" cy="1238913"/>
          </a:xfrm>
          <a:prstGeom prst="rect">
            <a:avLst/>
          </a:prstGeom>
        </p:spPr>
      </p:pic>
      <p:grpSp>
        <p:nvGrpSpPr>
          <p:cNvPr id="11" name="Group 10">
            <a:extLst>
              <a:ext uri="{FF2B5EF4-FFF2-40B4-BE49-F238E27FC236}">
                <a16:creationId xmlns:a16="http://schemas.microsoft.com/office/drawing/2014/main" id="{4820ADF1-EFD8-0353-F2C2-F341E07ABA5A}"/>
              </a:ext>
            </a:extLst>
          </p:cNvPr>
          <p:cNvGrpSpPr/>
          <p:nvPr/>
        </p:nvGrpSpPr>
        <p:grpSpPr>
          <a:xfrm>
            <a:off x="2082279" y="4013587"/>
            <a:ext cx="2234522" cy="1728540"/>
            <a:chOff x="3634055" y="3302115"/>
            <a:chExt cx="848449" cy="796469"/>
          </a:xfrm>
        </p:grpSpPr>
        <p:pic>
          <p:nvPicPr>
            <p:cNvPr id="12" name="Picture 11">
              <a:extLst>
                <a:ext uri="{FF2B5EF4-FFF2-40B4-BE49-F238E27FC236}">
                  <a16:creationId xmlns:a16="http://schemas.microsoft.com/office/drawing/2014/main" id="{C5720BC4-EC34-6290-ED54-D73551FE8EE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5" name="Picture 24">
              <a:extLst>
                <a:ext uri="{FF2B5EF4-FFF2-40B4-BE49-F238E27FC236}">
                  <a16:creationId xmlns:a16="http://schemas.microsoft.com/office/drawing/2014/main" id="{D3561E67-5ABB-BA0D-3C97-7733A07230E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6" name="Rectangle 25">
            <a:extLst>
              <a:ext uri="{FF2B5EF4-FFF2-40B4-BE49-F238E27FC236}">
                <a16:creationId xmlns:a16="http://schemas.microsoft.com/office/drawing/2014/main" id="{A7B1B385-3716-0F1D-2CAA-D00119116E16}"/>
              </a:ext>
            </a:extLst>
          </p:cNvPr>
          <p:cNvSpPr/>
          <p:nvPr/>
        </p:nvSpPr>
        <p:spPr>
          <a:xfrm>
            <a:off x="4450984" y="4572577"/>
            <a:ext cx="4120231" cy="584775"/>
          </a:xfrm>
          <a:prstGeom prst="rect">
            <a:avLst/>
          </a:prstGeom>
        </p:spPr>
        <p:txBody>
          <a:bodyPr wrap="square">
            <a:spAutoFit/>
          </a:bodyPr>
          <a:lstStyle/>
          <a:p>
            <a:pPr algn="just"/>
            <a:r>
              <a:rPr lang="en-US" sz="3200" b="1" dirty="0">
                <a:solidFill>
                  <a:srgbClr val="2B26F6"/>
                </a:solidFill>
                <a:latin typeface="#9Slide03 SFU Futura_12" panose="00000400000000000000" pitchFamily="2" charset="0"/>
                <a:cs typeface="Arial" panose="020B0604020202020204" pitchFamily="34" charset="0"/>
              </a:rPr>
              <a:t>HĐ</a:t>
            </a:r>
            <a:r>
              <a:rPr lang="en-US" sz="3200" b="1">
                <a:solidFill>
                  <a:srgbClr val="2B26F6"/>
                </a:solidFill>
                <a:latin typeface="#9Slide03 SFU Futura_12" panose="00000400000000000000" pitchFamily="2" charset="0"/>
                <a:cs typeface="Arial" panose="020B0604020202020204" pitchFamily="34" charset="0"/>
              </a:rPr>
              <a:t>: </a:t>
            </a:r>
            <a:r>
              <a:rPr lang="vi-VN" sz="3200" b="1">
                <a:solidFill>
                  <a:srgbClr val="FF0000"/>
                </a:solidFill>
                <a:latin typeface="#9Slide03 SFU Futura_12" panose="00000400000000000000" pitchFamily="2" charset="0"/>
                <a:cs typeface="Arial" panose="020B0604020202020204" pitchFamily="34" charset="0"/>
              </a:rPr>
              <a:t>Cặp đôi</a:t>
            </a:r>
            <a:endParaRPr lang="en-US" sz="3200" b="1" dirty="0">
              <a:solidFill>
                <a:srgbClr val="FF0000"/>
              </a:solidFill>
              <a:latin typeface="#9Slide03 SFU Futura_12" panose="00000400000000000000" pitchFamily="2" charset="0"/>
            </a:endParaRPr>
          </a:p>
        </p:txBody>
      </p:sp>
      <p:sp>
        <p:nvSpPr>
          <p:cNvPr id="27" name="Rectangle 26">
            <a:extLst>
              <a:ext uri="{FF2B5EF4-FFF2-40B4-BE49-F238E27FC236}">
                <a16:creationId xmlns:a16="http://schemas.microsoft.com/office/drawing/2014/main" id="{230CF0AA-74AD-7D62-E464-3166EDA70CA1}"/>
              </a:ext>
            </a:extLst>
          </p:cNvPr>
          <p:cNvSpPr/>
          <p:nvPr/>
        </p:nvSpPr>
        <p:spPr>
          <a:xfrm>
            <a:off x="4316800" y="5157352"/>
            <a:ext cx="3417946" cy="584775"/>
          </a:xfrm>
          <a:prstGeom prst="rect">
            <a:avLst/>
          </a:prstGeom>
        </p:spPr>
        <p:txBody>
          <a:bodyPr wrap="square">
            <a:spAutoFit/>
          </a:bodyPr>
          <a:lstStyle/>
          <a:p>
            <a:pPr algn="just"/>
            <a:r>
              <a:rPr lang="en-US" sz="32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3200" b="1">
                <a:solidFill>
                  <a:srgbClr val="FF0000"/>
                </a:solidFill>
                <a:latin typeface="#9Slide03 SFU Futura_12" panose="00000400000000000000" pitchFamily="2" charset="0"/>
                <a:cs typeface="Arial" panose="020B0604020202020204" pitchFamily="34" charset="0"/>
              </a:rPr>
              <a:t>( </a:t>
            </a:r>
            <a:r>
              <a:rPr lang="vi-VN" sz="3200" b="1">
                <a:solidFill>
                  <a:srgbClr val="FF0000"/>
                </a:solidFill>
                <a:latin typeface="#9Slide03 SFU Futura_12" panose="00000400000000000000" pitchFamily="2" charset="0"/>
                <a:cs typeface="Arial" panose="020B0604020202020204" pitchFamily="34" charset="0"/>
              </a:rPr>
              <a:t>3</a:t>
            </a:r>
            <a:r>
              <a:rPr lang="en-US" sz="3200" b="1">
                <a:solidFill>
                  <a:srgbClr val="FF0000"/>
                </a:solidFill>
                <a:latin typeface="#9Slide03 SFU Futura_12" panose="00000400000000000000" pitchFamily="2" charset="0"/>
                <a:cs typeface="Arial" panose="020B0604020202020204" pitchFamily="34" charset="0"/>
              </a:rPr>
              <a:t> phút)</a:t>
            </a:r>
            <a:r>
              <a:rPr lang="en-US" sz="32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32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56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6"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95118" fill="hold"/>
                                        <p:tgtEl>
                                          <p:spTgt spid="10"/>
                                        </p:tgtEl>
                                      </p:cBhvr>
                                    </p:cmd>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0"/>
                                        </p:tgtEl>
                                      </p:cBhvr>
                                    </p:cmd>
                                  </p:childTnLst>
                                </p:cTn>
                              </p:par>
                            </p:childTnLst>
                          </p:cTn>
                        </p:par>
                      </p:childTnLst>
                    </p:cTn>
                  </p:par>
                </p:childTnLst>
              </p:cTn>
              <p:nextCondLst>
                <p:cond evt="onClick" delay="0">
                  <p:tgtEl>
                    <p:spTgt spid="10"/>
                  </p:tgtEl>
                </p:cond>
              </p:nextCondLst>
            </p:seq>
            <p:video>
              <p:cMediaNode vol="80000">
                <p:cTn id="39" fill="hold" display="0">
                  <p:stCondLst>
                    <p:cond delay="indefinite"/>
                  </p:stCondLst>
                </p:cTn>
                <p:tgtEl>
                  <p:spTgt spid="10"/>
                </p:tgtEl>
              </p:cMediaNode>
            </p:video>
          </p:childTnLst>
        </p:cTn>
      </p:par>
    </p:tnLst>
    <p:bldLst>
      <p:bldP spid="13" grpId="0" animBg="1"/>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62A30-FB56-F6A2-3FCC-2CDE515ABE6C}"/>
              </a:ext>
            </a:extLst>
          </p:cNvPr>
          <p:cNvPicPr>
            <a:picLocks noChangeAspect="1"/>
          </p:cNvPicPr>
          <p:nvPr/>
        </p:nvPicPr>
        <p:blipFill rotWithShape="1">
          <a:blip r:embed="rId3"/>
          <a:srcRect l="10269" r="929" b="13330"/>
          <a:stretch/>
        </p:blipFill>
        <p:spPr>
          <a:xfrm>
            <a:off x="0" y="5958042"/>
            <a:ext cx="12191999" cy="899958"/>
          </a:xfrm>
          <a:prstGeom prst="rect">
            <a:avLst/>
          </a:prstGeom>
        </p:spPr>
      </p:pic>
      <p:sp>
        <p:nvSpPr>
          <p:cNvPr id="17" name="Google Shape;4642;p70">
            <a:extLst>
              <a:ext uri="{FF2B5EF4-FFF2-40B4-BE49-F238E27FC236}">
                <a16:creationId xmlns:a16="http://schemas.microsoft.com/office/drawing/2014/main" id="{32DEBE52-0C01-BA5A-98F9-593A06F2E936}"/>
              </a:ext>
            </a:extLst>
          </p:cNvPr>
          <p:cNvSpPr/>
          <p:nvPr/>
        </p:nvSpPr>
        <p:spPr>
          <a:xfrm>
            <a:off x="2853138" y="684377"/>
            <a:ext cx="879200" cy="844108"/>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2" name="Group 31">
            <a:extLst>
              <a:ext uri="{FF2B5EF4-FFF2-40B4-BE49-F238E27FC236}">
                <a16:creationId xmlns:a16="http://schemas.microsoft.com/office/drawing/2014/main" id="{511519E5-6993-27DB-D9E0-02EC20C2D560}"/>
              </a:ext>
            </a:extLst>
          </p:cNvPr>
          <p:cNvGrpSpPr/>
          <p:nvPr/>
        </p:nvGrpSpPr>
        <p:grpSpPr>
          <a:xfrm>
            <a:off x="701525" y="584029"/>
            <a:ext cx="6519735" cy="1985882"/>
            <a:chOff x="1698051" y="2618052"/>
            <a:chExt cx="6519735" cy="1985882"/>
          </a:xfrm>
        </p:grpSpPr>
        <p:pic>
          <p:nvPicPr>
            <p:cNvPr id="15" name="Picture 2" descr="Đa dạng sinh học – thực phẩm, sức khỏe của chúng ta hôm nay và mai sau">
              <a:extLst>
                <a:ext uri="{FF2B5EF4-FFF2-40B4-BE49-F238E27FC236}">
                  <a16:creationId xmlns:a16="http://schemas.microsoft.com/office/drawing/2014/main" id="{8AD5A705-9C61-1B79-38E3-887F8F6C4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507" y="2786677"/>
              <a:ext cx="777815" cy="7406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7B38A8A-6E3C-0757-710F-922E5A257648}"/>
                </a:ext>
              </a:extLst>
            </p:cNvPr>
            <p:cNvSpPr/>
            <p:nvPr/>
          </p:nvSpPr>
          <p:spPr>
            <a:xfrm>
              <a:off x="3832508" y="2618052"/>
              <a:ext cx="4385278" cy="954107"/>
            </a:xfrm>
            <a:prstGeom prst="rect">
              <a:avLst/>
            </a:prstGeom>
          </p:spPr>
          <p:txBody>
            <a:bodyPr wrap="square">
              <a:spAutoFit/>
            </a:bodyPr>
            <a:lstStyle/>
            <a:p>
              <a:pPr lvl="0" algn="ctr"/>
              <a:r>
                <a:rPr lang="vi-VN" sz="2800">
                  <a:solidFill>
                    <a:srgbClr val="0000FF"/>
                  </a:solidFill>
                  <a:latin typeface="#9Slide05 SVNShintia Script" panose="02000804000000020003" pitchFamily="2" charset="0"/>
                </a:rPr>
                <a:t>Suy giảm số lượng </a:t>
              </a:r>
            </a:p>
            <a:p>
              <a:pPr lvl="0" algn="ctr"/>
              <a:r>
                <a:rPr lang="vi-VN" sz="2800">
                  <a:solidFill>
                    <a:srgbClr val="0000FF"/>
                  </a:solidFill>
                  <a:latin typeface="#9Slide05 SVNShintia Script" panose="02000804000000020003" pitchFamily="2" charset="0"/>
                </a:rPr>
                <a:t>cá thể, loài sinh vật</a:t>
              </a:r>
              <a:endParaRPr lang="en-US" sz="2800">
                <a:solidFill>
                  <a:srgbClr val="0000FF"/>
                </a:solidFill>
                <a:latin typeface="#9Slide05 SVNShintia Script" panose="02000804000000020003" pitchFamily="2" charset="0"/>
              </a:endParaRPr>
            </a:p>
          </p:txBody>
        </p:sp>
        <p:cxnSp>
          <p:nvCxnSpPr>
            <p:cNvPr id="20" name="Google Shape;4647;p70">
              <a:extLst>
                <a:ext uri="{FF2B5EF4-FFF2-40B4-BE49-F238E27FC236}">
                  <a16:creationId xmlns:a16="http://schemas.microsoft.com/office/drawing/2014/main" id="{8B2D6D25-C1C9-31FB-846B-F791D1720E60}"/>
                </a:ext>
              </a:extLst>
            </p:cNvPr>
            <p:cNvCxnSpPr>
              <a:cxnSpLocks/>
            </p:cNvCxnSpPr>
            <p:nvPr/>
          </p:nvCxnSpPr>
          <p:spPr>
            <a:xfrm flipV="1">
              <a:off x="1698051" y="3096850"/>
              <a:ext cx="2087071" cy="1507084"/>
            </a:xfrm>
            <a:prstGeom prst="curvedConnector3">
              <a:avLst>
                <a:gd name="adj1" fmla="val 50000"/>
              </a:avLst>
            </a:prstGeom>
            <a:noFill/>
            <a:ln w="34925" cap="rnd" cmpd="sng">
              <a:solidFill>
                <a:schemeClr val="accent6">
                  <a:lumMod val="75000"/>
                </a:schemeClr>
              </a:solidFill>
              <a:prstDash val="solid"/>
              <a:round/>
              <a:headEnd type="none" w="med" len="med"/>
              <a:tailEnd type="oval" w="med" len="med"/>
            </a:ln>
          </p:spPr>
        </p:cxnSp>
      </p:grpSp>
      <p:grpSp>
        <p:nvGrpSpPr>
          <p:cNvPr id="47" name="Group 46">
            <a:extLst>
              <a:ext uri="{FF2B5EF4-FFF2-40B4-BE49-F238E27FC236}">
                <a16:creationId xmlns:a16="http://schemas.microsoft.com/office/drawing/2014/main" id="{DDACB323-F52E-3807-F7A9-90B647716A97}"/>
              </a:ext>
            </a:extLst>
          </p:cNvPr>
          <p:cNvGrpSpPr/>
          <p:nvPr/>
        </p:nvGrpSpPr>
        <p:grpSpPr>
          <a:xfrm>
            <a:off x="6367014" y="59191"/>
            <a:ext cx="5482422" cy="1200329"/>
            <a:chOff x="7388383" y="1874214"/>
            <a:chExt cx="5482422" cy="1200329"/>
          </a:xfrm>
        </p:grpSpPr>
        <p:sp>
          <p:nvSpPr>
            <p:cNvPr id="48" name="TextBox 47">
              <a:extLst>
                <a:ext uri="{FF2B5EF4-FFF2-40B4-BE49-F238E27FC236}">
                  <a16:creationId xmlns:a16="http://schemas.microsoft.com/office/drawing/2014/main" id="{48237F05-A083-E822-C13A-ECAE015BFAD9}"/>
                </a:ext>
              </a:extLst>
            </p:cNvPr>
            <p:cNvSpPr txBox="1"/>
            <p:nvPr/>
          </p:nvSpPr>
          <p:spPr>
            <a:xfrm>
              <a:off x="8150321" y="1874214"/>
              <a:ext cx="4720484" cy="1200329"/>
            </a:xfrm>
            <a:prstGeom prst="rect">
              <a:avLst/>
            </a:prstGeom>
            <a:noFill/>
          </p:spPr>
          <p:txBody>
            <a:bodyPr wrap="square">
              <a:spAutoFit/>
            </a:bodyPr>
            <a:lstStyle/>
            <a:p>
              <a:pPr algn="just"/>
              <a:r>
                <a:rPr lang="vi-VN" sz="2400" b="0" i="0">
                  <a:solidFill>
                    <a:schemeClr val="accent5">
                      <a:lumMod val="50000"/>
                    </a:schemeClr>
                  </a:solidFill>
                  <a:effectLst/>
                  <a:latin typeface="#9Slide05 Fourth Medium" panose="00000600000000000000" pitchFamily="2" charset="0"/>
                </a:rPr>
                <a:t>Một số loài </a:t>
              </a:r>
              <a:r>
                <a:rPr lang="vi-VN" sz="2400" b="0" i="0">
                  <a:solidFill>
                    <a:srgbClr val="FF0000"/>
                  </a:solidFill>
                  <a:effectLst/>
                  <a:latin typeface="#9Slide05 Fourth Medium" panose="00000600000000000000" pitchFamily="2" charset="0"/>
                </a:rPr>
                <a:t>thực vật </a:t>
              </a:r>
              <a:r>
                <a:rPr lang="vi-VN" sz="2400" b="0" i="0">
                  <a:solidFill>
                    <a:schemeClr val="accent5">
                      <a:lumMod val="50000"/>
                    </a:schemeClr>
                  </a:solidFill>
                  <a:effectLst/>
                  <a:latin typeface="#9Slide05 Fourth Medium" panose="00000600000000000000" pitchFamily="2" charset="0"/>
                </a:rPr>
                <a:t>có nguy cơ </a:t>
              </a:r>
              <a:r>
                <a:rPr lang="vi-VN" sz="2400" b="0" i="0">
                  <a:solidFill>
                    <a:srgbClr val="FF0000"/>
                  </a:solidFill>
                  <a:effectLst/>
                  <a:latin typeface="#9Slide05 Fourth Medium" panose="00000600000000000000" pitchFamily="2" charset="0"/>
                </a:rPr>
                <a:t>cạn kiệt</a:t>
              </a:r>
              <a:r>
                <a:rPr lang="vi-VN" sz="2400" b="0" i="0">
                  <a:solidFill>
                    <a:schemeClr val="accent5">
                      <a:lumMod val="50000"/>
                    </a:schemeClr>
                  </a:solidFill>
                  <a:effectLst/>
                  <a:latin typeface="#9Slide05 Fourth Medium" panose="00000600000000000000" pitchFamily="2" charset="0"/>
                </a:rPr>
                <a:t> như các loài gỗ quý (đinh, lim, sến, táu,...).</a:t>
              </a:r>
            </a:p>
          </p:txBody>
        </p:sp>
        <p:cxnSp>
          <p:nvCxnSpPr>
            <p:cNvPr id="49" name="Connector: Curved 48">
              <a:extLst>
                <a:ext uri="{FF2B5EF4-FFF2-40B4-BE49-F238E27FC236}">
                  <a16:creationId xmlns:a16="http://schemas.microsoft.com/office/drawing/2014/main" id="{9E1453B6-EFE8-2983-17BA-1EDD1EAAEFCA}"/>
                </a:ext>
              </a:extLst>
            </p:cNvPr>
            <p:cNvCxnSpPr>
              <a:cxnSpLocks/>
            </p:cNvCxnSpPr>
            <p:nvPr/>
          </p:nvCxnSpPr>
          <p:spPr>
            <a:xfrm rot="5400000" flipH="1" flipV="1">
              <a:off x="7355247" y="2244532"/>
              <a:ext cx="703683" cy="637411"/>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Connector: Curved 52">
            <a:extLst>
              <a:ext uri="{FF2B5EF4-FFF2-40B4-BE49-F238E27FC236}">
                <a16:creationId xmlns:a16="http://schemas.microsoft.com/office/drawing/2014/main" id="{66E54266-43BA-9CF2-BDA0-A40041FDF944}"/>
              </a:ext>
            </a:extLst>
          </p:cNvPr>
          <p:cNvCxnSpPr>
            <a:cxnSpLocks/>
          </p:cNvCxnSpPr>
          <p:nvPr/>
        </p:nvCxnSpPr>
        <p:spPr>
          <a:xfrm rot="16200000" flipH="1">
            <a:off x="6363248" y="1140083"/>
            <a:ext cx="507379" cy="473604"/>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59A572C-4E7B-F5B0-7A01-22E4E3363034}"/>
              </a:ext>
            </a:extLst>
          </p:cNvPr>
          <p:cNvSpPr txBox="1"/>
          <p:nvPr/>
        </p:nvSpPr>
        <p:spPr>
          <a:xfrm>
            <a:off x="7004425" y="1139293"/>
            <a:ext cx="5146335" cy="1200329"/>
          </a:xfrm>
          <a:prstGeom prst="rect">
            <a:avLst/>
          </a:prstGeom>
          <a:noFill/>
        </p:spPr>
        <p:txBody>
          <a:bodyPr wrap="square">
            <a:spAutoFit/>
          </a:bodyPr>
          <a:lstStyle/>
          <a:p>
            <a:r>
              <a:rPr lang="vi-VN" sz="2400" b="0" i="0">
                <a:solidFill>
                  <a:schemeClr val="accent5">
                    <a:lumMod val="50000"/>
                  </a:schemeClr>
                </a:solidFill>
                <a:effectLst/>
                <a:latin typeface="#9Slide05 Fourth Medium" panose="00000600000000000000" pitchFamily="2" charset="0"/>
              </a:rPr>
              <a:t>Nhiều loài </a:t>
            </a:r>
            <a:r>
              <a:rPr lang="vi-VN" sz="2400" b="0" i="0">
                <a:solidFill>
                  <a:srgbClr val="FF0000"/>
                </a:solidFill>
                <a:effectLst/>
                <a:latin typeface="#9Slide05 Fourth Medium" panose="00000600000000000000" pitchFamily="2" charset="0"/>
              </a:rPr>
              <a:t>động vật </a:t>
            </a:r>
            <a:r>
              <a:rPr lang="vi-VN" sz="2400" b="0" i="0">
                <a:solidFill>
                  <a:schemeClr val="accent5">
                    <a:lumMod val="50000"/>
                  </a:schemeClr>
                </a:solidFill>
                <a:effectLst/>
                <a:latin typeface="#9Slide05 Fourth Medium" panose="00000600000000000000" pitchFamily="2" charset="0"/>
              </a:rPr>
              <a:t>hoang dã có nguy cơ </a:t>
            </a:r>
            <a:r>
              <a:rPr lang="vi-VN" sz="2400" b="0" i="0">
                <a:solidFill>
                  <a:srgbClr val="FF0000"/>
                </a:solidFill>
                <a:effectLst/>
                <a:latin typeface="#9Slide05 Fourth Medium" panose="00000600000000000000" pitchFamily="2" charset="0"/>
              </a:rPr>
              <a:t>tuyệt chủng </a:t>
            </a:r>
            <a:r>
              <a:rPr lang="vi-VN" sz="2400" b="0" i="0">
                <a:solidFill>
                  <a:schemeClr val="accent5">
                    <a:lumMod val="50000"/>
                  </a:schemeClr>
                </a:solidFill>
                <a:effectLst/>
                <a:latin typeface="#9Slide05 Fourth Medium" panose="00000600000000000000" pitchFamily="2" charset="0"/>
              </a:rPr>
              <a:t>như: </a:t>
            </a:r>
            <a:r>
              <a:rPr lang="vi-VN" sz="2400" b="0" i="0">
                <a:solidFill>
                  <a:srgbClr val="FF0000"/>
                </a:solidFill>
                <a:effectLst/>
                <a:latin typeface="#9Slide05 Fourth Medium" panose="00000600000000000000" pitchFamily="2" charset="0"/>
              </a:rPr>
              <a:t>tê giác, voi, hổ</a:t>
            </a:r>
            <a:r>
              <a:rPr lang="vi-VN" sz="2400" b="0" i="0">
                <a:solidFill>
                  <a:schemeClr val="accent5">
                    <a:lumMod val="50000"/>
                  </a:schemeClr>
                </a:solidFill>
                <a:effectLst/>
                <a:latin typeface="#9Slide05 Fourth Medium" panose="00000600000000000000" pitchFamily="2" charset="0"/>
              </a:rPr>
              <a:t>,.. và một số loài chim: </a:t>
            </a:r>
            <a:r>
              <a:rPr lang="vi-VN" sz="2400" b="0" i="0">
                <a:solidFill>
                  <a:srgbClr val="FF0000"/>
                </a:solidFill>
                <a:effectLst/>
                <a:latin typeface="#9Slide05 Fourth Medium" panose="00000600000000000000" pitchFamily="2" charset="0"/>
              </a:rPr>
              <a:t>vẹt ngũ sắc, sếu đầu đỏ...</a:t>
            </a:r>
            <a:endParaRPr lang="en-US" sz="2400">
              <a:solidFill>
                <a:srgbClr val="FF0000"/>
              </a:solidFill>
              <a:latin typeface="#9Slide05 Fourth Medium" panose="00000600000000000000" pitchFamily="2" charset="0"/>
            </a:endParaRPr>
          </a:p>
        </p:txBody>
      </p:sp>
      <p:grpSp>
        <p:nvGrpSpPr>
          <p:cNvPr id="11" name="Group 10">
            <a:extLst>
              <a:ext uri="{FF2B5EF4-FFF2-40B4-BE49-F238E27FC236}">
                <a16:creationId xmlns:a16="http://schemas.microsoft.com/office/drawing/2014/main" id="{2102413C-EB55-A5E3-2840-FDC0489493D5}"/>
              </a:ext>
            </a:extLst>
          </p:cNvPr>
          <p:cNvGrpSpPr/>
          <p:nvPr/>
        </p:nvGrpSpPr>
        <p:grpSpPr>
          <a:xfrm>
            <a:off x="2835982" y="2266173"/>
            <a:ext cx="3723790" cy="954107"/>
            <a:chOff x="2097418" y="1036105"/>
            <a:chExt cx="3723790" cy="954107"/>
          </a:xfrm>
        </p:grpSpPr>
        <p:sp>
          <p:nvSpPr>
            <p:cNvPr id="16" name="Google Shape;4644;p70">
              <a:extLst>
                <a:ext uri="{FF2B5EF4-FFF2-40B4-BE49-F238E27FC236}">
                  <a16:creationId xmlns:a16="http://schemas.microsoft.com/office/drawing/2014/main" id="{89FD7064-EEEB-89FC-F0CD-80797A1B85C6}"/>
                </a:ext>
              </a:extLst>
            </p:cNvPr>
            <p:cNvSpPr/>
            <p:nvPr/>
          </p:nvSpPr>
          <p:spPr>
            <a:xfrm>
              <a:off x="2644838" y="1070857"/>
              <a:ext cx="879200" cy="879200"/>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19" name="Group 18">
              <a:extLst>
                <a:ext uri="{FF2B5EF4-FFF2-40B4-BE49-F238E27FC236}">
                  <a16:creationId xmlns:a16="http://schemas.microsoft.com/office/drawing/2014/main" id="{0ECFDFE4-669C-EACD-A257-FF47E2C640A3}"/>
                </a:ext>
              </a:extLst>
            </p:cNvPr>
            <p:cNvGrpSpPr/>
            <p:nvPr/>
          </p:nvGrpSpPr>
          <p:grpSpPr>
            <a:xfrm>
              <a:off x="2097418" y="1036105"/>
              <a:ext cx="3723790" cy="954107"/>
              <a:chOff x="1787454" y="933293"/>
              <a:chExt cx="3723790" cy="954107"/>
            </a:xfrm>
          </p:grpSpPr>
          <p:cxnSp>
            <p:nvCxnSpPr>
              <p:cNvPr id="24" name="Google Shape;4643;p70">
                <a:extLst>
                  <a:ext uri="{FF2B5EF4-FFF2-40B4-BE49-F238E27FC236}">
                    <a16:creationId xmlns:a16="http://schemas.microsoft.com/office/drawing/2014/main" id="{5EE3A583-CB63-3F5A-249F-5D2E59A15C67}"/>
                  </a:ext>
                </a:extLst>
              </p:cNvPr>
              <p:cNvCxnSpPr>
                <a:cxnSpLocks/>
              </p:cNvCxnSpPr>
              <p:nvPr/>
            </p:nvCxnSpPr>
            <p:spPr>
              <a:xfrm flipV="1">
                <a:off x="1787454" y="1546393"/>
                <a:ext cx="456756" cy="30939"/>
              </a:xfrm>
              <a:prstGeom prst="curvedConnector3">
                <a:avLst>
                  <a:gd name="adj1" fmla="val 50000"/>
                </a:avLst>
              </a:prstGeom>
              <a:noFill/>
              <a:ln w="34925" cap="rnd" cmpd="sng">
                <a:solidFill>
                  <a:schemeClr val="accent6">
                    <a:lumMod val="75000"/>
                  </a:schemeClr>
                </a:solidFill>
                <a:prstDash val="solid"/>
                <a:round/>
                <a:headEnd type="none" w="med" len="med"/>
                <a:tailEnd type="oval" w="med" len="med"/>
              </a:ln>
            </p:spPr>
          </p:cxnSp>
          <p:sp>
            <p:nvSpPr>
              <p:cNvPr id="25" name="Rectangle 24">
                <a:extLst>
                  <a:ext uri="{FF2B5EF4-FFF2-40B4-BE49-F238E27FC236}">
                    <a16:creationId xmlns:a16="http://schemas.microsoft.com/office/drawing/2014/main" id="{4CE7114F-8125-85C8-4033-2E8A6D2914B1}"/>
                  </a:ext>
                </a:extLst>
              </p:cNvPr>
              <p:cNvSpPr/>
              <p:nvPr/>
            </p:nvSpPr>
            <p:spPr>
              <a:xfrm>
                <a:off x="2684373" y="933293"/>
                <a:ext cx="2826871" cy="954107"/>
              </a:xfrm>
              <a:prstGeom prst="rect">
                <a:avLst/>
              </a:prstGeom>
            </p:spPr>
            <p:txBody>
              <a:bodyPr wrap="square">
                <a:spAutoFit/>
              </a:bodyPr>
              <a:lstStyle/>
              <a:p>
                <a:pPr lvl="0" algn="ctr"/>
                <a:r>
                  <a:rPr lang="vi-VN" sz="2800">
                    <a:solidFill>
                      <a:srgbClr val="0000FF"/>
                    </a:solidFill>
                    <a:latin typeface="#9Slide05 SVNShintia Script" panose="02000804000000020003" pitchFamily="2" charset="0"/>
                  </a:rPr>
                  <a:t>Suy giảm</a:t>
                </a:r>
              </a:p>
              <a:p>
                <a:pPr lvl="0" algn="ctr"/>
                <a:r>
                  <a:rPr lang="vi-VN" sz="2800">
                    <a:solidFill>
                      <a:srgbClr val="0000FF"/>
                    </a:solidFill>
                    <a:latin typeface="#9Slide05 SVNShintia Script" panose="02000804000000020003" pitchFamily="2" charset="0"/>
                  </a:rPr>
                  <a:t> hệ sinh thái</a:t>
                </a:r>
                <a:endParaRPr lang="en-US" sz="2800">
                  <a:solidFill>
                    <a:srgbClr val="0000FF"/>
                  </a:solidFill>
                  <a:latin typeface="#9Slide05 SVNShintia Script" panose="02000804000000020003" pitchFamily="2" charset="0"/>
                </a:endParaRPr>
              </a:p>
            </p:txBody>
          </p:sp>
          <p:pic>
            <p:nvPicPr>
              <p:cNvPr id="26" name="Picture 6" descr="Hệ Sinh Thái, Mạng Lưới Của Sự Sống">
                <a:extLst>
                  <a:ext uri="{FF2B5EF4-FFF2-40B4-BE49-F238E27FC236}">
                    <a16:creationId xmlns:a16="http://schemas.microsoft.com/office/drawing/2014/main" id="{E436856A-B982-145E-9DF5-60C026444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375" y="995605"/>
                <a:ext cx="784697" cy="84645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7" name="TextBox 56">
            <a:extLst>
              <a:ext uri="{FF2B5EF4-FFF2-40B4-BE49-F238E27FC236}">
                <a16:creationId xmlns:a16="http://schemas.microsoft.com/office/drawing/2014/main" id="{47E13FBC-9CB3-5D1D-DE7A-5636CF300D54}"/>
              </a:ext>
            </a:extLst>
          </p:cNvPr>
          <p:cNvSpPr txBox="1"/>
          <p:nvPr/>
        </p:nvSpPr>
        <p:spPr>
          <a:xfrm>
            <a:off x="6763241" y="2324292"/>
            <a:ext cx="5555474" cy="461665"/>
          </a:xfrm>
          <a:prstGeom prst="rect">
            <a:avLst/>
          </a:prstGeom>
          <a:noFill/>
        </p:spPr>
        <p:txBody>
          <a:bodyPr wrap="square">
            <a:spAutoFit/>
          </a:bodyPr>
          <a:lstStyle/>
          <a:p>
            <a:r>
              <a:rPr lang="vi-VN" sz="2400" b="0" i="0">
                <a:solidFill>
                  <a:schemeClr val="accent5">
                    <a:lumMod val="50000"/>
                  </a:schemeClr>
                </a:solidFill>
                <a:effectLst/>
                <a:latin typeface="#9Slide05 Fourth Medium" panose="00000600000000000000" pitchFamily="2" charset="0"/>
              </a:rPr>
              <a:t>Các </a:t>
            </a:r>
            <a:r>
              <a:rPr lang="vi-VN" sz="2400" b="0" i="0">
                <a:solidFill>
                  <a:srgbClr val="FF0000"/>
                </a:solidFill>
                <a:effectLst/>
                <a:latin typeface="#9Slide05 Fourth Medium" panose="00000600000000000000" pitchFamily="2" charset="0"/>
              </a:rPr>
              <a:t>HST</a:t>
            </a:r>
            <a:r>
              <a:rPr lang="vi-VN" sz="2400" b="0" i="0">
                <a:solidFill>
                  <a:schemeClr val="accent5">
                    <a:lumMod val="50000"/>
                  </a:schemeClr>
                </a:solidFill>
                <a:effectLst/>
                <a:latin typeface="#9Slide05 Fourth Medium" panose="00000600000000000000" pitchFamily="2" charset="0"/>
              </a:rPr>
              <a:t> trên cạn và dưới nước </a:t>
            </a:r>
            <a:r>
              <a:rPr lang="vi-VN" sz="2400" b="0" i="0">
                <a:solidFill>
                  <a:srgbClr val="FF0000"/>
                </a:solidFill>
                <a:effectLst/>
                <a:latin typeface="#9Slide05 Fourth Medium" panose="00000600000000000000" pitchFamily="2" charset="0"/>
              </a:rPr>
              <a:t>bị suy giảm</a:t>
            </a:r>
            <a:endParaRPr lang="en-US" sz="2400">
              <a:solidFill>
                <a:schemeClr val="accent5">
                  <a:lumMod val="50000"/>
                </a:schemeClr>
              </a:solidFill>
              <a:latin typeface="#9Slide05 Fourth Medium" panose="00000600000000000000" pitchFamily="2" charset="0"/>
            </a:endParaRPr>
          </a:p>
        </p:txBody>
      </p:sp>
      <p:cxnSp>
        <p:nvCxnSpPr>
          <p:cNvPr id="58" name="Connector: Curved 57">
            <a:extLst>
              <a:ext uri="{FF2B5EF4-FFF2-40B4-BE49-F238E27FC236}">
                <a16:creationId xmlns:a16="http://schemas.microsoft.com/office/drawing/2014/main" id="{B4AF2B49-EF67-57EE-7652-6543CEBA4C8E}"/>
              </a:ext>
            </a:extLst>
          </p:cNvPr>
          <p:cNvCxnSpPr>
            <a:cxnSpLocks/>
            <a:endCxn id="57" idx="1"/>
          </p:cNvCxnSpPr>
          <p:nvPr/>
        </p:nvCxnSpPr>
        <p:spPr>
          <a:xfrm flipV="1">
            <a:off x="5952219" y="2555125"/>
            <a:ext cx="811022" cy="347792"/>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0D115629-6C61-6600-8849-1E586ECEF3F4}"/>
              </a:ext>
            </a:extLst>
          </p:cNvPr>
          <p:cNvGrpSpPr/>
          <p:nvPr/>
        </p:nvGrpSpPr>
        <p:grpSpPr>
          <a:xfrm>
            <a:off x="5950948" y="2755024"/>
            <a:ext cx="6098580" cy="861774"/>
            <a:chOff x="5575969" y="709714"/>
            <a:chExt cx="6098580" cy="861774"/>
          </a:xfrm>
        </p:grpSpPr>
        <p:cxnSp>
          <p:nvCxnSpPr>
            <p:cNvPr id="63" name="Connector: Curved 62">
              <a:extLst>
                <a:ext uri="{FF2B5EF4-FFF2-40B4-BE49-F238E27FC236}">
                  <a16:creationId xmlns:a16="http://schemas.microsoft.com/office/drawing/2014/main" id="{91924291-DC81-6FE1-A5A3-68EDAAB31596}"/>
                </a:ext>
              </a:extLst>
            </p:cNvPr>
            <p:cNvCxnSpPr>
              <a:cxnSpLocks/>
            </p:cNvCxnSpPr>
            <p:nvPr/>
          </p:nvCxnSpPr>
          <p:spPr>
            <a:xfrm>
              <a:off x="5575969" y="849432"/>
              <a:ext cx="830191" cy="99815"/>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2C0C50D-5A42-E2A8-7516-86C28CEBD78C}"/>
                </a:ext>
              </a:extLst>
            </p:cNvPr>
            <p:cNvSpPr txBox="1"/>
            <p:nvPr/>
          </p:nvSpPr>
          <p:spPr>
            <a:xfrm>
              <a:off x="6528214" y="709714"/>
              <a:ext cx="5146335" cy="861774"/>
            </a:xfrm>
            <a:prstGeom prst="rect">
              <a:avLst/>
            </a:prstGeom>
            <a:noFill/>
          </p:spPr>
          <p:txBody>
            <a:bodyPr wrap="square">
              <a:spAutoFit/>
            </a:bodyPr>
            <a:lstStyle/>
            <a:p>
              <a:r>
                <a:rPr lang="vi-VN" sz="2500" b="0" i="0">
                  <a:solidFill>
                    <a:schemeClr val="accent5">
                      <a:lumMod val="50000"/>
                    </a:schemeClr>
                  </a:solidFill>
                  <a:effectLst/>
                  <a:latin typeface="#9Slide05 Fourth Medium" panose="00000600000000000000" pitchFamily="2" charset="0"/>
                </a:rPr>
                <a:t>Diện tích </a:t>
              </a:r>
              <a:r>
                <a:rPr lang="vi-VN" sz="2500" b="0" i="0">
                  <a:solidFill>
                    <a:srgbClr val="FF0000"/>
                  </a:solidFill>
                  <a:effectLst/>
                  <a:latin typeface="#9Slide05 Fourth Medium" panose="00000600000000000000" pitchFamily="2" charset="0"/>
                </a:rPr>
                <a:t>rừng nguyên sinh giảm</a:t>
              </a:r>
            </a:p>
            <a:p>
              <a:endParaRPr lang="en-US" sz="2500">
                <a:solidFill>
                  <a:schemeClr val="accent5">
                    <a:lumMod val="50000"/>
                  </a:schemeClr>
                </a:solidFill>
                <a:latin typeface="#9Slide05 Fourth Medium" panose="00000600000000000000" pitchFamily="2" charset="0"/>
              </a:endParaRPr>
            </a:p>
          </p:txBody>
        </p:sp>
      </p:grpSp>
      <p:sp>
        <p:nvSpPr>
          <p:cNvPr id="68" name="TextBox 67">
            <a:extLst>
              <a:ext uri="{FF2B5EF4-FFF2-40B4-BE49-F238E27FC236}">
                <a16:creationId xmlns:a16="http://schemas.microsoft.com/office/drawing/2014/main" id="{8316FB26-CB68-BBD1-BCC0-16410AA609D4}"/>
              </a:ext>
            </a:extLst>
          </p:cNvPr>
          <p:cNvSpPr txBox="1"/>
          <p:nvPr/>
        </p:nvSpPr>
        <p:spPr>
          <a:xfrm>
            <a:off x="6821728" y="3381323"/>
            <a:ext cx="5342152" cy="830997"/>
          </a:xfrm>
          <a:prstGeom prst="rect">
            <a:avLst/>
          </a:prstGeom>
          <a:noFill/>
        </p:spPr>
        <p:txBody>
          <a:bodyPr wrap="square">
            <a:spAutoFit/>
          </a:bodyPr>
          <a:lstStyle/>
          <a:p>
            <a:pPr algn="just"/>
            <a:r>
              <a:rPr lang="vi-VN" sz="2400" b="0" i="0">
                <a:solidFill>
                  <a:schemeClr val="accent5">
                    <a:lumMod val="50000"/>
                  </a:schemeClr>
                </a:solidFill>
                <a:effectLst/>
                <a:latin typeface="#9Slide05 Fourth Medium" panose="00000600000000000000" pitchFamily="2" charset="0"/>
              </a:rPr>
              <a:t>Các HST rừng ngập mặn, cỏ biển, rạn san hô cũng bị </a:t>
            </a:r>
            <a:r>
              <a:rPr lang="vi-VN" sz="2400" b="0" i="0">
                <a:solidFill>
                  <a:srgbClr val="FF0000"/>
                </a:solidFill>
                <a:effectLst/>
                <a:latin typeface="#9Slide05 Fourth Medium" panose="00000600000000000000" pitchFamily="2" charset="0"/>
              </a:rPr>
              <a:t>giảm</a:t>
            </a:r>
            <a:r>
              <a:rPr lang="vi-VN" sz="2400" b="0" i="0">
                <a:solidFill>
                  <a:schemeClr val="accent5">
                    <a:lumMod val="50000"/>
                  </a:schemeClr>
                </a:solidFill>
                <a:effectLst/>
                <a:latin typeface="#9Slide05 Fourth Medium" panose="00000600000000000000" pitchFamily="2" charset="0"/>
              </a:rPr>
              <a:t> đáng kể</a:t>
            </a:r>
          </a:p>
        </p:txBody>
      </p:sp>
      <p:cxnSp>
        <p:nvCxnSpPr>
          <p:cNvPr id="69" name="Connector: Curved 68">
            <a:extLst>
              <a:ext uri="{FF2B5EF4-FFF2-40B4-BE49-F238E27FC236}">
                <a16:creationId xmlns:a16="http://schemas.microsoft.com/office/drawing/2014/main" id="{88BB2C4A-03F8-386F-6F92-88B179DB16A1}"/>
              </a:ext>
            </a:extLst>
          </p:cNvPr>
          <p:cNvCxnSpPr>
            <a:cxnSpLocks/>
          </p:cNvCxnSpPr>
          <p:nvPr/>
        </p:nvCxnSpPr>
        <p:spPr>
          <a:xfrm>
            <a:off x="5950948" y="2910212"/>
            <a:ext cx="813983" cy="602129"/>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oogle Shape;4646;p70">
            <a:extLst>
              <a:ext uri="{FF2B5EF4-FFF2-40B4-BE49-F238E27FC236}">
                <a16:creationId xmlns:a16="http://schemas.microsoft.com/office/drawing/2014/main" id="{615B840C-E8E4-63FF-4AE0-71EDF01C0398}"/>
              </a:ext>
            </a:extLst>
          </p:cNvPr>
          <p:cNvCxnSpPr>
            <a:cxnSpLocks/>
          </p:cNvCxnSpPr>
          <p:nvPr/>
        </p:nvCxnSpPr>
        <p:spPr>
          <a:xfrm>
            <a:off x="1012753" y="3455177"/>
            <a:ext cx="1176000" cy="1492000"/>
          </a:xfrm>
          <a:prstGeom prst="curvedConnector3">
            <a:avLst>
              <a:gd name="adj1" fmla="val 49999"/>
            </a:avLst>
          </a:prstGeom>
          <a:noFill/>
          <a:ln w="34925" cap="rnd" cmpd="sng">
            <a:solidFill>
              <a:schemeClr val="accent6">
                <a:lumMod val="75000"/>
              </a:schemeClr>
            </a:solidFill>
            <a:prstDash val="solid"/>
            <a:round/>
            <a:headEnd type="none" w="med" len="med"/>
            <a:tailEnd type="oval" w="med" len="med"/>
          </a:ln>
        </p:spPr>
      </p:cxnSp>
      <p:grpSp>
        <p:nvGrpSpPr>
          <p:cNvPr id="73" name="Group 72">
            <a:extLst>
              <a:ext uri="{FF2B5EF4-FFF2-40B4-BE49-F238E27FC236}">
                <a16:creationId xmlns:a16="http://schemas.microsoft.com/office/drawing/2014/main" id="{14AA6651-A6A9-6F07-BF7B-3EA0CAFD043C}"/>
              </a:ext>
            </a:extLst>
          </p:cNvPr>
          <p:cNvGrpSpPr/>
          <p:nvPr/>
        </p:nvGrpSpPr>
        <p:grpSpPr>
          <a:xfrm>
            <a:off x="2219222" y="4370704"/>
            <a:ext cx="7017542" cy="913477"/>
            <a:chOff x="2219222" y="4468501"/>
            <a:chExt cx="7017542" cy="913477"/>
          </a:xfrm>
        </p:grpSpPr>
        <p:pic>
          <p:nvPicPr>
            <p:cNvPr id="74" name="Picture 4" descr="Di truyền gen lặn">
              <a:extLst>
                <a:ext uri="{FF2B5EF4-FFF2-40B4-BE49-F238E27FC236}">
                  <a16:creationId xmlns:a16="http://schemas.microsoft.com/office/drawing/2014/main" id="{6F06390C-79FA-370E-762A-81D57DA9A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222" y="4939348"/>
              <a:ext cx="790411" cy="44263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Di truyền gen lặn">
              <a:extLst>
                <a:ext uri="{FF2B5EF4-FFF2-40B4-BE49-F238E27FC236}">
                  <a16:creationId xmlns:a16="http://schemas.microsoft.com/office/drawing/2014/main" id="{6AF0FB6A-AA44-D5FB-1FE9-45C19C7B7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364" y="4507864"/>
              <a:ext cx="790411" cy="44263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DFAD1FA2-477D-4827-6ABF-5FF84E00CBF4}"/>
                </a:ext>
              </a:extLst>
            </p:cNvPr>
            <p:cNvSpPr/>
            <p:nvPr/>
          </p:nvSpPr>
          <p:spPr>
            <a:xfrm>
              <a:off x="2974133" y="4781581"/>
              <a:ext cx="6262631" cy="584775"/>
            </a:xfrm>
            <a:prstGeom prst="rect">
              <a:avLst/>
            </a:prstGeom>
          </p:spPr>
          <p:txBody>
            <a:bodyPr wrap="square">
              <a:spAutoFit/>
            </a:bodyPr>
            <a:lstStyle/>
            <a:p>
              <a:pPr lvl="0" algn="just"/>
              <a:r>
                <a:rPr lang="vi-VN" sz="3200">
                  <a:solidFill>
                    <a:srgbClr val="0000FF"/>
                  </a:solidFill>
                  <a:latin typeface="#9Slide05 SVNShintia Script" panose="02000804000000020003" pitchFamily="2" charset="0"/>
                </a:rPr>
                <a:t>Suy giảm nguồn gen</a:t>
              </a:r>
              <a:endParaRPr lang="en-US" sz="3200">
                <a:solidFill>
                  <a:srgbClr val="0000FF"/>
                </a:solidFill>
                <a:latin typeface="#9Slide05 SVNShintia Script" panose="02000804000000020003" pitchFamily="2" charset="0"/>
              </a:endParaRPr>
            </a:p>
          </p:txBody>
        </p:sp>
        <p:sp>
          <p:nvSpPr>
            <p:cNvPr id="77" name="Google Shape;4645;p70">
              <a:extLst>
                <a:ext uri="{FF2B5EF4-FFF2-40B4-BE49-F238E27FC236}">
                  <a16:creationId xmlns:a16="http://schemas.microsoft.com/office/drawing/2014/main" id="{E6CB671F-74AA-C942-1BD7-A1A0E3274D2B}"/>
                </a:ext>
              </a:extLst>
            </p:cNvPr>
            <p:cNvSpPr/>
            <p:nvPr/>
          </p:nvSpPr>
          <p:spPr>
            <a:xfrm>
              <a:off x="2219222" y="4468501"/>
              <a:ext cx="879200" cy="879200"/>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cxnSp>
        <p:nvCxnSpPr>
          <p:cNvPr id="78" name="Connector: Curved 77">
            <a:extLst>
              <a:ext uri="{FF2B5EF4-FFF2-40B4-BE49-F238E27FC236}">
                <a16:creationId xmlns:a16="http://schemas.microsoft.com/office/drawing/2014/main" id="{918BF56A-D2AC-9637-7D35-1BE09D24C0D5}"/>
              </a:ext>
            </a:extLst>
          </p:cNvPr>
          <p:cNvCxnSpPr>
            <a:cxnSpLocks/>
          </p:cNvCxnSpPr>
          <p:nvPr/>
        </p:nvCxnSpPr>
        <p:spPr>
          <a:xfrm flipV="1">
            <a:off x="5950948" y="4906620"/>
            <a:ext cx="669742" cy="219313"/>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E2AA5F73-B281-3B9A-C059-427390B33DA9}"/>
              </a:ext>
            </a:extLst>
          </p:cNvPr>
          <p:cNvSpPr txBox="1"/>
          <p:nvPr/>
        </p:nvSpPr>
        <p:spPr>
          <a:xfrm>
            <a:off x="6763241" y="4668394"/>
            <a:ext cx="5039635" cy="1200329"/>
          </a:xfrm>
          <a:prstGeom prst="rect">
            <a:avLst/>
          </a:prstGeom>
          <a:noFill/>
        </p:spPr>
        <p:txBody>
          <a:bodyPr wrap="square">
            <a:spAutoFit/>
          </a:bodyPr>
          <a:lstStyle/>
          <a:p>
            <a:pPr algn="just"/>
            <a:r>
              <a:rPr lang="vi-VN" sz="2400" b="0" i="0">
                <a:solidFill>
                  <a:schemeClr val="accent5">
                    <a:lumMod val="50000"/>
                  </a:schemeClr>
                </a:solidFill>
                <a:effectLst/>
                <a:latin typeface="#9Slide05 Fourth Medium" panose="00000600000000000000" pitchFamily="2" charset="0"/>
              </a:rPr>
              <a:t>Sự suy giảm các HST đã làm </a:t>
            </a:r>
            <a:r>
              <a:rPr lang="vi-VN" sz="2400" b="0" i="0">
                <a:solidFill>
                  <a:srgbClr val="FF0000"/>
                </a:solidFill>
                <a:effectLst/>
                <a:latin typeface="#9Slide05 Fourth Medium" panose="00000600000000000000" pitchFamily="2" charset="0"/>
              </a:rPr>
              <a:t>giảm số lượng loài, số lượng cá thể</a:t>
            </a:r>
            <a:r>
              <a:rPr lang="vi-VN" sz="2400" b="0" i="0">
                <a:solidFill>
                  <a:schemeClr val="accent5">
                    <a:lumMod val="50000"/>
                  </a:schemeClr>
                </a:solidFill>
                <a:effectLst/>
                <a:latin typeface="#9Slide05 Fourth Medium" panose="00000600000000000000" pitchFamily="2" charset="0"/>
              </a:rPr>
              <a:t> =&gt; suy giảm các nguồn gen quý hiếm trong tự nhiên.</a:t>
            </a:r>
          </a:p>
        </p:txBody>
      </p:sp>
      <p:sp>
        <p:nvSpPr>
          <p:cNvPr id="80" name="Rectangle: Rounded Corners 35">
            <a:extLst>
              <a:ext uri="{FF2B5EF4-FFF2-40B4-BE49-F238E27FC236}">
                <a16:creationId xmlns:a16="http://schemas.microsoft.com/office/drawing/2014/main" id="{63E75BFF-6199-96E9-DD80-70BBF095CCBE}"/>
              </a:ext>
            </a:extLst>
          </p:cNvPr>
          <p:cNvSpPr/>
          <p:nvPr/>
        </p:nvSpPr>
        <p:spPr>
          <a:xfrm>
            <a:off x="28120" y="2266173"/>
            <a:ext cx="2790049" cy="1588493"/>
          </a:xfrm>
          <a:prstGeom prst="roundRect">
            <a:avLst>
              <a:gd name="adj" fmla="val 50000"/>
            </a:avLst>
          </a:prstGeom>
          <a:solidFill>
            <a:srgbClr val="7030A0"/>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9Slide03 SFU Futura_07" panose="00000900000000000000" pitchFamily="2" charset="0"/>
              </a:rPr>
              <a:t>Đa dạng sinh học suy giảm</a:t>
            </a:r>
            <a:endParaRPr lang="en-US" sz="3200">
              <a:latin typeface="#9Slide03 SFU Futura_07" panose="00000900000000000000" pitchFamily="2" charset="0"/>
            </a:endParaRPr>
          </a:p>
        </p:txBody>
      </p:sp>
    </p:spTree>
    <p:extLst>
      <p:ext uri="{BB962C8B-B14F-4D97-AF65-F5344CB8AC3E}">
        <p14:creationId xmlns:p14="http://schemas.microsoft.com/office/powerpoint/2010/main" val="323219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par>
                                <p:cTn id="21" presetID="2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wipe(left)">
                                      <p:cBhvr>
                                        <p:cTn id="43" dur="500"/>
                                        <p:tgtEl>
                                          <p:spTgt spid="7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left)">
                                      <p:cBhvr>
                                        <p:cTn id="48" dur="500"/>
                                        <p:tgtEl>
                                          <p:spTgt spid="7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left)">
                                      <p:cBhvr>
                                        <p:cTn id="5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4" grpId="0"/>
      <p:bldP spid="57" grpId="0"/>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Người dân trình báo thấy hổ xuất hiện ở Phong Nha - Kẻ Bàng - Báo Người lao  động">
            <a:extLst>
              <a:ext uri="{FF2B5EF4-FFF2-40B4-BE49-F238E27FC236}">
                <a16:creationId xmlns:a16="http://schemas.microsoft.com/office/drawing/2014/main" id="{7C7C99F7-4163-DC75-4BA7-A75C0B8B6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5" r="-2" b="18777"/>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hu cầu mua sừng tê giác ở Việt Nam giảm 38%. | VTV.VN">
            <a:extLst>
              <a:ext uri="{FF2B5EF4-FFF2-40B4-BE49-F238E27FC236}">
                <a16:creationId xmlns:a16="http://schemas.microsoft.com/office/drawing/2014/main" id="{A106B720-B66E-0CBC-D71A-22471CDD0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43" r="-2" b="1229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oi châu Á, loài voi thông minh và độc đáo">
            <a:extLst>
              <a:ext uri="{FF2B5EF4-FFF2-40B4-BE49-F238E27FC236}">
                <a16:creationId xmlns:a16="http://schemas.microsoft.com/office/drawing/2014/main" id="{CE9E6CFB-E641-6CBF-F134-02907F8F54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74" r="18999"/>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B1DCAA8-0A9E-F8A8-4CC9-E733B6F65949}"/>
              </a:ext>
            </a:extLst>
          </p:cNvPr>
          <p:cNvGrpSpPr/>
          <p:nvPr/>
        </p:nvGrpSpPr>
        <p:grpSpPr>
          <a:xfrm>
            <a:off x="6330843" y="794894"/>
            <a:ext cx="5539427" cy="5088485"/>
            <a:chOff x="293288" y="693948"/>
            <a:chExt cx="5539427" cy="5088485"/>
          </a:xfrm>
        </p:grpSpPr>
        <p:grpSp>
          <p:nvGrpSpPr>
            <p:cNvPr id="6" name="Group 5">
              <a:extLst>
                <a:ext uri="{FF2B5EF4-FFF2-40B4-BE49-F238E27FC236}">
                  <a16:creationId xmlns:a16="http://schemas.microsoft.com/office/drawing/2014/main" id="{154C22B6-42F4-79A6-5F21-AA66C0DE6EAF}"/>
                </a:ext>
              </a:extLst>
            </p:cNvPr>
            <p:cNvGrpSpPr/>
            <p:nvPr/>
          </p:nvGrpSpPr>
          <p:grpSpPr>
            <a:xfrm>
              <a:off x="293288" y="1067558"/>
              <a:ext cx="5539427" cy="4714875"/>
              <a:chOff x="293288" y="1067558"/>
              <a:chExt cx="5539427" cy="4714875"/>
            </a:xfrm>
          </p:grpSpPr>
          <p:sp>
            <p:nvSpPr>
              <p:cNvPr id="3" name="Rectangle: Rounded Corners 2">
                <a:extLst>
                  <a:ext uri="{FF2B5EF4-FFF2-40B4-BE49-F238E27FC236}">
                    <a16:creationId xmlns:a16="http://schemas.microsoft.com/office/drawing/2014/main" id="{9F61712B-BF9D-1148-6A42-38A4CBC484BA}"/>
                  </a:ext>
                </a:extLst>
              </p:cNvPr>
              <p:cNvSpPr/>
              <p:nvPr/>
            </p:nvSpPr>
            <p:spPr>
              <a:xfrm>
                <a:off x="293288" y="1067558"/>
                <a:ext cx="5539427" cy="47148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C1F61C-9F04-E995-0347-B6493FF8545D}"/>
                  </a:ext>
                </a:extLst>
              </p:cNvPr>
              <p:cNvSpPr txBox="1"/>
              <p:nvPr/>
            </p:nvSpPr>
            <p:spPr>
              <a:xfrm>
                <a:off x="825553" y="1494916"/>
                <a:ext cx="4667250" cy="4031873"/>
              </a:xfrm>
              <a:prstGeom prst="rect">
                <a:avLst/>
              </a:prstGeom>
              <a:solidFill>
                <a:schemeClr val="accent4">
                  <a:lumMod val="20000"/>
                  <a:lumOff val="80000"/>
                </a:schemeClr>
              </a:solidFill>
            </p:spPr>
            <p:txBody>
              <a:bodyPr wrap="square" rtlCol="0">
                <a:spAutoFit/>
              </a:bodyPr>
              <a:lstStyle/>
              <a:p>
                <a:pPr algn="just"/>
                <a:r>
                  <a:rPr lang="vi-VN" sz="3200">
                    <a:solidFill>
                      <a:srgbClr val="0000FF"/>
                    </a:solidFill>
                  </a:rPr>
                  <a:t>Theo báo cáo năm 2021 của tổ chức Bảo tồn Thiên nhiên Quốc tế (IUCN), Việt Nam có 75 loài thú, 57 loài chim, 75 loài bò sát, 53 loài lưỡng cư, 136 loài cá được liệt kê là các loài bị đe dọa.</a:t>
                </a:r>
                <a:endParaRPr lang="en-US" sz="3200">
                  <a:solidFill>
                    <a:srgbClr val="0000FF"/>
                  </a:solidFill>
                </a:endParaRPr>
              </a:p>
            </p:txBody>
          </p:sp>
        </p:grpSp>
        <p:sp>
          <p:nvSpPr>
            <p:cNvPr id="5" name="Rectangle: Rounded Corners 4">
              <a:extLst>
                <a:ext uri="{FF2B5EF4-FFF2-40B4-BE49-F238E27FC236}">
                  <a16:creationId xmlns:a16="http://schemas.microsoft.com/office/drawing/2014/main" id="{79ED8398-FED8-23E7-06BB-FFAB126899E8}"/>
                </a:ext>
              </a:extLst>
            </p:cNvPr>
            <p:cNvSpPr/>
            <p:nvPr/>
          </p:nvSpPr>
          <p:spPr>
            <a:xfrm>
              <a:off x="763708" y="693948"/>
              <a:ext cx="2995492" cy="763238"/>
            </a:xfrm>
            <a:prstGeom prst="roundRect">
              <a:avLst/>
            </a:prstGeom>
            <a:solidFill>
              <a:srgbClr val="0707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9Slide05 Fourth Medium" panose="00000600000000000000" pitchFamily="2" charset="0"/>
                </a:rPr>
                <a:t>Em có biết?</a:t>
              </a:r>
              <a:endParaRPr lang="en-US" sz="4000">
                <a:latin typeface="#9Slide05 Fourth Medium" panose="00000600000000000000" pitchFamily="2" charset="0"/>
              </a:endParaRPr>
            </a:p>
          </p:txBody>
        </p:sp>
      </p:grpSp>
    </p:spTree>
    <p:extLst>
      <p:ext uri="{BB962C8B-B14F-4D97-AF65-F5344CB8AC3E}">
        <p14:creationId xmlns:p14="http://schemas.microsoft.com/office/powerpoint/2010/main" val="330787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11268"/>
                                        </p:tgtEl>
                                      </p:cBhvr>
                                    </p:animEffect>
                                    <p:set>
                                      <p:cBhvr>
                                        <p:cTn id="10" dur="1" fill="hold">
                                          <p:stCondLst>
                                            <p:cond delay="499"/>
                                          </p:stCondLst>
                                        </p:cTn>
                                        <p:tgtEl>
                                          <p:spTgt spid="11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List 30 các giống vẹt ở Việt Nam dễ nuôi và được nhiều người ưa chuộng -  KHBVPTR">
            <a:extLst>
              <a:ext uri="{FF2B5EF4-FFF2-40B4-BE49-F238E27FC236}">
                <a16:creationId xmlns:a16="http://schemas.microsoft.com/office/drawing/2014/main" id="{BF0CEB64-1F5C-9A4D-D968-F723016FC7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5" r="25293" b="2"/>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Vườn quốc gia Tràm Chim vắng bóng sếu đầu đỏ">
            <a:extLst>
              <a:ext uri="{FF2B5EF4-FFF2-40B4-BE49-F238E27FC236}">
                <a16:creationId xmlns:a16="http://schemas.microsoft.com/office/drawing/2014/main" id="{ECDD7F98-A27B-29C4-969D-A8EF0522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50" b="11659"/>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Ngắm vẻ đẹp của gà lôi lam đuôi trắng trong sách đỏ chỉ có ở Việt Nam | Dân  Việt">
            <a:extLst>
              <a:ext uri="{FF2B5EF4-FFF2-40B4-BE49-F238E27FC236}">
                <a16:creationId xmlns:a16="http://schemas.microsoft.com/office/drawing/2014/main" id="{0FFC2168-906B-5CA4-A46A-36775E0702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08" b="19863"/>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CBCD4C-5CBD-088C-B1D9-B87D968BCF9A}"/>
              </a:ext>
            </a:extLst>
          </p:cNvPr>
          <p:cNvPicPr>
            <a:picLocks noChangeAspect="1"/>
          </p:cNvPicPr>
          <p:nvPr/>
        </p:nvPicPr>
        <p:blipFill rotWithShape="1">
          <a:blip r:embed="rId5"/>
          <a:srcRect l="10269" r="929" b="13330"/>
          <a:stretch/>
        </p:blipFill>
        <p:spPr>
          <a:xfrm>
            <a:off x="0" y="6300802"/>
            <a:ext cx="12191999" cy="557198"/>
          </a:xfrm>
          <a:prstGeom prst="rect">
            <a:avLst/>
          </a:prstGeom>
        </p:spPr>
      </p:pic>
    </p:spTree>
    <p:extLst>
      <p:ext uri="{BB962C8B-B14F-4D97-AF65-F5344CB8AC3E}">
        <p14:creationId xmlns:p14="http://schemas.microsoft.com/office/powerpoint/2010/main" val="176976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62A30-FB56-F6A2-3FCC-2CDE515ABE6C}"/>
              </a:ext>
            </a:extLst>
          </p:cNvPr>
          <p:cNvPicPr>
            <a:picLocks noChangeAspect="1"/>
          </p:cNvPicPr>
          <p:nvPr/>
        </p:nvPicPr>
        <p:blipFill rotWithShape="1">
          <a:blip r:embed="rId3"/>
          <a:srcRect l="10269" r="929" b="13330"/>
          <a:stretch/>
        </p:blipFill>
        <p:spPr>
          <a:xfrm>
            <a:off x="0" y="5958042"/>
            <a:ext cx="12191999" cy="899958"/>
          </a:xfrm>
          <a:prstGeom prst="rect">
            <a:avLst/>
          </a:prstGeom>
        </p:spPr>
      </p:pic>
      <p:sp>
        <p:nvSpPr>
          <p:cNvPr id="17" name="Google Shape;4642;p70">
            <a:extLst>
              <a:ext uri="{FF2B5EF4-FFF2-40B4-BE49-F238E27FC236}">
                <a16:creationId xmlns:a16="http://schemas.microsoft.com/office/drawing/2014/main" id="{32DEBE52-0C01-BA5A-98F9-593A06F2E936}"/>
              </a:ext>
            </a:extLst>
          </p:cNvPr>
          <p:cNvSpPr/>
          <p:nvPr/>
        </p:nvSpPr>
        <p:spPr>
          <a:xfrm>
            <a:off x="3581572" y="3983595"/>
            <a:ext cx="879200" cy="844108"/>
          </a:xfrm>
          <a:prstGeom prst="roundRect">
            <a:avLst>
              <a:gd name="adj" fmla="val 16667"/>
            </a:avLst>
          </a:prstGeom>
          <a:noFill/>
          <a:ln w="19050" cap="rnd" cmpd="sng">
            <a:noFill/>
            <a:prstDash val="dot"/>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2" name="Picture 1" descr="book9">
            <a:extLst>
              <a:ext uri="{FF2B5EF4-FFF2-40B4-BE49-F238E27FC236}">
                <a16:creationId xmlns:a16="http://schemas.microsoft.com/office/drawing/2014/main" id="{AB8BA5C3-596B-D10B-4484-3D185CA42B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70848" y="1271427"/>
            <a:ext cx="1544040" cy="10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513CF5A-2243-8C43-E70A-0D7CC50D766E}"/>
              </a:ext>
            </a:extLst>
          </p:cNvPr>
          <p:cNvSpPr txBox="1"/>
          <p:nvPr/>
        </p:nvSpPr>
        <p:spPr>
          <a:xfrm>
            <a:off x="359596" y="1286160"/>
            <a:ext cx="9390580" cy="584775"/>
          </a:xfrm>
          <a:prstGeom prst="rect">
            <a:avLst/>
          </a:prstGeom>
          <a:solidFill>
            <a:srgbClr val="F5F573"/>
          </a:solidFill>
        </p:spPr>
        <p:txBody>
          <a:bodyPr wrap="square" rtlCol="0">
            <a:spAutoFit/>
          </a:bodyPr>
          <a:lstStyle/>
          <a:p>
            <a:pPr marL="457200" indent="-457200">
              <a:buFont typeface="Wingdings" panose="05000000000000000000" pitchFamily="2" charset="2"/>
              <a:buChar char="q"/>
            </a:pPr>
            <a:r>
              <a:rPr lang="en-US" sz="3200">
                <a:solidFill>
                  <a:srgbClr val="0000FF"/>
                </a:solidFill>
                <a:latin typeface="Arial" panose="020B0604020202020204" pitchFamily="34" charset="0"/>
                <a:cs typeface="Arial" panose="020B0604020202020204" pitchFamily="34" charset="0"/>
              </a:rPr>
              <a:t> Đa dạng sinh học của nước ta đang bị suy giảm</a:t>
            </a:r>
          </a:p>
        </p:txBody>
      </p:sp>
      <p:sp>
        <p:nvSpPr>
          <p:cNvPr id="7" name="Rectangle 6">
            <a:extLst>
              <a:ext uri="{FF2B5EF4-FFF2-40B4-BE49-F238E27FC236}">
                <a16:creationId xmlns:a16="http://schemas.microsoft.com/office/drawing/2014/main" id="{F47005AB-AB45-5BA7-291F-ADC485A8CB4D}"/>
              </a:ext>
            </a:extLst>
          </p:cNvPr>
          <p:cNvSpPr/>
          <p:nvPr/>
        </p:nvSpPr>
        <p:spPr>
          <a:xfrm>
            <a:off x="616450" y="2662941"/>
            <a:ext cx="8989888" cy="707886"/>
          </a:xfrm>
          <a:prstGeom prst="rect">
            <a:avLst/>
          </a:prstGeom>
        </p:spPr>
        <p:txBody>
          <a:bodyPr wrap="square">
            <a:spAutoFit/>
          </a:bodyPr>
          <a:lstStyle/>
          <a:p>
            <a:pPr lvl="0"/>
            <a:r>
              <a:rPr lang="en-US" sz="4000">
                <a:solidFill>
                  <a:srgbClr val="002060"/>
                </a:solidFill>
                <a:latin typeface="#9Slide05 Fourth Medium" panose="00000600000000000000" pitchFamily="2" charset="0"/>
              </a:rPr>
              <a:t>- </a:t>
            </a:r>
            <a:r>
              <a:rPr lang="vi-VN" sz="4000">
                <a:solidFill>
                  <a:srgbClr val="002060"/>
                </a:solidFill>
                <a:latin typeface="#9Slide05 Fourth Medium" panose="00000600000000000000" pitchFamily="2" charset="0"/>
              </a:rPr>
              <a:t>Suy giảm số lượng</a:t>
            </a:r>
            <a:r>
              <a:rPr lang="en-US" sz="4000">
                <a:solidFill>
                  <a:srgbClr val="002060"/>
                </a:solidFill>
                <a:latin typeface="#9Slide05 Fourth Medium" panose="00000600000000000000" pitchFamily="2" charset="0"/>
              </a:rPr>
              <a:t> </a:t>
            </a:r>
            <a:r>
              <a:rPr lang="vi-VN" sz="4000">
                <a:solidFill>
                  <a:srgbClr val="002060"/>
                </a:solidFill>
                <a:latin typeface="#9Slide05 Fourth Medium" panose="00000600000000000000" pitchFamily="2" charset="0"/>
              </a:rPr>
              <a:t>cá thể, loài sinh vật</a:t>
            </a:r>
            <a:endParaRPr lang="en-US" sz="4000">
              <a:solidFill>
                <a:srgbClr val="002060"/>
              </a:solidFill>
              <a:latin typeface="#9Slide05 Fourth Medium" panose="00000600000000000000" pitchFamily="2" charset="0"/>
            </a:endParaRPr>
          </a:p>
        </p:txBody>
      </p:sp>
      <p:sp>
        <p:nvSpPr>
          <p:cNvPr id="16" name="Rectangle 15">
            <a:extLst>
              <a:ext uri="{FF2B5EF4-FFF2-40B4-BE49-F238E27FC236}">
                <a16:creationId xmlns:a16="http://schemas.microsoft.com/office/drawing/2014/main" id="{D8866762-3F17-0315-C215-E232D7A7BEDF}"/>
              </a:ext>
            </a:extLst>
          </p:cNvPr>
          <p:cNvSpPr/>
          <p:nvPr/>
        </p:nvSpPr>
        <p:spPr>
          <a:xfrm>
            <a:off x="641312" y="3251880"/>
            <a:ext cx="4714129" cy="707886"/>
          </a:xfrm>
          <a:prstGeom prst="rect">
            <a:avLst/>
          </a:prstGeom>
        </p:spPr>
        <p:txBody>
          <a:bodyPr wrap="square">
            <a:spAutoFit/>
          </a:bodyPr>
          <a:lstStyle/>
          <a:p>
            <a:pPr lvl="0"/>
            <a:r>
              <a:rPr lang="en-US" sz="4000">
                <a:solidFill>
                  <a:srgbClr val="002060"/>
                </a:solidFill>
                <a:latin typeface="#9Slide05 Fourth Medium" panose="00000600000000000000" pitchFamily="2" charset="0"/>
              </a:rPr>
              <a:t>- </a:t>
            </a:r>
            <a:r>
              <a:rPr lang="vi-VN" sz="4000">
                <a:solidFill>
                  <a:srgbClr val="002060"/>
                </a:solidFill>
                <a:latin typeface="#9Slide05 Fourth Medium" panose="00000600000000000000" pitchFamily="2" charset="0"/>
              </a:rPr>
              <a:t>Suy giảm nguồn gen</a:t>
            </a:r>
            <a:endParaRPr lang="en-US" sz="4000">
              <a:solidFill>
                <a:srgbClr val="002060"/>
              </a:solidFill>
              <a:latin typeface="#9Slide05 Fourth Medium" panose="00000600000000000000" pitchFamily="2" charset="0"/>
            </a:endParaRPr>
          </a:p>
        </p:txBody>
      </p:sp>
      <p:sp>
        <p:nvSpPr>
          <p:cNvPr id="31" name="Rectangle 30">
            <a:extLst>
              <a:ext uri="{FF2B5EF4-FFF2-40B4-BE49-F238E27FC236}">
                <a16:creationId xmlns:a16="http://schemas.microsoft.com/office/drawing/2014/main" id="{E1AE1A06-5212-0CEE-0A24-983606292684}"/>
              </a:ext>
            </a:extLst>
          </p:cNvPr>
          <p:cNvSpPr/>
          <p:nvPr/>
        </p:nvSpPr>
        <p:spPr>
          <a:xfrm>
            <a:off x="616450" y="2097832"/>
            <a:ext cx="5650786" cy="707886"/>
          </a:xfrm>
          <a:prstGeom prst="rect">
            <a:avLst/>
          </a:prstGeom>
        </p:spPr>
        <p:txBody>
          <a:bodyPr wrap="square">
            <a:spAutoFit/>
          </a:bodyPr>
          <a:lstStyle/>
          <a:p>
            <a:pPr lvl="0"/>
            <a:r>
              <a:rPr lang="en-US" sz="4000">
                <a:solidFill>
                  <a:srgbClr val="002060"/>
                </a:solidFill>
                <a:latin typeface="#9Slide05 Fourth Medium" panose="00000600000000000000" pitchFamily="2" charset="0"/>
              </a:rPr>
              <a:t>- </a:t>
            </a:r>
            <a:r>
              <a:rPr lang="vi-VN" sz="4000">
                <a:solidFill>
                  <a:srgbClr val="002060"/>
                </a:solidFill>
                <a:latin typeface="#9Slide05 Fourth Medium" panose="00000600000000000000" pitchFamily="2" charset="0"/>
              </a:rPr>
              <a:t>Suy giảm hệ sinh thái</a:t>
            </a:r>
            <a:endParaRPr lang="en-US" sz="4000">
              <a:solidFill>
                <a:srgbClr val="002060"/>
              </a:solidFill>
              <a:latin typeface="#9Slide05 Fourth Medium" panose="00000600000000000000" pitchFamily="2" charset="0"/>
            </a:endParaRPr>
          </a:p>
        </p:txBody>
      </p:sp>
      <p:sp>
        <p:nvSpPr>
          <p:cNvPr id="55" name="Rectangle 54">
            <a:extLst>
              <a:ext uri="{FF2B5EF4-FFF2-40B4-BE49-F238E27FC236}">
                <a16:creationId xmlns:a16="http://schemas.microsoft.com/office/drawing/2014/main" id="{4DC45581-DED5-DF68-41CC-A1A909E3D689}"/>
              </a:ext>
            </a:extLst>
          </p:cNvPr>
          <p:cNvSpPr/>
          <p:nvPr/>
        </p:nvSpPr>
        <p:spPr>
          <a:xfrm>
            <a:off x="359596" y="3935937"/>
            <a:ext cx="11536169" cy="1938992"/>
          </a:xfrm>
          <a:prstGeom prst="rect">
            <a:avLst/>
          </a:prstGeom>
        </p:spPr>
        <p:txBody>
          <a:bodyPr wrap="square">
            <a:spAutoFit/>
          </a:bodyPr>
          <a:lstStyle/>
          <a:p>
            <a:pPr lvl="0" algn="just"/>
            <a:r>
              <a:rPr lang="vi-VN" sz="4000">
                <a:solidFill>
                  <a:srgbClr val="0000FF"/>
                </a:solidFill>
                <a:latin typeface="#9Slide05 Fourth Medium" panose="00000600000000000000" pitchFamily="2" charset="0"/>
              </a:rPr>
              <a:t>=&gt;</a:t>
            </a:r>
            <a:r>
              <a:rPr lang="en-US" sz="4000">
                <a:solidFill>
                  <a:srgbClr val="0000FF"/>
                </a:solidFill>
                <a:latin typeface="#9Slide05 Fourth Medium" panose="00000600000000000000" pitchFamily="2" charset="0"/>
              </a:rPr>
              <a:t> </a:t>
            </a:r>
            <a:r>
              <a:rPr lang="vi-VN" sz="4000">
                <a:solidFill>
                  <a:srgbClr val="0000FF"/>
                </a:solidFill>
                <a:latin typeface="#9Slide05 Fourth Medium" panose="00000600000000000000" pitchFamily="2" charset="0"/>
              </a:rPr>
              <a:t>B</a:t>
            </a:r>
            <a:r>
              <a:rPr lang="en-US" sz="4000">
                <a:solidFill>
                  <a:srgbClr val="0000FF"/>
                </a:solidFill>
                <a:latin typeface="#9Slide05 Fourth Medium" panose="00000600000000000000" pitchFamily="2" charset="0"/>
                <a:cs typeface="Arial" panose="020B0604020202020204" pitchFamily="34" charset="0"/>
              </a:rPr>
              <a:t>ảo vệ đa dạng sinh học </a:t>
            </a:r>
            <a:r>
              <a:rPr lang="vi-VN" sz="4000">
                <a:solidFill>
                  <a:srgbClr val="0000FF"/>
                </a:solidFill>
                <a:latin typeface="#9Slide05 Fourth Medium" panose="00000600000000000000" pitchFamily="2" charset="0"/>
                <a:cs typeface="Arial" panose="020B0604020202020204" pitchFamily="34" charset="0"/>
              </a:rPr>
              <a:t>l</a:t>
            </a:r>
            <a:r>
              <a:rPr lang="en-US" sz="4000">
                <a:solidFill>
                  <a:srgbClr val="0000FF"/>
                </a:solidFill>
                <a:latin typeface="#9Slide05 Fourth Medium" panose="00000600000000000000" pitchFamily="2" charset="0"/>
              </a:rPr>
              <a:t>à yếu tố quyết định tính ổn định các hệ sinh thái tự nhiên, là cơ sở sinh tồn của sự sống trong môi trường</a:t>
            </a:r>
          </a:p>
        </p:txBody>
      </p:sp>
      <p:grpSp>
        <p:nvGrpSpPr>
          <p:cNvPr id="5" name="Google Shape;491;p24">
            <a:extLst>
              <a:ext uri="{FF2B5EF4-FFF2-40B4-BE49-F238E27FC236}">
                <a16:creationId xmlns:a16="http://schemas.microsoft.com/office/drawing/2014/main" id="{6DC1E8AB-9751-58AC-9279-6B804CF21CA3}"/>
              </a:ext>
            </a:extLst>
          </p:cNvPr>
          <p:cNvGrpSpPr/>
          <p:nvPr/>
        </p:nvGrpSpPr>
        <p:grpSpPr>
          <a:xfrm>
            <a:off x="0" y="0"/>
            <a:ext cx="5077236" cy="1041525"/>
            <a:chOff x="4713533" y="1560375"/>
            <a:chExt cx="5175773" cy="1041525"/>
          </a:xfrm>
        </p:grpSpPr>
        <p:sp>
          <p:nvSpPr>
            <p:cNvPr id="6" name="Google Shape;492;p24">
              <a:extLst>
                <a:ext uri="{FF2B5EF4-FFF2-40B4-BE49-F238E27FC236}">
                  <a16:creationId xmlns:a16="http://schemas.microsoft.com/office/drawing/2014/main" id="{38BFEF00-38F7-F6CF-0AB8-475F1D5DB5D6}"/>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3;p24">
              <a:extLst>
                <a:ext uri="{FF2B5EF4-FFF2-40B4-BE49-F238E27FC236}">
                  <a16:creationId xmlns:a16="http://schemas.microsoft.com/office/drawing/2014/main" id="{C824BF0B-CB83-D51A-EDF8-F7B4899F7762}"/>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4;p24">
              <a:extLst>
                <a:ext uri="{FF2B5EF4-FFF2-40B4-BE49-F238E27FC236}">
                  <a16:creationId xmlns:a16="http://schemas.microsoft.com/office/drawing/2014/main" id="{5A4981A5-153D-F405-80EA-A9177FA4BFCE}"/>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5;p24">
              <a:extLst>
                <a:ext uri="{FF2B5EF4-FFF2-40B4-BE49-F238E27FC236}">
                  <a16:creationId xmlns:a16="http://schemas.microsoft.com/office/drawing/2014/main" id="{37FCFF20-9E60-088E-FE6E-FE6EA88DF606}"/>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a:solidFill>
                    <a:srgbClr val="FF0000"/>
                  </a:solidFill>
                  <a:latin typeface="#9Slide03 AllRoundGothic" panose="020B0703020202020104" pitchFamily="34" charset="0"/>
                </a:rPr>
                <a:t>2</a:t>
              </a:r>
              <a:endParaRPr sz="3200">
                <a:solidFill>
                  <a:srgbClr val="FF0000"/>
                </a:solidFill>
                <a:latin typeface="#9Slide03 AllRoundGothic" panose="020B0703020202020104" pitchFamily="34" charset="0"/>
              </a:endParaRPr>
            </a:p>
          </p:txBody>
        </p:sp>
        <p:sp>
          <p:nvSpPr>
            <p:cNvPr id="11" name="Google Shape;496;p24">
              <a:extLst>
                <a:ext uri="{FF2B5EF4-FFF2-40B4-BE49-F238E27FC236}">
                  <a16:creationId xmlns:a16="http://schemas.microsoft.com/office/drawing/2014/main" id="{204BB606-5D1E-9203-76D7-83154A416FB8}"/>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24">
              <a:extLst>
                <a:ext uri="{FF2B5EF4-FFF2-40B4-BE49-F238E27FC236}">
                  <a16:creationId xmlns:a16="http://schemas.microsoft.com/office/drawing/2014/main" id="{5B721432-143C-0C30-D837-9FDC544A6B5D}"/>
                </a:ext>
              </a:extLst>
            </p:cNvPr>
            <p:cNvSpPr txBox="1"/>
            <p:nvPr/>
          </p:nvSpPr>
          <p:spPr>
            <a:xfrm>
              <a:off x="5775704" y="1922429"/>
              <a:ext cx="3825674" cy="35808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Bảo tồn đa dạng sinh học ở Việt Nam</a:t>
              </a:r>
              <a:endPar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Tree>
    <p:extLst>
      <p:ext uri="{BB962C8B-B14F-4D97-AF65-F5344CB8AC3E}">
        <p14:creationId xmlns:p14="http://schemas.microsoft.com/office/powerpoint/2010/main" val="17433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11B139-014F-4192-AE93-FF89194CAAD9}"/>
              </a:ext>
            </a:extLst>
          </p:cNvPr>
          <p:cNvPicPr>
            <a:picLocks noChangeAspect="1"/>
          </p:cNvPicPr>
          <p:nvPr/>
        </p:nvPicPr>
        <p:blipFill rotWithShape="1">
          <a:blip r:embed="rId3"/>
          <a:srcRect l="6739"/>
          <a:stretch/>
        </p:blipFill>
        <p:spPr>
          <a:xfrm>
            <a:off x="44463" y="67134"/>
            <a:ext cx="1845116" cy="1203104"/>
          </a:xfrm>
          <a:prstGeom prst="rect">
            <a:avLst/>
          </a:prstGeom>
        </p:spPr>
      </p:pic>
      <p:sp>
        <p:nvSpPr>
          <p:cNvPr id="12" name="Rectangle: Rounded Corners 11">
            <a:extLst>
              <a:ext uri="{FF2B5EF4-FFF2-40B4-BE49-F238E27FC236}">
                <a16:creationId xmlns:a16="http://schemas.microsoft.com/office/drawing/2014/main" id="{3F3963CC-42CD-4B4A-A8A7-61C6DFCDC172}"/>
              </a:ext>
            </a:extLst>
          </p:cNvPr>
          <p:cNvSpPr/>
          <p:nvPr/>
        </p:nvSpPr>
        <p:spPr>
          <a:xfrm>
            <a:off x="1944268" y="71163"/>
            <a:ext cx="9829499" cy="1015687"/>
          </a:xfrm>
          <a:prstGeom prst="roundRect">
            <a:avLst/>
          </a:prstGeom>
          <a:solidFill>
            <a:srgbClr val="F5F573"/>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5 Fourth Medium" panose="00000600000000000000" pitchFamily="2" charset="0"/>
              </a:rPr>
              <a:t>Nêu các nguyên nhân suy giảm đa dạng sinh học và một số biện pháp bảo vệ đa dạng sinh học ở nước ta?</a:t>
            </a:r>
            <a:endParaRPr lang="en-US" sz="3200">
              <a:solidFill>
                <a:srgbClr val="0000FF"/>
              </a:solidFill>
              <a:latin typeface="#9Slide05 Fourth Medium" panose="00000600000000000000" pitchFamily="2" charset="0"/>
            </a:endParaRPr>
          </a:p>
          <a:p>
            <a:pPr algn="ctr"/>
            <a:br>
              <a:rPr lang="vi-VN" sz="3200">
                <a:solidFill>
                  <a:srgbClr val="000000"/>
                </a:solidFill>
                <a:latin typeface="OpenSans"/>
              </a:rPr>
            </a:br>
            <a:endParaRPr lang="en-US" sz="3200"/>
          </a:p>
        </p:txBody>
      </p:sp>
      <p:cxnSp>
        <p:nvCxnSpPr>
          <p:cNvPr id="3" name="Straight Connector 2">
            <a:extLst>
              <a:ext uri="{FF2B5EF4-FFF2-40B4-BE49-F238E27FC236}">
                <a16:creationId xmlns:a16="http://schemas.microsoft.com/office/drawing/2014/main" id="{56A00F22-5C7B-F713-242A-20F9B97007F3}"/>
              </a:ext>
            </a:extLst>
          </p:cNvPr>
          <p:cNvCxnSpPr>
            <a:cxnSpLocks/>
          </p:cNvCxnSpPr>
          <p:nvPr/>
        </p:nvCxnSpPr>
        <p:spPr>
          <a:xfrm>
            <a:off x="6380252" y="1543026"/>
            <a:ext cx="0" cy="54742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55E10F2-A3D6-79CB-0C73-1B28535BE82A}"/>
              </a:ext>
            </a:extLst>
          </p:cNvPr>
          <p:cNvSpPr txBox="1"/>
          <p:nvPr/>
        </p:nvSpPr>
        <p:spPr>
          <a:xfrm>
            <a:off x="6514651" y="1439282"/>
            <a:ext cx="5677349"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FF0000"/>
                </a:solidFill>
                <a:latin typeface="#9Slide05 Fourth Medium" panose="00000600000000000000" pitchFamily="2" charset="0"/>
                <a:cs typeface="Arial" panose="020B0604020202020204" pitchFamily="34" charset="0"/>
              </a:rPr>
              <a:t> </a:t>
            </a:r>
            <a:r>
              <a:rPr lang="vi-VN" sz="3200">
                <a:solidFill>
                  <a:srgbClr val="FF0000"/>
                </a:solidFill>
                <a:latin typeface="#9Slide05 Fourth Medium" panose="00000600000000000000" pitchFamily="2" charset="0"/>
                <a:cs typeface="Arial" panose="020B0604020202020204" pitchFamily="34" charset="0"/>
              </a:rPr>
              <a:t>Biện pháp</a:t>
            </a:r>
            <a:endParaRPr lang="en-US" sz="3200">
              <a:solidFill>
                <a:srgbClr val="FF0000"/>
              </a:solidFill>
              <a:latin typeface="#9Slide05 Fourth Medium" panose="000006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CA3B76BD-0E78-811B-F40B-A396CBC02952}"/>
              </a:ext>
            </a:extLst>
          </p:cNvPr>
          <p:cNvPicPr>
            <a:picLocks noChangeAspect="1"/>
          </p:cNvPicPr>
          <p:nvPr/>
        </p:nvPicPr>
        <p:blipFill rotWithShape="1">
          <a:blip r:embed="rId4"/>
          <a:srcRect l="10269" r="929" b="13330"/>
          <a:stretch/>
        </p:blipFill>
        <p:spPr>
          <a:xfrm>
            <a:off x="0" y="6323894"/>
            <a:ext cx="12191999" cy="899958"/>
          </a:xfrm>
          <a:prstGeom prst="rect">
            <a:avLst/>
          </a:prstGeom>
        </p:spPr>
      </p:pic>
      <p:sp>
        <p:nvSpPr>
          <p:cNvPr id="2" name="TextBox 1">
            <a:extLst>
              <a:ext uri="{FF2B5EF4-FFF2-40B4-BE49-F238E27FC236}">
                <a16:creationId xmlns:a16="http://schemas.microsoft.com/office/drawing/2014/main" id="{9E7FAEA0-05E2-27BD-2BD6-38EDDA1AC231}"/>
              </a:ext>
            </a:extLst>
          </p:cNvPr>
          <p:cNvSpPr txBox="1"/>
          <p:nvPr/>
        </p:nvSpPr>
        <p:spPr>
          <a:xfrm>
            <a:off x="-109649" y="2004303"/>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Thiên tai: bão,lũ lụt, hạn hán, cháy rừng…</a:t>
            </a:r>
          </a:p>
        </p:txBody>
      </p:sp>
      <p:sp>
        <p:nvSpPr>
          <p:cNvPr id="7" name="TextBox 6">
            <a:extLst>
              <a:ext uri="{FF2B5EF4-FFF2-40B4-BE49-F238E27FC236}">
                <a16:creationId xmlns:a16="http://schemas.microsoft.com/office/drawing/2014/main" id="{5F7134F6-7ECD-B1B1-0A27-97CEA268A9FA}"/>
              </a:ext>
            </a:extLst>
          </p:cNvPr>
          <p:cNvSpPr txBox="1"/>
          <p:nvPr/>
        </p:nvSpPr>
        <p:spPr>
          <a:xfrm>
            <a:off x="-20549" y="2585322"/>
            <a:ext cx="6705658" cy="1015663"/>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Khai thác lâm sản, đốt rừng, du canh du cư..</a:t>
            </a:r>
          </a:p>
        </p:txBody>
      </p:sp>
      <p:sp>
        <p:nvSpPr>
          <p:cNvPr id="8" name="TextBox 7">
            <a:extLst>
              <a:ext uri="{FF2B5EF4-FFF2-40B4-BE49-F238E27FC236}">
                <a16:creationId xmlns:a16="http://schemas.microsoft.com/office/drawing/2014/main" id="{A3D7F63B-19BA-D72D-C2C5-EA8CF6E95FBC}"/>
              </a:ext>
            </a:extLst>
          </p:cNvPr>
          <p:cNvSpPr txBox="1"/>
          <p:nvPr/>
        </p:nvSpPr>
        <p:spPr>
          <a:xfrm>
            <a:off x="0" y="3465774"/>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Săn bắt động vật hoang dã</a:t>
            </a:r>
          </a:p>
        </p:txBody>
      </p:sp>
      <p:sp>
        <p:nvSpPr>
          <p:cNvPr id="9" name="TextBox 8">
            <a:extLst>
              <a:ext uri="{FF2B5EF4-FFF2-40B4-BE49-F238E27FC236}">
                <a16:creationId xmlns:a16="http://schemas.microsoft.com/office/drawing/2014/main" id="{E57EA470-90E0-B08B-C1CA-0545472190A9}"/>
              </a:ext>
            </a:extLst>
          </p:cNvPr>
          <p:cNvSpPr txBox="1"/>
          <p:nvPr/>
        </p:nvSpPr>
        <p:spPr>
          <a:xfrm>
            <a:off x="0" y="4112310"/>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Đánh bắt thủy sản quá mức</a:t>
            </a:r>
          </a:p>
        </p:txBody>
      </p:sp>
      <p:sp>
        <p:nvSpPr>
          <p:cNvPr id="10" name="TextBox 9">
            <a:extLst>
              <a:ext uri="{FF2B5EF4-FFF2-40B4-BE49-F238E27FC236}">
                <a16:creationId xmlns:a16="http://schemas.microsoft.com/office/drawing/2014/main" id="{F0618478-23A8-C8CF-33CB-EE9F391C78FC}"/>
              </a:ext>
            </a:extLst>
          </p:cNvPr>
          <p:cNvSpPr txBox="1"/>
          <p:nvPr/>
        </p:nvSpPr>
        <p:spPr>
          <a:xfrm>
            <a:off x="0" y="4762245"/>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Ô nhiễm môi trường</a:t>
            </a:r>
          </a:p>
        </p:txBody>
      </p:sp>
      <p:sp>
        <p:nvSpPr>
          <p:cNvPr id="13" name="TextBox 12">
            <a:extLst>
              <a:ext uri="{FF2B5EF4-FFF2-40B4-BE49-F238E27FC236}">
                <a16:creationId xmlns:a16="http://schemas.microsoft.com/office/drawing/2014/main" id="{A41C6612-3221-6CA8-6DED-701325F0A2B8}"/>
              </a:ext>
            </a:extLst>
          </p:cNvPr>
          <p:cNvSpPr txBox="1"/>
          <p:nvPr/>
        </p:nvSpPr>
        <p:spPr>
          <a:xfrm>
            <a:off x="1015429" y="1552186"/>
            <a:ext cx="6219289"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FF0000"/>
                </a:solidFill>
                <a:latin typeface="#9Slide05 Fourth Medium" panose="00000600000000000000" pitchFamily="2" charset="0"/>
                <a:cs typeface="Arial" panose="020B0604020202020204" pitchFamily="34" charset="0"/>
              </a:rPr>
              <a:t> </a:t>
            </a:r>
            <a:r>
              <a:rPr lang="vi-VN" sz="3200">
                <a:solidFill>
                  <a:srgbClr val="FF0000"/>
                </a:solidFill>
                <a:latin typeface="#9Slide05 Fourth Medium" panose="00000600000000000000" pitchFamily="2" charset="0"/>
                <a:cs typeface="Arial" panose="020B0604020202020204" pitchFamily="34" charset="0"/>
              </a:rPr>
              <a:t>Nguyên nhân</a:t>
            </a:r>
            <a:endParaRPr lang="en-US" sz="3200">
              <a:solidFill>
                <a:srgbClr val="FF0000"/>
              </a:solidFill>
              <a:latin typeface="#9Slide05 Fourth Medium" panose="00000600000000000000" pitchFamily="2" charset="0"/>
              <a:cs typeface="Arial" panose="020B0604020202020204" pitchFamily="34" charset="0"/>
            </a:endParaRPr>
          </a:p>
        </p:txBody>
      </p:sp>
      <p:pic>
        <p:nvPicPr>
          <p:cNvPr id="1026" name="Picture 2" descr="Đa dạng sinh học và vai trò của con người">
            <a:extLst>
              <a:ext uri="{FF2B5EF4-FFF2-40B4-BE49-F238E27FC236}">
                <a16:creationId xmlns:a16="http://schemas.microsoft.com/office/drawing/2014/main" id="{2F6E5C05-68AA-DF20-72F9-740845E37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807" y="4328179"/>
            <a:ext cx="4606112" cy="2590938"/>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Picture 2" descr="Thực trạng công tác phòng cháy, chữa cháy rừng 2022">
            <a:extLst>
              <a:ext uri="{FF2B5EF4-FFF2-40B4-BE49-F238E27FC236}">
                <a16:creationId xmlns:a16="http://schemas.microsoft.com/office/drawing/2014/main" id="{02E3A92B-A935-9226-EFE6-15EC2E4954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9017" y="1366620"/>
            <a:ext cx="4664901" cy="2745690"/>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Thủ tướng chỉ thị dừng nhập khẩu động vật hoang dã, xử lý nghiêm các hành  vi vi phạm">
            <a:extLst>
              <a:ext uri="{FF2B5EF4-FFF2-40B4-BE49-F238E27FC236}">
                <a16:creationId xmlns:a16="http://schemas.microsoft.com/office/drawing/2014/main" id="{5C4A5AEC-614C-7BB8-40F9-31432AA1AF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916" y="1403219"/>
            <a:ext cx="4753999" cy="28690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ăn bắn thú rừng hoang dã bi phạt tù bao nhiêu năm?">
            <a:extLst>
              <a:ext uri="{FF2B5EF4-FFF2-40B4-BE49-F238E27FC236}">
                <a16:creationId xmlns:a16="http://schemas.microsoft.com/office/drawing/2014/main" id="{67696397-9DEC-0B61-DDA6-15F7B7790D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9916" y="4344922"/>
            <a:ext cx="4753996" cy="25909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vấn đề môi trường cấp bách của Việt Nam: Thực trạng, xu thế, thách  thức và giải pháp | Tạp chí Tuyên giáo">
            <a:extLst>
              <a:ext uri="{FF2B5EF4-FFF2-40B4-BE49-F238E27FC236}">
                <a16:creationId xmlns:a16="http://schemas.microsoft.com/office/drawing/2014/main" id="{555AF285-C733-8AA3-A5B3-0476ADDF99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6023" y="2004303"/>
            <a:ext cx="5669680" cy="431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arn(inVertic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childTnLst>
                          </p:cTn>
                        </p:par>
                        <p:par>
                          <p:cTn id="48" fill="hold">
                            <p:stCondLst>
                              <p:cond delay="2000"/>
                            </p:stCondLst>
                            <p:childTnLst>
                              <p:par>
                                <p:cTn id="49" presetID="16" presetClass="entr" presetSubtype="21"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barn(inVertical)">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50"/>
                                        </p:tgtEl>
                                      </p:cBhvr>
                                    </p:animEffect>
                                    <p:set>
                                      <p:cBhvr>
                                        <p:cTn id="56" dur="1" fill="hold">
                                          <p:stCondLst>
                                            <p:cond delay="499"/>
                                          </p:stCondLst>
                                        </p:cTn>
                                        <p:tgtEl>
                                          <p:spTgt spid="205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26"/>
                                        </p:tgtEl>
                                      </p:cBhvr>
                                    </p:animEffect>
                                    <p:set>
                                      <p:cBhvr>
                                        <p:cTn id="59" dur="1" fill="hold">
                                          <p:stCondLst>
                                            <p:cond delay="499"/>
                                          </p:stCondLst>
                                        </p:cTn>
                                        <p:tgtEl>
                                          <p:spTgt spid="102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par>
                          <p:cTn id="78" fill="hold">
                            <p:stCondLst>
                              <p:cond delay="2000"/>
                            </p:stCondLst>
                            <p:childTnLst>
                              <p:par>
                                <p:cTn id="79" presetID="16" presetClass="entr" presetSubtype="21" fill="hold" nodeType="afterEffect">
                                  <p:stCondLst>
                                    <p:cond delay="0"/>
                                  </p:stCondLst>
                                  <p:childTnLst>
                                    <p:set>
                                      <p:cBhvr>
                                        <p:cTn id="80" dur="1" fill="hold">
                                          <p:stCondLst>
                                            <p:cond delay="0"/>
                                          </p:stCondLst>
                                        </p:cTn>
                                        <p:tgtEl>
                                          <p:spTgt spid="2054"/>
                                        </p:tgtEl>
                                        <p:attrNameLst>
                                          <p:attrName>style.visibility</p:attrName>
                                        </p:attrNameLst>
                                      </p:cBhvr>
                                      <p:to>
                                        <p:strVal val="visible"/>
                                      </p:to>
                                    </p:set>
                                    <p:animEffect transition="in" filter="barn(inVertical)">
                                      <p:cBhvr>
                                        <p:cTn id="81" dur="500"/>
                                        <p:tgtEl>
                                          <p:spTgt spid="2054"/>
                                        </p:tgtEl>
                                      </p:cBhvr>
                                    </p:animEffect>
                                  </p:childTnLst>
                                </p:cTn>
                              </p:par>
                              <p:par>
                                <p:cTn id="82" presetID="16" presetClass="entr" presetSubtype="21" fill="hold" nodeType="withEffect">
                                  <p:stCondLst>
                                    <p:cond delay="0"/>
                                  </p:stCondLst>
                                  <p:childTnLst>
                                    <p:set>
                                      <p:cBhvr>
                                        <p:cTn id="83" dur="1" fill="hold">
                                          <p:stCondLst>
                                            <p:cond delay="0"/>
                                          </p:stCondLst>
                                        </p:cTn>
                                        <p:tgtEl>
                                          <p:spTgt spid="2052"/>
                                        </p:tgtEl>
                                        <p:attrNameLst>
                                          <p:attrName>style.visibility</p:attrName>
                                        </p:attrNameLst>
                                      </p:cBhvr>
                                      <p:to>
                                        <p:strVal val="visible"/>
                                      </p:to>
                                    </p:set>
                                    <p:animEffect transition="in" filter="barn(inVertical)">
                                      <p:cBhvr>
                                        <p:cTn id="84" dur="500"/>
                                        <p:tgtEl>
                                          <p:spTgt spid="2052"/>
                                        </p:tgtEl>
                                      </p:cBhvr>
                                    </p:animEffec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80">
                                          <p:stCondLst>
                                            <p:cond delay="0"/>
                                          </p:stCondLst>
                                        </p:cTn>
                                        <p:tgtEl>
                                          <p:spTgt spid="9"/>
                                        </p:tgtEl>
                                      </p:cBhvr>
                                    </p:animEffect>
                                    <p:anim calcmode="lin" valueType="num">
                                      <p:cBhvr>
                                        <p:cTn id="9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5" dur="26">
                                          <p:stCondLst>
                                            <p:cond delay="650"/>
                                          </p:stCondLst>
                                        </p:cTn>
                                        <p:tgtEl>
                                          <p:spTgt spid="9"/>
                                        </p:tgtEl>
                                      </p:cBhvr>
                                      <p:to x="100000" y="60000"/>
                                    </p:animScale>
                                    <p:animScale>
                                      <p:cBhvr>
                                        <p:cTn id="96" dur="166" decel="50000">
                                          <p:stCondLst>
                                            <p:cond delay="676"/>
                                          </p:stCondLst>
                                        </p:cTn>
                                        <p:tgtEl>
                                          <p:spTgt spid="9"/>
                                        </p:tgtEl>
                                      </p:cBhvr>
                                      <p:to x="100000" y="100000"/>
                                    </p:animScale>
                                    <p:animScale>
                                      <p:cBhvr>
                                        <p:cTn id="97" dur="26">
                                          <p:stCondLst>
                                            <p:cond delay="1312"/>
                                          </p:stCondLst>
                                        </p:cTn>
                                        <p:tgtEl>
                                          <p:spTgt spid="9"/>
                                        </p:tgtEl>
                                      </p:cBhvr>
                                      <p:to x="100000" y="80000"/>
                                    </p:animScale>
                                    <p:animScale>
                                      <p:cBhvr>
                                        <p:cTn id="98" dur="166" decel="50000">
                                          <p:stCondLst>
                                            <p:cond delay="1338"/>
                                          </p:stCondLst>
                                        </p:cTn>
                                        <p:tgtEl>
                                          <p:spTgt spid="9"/>
                                        </p:tgtEl>
                                      </p:cBhvr>
                                      <p:to x="100000" y="100000"/>
                                    </p:animScale>
                                    <p:animScale>
                                      <p:cBhvr>
                                        <p:cTn id="99" dur="26">
                                          <p:stCondLst>
                                            <p:cond delay="1642"/>
                                          </p:stCondLst>
                                        </p:cTn>
                                        <p:tgtEl>
                                          <p:spTgt spid="9"/>
                                        </p:tgtEl>
                                      </p:cBhvr>
                                      <p:to x="100000" y="90000"/>
                                    </p:animScale>
                                    <p:animScale>
                                      <p:cBhvr>
                                        <p:cTn id="100" dur="166" decel="50000">
                                          <p:stCondLst>
                                            <p:cond delay="1668"/>
                                          </p:stCondLst>
                                        </p:cTn>
                                        <p:tgtEl>
                                          <p:spTgt spid="9"/>
                                        </p:tgtEl>
                                      </p:cBhvr>
                                      <p:to x="100000" y="100000"/>
                                    </p:animScale>
                                    <p:animScale>
                                      <p:cBhvr>
                                        <p:cTn id="101" dur="26">
                                          <p:stCondLst>
                                            <p:cond delay="1808"/>
                                          </p:stCondLst>
                                        </p:cTn>
                                        <p:tgtEl>
                                          <p:spTgt spid="9"/>
                                        </p:tgtEl>
                                      </p:cBhvr>
                                      <p:to x="100000" y="95000"/>
                                    </p:animScale>
                                    <p:animScale>
                                      <p:cBhvr>
                                        <p:cTn id="102" dur="166" decel="50000">
                                          <p:stCondLst>
                                            <p:cond delay="1834"/>
                                          </p:stCondLst>
                                        </p:cTn>
                                        <p:tgtEl>
                                          <p:spTgt spid="9"/>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054"/>
                                        </p:tgtEl>
                                      </p:cBhvr>
                                    </p:animEffect>
                                    <p:set>
                                      <p:cBhvr>
                                        <p:cTn id="107" dur="1" fill="hold">
                                          <p:stCondLst>
                                            <p:cond delay="499"/>
                                          </p:stCondLst>
                                        </p:cTn>
                                        <p:tgtEl>
                                          <p:spTgt spid="205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052"/>
                                        </p:tgtEl>
                                      </p:cBhvr>
                                    </p:animEffect>
                                    <p:set>
                                      <p:cBhvr>
                                        <p:cTn id="110" dur="1" fill="hold">
                                          <p:stCondLst>
                                            <p:cond delay="499"/>
                                          </p:stCondLst>
                                        </p:cTn>
                                        <p:tgtEl>
                                          <p:spTgt spid="205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par>
                          <p:cTn id="129" fill="hold">
                            <p:stCondLst>
                              <p:cond delay="2000"/>
                            </p:stCondLst>
                            <p:childTnLst>
                              <p:par>
                                <p:cTn id="130" presetID="16" presetClass="entr" presetSubtype="21" fill="hold" nodeType="afterEffect">
                                  <p:stCondLst>
                                    <p:cond delay="0"/>
                                  </p:stCondLst>
                                  <p:childTnLst>
                                    <p:set>
                                      <p:cBhvr>
                                        <p:cTn id="131" dur="1" fill="hold">
                                          <p:stCondLst>
                                            <p:cond delay="0"/>
                                          </p:stCondLst>
                                        </p:cTn>
                                        <p:tgtEl>
                                          <p:spTgt spid="2056"/>
                                        </p:tgtEl>
                                        <p:attrNameLst>
                                          <p:attrName>style.visibility</p:attrName>
                                        </p:attrNameLst>
                                      </p:cBhvr>
                                      <p:to>
                                        <p:strVal val="visible"/>
                                      </p:to>
                                    </p:set>
                                    <p:animEffect transition="in" filter="barn(inVertical)">
                                      <p:cBhvr>
                                        <p:cTn id="13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11B139-014F-4192-AE93-FF89194CAAD9}"/>
              </a:ext>
            </a:extLst>
          </p:cNvPr>
          <p:cNvPicPr>
            <a:picLocks noChangeAspect="1"/>
          </p:cNvPicPr>
          <p:nvPr/>
        </p:nvPicPr>
        <p:blipFill rotWithShape="1">
          <a:blip r:embed="rId3"/>
          <a:srcRect l="6739"/>
          <a:stretch/>
        </p:blipFill>
        <p:spPr>
          <a:xfrm>
            <a:off x="44463" y="67134"/>
            <a:ext cx="1845116" cy="1203104"/>
          </a:xfrm>
          <a:prstGeom prst="rect">
            <a:avLst/>
          </a:prstGeom>
        </p:spPr>
      </p:pic>
      <p:sp>
        <p:nvSpPr>
          <p:cNvPr id="12" name="Rectangle: Rounded Corners 11">
            <a:extLst>
              <a:ext uri="{FF2B5EF4-FFF2-40B4-BE49-F238E27FC236}">
                <a16:creationId xmlns:a16="http://schemas.microsoft.com/office/drawing/2014/main" id="{3F3963CC-42CD-4B4A-A8A7-61C6DFCDC172}"/>
              </a:ext>
            </a:extLst>
          </p:cNvPr>
          <p:cNvSpPr/>
          <p:nvPr/>
        </p:nvSpPr>
        <p:spPr>
          <a:xfrm>
            <a:off x="1944268" y="71163"/>
            <a:ext cx="9829499" cy="1015687"/>
          </a:xfrm>
          <a:prstGeom prst="roundRect">
            <a:avLst/>
          </a:prstGeom>
          <a:solidFill>
            <a:srgbClr val="F5F573"/>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5 Fourth Medium" panose="00000600000000000000" pitchFamily="2" charset="0"/>
              </a:rPr>
              <a:t>Nêu các nguyên nhân suy giảm đa dạng sinh học và một số biện pháp bảo vệ đa dạng sinh học ở nước ta?</a:t>
            </a:r>
            <a:endParaRPr lang="en-US" sz="3200">
              <a:solidFill>
                <a:srgbClr val="0000FF"/>
              </a:solidFill>
              <a:latin typeface="#9Slide05 Fourth Medium" panose="00000600000000000000" pitchFamily="2" charset="0"/>
            </a:endParaRPr>
          </a:p>
          <a:p>
            <a:pPr algn="ctr"/>
            <a:br>
              <a:rPr lang="vi-VN" sz="3200">
                <a:solidFill>
                  <a:srgbClr val="000000"/>
                </a:solidFill>
                <a:latin typeface="OpenSans"/>
              </a:rPr>
            </a:br>
            <a:endParaRPr lang="en-US" sz="3200"/>
          </a:p>
        </p:txBody>
      </p:sp>
      <p:cxnSp>
        <p:nvCxnSpPr>
          <p:cNvPr id="3" name="Straight Connector 2">
            <a:extLst>
              <a:ext uri="{FF2B5EF4-FFF2-40B4-BE49-F238E27FC236}">
                <a16:creationId xmlns:a16="http://schemas.microsoft.com/office/drawing/2014/main" id="{56A00F22-5C7B-F713-242A-20F9B97007F3}"/>
              </a:ext>
            </a:extLst>
          </p:cNvPr>
          <p:cNvCxnSpPr>
            <a:cxnSpLocks/>
          </p:cNvCxnSpPr>
          <p:nvPr/>
        </p:nvCxnSpPr>
        <p:spPr>
          <a:xfrm>
            <a:off x="6380252" y="1543026"/>
            <a:ext cx="0" cy="54742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55E10F2-A3D6-79CB-0C73-1B28535BE82A}"/>
              </a:ext>
            </a:extLst>
          </p:cNvPr>
          <p:cNvSpPr txBox="1"/>
          <p:nvPr/>
        </p:nvSpPr>
        <p:spPr>
          <a:xfrm>
            <a:off x="6514651" y="1439282"/>
            <a:ext cx="5677349"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FF0000"/>
                </a:solidFill>
                <a:latin typeface="#9Slide05 Fourth Medium" panose="00000600000000000000" pitchFamily="2" charset="0"/>
                <a:cs typeface="Arial" panose="020B0604020202020204" pitchFamily="34" charset="0"/>
              </a:rPr>
              <a:t> </a:t>
            </a:r>
            <a:r>
              <a:rPr lang="vi-VN" sz="3200">
                <a:solidFill>
                  <a:srgbClr val="FF0000"/>
                </a:solidFill>
                <a:latin typeface="#9Slide05 Fourth Medium" panose="00000600000000000000" pitchFamily="2" charset="0"/>
                <a:cs typeface="Arial" panose="020B0604020202020204" pitchFamily="34" charset="0"/>
              </a:rPr>
              <a:t>Biện pháp</a:t>
            </a:r>
            <a:endParaRPr lang="en-US" sz="3200">
              <a:solidFill>
                <a:srgbClr val="FF0000"/>
              </a:solidFill>
              <a:latin typeface="#9Slide05 Fourth Medium" panose="000006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CA3B76BD-0E78-811B-F40B-A396CBC02952}"/>
              </a:ext>
            </a:extLst>
          </p:cNvPr>
          <p:cNvPicPr>
            <a:picLocks noChangeAspect="1"/>
          </p:cNvPicPr>
          <p:nvPr/>
        </p:nvPicPr>
        <p:blipFill rotWithShape="1">
          <a:blip r:embed="rId4"/>
          <a:srcRect l="10269" r="929" b="13330"/>
          <a:stretch/>
        </p:blipFill>
        <p:spPr>
          <a:xfrm>
            <a:off x="0" y="6323894"/>
            <a:ext cx="12191999" cy="899958"/>
          </a:xfrm>
          <a:prstGeom prst="rect">
            <a:avLst/>
          </a:prstGeom>
        </p:spPr>
      </p:pic>
      <p:sp>
        <p:nvSpPr>
          <p:cNvPr id="2" name="TextBox 1">
            <a:extLst>
              <a:ext uri="{FF2B5EF4-FFF2-40B4-BE49-F238E27FC236}">
                <a16:creationId xmlns:a16="http://schemas.microsoft.com/office/drawing/2014/main" id="{9E7FAEA0-05E2-27BD-2BD6-38EDDA1AC231}"/>
              </a:ext>
            </a:extLst>
          </p:cNvPr>
          <p:cNvSpPr txBox="1"/>
          <p:nvPr/>
        </p:nvSpPr>
        <p:spPr>
          <a:xfrm>
            <a:off x="-109649" y="2004303"/>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Thiên tai: bão,lũ lụt, hạn hán, cháy rừng…</a:t>
            </a:r>
          </a:p>
        </p:txBody>
      </p:sp>
      <p:sp>
        <p:nvSpPr>
          <p:cNvPr id="7" name="TextBox 6">
            <a:extLst>
              <a:ext uri="{FF2B5EF4-FFF2-40B4-BE49-F238E27FC236}">
                <a16:creationId xmlns:a16="http://schemas.microsoft.com/office/drawing/2014/main" id="{5F7134F6-7ECD-B1B1-0A27-97CEA268A9FA}"/>
              </a:ext>
            </a:extLst>
          </p:cNvPr>
          <p:cNvSpPr txBox="1"/>
          <p:nvPr/>
        </p:nvSpPr>
        <p:spPr>
          <a:xfrm>
            <a:off x="-20549" y="2585322"/>
            <a:ext cx="6705658" cy="1015663"/>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Khai thác lâm sản, đốt rừng, du canh du cư..</a:t>
            </a:r>
          </a:p>
        </p:txBody>
      </p:sp>
      <p:sp>
        <p:nvSpPr>
          <p:cNvPr id="8" name="TextBox 7">
            <a:extLst>
              <a:ext uri="{FF2B5EF4-FFF2-40B4-BE49-F238E27FC236}">
                <a16:creationId xmlns:a16="http://schemas.microsoft.com/office/drawing/2014/main" id="{A3D7F63B-19BA-D72D-C2C5-EA8CF6E95FBC}"/>
              </a:ext>
            </a:extLst>
          </p:cNvPr>
          <p:cNvSpPr txBox="1"/>
          <p:nvPr/>
        </p:nvSpPr>
        <p:spPr>
          <a:xfrm>
            <a:off x="0" y="3465774"/>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Săn bắt động vật hoang dã</a:t>
            </a:r>
          </a:p>
        </p:txBody>
      </p:sp>
      <p:sp>
        <p:nvSpPr>
          <p:cNvPr id="9" name="TextBox 8">
            <a:extLst>
              <a:ext uri="{FF2B5EF4-FFF2-40B4-BE49-F238E27FC236}">
                <a16:creationId xmlns:a16="http://schemas.microsoft.com/office/drawing/2014/main" id="{E57EA470-90E0-B08B-C1CA-0545472190A9}"/>
              </a:ext>
            </a:extLst>
          </p:cNvPr>
          <p:cNvSpPr txBox="1"/>
          <p:nvPr/>
        </p:nvSpPr>
        <p:spPr>
          <a:xfrm>
            <a:off x="0" y="4112310"/>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Đánh bắt thủy sản quá mức</a:t>
            </a:r>
          </a:p>
        </p:txBody>
      </p:sp>
      <p:sp>
        <p:nvSpPr>
          <p:cNvPr id="10" name="TextBox 9">
            <a:extLst>
              <a:ext uri="{FF2B5EF4-FFF2-40B4-BE49-F238E27FC236}">
                <a16:creationId xmlns:a16="http://schemas.microsoft.com/office/drawing/2014/main" id="{F0618478-23A8-C8CF-33CB-EE9F391C78FC}"/>
              </a:ext>
            </a:extLst>
          </p:cNvPr>
          <p:cNvSpPr txBox="1"/>
          <p:nvPr/>
        </p:nvSpPr>
        <p:spPr>
          <a:xfrm>
            <a:off x="0" y="4762245"/>
            <a:ext cx="6705658"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Ô nhiễm môi trường</a:t>
            </a:r>
          </a:p>
        </p:txBody>
      </p:sp>
      <p:sp>
        <p:nvSpPr>
          <p:cNvPr id="13" name="TextBox 12">
            <a:extLst>
              <a:ext uri="{FF2B5EF4-FFF2-40B4-BE49-F238E27FC236}">
                <a16:creationId xmlns:a16="http://schemas.microsoft.com/office/drawing/2014/main" id="{A41C6612-3221-6CA8-6DED-701325F0A2B8}"/>
              </a:ext>
            </a:extLst>
          </p:cNvPr>
          <p:cNvSpPr txBox="1"/>
          <p:nvPr/>
        </p:nvSpPr>
        <p:spPr>
          <a:xfrm>
            <a:off x="1015429" y="1552186"/>
            <a:ext cx="6219289"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FF0000"/>
                </a:solidFill>
                <a:latin typeface="#9Slide05 Fourth Medium" panose="00000600000000000000" pitchFamily="2" charset="0"/>
                <a:cs typeface="Arial" panose="020B0604020202020204" pitchFamily="34" charset="0"/>
              </a:rPr>
              <a:t> </a:t>
            </a:r>
            <a:r>
              <a:rPr lang="vi-VN" sz="3200">
                <a:solidFill>
                  <a:srgbClr val="FF0000"/>
                </a:solidFill>
                <a:latin typeface="#9Slide05 Fourth Medium" panose="00000600000000000000" pitchFamily="2" charset="0"/>
                <a:cs typeface="Arial" panose="020B0604020202020204" pitchFamily="34" charset="0"/>
              </a:rPr>
              <a:t>Nguyên nhân</a:t>
            </a:r>
            <a:endParaRPr lang="en-US" sz="3200">
              <a:solidFill>
                <a:srgbClr val="FF0000"/>
              </a:solidFill>
              <a:latin typeface="#9Slide05 Fourth Medium" panose="000006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9BFC51C6-09B9-10C2-6FC4-DC894FAB56C0}"/>
              </a:ext>
            </a:extLst>
          </p:cNvPr>
          <p:cNvSpPr txBox="1"/>
          <p:nvPr/>
        </p:nvSpPr>
        <p:spPr>
          <a:xfrm>
            <a:off x="6324569" y="2044041"/>
            <a:ext cx="5768114" cy="1015663"/>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Thực hiện luật bảo tồn thiên nhiên và đa dạng sinh học</a:t>
            </a:r>
          </a:p>
        </p:txBody>
      </p:sp>
      <p:sp>
        <p:nvSpPr>
          <p:cNvPr id="18" name="TextBox 17">
            <a:extLst>
              <a:ext uri="{FF2B5EF4-FFF2-40B4-BE49-F238E27FC236}">
                <a16:creationId xmlns:a16="http://schemas.microsoft.com/office/drawing/2014/main" id="{B4BAF224-558F-949E-57DB-F1E0DE04ACDE}"/>
              </a:ext>
            </a:extLst>
          </p:cNvPr>
          <p:cNvSpPr txBox="1"/>
          <p:nvPr/>
        </p:nvSpPr>
        <p:spPr>
          <a:xfrm>
            <a:off x="6435936" y="3058120"/>
            <a:ext cx="5768114" cy="553998"/>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Trồng cây, bảo vệ môi trường</a:t>
            </a:r>
          </a:p>
        </p:txBody>
      </p:sp>
      <p:sp>
        <p:nvSpPr>
          <p:cNvPr id="19" name="TextBox 18">
            <a:extLst>
              <a:ext uri="{FF2B5EF4-FFF2-40B4-BE49-F238E27FC236}">
                <a16:creationId xmlns:a16="http://schemas.microsoft.com/office/drawing/2014/main" id="{DFC5563D-7881-D134-E318-8EB8DDF28B51}"/>
              </a:ext>
            </a:extLst>
          </p:cNvPr>
          <p:cNvSpPr txBox="1"/>
          <p:nvPr/>
        </p:nvSpPr>
        <p:spPr>
          <a:xfrm>
            <a:off x="6380252" y="3599401"/>
            <a:ext cx="5768114" cy="1015663"/>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Tuyên truyền, nâng cao ý thức của người dân</a:t>
            </a:r>
          </a:p>
        </p:txBody>
      </p:sp>
      <p:sp>
        <p:nvSpPr>
          <p:cNvPr id="20" name="TextBox 19">
            <a:extLst>
              <a:ext uri="{FF2B5EF4-FFF2-40B4-BE49-F238E27FC236}">
                <a16:creationId xmlns:a16="http://schemas.microsoft.com/office/drawing/2014/main" id="{E315D900-6E64-873B-2712-EFEE650ACC2B}"/>
              </a:ext>
            </a:extLst>
          </p:cNvPr>
          <p:cNvSpPr txBox="1"/>
          <p:nvPr/>
        </p:nvSpPr>
        <p:spPr>
          <a:xfrm>
            <a:off x="6380252" y="4535921"/>
            <a:ext cx="5768114" cy="1015663"/>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Xây dựng khu bảo tồn thiên nhiên, vườn quốc gia</a:t>
            </a:r>
          </a:p>
        </p:txBody>
      </p:sp>
      <p:sp>
        <p:nvSpPr>
          <p:cNvPr id="21" name="TextBox 20">
            <a:extLst>
              <a:ext uri="{FF2B5EF4-FFF2-40B4-BE49-F238E27FC236}">
                <a16:creationId xmlns:a16="http://schemas.microsoft.com/office/drawing/2014/main" id="{62625F41-719C-F208-257A-5E98825070D1}"/>
              </a:ext>
            </a:extLst>
          </p:cNvPr>
          <p:cNvSpPr txBox="1"/>
          <p:nvPr/>
        </p:nvSpPr>
        <p:spPr>
          <a:xfrm>
            <a:off x="6476996" y="5387374"/>
            <a:ext cx="5768114" cy="1015663"/>
          </a:xfrm>
          <a:prstGeom prst="rect">
            <a:avLst/>
          </a:prstGeom>
          <a:noFill/>
        </p:spPr>
        <p:txBody>
          <a:bodyPr wrap="square" rtlCol="0">
            <a:spAutoFit/>
          </a:bodyPr>
          <a:lstStyle/>
          <a:p>
            <a:r>
              <a:rPr lang="en-US" sz="3000">
                <a:solidFill>
                  <a:srgbClr val="002060"/>
                </a:solidFill>
                <a:latin typeface="#9Slide05 Fourth Medium" panose="00000600000000000000" pitchFamily="2" charset="0"/>
                <a:cs typeface="Arial" panose="020B0604020202020204" pitchFamily="34" charset="0"/>
              </a:rPr>
              <a:t>- Xử lí chất thải nhằm giảm ô nhiễm môi trường</a:t>
            </a:r>
          </a:p>
        </p:txBody>
      </p:sp>
      <p:pic>
        <p:nvPicPr>
          <p:cNvPr id="22" name="Picture 21" descr="book9">
            <a:extLst>
              <a:ext uri="{FF2B5EF4-FFF2-40B4-BE49-F238E27FC236}">
                <a16:creationId xmlns:a16="http://schemas.microsoft.com/office/drawing/2014/main" id="{32E8A27E-AD69-3ABB-EFD9-B05883A63AF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98796" y="1119189"/>
            <a:ext cx="1262036" cy="86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31B0D3E3-F40D-DD81-4BB7-A09EA84C2074}"/>
              </a:ext>
            </a:extLst>
          </p:cNvPr>
          <p:cNvPicPr>
            <a:picLocks noChangeAspect="1"/>
          </p:cNvPicPr>
          <p:nvPr/>
        </p:nvPicPr>
        <p:blipFill>
          <a:blip r:embed="rId6"/>
          <a:stretch>
            <a:fillRect/>
          </a:stretch>
        </p:blipFill>
        <p:spPr>
          <a:xfrm>
            <a:off x="3284733" y="4565521"/>
            <a:ext cx="3047147" cy="2451728"/>
          </a:xfrm>
          <a:prstGeom prst="rect">
            <a:avLst/>
          </a:prstGeom>
        </p:spPr>
      </p:pic>
    </p:spTree>
    <p:extLst>
      <p:ext uri="{BB962C8B-B14F-4D97-AF65-F5344CB8AC3E}">
        <p14:creationId xmlns:p14="http://schemas.microsoft.com/office/powerpoint/2010/main" val="25645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80">
                                          <p:stCondLst>
                                            <p:cond delay="0"/>
                                          </p:stCondLst>
                                        </p:cTn>
                                        <p:tgtEl>
                                          <p:spTgt spid="19"/>
                                        </p:tgtEl>
                                      </p:cBhvr>
                                    </p:animEffect>
                                    <p:anim calcmode="lin" valueType="num">
                                      <p:cBhvr>
                                        <p:cTn id="4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9" dur="26">
                                          <p:stCondLst>
                                            <p:cond delay="650"/>
                                          </p:stCondLst>
                                        </p:cTn>
                                        <p:tgtEl>
                                          <p:spTgt spid="19"/>
                                        </p:tgtEl>
                                      </p:cBhvr>
                                      <p:to x="100000" y="60000"/>
                                    </p:animScale>
                                    <p:animScale>
                                      <p:cBhvr>
                                        <p:cTn id="50" dur="166" decel="50000">
                                          <p:stCondLst>
                                            <p:cond delay="676"/>
                                          </p:stCondLst>
                                        </p:cTn>
                                        <p:tgtEl>
                                          <p:spTgt spid="19"/>
                                        </p:tgtEl>
                                      </p:cBhvr>
                                      <p:to x="100000" y="100000"/>
                                    </p:animScale>
                                    <p:animScale>
                                      <p:cBhvr>
                                        <p:cTn id="51" dur="26">
                                          <p:stCondLst>
                                            <p:cond delay="1312"/>
                                          </p:stCondLst>
                                        </p:cTn>
                                        <p:tgtEl>
                                          <p:spTgt spid="19"/>
                                        </p:tgtEl>
                                      </p:cBhvr>
                                      <p:to x="100000" y="80000"/>
                                    </p:animScale>
                                    <p:animScale>
                                      <p:cBhvr>
                                        <p:cTn id="52" dur="166" decel="50000">
                                          <p:stCondLst>
                                            <p:cond delay="1338"/>
                                          </p:stCondLst>
                                        </p:cTn>
                                        <p:tgtEl>
                                          <p:spTgt spid="19"/>
                                        </p:tgtEl>
                                      </p:cBhvr>
                                      <p:to x="100000" y="100000"/>
                                    </p:animScale>
                                    <p:animScale>
                                      <p:cBhvr>
                                        <p:cTn id="53" dur="26">
                                          <p:stCondLst>
                                            <p:cond delay="1642"/>
                                          </p:stCondLst>
                                        </p:cTn>
                                        <p:tgtEl>
                                          <p:spTgt spid="19"/>
                                        </p:tgtEl>
                                      </p:cBhvr>
                                      <p:to x="100000" y="90000"/>
                                    </p:animScale>
                                    <p:animScale>
                                      <p:cBhvr>
                                        <p:cTn id="54" dur="166" decel="50000">
                                          <p:stCondLst>
                                            <p:cond delay="1668"/>
                                          </p:stCondLst>
                                        </p:cTn>
                                        <p:tgtEl>
                                          <p:spTgt spid="19"/>
                                        </p:tgtEl>
                                      </p:cBhvr>
                                      <p:to x="100000" y="100000"/>
                                    </p:animScale>
                                    <p:animScale>
                                      <p:cBhvr>
                                        <p:cTn id="55" dur="26">
                                          <p:stCondLst>
                                            <p:cond delay="1808"/>
                                          </p:stCondLst>
                                        </p:cTn>
                                        <p:tgtEl>
                                          <p:spTgt spid="19"/>
                                        </p:tgtEl>
                                      </p:cBhvr>
                                      <p:to x="100000" y="95000"/>
                                    </p:animScale>
                                    <p:animScale>
                                      <p:cBhvr>
                                        <p:cTn id="56" dur="166" decel="50000">
                                          <p:stCondLst>
                                            <p:cond delay="1834"/>
                                          </p:stCondLst>
                                        </p:cTn>
                                        <p:tgtEl>
                                          <p:spTgt spid="1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80">
                                          <p:stCondLst>
                                            <p:cond delay="0"/>
                                          </p:stCondLst>
                                        </p:cTn>
                                        <p:tgtEl>
                                          <p:spTgt spid="20"/>
                                        </p:tgtEl>
                                      </p:cBhvr>
                                    </p:animEffect>
                                    <p:anim calcmode="lin" valueType="num">
                                      <p:cBhvr>
                                        <p:cTn id="6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7" dur="26">
                                          <p:stCondLst>
                                            <p:cond delay="650"/>
                                          </p:stCondLst>
                                        </p:cTn>
                                        <p:tgtEl>
                                          <p:spTgt spid="20"/>
                                        </p:tgtEl>
                                      </p:cBhvr>
                                      <p:to x="100000" y="60000"/>
                                    </p:animScale>
                                    <p:animScale>
                                      <p:cBhvr>
                                        <p:cTn id="68" dur="166" decel="50000">
                                          <p:stCondLst>
                                            <p:cond delay="676"/>
                                          </p:stCondLst>
                                        </p:cTn>
                                        <p:tgtEl>
                                          <p:spTgt spid="20"/>
                                        </p:tgtEl>
                                      </p:cBhvr>
                                      <p:to x="100000" y="100000"/>
                                    </p:animScale>
                                    <p:animScale>
                                      <p:cBhvr>
                                        <p:cTn id="69" dur="26">
                                          <p:stCondLst>
                                            <p:cond delay="1312"/>
                                          </p:stCondLst>
                                        </p:cTn>
                                        <p:tgtEl>
                                          <p:spTgt spid="20"/>
                                        </p:tgtEl>
                                      </p:cBhvr>
                                      <p:to x="100000" y="80000"/>
                                    </p:animScale>
                                    <p:animScale>
                                      <p:cBhvr>
                                        <p:cTn id="70" dur="166" decel="50000">
                                          <p:stCondLst>
                                            <p:cond delay="1338"/>
                                          </p:stCondLst>
                                        </p:cTn>
                                        <p:tgtEl>
                                          <p:spTgt spid="20"/>
                                        </p:tgtEl>
                                      </p:cBhvr>
                                      <p:to x="100000" y="100000"/>
                                    </p:animScale>
                                    <p:animScale>
                                      <p:cBhvr>
                                        <p:cTn id="71" dur="26">
                                          <p:stCondLst>
                                            <p:cond delay="1642"/>
                                          </p:stCondLst>
                                        </p:cTn>
                                        <p:tgtEl>
                                          <p:spTgt spid="20"/>
                                        </p:tgtEl>
                                      </p:cBhvr>
                                      <p:to x="100000" y="90000"/>
                                    </p:animScale>
                                    <p:animScale>
                                      <p:cBhvr>
                                        <p:cTn id="72" dur="166" decel="50000">
                                          <p:stCondLst>
                                            <p:cond delay="1668"/>
                                          </p:stCondLst>
                                        </p:cTn>
                                        <p:tgtEl>
                                          <p:spTgt spid="20"/>
                                        </p:tgtEl>
                                      </p:cBhvr>
                                      <p:to x="100000" y="100000"/>
                                    </p:animScale>
                                    <p:animScale>
                                      <p:cBhvr>
                                        <p:cTn id="73" dur="26">
                                          <p:stCondLst>
                                            <p:cond delay="1808"/>
                                          </p:stCondLst>
                                        </p:cTn>
                                        <p:tgtEl>
                                          <p:spTgt spid="20"/>
                                        </p:tgtEl>
                                      </p:cBhvr>
                                      <p:to x="100000" y="95000"/>
                                    </p:animScale>
                                    <p:animScale>
                                      <p:cBhvr>
                                        <p:cTn id="74" dur="166" decel="50000">
                                          <p:stCondLst>
                                            <p:cond delay="1834"/>
                                          </p:stCondLst>
                                        </p:cTn>
                                        <p:tgtEl>
                                          <p:spTgt spid="20"/>
                                        </p:tgtEl>
                                      </p:cBhvr>
                                      <p:to x="100000" y="100000"/>
                                    </p:animScale>
                                  </p:childTnLst>
                                </p:cTn>
                              </p:par>
                            </p:childTnLst>
                          </p:cTn>
                        </p:par>
                        <p:par>
                          <p:cTn id="75" fill="hold">
                            <p:stCondLst>
                              <p:cond delay="2000"/>
                            </p:stCondLst>
                            <p:childTnLst>
                              <p:par>
                                <p:cTn id="76" presetID="16" presetClass="entr" presetSubtype="21"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arn(inVertical)">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80">
                                          <p:stCondLst>
                                            <p:cond delay="0"/>
                                          </p:stCondLst>
                                        </p:cTn>
                                        <p:tgtEl>
                                          <p:spTgt spid="21"/>
                                        </p:tgtEl>
                                      </p:cBhvr>
                                    </p:animEffect>
                                    <p:anim calcmode="lin" valueType="num">
                                      <p:cBhvr>
                                        <p:cTn id="8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9" dur="26">
                                          <p:stCondLst>
                                            <p:cond delay="650"/>
                                          </p:stCondLst>
                                        </p:cTn>
                                        <p:tgtEl>
                                          <p:spTgt spid="21"/>
                                        </p:tgtEl>
                                      </p:cBhvr>
                                      <p:to x="100000" y="60000"/>
                                    </p:animScale>
                                    <p:animScale>
                                      <p:cBhvr>
                                        <p:cTn id="90" dur="166" decel="50000">
                                          <p:stCondLst>
                                            <p:cond delay="676"/>
                                          </p:stCondLst>
                                        </p:cTn>
                                        <p:tgtEl>
                                          <p:spTgt spid="21"/>
                                        </p:tgtEl>
                                      </p:cBhvr>
                                      <p:to x="100000" y="100000"/>
                                    </p:animScale>
                                    <p:animScale>
                                      <p:cBhvr>
                                        <p:cTn id="91" dur="26">
                                          <p:stCondLst>
                                            <p:cond delay="1312"/>
                                          </p:stCondLst>
                                        </p:cTn>
                                        <p:tgtEl>
                                          <p:spTgt spid="21"/>
                                        </p:tgtEl>
                                      </p:cBhvr>
                                      <p:to x="100000" y="80000"/>
                                    </p:animScale>
                                    <p:animScale>
                                      <p:cBhvr>
                                        <p:cTn id="92" dur="166" decel="50000">
                                          <p:stCondLst>
                                            <p:cond delay="1338"/>
                                          </p:stCondLst>
                                        </p:cTn>
                                        <p:tgtEl>
                                          <p:spTgt spid="21"/>
                                        </p:tgtEl>
                                      </p:cBhvr>
                                      <p:to x="100000" y="100000"/>
                                    </p:animScale>
                                    <p:animScale>
                                      <p:cBhvr>
                                        <p:cTn id="93" dur="26">
                                          <p:stCondLst>
                                            <p:cond delay="1642"/>
                                          </p:stCondLst>
                                        </p:cTn>
                                        <p:tgtEl>
                                          <p:spTgt spid="21"/>
                                        </p:tgtEl>
                                      </p:cBhvr>
                                      <p:to x="100000" y="90000"/>
                                    </p:animScale>
                                    <p:animScale>
                                      <p:cBhvr>
                                        <p:cTn id="94" dur="166" decel="50000">
                                          <p:stCondLst>
                                            <p:cond delay="1668"/>
                                          </p:stCondLst>
                                        </p:cTn>
                                        <p:tgtEl>
                                          <p:spTgt spid="21"/>
                                        </p:tgtEl>
                                      </p:cBhvr>
                                      <p:to x="100000" y="100000"/>
                                    </p:animScale>
                                    <p:animScale>
                                      <p:cBhvr>
                                        <p:cTn id="95" dur="26">
                                          <p:stCondLst>
                                            <p:cond delay="1808"/>
                                          </p:stCondLst>
                                        </p:cTn>
                                        <p:tgtEl>
                                          <p:spTgt spid="21"/>
                                        </p:tgtEl>
                                      </p:cBhvr>
                                      <p:to x="100000" y="95000"/>
                                    </p:animScale>
                                    <p:animScale>
                                      <p:cBhvr>
                                        <p:cTn id="96" dur="166" decel="50000">
                                          <p:stCondLst>
                                            <p:cond delay="1834"/>
                                          </p:stCondLst>
                                        </p:cTn>
                                        <p:tgtEl>
                                          <p:spTgt spid="21"/>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500" fill="hold"/>
                                        <p:tgtEl>
                                          <p:spTgt spid="22"/>
                                        </p:tgtEl>
                                        <p:attrNameLst>
                                          <p:attrName>ppt_w</p:attrName>
                                        </p:attrNameLst>
                                      </p:cBhvr>
                                      <p:tavLst>
                                        <p:tav tm="0">
                                          <p:val>
                                            <p:fltVal val="0"/>
                                          </p:val>
                                        </p:tav>
                                        <p:tav tm="100000">
                                          <p:val>
                                            <p:strVal val="#ppt_w"/>
                                          </p:val>
                                        </p:tav>
                                      </p:tavLst>
                                    </p:anim>
                                    <p:anim calcmode="lin" valueType="num">
                                      <p:cBhvr>
                                        <p:cTn id="102" dur="500" fill="hold"/>
                                        <p:tgtEl>
                                          <p:spTgt spid="22"/>
                                        </p:tgtEl>
                                        <p:attrNameLst>
                                          <p:attrName>ppt_h</p:attrName>
                                        </p:attrNameLst>
                                      </p:cBhvr>
                                      <p:tavLst>
                                        <p:tav tm="0">
                                          <p:val>
                                            <p:fltVal val="0"/>
                                          </p:val>
                                        </p:tav>
                                        <p:tav tm="100000">
                                          <p:val>
                                            <p:strVal val="#ppt_h"/>
                                          </p:val>
                                        </p:tav>
                                      </p:tavLst>
                                    </p:anim>
                                    <p:animEffect transition="in" filter="fade">
                                      <p:cBhvr>
                                        <p:cTn id="10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1594</Words>
  <Application>Microsoft Office PowerPoint</Application>
  <PresentationFormat>Widescreen</PresentationFormat>
  <Paragraphs>149</Paragraphs>
  <Slides>17</Slides>
  <Notes>8</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17</vt:i4>
      </vt:variant>
    </vt:vector>
  </HeadingPairs>
  <TitlesOfParts>
    <vt:vector size="36" baseType="lpstr">
      <vt:lpstr>#9Slide03 AllRoundGothic</vt:lpstr>
      <vt:lpstr>#9Slide03 Roboto Medium</vt:lpstr>
      <vt:lpstr>#9Slide03 SFU Futura_07</vt:lpstr>
      <vt:lpstr>#9Slide03 SFU Futura_12</vt:lpstr>
      <vt:lpstr>#9Slide05 Fourth</vt:lpstr>
      <vt:lpstr>#9Slide05 Fourth Medium</vt:lpstr>
      <vt:lpstr>#9Slide05 SVNShintia Script</vt:lpstr>
      <vt:lpstr>#9Slide07 IcielCrocante</vt:lpstr>
      <vt:lpstr>Arial</vt:lpstr>
      <vt:lpstr>Bebas Neue</vt:lpstr>
      <vt:lpstr>Calibri</vt:lpstr>
      <vt:lpstr>Calibri Light</vt:lpstr>
      <vt:lpstr>Fira Sans Extra Condensed Medium</vt:lpstr>
      <vt:lpstr>Open Sans</vt:lpstr>
      <vt:lpstr>OpenSans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do cuc</cp:lastModifiedBy>
  <cp:revision>12</cp:revision>
  <dcterms:created xsi:type="dcterms:W3CDTF">2023-03-13T11:05:53Z</dcterms:created>
  <dcterms:modified xsi:type="dcterms:W3CDTF">2024-05-21T13:48:20Z</dcterms:modified>
</cp:coreProperties>
</file>