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56" r:id="rId3"/>
    <p:sldId id="275" r:id="rId4"/>
    <p:sldId id="340" r:id="rId5"/>
    <p:sldId id="355" r:id="rId6"/>
    <p:sldId id="356" r:id="rId7"/>
    <p:sldId id="357" r:id="rId8"/>
    <p:sldId id="281" r:id="rId9"/>
    <p:sldId id="341" r:id="rId10"/>
    <p:sldId id="342" r:id="rId11"/>
    <p:sldId id="359" r:id="rId12"/>
    <p:sldId id="344" r:id="rId13"/>
    <p:sldId id="345" r:id="rId14"/>
    <p:sldId id="346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7FF"/>
    <a:srgbClr val="AE4AFF"/>
    <a:srgbClr val="FFBFC4"/>
    <a:srgbClr val="FFDAAB"/>
    <a:srgbClr val="00B2A5"/>
    <a:srgbClr val="F7941E"/>
    <a:srgbClr val="008A80"/>
    <a:srgbClr val="00A9A5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3076"/>
  </p:normalViewPr>
  <p:slideViewPr>
    <p:cSldViewPr snapToGrid="0" showGuides="1">
      <p:cViewPr varScale="1">
        <p:scale>
          <a:sx n="104" d="100"/>
          <a:sy n="104" d="100"/>
        </p:scale>
        <p:origin x="86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student gets a piece of paper, draws a table with 3 rows and 3 columns, then fills in the table with names of some festivals randomly.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out the names of some festivals. Each time the teacher calls out a word, the students search for the right square on their paper and mark.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student who has 3 words highlighted in a row yells “Bingo” and wins.</a:t>
            </a:r>
            <a:endParaRPr lang="en-GB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1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97302" y="1379039"/>
            <a:ext cx="101109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Listen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again and decide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if the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statements are true or false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275CE4E-0C26-594C-9129-5C89DAB4C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368404"/>
              </p:ext>
            </p:extLst>
          </p:nvPr>
        </p:nvGraphicFramePr>
        <p:xfrm>
          <a:off x="719302" y="2685322"/>
          <a:ext cx="1055444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9736">
                  <a:extLst>
                    <a:ext uri="{9D8B030D-6E8A-4147-A177-3AD203B41FA5}">
                      <a16:colId xmlns:a16="http://schemas.microsoft.com/office/drawing/2014/main" val="151979562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val="4075644097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val="1913754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True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False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27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people from the USA celebrate Thanksgiving.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22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celebrate it on the third Thursday of November.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17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members and friends usually gather to have a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638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his family, only adults prepare the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077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Cornbread is one of the traditional dishes.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1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the feast, they play board games.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51655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E54F1326-6E22-934B-81B0-3200743F25C0}"/>
              </a:ext>
            </a:extLst>
          </p:cNvPr>
          <p:cNvSpPr/>
          <p:nvPr/>
        </p:nvSpPr>
        <p:spPr>
          <a:xfrm>
            <a:off x="10551107" y="319077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D86345-DF24-B142-8FF8-FC5D64B6B270}"/>
              </a:ext>
            </a:extLst>
          </p:cNvPr>
          <p:cNvSpPr/>
          <p:nvPr/>
        </p:nvSpPr>
        <p:spPr>
          <a:xfrm>
            <a:off x="10551107" y="365244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28EFF3-68D3-324A-A00F-44AB6F9F4433}"/>
              </a:ext>
            </a:extLst>
          </p:cNvPr>
          <p:cNvSpPr/>
          <p:nvPr/>
        </p:nvSpPr>
        <p:spPr>
          <a:xfrm>
            <a:off x="9507615" y="416136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1FC9FC9-26C3-9341-BF1A-6E0696DD02E5}"/>
              </a:ext>
            </a:extLst>
          </p:cNvPr>
          <p:cNvSpPr/>
          <p:nvPr/>
        </p:nvSpPr>
        <p:spPr>
          <a:xfrm>
            <a:off x="10551107" y="469729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F88E2C-81F9-A742-A9AC-FD2F8D310204}"/>
              </a:ext>
            </a:extLst>
          </p:cNvPr>
          <p:cNvSpPr/>
          <p:nvPr/>
        </p:nvSpPr>
        <p:spPr>
          <a:xfrm>
            <a:off x="9507615" y="513022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848B55-DA1A-F84F-93EA-8E5EEC850978}"/>
              </a:ext>
            </a:extLst>
          </p:cNvPr>
          <p:cNvSpPr/>
          <p:nvPr/>
        </p:nvSpPr>
        <p:spPr>
          <a:xfrm>
            <a:off x="9507615" y="56601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0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889" y="184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7" grpId="0"/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2657" y="4108208"/>
            <a:ext cx="1883767" cy="592911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3829434"/>
            <a:ext cx="5893690" cy="123788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44542" y="2763138"/>
            <a:ext cx="1257173" cy="134506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8618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26918" y="1269162"/>
            <a:ext cx="968623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Think about a festival that your family usually celebrates. Fill in the blanks with your answers. </a:t>
            </a:r>
            <a:endParaRPr lang="en-US" sz="24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3FE6A9-E2B7-3B4F-B7BD-A745F08B7C23}"/>
              </a:ext>
            </a:extLst>
          </p:cNvPr>
          <p:cNvSpPr/>
          <p:nvPr/>
        </p:nvSpPr>
        <p:spPr>
          <a:xfrm>
            <a:off x="4410635" y="3205778"/>
            <a:ext cx="2893807" cy="1731982"/>
          </a:xfrm>
          <a:prstGeom prst="ellipse">
            <a:avLst/>
          </a:prstGeom>
          <a:solidFill>
            <a:srgbClr val="FFBFC4"/>
          </a:solidFill>
          <a:ln>
            <a:solidFill>
              <a:srgbClr val="FF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festival is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C1D352-56FA-4549-96BA-B7FBE858D75D}"/>
              </a:ext>
            </a:extLst>
          </p:cNvPr>
          <p:cNvSpPr/>
          <p:nvPr/>
        </p:nvSpPr>
        <p:spPr>
          <a:xfrm>
            <a:off x="1128519" y="2339787"/>
            <a:ext cx="2893807" cy="17319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food does your family eat? __________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91EF63-03B4-BE45-9CF0-6D0A6D727917}"/>
              </a:ext>
            </a:extLst>
          </p:cNvPr>
          <p:cNvSpPr/>
          <p:nvPr/>
        </p:nvSpPr>
        <p:spPr>
          <a:xfrm>
            <a:off x="7692751" y="2184292"/>
            <a:ext cx="2893807" cy="17319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When do you celebrate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C8AE68-CF80-D349-837C-AB688B9E8BEC}"/>
              </a:ext>
            </a:extLst>
          </p:cNvPr>
          <p:cNvSpPr/>
          <p:nvPr/>
        </p:nvSpPr>
        <p:spPr>
          <a:xfrm>
            <a:off x="1128518" y="5047128"/>
            <a:ext cx="2893807" cy="1731982"/>
          </a:xfrm>
          <a:prstGeom prst="ellipse">
            <a:avLst/>
          </a:prstGeom>
          <a:solidFill>
            <a:srgbClr val="FFDAAB"/>
          </a:solidFill>
          <a:ln>
            <a:solidFill>
              <a:srgbClr val="FFD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activities does your family do?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2F9CBB-BD95-294C-B490-32537C72534D}"/>
              </a:ext>
            </a:extLst>
          </p:cNvPr>
          <p:cNvSpPr/>
          <p:nvPr/>
        </p:nvSpPr>
        <p:spPr>
          <a:xfrm>
            <a:off x="7692751" y="5047128"/>
            <a:ext cx="2893807" cy="1731982"/>
          </a:xfrm>
          <a:prstGeom prst="ellipse">
            <a:avLst/>
          </a:prstGeom>
          <a:solidFill>
            <a:srgbClr val="EC87FF"/>
          </a:solidFill>
          <a:ln>
            <a:solidFill>
              <a:srgbClr val="EC8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Do you like the festival? Why or why not?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248C1C-D4C3-1B4D-9EBF-11C26EBB175F}"/>
              </a:ext>
            </a:extLst>
          </p:cNvPr>
          <p:cNvCxnSpPr>
            <a:stCxn id="12" idx="6"/>
            <a:endCxn id="2" idx="1"/>
          </p:cNvCxnSpPr>
          <p:nvPr/>
        </p:nvCxnSpPr>
        <p:spPr>
          <a:xfrm>
            <a:off x="4022326" y="3205778"/>
            <a:ext cx="812097" cy="253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BC6EB2-DCA5-A942-A51A-0CBAB337FC11}"/>
              </a:ext>
            </a:extLst>
          </p:cNvPr>
          <p:cNvCxnSpPr>
            <a:cxnSpLocks/>
            <a:stCxn id="16" idx="7"/>
            <a:endCxn id="2" idx="3"/>
          </p:cNvCxnSpPr>
          <p:nvPr/>
        </p:nvCxnSpPr>
        <p:spPr>
          <a:xfrm flipV="1">
            <a:off x="3598537" y="4684117"/>
            <a:ext cx="1235886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B92E94-5E41-D54E-9E10-60A4B2F215D2}"/>
              </a:ext>
            </a:extLst>
          </p:cNvPr>
          <p:cNvCxnSpPr>
            <a:cxnSpLocks/>
            <a:stCxn id="2" idx="7"/>
            <a:endCxn id="14" idx="2"/>
          </p:cNvCxnSpPr>
          <p:nvPr/>
        </p:nvCxnSpPr>
        <p:spPr>
          <a:xfrm flipV="1">
            <a:off x="6880654" y="3050283"/>
            <a:ext cx="812097" cy="4091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6F52A0-1CE4-1943-8412-EEA7EB454FC8}"/>
              </a:ext>
            </a:extLst>
          </p:cNvPr>
          <p:cNvCxnSpPr>
            <a:cxnSpLocks/>
            <a:stCxn id="2" idx="5"/>
            <a:endCxn id="17" idx="1"/>
          </p:cNvCxnSpPr>
          <p:nvPr/>
        </p:nvCxnSpPr>
        <p:spPr>
          <a:xfrm>
            <a:off x="6880654" y="4684117"/>
            <a:ext cx="1235885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08591" y="1269162"/>
            <a:ext cx="915140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 write an email of about 70 words to tell Mark about the festival. Use the notes in 4.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EAB231-08C6-5E4B-AFE3-6B9DF38A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02" y="1860193"/>
            <a:ext cx="4149665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4A2296-3D88-4607-B5FA-2F9640DF5E3A}"/>
              </a:ext>
            </a:extLst>
          </p:cNvPr>
          <p:cNvSpPr txBox="1"/>
          <p:nvPr/>
        </p:nvSpPr>
        <p:spPr>
          <a:xfrm>
            <a:off x="1022357" y="1566559"/>
            <a:ext cx="3837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7" y="2539145"/>
            <a:ext cx="3644037" cy="36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25C90-98A3-4878-9F0E-449447B45580}"/>
              </a:ext>
            </a:extLst>
          </p:cNvPr>
          <p:cNvSpPr txBox="1"/>
          <p:nvPr/>
        </p:nvSpPr>
        <p:spPr>
          <a:xfrm>
            <a:off x="1149944" y="2485749"/>
            <a:ext cx="7034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In this lesson, we have learnt to: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listen for special information about a festival</a:t>
            </a:r>
          </a:p>
          <a:p>
            <a:pPr>
              <a:lnSpc>
                <a:spcPct val="150000"/>
              </a:lnSpc>
            </a:pPr>
            <a:r>
              <a:rPr lang="en-US" sz="2800"/>
              <a:t>- write </a:t>
            </a:r>
            <a:r>
              <a:rPr lang="en-US" sz="2800" dirty="0"/>
              <a:t>an email to describe a festival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7282" y="189621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</a:t>
            </a:r>
            <a:r>
              <a:rPr lang="en-US" sz="2800" b="1">
                <a:solidFill>
                  <a:schemeClr val="accent2"/>
                </a:solidFill>
              </a:rPr>
              <a:t>&amp; </a:t>
            </a:r>
            <a:r>
              <a:rPr lang="en-US" sz="2800" b="1" smtClean="0">
                <a:solidFill>
                  <a:schemeClr val="accent2"/>
                </a:solidFill>
              </a:rPr>
              <a:t>Project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Rewrite </a:t>
            </a:r>
            <a:r>
              <a:rPr lang="en-US" sz="2800"/>
              <a:t>the emails on your notebook.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50" y="3349977"/>
            <a:ext cx="3081461" cy="30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>
                <a:latin typeface="Calibri" panose="020F0502020204030204" pitchFamily="34" charset="0"/>
              </a:rPr>
              <a:t>sachmem.vn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>
                <a:latin typeface="Calibri" panose="020F0502020204030204" pitchFamily="34" charset="0"/>
              </a:rPr>
              <a:t>facebook.com/sachmem.vn</a:t>
            </a:r>
            <a:r>
              <a:rPr lang="en-GB" b="1" i="1" dirty="0" smtClean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399856" y="1636397"/>
            <a:ext cx="353354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67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52627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871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5F8FC7-B62C-E04E-BF6F-5F5A3A139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664" y="2668863"/>
            <a:ext cx="6250641" cy="4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71242" y="2171130"/>
            <a:ext cx="7670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pPr>
              <a:lnSpc>
                <a:spcPct val="200000"/>
              </a:lnSpc>
            </a:pPr>
            <a:r>
              <a:rPr lang="en-US" sz="2800" smtClean="0"/>
              <a:t>- </a:t>
            </a:r>
            <a:r>
              <a:rPr lang="en-US" sz="2800" dirty="0"/>
              <a:t>listen for special information about a festival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- write an email to describe </a:t>
            </a:r>
            <a:r>
              <a:rPr lang="en-US" sz="2800"/>
              <a:t>a </a:t>
            </a:r>
            <a:r>
              <a:rPr lang="en-US" sz="2800" smtClean="0"/>
              <a:t>festival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2657" y="4108208"/>
            <a:ext cx="1883767" cy="592911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1714" y="5006939"/>
            <a:ext cx="197389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3829434"/>
            <a:ext cx="5893690" cy="123788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44542" y="2763138"/>
            <a:ext cx="1257173" cy="134506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686424" y="4404664"/>
            <a:ext cx="1302238" cy="60227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2657" y="5936242"/>
            <a:ext cx="1883767" cy="60002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744542" y="5318680"/>
            <a:ext cx="1257173" cy="61756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056" y="5992414"/>
            <a:ext cx="5899473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80310" y="5302595"/>
            <a:ext cx="5902219" cy="50014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6: </a:t>
            </a:r>
            <a:r>
              <a:rPr lang="en-GB">
                <a:solidFill>
                  <a:schemeClr val="tx1"/>
                </a:solidFill>
              </a:rPr>
              <a:t>Class </a:t>
            </a:r>
            <a:r>
              <a:rPr lang="en-GB" smtClean="0">
                <a:solidFill>
                  <a:schemeClr val="tx1"/>
                </a:solidFill>
              </a:rPr>
              <a:t>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67BA8B6-A54B-41FA-923E-275DD02489C0}"/>
              </a:ext>
            </a:extLst>
          </p:cNvPr>
          <p:cNvSpPr/>
          <p:nvPr/>
        </p:nvSpPr>
        <p:spPr>
          <a:xfrm>
            <a:off x="5588839" y="2657866"/>
            <a:ext cx="5827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waken up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’</a:t>
            </a:r>
            <a:r>
              <a:rPr lang="vi-VN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60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84" t="8048" r="9546" b="8954"/>
          <a:stretch/>
        </p:blipFill>
        <p:spPr>
          <a:xfrm rot="754387">
            <a:off x="3872709" y="3593771"/>
            <a:ext cx="4154311" cy="2585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68006CF-2B27-E742-99BA-7E7D624E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25" y="1298198"/>
            <a:ext cx="4605866" cy="2594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9A8F0F-9ECB-5B46-9F21-450DC988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3177">
            <a:off x="155312" y="1186668"/>
            <a:ext cx="4131328" cy="2748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40513-5C7A-C844-B197-3ACD12146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851" y="1392206"/>
            <a:ext cx="4201459" cy="4201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DAF3DF-9D95-DB4F-A34B-B62E9AB2D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85" y="3820312"/>
            <a:ext cx="4583292" cy="242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28536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966855" y="1312431"/>
            <a:ext cx="108488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Look at the animal below. Discuss the following questions with a partner. </a:t>
            </a:r>
            <a:endParaRPr lang="en-US" sz="24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53200" y="127856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05985" y="11759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525" t="6539" r="21290" b="4713"/>
          <a:stretch/>
        </p:blipFill>
        <p:spPr>
          <a:xfrm>
            <a:off x="7744178" y="2901244"/>
            <a:ext cx="3352800" cy="3567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9EBEE4-68F4-4528-B5D9-C637CEE94398}"/>
              </a:ext>
            </a:extLst>
          </p:cNvPr>
          <p:cNvSpPr txBox="1"/>
          <p:nvPr/>
        </p:nvSpPr>
        <p:spPr>
          <a:xfrm>
            <a:off x="2630977" y="1994773"/>
            <a:ext cx="5587334" cy="1055608"/>
          </a:xfrm>
          <a:prstGeom prst="wedgeRoundRectCallout">
            <a:avLst>
              <a:gd name="adj1" fmla="val -35490"/>
              <a:gd name="adj2" fmla="val 96460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0" i="0" smtClean="0">
                <a:solidFill>
                  <a:srgbClr val="242021"/>
                </a:solidFill>
                <a:effectLst/>
                <a:latin typeface="ChronicaPro-Book"/>
              </a:rPr>
              <a:t>1. What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it?</a:t>
            </a:r>
          </a:p>
          <a:p>
            <a:pPr algn="just"/>
            <a:r>
              <a:rPr lang="en-US" sz="2800" smtClean="0">
                <a:solidFill>
                  <a:srgbClr val="242021"/>
                </a:solidFill>
                <a:latin typeface="ChronicaPro-Book"/>
              </a:rPr>
              <a:t>2. What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festival is it a part of?</a:t>
            </a:r>
            <a:endParaRPr lang="en-US" sz="2800" dirty="0"/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6" y="3528005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37C03-15B0-4F4A-8CD7-DE20B1C80534}"/>
              </a:ext>
            </a:extLst>
          </p:cNvPr>
          <p:cNvSpPr txBox="1"/>
          <p:nvPr/>
        </p:nvSpPr>
        <p:spPr>
          <a:xfrm>
            <a:off x="1008590" y="1393341"/>
            <a:ext cx="110592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how his family celebrates a festival</a:t>
            </a:r>
            <a:r>
              <a:rPr lang="vi-VN" sz="2400" b="1"/>
              <a:t>. </a:t>
            </a:r>
            <a:r>
              <a:rPr lang="vi-VN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Check 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your answers.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EAB325-10C1-9C4F-9331-64128AB4CC28}"/>
              </a:ext>
            </a:extLst>
          </p:cNvPr>
          <p:cNvSpPr/>
          <p:nvPr/>
        </p:nvSpPr>
        <p:spPr>
          <a:xfrm>
            <a:off x="833176" y="2968977"/>
            <a:ext cx="6118512" cy="2011680"/>
          </a:xfrm>
          <a:prstGeom prst="roundRect">
            <a:avLst/>
          </a:prstGeom>
          <a:noFill/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3CC26-CB9E-D84F-AE59-0BC591FA77DD}"/>
              </a:ext>
            </a:extLst>
          </p:cNvPr>
          <p:cNvSpPr/>
          <p:nvPr/>
        </p:nvSpPr>
        <p:spPr>
          <a:xfrm>
            <a:off x="936887" y="307651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1. What is it?</a:t>
            </a:r>
          </a:p>
          <a:p>
            <a:pPr algn="just"/>
            <a:endParaRPr lang="en-US" sz="2800" dirty="0">
              <a:solidFill>
                <a:srgbClr val="242021"/>
              </a:solidFill>
              <a:latin typeface="ChronicaPro-Book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2. What festival is it a part of?</a:t>
            </a:r>
          </a:p>
          <a:p>
            <a:pPr algn="just"/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D870B7-19C8-5B4E-8A66-44D4AA1EFF5E}"/>
              </a:ext>
            </a:extLst>
          </p:cNvPr>
          <p:cNvSpPr/>
          <p:nvPr/>
        </p:nvSpPr>
        <p:spPr>
          <a:xfrm>
            <a:off x="1315197" y="350740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A turkey.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ChronicaPro-Book"/>
            </a:endParaRP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Thanksgiving.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25" t="6539" r="21290" b="4713"/>
          <a:stretch/>
        </p:blipFill>
        <p:spPr>
          <a:xfrm>
            <a:off x="7823200" y="2968977"/>
            <a:ext cx="3352800" cy="3567290"/>
          </a:xfrm>
          <a:prstGeom prst="rect">
            <a:avLst/>
          </a:prstGeom>
        </p:spPr>
      </p:pic>
      <p:pic>
        <p:nvPicPr>
          <p:cNvPr id="4" name="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458" y="1802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2716</TotalTime>
  <Words>722</Words>
  <Application>Microsoft Office PowerPoint</Application>
  <PresentationFormat>Widescreen</PresentationFormat>
  <Paragraphs>123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Gothic Std B</vt:lpstr>
      <vt:lpstr>Arial</vt:lpstr>
      <vt:lpstr>Calibri</vt:lpstr>
      <vt:lpstr>Calibri (Body)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219</cp:revision>
  <dcterms:created xsi:type="dcterms:W3CDTF">2020-12-09T02:04:09Z</dcterms:created>
  <dcterms:modified xsi:type="dcterms:W3CDTF">2022-08-16T10:28:15Z</dcterms:modified>
</cp:coreProperties>
</file>