
<file path=[Content_Types].xml><?xml version="1.0" encoding="utf-8"?>
<Types xmlns="http://schemas.openxmlformats.org/package/2006/content-types">
  <Default Extension="jpeg" ContentType="image/jpeg"/>
  <Default Extension="JPG" ContentType="image/.jpg"/>
  <Default Extension="wav" ContentType="audio/x-wav"/>
  <Default Extension="gif" ContentType="image/gif"/>
  <Default Extension="tiff" ContentType="image/tiff"/>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9"/>
  </p:handoutMasterIdLst>
  <p:sldIdLst>
    <p:sldId id="271" r:id="rId3"/>
    <p:sldId id="256" r:id="rId5"/>
    <p:sldId id="302" r:id="rId6"/>
    <p:sldId id="279" r:id="rId7"/>
    <p:sldId id="581" r:id="rId8"/>
    <p:sldId id="582" r:id="rId9"/>
    <p:sldId id="399" r:id="rId10"/>
    <p:sldId id="599" r:id="rId11"/>
    <p:sldId id="600" r:id="rId12"/>
    <p:sldId id="601" r:id="rId13"/>
    <p:sldId id="565" r:id="rId14"/>
    <p:sldId id="602" r:id="rId15"/>
    <p:sldId id="603" r:id="rId16"/>
    <p:sldId id="551" r:id="rId17"/>
    <p:sldId id="604" r:id="rId18"/>
    <p:sldId id="605" r:id="rId19"/>
    <p:sldId id="606" r:id="rId20"/>
    <p:sldId id="553" r:id="rId21"/>
    <p:sldId id="618" r:id="rId22"/>
    <p:sldId id="619" r:id="rId23"/>
    <p:sldId id="620" r:id="rId24"/>
    <p:sldId id="621" r:id="rId25"/>
    <p:sldId id="314" r:id="rId26"/>
    <p:sldId id="330" r:id="rId27"/>
    <p:sldId id="27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DA"/>
    <a:srgbClr val="D0BFFF"/>
    <a:srgbClr val="FFE9BD"/>
    <a:srgbClr val="DFCCFB"/>
    <a:srgbClr val="FF1F1F"/>
    <a:srgbClr val="24FF1F"/>
    <a:srgbClr val="F16649"/>
    <a:srgbClr val="0070C0"/>
    <a:srgbClr val="E8F6F8"/>
    <a:srgbClr val="C0E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autoAdjust="0"/>
    <p:restoredTop sz="94660"/>
  </p:normalViewPr>
  <p:slideViewPr>
    <p:cSldViewPr snapToGrid="0" showGuides="1">
      <p:cViewPr varScale="1">
        <p:scale>
          <a:sx n="109" d="100"/>
          <a:sy n="109" d="100"/>
        </p:scale>
        <p:origin x="864" y="108"/>
      </p:cViewPr>
      <p:guideLst>
        <p:guide orient="horz" pos="1793"/>
        <p:guide pos="38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2.GIF"/><Relationship Id="rId2" Type="http://schemas.openxmlformats.org/officeDocument/2006/relationships/image" Target="../media/image1.tiff"/><Relationship Id="rId1" Type="http://schemas.openxmlformats.org/officeDocument/2006/relationships/image" Target="../media/image1.GIF"/></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png"/><Relationship Id="rId3" Type="http://schemas.microsoft.com/office/2007/relationships/media" Target="../media/audio2.wav"/><Relationship Id="rId2" Type="http://schemas.openxmlformats.org/officeDocument/2006/relationships/audio" Target="../media/audio2.wav"/><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png"/><Relationship Id="rId3" Type="http://schemas.microsoft.com/office/2007/relationships/media" Target="../media/audio2.wav"/><Relationship Id="rId2" Type="http://schemas.openxmlformats.org/officeDocument/2006/relationships/audio" Target="../media/audio2.wav"/><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GIF"/><Relationship Id="rId1" Type="http://schemas.openxmlformats.org/officeDocument/2006/relationships/image" Target="../media/image1.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rt-Design-GIF-by-G1ft3d-unscreen"/>
          <p:cNvPicPr>
            <a:picLocks noChangeAspect="1"/>
          </p:cNvPicPr>
          <p:nvPr/>
        </p:nvPicPr>
        <p:blipFill>
          <a:blip r:embed="rId1"/>
          <a:stretch>
            <a:fillRect/>
          </a:stretch>
        </p:blipFill>
        <p:spPr>
          <a:xfrm>
            <a:off x="5448300" y="2158365"/>
            <a:ext cx="722630" cy="722630"/>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1408" y="18288"/>
            <a:ext cx="9144000" cy="6839712"/>
          </a:xfrm>
          <a:prstGeom prst="rect">
            <a:avLst/>
          </a:prstGeom>
        </p:spPr>
      </p:pic>
      <p:pic>
        <p:nvPicPr>
          <p:cNvPr id="12" name="Picture 11" descr="loop-color-GIF-unscreen"/>
          <p:cNvPicPr>
            <a:picLocks noChangeAspect="1"/>
          </p:cNvPicPr>
          <p:nvPr/>
        </p:nvPicPr>
        <p:blipFill>
          <a:blip r:embed="rId3"/>
          <a:stretch>
            <a:fillRect/>
          </a:stretch>
        </p:blipFill>
        <p:spPr>
          <a:xfrm>
            <a:off x="11172190" y="6341745"/>
            <a:ext cx="604520" cy="6045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a typeface="Adobe Gothic Std B" panose="020B0800000000000000" pitchFamily="34" charset="-128"/>
              </a:rPr>
              <a:t>WARM-UP</a:t>
            </a:r>
            <a:endParaRPr lang="en-GB" b="1" dirty="0">
              <a:solidFill>
                <a:schemeClr val="bg1"/>
              </a:solidFill>
              <a:ea typeface="Adobe Gothic Std B" panose="020B0800000000000000" pitchFamily="34" charset="-128"/>
            </a:endParaRPr>
          </a:p>
        </p:txBody>
      </p:sp>
      <p:sp>
        <p:nvSpPr>
          <p:cNvPr id="17" name="Rounded Rectangle 16"/>
          <p:cNvSpPr/>
          <p:nvPr/>
        </p:nvSpPr>
        <p:spPr>
          <a:xfrm>
            <a:off x="2658110" y="1706245"/>
            <a:ext cx="1909445" cy="61785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bg1"/>
                </a:solidFill>
              </a:rPr>
              <a:t>READING</a:t>
            </a:r>
            <a:endParaRPr lang="en-US" altLang="en-GB" b="1" dirty="0">
              <a:solidFill>
                <a:schemeClr val="bg1"/>
              </a:solidFill>
            </a:endParaRPr>
          </a:p>
        </p:txBody>
      </p:sp>
      <p:sp>
        <p:nvSpPr>
          <p:cNvPr id="18" name="Rounded Rectangle 17"/>
          <p:cNvSpPr/>
          <p:nvPr/>
        </p:nvSpPr>
        <p:spPr>
          <a:xfrm>
            <a:off x="603250" y="2588895"/>
            <a:ext cx="2234565" cy="60134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bg1"/>
                </a:solidFill>
              </a:rPr>
              <a:t>SPEAKING</a:t>
            </a:r>
            <a:endParaRPr lang="en-US" altLang="en-GB" b="1" dirty="0">
              <a:solidFill>
                <a:schemeClr val="bg1"/>
              </a:solidFill>
            </a:endParaRPr>
          </a:p>
        </p:txBody>
      </p:sp>
      <p:sp>
        <p:nvSpPr>
          <p:cNvPr id="20" name="Rectangle 19"/>
          <p:cNvSpPr/>
          <p:nvPr/>
        </p:nvSpPr>
        <p:spPr>
          <a:xfrm>
            <a:off x="5219065" y="944880"/>
            <a:ext cx="6053455" cy="45529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Chatting</a:t>
            </a:r>
            <a:endParaRPr lang="en-GB" dirty="0">
              <a:solidFill>
                <a:schemeClr val="tx1"/>
              </a:solidFill>
            </a:endParaRPr>
          </a:p>
        </p:txBody>
      </p:sp>
      <p:sp>
        <p:nvSpPr>
          <p:cNvPr id="21" name="Rectangle 20"/>
          <p:cNvSpPr/>
          <p:nvPr/>
        </p:nvSpPr>
        <p:spPr>
          <a:xfrm>
            <a:off x="5218430" y="1567815"/>
            <a:ext cx="6054725" cy="70040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Task 1: Read and choose the correct answer. (Ex. 1, p. 69)</a:t>
            </a:r>
            <a:endParaRPr lang="en-US" dirty="0">
              <a:solidFill>
                <a:schemeClr val="tx1"/>
              </a:solidFill>
            </a:endParaRPr>
          </a:p>
        </p:txBody>
      </p:sp>
      <p:cxnSp>
        <p:nvCxnSpPr>
          <p:cNvPr id="24" name="Curved Connector 23"/>
          <p:cNvCxnSpPr/>
          <p:nvPr/>
        </p:nvCxnSpPr>
        <p:spPr>
          <a:xfrm>
            <a:off x="2487930" y="1282065"/>
            <a:ext cx="1125220" cy="42418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endCxn id="18" idx="0"/>
          </p:cNvCxnSpPr>
          <p:nvPr/>
        </p:nvCxnSpPr>
        <p:spPr>
          <a:xfrm rot="10800000" flipV="1">
            <a:off x="1720215" y="1961515"/>
            <a:ext cx="907415" cy="62738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2" name="Rounded Rectangle 31"/>
          <p:cNvSpPr/>
          <p:nvPr/>
        </p:nvSpPr>
        <p:spPr>
          <a:xfrm>
            <a:off x="3564890" y="251460"/>
            <a:ext cx="4926965" cy="625475"/>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100830" y="302895"/>
            <a:ext cx="5116195" cy="521970"/>
          </a:xfrm>
          <a:prstGeom prst="rect">
            <a:avLst/>
          </a:prstGeom>
          <a:noFill/>
        </p:spPr>
        <p:txBody>
          <a:bodyPr wrap="square" rtlCol="0">
            <a:spAutoFit/>
          </a:bodyPr>
          <a:lstStyle/>
          <a:p>
            <a:r>
              <a:rPr lang="en-US" sz="2800" b="1">
                <a:solidFill>
                  <a:schemeClr val="bg1"/>
                </a:solidFill>
              </a:rPr>
              <a:t>LESSON 2: SKILLS</a:t>
            </a:r>
            <a:endParaRPr lang="en-US" sz="2800" b="1" dirty="0">
              <a:solidFill>
                <a:schemeClr val="bg1"/>
              </a:solidFill>
            </a:endParaRP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pic>
        <p:nvPicPr>
          <p:cNvPr id="5" name="Content Placeholder 4" descr="magnifying-glass-1374389_1280"/>
          <p:cNvPicPr>
            <a:picLocks noChangeAspect="1"/>
          </p:cNvPicPr>
          <p:nvPr>
            <p:ph sz="half" idx="1"/>
          </p:nvPr>
        </p:nvPicPr>
        <p:blipFill>
          <a:blip r:embed="rId4"/>
          <a:stretch>
            <a:fillRect/>
          </a:stretch>
        </p:blipFill>
        <p:spPr>
          <a:xfrm flipH="1" flipV="1">
            <a:off x="-4025265" y="7454265"/>
            <a:ext cx="284480" cy="149860"/>
          </a:xfrm>
          <a:prstGeom prst="rect">
            <a:avLst/>
          </a:prstGeom>
        </p:spPr>
      </p:pic>
      <p:sp>
        <p:nvSpPr>
          <p:cNvPr id="3" name="Rectangle 21"/>
          <p:cNvSpPr/>
          <p:nvPr/>
        </p:nvSpPr>
        <p:spPr>
          <a:xfrm>
            <a:off x="5217795" y="2510790"/>
            <a:ext cx="6054725" cy="71882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marR="0" indent="-342900" algn="just">
              <a:lnSpc>
                <a:spcPct val="100000"/>
              </a:lnSpc>
              <a:spcBef>
                <a:spcPts val="0"/>
              </a:spcBef>
              <a:spcAft>
                <a:spcPts val="0"/>
              </a:spcAft>
              <a:buFont typeface="Arial" panose="020B0604020202020204" pitchFamily="34" charset="0"/>
              <a:buChar char="•"/>
            </a:pPr>
            <a:r>
              <a:rPr lang="en-US" dirty="0">
                <a:solidFill>
                  <a:schemeClr val="tx1"/>
                </a:solidFill>
                <a:sym typeface="+mn-ea"/>
              </a:rPr>
              <a:t>Task 2: Describe your future house. (Ex. 2, p. 69)</a:t>
            </a:r>
            <a:endParaRPr lang="en-US" dirty="0">
              <a:solidFill>
                <a:schemeClr val="tx1"/>
              </a:solidFill>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932940" y="1043305"/>
            <a:ext cx="9420860" cy="521970"/>
          </a:xfrm>
          <a:prstGeom prst="rect">
            <a:avLst/>
          </a:prstGeom>
          <a:noFill/>
        </p:spPr>
        <p:txBody>
          <a:bodyPr wrap="square" rtlCol="0">
            <a:spAutoFit/>
          </a:bodyPr>
          <a:lstStyle/>
          <a:p>
            <a:pPr algn="just"/>
            <a:r>
              <a:rPr lang="en-US" sz="2800" b="1" dirty="0">
                <a:effectLst>
                  <a:glow rad="88900">
                    <a:schemeClr val="bg1"/>
                  </a:glow>
                </a:effectLst>
                <a:latin typeface="Arial" panose="020B0604020202020204" pitchFamily="34" charset="0"/>
                <a:cs typeface="Arial" panose="020B0604020202020204" pitchFamily="34" charset="0"/>
                <a:sym typeface="+mn-ea"/>
              </a:rPr>
              <a:t>Describe your future house.</a:t>
            </a:r>
            <a:endParaRPr lang="en-US" sz="2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26" name="TextBox 25"/>
          <p:cNvSpPr txBox="1"/>
          <p:nvPr/>
        </p:nvSpPr>
        <p:spPr>
          <a:xfrm>
            <a:off x="1117600" y="1734820"/>
            <a:ext cx="8174990" cy="583565"/>
          </a:xfrm>
          <a:prstGeom prst="rect">
            <a:avLst/>
          </a:prstGeom>
          <a:noFill/>
        </p:spPr>
        <p:txBody>
          <a:bodyPr wrap="square" rtlCol="0">
            <a:spAutoFit/>
          </a:bodyPr>
          <a:p>
            <a:r>
              <a:rPr lang="en-US" sz="3200"/>
              <a:t>- Work in groups</a:t>
            </a:r>
            <a:endParaRPr lang="en-US" sz="3200"/>
          </a:p>
        </p:txBody>
      </p:sp>
      <p:pic>
        <p:nvPicPr>
          <p:cNvPr id="7" name="Content Placeholder 6"/>
          <p:cNvPicPr>
            <a:picLocks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117600" y="950595"/>
            <a:ext cx="736600" cy="730250"/>
          </a:xfrm>
          <a:prstGeom prst="rect">
            <a:avLst/>
          </a:prstGeom>
        </p:spPr>
      </p:pic>
      <p:sp>
        <p:nvSpPr>
          <p:cNvPr id="8" name="TextBox 25"/>
          <p:cNvSpPr txBox="1"/>
          <p:nvPr/>
        </p:nvSpPr>
        <p:spPr>
          <a:xfrm>
            <a:off x="1117600" y="2437130"/>
            <a:ext cx="10736580" cy="1076325"/>
          </a:xfrm>
          <a:prstGeom prst="rect">
            <a:avLst/>
          </a:prstGeom>
          <a:noFill/>
        </p:spPr>
        <p:txBody>
          <a:bodyPr wrap="square" rtlCol="0">
            <a:spAutoFit/>
          </a:bodyPr>
          <a:p>
            <a:pPr algn="just"/>
            <a:r>
              <a:rPr lang="en-US" sz="3200"/>
              <a:t>- Take turns to describing your future houses and try to persuade your group members to live in it. </a:t>
            </a:r>
            <a:endParaRPr lang="en-US" sz="3200"/>
          </a:p>
        </p:txBody>
      </p:sp>
      <p:sp>
        <p:nvSpPr>
          <p:cNvPr id="9" name="TextBox 25"/>
          <p:cNvSpPr txBox="1"/>
          <p:nvPr/>
        </p:nvSpPr>
        <p:spPr>
          <a:xfrm>
            <a:off x="1024255" y="3632200"/>
            <a:ext cx="10829290" cy="1568450"/>
          </a:xfrm>
          <a:prstGeom prst="rect">
            <a:avLst/>
          </a:prstGeom>
          <a:noFill/>
        </p:spPr>
        <p:txBody>
          <a:bodyPr wrap="square" rtlCol="0">
            <a:spAutoFit/>
          </a:bodyPr>
          <a:p>
            <a:pPr algn="just"/>
            <a:r>
              <a:rPr lang="en-US" sz="3200"/>
              <a:t>- Then each group chooses a student who has the best future house in your group to talk about his/her future house in front of the class.</a:t>
            </a:r>
            <a:endParaRPr lang="en-US" sz="3200"/>
          </a:p>
        </p:txBody>
      </p:sp>
      <p:sp>
        <p:nvSpPr>
          <p:cNvPr id="13" name="TextBox 25"/>
          <p:cNvSpPr txBox="1"/>
          <p:nvPr/>
        </p:nvSpPr>
        <p:spPr>
          <a:xfrm>
            <a:off x="1024255" y="5319395"/>
            <a:ext cx="10829290" cy="1076325"/>
          </a:xfrm>
          <a:prstGeom prst="rect">
            <a:avLst/>
          </a:prstGeom>
          <a:noFill/>
        </p:spPr>
        <p:txBody>
          <a:bodyPr wrap="square" rtlCol="0">
            <a:spAutoFit/>
          </a:bodyPr>
          <a:p>
            <a:pPr algn="just"/>
            <a:r>
              <a:rPr lang="en-US" sz="3200"/>
              <a:t>- We will vote which student has the best future house in the class.</a:t>
            </a:r>
            <a:endParaRPr lang="en-US" sz="3200"/>
          </a:p>
        </p:txBody>
      </p:sp>
      <p:grpSp>
        <p:nvGrpSpPr>
          <p:cNvPr id="19" name="Group 18"/>
          <p:cNvGrpSpPr/>
          <p:nvPr/>
        </p:nvGrpSpPr>
        <p:grpSpPr>
          <a:xfrm>
            <a:off x="0" y="0"/>
            <a:ext cx="12192000" cy="751840"/>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grpSp>
      <p:sp>
        <p:nvSpPr>
          <p:cNvPr id="15" name="TextBox 14"/>
          <p:cNvSpPr txBox="1"/>
          <p:nvPr/>
        </p:nvSpPr>
        <p:spPr>
          <a:xfrm>
            <a:off x="487067" y="94134"/>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8" grpId="0"/>
      <p:bldP spid="8" grpId="1"/>
      <p:bldP spid="9" grpId="0"/>
      <p:bldP spid="9" grpId="1"/>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894840" y="1119505"/>
            <a:ext cx="9420860" cy="645160"/>
          </a:xfrm>
          <a:prstGeom prst="rect">
            <a:avLst/>
          </a:prstGeom>
          <a:noFill/>
        </p:spPr>
        <p:txBody>
          <a:bodyPr wrap="square" rtlCol="0">
            <a:spAutoFit/>
          </a:bodyPr>
          <a:lstStyle/>
          <a:p>
            <a:pPr algn="just"/>
            <a:r>
              <a:rPr lang="en-US" sz="3600" b="1" dirty="0">
                <a:effectLst>
                  <a:glow rad="88900">
                    <a:schemeClr val="bg1"/>
                  </a:glow>
                </a:effectLst>
                <a:latin typeface="Arial" panose="020B0604020202020204" pitchFamily="34" charset="0"/>
                <a:cs typeface="Arial" panose="020B0604020202020204" pitchFamily="34" charset="0"/>
                <a:sym typeface="+mn-ea"/>
              </a:rPr>
              <a:t>Describe your future house.</a:t>
            </a:r>
            <a:endParaRPr lang="en-US" sz="3600" b="1" dirty="0">
              <a:effectLst>
                <a:glow rad="88900">
                  <a:schemeClr val="bg1"/>
                </a:glow>
              </a:effectLst>
              <a:latin typeface="Arial" panose="020B0604020202020204" pitchFamily="34" charset="0"/>
              <a:cs typeface="Arial" panose="020B0604020202020204" pitchFamily="34" charset="0"/>
              <a:sym typeface="+mn-ea"/>
            </a:endParaRPr>
          </a:p>
        </p:txBody>
      </p:sp>
      <p:pic>
        <p:nvPicPr>
          <p:cNvPr id="7" name="Content Placeholder 6"/>
          <p:cNvPicPr>
            <a:picLocks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977265" y="950595"/>
            <a:ext cx="927735" cy="920115"/>
          </a:xfrm>
          <a:prstGeom prst="rect">
            <a:avLst/>
          </a:prstGeom>
        </p:spPr>
      </p:pic>
      <p:sp>
        <p:nvSpPr>
          <p:cNvPr id="3" name="Rectangle 2"/>
          <p:cNvSpPr/>
          <p:nvPr/>
        </p:nvSpPr>
        <p:spPr>
          <a:xfrm>
            <a:off x="1117667" y="1489598"/>
            <a:ext cx="10601325" cy="5015865"/>
          </a:xfrm>
          <a:prstGeom prst="rect">
            <a:avLst/>
          </a:prstGeom>
        </p:spPr>
        <p:txBody>
          <a:bodyPr wrap="none">
            <a:spAutoFit/>
          </a:bodyPr>
          <a:p>
            <a:pPr marL="457200" indent="-457200">
              <a:lnSpc>
                <a:spcPct val="200000"/>
              </a:lnSpc>
              <a:buFontTx/>
              <a:buChar char="-"/>
            </a:pPr>
            <a:r>
              <a:rPr lang="en-US" sz="4000"/>
              <a:t>My future house will be in / on / at ...</a:t>
            </a:r>
            <a:endParaRPr lang="en-US" sz="4000"/>
          </a:p>
          <a:p>
            <a:pPr marL="457200" indent="-457200">
              <a:lnSpc>
                <a:spcPct val="200000"/>
              </a:lnSpc>
              <a:buFontTx/>
              <a:buChar char="-"/>
            </a:pPr>
            <a:r>
              <a:rPr lang="en-US" sz="4000"/>
              <a:t>It’ll be a villa / a country house /an apartment ...</a:t>
            </a:r>
            <a:endParaRPr lang="en-US" sz="4000"/>
          </a:p>
          <a:p>
            <a:pPr marL="457200" indent="-457200">
              <a:lnSpc>
                <a:spcPct val="200000"/>
              </a:lnSpc>
              <a:buFontTx/>
              <a:buChar char="-"/>
            </a:pPr>
            <a:r>
              <a:rPr lang="en-US" sz="4000"/>
              <a:t>It’ll be big / small ...</a:t>
            </a:r>
            <a:endParaRPr lang="en-US" sz="4000"/>
          </a:p>
          <a:p>
            <a:pPr marL="457200" indent="-457200">
              <a:lnSpc>
                <a:spcPct val="200000"/>
              </a:lnSpc>
              <a:buFontTx/>
              <a:buChar char="-"/>
            </a:pPr>
            <a:r>
              <a:rPr lang="en-US" sz="4000"/>
              <a:t>There will be ...</a:t>
            </a:r>
            <a:endParaRPr lang="en-US" sz="4000"/>
          </a:p>
        </p:txBody>
      </p:sp>
      <p:grpSp>
        <p:nvGrpSpPr>
          <p:cNvPr id="19" name="Group 18"/>
          <p:cNvGrpSpPr/>
          <p:nvPr/>
        </p:nvGrpSpPr>
        <p:grpSpPr>
          <a:xfrm>
            <a:off x="0" y="0"/>
            <a:ext cx="12192000" cy="890905"/>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grpSp>
      <p:sp>
        <p:nvSpPr>
          <p:cNvPr id="15" name="TextBox 14"/>
          <p:cNvSpPr txBox="1"/>
          <p:nvPr/>
        </p:nvSpPr>
        <p:spPr>
          <a:xfrm>
            <a:off x="487067" y="94134"/>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a typeface="Adobe Gothic Std B" panose="020B0800000000000000" pitchFamily="34" charset="-128"/>
              </a:rPr>
              <a:t>WARM-UP</a:t>
            </a:r>
            <a:endParaRPr lang="en-GB" b="1" dirty="0">
              <a:solidFill>
                <a:schemeClr val="bg1"/>
              </a:solidFill>
              <a:ea typeface="Adobe Gothic Std B" panose="020B0800000000000000" pitchFamily="34" charset="-128"/>
            </a:endParaRPr>
          </a:p>
        </p:txBody>
      </p:sp>
      <p:sp>
        <p:nvSpPr>
          <p:cNvPr id="17" name="Rounded Rectangle 16"/>
          <p:cNvSpPr/>
          <p:nvPr/>
        </p:nvSpPr>
        <p:spPr>
          <a:xfrm>
            <a:off x="2658110" y="1706245"/>
            <a:ext cx="1909445" cy="61785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bg1"/>
                </a:solidFill>
              </a:rPr>
              <a:t>READING</a:t>
            </a:r>
            <a:endParaRPr lang="en-US" altLang="en-GB" b="1" dirty="0">
              <a:solidFill>
                <a:schemeClr val="bg1"/>
              </a:solidFill>
            </a:endParaRPr>
          </a:p>
        </p:txBody>
      </p:sp>
      <p:sp>
        <p:nvSpPr>
          <p:cNvPr id="18" name="Rounded Rectangle 17"/>
          <p:cNvSpPr/>
          <p:nvPr/>
        </p:nvSpPr>
        <p:spPr>
          <a:xfrm>
            <a:off x="603250" y="2588895"/>
            <a:ext cx="2234565" cy="60134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bg1"/>
                </a:solidFill>
              </a:rPr>
              <a:t>SPEAKING</a:t>
            </a:r>
            <a:endParaRPr lang="en-US" altLang="en-GB" b="1" dirty="0">
              <a:solidFill>
                <a:schemeClr val="bg1"/>
              </a:solidFill>
            </a:endParaRPr>
          </a:p>
        </p:txBody>
      </p:sp>
      <p:sp>
        <p:nvSpPr>
          <p:cNvPr id="20" name="Rectangle 19"/>
          <p:cNvSpPr/>
          <p:nvPr/>
        </p:nvSpPr>
        <p:spPr>
          <a:xfrm>
            <a:off x="5219065" y="944880"/>
            <a:ext cx="6053455" cy="45529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Chatting</a:t>
            </a:r>
            <a:endParaRPr lang="en-GB" dirty="0">
              <a:solidFill>
                <a:schemeClr val="tx1"/>
              </a:solidFill>
            </a:endParaRPr>
          </a:p>
        </p:txBody>
      </p:sp>
      <p:sp>
        <p:nvSpPr>
          <p:cNvPr id="21" name="Rectangle 20"/>
          <p:cNvSpPr/>
          <p:nvPr/>
        </p:nvSpPr>
        <p:spPr>
          <a:xfrm>
            <a:off x="5218430" y="1567815"/>
            <a:ext cx="6054725" cy="70040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Task 1: Read and choose the correct answer. (Ex. 1, p. 69)</a:t>
            </a:r>
            <a:endParaRPr lang="en-US" dirty="0">
              <a:solidFill>
                <a:schemeClr val="tx1"/>
              </a:solidFill>
            </a:endParaRPr>
          </a:p>
        </p:txBody>
      </p:sp>
      <p:sp>
        <p:nvSpPr>
          <p:cNvPr id="22" name="Rectangle 21"/>
          <p:cNvSpPr/>
          <p:nvPr/>
        </p:nvSpPr>
        <p:spPr>
          <a:xfrm>
            <a:off x="5217795" y="3395345"/>
            <a:ext cx="6054725" cy="56769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indent="-342900" algn="just">
              <a:lnSpc>
                <a:spcPct val="100000"/>
              </a:lnSpc>
              <a:spcBef>
                <a:spcPts val="0"/>
              </a:spcBef>
              <a:spcAft>
                <a:spcPts val="0"/>
              </a:spcAft>
              <a:buFont typeface="Arial" panose="020B0604020202020204" pitchFamily="34" charset="0"/>
              <a:buChar char="•"/>
            </a:pPr>
            <a:r>
              <a:rPr lang="en-US" dirty="0">
                <a:solidFill>
                  <a:schemeClr val="tx1"/>
                </a:solidFill>
                <a:sym typeface="+mn-ea"/>
              </a:rPr>
              <a:t>Task 3: Listen and tick (Ex. 3, p. 69)</a:t>
            </a:r>
            <a:endParaRPr lang="en-US" dirty="0">
              <a:solidFill>
                <a:schemeClr val="tx1"/>
              </a:solidFill>
              <a:sym typeface="+mn-ea"/>
            </a:endParaRPr>
          </a:p>
        </p:txBody>
      </p:sp>
      <p:cxnSp>
        <p:nvCxnSpPr>
          <p:cNvPr id="24" name="Curved Connector 23"/>
          <p:cNvCxnSpPr/>
          <p:nvPr/>
        </p:nvCxnSpPr>
        <p:spPr>
          <a:xfrm>
            <a:off x="2487930" y="1282065"/>
            <a:ext cx="1125220" cy="42418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endCxn id="18" idx="0"/>
          </p:cNvCxnSpPr>
          <p:nvPr/>
        </p:nvCxnSpPr>
        <p:spPr>
          <a:xfrm rot="10800000" flipV="1">
            <a:off x="1720215" y="1961515"/>
            <a:ext cx="907415" cy="62738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2" name="Rounded Rectangle 31"/>
          <p:cNvSpPr/>
          <p:nvPr/>
        </p:nvSpPr>
        <p:spPr>
          <a:xfrm>
            <a:off x="3564890" y="251460"/>
            <a:ext cx="4926965" cy="625475"/>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100830" y="302895"/>
            <a:ext cx="5116195" cy="521970"/>
          </a:xfrm>
          <a:prstGeom prst="rect">
            <a:avLst/>
          </a:prstGeom>
          <a:noFill/>
        </p:spPr>
        <p:txBody>
          <a:bodyPr wrap="square" rtlCol="0">
            <a:spAutoFit/>
          </a:bodyPr>
          <a:lstStyle/>
          <a:p>
            <a:r>
              <a:rPr lang="en-US" sz="2800" b="1">
                <a:solidFill>
                  <a:schemeClr val="bg1"/>
                </a:solidFill>
              </a:rPr>
              <a:t>LESSON 2: SKILLS</a:t>
            </a:r>
            <a:endParaRPr lang="en-US" sz="2800" b="1" dirty="0">
              <a:solidFill>
                <a:schemeClr val="bg1"/>
              </a:solidFill>
            </a:endParaRP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pic>
        <p:nvPicPr>
          <p:cNvPr id="5" name="Content Placeholder 4" descr="magnifying-glass-1374389_1280"/>
          <p:cNvPicPr>
            <a:picLocks noChangeAspect="1"/>
          </p:cNvPicPr>
          <p:nvPr>
            <p:ph sz="half" idx="1"/>
          </p:nvPr>
        </p:nvPicPr>
        <p:blipFill>
          <a:blip r:embed="rId4"/>
          <a:stretch>
            <a:fillRect/>
          </a:stretch>
        </p:blipFill>
        <p:spPr>
          <a:xfrm flipH="1" flipV="1">
            <a:off x="-4025265" y="7454265"/>
            <a:ext cx="284480" cy="149860"/>
          </a:xfrm>
          <a:prstGeom prst="rect">
            <a:avLst/>
          </a:prstGeom>
        </p:spPr>
      </p:pic>
      <p:sp>
        <p:nvSpPr>
          <p:cNvPr id="2" name="Rounded Rectangle 1"/>
          <p:cNvSpPr/>
          <p:nvPr/>
        </p:nvSpPr>
        <p:spPr>
          <a:xfrm>
            <a:off x="2552700" y="3438525"/>
            <a:ext cx="2234565" cy="60134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GB" b="1" dirty="0">
                <a:solidFill>
                  <a:schemeClr val="bg1"/>
                </a:solidFill>
              </a:rPr>
              <a:t>LISTENING</a:t>
            </a:r>
            <a:endParaRPr lang="en-US" altLang="en-GB" b="1" dirty="0">
              <a:solidFill>
                <a:schemeClr val="bg1"/>
              </a:solidFill>
            </a:endParaRPr>
          </a:p>
        </p:txBody>
      </p:sp>
      <p:sp>
        <p:nvSpPr>
          <p:cNvPr id="3" name="Rectangle 21"/>
          <p:cNvSpPr/>
          <p:nvPr/>
        </p:nvSpPr>
        <p:spPr>
          <a:xfrm>
            <a:off x="5217795" y="2510790"/>
            <a:ext cx="6054725" cy="71882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marR="0" indent="-342900" algn="just">
              <a:lnSpc>
                <a:spcPct val="100000"/>
              </a:lnSpc>
              <a:spcBef>
                <a:spcPts val="0"/>
              </a:spcBef>
              <a:spcAft>
                <a:spcPts val="0"/>
              </a:spcAft>
              <a:buFont typeface="Arial" panose="020B0604020202020204" pitchFamily="34" charset="0"/>
              <a:buChar char="•"/>
            </a:pPr>
            <a:r>
              <a:rPr lang="en-US" dirty="0">
                <a:solidFill>
                  <a:schemeClr val="tx1"/>
                </a:solidFill>
                <a:sym typeface="+mn-ea"/>
              </a:rPr>
              <a:t>Task 2: Describe your future house. (Ex. 2, p. 69)</a:t>
            </a:r>
            <a:endParaRPr lang="en-US" dirty="0">
              <a:solidFill>
                <a:schemeClr val="tx1"/>
              </a:solidFill>
              <a:sym typeface="+mn-ea"/>
            </a:endParaRPr>
          </a:p>
        </p:txBody>
      </p:sp>
      <p:cxnSp>
        <p:nvCxnSpPr>
          <p:cNvPr id="8" name="Curved Connector 7"/>
          <p:cNvCxnSpPr>
            <a:endCxn id="2" idx="0"/>
          </p:cNvCxnSpPr>
          <p:nvPr/>
        </p:nvCxnSpPr>
        <p:spPr>
          <a:xfrm>
            <a:off x="2837815" y="2941955"/>
            <a:ext cx="832485" cy="49657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006600" y="1295400"/>
            <a:ext cx="9420860" cy="645160"/>
          </a:xfrm>
          <a:prstGeom prst="rect">
            <a:avLst/>
          </a:prstGeom>
          <a:noFill/>
        </p:spPr>
        <p:txBody>
          <a:bodyPr wrap="square" rtlCol="0">
            <a:spAutoFit/>
          </a:bodyPr>
          <a:lstStyle/>
          <a:p>
            <a:pPr algn="just"/>
            <a:r>
              <a:rPr lang="en-US" sz="3600" b="1" spc="-50">
                <a:effectLst>
                  <a:glow rad="88900">
                    <a:schemeClr val="bg1"/>
                  </a:glow>
                </a:effectLst>
                <a:latin typeface="Arial" panose="020B0604020202020204" pitchFamily="34" charset="0"/>
                <a:cs typeface="Arial" panose="020B0604020202020204" pitchFamily="34" charset="0"/>
                <a:sym typeface="+mn-ea"/>
              </a:rPr>
              <a:t>Listen and tick</a:t>
            </a:r>
            <a:endParaRPr lang="en-US" sz="3600" b="1" spc="-50">
              <a:effectLst>
                <a:glow rad="88900">
                  <a:schemeClr val="bg1"/>
                </a:glow>
              </a:effectLst>
              <a:latin typeface="Arial" panose="020B0604020202020204" pitchFamily="34" charset="0"/>
              <a:cs typeface="Arial" panose="020B0604020202020204" pitchFamily="34" charset="0"/>
              <a:sym typeface="+mn-ea"/>
            </a:endParaRPr>
          </a:p>
        </p:txBody>
      </p:sp>
      <p:pic>
        <p:nvPicPr>
          <p:cNvPr id="7" name="Content Placeholder 6"/>
          <p:cNvPicPr>
            <a:picLocks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236980" y="1203325"/>
            <a:ext cx="668655" cy="708025"/>
          </a:xfrm>
          <a:prstGeom prst="rect">
            <a:avLst/>
          </a:prstGeom>
        </p:spPr>
      </p:pic>
      <p:grpSp>
        <p:nvGrpSpPr>
          <p:cNvPr id="11" name="Group 10"/>
          <p:cNvGrpSpPr/>
          <p:nvPr/>
        </p:nvGrpSpPr>
        <p:grpSpPr>
          <a:xfrm>
            <a:off x="1430655" y="2211706"/>
            <a:ext cx="8198485" cy="1322070"/>
            <a:chOff x="800828" y="1618145"/>
            <a:chExt cx="7614287" cy="638169"/>
          </a:xfrm>
        </p:grpSpPr>
        <p:sp>
          <p:nvSpPr>
            <p:cNvPr id="13" name="TextBox 9"/>
            <p:cNvSpPr txBox="1"/>
            <p:nvPr/>
          </p:nvSpPr>
          <p:spPr>
            <a:xfrm>
              <a:off x="800828" y="1684086"/>
              <a:ext cx="474830" cy="341154"/>
            </a:xfrm>
            <a:prstGeom prst="rect">
              <a:avLst/>
            </a:prstGeom>
            <a:noFill/>
          </p:spPr>
          <p:txBody>
            <a:bodyPr wrap="square" rtlCol="0">
              <a:spAutoFit/>
            </a:bodyPr>
            <a:p>
              <a:r>
                <a:rPr lang="en-US" sz="4000" b="1">
                  <a:solidFill>
                    <a:srgbClr val="0070C0"/>
                  </a:solidFill>
                </a:rPr>
                <a:t>1.</a:t>
              </a:r>
              <a:endParaRPr lang="en-US" sz="4000" b="1">
                <a:solidFill>
                  <a:srgbClr val="0070C0"/>
                </a:solidFill>
              </a:endParaRPr>
            </a:p>
          </p:txBody>
        </p:sp>
        <p:sp>
          <p:nvSpPr>
            <p:cNvPr id="14" name="TextBox 10"/>
            <p:cNvSpPr txBox="1"/>
            <p:nvPr/>
          </p:nvSpPr>
          <p:spPr>
            <a:xfrm>
              <a:off x="1297989" y="1618145"/>
              <a:ext cx="7117126" cy="638169"/>
            </a:xfrm>
            <a:prstGeom prst="rect">
              <a:avLst/>
            </a:prstGeom>
            <a:noFill/>
          </p:spPr>
          <p:txBody>
            <a:bodyPr wrap="square" rtlCol="0">
              <a:spAutoFit/>
            </a:bodyPr>
            <a:p>
              <a:r>
                <a:rPr lang="en-US" sz="4000"/>
                <a:t>Recycle more rubbish (for example, glass, paper and plastic, etc.).</a:t>
              </a:r>
              <a:endParaRPr lang="en-US" sz="4000" dirty="0">
                <a:solidFill>
                  <a:srgbClr val="0070C0"/>
                </a:solidFill>
              </a:endParaRPr>
            </a:p>
          </p:txBody>
        </p:sp>
      </p:grpSp>
      <p:grpSp>
        <p:nvGrpSpPr>
          <p:cNvPr id="15" name="Group 14"/>
          <p:cNvGrpSpPr/>
          <p:nvPr/>
        </p:nvGrpSpPr>
        <p:grpSpPr>
          <a:xfrm>
            <a:off x="1430655" y="4803141"/>
            <a:ext cx="8198485" cy="738811"/>
            <a:chOff x="800828" y="3679549"/>
            <a:chExt cx="6942651" cy="199423"/>
          </a:xfrm>
        </p:grpSpPr>
        <p:sp>
          <p:nvSpPr>
            <p:cNvPr id="16" name="TextBox 12"/>
            <p:cNvSpPr txBox="1"/>
            <p:nvPr/>
          </p:nvSpPr>
          <p:spPr>
            <a:xfrm>
              <a:off x="800828" y="3688202"/>
              <a:ext cx="474830" cy="190770"/>
            </a:xfrm>
            <a:prstGeom prst="rect">
              <a:avLst/>
            </a:prstGeom>
            <a:noFill/>
          </p:spPr>
          <p:txBody>
            <a:bodyPr wrap="square" rtlCol="0">
              <a:spAutoFit/>
            </a:bodyPr>
            <a:p>
              <a:r>
                <a:rPr lang="en-US" sz="4000" b="1">
                  <a:solidFill>
                    <a:srgbClr val="0070C0"/>
                  </a:solidFill>
                </a:rPr>
                <a:t>3.</a:t>
              </a:r>
              <a:endParaRPr lang="en-US" sz="4000" b="1">
                <a:solidFill>
                  <a:srgbClr val="0070C0"/>
                </a:solidFill>
              </a:endParaRPr>
            </a:p>
          </p:txBody>
        </p:sp>
        <p:sp>
          <p:nvSpPr>
            <p:cNvPr id="17" name="TextBox 13"/>
            <p:cNvSpPr txBox="1"/>
            <p:nvPr/>
          </p:nvSpPr>
          <p:spPr>
            <a:xfrm>
              <a:off x="1275658" y="3679549"/>
              <a:ext cx="6467821" cy="190770"/>
            </a:xfrm>
            <a:prstGeom prst="rect">
              <a:avLst/>
            </a:prstGeom>
            <a:noFill/>
          </p:spPr>
          <p:txBody>
            <a:bodyPr wrap="square" rtlCol="0">
              <a:spAutoFit/>
            </a:bodyPr>
            <a:p>
              <a:r>
                <a:rPr lang="en-US" sz="4000"/>
                <a:t>Grow your own vegetables.</a:t>
              </a:r>
              <a:endParaRPr lang="en-US" sz="4000" dirty="0"/>
            </a:p>
          </p:txBody>
        </p:sp>
      </p:grpSp>
      <p:grpSp>
        <p:nvGrpSpPr>
          <p:cNvPr id="24" name="Group 23"/>
          <p:cNvGrpSpPr/>
          <p:nvPr/>
        </p:nvGrpSpPr>
        <p:grpSpPr>
          <a:xfrm>
            <a:off x="1430655" y="3469624"/>
            <a:ext cx="8198485" cy="1322069"/>
            <a:chOff x="800828" y="2633947"/>
            <a:chExt cx="7240584" cy="372094"/>
          </a:xfrm>
        </p:grpSpPr>
        <p:sp>
          <p:nvSpPr>
            <p:cNvPr id="25" name="TextBox 21"/>
            <p:cNvSpPr txBox="1"/>
            <p:nvPr/>
          </p:nvSpPr>
          <p:spPr>
            <a:xfrm>
              <a:off x="800828" y="2654971"/>
              <a:ext cx="474830" cy="198915"/>
            </a:xfrm>
            <a:prstGeom prst="rect">
              <a:avLst/>
            </a:prstGeom>
            <a:noFill/>
          </p:spPr>
          <p:txBody>
            <a:bodyPr wrap="square" rtlCol="0">
              <a:spAutoFit/>
            </a:bodyPr>
            <a:p>
              <a:r>
                <a:rPr lang="en-US" sz="4000" b="1">
                  <a:solidFill>
                    <a:srgbClr val="0070C0"/>
                  </a:solidFill>
                </a:rPr>
                <a:t>2.</a:t>
              </a:r>
              <a:endParaRPr lang="en-US" sz="4000" b="1">
                <a:solidFill>
                  <a:srgbClr val="0070C0"/>
                </a:solidFill>
              </a:endParaRPr>
            </a:p>
          </p:txBody>
        </p:sp>
        <p:sp>
          <p:nvSpPr>
            <p:cNvPr id="26" name="TextBox 22"/>
            <p:cNvSpPr txBox="1"/>
            <p:nvPr/>
          </p:nvSpPr>
          <p:spPr>
            <a:xfrm>
              <a:off x="1275553" y="2633947"/>
              <a:ext cx="6765859" cy="372094"/>
            </a:xfrm>
            <a:prstGeom prst="rect">
              <a:avLst/>
            </a:prstGeom>
            <a:noFill/>
          </p:spPr>
          <p:txBody>
            <a:bodyPr wrap="square" rtlCol="0">
              <a:spAutoFit/>
            </a:bodyPr>
            <a:p>
              <a:r>
                <a:rPr lang="en-US" sz="4000"/>
                <a:t>Pick up rubbish in parks or in the streets.</a:t>
              </a:r>
              <a:endParaRPr lang="en-US" sz="4000" dirty="0">
                <a:solidFill>
                  <a:srgbClr val="0070C0"/>
                </a:solidFill>
              </a:endParaRPr>
            </a:p>
          </p:txBody>
        </p:sp>
      </p:grpSp>
      <p:sp>
        <p:nvSpPr>
          <p:cNvPr id="29" name="Rectangle 23"/>
          <p:cNvSpPr/>
          <p:nvPr/>
        </p:nvSpPr>
        <p:spPr>
          <a:xfrm>
            <a:off x="9629140" y="2404745"/>
            <a:ext cx="720725" cy="7200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4000"/>
          </a:p>
        </p:txBody>
      </p:sp>
      <p:sp>
        <p:nvSpPr>
          <p:cNvPr id="31" name="Rectangle 24"/>
          <p:cNvSpPr/>
          <p:nvPr/>
        </p:nvSpPr>
        <p:spPr>
          <a:xfrm>
            <a:off x="9629140" y="3679825"/>
            <a:ext cx="720725" cy="7200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4000"/>
          </a:p>
        </p:txBody>
      </p:sp>
      <p:sp>
        <p:nvSpPr>
          <p:cNvPr id="32" name="Rectangle 25"/>
          <p:cNvSpPr/>
          <p:nvPr/>
        </p:nvSpPr>
        <p:spPr>
          <a:xfrm>
            <a:off x="9629140" y="4777105"/>
            <a:ext cx="720725" cy="7200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4000"/>
          </a:p>
        </p:txBody>
      </p:sp>
      <p:sp>
        <p:nvSpPr>
          <p:cNvPr id="35" name="TextBox 2"/>
          <p:cNvSpPr txBox="1"/>
          <p:nvPr/>
        </p:nvSpPr>
        <p:spPr>
          <a:xfrm>
            <a:off x="9609455" y="2432685"/>
            <a:ext cx="532130" cy="1106805"/>
          </a:xfrm>
          <a:prstGeom prst="rect">
            <a:avLst/>
          </a:prstGeom>
          <a:noFill/>
        </p:spPr>
        <p:txBody>
          <a:bodyPr wrap="square" rtlCol="0">
            <a:spAutoFit/>
          </a:bodyPr>
          <a:p>
            <a:r>
              <a:rPr lang="en-US" sz="6600" b="1" dirty="0">
                <a:solidFill>
                  <a:srgbClr val="00B050"/>
                </a:solidFill>
                <a:sym typeface="Wingdings 2" panose="05020102010507070707" pitchFamily="18" charset="2"/>
              </a:rPr>
              <a:t></a:t>
            </a:r>
            <a:endParaRPr lang="en-US" sz="6600" b="1" dirty="0">
              <a:solidFill>
                <a:srgbClr val="00B050"/>
              </a:solidFill>
              <a:sym typeface="Wingdings 2" panose="05020102010507070707" pitchFamily="18" charset="2"/>
            </a:endParaRPr>
          </a:p>
        </p:txBody>
      </p:sp>
      <p:sp>
        <p:nvSpPr>
          <p:cNvPr id="36" name="TextBox 28"/>
          <p:cNvSpPr txBox="1"/>
          <p:nvPr/>
        </p:nvSpPr>
        <p:spPr>
          <a:xfrm>
            <a:off x="9647555" y="3648710"/>
            <a:ext cx="532130" cy="1106805"/>
          </a:xfrm>
          <a:prstGeom prst="rect">
            <a:avLst/>
          </a:prstGeom>
          <a:noFill/>
        </p:spPr>
        <p:txBody>
          <a:bodyPr wrap="square" rtlCol="0">
            <a:spAutoFit/>
          </a:bodyPr>
          <a:p>
            <a:r>
              <a:rPr lang="en-US" sz="6600" b="1" dirty="0">
                <a:solidFill>
                  <a:srgbClr val="00B050"/>
                </a:solidFill>
                <a:sym typeface="Wingdings 2" panose="05020102010507070707" pitchFamily="18" charset="2"/>
              </a:rPr>
              <a:t></a:t>
            </a:r>
            <a:endParaRPr lang="en-US" sz="6600" b="1" dirty="0">
              <a:solidFill>
                <a:srgbClr val="00B050"/>
              </a:solidFill>
              <a:sym typeface="Wingdings 2" panose="05020102010507070707" pitchFamily="18" charset="2"/>
            </a:endParaRPr>
          </a:p>
        </p:txBody>
      </p:sp>
      <p:pic>
        <p:nvPicPr>
          <p:cNvPr id="40" name="B2_4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363210" y="1266825"/>
            <a:ext cx="868680" cy="868680"/>
          </a:xfrm>
          <a:prstGeom prst="rect">
            <a:avLst/>
          </a:prstGeom>
        </p:spPr>
      </p:pic>
      <p:grpSp>
        <p:nvGrpSpPr>
          <p:cNvPr id="19" name="Group 18"/>
          <p:cNvGrpSpPr/>
          <p:nvPr/>
        </p:nvGrpSpPr>
        <p:grpSpPr>
          <a:xfrm>
            <a:off x="0" y="0"/>
            <a:ext cx="12192000" cy="1059180"/>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3" name="Round Single Corner Rectangle 2"/>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grpSp>
      <p:sp>
        <p:nvSpPr>
          <p:cNvPr id="4" name="TextBox 14"/>
          <p:cNvSpPr txBox="1"/>
          <p:nvPr/>
        </p:nvSpPr>
        <p:spPr>
          <a:xfrm>
            <a:off x="487067" y="94134"/>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6662" fill="hold"/>
                                        <p:tgtEl>
                                          <p:spTgt spid="40"/>
                                        </p:tgtEl>
                                      </p:cBhvr>
                                    </p:cmd>
                                  </p:childTnLst>
                                </p:cTn>
                              </p:par>
                            </p:childTnLst>
                          </p:cTn>
                        </p:par>
                      </p:childTnLst>
                    </p:cTn>
                  </p:par>
                </p:childTnLst>
              </p:cTn>
              <p:nextCondLst>
                <p:cond evt="onClick" delay="0">
                  <p:tgtEl>
                    <p:spTgt spid="40"/>
                  </p:tgtEl>
                </p:cond>
              </p:nextCondLst>
            </p:seq>
            <p:audio>
              <p:cMediaNode vol="80000">
                <p:cTn id="16" fill="hold" display="0">
                  <p:stCondLst>
                    <p:cond delay="indefinite"/>
                  </p:stCondLst>
                  <p:endCondLst>
                    <p:cond evt="onStopAudio" delay="0">
                      <p:tgtEl>
                        <p:sldTgt/>
                      </p:tgtEl>
                    </p:cond>
                  </p:endCondLst>
                </p:cTn>
                <p:tgtEl>
                  <p:spTgt spid="4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433195" y="1904366"/>
            <a:ext cx="8198485" cy="1445261"/>
            <a:chOff x="800828" y="1618145"/>
            <a:chExt cx="7614287" cy="697634"/>
          </a:xfrm>
        </p:grpSpPr>
        <p:sp>
          <p:nvSpPr>
            <p:cNvPr id="13" name="TextBox 9"/>
            <p:cNvSpPr txBox="1"/>
            <p:nvPr/>
          </p:nvSpPr>
          <p:spPr>
            <a:xfrm>
              <a:off x="800828" y="1684086"/>
              <a:ext cx="474830" cy="370886"/>
            </a:xfrm>
            <a:prstGeom prst="rect">
              <a:avLst/>
            </a:prstGeom>
            <a:noFill/>
          </p:spPr>
          <p:txBody>
            <a:bodyPr wrap="square" rtlCol="0">
              <a:spAutoFit/>
            </a:bodyPr>
            <a:p>
              <a:r>
                <a:rPr lang="en-US" sz="4400" b="1">
                  <a:solidFill>
                    <a:srgbClr val="0070C0"/>
                  </a:solidFill>
                </a:rPr>
                <a:t>4.</a:t>
              </a:r>
              <a:endParaRPr lang="en-US" sz="4400" b="1">
                <a:solidFill>
                  <a:srgbClr val="0070C0"/>
                </a:solidFill>
              </a:endParaRPr>
            </a:p>
          </p:txBody>
        </p:sp>
        <p:sp>
          <p:nvSpPr>
            <p:cNvPr id="14" name="TextBox 10"/>
            <p:cNvSpPr txBox="1"/>
            <p:nvPr/>
          </p:nvSpPr>
          <p:spPr>
            <a:xfrm>
              <a:off x="1297989" y="1618145"/>
              <a:ext cx="7117126" cy="697634"/>
            </a:xfrm>
            <a:prstGeom prst="rect">
              <a:avLst/>
            </a:prstGeom>
            <a:noFill/>
          </p:spPr>
          <p:txBody>
            <a:bodyPr wrap="square" rtlCol="0">
              <a:spAutoFit/>
            </a:bodyPr>
            <a:p>
              <a:r>
                <a:rPr lang="en-US" sz="4400">
                  <a:sym typeface="+mn-ea"/>
                </a:rPr>
                <a:t>Save energy – turn oﬀ  lights and TVs when you’re not using them.</a:t>
              </a:r>
              <a:endParaRPr lang="en-US" sz="4400" dirty="0">
                <a:solidFill>
                  <a:srgbClr val="0070C0"/>
                </a:solidFill>
                <a:sym typeface="+mn-ea"/>
              </a:endParaRPr>
            </a:p>
          </p:txBody>
        </p:sp>
      </p:grpSp>
      <p:grpSp>
        <p:nvGrpSpPr>
          <p:cNvPr id="24" name="Group 23"/>
          <p:cNvGrpSpPr/>
          <p:nvPr/>
        </p:nvGrpSpPr>
        <p:grpSpPr>
          <a:xfrm>
            <a:off x="1430655" y="3710918"/>
            <a:ext cx="8198485" cy="1445261"/>
            <a:chOff x="800828" y="2648243"/>
            <a:chExt cx="7240584" cy="406766"/>
          </a:xfrm>
        </p:grpSpPr>
        <p:sp>
          <p:nvSpPr>
            <p:cNvPr id="25" name="TextBox 21"/>
            <p:cNvSpPr txBox="1"/>
            <p:nvPr/>
          </p:nvSpPr>
          <p:spPr>
            <a:xfrm>
              <a:off x="800828" y="2654971"/>
              <a:ext cx="474830" cy="216251"/>
            </a:xfrm>
            <a:prstGeom prst="rect">
              <a:avLst/>
            </a:prstGeom>
            <a:noFill/>
          </p:spPr>
          <p:txBody>
            <a:bodyPr wrap="square" rtlCol="0">
              <a:spAutoFit/>
            </a:bodyPr>
            <a:p>
              <a:r>
                <a:rPr lang="en-US" sz="4400" b="1">
                  <a:solidFill>
                    <a:srgbClr val="0070C0"/>
                  </a:solidFill>
                </a:rPr>
                <a:t>5.</a:t>
              </a:r>
              <a:endParaRPr lang="en-US" sz="4400" b="1">
                <a:solidFill>
                  <a:srgbClr val="0070C0"/>
                </a:solidFill>
              </a:endParaRPr>
            </a:p>
          </p:txBody>
        </p:sp>
        <p:sp>
          <p:nvSpPr>
            <p:cNvPr id="26" name="TextBox 22"/>
            <p:cNvSpPr txBox="1"/>
            <p:nvPr/>
          </p:nvSpPr>
          <p:spPr>
            <a:xfrm>
              <a:off x="1275553" y="2648243"/>
              <a:ext cx="6765859" cy="406766"/>
            </a:xfrm>
            <a:prstGeom prst="rect">
              <a:avLst/>
            </a:prstGeom>
            <a:noFill/>
          </p:spPr>
          <p:txBody>
            <a:bodyPr wrap="square" rtlCol="0">
              <a:spAutoFit/>
            </a:bodyPr>
            <a:p>
              <a:r>
                <a:rPr lang="en-US" sz="4400">
                  <a:sym typeface="+mn-ea"/>
                </a:rPr>
                <a:t>Use reusable bags instead of plastic bags.</a:t>
              </a:r>
              <a:endParaRPr lang="en-US" sz="4400" dirty="0">
                <a:solidFill>
                  <a:srgbClr val="0070C0"/>
                </a:solidFill>
                <a:sym typeface="+mn-ea"/>
              </a:endParaRPr>
            </a:p>
          </p:txBody>
        </p:sp>
      </p:grpSp>
      <p:sp>
        <p:nvSpPr>
          <p:cNvPr id="29" name="Rectangle 23"/>
          <p:cNvSpPr/>
          <p:nvPr/>
        </p:nvSpPr>
        <p:spPr>
          <a:xfrm>
            <a:off x="9671685" y="2135505"/>
            <a:ext cx="720725" cy="7200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4400"/>
          </a:p>
        </p:txBody>
      </p:sp>
      <p:sp>
        <p:nvSpPr>
          <p:cNvPr id="31" name="Rectangle 24"/>
          <p:cNvSpPr/>
          <p:nvPr/>
        </p:nvSpPr>
        <p:spPr>
          <a:xfrm>
            <a:off x="9653270" y="4034790"/>
            <a:ext cx="720725" cy="7200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4400"/>
          </a:p>
        </p:txBody>
      </p:sp>
      <p:sp>
        <p:nvSpPr>
          <p:cNvPr id="35" name="TextBox 2"/>
          <p:cNvSpPr txBox="1"/>
          <p:nvPr/>
        </p:nvSpPr>
        <p:spPr>
          <a:xfrm>
            <a:off x="9588500" y="2061845"/>
            <a:ext cx="532130" cy="1198880"/>
          </a:xfrm>
          <a:prstGeom prst="rect">
            <a:avLst/>
          </a:prstGeom>
          <a:noFill/>
        </p:spPr>
        <p:txBody>
          <a:bodyPr wrap="square" rtlCol="0">
            <a:spAutoFit/>
          </a:bodyPr>
          <a:p>
            <a:r>
              <a:rPr lang="en-US" sz="7200" b="1" dirty="0">
                <a:solidFill>
                  <a:srgbClr val="00B050"/>
                </a:solidFill>
                <a:sym typeface="Wingdings 2" panose="05020102010507070707" pitchFamily="18" charset="2"/>
              </a:rPr>
              <a:t></a:t>
            </a:r>
            <a:endParaRPr lang="en-US" sz="7200" b="1" dirty="0">
              <a:solidFill>
                <a:srgbClr val="00B050"/>
              </a:solidFill>
              <a:sym typeface="Wingdings 2" panose="05020102010507070707" pitchFamily="18" charset="2"/>
            </a:endParaRPr>
          </a:p>
        </p:txBody>
      </p:sp>
      <p:sp>
        <p:nvSpPr>
          <p:cNvPr id="36" name="TextBox 28"/>
          <p:cNvSpPr txBox="1"/>
          <p:nvPr/>
        </p:nvSpPr>
        <p:spPr>
          <a:xfrm>
            <a:off x="9671685" y="4003675"/>
            <a:ext cx="532130" cy="1198880"/>
          </a:xfrm>
          <a:prstGeom prst="rect">
            <a:avLst/>
          </a:prstGeom>
          <a:noFill/>
        </p:spPr>
        <p:txBody>
          <a:bodyPr wrap="square" rtlCol="0">
            <a:spAutoFit/>
          </a:bodyPr>
          <a:p>
            <a:r>
              <a:rPr lang="en-US" sz="7200" b="1" dirty="0">
                <a:solidFill>
                  <a:srgbClr val="00B050"/>
                </a:solidFill>
                <a:sym typeface="Wingdings 2" panose="05020102010507070707" pitchFamily="18" charset="2"/>
              </a:rPr>
              <a:t></a:t>
            </a:r>
            <a:endParaRPr lang="en-US" sz="7200" b="1" dirty="0">
              <a:solidFill>
                <a:srgbClr val="00B050"/>
              </a:solidFill>
              <a:sym typeface="Wingdings 2" panose="05020102010507070707" pitchFamily="18" charset="2"/>
            </a:endParaRPr>
          </a:p>
        </p:txBody>
      </p:sp>
      <p:grpSp>
        <p:nvGrpSpPr>
          <p:cNvPr id="19" name="Group 18"/>
          <p:cNvGrpSpPr/>
          <p:nvPr/>
        </p:nvGrpSpPr>
        <p:grpSpPr>
          <a:xfrm>
            <a:off x="12700" y="0"/>
            <a:ext cx="12192000" cy="1059180"/>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6" name="Round Single Corner Rectangle 5"/>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grpSp>
      <p:sp>
        <p:nvSpPr>
          <p:cNvPr id="8" name="TextBox 14"/>
          <p:cNvSpPr txBox="1"/>
          <p:nvPr/>
        </p:nvSpPr>
        <p:spPr>
          <a:xfrm>
            <a:off x="499767" y="94134"/>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838200" y="1343025"/>
            <a:ext cx="10515600" cy="1325563"/>
          </a:xfrm>
        </p:spPr>
        <p:txBody>
          <a:bodyPr/>
          <a:p>
            <a:endParaRPr lang="en-US"/>
          </a:p>
        </p:txBody>
      </p:sp>
      <p:grpSp>
        <p:nvGrpSpPr>
          <p:cNvPr id="3" name="Group 2"/>
          <p:cNvGrpSpPr/>
          <p:nvPr/>
        </p:nvGrpSpPr>
        <p:grpSpPr>
          <a:xfrm>
            <a:off x="187960" y="1054102"/>
            <a:ext cx="11772265" cy="6618603"/>
            <a:chOff x="0" y="-11798"/>
            <a:chExt cx="9144000" cy="6149253"/>
          </a:xfrm>
        </p:grpSpPr>
        <p:sp>
          <p:nvSpPr>
            <p:cNvPr id="4" name="Rectangle 1"/>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TextBox 4"/>
            <p:cNvSpPr txBox="1"/>
            <p:nvPr/>
          </p:nvSpPr>
          <p:spPr>
            <a:xfrm>
              <a:off x="338595" y="720545"/>
              <a:ext cx="8486470" cy="4802943"/>
            </a:xfrm>
            <a:prstGeom prst="rect">
              <a:avLst/>
            </a:prstGeom>
            <a:noFill/>
            <a:ln w="19050">
              <a:solidFill>
                <a:srgbClr val="0FB7BD"/>
              </a:solidFill>
            </a:ln>
          </p:spPr>
          <p:txBody>
            <a:bodyPr wrap="square">
              <a:spAutoFit/>
            </a:bodyPr>
            <a:p>
              <a:pPr algn="just">
                <a:lnSpc>
                  <a:spcPct val="110000"/>
                </a:lnSpc>
              </a:pPr>
              <a:r>
                <a:rPr lang="en-US" sz="3000" b="0" i="0" dirty="0">
                  <a:solidFill>
                    <a:srgbClr val="333333"/>
                  </a:solidFill>
                  <a:effectLst/>
                  <a:latin typeface="Comic Sans MS" panose="030F0702030302020204" charset="0"/>
                  <a:cs typeface="Comic Sans MS" panose="030F0702030302020204" charset="0"/>
                </a:rPr>
                <a:t>In 2004, 120 young people from ten European countries met in Berlin at the first Youth Eco-Parliament. They gave ideas for improving the environment. Here are some of the things they advised us to do:</a:t>
              </a:r>
              <a:endParaRPr lang="en-US" sz="3000" b="0" i="0" dirty="0">
                <a:solidFill>
                  <a:srgbClr val="333333"/>
                </a:solidFill>
                <a:effectLst/>
                <a:latin typeface="Comic Sans MS" panose="030F0702030302020204" charset="0"/>
                <a:cs typeface="Comic Sans MS" panose="030F0702030302020204" charset="0"/>
              </a:endParaRPr>
            </a:p>
            <a:p>
              <a:pPr algn="just">
                <a:lnSpc>
                  <a:spcPct val="110000"/>
                </a:lnSpc>
              </a:pPr>
              <a:r>
                <a:rPr lang="en-US" sz="3000" b="0" i="0" dirty="0">
                  <a:solidFill>
                    <a:srgbClr val="333333"/>
                  </a:solidFill>
                  <a:effectLst/>
                  <a:latin typeface="Comic Sans MS" panose="030F0702030302020204" charset="0"/>
                  <a:cs typeface="Comic Sans MS" panose="030F0702030302020204" charset="0"/>
                </a:rPr>
                <a:t>– Recycle more rubbish (for example, glass, paper and plastic, etc.).</a:t>
              </a:r>
              <a:endParaRPr lang="en-US" sz="3000" b="0" i="0" dirty="0">
                <a:solidFill>
                  <a:srgbClr val="333333"/>
                </a:solidFill>
                <a:effectLst/>
                <a:latin typeface="Comic Sans MS" panose="030F0702030302020204" charset="0"/>
                <a:cs typeface="Comic Sans MS" panose="030F0702030302020204" charset="0"/>
              </a:endParaRPr>
            </a:p>
            <a:p>
              <a:pPr algn="just">
                <a:lnSpc>
                  <a:spcPct val="110000"/>
                </a:lnSpc>
              </a:pPr>
              <a:r>
                <a:rPr lang="en-US" sz="3000" b="0" i="0" dirty="0">
                  <a:solidFill>
                    <a:srgbClr val="333333"/>
                  </a:solidFill>
                  <a:effectLst/>
                  <a:latin typeface="Comic Sans MS" panose="030F0702030302020204" charset="0"/>
                  <a:cs typeface="Comic Sans MS" panose="030F0702030302020204" charset="0"/>
                </a:rPr>
                <a:t>– Pick up rubbish in parks or in the streets.</a:t>
              </a:r>
              <a:endParaRPr lang="en-US" sz="3000" b="0" i="0" dirty="0">
                <a:solidFill>
                  <a:srgbClr val="333333"/>
                </a:solidFill>
                <a:effectLst/>
                <a:latin typeface="Comic Sans MS" panose="030F0702030302020204" charset="0"/>
                <a:cs typeface="Comic Sans MS" panose="030F0702030302020204" charset="0"/>
              </a:endParaRPr>
            </a:p>
            <a:p>
              <a:pPr algn="just">
                <a:lnSpc>
                  <a:spcPct val="110000"/>
                </a:lnSpc>
              </a:pPr>
              <a:r>
                <a:rPr lang="en-US" sz="3000" b="0" i="0" dirty="0">
                  <a:solidFill>
                    <a:srgbClr val="333333"/>
                  </a:solidFill>
                  <a:effectLst/>
                  <a:latin typeface="Comic Sans MS" panose="030F0702030302020204" charset="0"/>
                  <a:cs typeface="Comic Sans MS" panose="030F0702030302020204" charset="0"/>
                </a:rPr>
                <a:t>– Save energy – turn off lights and TVs when you’re not using them.</a:t>
              </a:r>
              <a:endParaRPr lang="en-US" sz="3000" b="0" i="0" dirty="0">
                <a:solidFill>
                  <a:srgbClr val="333333"/>
                </a:solidFill>
                <a:effectLst/>
                <a:latin typeface="Comic Sans MS" panose="030F0702030302020204" charset="0"/>
                <a:cs typeface="Comic Sans MS" panose="030F0702030302020204" charset="0"/>
              </a:endParaRPr>
            </a:p>
            <a:p>
              <a:pPr algn="just">
                <a:lnSpc>
                  <a:spcPct val="110000"/>
                </a:lnSpc>
              </a:pPr>
              <a:r>
                <a:rPr lang="en-US" sz="3000" b="0" i="0" dirty="0">
                  <a:solidFill>
                    <a:srgbClr val="333333"/>
                  </a:solidFill>
                  <a:effectLst/>
                  <a:latin typeface="Comic Sans MS" panose="030F0702030302020204" charset="0"/>
                  <a:cs typeface="Comic Sans MS" panose="030F0702030302020204" charset="0"/>
                </a:rPr>
                <a:t>– Use reusable bags instead of plastic bags.</a:t>
              </a:r>
              <a:endParaRPr lang="en-US" sz="3000" i="0" dirty="0">
                <a:effectLst/>
                <a:latin typeface="Comic Sans MS" panose="030F0702030302020204" charset="0"/>
                <a:cs typeface="Comic Sans MS" panose="030F0702030302020204" charset="0"/>
              </a:endParaRPr>
            </a:p>
          </p:txBody>
        </p:sp>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8134" y="-11798"/>
              <a:ext cx="8726747" cy="825910"/>
            </a:xfrm>
            <a:prstGeom prst="rect">
              <a:avLst/>
            </a:prstGeom>
          </p:spPr>
        </p:pic>
        <p:sp>
          <p:nvSpPr>
            <p:cNvPr id="9" name="TextBox 6"/>
            <p:cNvSpPr txBox="1"/>
            <p:nvPr/>
          </p:nvSpPr>
          <p:spPr>
            <a:xfrm>
              <a:off x="3573041" y="135812"/>
              <a:ext cx="1997919" cy="484955"/>
            </a:xfrm>
            <a:prstGeom prst="rect">
              <a:avLst/>
            </a:prstGeom>
            <a:noFill/>
          </p:spPr>
          <p:txBody>
            <a:bodyPr wrap="square" rtlCol="0">
              <a:spAutoFit/>
            </a:bodyPr>
            <a:p>
              <a:r>
                <a:rPr lang="en-US" sz="2800" b="1" dirty="0">
                  <a:solidFill>
                    <a:schemeClr val="bg1"/>
                  </a:solidFill>
                </a:rPr>
                <a:t>AUDIO SCRIPT</a:t>
              </a:r>
              <a:endParaRPr lang="en-US" sz="2800" b="1" dirty="0">
                <a:solidFill>
                  <a:schemeClr val="bg1"/>
                </a:solidFill>
              </a:endParaRPr>
            </a:p>
          </p:txBody>
        </p:sp>
      </p:grpSp>
      <p:pic>
        <p:nvPicPr>
          <p:cNvPr id="40" name="B2_47">
            <a:hlinkClick r:id="" action="ppaction://media"/>
          </p:cNvPr>
          <p:cNvPicPr>
            <a:picLocks noChangeAspect="1"/>
          </p:cNvPicPr>
          <p:nvPr>
            <p:ph idx="1"/>
            <a:audioFile r:link="rId2"/>
            <p:extLst>
              <p:ext uri="{DAA4B4D4-6D71-4841-9C94-3DE7FCFB9230}">
                <p14:media xmlns:p14="http://schemas.microsoft.com/office/powerpoint/2010/main" r:embed="rId3"/>
              </p:ext>
            </p:extLst>
          </p:nvPr>
        </p:nvPicPr>
        <p:blipFill>
          <a:blip r:embed="rId4"/>
          <a:stretch>
            <a:fillRect/>
          </a:stretch>
        </p:blipFill>
        <p:spPr>
          <a:xfrm>
            <a:off x="7517765" y="1089025"/>
            <a:ext cx="854075" cy="854075"/>
          </a:xfrm>
          <a:prstGeom prst="rect">
            <a:avLst/>
          </a:prstGeom>
        </p:spPr>
      </p:pic>
      <p:grpSp>
        <p:nvGrpSpPr>
          <p:cNvPr id="19" name="Group 18"/>
          <p:cNvGrpSpPr/>
          <p:nvPr/>
        </p:nvGrpSpPr>
        <p:grpSpPr>
          <a:xfrm>
            <a:off x="12700" y="0"/>
            <a:ext cx="12192000" cy="1059180"/>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5" name="Round Single Corner Rectangle 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grpSp>
      <p:sp>
        <p:nvSpPr>
          <p:cNvPr id="7" name="TextBox 14"/>
          <p:cNvSpPr txBox="1"/>
          <p:nvPr/>
        </p:nvSpPr>
        <p:spPr>
          <a:xfrm>
            <a:off x="499767" y="94134"/>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62" fill="hold"/>
                                        <p:tgtEl>
                                          <p:spTgt spid="40"/>
                                        </p:tgtEl>
                                      </p:cBhvr>
                                    </p:cmd>
                                  </p:childTnLst>
                                </p:cTn>
                              </p:par>
                            </p:childTnLst>
                          </p:cTn>
                        </p:par>
                      </p:childTnLst>
                    </p:cTn>
                  </p:par>
                </p:childTnLst>
              </p:cTn>
              <p:nextCondLst>
                <p:cond evt="onClick" delay="0">
                  <p:tgtEl>
                    <p:spTgt spid="40"/>
                  </p:tgtEl>
                </p:cond>
              </p:nextCondLst>
            </p:seq>
            <p:audio>
              <p:cMediaNode vol="80000">
                <p:cTn id="7" fill="hold" display="0">
                  <p:stCondLst>
                    <p:cond delay="indefinite"/>
                  </p:stCondLst>
                  <p:endCondLst>
                    <p:cond evt="onStopAudio" delay="0">
                      <p:tgtEl>
                        <p:sldTgt/>
                      </p:tgtEl>
                    </p:cond>
                  </p:endCondLst>
                </p:cTn>
                <p:tgtEl>
                  <p:spTgt spid="4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a typeface="Adobe Gothic Std B" panose="020B0800000000000000" pitchFamily="34" charset="-128"/>
              </a:rPr>
              <a:t>WARM-UP</a:t>
            </a:r>
            <a:endParaRPr lang="en-GB" b="1" dirty="0">
              <a:solidFill>
                <a:schemeClr val="bg1"/>
              </a:solidFill>
              <a:ea typeface="Adobe Gothic Std B" panose="020B0800000000000000" pitchFamily="34" charset="-128"/>
            </a:endParaRPr>
          </a:p>
        </p:txBody>
      </p:sp>
      <p:sp>
        <p:nvSpPr>
          <p:cNvPr id="17" name="Rounded Rectangle 16"/>
          <p:cNvSpPr/>
          <p:nvPr/>
        </p:nvSpPr>
        <p:spPr>
          <a:xfrm>
            <a:off x="2658110" y="1706245"/>
            <a:ext cx="1909445" cy="61785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bg1"/>
                </a:solidFill>
              </a:rPr>
              <a:t>READING</a:t>
            </a:r>
            <a:endParaRPr lang="en-US" altLang="en-GB" b="1" dirty="0">
              <a:solidFill>
                <a:schemeClr val="bg1"/>
              </a:solidFill>
            </a:endParaRPr>
          </a:p>
        </p:txBody>
      </p:sp>
      <p:sp>
        <p:nvSpPr>
          <p:cNvPr id="18" name="Rounded Rectangle 17"/>
          <p:cNvSpPr/>
          <p:nvPr/>
        </p:nvSpPr>
        <p:spPr>
          <a:xfrm>
            <a:off x="603250" y="2588895"/>
            <a:ext cx="2234565" cy="60134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bg1"/>
                </a:solidFill>
              </a:rPr>
              <a:t>SPEAKING</a:t>
            </a:r>
            <a:endParaRPr lang="en-US" altLang="en-GB" b="1" dirty="0">
              <a:solidFill>
                <a:schemeClr val="bg1"/>
              </a:solidFill>
            </a:endParaRPr>
          </a:p>
        </p:txBody>
      </p:sp>
      <p:sp>
        <p:nvSpPr>
          <p:cNvPr id="20" name="Rectangle 19"/>
          <p:cNvSpPr/>
          <p:nvPr/>
        </p:nvSpPr>
        <p:spPr>
          <a:xfrm>
            <a:off x="5219065" y="944880"/>
            <a:ext cx="6053455" cy="45529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Chatting</a:t>
            </a:r>
            <a:endParaRPr lang="en-GB" dirty="0">
              <a:solidFill>
                <a:schemeClr val="tx1"/>
              </a:solidFill>
            </a:endParaRPr>
          </a:p>
        </p:txBody>
      </p:sp>
      <p:sp>
        <p:nvSpPr>
          <p:cNvPr id="21" name="Rectangle 20"/>
          <p:cNvSpPr/>
          <p:nvPr/>
        </p:nvSpPr>
        <p:spPr>
          <a:xfrm>
            <a:off x="5218430" y="1567815"/>
            <a:ext cx="6054725" cy="70040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Task 1: Read and choose the correct answer. (Ex. 1, p. 69)</a:t>
            </a:r>
            <a:endParaRPr lang="en-US" dirty="0">
              <a:solidFill>
                <a:schemeClr val="tx1"/>
              </a:solidFill>
            </a:endParaRPr>
          </a:p>
        </p:txBody>
      </p:sp>
      <p:sp>
        <p:nvSpPr>
          <p:cNvPr id="22" name="Rectangle 21"/>
          <p:cNvSpPr/>
          <p:nvPr/>
        </p:nvSpPr>
        <p:spPr>
          <a:xfrm>
            <a:off x="5217795" y="3395345"/>
            <a:ext cx="6054725" cy="56769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indent="-342900" algn="just">
              <a:lnSpc>
                <a:spcPct val="100000"/>
              </a:lnSpc>
              <a:spcBef>
                <a:spcPts val="0"/>
              </a:spcBef>
              <a:spcAft>
                <a:spcPts val="0"/>
              </a:spcAft>
              <a:buFont typeface="Arial" panose="020B0604020202020204" pitchFamily="34" charset="0"/>
              <a:buChar char="•"/>
            </a:pPr>
            <a:r>
              <a:rPr lang="en-US" dirty="0">
                <a:solidFill>
                  <a:schemeClr val="tx1"/>
                </a:solidFill>
                <a:sym typeface="+mn-ea"/>
              </a:rPr>
              <a:t>Task 3: Listen and tick (Ex. 3, p. 69)</a:t>
            </a:r>
            <a:endParaRPr lang="en-US" dirty="0">
              <a:solidFill>
                <a:schemeClr val="tx1"/>
              </a:solidFill>
              <a:sym typeface="+mn-ea"/>
            </a:endParaRPr>
          </a:p>
        </p:txBody>
      </p:sp>
      <p:cxnSp>
        <p:nvCxnSpPr>
          <p:cNvPr id="24" name="Curved Connector 23"/>
          <p:cNvCxnSpPr/>
          <p:nvPr/>
        </p:nvCxnSpPr>
        <p:spPr>
          <a:xfrm>
            <a:off x="2487930" y="1282065"/>
            <a:ext cx="1125220" cy="42418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endCxn id="18" idx="0"/>
          </p:cNvCxnSpPr>
          <p:nvPr/>
        </p:nvCxnSpPr>
        <p:spPr>
          <a:xfrm rot="10800000" flipV="1">
            <a:off x="1720215" y="1961515"/>
            <a:ext cx="907415" cy="62738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2" name="Rounded Rectangle 31"/>
          <p:cNvSpPr/>
          <p:nvPr/>
        </p:nvSpPr>
        <p:spPr>
          <a:xfrm>
            <a:off x="3564890" y="251460"/>
            <a:ext cx="4926965" cy="625475"/>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100830" y="302895"/>
            <a:ext cx="5116195" cy="521970"/>
          </a:xfrm>
          <a:prstGeom prst="rect">
            <a:avLst/>
          </a:prstGeom>
          <a:noFill/>
        </p:spPr>
        <p:txBody>
          <a:bodyPr wrap="square" rtlCol="0">
            <a:spAutoFit/>
          </a:bodyPr>
          <a:lstStyle/>
          <a:p>
            <a:r>
              <a:rPr lang="en-US" sz="2800" b="1">
                <a:solidFill>
                  <a:schemeClr val="bg1"/>
                </a:solidFill>
              </a:rPr>
              <a:t>LESSON 2: SKILLS</a:t>
            </a:r>
            <a:endParaRPr lang="en-US" sz="2800" b="1" dirty="0">
              <a:solidFill>
                <a:schemeClr val="bg1"/>
              </a:solidFill>
            </a:endParaRP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pic>
        <p:nvPicPr>
          <p:cNvPr id="5" name="Content Placeholder 4" descr="magnifying-glass-1374389_1280"/>
          <p:cNvPicPr>
            <a:picLocks noChangeAspect="1"/>
          </p:cNvPicPr>
          <p:nvPr>
            <p:ph sz="half" idx="1"/>
          </p:nvPr>
        </p:nvPicPr>
        <p:blipFill>
          <a:blip r:embed="rId4"/>
          <a:stretch>
            <a:fillRect/>
          </a:stretch>
        </p:blipFill>
        <p:spPr>
          <a:xfrm flipH="1" flipV="1">
            <a:off x="-4025265" y="7454265"/>
            <a:ext cx="284480" cy="149860"/>
          </a:xfrm>
          <a:prstGeom prst="rect">
            <a:avLst/>
          </a:prstGeom>
        </p:spPr>
      </p:pic>
      <p:sp>
        <p:nvSpPr>
          <p:cNvPr id="2" name="Rounded Rectangle 1"/>
          <p:cNvSpPr/>
          <p:nvPr/>
        </p:nvSpPr>
        <p:spPr>
          <a:xfrm>
            <a:off x="2552700" y="3438525"/>
            <a:ext cx="2234565" cy="60134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GB" b="1" dirty="0">
                <a:solidFill>
                  <a:schemeClr val="bg1"/>
                </a:solidFill>
              </a:rPr>
              <a:t>LISTENING</a:t>
            </a:r>
            <a:endParaRPr lang="en-US" altLang="en-GB" b="1" dirty="0">
              <a:solidFill>
                <a:schemeClr val="bg1"/>
              </a:solidFill>
            </a:endParaRPr>
          </a:p>
        </p:txBody>
      </p:sp>
      <p:sp>
        <p:nvSpPr>
          <p:cNvPr id="3" name="Rectangle 21"/>
          <p:cNvSpPr/>
          <p:nvPr/>
        </p:nvSpPr>
        <p:spPr>
          <a:xfrm>
            <a:off x="5217795" y="2510790"/>
            <a:ext cx="6054725" cy="71882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marR="0" indent="-342900" algn="just">
              <a:lnSpc>
                <a:spcPct val="100000"/>
              </a:lnSpc>
              <a:spcBef>
                <a:spcPts val="0"/>
              </a:spcBef>
              <a:spcAft>
                <a:spcPts val="0"/>
              </a:spcAft>
              <a:buFont typeface="Arial" panose="020B0604020202020204" pitchFamily="34" charset="0"/>
              <a:buChar char="•"/>
            </a:pPr>
            <a:r>
              <a:rPr lang="en-US" dirty="0">
                <a:solidFill>
                  <a:schemeClr val="tx1"/>
                </a:solidFill>
                <a:sym typeface="+mn-ea"/>
              </a:rPr>
              <a:t>Task 2: Describe your future house. (Ex. 2, p. 69)</a:t>
            </a:r>
            <a:endParaRPr lang="en-US" dirty="0">
              <a:solidFill>
                <a:schemeClr val="tx1"/>
              </a:solidFill>
              <a:sym typeface="+mn-ea"/>
            </a:endParaRPr>
          </a:p>
        </p:txBody>
      </p:sp>
      <p:cxnSp>
        <p:nvCxnSpPr>
          <p:cNvPr id="4" name="Curved Connector 3"/>
          <p:cNvCxnSpPr>
            <a:stCxn id="2" idx="1"/>
            <a:endCxn id="6" idx="0"/>
          </p:cNvCxnSpPr>
          <p:nvPr/>
        </p:nvCxnSpPr>
        <p:spPr>
          <a:xfrm rot="10800000" flipV="1">
            <a:off x="1720850" y="3739515"/>
            <a:ext cx="831850" cy="54864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6" name="Rounded Rectangle 5"/>
          <p:cNvSpPr/>
          <p:nvPr/>
        </p:nvSpPr>
        <p:spPr>
          <a:xfrm>
            <a:off x="603250" y="4288155"/>
            <a:ext cx="2234565" cy="60134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GB" b="1" dirty="0">
                <a:solidFill>
                  <a:schemeClr val="bg1"/>
                </a:solidFill>
              </a:rPr>
              <a:t>WRITING</a:t>
            </a:r>
            <a:endParaRPr lang="en-US" altLang="en-GB" b="1" dirty="0">
              <a:solidFill>
                <a:schemeClr val="bg1"/>
              </a:solidFill>
            </a:endParaRPr>
          </a:p>
        </p:txBody>
      </p:sp>
      <p:sp>
        <p:nvSpPr>
          <p:cNvPr id="7" name="Rectangle 21"/>
          <p:cNvSpPr/>
          <p:nvPr/>
        </p:nvSpPr>
        <p:spPr>
          <a:xfrm>
            <a:off x="5217795" y="4085590"/>
            <a:ext cx="6054725" cy="112712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marR="0" indent="-342900" algn="just">
              <a:lnSpc>
                <a:spcPct val="100000"/>
              </a:lnSpc>
              <a:spcBef>
                <a:spcPts val="0"/>
              </a:spcBef>
              <a:spcAft>
                <a:spcPts val="0"/>
              </a:spcAft>
              <a:buFont typeface="Arial" panose="020B0604020202020204" pitchFamily="34" charset="0"/>
              <a:buChar char="•"/>
            </a:pPr>
            <a:r>
              <a:rPr lang="en-US" dirty="0">
                <a:solidFill>
                  <a:schemeClr val="tx1"/>
                </a:solidFill>
                <a:sym typeface="+mn-ea"/>
              </a:rPr>
              <a:t>Task 4: Write a paragraph of 50-60 words about what you think we should do to improve the environment. (Ex. 4, p. 69)</a:t>
            </a:r>
            <a:endParaRPr lang="en-US" dirty="0">
              <a:solidFill>
                <a:schemeClr val="tx1"/>
              </a:solidFill>
              <a:sym typeface="+mn-ea"/>
            </a:endParaRPr>
          </a:p>
        </p:txBody>
      </p:sp>
      <p:cxnSp>
        <p:nvCxnSpPr>
          <p:cNvPr id="8" name="Curved Connector 7"/>
          <p:cNvCxnSpPr>
            <a:endCxn id="2" idx="0"/>
          </p:cNvCxnSpPr>
          <p:nvPr/>
        </p:nvCxnSpPr>
        <p:spPr>
          <a:xfrm>
            <a:off x="2837815" y="2941955"/>
            <a:ext cx="832485" cy="49657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p:cNvSpPr txBox="1"/>
          <p:nvPr/>
        </p:nvSpPr>
        <p:spPr>
          <a:xfrm>
            <a:off x="1473835" y="673100"/>
            <a:ext cx="10068560" cy="1383665"/>
          </a:xfrm>
          <a:prstGeom prst="rect">
            <a:avLst/>
          </a:prstGeom>
          <a:noFill/>
        </p:spPr>
        <p:txBody>
          <a:bodyPr wrap="square" rtlCol="0">
            <a:spAutoFit/>
          </a:bodyPr>
          <a:lstStyle/>
          <a:p>
            <a:r>
              <a:rPr lang="en-US" sz="2800" b="1">
                <a:effectLst>
                  <a:glow rad="88900">
                    <a:schemeClr val="bg1"/>
                  </a:glow>
                </a:effectLst>
                <a:latin typeface="Arial" panose="020B0604020202020204" pitchFamily="34" charset="0"/>
                <a:cs typeface="Arial" panose="020B0604020202020204" pitchFamily="34" charset="0"/>
                <a:sym typeface="+mn-ea"/>
              </a:rPr>
              <a:t>Write a paragraph of 50-60 words about what you think we should do to improve the environment. Use the ideas from </a:t>
            </a:r>
            <a:r>
              <a:rPr lang="en-US" sz="2800" b="1">
                <a:solidFill>
                  <a:srgbClr val="FF0000"/>
                </a:solidFill>
                <a:effectLst>
                  <a:glow rad="88900">
                    <a:schemeClr val="bg1"/>
                  </a:glow>
                </a:effectLst>
                <a:latin typeface="Arial" panose="020B0604020202020204" pitchFamily="34" charset="0"/>
                <a:cs typeface="Arial" panose="020B0604020202020204" pitchFamily="34" charset="0"/>
                <a:sym typeface="+mn-ea"/>
              </a:rPr>
              <a:t>3</a:t>
            </a:r>
            <a:r>
              <a:rPr lang="en-US" sz="2800" b="1">
                <a:effectLst>
                  <a:glow rad="88900">
                    <a:schemeClr val="bg1"/>
                  </a:glow>
                </a:effectLst>
                <a:latin typeface="Arial" panose="020B0604020202020204" pitchFamily="34" charset="0"/>
                <a:cs typeface="Arial" panose="020B0604020202020204" pitchFamily="34" charset="0"/>
                <a:sym typeface="+mn-ea"/>
              </a:rPr>
              <a:t> or your own ideas.</a:t>
            </a:r>
            <a:endParaRPr lang="en-US" sz="2800" b="1">
              <a:effectLst>
                <a:glow rad="88900">
                  <a:schemeClr val="bg1"/>
                </a:glow>
              </a:effectLst>
              <a:latin typeface="Arial" panose="020B0604020202020204" pitchFamily="34" charset="0"/>
              <a:cs typeface="Arial" panose="020B0604020202020204" pitchFamily="34" charset="0"/>
            </a:endParaRPr>
          </a:p>
        </p:txBody>
      </p:sp>
      <p:sp>
        <p:nvSpPr>
          <p:cNvPr id="12" name="Pentagon 11"/>
          <p:cNvSpPr/>
          <p:nvPr/>
        </p:nvSpPr>
        <p:spPr>
          <a:xfrm>
            <a:off x="1291590" y="3145155"/>
            <a:ext cx="10090150" cy="909955"/>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a:t>THINK AND MAKE OUTLINE</a:t>
            </a:r>
            <a:endParaRPr lang="en-US" sz="2800"/>
          </a:p>
        </p:txBody>
      </p:sp>
      <p:pic>
        <p:nvPicPr>
          <p:cNvPr id="9" name="Content Placeholder 8"/>
          <p:cNvPicPr>
            <a:picLocks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83235" y="805815"/>
            <a:ext cx="990600" cy="1019175"/>
          </a:xfrm>
          <a:prstGeom prst="rect">
            <a:avLst/>
          </a:prstGeom>
        </p:spPr>
      </p:pic>
      <p:sp>
        <p:nvSpPr>
          <p:cNvPr id="13" name="Pentagon 12"/>
          <p:cNvSpPr/>
          <p:nvPr/>
        </p:nvSpPr>
        <p:spPr>
          <a:xfrm>
            <a:off x="1189990" y="4534535"/>
            <a:ext cx="10090150" cy="909955"/>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a:t>WRITE</a:t>
            </a:r>
            <a:endParaRPr lang="en-US" sz="2800"/>
          </a:p>
        </p:txBody>
      </p:sp>
      <p:sp>
        <p:nvSpPr>
          <p:cNvPr id="4" name="Hexagon 3"/>
          <p:cNvSpPr/>
          <p:nvPr/>
        </p:nvSpPr>
        <p:spPr>
          <a:xfrm>
            <a:off x="1011555" y="3158490"/>
            <a:ext cx="1950720" cy="906145"/>
          </a:xfrm>
          <a:prstGeom prst="hex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a:t>STEP 1</a:t>
            </a:r>
            <a:endParaRPr lang="en-US" sz="2800"/>
          </a:p>
        </p:txBody>
      </p:sp>
      <p:sp>
        <p:nvSpPr>
          <p:cNvPr id="5" name="Hexagon 4"/>
          <p:cNvSpPr/>
          <p:nvPr/>
        </p:nvSpPr>
        <p:spPr>
          <a:xfrm>
            <a:off x="946785" y="4538345"/>
            <a:ext cx="1950720" cy="906145"/>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a:t>STEP 2</a:t>
            </a:r>
            <a:endParaRPr lang="en-US" sz="2800"/>
          </a:p>
        </p:txBody>
      </p:sp>
      <p:sp>
        <p:nvSpPr>
          <p:cNvPr id="14" name="Pentagon 13"/>
          <p:cNvSpPr/>
          <p:nvPr/>
        </p:nvSpPr>
        <p:spPr>
          <a:xfrm>
            <a:off x="1189990" y="5745480"/>
            <a:ext cx="10090150" cy="909955"/>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a:t>CHECK</a:t>
            </a:r>
            <a:endParaRPr lang="en-US" sz="2800"/>
          </a:p>
        </p:txBody>
      </p:sp>
      <p:sp>
        <p:nvSpPr>
          <p:cNvPr id="7" name="TextBox 7"/>
          <p:cNvSpPr txBox="1"/>
          <p:nvPr/>
        </p:nvSpPr>
        <p:spPr>
          <a:xfrm>
            <a:off x="1581785" y="2325370"/>
            <a:ext cx="10068560" cy="521970"/>
          </a:xfrm>
          <a:prstGeom prst="rect">
            <a:avLst/>
          </a:prstGeom>
          <a:noFill/>
        </p:spPr>
        <p:txBody>
          <a:bodyPr wrap="square" rtlCol="0">
            <a:spAutoFit/>
          </a:bodyPr>
          <a:p>
            <a:r>
              <a:rPr lang="en-US" sz="2800" b="1">
                <a:effectLst>
                  <a:glow rad="88900">
                    <a:schemeClr val="bg1"/>
                  </a:glow>
                </a:effectLst>
                <a:latin typeface="Arial" panose="020B0604020202020204" pitchFamily="34" charset="0"/>
                <a:cs typeface="Arial" panose="020B0604020202020204" pitchFamily="34" charset="0"/>
                <a:sym typeface="+mn-ea"/>
              </a:rPr>
              <a:t>We have 3 steps:</a:t>
            </a:r>
            <a:endParaRPr lang="en-US" sz="2800" b="1">
              <a:effectLst>
                <a:glow rad="88900">
                  <a:schemeClr val="bg1"/>
                </a:glow>
              </a:effectLst>
              <a:latin typeface="Arial" panose="020B0604020202020204" pitchFamily="34" charset="0"/>
              <a:cs typeface="Arial" panose="020B0604020202020204" pitchFamily="34" charset="0"/>
            </a:endParaRPr>
          </a:p>
        </p:txBody>
      </p:sp>
      <p:sp>
        <p:nvSpPr>
          <p:cNvPr id="8" name="Hexagon 7"/>
          <p:cNvSpPr/>
          <p:nvPr/>
        </p:nvSpPr>
        <p:spPr>
          <a:xfrm>
            <a:off x="1011555" y="5745480"/>
            <a:ext cx="1950720" cy="906145"/>
          </a:xfrm>
          <a:prstGeom prst="hexag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a:t>STEP 3</a:t>
            </a:r>
            <a:endParaRPr lang="en-US" sz="2800"/>
          </a:p>
        </p:txBody>
      </p:sp>
      <p:grpSp>
        <p:nvGrpSpPr>
          <p:cNvPr id="19" name="Group 18"/>
          <p:cNvGrpSpPr/>
          <p:nvPr/>
        </p:nvGrpSpPr>
        <p:grpSpPr>
          <a:xfrm>
            <a:off x="12700" y="-76200"/>
            <a:ext cx="12192000" cy="805815"/>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3" name="Round Single Corner Rectangle 2"/>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grpSp>
      <p:sp>
        <p:nvSpPr>
          <p:cNvPr id="15" name="TextBox 14"/>
          <p:cNvSpPr txBox="1"/>
          <p:nvPr/>
        </p:nvSpPr>
        <p:spPr>
          <a:xfrm>
            <a:off x="499767" y="43334"/>
            <a:ext cx="4132696" cy="583565"/>
          </a:xfrm>
          <a:prstGeom prst="rect">
            <a:avLst/>
          </a:prstGeom>
          <a:noFill/>
          <a:effectLst/>
        </p:spPr>
        <p:txBody>
          <a:bodyPr wrap="square" rtlCol="0">
            <a:spAutoFit/>
          </a:bodyPr>
          <a:p>
            <a:r>
              <a:rPr lang="en-US" sz="3200" b="1" dirty="0">
                <a:effectLst>
                  <a:glow rad="88900">
                    <a:schemeClr val="bg1"/>
                  </a:glow>
                </a:effectLst>
                <a:latin typeface="Arial" panose="020B0604020202020204" pitchFamily="34" charset="0"/>
                <a:cs typeface="Arial" panose="020B0604020202020204" pitchFamily="34" charset="0"/>
              </a:rPr>
              <a:t>WRITING</a:t>
            </a:r>
            <a:endParaRPr lang="en-US" sz="32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5"/>
                                        </p:tgtEl>
                                        <p:attrNameLst>
                                          <p:attrName>style.visibility</p:attrName>
                                        </p:attrNameLst>
                                      </p:cBhvr>
                                      <p:to>
                                        <p:strVal val="visible"/>
                                      </p:to>
                                    </p:set>
                                    <p:anim calcmode="discrete" valueType="clr">
                                      <p:cBhvr override="childStyle">
                                        <p:cTn id="19"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
                                        </p:tgtEl>
                                        <p:attrNameLst>
                                          <p:attrName>fillcolor</p:attrName>
                                        </p:attrNameLst>
                                      </p:cBhvr>
                                      <p:tavLst>
                                        <p:tav tm="0">
                                          <p:val>
                                            <p:clrVal>
                                              <a:schemeClr val="accent2"/>
                                            </p:clrVal>
                                          </p:val>
                                        </p:tav>
                                        <p:tav tm="50000">
                                          <p:val>
                                            <p:clrVal>
                                              <a:schemeClr val="hlink"/>
                                            </p:clrVal>
                                          </p:val>
                                        </p:tav>
                                      </p:tavLst>
                                    </p:anim>
                                    <p:set>
                                      <p:cBhvr>
                                        <p:cTn id="21" dur="80"/>
                                        <p:tgtEl>
                                          <p:spTgt spid="5"/>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8"/>
                                        </p:tgtEl>
                                        <p:attrNameLst>
                                          <p:attrName>style.visibility</p:attrName>
                                        </p:attrNameLst>
                                      </p:cBhvr>
                                      <p:to>
                                        <p:strVal val="visible"/>
                                      </p:to>
                                    </p:set>
                                    <p:anim calcmode="discrete" valueType="clr">
                                      <p:cBhvr override="childStyle">
                                        <p:cTn id="31"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8"/>
                                        </p:tgtEl>
                                        <p:attrNameLst>
                                          <p:attrName>fillcolor</p:attrName>
                                        </p:attrNameLst>
                                      </p:cBhvr>
                                      <p:tavLst>
                                        <p:tav tm="0">
                                          <p:val>
                                            <p:clrVal>
                                              <a:schemeClr val="accent2"/>
                                            </p:clrVal>
                                          </p:val>
                                        </p:tav>
                                        <p:tav tm="50000">
                                          <p:val>
                                            <p:clrVal>
                                              <a:schemeClr val="hlink"/>
                                            </p:clrVal>
                                          </p:val>
                                        </p:tav>
                                      </p:tavLst>
                                    </p:anim>
                                    <p:set>
                                      <p:cBhvr>
                                        <p:cTn id="33" dur="80"/>
                                        <p:tgtEl>
                                          <p:spTgt spid="8"/>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4" grpId="1" animBg="1"/>
      <p:bldP spid="5" grpId="1" animBg="1"/>
      <p:bldP spid="8" grpId="1" animBg="1"/>
      <p:bldP spid="12" grpId="0" bldLvl="0" animBg="1"/>
      <p:bldP spid="12" grpId="1" animBg="1"/>
      <p:bldP spid="13" grpId="0" bldLvl="0" animBg="1"/>
      <p:bldP spid="13" grpId="1" animBg="1"/>
      <p:bldP spid="14" grpId="0" bldLvl="0" animBg="1"/>
      <p:bldP spid="1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entagon 11"/>
          <p:cNvSpPr/>
          <p:nvPr/>
        </p:nvSpPr>
        <p:spPr>
          <a:xfrm>
            <a:off x="1189990" y="1830705"/>
            <a:ext cx="10090150" cy="909955"/>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a:t>THINK AND MAKE OUTLINE</a:t>
            </a:r>
            <a:endParaRPr lang="en-US" sz="2800"/>
          </a:p>
        </p:txBody>
      </p:sp>
      <p:sp>
        <p:nvSpPr>
          <p:cNvPr id="4" name="Hexagon 3"/>
          <p:cNvSpPr/>
          <p:nvPr/>
        </p:nvSpPr>
        <p:spPr>
          <a:xfrm>
            <a:off x="909955" y="1844040"/>
            <a:ext cx="1950720" cy="906145"/>
          </a:xfrm>
          <a:prstGeom prst="hex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a:t>STEP 1</a:t>
            </a:r>
            <a:endParaRPr lang="en-US" sz="2800"/>
          </a:p>
        </p:txBody>
      </p:sp>
      <p:sp>
        <p:nvSpPr>
          <p:cNvPr id="15" name="TextBox 10"/>
          <p:cNvSpPr txBox="1"/>
          <p:nvPr/>
        </p:nvSpPr>
        <p:spPr>
          <a:xfrm>
            <a:off x="1167765" y="3225800"/>
            <a:ext cx="9841865" cy="706755"/>
          </a:xfrm>
          <a:prstGeom prst="rect">
            <a:avLst/>
          </a:prstGeom>
          <a:noFill/>
        </p:spPr>
        <p:txBody>
          <a:bodyPr wrap="square" rtlCol="0">
            <a:spAutoFit/>
          </a:bodyPr>
          <a:p>
            <a:r>
              <a:rPr lang="en-US" sz="4000">
                <a:sym typeface="+mn-ea"/>
              </a:rPr>
              <a:t>- What we should do to improve environment?</a:t>
            </a:r>
            <a:endParaRPr lang="en-US" sz="4000" dirty="0">
              <a:solidFill>
                <a:srgbClr val="0070C0"/>
              </a:solidFill>
              <a:sym typeface="+mn-ea"/>
            </a:endParaRPr>
          </a:p>
        </p:txBody>
      </p:sp>
      <p:sp>
        <p:nvSpPr>
          <p:cNvPr id="17" name="TextBox 10"/>
          <p:cNvSpPr txBox="1"/>
          <p:nvPr/>
        </p:nvSpPr>
        <p:spPr>
          <a:xfrm>
            <a:off x="1167765" y="4077335"/>
            <a:ext cx="9841865" cy="706755"/>
          </a:xfrm>
          <a:prstGeom prst="rect">
            <a:avLst/>
          </a:prstGeom>
          <a:noFill/>
        </p:spPr>
        <p:txBody>
          <a:bodyPr wrap="square" rtlCol="0">
            <a:spAutoFit/>
          </a:bodyPr>
          <a:p>
            <a:r>
              <a:rPr lang="en-US" sz="4000">
                <a:sym typeface="+mn-ea"/>
              </a:rPr>
              <a:t>- How we do that?</a:t>
            </a:r>
            <a:endParaRPr lang="en-US" sz="4000" dirty="0">
              <a:solidFill>
                <a:srgbClr val="0070C0"/>
              </a:solidFill>
              <a:sym typeface="+mn-ea"/>
            </a:endParaRPr>
          </a:p>
        </p:txBody>
      </p:sp>
      <p:grpSp>
        <p:nvGrpSpPr>
          <p:cNvPr id="19" name="Group 18"/>
          <p:cNvGrpSpPr/>
          <p:nvPr/>
        </p:nvGrpSpPr>
        <p:grpSpPr>
          <a:xfrm>
            <a:off x="12700" y="0"/>
            <a:ext cx="12192000" cy="1059180"/>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6" name="Round Single Corner Rectangle 5"/>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grpSp>
      <p:sp>
        <p:nvSpPr>
          <p:cNvPr id="8" name="TextBox 14"/>
          <p:cNvSpPr txBox="1"/>
          <p:nvPr/>
        </p:nvSpPr>
        <p:spPr>
          <a:xfrm>
            <a:off x="499767" y="94134"/>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2" grpId="1" animBg="1"/>
      <p:bldP spid="15" grpId="0"/>
      <p:bldP spid="15" grpId="1"/>
      <p:bldP spid="17" grpId="0"/>
      <p:bldP spid="1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Grp="1" noRot="1" noChangeAspect="1" noMove="1" noResize="1" noEditPoints="1" noAdjustHandles="1" noChangeArrowheads="1" noChangeShapeType="1" noTextEdit="1"/>
          </p:cNvSpPr>
          <p:nvPr/>
        </p:nvSpPr>
        <p:spPr>
          <a:xfrm>
            <a:off x="-62865" y="-104775"/>
            <a:ext cx="12254865" cy="6857365"/>
          </a:xfrm>
          <a:prstGeom prst="rect">
            <a:avLst/>
          </a:prstGeom>
          <a:gradFill>
            <a:gsLst>
              <a:gs pos="78000">
                <a:schemeClr val="accent4">
                  <a:lumMod val="40000"/>
                  <a:lumOff val="60000"/>
                </a:schemeClr>
              </a:gs>
              <a:gs pos="56000">
                <a:schemeClr val="accent2"/>
              </a:gs>
              <a:gs pos="14000">
                <a:srgbClr val="FF1F1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0" name="TextBox 39"/>
          <p:cNvSpPr txBox="1"/>
          <p:nvPr/>
        </p:nvSpPr>
        <p:spPr>
          <a:xfrm>
            <a:off x="848995" y="1496695"/>
            <a:ext cx="10210800" cy="1938020"/>
          </a:xfrm>
          <a:prstGeom prst="rect">
            <a:avLst/>
          </a:prstGeom>
          <a:noFill/>
        </p:spPr>
        <p:txBody>
          <a:bodyPr wrap="square" rtlCol="0">
            <a:spAutoFit/>
          </a:bodyPr>
          <a:p>
            <a:pPr algn="ctr"/>
            <a:r>
              <a:rPr lang="en-US" sz="6000" b="1" dirty="0">
                <a:solidFill>
                  <a:srgbClr val="FF0000"/>
                </a:solidFill>
                <a:latin typeface="Myriad Pro" pitchFamily="34" charset="0"/>
              </a:rPr>
              <a:t>REVIEW 4</a:t>
            </a:r>
            <a:endParaRPr lang="en-US" sz="6000" b="1" dirty="0">
              <a:solidFill>
                <a:srgbClr val="FF0000"/>
              </a:solidFill>
              <a:latin typeface="Myriad Pro" pitchFamily="34" charset="0"/>
            </a:endParaRPr>
          </a:p>
          <a:p>
            <a:pPr algn="ctr"/>
            <a:r>
              <a:rPr lang="en-US" sz="6000" b="1" dirty="0">
                <a:solidFill>
                  <a:srgbClr val="FF0000"/>
                </a:solidFill>
                <a:latin typeface="Myriad Pro" pitchFamily="34" charset="0"/>
              </a:rPr>
              <a:t>(UNITS 10-11-12)</a:t>
            </a:r>
            <a:endParaRPr lang="en-US" sz="6000" b="1" dirty="0">
              <a:solidFill>
                <a:srgbClr val="FF0000"/>
              </a:solidFill>
              <a:latin typeface="Myriad Pro" pitchFamily="34" charset="0"/>
            </a:endParaRPr>
          </a:p>
        </p:txBody>
      </p:sp>
      <p:pic>
        <p:nvPicPr>
          <p:cNvPr id="11" name="Picture 10" descr="Art-Design-GIF-by-G1ft3d-unscreen"/>
          <p:cNvPicPr>
            <a:picLocks noChangeAspect="1"/>
          </p:cNvPicPr>
          <p:nvPr/>
        </p:nvPicPr>
        <p:blipFill>
          <a:blip r:embed="rId1"/>
          <a:stretch>
            <a:fillRect/>
          </a:stretch>
        </p:blipFill>
        <p:spPr>
          <a:xfrm>
            <a:off x="3939540" y="433705"/>
            <a:ext cx="3881120" cy="3881120"/>
          </a:xfrm>
          <a:prstGeom prst="rect">
            <a:avLst/>
          </a:prstGeom>
        </p:spPr>
      </p:pic>
      <p:sp>
        <p:nvSpPr>
          <p:cNvPr id="9" name="TextBox 39"/>
          <p:cNvSpPr txBox="1"/>
          <p:nvPr/>
        </p:nvSpPr>
        <p:spPr>
          <a:xfrm>
            <a:off x="848995" y="1496695"/>
            <a:ext cx="10210800" cy="1938020"/>
          </a:xfrm>
          <a:prstGeom prst="rect">
            <a:avLst/>
          </a:prstGeom>
          <a:noFill/>
        </p:spPr>
        <p:txBody>
          <a:bodyPr wrap="square" rtlCol="0">
            <a:spAutoFit/>
          </a:bodyPr>
          <a:p>
            <a:pPr algn="ctr"/>
            <a:r>
              <a:rPr lang="en-US" sz="6000" b="1" dirty="0">
                <a:ln>
                  <a:solidFill>
                    <a:schemeClr val="bg1"/>
                  </a:solidFill>
                </a:ln>
                <a:noFill/>
                <a:latin typeface="Myriad Pro" pitchFamily="34" charset="0"/>
              </a:rPr>
              <a:t>REVIEW 4</a:t>
            </a:r>
            <a:endParaRPr lang="en-US" sz="6000" b="1" dirty="0">
              <a:ln>
                <a:solidFill>
                  <a:schemeClr val="bg1"/>
                </a:solidFill>
              </a:ln>
              <a:noFill/>
              <a:latin typeface="Myriad Pro" pitchFamily="34" charset="0"/>
            </a:endParaRPr>
          </a:p>
          <a:p>
            <a:pPr algn="ctr"/>
            <a:r>
              <a:rPr lang="en-US" sz="6000" b="1" dirty="0">
                <a:ln>
                  <a:solidFill>
                    <a:schemeClr val="bg1"/>
                  </a:solidFill>
                </a:ln>
                <a:noFill/>
                <a:latin typeface="Myriad Pro" pitchFamily="34" charset="0"/>
              </a:rPr>
              <a:t>(UNITS 10-11-12)</a:t>
            </a:r>
            <a:endParaRPr lang="en-US" sz="6000" b="1" dirty="0">
              <a:ln>
                <a:solidFill>
                  <a:schemeClr val="bg1"/>
                </a:solidFill>
              </a:ln>
              <a:noFill/>
              <a:latin typeface="Myriad Pro" pitchFamily="34" charset="0"/>
            </a:endParaRPr>
          </a:p>
        </p:txBody>
      </p:sp>
      <p:sp>
        <p:nvSpPr>
          <p:cNvPr id="36" name="TextBox 35"/>
          <p:cNvSpPr txBox="1"/>
          <p:nvPr/>
        </p:nvSpPr>
        <p:spPr>
          <a:xfrm>
            <a:off x="3825875" y="3495675"/>
            <a:ext cx="7243445" cy="829945"/>
          </a:xfrm>
          <a:prstGeom prst="rect">
            <a:avLst/>
          </a:prstGeom>
          <a:noFill/>
        </p:spPr>
        <p:txBody>
          <a:bodyPr wrap="square" rtlCol="0">
            <a:spAutoFit/>
          </a:bodyPr>
          <a:lstStyle/>
          <a:p>
            <a:r>
              <a:rPr lang="en-US" sz="4800" b="1">
                <a:solidFill>
                  <a:srgbClr val="FFFF00"/>
                </a:solidFill>
              </a:rPr>
              <a:t>Lesson 2: Skils</a:t>
            </a:r>
            <a:endParaRPr lang="en-US" sz="4800" b="1">
              <a:solidFill>
                <a:srgbClr val="FFFF00"/>
              </a:solidFill>
            </a:endParaRPr>
          </a:p>
        </p:txBody>
      </p:sp>
      <p:pic>
        <p:nvPicPr>
          <p:cNvPr id="12" name="Picture 11" descr="loop-color-GIF-unscreen"/>
          <p:cNvPicPr>
            <a:picLocks noChangeAspect="1"/>
          </p:cNvPicPr>
          <p:nvPr/>
        </p:nvPicPr>
        <p:blipFill>
          <a:blip r:embed="rId2"/>
          <a:stretch>
            <a:fillRect/>
          </a:stretch>
        </p:blipFill>
        <p:spPr>
          <a:xfrm>
            <a:off x="597535" y="3689985"/>
            <a:ext cx="2857500" cy="28575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1"/>
      <p:bldP spid="36" grpId="0"/>
      <p:bldP spid="3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a:xfrm>
            <a:off x="1263650" y="649605"/>
            <a:ext cx="10090150" cy="909955"/>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a:t>WRITE</a:t>
            </a:r>
            <a:endParaRPr lang="en-US" sz="2800"/>
          </a:p>
        </p:txBody>
      </p:sp>
      <p:sp>
        <p:nvSpPr>
          <p:cNvPr id="5" name="Hexagon 4"/>
          <p:cNvSpPr/>
          <p:nvPr/>
        </p:nvSpPr>
        <p:spPr>
          <a:xfrm>
            <a:off x="838200" y="649605"/>
            <a:ext cx="1950720" cy="906145"/>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a:t>STEP 2</a:t>
            </a:r>
            <a:endParaRPr lang="en-US" sz="2800"/>
          </a:p>
        </p:txBody>
      </p:sp>
      <p:grpSp>
        <p:nvGrpSpPr>
          <p:cNvPr id="15" name="Group 14"/>
          <p:cNvGrpSpPr/>
          <p:nvPr/>
        </p:nvGrpSpPr>
        <p:grpSpPr>
          <a:xfrm>
            <a:off x="1310979" y="1689427"/>
            <a:ext cx="9022673" cy="5061257"/>
            <a:chOff x="193701" y="1590291"/>
            <a:chExt cx="8653859" cy="5137079"/>
          </a:xfrm>
        </p:grpSpPr>
        <p:sp>
          <p:nvSpPr>
            <p:cNvPr id="16" name="Rounded Rectangle 15"/>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7" name="Rounded Rectangle 16"/>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8" name="Rounded Rectangle 17"/>
            <p:cNvSpPr/>
            <p:nvPr/>
          </p:nvSpPr>
          <p:spPr>
            <a:xfrm>
              <a:off x="314872" y="1767152"/>
              <a:ext cx="8369436" cy="49521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sp>
        <p:nvSpPr>
          <p:cNvPr id="19" name="Rectangle 15"/>
          <p:cNvSpPr/>
          <p:nvPr/>
        </p:nvSpPr>
        <p:spPr>
          <a:xfrm>
            <a:off x="1787974" y="2393538"/>
            <a:ext cx="8068682" cy="1014730"/>
          </a:xfrm>
          <a:prstGeom prst="rect">
            <a:avLst/>
          </a:prstGeom>
        </p:spPr>
        <p:txBody>
          <a:bodyPr wrap="square">
            <a:spAutoFit/>
          </a:bodyPr>
          <a:p>
            <a:r>
              <a:rPr lang="en-US" sz="3000"/>
              <a:t>I think we can do many things to improve the environment around us. Firstly, ...</a:t>
            </a:r>
            <a:endParaRPr lang="en-US" sz="3000"/>
          </a:p>
        </p:txBody>
      </p:sp>
      <p:cxnSp>
        <p:nvCxnSpPr>
          <p:cNvPr id="20" name="Straight Connector 19"/>
          <p:cNvCxnSpPr/>
          <p:nvPr/>
        </p:nvCxnSpPr>
        <p:spPr>
          <a:xfrm>
            <a:off x="1764013" y="3589540"/>
            <a:ext cx="803802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64013" y="4074449"/>
            <a:ext cx="803802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764013" y="4542040"/>
            <a:ext cx="803802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64013" y="5026949"/>
            <a:ext cx="803802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764013" y="5484149"/>
            <a:ext cx="803802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764013" y="5951740"/>
            <a:ext cx="803802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64013" y="6436649"/>
            <a:ext cx="803802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12700" y="0"/>
            <a:ext cx="12192000" cy="742950"/>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6" name="Round Single Corner Rectangle 5"/>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grpSp>
      <p:sp>
        <p:nvSpPr>
          <p:cNvPr id="8" name="TextBox 14"/>
          <p:cNvSpPr txBox="1"/>
          <p:nvPr/>
        </p:nvSpPr>
        <p:spPr>
          <a:xfrm>
            <a:off x="499767" y="30634"/>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5" grpId="1"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entagon 13"/>
          <p:cNvSpPr/>
          <p:nvPr/>
        </p:nvSpPr>
        <p:spPr>
          <a:xfrm>
            <a:off x="948690" y="1605280"/>
            <a:ext cx="10090150" cy="909955"/>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a:t>CHECK</a:t>
            </a:r>
            <a:endParaRPr lang="en-US" sz="2800"/>
          </a:p>
        </p:txBody>
      </p:sp>
      <p:sp>
        <p:nvSpPr>
          <p:cNvPr id="8" name="Hexagon 7"/>
          <p:cNvSpPr/>
          <p:nvPr/>
        </p:nvSpPr>
        <p:spPr>
          <a:xfrm>
            <a:off x="770255" y="1605280"/>
            <a:ext cx="1950720" cy="906145"/>
          </a:xfrm>
          <a:prstGeom prst="hexag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a:t>STEP 3</a:t>
            </a:r>
            <a:endParaRPr lang="en-US" sz="2800"/>
          </a:p>
        </p:txBody>
      </p:sp>
      <p:sp>
        <p:nvSpPr>
          <p:cNvPr id="10" name="TextBox 10"/>
          <p:cNvSpPr txBox="1"/>
          <p:nvPr/>
        </p:nvSpPr>
        <p:spPr>
          <a:xfrm>
            <a:off x="863600" y="3377565"/>
            <a:ext cx="10175240" cy="1445260"/>
          </a:xfrm>
          <a:prstGeom prst="rect">
            <a:avLst/>
          </a:prstGeom>
          <a:noFill/>
        </p:spPr>
        <p:txBody>
          <a:bodyPr wrap="square" rtlCol="0">
            <a:spAutoFit/>
          </a:bodyPr>
          <a:p>
            <a:r>
              <a:rPr lang="en-US" sz="4400">
                <a:sym typeface="+mn-ea"/>
              </a:rPr>
              <a:t>- Check your paragraph again so as to avoid grammar or vocabulary mistakes.</a:t>
            </a:r>
            <a:endParaRPr lang="en-US" sz="4400" dirty="0">
              <a:solidFill>
                <a:srgbClr val="0070C0"/>
              </a:solidFill>
              <a:sym typeface="+mn-ea"/>
            </a:endParaRPr>
          </a:p>
        </p:txBody>
      </p:sp>
      <p:grpSp>
        <p:nvGrpSpPr>
          <p:cNvPr id="19" name="Group 18"/>
          <p:cNvGrpSpPr/>
          <p:nvPr/>
        </p:nvGrpSpPr>
        <p:grpSpPr>
          <a:xfrm>
            <a:off x="12700" y="0"/>
            <a:ext cx="12192000" cy="1059180"/>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6" name="Round Single Corner Rectangle 5"/>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grpSp>
      <p:sp>
        <p:nvSpPr>
          <p:cNvPr id="3" name="TextBox 14"/>
          <p:cNvSpPr txBox="1"/>
          <p:nvPr/>
        </p:nvSpPr>
        <p:spPr>
          <a:xfrm>
            <a:off x="499767" y="94134"/>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8" grpId="1" animBg="1"/>
      <p:bldP spid="14" grpId="1" animBg="1"/>
      <p:bldP spid="1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a typeface="Adobe Gothic Std B" panose="020B0800000000000000" pitchFamily="34" charset="-128"/>
              </a:rPr>
              <a:t>WARM-UP</a:t>
            </a:r>
            <a:endParaRPr lang="en-GB" b="1" dirty="0">
              <a:solidFill>
                <a:schemeClr val="bg1"/>
              </a:solidFill>
              <a:ea typeface="Adobe Gothic Std B" panose="020B0800000000000000" pitchFamily="34" charset="-128"/>
            </a:endParaRPr>
          </a:p>
        </p:txBody>
      </p:sp>
      <p:sp>
        <p:nvSpPr>
          <p:cNvPr id="17" name="Rounded Rectangle 16"/>
          <p:cNvSpPr/>
          <p:nvPr/>
        </p:nvSpPr>
        <p:spPr>
          <a:xfrm>
            <a:off x="2658110" y="1706245"/>
            <a:ext cx="1909445" cy="61785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bg1"/>
                </a:solidFill>
              </a:rPr>
              <a:t>READING</a:t>
            </a:r>
            <a:endParaRPr lang="en-US" altLang="en-GB" b="1" dirty="0">
              <a:solidFill>
                <a:schemeClr val="bg1"/>
              </a:solidFill>
            </a:endParaRPr>
          </a:p>
        </p:txBody>
      </p:sp>
      <p:sp>
        <p:nvSpPr>
          <p:cNvPr id="18" name="Rounded Rectangle 17"/>
          <p:cNvSpPr/>
          <p:nvPr/>
        </p:nvSpPr>
        <p:spPr>
          <a:xfrm>
            <a:off x="603250" y="2588895"/>
            <a:ext cx="2234565" cy="60134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bg1"/>
                </a:solidFill>
              </a:rPr>
              <a:t>SPEAKING</a:t>
            </a:r>
            <a:endParaRPr lang="en-US" altLang="en-GB" b="1" dirty="0">
              <a:solidFill>
                <a:schemeClr val="bg1"/>
              </a:solidFill>
            </a:endParaRPr>
          </a:p>
        </p:txBody>
      </p:sp>
      <p:sp>
        <p:nvSpPr>
          <p:cNvPr id="20" name="Rectangle 19"/>
          <p:cNvSpPr/>
          <p:nvPr/>
        </p:nvSpPr>
        <p:spPr>
          <a:xfrm>
            <a:off x="5219065" y="944880"/>
            <a:ext cx="6053455" cy="45529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Chatting</a:t>
            </a:r>
            <a:endParaRPr lang="en-GB" dirty="0">
              <a:solidFill>
                <a:schemeClr val="tx1"/>
              </a:solidFill>
            </a:endParaRPr>
          </a:p>
        </p:txBody>
      </p:sp>
      <p:sp>
        <p:nvSpPr>
          <p:cNvPr id="21" name="Rectangle 20"/>
          <p:cNvSpPr/>
          <p:nvPr/>
        </p:nvSpPr>
        <p:spPr>
          <a:xfrm>
            <a:off x="5218430" y="1567815"/>
            <a:ext cx="6054725" cy="70040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Task 1: Read and choose the correct answer. (Ex. 1, p. 69)</a:t>
            </a:r>
            <a:endParaRPr lang="en-US" dirty="0">
              <a:solidFill>
                <a:schemeClr val="tx1"/>
              </a:solidFill>
            </a:endParaRPr>
          </a:p>
        </p:txBody>
      </p:sp>
      <p:sp>
        <p:nvSpPr>
          <p:cNvPr id="22" name="Rectangle 21"/>
          <p:cNvSpPr/>
          <p:nvPr/>
        </p:nvSpPr>
        <p:spPr>
          <a:xfrm>
            <a:off x="5217795" y="3395345"/>
            <a:ext cx="6054725" cy="56769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indent="-342900" algn="just">
              <a:lnSpc>
                <a:spcPct val="100000"/>
              </a:lnSpc>
              <a:spcBef>
                <a:spcPts val="0"/>
              </a:spcBef>
              <a:spcAft>
                <a:spcPts val="0"/>
              </a:spcAft>
              <a:buFont typeface="Arial" panose="020B0604020202020204" pitchFamily="34" charset="0"/>
              <a:buChar char="•"/>
            </a:pPr>
            <a:r>
              <a:rPr lang="en-US" dirty="0">
                <a:solidFill>
                  <a:schemeClr val="tx1"/>
                </a:solidFill>
                <a:sym typeface="+mn-ea"/>
              </a:rPr>
              <a:t>Task 3: Listen and tick (Ex. 3, p. 69)</a:t>
            </a:r>
            <a:endParaRPr lang="en-US" dirty="0">
              <a:solidFill>
                <a:schemeClr val="tx1"/>
              </a:solidFill>
              <a:sym typeface="+mn-ea"/>
            </a:endParaRPr>
          </a:p>
        </p:txBody>
      </p:sp>
      <p:cxnSp>
        <p:nvCxnSpPr>
          <p:cNvPr id="24" name="Curved Connector 23"/>
          <p:cNvCxnSpPr/>
          <p:nvPr/>
        </p:nvCxnSpPr>
        <p:spPr>
          <a:xfrm>
            <a:off x="2487930" y="1282065"/>
            <a:ext cx="1125220" cy="42418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endCxn id="18" idx="0"/>
          </p:cNvCxnSpPr>
          <p:nvPr/>
        </p:nvCxnSpPr>
        <p:spPr>
          <a:xfrm rot="10800000" flipV="1">
            <a:off x="1720215" y="1961515"/>
            <a:ext cx="907415" cy="62738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endCxn id="27" idx="0"/>
          </p:cNvCxnSpPr>
          <p:nvPr/>
        </p:nvCxnSpPr>
        <p:spPr>
          <a:xfrm>
            <a:off x="2837815" y="4673600"/>
            <a:ext cx="831850" cy="78740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752026" y="5460849"/>
            <a:ext cx="1835914" cy="604154"/>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CONSOLIDATION</a:t>
            </a:r>
            <a:endParaRPr lang="en-GB" b="1" dirty="0">
              <a:solidFill>
                <a:schemeClr val="bg1"/>
              </a:solidFill>
            </a:endParaRPr>
          </a:p>
        </p:txBody>
      </p:sp>
      <p:sp>
        <p:nvSpPr>
          <p:cNvPr id="29" name="Rectangle 28"/>
          <p:cNvSpPr/>
          <p:nvPr/>
        </p:nvSpPr>
        <p:spPr>
          <a:xfrm>
            <a:off x="5217795" y="5386070"/>
            <a:ext cx="6054090" cy="65659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endParaRPr lang="en-US" dirty="0">
              <a:solidFill>
                <a:schemeClr val="tx1"/>
              </a:solidFill>
            </a:endParaRPr>
          </a:p>
          <a:p>
            <a:pPr marL="285750" indent="-285750">
              <a:buFont typeface="Arial" panose="020B0604020202020204" pitchFamily="34" charset="0"/>
              <a:buChar char="•"/>
            </a:pPr>
            <a:r>
              <a:rPr lang="en-US" smtClean="0">
                <a:solidFill>
                  <a:schemeClr val="tx1"/>
                </a:solidFill>
              </a:rPr>
              <a:t>Homework</a:t>
            </a:r>
            <a:endParaRPr lang="en-GB" dirty="0">
              <a:solidFill>
                <a:schemeClr val="tx1"/>
              </a:solidFill>
            </a:endParaRPr>
          </a:p>
        </p:txBody>
      </p:sp>
      <p:sp>
        <p:nvSpPr>
          <p:cNvPr id="32" name="Rounded Rectangle 31"/>
          <p:cNvSpPr/>
          <p:nvPr/>
        </p:nvSpPr>
        <p:spPr>
          <a:xfrm>
            <a:off x="3564890" y="251460"/>
            <a:ext cx="4926965" cy="625475"/>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100830" y="302895"/>
            <a:ext cx="5116195" cy="521970"/>
          </a:xfrm>
          <a:prstGeom prst="rect">
            <a:avLst/>
          </a:prstGeom>
          <a:noFill/>
        </p:spPr>
        <p:txBody>
          <a:bodyPr wrap="square" rtlCol="0">
            <a:spAutoFit/>
          </a:bodyPr>
          <a:lstStyle/>
          <a:p>
            <a:r>
              <a:rPr lang="en-US" sz="2800" b="1">
                <a:solidFill>
                  <a:schemeClr val="bg1"/>
                </a:solidFill>
              </a:rPr>
              <a:t>LESSON 2: SKILLS</a:t>
            </a:r>
            <a:endParaRPr lang="en-US" sz="2800" b="1" dirty="0">
              <a:solidFill>
                <a:schemeClr val="bg1"/>
              </a:solidFill>
            </a:endParaRP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pic>
        <p:nvPicPr>
          <p:cNvPr id="5" name="Content Placeholder 4" descr="magnifying-glass-1374389_1280"/>
          <p:cNvPicPr>
            <a:picLocks noChangeAspect="1"/>
          </p:cNvPicPr>
          <p:nvPr>
            <p:ph sz="half" idx="1"/>
          </p:nvPr>
        </p:nvPicPr>
        <p:blipFill>
          <a:blip r:embed="rId4"/>
          <a:stretch>
            <a:fillRect/>
          </a:stretch>
        </p:blipFill>
        <p:spPr>
          <a:xfrm flipH="1" flipV="1">
            <a:off x="-4025265" y="7454265"/>
            <a:ext cx="284480" cy="149860"/>
          </a:xfrm>
          <a:prstGeom prst="rect">
            <a:avLst/>
          </a:prstGeom>
        </p:spPr>
      </p:pic>
      <p:sp>
        <p:nvSpPr>
          <p:cNvPr id="2" name="Rounded Rectangle 1"/>
          <p:cNvSpPr/>
          <p:nvPr/>
        </p:nvSpPr>
        <p:spPr>
          <a:xfrm>
            <a:off x="2552700" y="3438525"/>
            <a:ext cx="2234565" cy="60134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GB" b="1" dirty="0">
                <a:solidFill>
                  <a:schemeClr val="bg1"/>
                </a:solidFill>
              </a:rPr>
              <a:t>LISTENING</a:t>
            </a:r>
            <a:endParaRPr lang="en-US" altLang="en-GB" b="1" dirty="0">
              <a:solidFill>
                <a:schemeClr val="bg1"/>
              </a:solidFill>
            </a:endParaRPr>
          </a:p>
        </p:txBody>
      </p:sp>
      <p:sp>
        <p:nvSpPr>
          <p:cNvPr id="3" name="Rectangle 21"/>
          <p:cNvSpPr/>
          <p:nvPr/>
        </p:nvSpPr>
        <p:spPr>
          <a:xfrm>
            <a:off x="5217795" y="2510790"/>
            <a:ext cx="6054725" cy="71882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marR="0" indent="-342900" algn="just">
              <a:lnSpc>
                <a:spcPct val="100000"/>
              </a:lnSpc>
              <a:spcBef>
                <a:spcPts val="0"/>
              </a:spcBef>
              <a:spcAft>
                <a:spcPts val="0"/>
              </a:spcAft>
              <a:buFont typeface="Arial" panose="020B0604020202020204" pitchFamily="34" charset="0"/>
              <a:buChar char="•"/>
            </a:pPr>
            <a:r>
              <a:rPr lang="en-US" dirty="0">
                <a:solidFill>
                  <a:schemeClr val="tx1"/>
                </a:solidFill>
                <a:sym typeface="+mn-ea"/>
              </a:rPr>
              <a:t>Task 2: Describe your future house. (Ex. 2, p. 69)</a:t>
            </a:r>
            <a:endParaRPr lang="en-US" dirty="0">
              <a:solidFill>
                <a:schemeClr val="tx1"/>
              </a:solidFill>
              <a:sym typeface="+mn-ea"/>
            </a:endParaRPr>
          </a:p>
        </p:txBody>
      </p:sp>
      <p:cxnSp>
        <p:nvCxnSpPr>
          <p:cNvPr id="4" name="Curved Connector 3"/>
          <p:cNvCxnSpPr>
            <a:stCxn id="2" idx="1"/>
            <a:endCxn id="6" idx="0"/>
          </p:cNvCxnSpPr>
          <p:nvPr/>
        </p:nvCxnSpPr>
        <p:spPr>
          <a:xfrm rot="10800000" flipV="1">
            <a:off x="1720850" y="3739515"/>
            <a:ext cx="831850" cy="54864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6" name="Rounded Rectangle 5"/>
          <p:cNvSpPr/>
          <p:nvPr/>
        </p:nvSpPr>
        <p:spPr>
          <a:xfrm>
            <a:off x="603250" y="4288155"/>
            <a:ext cx="2234565" cy="60134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GB" b="1" dirty="0">
                <a:solidFill>
                  <a:schemeClr val="bg1"/>
                </a:solidFill>
              </a:rPr>
              <a:t>WRITING</a:t>
            </a:r>
            <a:endParaRPr lang="en-US" altLang="en-GB" b="1" dirty="0">
              <a:solidFill>
                <a:schemeClr val="bg1"/>
              </a:solidFill>
            </a:endParaRPr>
          </a:p>
        </p:txBody>
      </p:sp>
      <p:sp>
        <p:nvSpPr>
          <p:cNvPr id="7" name="Rectangle 21"/>
          <p:cNvSpPr/>
          <p:nvPr/>
        </p:nvSpPr>
        <p:spPr>
          <a:xfrm>
            <a:off x="5217795" y="4085590"/>
            <a:ext cx="6054725" cy="112712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marR="0" indent="-342900" algn="just">
              <a:lnSpc>
                <a:spcPct val="100000"/>
              </a:lnSpc>
              <a:spcBef>
                <a:spcPts val="0"/>
              </a:spcBef>
              <a:spcAft>
                <a:spcPts val="0"/>
              </a:spcAft>
              <a:buFont typeface="Arial" panose="020B0604020202020204" pitchFamily="34" charset="0"/>
              <a:buChar char="•"/>
            </a:pPr>
            <a:r>
              <a:rPr lang="en-US" dirty="0">
                <a:solidFill>
                  <a:schemeClr val="tx1"/>
                </a:solidFill>
                <a:sym typeface="+mn-ea"/>
              </a:rPr>
              <a:t>Task 4: Write a paragraph of 50-60 words about what you think we should do to improve the environment. (Ex. 4, p. 69)</a:t>
            </a:r>
            <a:endParaRPr lang="en-US" dirty="0">
              <a:solidFill>
                <a:schemeClr val="tx1"/>
              </a:solidFill>
              <a:sym typeface="+mn-ea"/>
            </a:endParaRPr>
          </a:p>
        </p:txBody>
      </p:sp>
      <p:cxnSp>
        <p:nvCxnSpPr>
          <p:cNvPr id="8" name="Curved Connector 7"/>
          <p:cNvCxnSpPr>
            <a:endCxn id="2" idx="0"/>
          </p:cNvCxnSpPr>
          <p:nvPr/>
        </p:nvCxnSpPr>
        <p:spPr>
          <a:xfrm>
            <a:off x="2837815" y="2941955"/>
            <a:ext cx="832485" cy="49657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280664"/>
            <a:ext cx="10815315" cy="523220"/>
          </a:xfrm>
          <a:prstGeom prst="rect">
            <a:avLst/>
          </a:prstGeom>
          <a:noFill/>
          <a:effectLst/>
        </p:spPr>
        <p:txBody>
          <a:bodyPr wrap="square" rtlCol="0">
            <a:spAutoFit/>
          </a:bodyPr>
          <a:lstStyle/>
          <a:p>
            <a:r>
              <a:rPr lang="en-US" sz="2800" b="1" smtClean="0">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4246245"/>
          </a:xfrm>
          <a:prstGeom prst="rect">
            <a:avLst/>
          </a:prstGeom>
          <a:noFill/>
        </p:spPr>
        <p:txBody>
          <a:bodyPr wrap="square" rtlCol="0">
            <a:spAutoFit/>
          </a:bodyPr>
          <a:lstStyle/>
          <a:p>
            <a:pPr>
              <a:lnSpc>
                <a:spcPct val="150000"/>
              </a:lnSpc>
            </a:pPr>
            <a:r>
              <a:rPr lang="en-US" sz="3600" dirty="0"/>
              <a:t>What have we learnt in this lesson?</a:t>
            </a:r>
            <a:endParaRPr lang="en-US" sz="3600" dirty="0"/>
          </a:p>
          <a:p>
            <a:pPr marL="457200" indent="-457200">
              <a:lnSpc>
                <a:spcPct val="150000"/>
              </a:lnSpc>
              <a:buFont typeface="Wingdings" panose="05000000000000000000" pitchFamily="2" charset="2"/>
              <a:buChar char="ü"/>
            </a:pPr>
            <a:r>
              <a:rPr lang="en-US" sz="3600" dirty="0"/>
              <a:t>To review and practice on the vocabulary items and grammar points you have already studied and the skills you have practised in Units 10,11,12</a:t>
            </a:r>
            <a:endParaRPr lang="en-US" sz="3600" dirty="0"/>
          </a:p>
          <a:p>
            <a:pPr marL="457200" indent="-457200">
              <a:lnSpc>
                <a:spcPct val="150000"/>
              </a:lnSpc>
              <a:buFont typeface="Wingdings" panose="05000000000000000000" pitchFamily="2" charset="2"/>
              <a:buChar char="ü"/>
            </a:pPr>
            <a:r>
              <a:rPr lang="en-US" sz="3600" dirty="0"/>
              <a:t>To practice 4 skills</a:t>
            </a:r>
            <a:endParaRPr lang="en-US" sz="3600" dirty="0"/>
          </a:p>
        </p:txBody>
      </p:sp>
      <p:pic>
        <p:nvPicPr>
          <p:cNvPr id="2050" name="Picture 2" descr="Recruiting Action Plan Wrap-Up – firecracker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037195" y="1188085"/>
            <a:ext cx="2689860" cy="18072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4043" y="1263301"/>
            <a:ext cx="10815315" cy="523220"/>
          </a:xfrm>
          <a:prstGeom prst="rect">
            <a:avLst/>
          </a:prstGeom>
          <a:noFill/>
          <a:effectLst/>
        </p:spPr>
        <p:txBody>
          <a:bodyPr wrap="square" rtlCol="0">
            <a:spAutoFit/>
          </a:bodyPr>
          <a:lstStyle/>
          <a:p>
            <a:r>
              <a:rPr lang="en-US" sz="2800" b="1" smtClean="0">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575945" y="1946275"/>
            <a:ext cx="11209655" cy="922020"/>
          </a:xfrm>
          <a:prstGeom prst="rect">
            <a:avLst/>
          </a:prstGeom>
          <a:noFill/>
        </p:spPr>
        <p:txBody>
          <a:bodyPr wrap="square" rtlCol="0">
            <a:spAutoFit/>
          </a:bodyPr>
          <a:lstStyle/>
          <a:p>
            <a:pPr algn="just">
              <a:lnSpc>
                <a:spcPct val="150000"/>
              </a:lnSpc>
            </a:pPr>
            <a:r>
              <a:rPr lang="en-US" sz="3600"/>
              <a:t>Prepare for the last term test.</a:t>
            </a:r>
            <a:endParaRPr lang="en-US" sz="360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711565" y="4203700"/>
            <a:ext cx="2216150" cy="22161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0"/>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611203" y="0"/>
            <a:ext cx="9095102" cy="6858000"/>
          </a:xfrm>
        </p:spPr>
      </p:pic>
      <p:grpSp>
        <p:nvGrpSpPr>
          <p:cNvPr id="16" name="Group 15"/>
          <p:cNvGrpSpPr/>
          <p:nvPr/>
        </p:nvGrpSpPr>
        <p:grpSpPr>
          <a:xfrm>
            <a:off x="2949901" y="3510328"/>
            <a:ext cx="6869145" cy="1877988"/>
            <a:chOff x="2949901" y="3510328"/>
            <a:chExt cx="6869145" cy="1877988"/>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6820" y="3510790"/>
              <a:ext cx="1327361" cy="187707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9901" y="3510330"/>
              <a:ext cx="1319185"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7236" y="3514195"/>
              <a:ext cx="1323683" cy="1870317"/>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p:cNvPicPr>
              <a:picLocks noChangeAspect="1"/>
            </p:cNvPicPr>
            <p:nvPr/>
          </p:nvPicPr>
          <p:blipFill>
            <a:blip r:embed="rId5" cstate="email"/>
            <a:stretch>
              <a:fillRect/>
            </a:stretch>
          </p:blipFill>
          <p:spPr>
            <a:xfrm>
              <a:off x="8489934" y="3510328"/>
              <a:ext cx="1329112" cy="1877988"/>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8654" y="3510329"/>
              <a:ext cx="1329112"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grpSp>
      <p:sp>
        <p:nvSpPr>
          <p:cNvPr id="15" name="Rectangle 14"/>
          <p:cNvSpPr/>
          <p:nvPr/>
        </p:nvSpPr>
        <p:spPr>
          <a:xfrm>
            <a:off x="2949901" y="5654655"/>
            <a:ext cx="6529711" cy="707886"/>
          </a:xfrm>
          <a:prstGeom prst="rect">
            <a:avLst/>
          </a:prstGeom>
        </p:spPr>
        <p:txBody>
          <a:bodyPr wrap="square">
            <a:spAutoFit/>
          </a:bodyPr>
          <a:lstStyle/>
          <a:p>
            <a:pPr algn="ctr"/>
            <a:r>
              <a:rPr lang="en-GB" sz="2000" b="1" dirty="0">
                <a:latin typeface="Calibri" panose="020F0502020204030204" charset="0"/>
              </a:rPr>
              <a:t>Website: </a:t>
            </a:r>
            <a:r>
              <a:rPr lang="en-GB" sz="2000" b="1" i="1" dirty="0" err="1">
                <a:latin typeface="Calibri" panose="020F0502020204030204" charset="0"/>
              </a:rPr>
              <a:t>hoclieu.vn</a:t>
            </a:r>
            <a:endParaRPr lang="en-GB" sz="2000" dirty="0"/>
          </a:p>
          <a:p>
            <a:pPr algn="ctr"/>
            <a:r>
              <a:rPr lang="en-GB" sz="2000" b="1" dirty="0" err="1">
                <a:latin typeface="Calibri" panose="020F0502020204030204" charset="0"/>
              </a:rPr>
              <a:t>Fanpage</a:t>
            </a:r>
            <a:r>
              <a:rPr lang="en-GB" sz="2000" b="1" dirty="0">
                <a:latin typeface="Calibri" panose="020F0502020204030204" charset="0"/>
              </a:rPr>
              <a:t>: </a:t>
            </a:r>
            <a:r>
              <a:rPr lang="en-GB" sz="2000" b="1" i="1" dirty="0" err="1">
                <a:latin typeface="Calibri" panose="020F0502020204030204" charset="0"/>
              </a:rPr>
              <a:t>facebook.com</a:t>
            </a:r>
            <a:r>
              <a:rPr lang="en-GB" sz="2000" b="1" i="1" dirty="0">
                <a:latin typeface="Calibri" panose="020F0502020204030204" charset="0"/>
              </a:rPr>
              <a:t>/</a:t>
            </a:r>
            <a:r>
              <a:rPr lang="en-GB" sz="2000" b="1" i="1" dirty="0" err="1">
                <a:latin typeface="Calibri" panose="020F0502020204030204" charset="0"/>
              </a:rPr>
              <a:t>www.tienganhglobalsuccess.vn</a:t>
            </a:r>
            <a:r>
              <a:rPr lang="en-GB" sz="2000" b="1" i="1" dirty="0">
                <a:latin typeface="Calibri" panose="020F0502020204030204" charset="0"/>
              </a:rPr>
              <a:t>/</a:t>
            </a:r>
            <a:endParaRPr lang="en-GB" sz="20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a typeface="Adobe Gothic Std B" panose="020B0800000000000000" pitchFamily="34" charset="-128"/>
              </a:rPr>
              <a:t>WARM-UP</a:t>
            </a:r>
            <a:endParaRPr lang="en-GB" b="1" dirty="0">
              <a:solidFill>
                <a:schemeClr val="bg1"/>
              </a:solidFill>
              <a:ea typeface="Adobe Gothic Std B" panose="020B0800000000000000" pitchFamily="34" charset="-128"/>
            </a:endParaRPr>
          </a:p>
        </p:txBody>
      </p:sp>
      <p:sp>
        <p:nvSpPr>
          <p:cNvPr id="17" name="Rounded Rectangle 16"/>
          <p:cNvSpPr/>
          <p:nvPr/>
        </p:nvSpPr>
        <p:spPr>
          <a:xfrm>
            <a:off x="2658110" y="1706245"/>
            <a:ext cx="1909445" cy="61785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bg1"/>
                </a:solidFill>
              </a:rPr>
              <a:t>READING</a:t>
            </a:r>
            <a:endParaRPr lang="en-US" altLang="en-GB" b="1" dirty="0">
              <a:solidFill>
                <a:schemeClr val="bg1"/>
              </a:solidFill>
            </a:endParaRPr>
          </a:p>
        </p:txBody>
      </p:sp>
      <p:sp>
        <p:nvSpPr>
          <p:cNvPr id="18" name="Rounded Rectangle 17"/>
          <p:cNvSpPr/>
          <p:nvPr/>
        </p:nvSpPr>
        <p:spPr>
          <a:xfrm>
            <a:off x="603250" y="2588895"/>
            <a:ext cx="2234565" cy="60134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bg1"/>
                </a:solidFill>
              </a:rPr>
              <a:t>SPEAKING</a:t>
            </a:r>
            <a:endParaRPr lang="en-US" altLang="en-GB" b="1" dirty="0">
              <a:solidFill>
                <a:schemeClr val="bg1"/>
              </a:solidFill>
            </a:endParaRPr>
          </a:p>
        </p:txBody>
      </p:sp>
      <p:sp>
        <p:nvSpPr>
          <p:cNvPr id="20" name="Rectangle 19"/>
          <p:cNvSpPr/>
          <p:nvPr/>
        </p:nvSpPr>
        <p:spPr>
          <a:xfrm>
            <a:off x="5219065" y="944880"/>
            <a:ext cx="6053455" cy="45529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Chatting</a:t>
            </a:r>
            <a:endParaRPr lang="en-GB" dirty="0">
              <a:solidFill>
                <a:schemeClr val="tx1"/>
              </a:solidFill>
            </a:endParaRPr>
          </a:p>
        </p:txBody>
      </p:sp>
      <p:sp>
        <p:nvSpPr>
          <p:cNvPr id="21" name="Rectangle 20"/>
          <p:cNvSpPr/>
          <p:nvPr/>
        </p:nvSpPr>
        <p:spPr>
          <a:xfrm>
            <a:off x="5218430" y="1567815"/>
            <a:ext cx="6054725" cy="70040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Task 1: Read and choose the correct answer. (Ex. 1, p. 69)</a:t>
            </a:r>
            <a:endParaRPr lang="en-US" dirty="0">
              <a:solidFill>
                <a:schemeClr val="tx1"/>
              </a:solidFill>
            </a:endParaRPr>
          </a:p>
        </p:txBody>
      </p:sp>
      <p:sp>
        <p:nvSpPr>
          <p:cNvPr id="22" name="Rectangle 21"/>
          <p:cNvSpPr/>
          <p:nvPr/>
        </p:nvSpPr>
        <p:spPr>
          <a:xfrm>
            <a:off x="5217795" y="3395345"/>
            <a:ext cx="6054725" cy="56769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indent="-342900" algn="just">
              <a:lnSpc>
                <a:spcPct val="100000"/>
              </a:lnSpc>
              <a:spcBef>
                <a:spcPts val="0"/>
              </a:spcBef>
              <a:spcAft>
                <a:spcPts val="0"/>
              </a:spcAft>
              <a:buFont typeface="Arial" panose="020B0604020202020204" pitchFamily="34" charset="0"/>
              <a:buChar char="•"/>
            </a:pPr>
            <a:r>
              <a:rPr lang="en-US" dirty="0">
                <a:solidFill>
                  <a:schemeClr val="tx1"/>
                </a:solidFill>
                <a:sym typeface="+mn-ea"/>
              </a:rPr>
              <a:t>Task 3: Listen and tick (Ex. 3, p. 69)</a:t>
            </a:r>
            <a:endParaRPr lang="en-US" dirty="0">
              <a:solidFill>
                <a:schemeClr val="tx1"/>
              </a:solidFill>
              <a:sym typeface="+mn-ea"/>
            </a:endParaRPr>
          </a:p>
        </p:txBody>
      </p:sp>
      <p:cxnSp>
        <p:nvCxnSpPr>
          <p:cNvPr id="24" name="Curved Connector 23"/>
          <p:cNvCxnSpPr/>
          <p:nvPr/>
        </p:nvCxnSpPr>
        <p:spPr>
          <a:xfrm>
            <a:off x="2487930" y="1282065"/>
            <a:ext cx="1125220" cy="42418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endCxn id="18" idx="0"/>
          </p:cNvCxnSpPr>
          <p:nvPr/>
        </p:nvCxnSpPr>
        <p:spPr>
          <a:xfrm rot="10800000" flipV="1">
            <a:off x="1720215" y="1961515"/>
            <a:ext cx="907415" cy="62738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endCxn id="27" idx="0"/>
          </p:cNvCxnSpPr>
          <p:nvPr/>
        </p:nvCxnSpPr>
        <p:spPr>
          <a:xfrm>
            <a:off x="2837815" y="4673600"/>
            <a:ext cx="831850" cy="78740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752026" y="5460849"/>
            <a:ext cx="1835914" cy="604154"/>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CONSOLIDATION</a:t>
            </a:r>
            <a:endParaRPr lang="en-GB" b="1" dirty="0">
              <a:solidFill>
                <a:schemeClr val="bg1"/>
              </a:solidFill>
            </a:endParaRPr>
          </a:p>
        </p:txBody>
      </p:sp>
      <p:sp>
        <p:nvSpPr>
          <p:cNvPr id="29" name="Rectangle 28"/>
          <p:cNvSpPr/>
          <p:nvPr/>
        </p:nvSpPr>
        <p:spPr>
          <a:xfrm>
            <a:off x="5217795" y="5386070"/>
            <a:ext cx="6054090" cy="65659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endParaRPr lang="en-US" dirty="0">
              <a:solidFill>
                <a:schemeClr val="tx1"/>
              </a:solidFill>
            </a:endParaRPr>
          </a:p>
          <a:p>
            <a:pPr marL="285750" indent="-285750">
              <a:buFont typeface="Arial" panose="020B0604020202020204" pitchFamily="34" charset="0"/>
              <a:buChar char="•"/>
            </a:pPr>
            <a:r>
              <a:rPr lang="en-US" smtClean="0">
                <a:solidFill>
                  <a:schemeClr val="tx1"/>
                </a:solidFill>
              </a:rPr>
              <a:t>Homework</a:t>
            </a:r>
            <a:endParaRPr lang="en-GB" dirty="0">
              <a:solidFill>
                <a:schemeClr val="tx1"/>
              </a:solidFill>
            </a:endParaRPr>
          </a:p>
        </p:txBody>
      </p:sp>
      <p:sp>
        <p:nvSpPr>
          <p:cNvPr id="32" name="Rounded Rectangle 31"/>
          <p:cNvSpPr/>
          <p:nvPr/>
        </p:nvSpPr>
        <p:spPr>
          <a:xfrm>
            <a:off x="3564890" y="251460"/>
            <a:ext cx="4926965" cy="625475"/>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100830" y="302895"/>
            <a:ext cx="5116195" cy="521970"/>
          </a:xfrm>
          <a:prstGeom prst="rect">
            <a:avLst/>
          </a:prstGeom>
          <a:noFill/>
        </p:spPr>
        <p:txBody>
          <a:bodyPr wrap="square" rtlCol="0">
            <a:spAutoFit/>
          </a:bodyPr>
          <a:lstStyle/>
          <a:p>
            <a:r>
              <a:rPr lang="en-US" sz="2800" b="1">
                <a:solidFill>
                  <a:schemeClr val="bg1"/>
                </a:solidFill>
              </a:rPr>
              <a:t>LESSON 2: SKILLS</a:t>
            </a:r>
            <a:endParaRPr lang="en-US" sz="2800" b="1" dirty="0">
              <a:solidFill>
                <a:schemeClr val="bg1"/>
              </a:solidFill>
            </a:endParaRP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pic>
        <p:nvPicPr>
          <p:cNvPr id="5" name="Content Placeholder 4" descr="magnifying-glass-1374389_1280"/>
          <p:cNvPicPr>
            <a:picLocks noChangeAspect="1"/>
          </p:cNvPicPr>
          <p:nvPr>
            <p:ph sz="half" idx="1"/>
          </p:nvPr>
        </p:nvPicPr>
        <p:blipFill>
          <a:blip r:embed="rId4"/>
          <a:stretch>
            <a:fillRect/>
          </a:stretch>
        </p:blipFill>
        <p:spPr>
          <a:xfrm flipH="1" flipV="1">
            <a:off x="-4025265" y="7454265"/>
            <a:ext cx="284480" cy="149860"/>
          </a:xfrm>
          <a:prstGeom prst="rect">
            <a:avLst/>
          </a:prstGeom>
        </p:spPr>
      </p:pic>
      <p:sp>
        <p:nvSpPr>
          <p:cNvPr id="2" name="Rounded Rectangle 1"/>
          <p:cNvSpPr/>
          <p:nvPr/>
        </p:nvSpPr>
        <p:spPr>
          <a:xfrm>
            <a:off x="2552700" y="3438525"/>
            <a:ext cx="2234565" cy="60134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GB" b="1" dirty="0">
                <a:solidFill>
                  <a:schemeClr val="bg1"/>
                </a:solidFill>
              </a:rPr>
              <a:t>LISTENING</a:t>
            </a:r>
            <a:endParaRPr lang="en-US" altLang="en-GB" b="1" dirty="0">
              <a:solidFill>
                <a:schemeClr val="bg1"/>
              </a:solidFill>
            </a:endParaRPr>
          </a:p>
        </p:txBody>
      </p:sp>
      <p:sp>
        <p:nvSpPr>
          <p:cNvPr id="3" name="Rectangle 21"/>
          <p:cNvSpPr/>
          <p:nvPr/>
        </p:nvSpPr>
        <p:spPr>
          <a:xfrm>
            <a:off x="5217795" y="2510790"/>
            <a:ext cx="6054725" cy="71882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marR="0" indent="-342900" algn="just">
              <a:lnSpc>
                <a:spcPct val="100000"/>
              </a:lnSpc>
              <a:spcBef>
                <a:spcPts val="0"/>
              </a:spcBef>
              <a:spcAft>
                <a:spcPts val="0"/>
              </a:spcAft>
              <a:buFont typeface="Arial" panose="020B0604020202020204" pitchFamily="34" charset="0"/>
              <a:buChar char="•"/>
            </a:pPr>
            <a:r>
              <a:rPr lang="en-US" dirty="0">
                <a:solidFill>
                  <a:schemeClr val="tx1"/>
                </a:solidFill>
                <a:sym typeface="+mn-ea"/>
              </a:rPr>
              <a:t>Task 2: Describe your future house. (Ex. 2, p. 69)</a:t>
            </a:r>
            <a:endParaRPr lang="en-US" dirty="0">
              <a:solidFill>
                <a:schemeClr val="tx1"/>
              </a:solidFill>
              <a:sym typeface="+mn-ea"/>
            </a:endParaRPr>
          </a:p>
        </p:txBody>
      </p:sp>
      <p:cxnSp>
        <p:nvCxnSpPr>
          <p:cNvPr id="4" name="Curved Connector 3"/>
          <p:cNvCxnSpPr>
            <a:stCxn id="2" idx="1"/>
            <a:endCxn id="6" idx="0"/>
          </p:cNvCxnSpPr>
          <p:nvPr/>
        </p:nvCxnSpPr>
        <p:spPr>
          <a:xfrm rot="10800000" flipV="1">
            <a:off x="1720850" y="3739515"/>
            <a:ext cx="831850" cy="54864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6" name="Rounded Rectangle 5"/>
          <p:cNvSpPr/>
          <p:nvPr/>
        </p:nvSpPr>
        <p:spPr>
          <a:xfrm>
            <a:off x="603250" y="4288155"/>
            <a:ext cx="2234565" cy="60134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GB" b="1" dirty="0">
                <a:solidFill>
                  <a:schemeClr val="bg1"/>
                </a:solidFill>
              </a:rPr>
              <a:t>WRITING</a:t>
            </a:r>
            <a:endParaRPr lang="en-US" altLang="en-GB" b="1" dirty="0">
              <a:solidFill>
                <a:schemeClr val="bg1"/>
              </a:solidFill>
            </a:endParaRPr>
          </a:p>
        </p:txBody>
      </p:sp>
      <p:sp>
        <p:nvSpPr>
          <p:cNvPr id="7" name="Rectangle 21"/>
          <p:cNvSpPr/>
          <p:nvPr/>
        </p:nvSpPr>
        <p:spPr>
          <a:xfrm>
            <a:off x="5217795" y="4085590"/>
            <a:ext cx="6054725" cy="112712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marR="0" indent="-342900" algn="just">
              <a:lnSpc>
                <a:spcPct val="100000"/>
              </a:lnSpc>
              <a:spcBef>
                <a:spcPts val="0"/>
              </a:spcBef>
              <a:spcAft>
                <a:spcPts val="0"/>
              </a:spcAft>
              <a:buFont typeface="Arial" panose="020B0604020202020204" pitchFamily="34" charset="0"/>
              <a:buChar char="•"/>
            </a:pPr>
            <a:r>
              <a:rPr lang="en-US" dirty="0">
                <a:solidFill>
                  <a:schemeClr val="tx1"/>
                </a:solidFill>
                <a:sym typeface="+mn-ea"/>
              </a:rPr>
              <a:t>Task 4: Write a paragraph of 50-60 words about what you think we should do to improve the environment. (Ex. 4, p. 69)</a:t>
            </a:r>
            <a:endParaRPr lang="en-US" dirty="0">
              <a:solidFill>
                <a:schemeClr val="tx1"/>
              </a:solidFill>
              <a:sym typeface="+mn-ea"/>
            </a:endParaRPr>
          </a:p>
        </p:txBody>
      </p:sp>
      <p:cxnSp>
        <p:nvCxnSpPr>
          <p:cNvPr id="8" name="Curved Connector 7"/>
          <p:cNvCxnSpPr>
            <a:endCxn id="2" idx="0"/>
          </p:cNvCxnSpPr>
          <p:nvPr/>
        </p:nvCxnSpPr>
        <p:spPr>
          <a:xfrm>
            <a:off x="2837815" y="2941955"/>
            <a:ext cx="832485" cy="49657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p:cNvSpPr txBox="1"/>
          <p:nvPr/>
        </p:nvSpPr>
        <p:spPr>
          <a:xfrm>
            <a:off x="1776095" y="2379345"/>
            <a:ext cx="8427085" cy="1106805"/>
          </a:xfrm>
          <a:prstGeom prst="rect">
            <a:avLst/>
          </a:prstGeom>
          <a:noFill/>
        </p:spPr>
        <p:txBody>
          <a:bodyPr wrap="square" rtlCol="0">
            <a:spAutoFit/>
          </a:bodyPr>
          <a:lstStyle/>
          <a:p>
            <a:pPr algn="ctr"/>
            <a:r>
              <a:rPr lang="en-US" sz="6600" b="1" dirty="0">
                <a:solidFill>
                  <a:srgbClr val="C00000"/>
                </a:solidFill>
                <a:effectLst>
                  <a:outerShdw blurRad="38100" dist="38100" dir="2700000" algn="tl">
                    <a:srgbClr val="000000">
                      <a:alpha val="43137"/>
                    </a:srgbClr>
                  </a:outerShdw>
                </a:effectLst>
              </a:rPr>
              <a:t>CHATTING</a:t>
            </a:r>
            <a:endParaRPr lang="en-US" sz="6600" b="1" dirty="0">
              <a:solidFill>
                <a:srgbClr val="C00000"/>
              </a:solidFill>
              <a:effectLst>
                <a:outerShdw blurRad="38100" dist="38100" dir="2700000" algn="tl">
                  <a:srgbClr val="000000">
                    <a:alpha val="43137"/>
                  </a:srgbClr>
                </a:outerShdw>
              </a:effectLst>
            </a:endParaRPr>
          </a:p>
        </p:txBody>
      </p:sp>
      <p:pic>
        <p:nvPicPr>
          <p:cNvPr id="3" name="Content Placeholder 2" descr="talking-blah-blah-blah-GIF-by--unscreen"/>
          <p:cNvPicPr>
            <a:picLocks noChangeAspect="1"/>
          </p:cNvPicPr>
          <p:nvPr>
            <p:ph idx="1"/>
          </p:nvPr>
        </p:nvPicPr>
        <p:blipFill>
          <a:blip r:embed="rId1"/>
          <a:stretch>
            <a:fillRect/>
          </a:stretch>
        </p:blipFill>
        <p:spPr>
          <a:xfrm>
            <a:off x="-61595" y="2559685"/>
            <a:ext cx="4681220" cy="26333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Content Placeholder 2" descr="talking-blah-blah-blah-GIF-by--unscreen"/>
          <p:cNvPicPr>
            <a:picLocks noChangeAspect="1"/>
          </p:cNvPicPr>
          <p:nvPr>
            <p:ph idx="1"/>
          </p:nvPr>
        </p:nvPicPr>
        <p:blipFill>
          <a:blip r:embed="rId1"/>
          <a:stretch>
            <a:fillRect/>
          </a:stretch>
        </p:blipFill>
        <p:spPr>
          <a:xfrm>
            <a:off x="-125730" y="2662555"/>
            <a:ext cx="2726055" cy="1533525"/>
          </a:xfrm>
          <a:prstGeom prst="rect">
            <a:avLst/>
          </a:prstGeom>
        </p:spPr>
      </p:pic>
      <p:sp>
        <p:nvSpPr>
          <p:cNvPr id="2" name="Text Box 1"/>
          <p:cNvSpPr txBox="1"/>
          <p:nvPr/>
        </p:nvSpPr>
        <p:spPr>
          <a:xfrm>
            <a:off x="3422650" y="1781810"/>
            <a:ext cx="6334125" cy="645160"/>
          </a:xfrm>
          <a:prstGeom prst="rect">
            <a:avLst/>
          </a:prstGeom>
          <a:noFill/>
        </p:spPr>
        <p:txBody>
          <a:bodyPr wrap="square" rtlCol="0" anchor="t">
            <a:spAutoFit/>
          </a:bodyPr>
          <a:p>
            <a:pPr algn="just">
              <a:lnSpc>
                <a:spcPct val="100000"/>
              </a:lnSpc>
            </a:pPr>
            <a:r>
              <a:rPr lang="en-US" sz="3600" b="1">
                <a:solidFill>
                  <a:srgbClr val="FF0000"/>
                </a:solidFill>
              </a:rPr>
              <a:t>Answer the questions:</a:t>
            </a:r>
            <a:endParaRPr lang="en-US" sz="3600" b="1">
              <a:solidFill>
                <a:srgbClr val="FF0000"/>
              </a:solidFill>
            </a:endParaRPr>
          </a:p>
        </p:txBody>
      </p:sp>
      <p:sp>
        <p:nvSpPr>
          <p:cNvPr id="4" name="Text Box 3"/>
          <p:cNvSpPr txBox="1"/>
          <p:nvPr/>
        </p:nvSpPr>
        <p:spPr>
          <a:xfrm>
            <a:off x="3310890" y="2712085"/>
            <a:ext cx="8258175" cy="2861310"/>
          </a:xfrm>
          <a:prstGeom prst="rect">
            <a:avLst/>
          </a:prstGeom>
          <a:noFill/>
        </p:spPr>
        <p:txBody>
          <a:bodyPr wrap="square" rtlCol="0" anchor="t">
            <a:spAutoFit/>
          </a:bodyPr>
          <a:p>
            <a:pPr algn="just">
              <a:lnSpc>
                <a:spcPct val="100000"/>
              </a:lnSpc>
            </a:pPr>
            <a:r>
              <a:rPr lang="en-US" sz="3600" b="1">
                <a:solidFill>
                  <a:schemeClr val="tx1"/>
                </a:solidFill>
              </a:rPr>
              <a:t>1. Have you ever thought of your house in the future?</a:t>
            </a:r>
            <a:endParaRPr lang="en-US" sz="3600" b="1">
              <a:solidFill>
                <a:schemeClr val="tx1"/>
              </a:solidFill>
            </a:endParaRPr>
          </a:p>
          <a:p>
            <a:pPr algn="just">
              <a:lnSpc>
                <a:spcPct val="100000"/>
              </a:lnSpc>
            </a:pPr>
            <a:endParaRPr lang="en-US" sz="3600" b="1">
              <a:solidFill>
                <a:schemeClr val="tx1"/>
              </a:solidFill>
            </a:endParaRPr>
          </a:p>
          <a:p>
            <a:pPr algn="just">
              <a:lnSpc>
                <a:spcPct val="100000"/>
              </a:lnSpc>
            </a:pPr>
            <a:r>
              <a:rPr lang="en-US" sz="3600" b="1">
                <a:solidFill>
                  <a:schemeClr val="tx1"/>
                </a:solidFill>
              </a:rPr>
              <a:t>2. What will your house in the future be like?</a:t>
            </a:r>
            <a:endParaRPr lang="en-US" sz="3600"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a typeface="Adobe Gothic Std B" panose="020B0800000000000000" pitchFamily="34" charset="-128"/>
              </a:rPr>
              <a:t>WARM-UP</a:t>
            </a:r>
            <a:endParaRPr lang="en-GB" b="1" dirty="0">
              <a:solidFill>
                <a:schemeClr val="bg1"/>
              </a:solidFill>
              <a:ea typeface="Adobe Gothic Std B" panose="020B0800000000000000" pitchFamily="34" charset="-128"/>
            </a:endParaRPr>
          </a:p>
        </p:txBody>
      </p:sp>
      <p:sp>
        <p:nvSpPr>
          <p:cNvPr id="17" name="Rounded Rectangle 16"/>
          <p:cNvSpPr/>
          <p:nvPr/>
        </p:nvSpPr>
        <p:spPr>
          <a:xfrm>
            <a:off x="2658110" y="1706245"/>
            <a:ext cx="1909445" cy="61785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bg1"/>
                </a:solidFill>
              </a:rPr>
              <a:t>READING</a:t>
            </a:r>
            <a:endParaRPr lang="en-US" altLang="en-GB" b="1" dirty="0">
              <a:solidFill>
                <a:schemeClr val="bg1"/>
              </a:solidFill>
            </a:endParaRPr>
          </a:p>
        </p:txBody>
      </p:sp>
      <p:sp>
        <p:nvSpPr>
          <p:cNvPr id="20" name="Rectangle 19"/>
          <p:cNvSpPr/>
          <p:nvPr/>
        </p:nvSpPr>
        <p:spPr>
          <a:xfrm>
            <a:off x="5219065" y="944880"/>
            <a:ext cx="6053455" cy="45529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Chatting</a:t>
            </a:r>
            <a:endParaRPr lang="en-GB" dirty="0">
              <a:solidFill>
                <a:schemeClr val="tx1"/>
              </a:solidFill>
            </a:endParaRPr>
          </a:p>
        </p:txBody>
      </p:sp>
      <p:sp>
        <p:nvSpPr>
          <p:cNvPr id="21" name="Rectangle 20"/>
          <p:cNvSpPr/>
          <p:nvPr/>
        </p:nvSpPr>
        <p:spPr>
          <a:xfrm>
            <a:off x="5218430" y="1567815"/>
            <a:ext cx="6054725" cy="70040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Task 1: Read and choose the correct answer. (Ex. 1, p. 69)</a:t>
            </a:r>
            <a:endParaRPr lang="en-US" dirty="0">
              <a:solidFill>
                <a:schemeClr val="tx1"/>
              </a:solidFill>
            </a:endParaRPr>
          </a:p>
        </p:txBody>
      </p:sp>
      <p:cxnSp>
        <p:nvCxnSpPr>
          <p:cNvPr id="24" name="Curved Connector 23"/>
          <p:cNvCxnSpPr>
            <a:endCxn id="17" idx="0"/>
          </p:cNvCxnSpPr>
          <p:nvPr/>
        </p:nvCxnSpPr>
        <p:spPr>
          <a:xfrm>
            <a:off x="2487930" y="1282065"/>
            <a:ext cx="1125220" cy="42418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2" name="Rounded Rectangle 31"/>
          <p:cNvSpPr/>
          <p:nvPr/>
        </p:nvSpPr>
        <p:spPr>
          <a:xfrm>
            <a:off x="3564890" y="251460"/>
            <a:ext cx="4926965" cy="625475"/>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100830" y="302895"/>
            <a:ext cx="5116195" cy="521970"/>
          </a:xfrm>
          <a:prstGeom prst="rect">
            <a:avLst/>
          </a:prstGeom>
          <a:noFill/>
        </p:spPr>
        <p:txBody>
          <a:bodyPr wrap="square" rtlCol="0">
            <a:spAutoFit/>
          </a:bodyPr>
          <a:lstStyle/>
          <a:p>
            <a:r>
              <a:rPr lang="en-US" sz="2800" b="1">
                <a:solidFill>
                  <a:schemeClr val="bg1"/>
                </a:solidFill>
              </a:rPr>
              <a:t>LESSON 2: SKILLS</a:t>
            </a:r>
            <a:endParaRPr lang="en-US" sz="2800" b="1" dirty="0">
              <a:solidFill>
                <a:schemeClr val="bg1"/>
              </a:solidFill>
            </a:endParaRP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pic>
        <p:nvPicPr>
          <p:cNvPr id="5" name="Content Placeholder 4" descr="magnifying-glass-1374389_1280"/>
          <p:cNvPicPr>
            <a:picLocks noChangeAspect="1"/>
          </p:cNvPicPr>
          <p:nvPr>
            <p:ph sz="half" idx="1"/>
          </p:nvPr>
        </p:nvPicPr>
        <p:blipFill>
          <a:blip r:embed="rId4"/>
          <a:stretch>
            <a:fillRect/>
          </a:stretch>
        </p:blipFill>
        <p:spPr>
          <a:xfrm flipH="1" flipV="1">
            <a:off x="-4025265" y="7454265"/>
            <a:ext cx="284480" cy="1498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21410" y="685800"/>
            <a:ext cx="810260" cy="880110"/>
          </a:xfrm>
          <a:prstGeom prst="rect">
            <a:avLst/>
          </a:prstGeom>
        </p:spPr>
      </p:pic>
      <p:sp>
        <p:nvSpPr>
          <p:cNvPr id="12" name="TextBox 11"/>
          <p:cNvSpPr txBox="1"/>
          <p:nvPr/>
        </p:nvSpPr>
        <p:spPr>
          <a:xfrm>
            <a:off x="1932305" y="701040"/>
            <a:ext cx="9420860" cy="953135"/>
          </a:xfrm>
          <a:prstGeom prst="rect">
            <a:avLst/>
          </a:prstGeom>
          <a:noFill/>
        </p:spPr>
        <p:txBody>
          <a:bodyPr wrap="square" rtlCol="0">
            <a:spAutoFit/>
          </a:bodyPr>
          <a:lstStyle/>
          <a:p>
            <a:pPr algn="just"/>
            <a:r>
              <a:rPr lang="en-US" sz="2800" b="1">
                <a:latin typeface="Arial" panose="020B0604020202020204" pitchFamily="34" charset="0"/>
                <a:cs typeface="Arial" panose="020B0604020202020204" pitchFamily="34" charset="0"/>
                <a:sym typeface="+mn-ea"/>
              </a:rPr>
              <a:t>Read the text and choose the correct answer A, B, or C for each of the questions.</a:t>
            </a:r>
            <a:endParaRPr lang="en-US" sz="2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5" name="Folded Corner 4"/>
          <p:cNvSpPr/>
          <p:nvPr/>
        </p:nvSpPr>
        <p:spPr>
          <a:xfrm>
            <a:off x="1121093" y="1527810"/>
            <a:ext cx="10298430" cy="5228590"/>
          </a:xfrm>
          <a:prstGeom prst="foldedCorne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TextBox 4"/>
          <p:cNvSpPr txBox="1"/>
          <p:nvPr/>
        </p:nvSpPr>
        <p:spPr>
          <a:xfrm>
            <a:off x="2281555" y="1782445"/>
            <a:ext cx="7977505" cy="583565"/>
          </a:xfrm>
          <a:prstGeom prst="rect">
            <a:avLst/>
          </a:prstGeom>
          <a:noFill/>
        </p:spPr>
        <p:txBody>
          <a:bodyPr wrap="square" rtlCol="0">
            <a:spAutoFit/>
          </a:bodyPr>
          <a:p>
            <a:pPr algn="ctr"/>
            <a:r>
              <a:rPr lang="en-US" sz="3200" b="1">
                <a:solidFill>
                  <a:srgbClr val="0070C0"/>
                </a:solidFill>
              </a:rPr>
              <a:t>What will our houses in the future be like?</a:t>
            </a:r>
            <a:endParaRPr lang="en-US" sz="3200" b="1">
              <a:solidFill>
                <a:srgbClr val="0070C0"/>
              </a:solidFill>
            </a:endParaRPr>
          </a:p>
        </p:txBody>
      </p:sp>
      <p:sp>
        <p:nvSpPr>
          <p:cNvPr id="7" name="Rectangle 5"/>
          <p:cNvSpPr/>
          <p:nvPr/>
        </p:nvSpPr>
        <p:spPr>
          <a:xfrm>
            <a:off x="1557655" y="2327910"/>
            <a:ext cx="9425305" cy="4154170"/>
          </a:xfrm>
          <a:prstGeom prst="rect">
            <a:avLst/>
          </a:prstGeom>
        </p:spPr>
        <p:txBody>
          <a:bodyPr wrap="square">
            <a:spAutoFit/>
          </a:bodyPr>
          <a:p>
            <a:pPr algn="just">
              <a:lnSpc>
                <a:spcPct val="110000"/>
              </a:lnSpc>
            </a:pPr>
            <a:r>
              <a:rPr lang="en-US" sz="3000"/>
              <a:t>In the future, the places we live in and the ways we live will change a lot. Our houses will be more eco-friendly. We will use wind energy or solar energy. We will use our voices to control our houses. It will make our lives more comfortable. There will be underground cities. There will be cities in the air and on other planets, too. We will have to build cities there because there will be too many people and not enough land for houses or buildings.</a:t>
            </a:r>
            <a:endParaRPr lang="en-US" sz="3000"/>
          </a:p>
        </p:txBody>
      </p:sp>
      <p:grpSp>
        <p:nvGrpSpPr>
          <p:cNvPr id="19" name="Group 18"/>
          <p:cNvGrpSpPr/>
          <p:nvPr/>
        </p:nvGrpSpPr>
        <p:grpSpPr>
          <a:xfrm>
            <a:off x="0" y="0"/>
            <a:ext cx="12192000" cy="751840"/>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grpSp>
      <p:sp>
        <p:nvSpPr>
          <p:cNvPr id="15" name="TextBox 14"/>
          <p:cNvSpPr txBox="1"/>
          <p:nvPr/>
        </p:nvSpPr>
        <p:spPr>
          <a:xfrm>
            <a:off x="487067" y="94134"/>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READING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p:bldP spid="6" grpId="1"/>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itle 92"/>
          <p:cNvSpPr>
            <a:spLocks noGrp="1"/>
          </p:cNvSpPr>
          <p:nvPr>
            <p:ph type="title"/>
          </p:nvPr>
        </p:nvSpPr>
        <p:spPr>
          <a:xfrm>
            <a:off x="838200" y="1076325"/>
            <a:ext cx="10515600" cy="1325563"/>
          </a:xfrm>
        </p:spPr>
        <p:txBody>
          <a:bodyPr/>
          <a:p>
            <a:endParaRPr lang="en-US"/>
          </a:p>
        </p:txBody>
      </p:sp>
      <p:graphicFrame>
        <p:nvGraphicFramePr>
          <p:cNvPr id="18" name="Table 17"/>
          <p:cNvGraphicFramePr/>
          <p:nvPr/>
        </p:nvGraphicFramePr>
        <p:xfrm>
          <a:off x="609600" y="1076325"/>
          <a:ext cx="11252835" cy="5691505"/>
        </p:xfrm>
        <a:graphic>
          <a:graphicData uri="http://schemas.openxmlformats.org/drawingml/2006/table">
            <a:tbl>
              <a:tblPr bandRow="1">
                <a:tableStyleId>{5C22544A-7EE6-4342-B048-85BDC9FD1C3A}</a:tableStyleId>
              </a:tblPr>
              <a:tblGrid>
                <a:gridCol w="3750945"/>
                <a:gridCol w="3750945"/>
                <a:gridCol w="3750945"/>
              </a:tblGrid>
              <a:tr h="538480">
                <a:tc gridSpan="3">
                  <a:txBody>
                    <a:bodyPr/>
                    <a:p>
                      <a:pPr>
                        <a:buNone/>
                      </a:pPr>
                      <a:r>
                        <a:rPr lang="en-US" sz="2800" b="1"/>
                        <a:t>1. Scientists predict where and how we live in the future _______.</a:t>
                      </a:r>
                      <a:endParaRPr lang="en-US" sz="2800" b="1"/>
                    </a:p>
                  </a:txBody>
                  <a:tcPr/>
                </a:tc>
                <a:tc hMerge="1">
                  <a:tcPr/>
                </a:tc>
                <a:tc hMerge="1">
                  <a:tcPr/>
                </a:tc>
              </a:tr>
              <a:tr h="1005840">
                <a:tc>
                  <a:txBody>
                    <a:bodyPr/>
                    <a:p>
                      <a:pPr>
                        <a:buNone/>
                      </a:pPr>
                      <a:r>
                        <a:rPr lang="en-US" sz="2800"/>
                        <a:t>A. will change a lot</a:t>
                      </a:r>
                      <a:endParaRPr lang="en-US" sz="2800"/>
                    </a:p>
                  </a:txBody>
                  <a:tcPr/>
                </a:tc>
                <a:tc>
                  <a:txBody>
                    <a:bodyPr/>
                    <a:p>
                      <a:pPr>
                        <a:buNone/>
                      </a:pPr>
                      <a:r>
                        <a:rPr lang="en-US" sz="2800"/>
                        <a:t>B. will not chage much</a:t>
                      </a:r>
                      <a:endParaRPr lang="en-US" sz="2800"/>
                    </a:p>
                  </a:txBody>
                  <a:tcPr/>
                </a:tc>
                <a:tc>
                  <a:txBody>
                    <a:bodyPr/>
                    <a:p>
                      <a:pPr>
                        <a:buNone/>
                      </a:pPr>
                      <a:r>
                        <a:rPr lang="en-US" sz="2800"/>
                        <a:t>C. will change only a little</a:t>
                      </a:r>
                      <a:endParaRPr lang="en-US" sz="2800"/>
                    </a:p>
                  </a:txBody>
                  <a:tcPr/>
                </a:tc>
              </a:tr>
              <a:tr h="1005840">
                <a:tc gridSpan="3">
                  <a:txBody>
                    <a:bodyPr/>
                    <a:p>
                      <a:pPr algn="just">
                        <a:buNone/>
                      </a:pPr>
                      <a:r>
                        <a:rPr lang="en-US" sz="2800" b="1"/>
                        <a:t>2. </a:t>
                      </a:r>
                      <a:r>
                        <a:rPr lang="en-US" sz="2800" b="1"/>
                        <a:t>According to the text, which of the following is NOT true about future houses?</a:t>
                      </a:r>
                      <a:endParaRPr lang="en-US" sz="2800" b="1"/>
                    </a:p>
                  </a:txBody>
                  <a:tcPr/>
                </a:tc>
                <a:tc hMerge="1">
                  <a:tcPr/>
                </a:tc>
                <a:tc hMerge="1">
                  <a:tcPr/>
                </a:tc>
              </a:tr>
              <a:tr h="1005840">
                <a:tc>
                  <a:txBody>
                    <a:bodyPr/>
                    <a:p>
                      <a:pPr>
                        <a:buNone/>
                      </a:pPr>
                      <a:r>
                        <a:rPr lang="en-US" sz="2800"/>
                        <a:t>A. </a:t>
                      </a:r>
                      <a:r>
                        <a:rPr lang="en-US" sz="2800">
                          <a:sym typeface="+mn-ea"/>
                        </a:rPr>
                        <a:t>They will be more eco-friendly</a:t>
                      </a:r>
                      <a:endParaRPr lang="en-US" sz="2800"/>
                    </a:p>
                  </a:txBody>
                  <a:tcPr/>
                </a:tc>
                <a:tc>
                  <a:txBody>
                    <a:bodyPr/>
                    <a:p>
                      <a:pPr>
                        <a:buNone/>
                      </a:pPr>
                      <a:r>
                        <a:rPr lang="en-US" sz="2800"/>
                        <a:t>B. T</a:t>
                      </a:r>
                      <a:r>
                        <a:rPr lang="en-US" sz="2800">
                          <a:sym typeface="+mn-ea"/>
                        </a:rPr>
                        <a:t>hey will use energy from coal.</a:t>
                      </a:r>
                      <a:endParaRPr lang="en-US" sz="2800"/>
                    </a:p>
                  </a:txBody>
                  <a:tcPr/>
                </a:tc>
                <a:tc>
                  <a:txBody>
                    <a:bodyPr/>
                    <a:p>
                      <a:pPr>
                        <a:buNone/>
                      </a:pPr>
                      <a:r>
                        <a:rPr lang="en-US" sz="2800"/>
                        <a:t>C. </a:t>
                      </a:r>
                      <a:r>
                        <a:rPr lang="en-US" sz="2800">
                          <a:sym typeface="+mn-ea"/>
                        </a:rPr>
                        <a:t>They will use wind energy</a:t>
                      </a:r>
                      <a:endParaRPr lang="en-US" sz="2800"/>
                    </a:p>
                  </a:txBody>
                  <a:tcPr/>
                </a:tc>
              </a:tr>
              <a:tr h="662305">
                <a:tc gridSpan="3">
                  <a:txBody>
                    <a:bodyPr/>
                    <a:p>
                      <a:pPr algn="just">
                        <a:buNone/>
                      </a:pPr>
                      <a:r>
                        <a:rPr lang="en-US" sz="2800" b="1">
                          <a:sym typeface="+mn-ea"/>
                        </a:rPr>
                        <a:t>3.</a:t>
                      </a:r>
                      <a:r>
                        <a:rPr lang="en-US" sz="2800" b="1">
                          <a:sym typeface="+mn-ea"/>
                        </a:rPr>
                        <a:t> We will control our future houses _______.</a:t>
                      </a:r>
                      <a:endParaRPr lang="en-US" sz="2800" b="1">
                        <a:sym typeface="+mn-ea"/>
                      </a:endParaRPr>
                    </a:p>
                  </a:txBody>
                  <a:tcPr/>
                </a:tc>
                <a:tc hMerge="1">
                  <a:tcPr/>
                </a:tc>
                <a:tc hMerge="1">
                  <a:tcPr/>
                </a:tc>
              </a:tr>
              <a:tr h="1005840">
                <a:tc>
                  <a:txBody>
                    <a:bodyPr/>
                    <a:p>
                      <a:pPr>
                        <a:buNone/>
                      </a:pPr>
                      <a:r>
                        <a:rPr lang="en-US" sz="2800">
                          <a:sym typeface="+mn-ea"/>
                        </a:rPr>
                        <a:t>A. with our voices</a:t>
                      </a:r>
                      <a:endParaRPr lang="en-US" sz="2800"/>
                    </a:p>
                    <a:p>
                      <a:pPr>
                        <a:buNone/>
                      </a:pPr>
                      <a:endParaRPr lang="en-US" sz="2800"/>
                    </a:p>
                  </a:txBody>
                  <a:tcPr/>
                </a:tc>
                <a:tc>
                  <a:txBody>
                    <a:bodyPr/>
                    <a:p>
                      <a:pPr>
                        <a:buNone/>
                      </a:pPr>
                      <a:r>
                        <a:rPr lang="en-US" sz="2800"/>
                        <a:t>B. </a:t>
                      </a:r>
                      <a:r>
                        <a:rPr lang="en-US" sz="2800">
                          <a:sym typeface="+mn-ea"/>
                        </a:rPr>
                        <a:t>by clapping our hands</a:t>
                      </a:r>
                      <a:endParaRPr lang="en-US" sz="2800"/>
                    </a:p>
                  </a:txBody>
                  <a:tcPr/>
                </a:tc>
                <a:tc>
                  <a:txBody>
                    <a:bodyPr/>
                    <a:p>
                      <a:pPr>
                        <a:buNone/>
                      </a:pPr>
                      <a:r>
                        <a:rPr lang="en-US" sz="2800"/>
                        <a:t>C. </a:t>
                      </a:r>
                      <a:r>
                        <a:rPr lang="en-US" sz="2800">
                          <a:sym typeface="+mn-ea"/>
                        </a:rPr>
                        <a:t>with mobile phones</a:t>
                      </a:r>
                      <a:endParaRPr lang="en-US" sz="2800"/>
                    </a:p>
                    <a:p>
                      <a:pPr>
                        <a:buNone/>
                      </a:pPr>
                      <a:endParaRPr lang="en-US" sz="2800"/>
                    </a:p>
                  </a:txBody>
                  <a:tcPr/>
                </a:tc>
              </a:tr>
            </a:tbl>
          </a:graphicData>
        </a:graphic>
      </p:graphicFrame>
      <p:sp>
        <p:nvSpPr>
          <p:cNvPr id="50" name="Oval 49"/>
          <p:cNvSpPr/>
          <p:nvPr/>
        </p:nvSpPr>
        <p:spPr>
          <a:xfrm>
            <a:off x="609472" y="1670067"/>
            <a:ext cx="457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8" name="Oval 27"/>
          <p:cNvSpPr/>
          <p:nvPr/>
        </p:nvSpPr>
        <p:spPr>
          <a:xfrm>
            <a:off x="4343272" y="3677302"/>
            <a:ext cx="457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9" name="Oval 28"/>
          <p:cNvSpPr/>
          <p:nvPr/>
        </p:nvSpPr>
        <p:spPr>
          <a:xfrm>
            <a:off x="609472" y="5353702"/>
            <a:ext cx="457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19" name="Group 18"/>
          <p:cNvGrpSpPr/>
          <p:nvPr/>
        </p:nvGrpSpPr>
        <p:grpSpPr>
          <a:xfrm>
            <a:off x="0" y="0"/>
            <a:ext cx="12192000" cy="751840"/>
            <a:chOff x="7620" y="-7620"/>
            <a:chExt cx="12192000" cy="1083309"/>
          </a:xfrm>
        </p:grpSpPr>
        <p:sp>
          <p:nvSpPr>
            <p:cNvPr id="3" name="Round Single Corner Rectangle 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4" name="Round Single Corner Rectangle 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grpSp>
      <p:sp>
        <p:nvSpPr>
          <p:cNvPr id="15" name="TextBox 14"/>
          <p:cNvSpPr txBox="1"/>
          <p:nvPr/>
        </p:nvSpPr>
        <p:spPr>
          <a:xfrm>
            <a:off x="487067" y="94134"/>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READING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heel(1)">
                                      <p:cBhvr>
                                        <p:cTn id="7" dur="10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heel(1)">
                                      <p:cBhvr>
                                        <p:cTn id="12" dur="1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heel(1)">
                                      <p:cBhvr>
                                        <p:cTn id="1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ldLvl="0" animBg="1"/>
      <p:bldP spid="28" grpId="0" bldLvl="0" animBg="1"/>
      <p:bldP spid="2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p:nvPr/>
        </p:nvGraphicFramePr>
        <p:xfrm>
          <a:off x="381000" y="1711325"/>
          <a:ext cx="11252835" cy="5691505"/>
        </p:xfrm>
        <a:graphic>
          <a:graphicData uri="http://schemas.openxmlformats.org/drawingml/2006/table">
            <a:tbl>
              <a:tblPr bandRow="1">
                <a:tableStyleId>{5C22544A-7EE6-4342-B048-85BDC9FD1C3A}</a:tableStyleId>
              </a:tblPr>
              <a:tblGrid>
                <a:gridCol w="11252835"/>
              </a:tblGrid>
              <a:tr h="538480">
                <a:tc>
                  <a:txBody>
                    <a:bodyPr/>
                    <a:p>
                      <a:pPr algn="just">
                        <a:buNone/>
                      </a:pPr>
                      <a:r>
                        <a:rPr lang="en-US" sz="3600" b="1"/>
                        <a:t>4. </a:t>
                      </a:r>
                      <a:r>
                        <a:rPr lang="en-US" sz="3600" b="1">
                          <a:sym typeface="+mn-ea"/>
                        </a:rPr>
                        <a:t>There will be cities in the air, on other planets, and underground  because _______</a:t>
                      </a:r>
                      <a:r>
                        <a:rPr lang="en-US" sz="3600">
                          <a:sym typeface="+mn-ea"/>
                        </a:rPr>
                        <a:t>.</a:t>
                      </a:r>
                      <a:endParaRPr lang="en-US" sz="3600" b="1">
                        <a:sym typeface="+mn-ea"/>
                      </a:endParaRPr>
                    </a:p>
                  </a:txBody>
                  <a:tcPr/>
                </a:tc>
              </a:tr>
              <a:tr h="1005840">
                <a:tc>
                  <a:txBody>
                    <a:bodyPr/>
                    <a:p>
                      <a:pPr>
                        <a:buNone/>
                      </a:pPr>
                      <a:r>
                        <a:rPr lang="en-US" sz="3600"/>
                        <a:t>A. </a:t>
                      </a:r>
                      <a:r>
                        <a:rPr lang="en-US" sz="3600">
                          <a:sym typeface="+mn-ea"/>
                        </a:rPr>
                        <a:t>we won’t have enough land to build houses on</a:t>
                      </a:r>
                      <a:endParaRPr lang="en-US" sz="3600"/>
                    </a:p>
                    <a:p>
                      <a:pPr>
                        <a:buNone/>
                      </a:pPr>
                      <a:r>
                        <a:rPr lang="en-US" altLang="zh-CN" sz="3600"/>
                        <a:t>B. </a:t>
                      </a:r>
                      <a:r>
                        <a:rPr lang="en-US" sz="3600">
                          <a:sym typeface="+mn-ea"/>
                        </a:rPr>
                        <a:t>living there will be more comfortable</a:t>
                      </a:r>
                      <a:endParaRPr lang="en-US" altLang="zh-CN" sz="3600"/>
                    </a:p>
                    <a:p>
                      <a:pPr>
                        <a:buNone/>
                      </a:pPr>
                      <a:r>
                        <a:rPr lang="en-US" altLang="zh-CN" sz="3600"/>
                        <a:t>C. </a:t>
                      </a:r>
                      <a:r>
                        <a:rPr lang="en-US" sz="3600">
                          <a:sym typeface="+mn-ea"/>
                        </a:rPr>
                        <a:t>life on the Earth will become boring</a:t>
                      </a:r>
                      <a:endParaRPr lang="en-US" sz="3600">
                        <a:sym typeface="+mn-ea"/>
                      </a:endParaRPr>
                    </a:p>
                  </a:txBody>
                  <a:tcPr/>
                </a:tc>
              </a:tr>
            </a:tbl>
          </a:graphicData>
        </a:graphic>
      </p:graphicFrame>
      <p:sp>
        <p:nvSpPr>
          <p:cNvPr id="50" name="Oval 49"/>
          <p:cNvSpPr/>
          <p:nvPr/>
        </p:nvSpPr>
        <p:spPr>
          <a:xfrm>
            <a:off x="380872" y="3028967"/>
            <a:ext cx="457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2400"/>
          </a:p>
        </p:txBody>
      </p:sp>
      <p:grpSp>
        <p:nvGrpSpPr>
          <p:cNvPr id="19" name="Group 18"/>
          <p:cNvGrpSpPr/>
          <p:nvPr/>
        </p:nvGrpSpPr>
        <p:grpSpPr>
          <a:xfrm>
            <a:off x="635" y="0"/>
            <a:ext cx="12192000" cy="1005840"/>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grpSp>
      <p:sp>
        <p:nvSpPr>
          <p:cNvPr id="15" name="TextBox 14"/>
          <p:cNvSpPr txBox="1"/>
          <p:nvPr/>
        </p:nvSpPr>
        <p:spPr>
          <a:xfrm>
            <a:off x="487067" y="94134"/>
            <a:ext cx="4132696" cy="706755"/>
          </a:xfrm>
          <a:prstGeom prst="rect">
            <a:avLst/>
          </a:prstGeom>
          <a:noFill/>
          <a:effectLst/>
        </p:spPr>
        <p:txBody>
          <a:bodyPr wrap="square" rtlCol="0">
            <a:spAutoFit/>
          </a:bodyPr>
          <a:p>
            <a:r>
              <a:rPr lang="en-US" sz="4000" b="1" dirty="0">
                <a:effectLst>
                  <a:glow rad="88900">
                    <a:schemeClr val="bg1"/>
                  </a:glow>
                </a:effectLst>
                <a:latin typeface="Arial" panose="020B0604020202020204" pitchFamily="34" charset="0"/>
                <a:cs typeface="Arial" panose="020B0604020202020204" pitchFamily="34" charset="0"/>
              </a:rPr>
              <a:t>READING</a:t>
            </a:r>
            <a:endParaRPr lang="en-US" sz="40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heel(1)">
                                      <p:cBhvr>
                                        <p:cTn id="7"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ldLvl="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5545</Words>
  <Application>WPS Presentation</Application>
  <PresentationFormat>Widescreen</PresentationFormat>
  <Paragraphs>336</Paragraphs>
  <Slides>25</Slides>
  <Notes>14</Notes>
  <HiddenSlides>0</HiddenSlides>
  <MMClips>5</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25</vt:i4>
      </vt:variant>
    </vt:vector>
  </HeadingPairs>
  <TitlesOfParts>
    <vt:vector size="39" baseType="lpstr">
      <vt:lpstr>Arial</vt:lpstr>
      <vt:lpstr>SimSun</vt:lpstr>
      <vt:lpstr>Wingdings</vt:lpstr>
      <vt:lpstr>Myriad Pro</vt:lpstr>
      <vt:lpstr>Segoe Print</vt:lpstr>
      <vt:lpstr>Adobe Gothic Std B</vt:lpstr>
      <vt:lpstr>Yu Gothic UI Semibold</vt:lpstr>
      <vt:lpstr>Microsoft YaHei</vt:lpstr>
      <vt:lpstr>Arial Unicode MS</vt:lpstr>
      <vt:lpstr>Calibri Light</vt:lpstr>
      <vt:lpstr>Calibri</vt:lpstr>
      <vt:lpstr>Wingdings 2</vt:lpstr>
      <vt:lpstr>Comic Sans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Sang</cp:lastModifiedBy>
  <cp:revision>253</cp:revision>
  <dcterms:created xsi:type="dcterms:W3CDTF">2020-12-09T02:04:00Z</dcterms:created>
  <dcterms:modified xsi:type="dcterms:W3CDTF">2023-08-25T02:48:43Z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848A644D33574C848FAB24D248C6FF12</vt:lpwstr>
  </property>
  <property fmtid="{D5CDD505-2E9C-101B-9397-08002B2CF9AE}" pid="3" name="KSOProductBuildVer">
    <vt:lpwstr>1033-11.2.0.11537</vt:lpwstr>
  </property>
</Properties>
</file>