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71" r:id="rId2"/>
    <p:sldId id="256" r:id="rId3"/>
    <p:sldId id="302" r:id="rId4"/>
    <p:sldId id="279" r:id="rId5"/>
    <p:sldId id="352" r:id="rId6"/>
    <p:sldId id="298" r:id="rId7"/>
    <p:sldId id="348" r:id="rId8"/>
    <p:sldId id="349" r:id="rId9"/>
    <p:sldId id="351" r:id="rId10"/>
    <p:sldId id="353" r:id="rId11"/>
    <p:sldId id="313" r:id="rId12"/>
    <p:sldId id="314" r:id="rId13"/>
    <p:sldId id="33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6F8"/>
    <a:srgbClr val="F16649"/>
    <a:srgbClr val="0070C0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1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blog.bgme.me/posts/how-to-find-hidden-camera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10" Type="http://schemas.microsoft.com/office/2007/relationships/hdphoto" Target="../media/hdphoto3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slide" Target="slide9.xml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3">
            <a:extLst>
              <a:ext uri="{FF2B5EF4-FFF2-40B4-BE49-F238E27FC236}">
                <a16:creationId xmlns:a16="http://schemas.microsoft.com/office/drawing/2014/main" id="{39BE7EFA-41F2-E235-DEE8-60EB27BD9576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14">
              <a:extLst>
                <a:ext uri="{FF2B5EF4-FFF2-40B4-BE49-F238E27FC236}">
                  <a16:creationId xmlns:a16="http://schemas.microsoft.com/office/drawing/2014/main" id="{9351DC0B-CB83-7047-3433-52C3FFFC4E2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19">
              <a:extLst>
                <a:ext uri="{FF2B5EF4-FFF2-40B4-BE49-F238E27FC236}">
                  <a16:creationId xmlns:a16="http://schemas.microsoft.com/office/drawing/2014/main" id="{6343589F-00F2-2233-CE46-5C48B520971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1">
              <a:extLst>
                <a:ext uri="{FF2B5EF4-FFF2-40B4-BE49-F238E27FC236}">
                  <a16:creationId xmlns:a16="http://schemas.microsoft.com/office/drawing/2014/main" id="{64888B7B-BAFA-7825-1D20-AC36009E420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5AAFB535-E869-1D0C-D218-081B8E41416E}"/>
              </a:ext>
            </a:extLst>
          </p:cNvPr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grpSp>
        <p:nvGrpSpPr>
          <p:cNvPr id="2" name="Google Shape;3415;p43">
            <a:extLst>
              <a:ext uri="{FF2B5EF4-FFF2-40B4-BE49-F238E27FC236}">
                <a16:creationId xmlns:a16="http://schemas.microsoft.com/office/drawing/2014/main" id="{3759BC09-7D6B-32ED-F0DC-29B877DAA56B}"/>
              </a:ext>
            </a:extLst>
          </p:cNvPr>
          <p:cNvGrpSpPr/>
          <p:nvPr/>
        </p:nvGrpSpPr>
        <p:grpSpPr>
          <a:xfrm rot="244554">
            <a:off x="6163274" y="1706172"/>
            <a:ext cx="5945434" cy="4766155"/>
            <a:chOff x="595550" y="988220"/>
            <a:chExt cx="3238500" cy="3409800"/>
          </a:xfrm>
        </p:grpSpPr>
        <p:sp>
          <p:nvSpPr>
            <p:cNvPr id="3" name="Google Shape;3416;p43">
              <a:extLst>
                <a:ext uri="{FF2B5EF4-FFF2-40B4-BE49-F238E27FC236}">
                  <a16:creationId xmlns:a16="http://schemas.microsoft.com/office/drawing/2014/main" id="{75935459-72E6-5AD0-19F0-A6C00A3B2158}"/>
                </a:ext>
              </a:extLst>
            </p:cNvPr>
            <p:cNvSpPr/>
            <p:nvPr/>
          </p:nvSpPr>
          <p:spPr>
            <a:xfrm rot="-231698">
              <a:off x="700261" y="1086576"/>
              <a:ext cx="3029077" cy="3213089"/>
            </a:xfrm>
            <a:prstGeom prst="roundRect">
              <a:avLst>
                <a:gd name="adj" fmla="val 3633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3417;p43">
              <a:extLst>
                <a:ext uri="{FF2B5EF4-FFF2-40B4-BE49-F238E27FC236}">
                  <a16:creationId xmlns:a16="http://schemas.microsoft.com/office/drawing/2014/main" id="{65AC052A-4590-A76C-DA49-69B145DA52FF}"/>
                </a:ext>
              </a:extLst>
            </p:cNvPr>
            <p:cNvGrpSpPr/>
            <p:nvPr/>
          </p:nvGrpSpPr>
          <p:grpSpPr>
            <a:xfrm rot="-231639">
              <a:off x="740246" y="1119127"/>
              <a:ext cx="2941274" cy="3151851"/>
              <a:chOff x="631107" y="767850"/>
              <a:chExt cx="3523775" cy="3776055"/>
            </a:xfrm>
          </p:grpSpPr>
          <p:grpSp>
            <p:nvGrpSpPr>
              <p:cNvPr id="10" name="Google Shape;3418;p43">
                <a:extLst>
                  <a:ext uri="{FF2B5EF4-FFF2-40B4-BE49-F238E27FC236}">
                    <a16:creationId xmlns:a16="http://schemas.microsoft.com/office/drawing/2014/main" id="{6EDD6317-8EDB-F83F-D4BC-CC8ED0BDB9D4}"/>
                  </a:ext>
                </a:extLst>
              </p:cNvPr>
              <p:cNvGrpSpPr/>
              <p:nvPr/>
            </p:nvGrpSpPr>
            <p:grpSpPr>
              <a:xfrm>
                <a:off x="631107" y="767850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17" name="Google Shape;3419;p43">
                  <a:extLst>
                    <a:ext uri="{FF2B5EF4-FFF2-40B4-BE49-F238E27FC236}">
                      <a16:creationId xmlns:a16="http://schemas.microsoft.com/office/drawing/2014/main" id="{401D99DD-09AB-F750-800C-142F884688FE}"/>
                    </a:ext>
                  </a:extLst>
                </p:cNvPr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3420;p43">
                  <a:extLst>
                    <a:ext uri="{FF2B5EF4-FFF2-40B4-BE49-F238E27FC236}">
                      <a16:creationId xmlns:a16="http://schemas.microsoft.com/office/drawing/2014/main" id="{56603364-61B9-462D-D05F-E99AE0BBC53D}"/>
                    </a:ext>
                  </a:extLst>
                </p:cNvPr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" name="Google Shape;3421;p43">
                <a:extLst>
                  <a:ext uri="{FF2B5EF4-FFF2-40B4-BE49-F238E27FC236}">
                    <a16:creationId xmlns:a16="http://schemas.microsoft.com/office/drawing/2014/main" id="{1EC78FEC-0442-72CB-A4D5-61748C672BE6}"/>
                  </a:ext>
                </a:extLst>
              </p:cNvPr>
              <p:cNvGrpSpPr/>
              <p:nvPr/>
            </p:nvGrpSpPr>
            <p:grpSpPr>
              <a:xfrm rot="10800000" flipH="1">
                <a:off x="631107" y="4238805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14" name="Google Shape;3422;p43">
                  <a:extLst>
                    <a:ext uri="{FF2B5EF4-FFF2-40B4-BE49-F238E27FC236}">
                      <a16:creationId xmlns:a16="http://schemas.microsoft.com/office/drawing/2014/main" id="{18AF2CD6-83BD-3C7C-9016-6EA1A00BEA79}"/>
                    </a:ext>
                  </a:extLst>
                </p:cNvPr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3423;p43">
                  <a:extLst>
                    <a:ext uri="{FF2B5EF4-FFF2-40B4-BE49-F238E27FC236}">
                      <a16:creationId xmlns:a16="http://schemas.microsoft.com/office/drawing/2014/main" id="{8E21B400-5428-D725-F6F5-F9392E3CFA0A}"/>
                    </a:ext>
                  </a:extLst>
                </p:cNvPr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9" name="Google Shape;3954;p51">
            <a:extLst>
              <a:ext uri="{FF2B5EF4-FFF2-40B4-BE49-F238E27FC236}">
                <a16:creationId xmlns:a16="http://schemas.microsoft.com/office/drawing/2014/main" id="{763C9E01-F4DF-39CA-445B-C1BD99DEED63}"/>
              </a:ext>
            </a:extLst>
          </p:cNvPr>
          <p:cNvSpPr/>
          <p:nvPr/>
        </p:nvSpPr>
        <p:spPr>
          <a:xfrm>
            <a:off x="487067" y="2189438"/>
            <a:ext cx="5577721" cy="62049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Quicksand"/>
                <a:sym typeface="Quicksand"/>
              </a:rPr>
              <a:t>1. What type of dream house is it?</a:t>
            </a:r>
            <a:endParaRPr sz="2400" b="1" dirty="0">
              <a:solidFill>
                <a:schemeClr val="accent6">
                  <a:lumMod val="20000"/>
                  <a:lumOff val="80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20" name="Google Shape;3954;p51">
            <a:extLst>
              <a:ext uri="{FF2B5EF4-FFF2-40B4-BE49-F238E27FC236}">
                <a16:creationId xmlns:a16="http://schemas.microsoft.com/office/drawing/2014/main" id="{69205112-F47B-5ECC-92D1-2EC86D701DED}"/>
              </a:ext>
            </a:extLst>
          </p:cNvPr>
          <p:cNvSpPr/>
          <p:nvPr/>
        </p:nvSpPr>
        <p:spPr>
          <a:xfrm>
            <a:off x="507461" y="2984219"/>
            <a:ext cx="5577721" cy="62049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Quicksand"/>
                <a:sym typeface="Quicksand"/>
              </a:rPr>
              <a:t>2. Where is it?</a:t>
            </a:r>
            <a:endParaRPr sz="2400" b="1" dirty="0">
              <a:solidFill>
                <a:schemeClr val="accent6">
                  <a:lumMod val="20000"/>
                  <a:lumOff val="80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21" name="Google Shape;3954;p51">
            <a:extLst>
              <a:ext uri="{FF2B5EF4-FFF2-40B4-BE49-F238E27FC236}">
                <a16:creationId xmlns:a16="http://schemas.microsoft.com/office/drawing/2014/main" id="{28C92F18-C638-207F-F97D-791FD0CB3D62}"/>
              </a:ext>
            </a:extLst>
          </p:cNvPr>
          <p:cNvSpPr/>
          <p:nvPr/>
        </p:nvSpPr>
        <p:spPr>
          <a:xfrm>
            <a:off x="520304" y="4582836"/>
            <a:ext cx="5577721" cy="62049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Quicksand"/>
                <a:sym typeface="Quicksand"/>
              </a:rPr>
              <a:t>4. How many rooms are there?</a:t>
            </a:r>
            <a:endParaRPr sz="2400" b="1" dirty="0">
              <a:solidFill>
                <a:schemeClr val="accent6">
                  <a:lumMod val="20000"/>
                  <a:lumOff val="80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27" name="Google Shape;3954;p51">
            <a:extLst>
              <a:ext uri="{FF2B5EF4-FFF2-40B4-BE49-F238E27FC236}">
                <a16:creationId xmlns:a16="http://schemas.microsoft.com/office/drawing/2014/main" id="{F12F4B57-D6B3-A7C1-7DD5-A89E9A6B6760}"/>
              </a:ext>
            </a:extLst>
          </p:cNvPr>
          <p:cNvSpPr/>
          <p:nvPr/>
        </p:nvSpPr>
        <p:spPr>
          <a:xfrm>
            <a:off x="507463" y="5377617"/>
            <a:ext cx="5577721" cy="83058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Quicksand"/>
                <a:sym typeface="Quicksand"/>
              </a:rPr>
              <a:t>5. What appliances are there and what will they help you to do?</a:t>
            </a:r>
            <a:endParaRPr sz="2400" b="1" dirty="0">
              <a:solidFill>
                <a:schemeClr val="accent6">
                  <a:lumMod val="20000"/>
                  <a:lumOff val="80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28" name="Google Shape;3954;p51">
            <a:extLst>
              <a:ext uri="{FF2B5EF4-FFF2-40B4-BE49-F238E27FC236}">
                <a16:creationId xmlns:a16="http://schemas.microsoft.com/office/drawing/2014/main" id="{9B23B9C7-2DBC-A01A-39DB-837116516321}"/>
              </a:ext>
            </a:extLst>
          </p:cNvPr>
          <p:cNvSpPr/>
          <p:nvPr/>
        </p:nvSpPr>
        <p:spPr>
          <a:xfrm>
            <a:off x="507462" y="3779000"/>
            <a:ext cx="5577721" cy="62049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Quicksand"/>
                <a:sym typeface="Quicksand"/>
              </a:rPr>
              <a:t>3. What does it look like?</a:t>
            </a:r>
            <a:endParaRPr sz="2400" b="1" dirty="0">
              <a:solidFill>
                <a:schemeClr val="accent6">
                  <a:lumMod val="20000"/>
                  <a:lumOff val="80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29" name="TextBox 43">
            <a:extLst>
              <a:ext uri="{FF2B5EF4-FFF2-40B4-BE49-F238E27FC236}">
                <a16:creationId xmlns:a16="http://schemas.microsoft.com/office/drawing/2014/main" id="{E621FB1D-E8C9-0BEE-7452-B908334BDD24}"/>
              </a:ext>
            </a:extLst>
          </p:cNvPr>
          <p:cNvSpPr txBox="1"/>
          <p:nvPr/>
        </p:nvSpPr>
        <p:spPr>
          <a:xfrm>
            <a:off x="6913353" y="2315035"/>
            <a:ext cx="469790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Quicksand"/>
                <a:sym typeface="Quicksand"/>
              </a:rPr>
              <a:t>My dream house is a big palace. It is in the mountains. It is surrounded by lots of trees. It has seven rooms: three bedrooms, two bathrooms, one kitchen and one living room. There is a large swimming pool in front of it. I have some robots in the palace. They help me to clean the floor, cook meals, water flowers.... I'm happy to live in my palace.</a:t>
            </a:r>
            <a:endParaRPr lang="en-VN" sz="2200" dirty="0">
              <a:solidFill>
                <a:schemeClr val="accent4">
                  <a:lumMod val="20000"/>
                  <a:lumOff val="80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31" name="Rounded Rectangle 15">
            <a:extLst>
              <a:ext uri="{FF2B5EF4-FFF2-40B4-BE49-F238E27FC236}">
                <a16:creationId xmlns:a16="http://schemas.microsoft.com/office/drawing/2014/main" id="{E63A8F83-4894-E0F9-86A5-FF11281AF3C5}"/>
              </a:ext>
            </a:extLst>
          </p:cNvPr>
          <p:cNvSpPr/>
          <p:nvPr/>
        </p:nvSpPr>
        <p:spPr>
          <a:xfrm>
            <a:off x="432193" y="127590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E635DF93-7BA1-736D-4A6B-404C2C720AFC}"/>
              </a:ext>
            </a:extLst>
          </p:cNvPr>
          <p:cNvSpPr txBox="1"/>
          <p:nvPr/>
        </p:nvSpPr>
        <p:spPr>
          <a:xfrm>
            <a:off x="498316" y="11846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9DE0F229-3161-F241-921A-C913FC8A4B1D}"/>
              </a:ext>
            </a:extLst>
          </p:cNvPr>
          <p:cNvSpPr txBox="1"/>
          <p:nvPr/>
        </p:nvSpPr>
        <p:spPr>
          <a:xfrm>
            <a:off x="1037534" y="1138761"/>
            <a:ext cx="8374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to write a paragraph of about 50 words about your dream house. </a:t>
            </a:r>
          </a:p>
        </p:txBody>
      </p:sp>
    </p:spTree>
    <p:extLst>
      <p:ext uri="{BB962C8B-B14F-4D97-AF65-F5344CB8AC3E}">
        <p14:creationId xmlns:p14="http://schemas.microsoft.com/office/powerpoint/2010/main" val="140985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83724C67-A7BE-2CEF-46EB-910D180070CD}"/>
              </a:ext>
            </a:extLst>
          </p:cNvPr>
          <p:cNvSpPr txBox="1"/>
          <p:nvPr/>
        </p:nvSpPr>
        <p:spPr>
          <a:xfrm>
            <a:off x="684544" y="12775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Google Shape;3636;p48">
            <a:extLst>
              <a:ext uri="{FF2B5EF4-FFF2-40B4-BE49-F238E27FC236}">
                <a16:creationId xmlns:a16="http://schemas.microsoft.com/office/drawing/2014/main" id="{FC3AB352-AA71-B4B5-C157-B51493EEAC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54546" y="1305147"/>
            <a:ext cx="7704000" cy="1192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</a:t>
            </a:r>
            <a:r>
              <a:rPr lang="en-V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eer check</a:t>
            </a:r>
            <a:endParaRPr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graphicFrame>
        <p:nvGraphicFramePr>
          <p:cNvPr id="5" name="Google Shape;3693;p48">
            <a:extLst>
              <a:ext uri="{FF2B5EF4-FFF2-40B4-BE49-F238E27FC236}">
                <a16:creationId xmlns:a16="http://schemas.microsoft.com/office/drawing/2014/main" id="{3DB2ADC8-D114-5916-57A0-89A9C969F8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3754601"/>
              </p:ext>
            </p:extLst>
          </p:nvPr>
        </p:nvGraphicFramePr>
        <p:xfrm>
          <a:off x="2051824" y="2727330"/>
          <a:ext cx="8463776" cy="347918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10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41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 dirty="0">
                          <a:solidFill>
                            <a:schemeClr val="accent1"/>
                          </a:solidFill>
                          <a:latin typeface="Capriola"/>
                          <a:ea typeface="Capriola"/>
                          <a:cs typeface="Capriola"/>
                          <a:sym typeface="Capriola"/>
                        </a:rPr>
                        <a:t>N</a:t>
                      </a:r>
                      <a:r>
                        <a:rPr lang="en" sz="2600" b="1" dirty="0">
                          <a:solidFill>
                            <a:schemeClr val="accent1"/>
                          </a:solidFill>
                          <a:latin typeface="Capriola"/>
                          <a:ea typeface="Capriola"/>
                          <a:cs typeface="Capriola"/>
                          <a:sym typeface="Capriola"/>
                        </a:rPr>
                        <a:t>o.</a:t>
                      </a:r>
                      <a:endParaRPr sz="2600" b="1" dirty="0">
                        <a:solidFill>
                          <a:schemeClr val="accent1"/>
                        </a:solidFill>
                        <a:latin typeface="Capriola"/>
                        <a:ea typeface="Capriola"/>
                        <a:cs typeface="Capriola"/>
                        <a:sym typeface="Capriola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 b="1" dirty="0">
                          <a:solidFill>
                            <a:schemeClr val="accent1"/>
                          </a:solidFill>
                          <a:latin typeface="Capriola"/>
                          <a:ea typeface="Capriola"/>
                          <a:cs typeface="Capriola"/>
                          <a:sym typeface="Capriola"/>
                        </a:rPr>
                        <a:t>Question?</a:t>
                      </a:r>
                      <a:endParaRPr sz="2600" b="1" dirty="0">
                        <a:solidFill>
                          <a:schemeClr val="accent1"/>
                        </a:solidFill>
                        <a:latin typeface="Capriola"/>
                        <a:ea typeface="Capriola"/>
                        <a:cs typeface="Capriola"/>
                        <a:sym typeface="Capriola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37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</a:t>
                      </a:r>
                      <a:endParaRPr sz="2600"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Are the verbs in the correct form?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37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</a:t>
                      </a:r>
                      <a:endParaRPr sz="2600"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Are the nouns in the correct form?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37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</a:t>
                      </a:r>
                      <a:endParaRPr sz="2600"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Is the spelling correct?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62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4</a:t>
                      </a:r>
                      <a:endParaRPr sz="2600"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Has the paragraph answered all questions?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1896217"/>
            <a:ext cx="7865196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- Listening skill of listening for specific information about one’s </a:t>
            </a:r>
            <a:r>
              <a:rPr lang="en-US" sz="3200" dirty="0" err="1"/>
              <a:t>favourite</a:t>
            </a:r>
            <a:r>
              <a:rPr lang="en-US" sz="3200" dirty="0"/>
              <a:t> house.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- Writing a paragraph about one’s future house. 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263" y="2901468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5258" y="2109596"/>
            <a:ext cx="6058699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Rewrite the paragraph in your notebook.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6: SKILLS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79641" y="130762"/>
            <a:ext cx="975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0DEAC53-85D8-3E38-8ADA-F5BA8E8F05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00" y="2683868"/>
            <a:ext cx="3938239" cy="39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54631" y="1280884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48643" y="2808126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LISTENING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37429" y="4294163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WRITING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1824" y="1382691"/>
            <a:ext cx="744716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Warm up: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Jumbled words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62196" y="2373502"/>
            <a:ext cx="7465726" cy="137591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Look at the pictures. Guess. Check as a class discussion. (p. 45)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Work in pairs. Note down the name under the picture. (p. 45)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Listen again and tick. (p. 45)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again and answer the questions. (p. 45)</a:t>
            </a:r>
          </a:p>
        </p:txBody>
      </p:sp>
      <p:cxnSp>
        <p:nvCxnSpPr>
          <p:cNvPr id="24" name="Curved Connector 23"/>
          <p:cNvCxnSpPr>
            <a:cxnSpLocks/>
            <a:stCxn id="16" idx="1"/>
            <a:endCxn id="18" idx="1"/>
          </p:cNvCxnSpPr>
          <p:nvPr/>
        </p:nvCxnSpPr>
        <p:spPr>
          <a:xfrm rot="10800000" flipH="1" flipV="1">
            <a:off x="954631" y="1586986"/>
            <a:ext cx="594012" cy="1521863"/>
          </a:xfrm>
          <a:prstGeom prst="curvedConnector3">
            <a:avLst>
              <a:gd name="adj1" fmla="val -38484"/>
            </a:avLst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</p:cNvCxnSpPr>
          <p:nvPr/>
        </p:nvCxnSpPr>
        <p:spPr>
          <a:xfrm>
            <a:off x="3384557" y="3108850"/>
            <a:ext cx="766937" cy="112722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4594886"/>
            <a:ext cx="850311" cy="133141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54356" y="5720306"/>
            <a:ext cx="744716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13" name="Rectangle 22">
            <a:extLst>
              <a:ext uri="{FF2B5EF4-FFF2-40B4-BE49-F238E27FC236}">
                <a16:creationId xmlns:a16="http://schemas.microsoft.com/office/drawing/2014/main" id="{589C3DFE-FC98-2051-D42D-C34A35AA1AFE}"/>
              </a:ext>
            </a:extLst>
          </p:cNvPr>
          <p:cNvSpPr/>
          <p:nvPr/>
        </p:nvSpPr>
        <p:spPr>
          <a:xfrm>
            <a:off x="4569603" y="4240896"/>
            <a:ext cx="7450911" cy="93179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pairs. Discuss and fill in the table. (p. 45)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6: Write 50 words about your dream house. Cross check. (p. 45)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542953" y="1187022"/>
            <a:ext cx="8744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REARRANGE THE JUMBLED WORDS</a:t>
            </a:r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JUMBLED WORDS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7">
            <a:extLst>
              <a:ext uri="{FF2B5EF4-FFF2-40B4-BE49-F238E27FC236}">
                <a16:creationId xmlns:a16="http://schemas.microsoft.com/office/drawing/2014/main" id="{88A47F05-4F19-8B05-B6D9-51283528344D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9" name="Round Single Corner Rectangle 28">
              <a:extLst>
                <a:ext uri="{FF2B5EF4-FFF2-40B4-BE49-F238E27FC236}">
                  <a16:creationId xmlns:a16="http://schemas.microsoft.com/office/drawing/2014/main" id="{F22221FF-50BB-FC27-2CDE-A2609B33E9A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9">
              <a:extLst>
                <a:ext uri="{FF2B5EF4-FFF2-40B4-BE49-F238E27FC236}">
                  <a16:creationId xmlns:a16="http://schemas.microsoft.com/office/drawing/2014/main" id="{6DD48EB4-452A-9F3E-AB6C-8FEB36D42A1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30">
              <a:extLst>
                <a:ext uri="{FF2B5EF4-FFF2-40B4-BE49-F238E27FC236}">
                  <a16:creationId xmlns:a16="http://schemas.microsoft.com/office/drawing/2014/main" id="{A2D98B61-C568-99DA-825C-FF2BAC54004D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7F88E1E4-AA15-3368-3102-A3C34291C990}"/>
              </a:ext>
            </a:extLst>
          </p:cNvPr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8C435BE-9D27-920E-5B0F-9FAB09025BEC}"/>
              </a:ext>
            </a:extLst>
          </p:cNvPr>
          <p:cNvSpPr/>
          <p:nvPr/>
        </p:nvSpPr>
        <p:spPr>
          <a:xfrm>
            <a:off x="9712712" y="1271239"/>
            <a:ext cx="1917547" cy="2244955"/>
          </a:xfrm>
          <a:prstGeom prst="wedgeRoundRectCallout">
            <a:avLst>
              <a:gd name="adj1" fmla="val 5909"/>
              <a:gd name="adj2" fmla="val 104755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describe these houses?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FEAAAE4-6918-5C2E-8834-4DEA76FA6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9" y="4634359"/>
            <a:ext cx="4062395" cy="17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760C580-0529-AB89-D9E0-B1F6B8D6F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29" y="2849329"/>
            <a:ext cx="4062395" cy="17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76A0D60-A9EF-AE92-EC8C-E4BBB0F3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47" y="1561467"/>
            <a:ext cx="4062395" cy="17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9">
            <a:extLst>
              <a:ext uri="{FF2B5EF4-FFF2-40B4-BE49-F238E27FC236}">
                <a16:creationId xmlns:a16="http://schemas.microsoft.com/office/drawing/2014/main" id="{415A96F9-07A2-1837-9A51-C296165318C4}"/>
              </a:ext>
            </a:extLst>
          </p:cNvPr>
          <p:cNvSpPr/>
          <p:nvPr/>
        </p:nvSpPr>
        <p:spPr>
          <a:xfrm>
            <a:off x="688507" y="1456905"/>
            <a:ext cx="339020" cy="32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E3E1D5DA-3C5D-2D18-CBF0-F2216A17C9B7}"/>
              </a:ext>
            </a:extLst>
          </p:cNvPr>
          <p:cNvSpPr/>
          <p:nvPr/>
        </p:nvSpPr>
        <p:spPr>
          <a:xfrm>
            <a:off x="5000782" y="2628415"/>
            <a:ext cx="350397" cy="309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B0EEADF9-9D88-C8B8-D0FB-09148CD7B9CF}"/>
              </a:ext>
            </a:extLst>
          </p:cNvPr>
          <p:cNvSpPr/>
          <p:nvPr/>
        </p:nvSpPr>
        <p:spPr>
          <a:xfrm>
            <a:off x="581750" y="4333108"/>
            <a:ext cx="339274" cy="301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19A1C0C6-F8C1-7880-A9AF-855012606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95243" l="10000" r="90000">
                        <a14:foregroundMark x1="42500" y1="95017" x2="51200" y2="95243"/>
                        <a14:foregroundMark x1="51200" y1="95243" x2="51900" y2="94677"/>
                        <a14:foregroundMark x1="24900" y1="67724" x2="20400" y2="64326"/>
                        <a14:foregroundMark x1="20600" y1="71801" x2="17800" y2="60929"/>
                        <a14:foregroundMark x1="71700" y1="77916" x2="70000" y2="70102"/>
                        <a14:foregroundMark x1="63700" y1="80408" x2="79900" y2="75311"/>
                        <a14:foregroundMark x1="79900" y1="75311" x2="79900" y2="74745"/>
                        <a14:foregroundMark x1="64600" y1="68177" x2="79400" y2="70328"/>
                        <a14:foregroundMark x1="54900" y1="24802" x2="53400" y2="15629"/>
                        <a14:foregroundMark x1="53400" y1="15629" x2="53200" y2="15629"/>
                        <a14:foregroundMark x1="57100" y1="20951" x2="54300" y2="16082"/>
                        <a14:foregroundMark x1="73000" y1="26048" x2="70200" y2="2627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661194" y="3737108"/>
            <a:ext cx="3538426" cy="31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8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49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6D51AA38-50BE-43ED-B5D0-833017EC8DDA}"/>
              </a:ext>
            </a:extLst>
          </p:cNvPr>
          <p:cNvSpPr txBox="1"/>
          <p:nvPr/>
        </p:nvSpPr>
        <p:spPr>
          <a:xfrm>
            <a:off x="1207904" y="1235444"/>
            <a:ext cx="97761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Nick and Linda talking about their dream house. Which one would each prefer?</a:t>
            </a:r>
          </a:p>
        </p:txBody>
      </p:sp>
      <p:sp>
        <p:nvSpPr>
          <p:cNvPr id="37" name="Rounded Rectangle 15">
            <a:extLst>
              <a:ext uri="{FF2B5EF4-FFF2-40B4-BE49-F238E27FC236}">
                <a16:creationId xmlns:a16="http://schemas.microsoft.com/office/drawing/2014/main" id="{5F6F65AE-733D-243A-570F-97BD0287FAB7}"/>
              </a:ext>
            </a:extLst>
          </p:cNvPr>
          <p:cNvSpPr/>
          <p:nvPr/>
        </p:nvSpPr>
        <p:spPr>
          <a:xfrm>
            <a:off x="640600" y="130027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0F08CA38-5019-FA90-F434-EBF53A638E23}"/>
              </a:ext>
            </a:extLst>
          </p:cNvPr>
          <p:cNvSpPr txBox="1"/>
          <p:nvPr/>
        </p:nvSpPr>
        <p:spPr>
          <a:xfrm>
            <a:off x="693385" y="12078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BC5EFBF-64CB-9DA4-412B-61C67D202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49" y="4789390"/>
            <a:ext cx="4062395" cy="178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D223A6F-6694-6A76-64FE-3C6CE704F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756" y="2326932"/>
            <a:ext cx="4062395" cy="178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58C4E16-B792-9C8C-3C32-1D5A8AC14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50" y="2326932"/>
            <a:ext cx="4062395" cy="178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6">
            <a:extLst>
              <a:ext uri="{FF2B5EF4-FFF2-40B4-BE49-F238E27FC236}">
                <a16:creationId xmlns:a16="http://schemas.microsoft.com/office/drawing/2014/main" id="{BC71298A-5A43-089A-9DA5-DA01BA305848}"/>
              </a:ext>
            </a:extLst>
          </p:cNvPr>
          <p:cNvSpPr/>
          <p:nvPr/>
        </p:nvSpPr>
        <p:spPr>
          <a:xfrm>
            <a:off x="1297010" y="2222370"/>
            <a:ext cx="339020" cy="32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7E3E91AD-0610-757B-9986-D9A51283DDF9}"/>
              </a:ext>
            </a:extLst>
          </p:cNvPr>
          <p:cNvSpPr/>
          <p:nvPr/>
        </p:nvSpPr>
        <p:spPr>
          <a:xfrm>
            <a:off x="5726932" y="2256466"/>
            <a:ext cx="350397" cy="309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53982773-1488-C2FA-CF41-3683EA12B957}"/>
              </a:ext>
            </a:extLst>
          </p:cNvPr>
          <p:cNvSpPr/>
          <p:nvPr/>
        </p:nvSpPr>
        <p:spPr>
          <a:xfrm>
            <a:off x="1219690" y="4479029"/>
            <a:ext cx="339274" cy="301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D2016E18-E344-7092-6C83-241E38933159}"/>
              </a:ext>
            </a:extLst>
          </p:cNvPr>
          <p:cNvSpPr/>
          <p:nvPr/>
        </p:nvSpPr>
        <p:spPr>
          <a:xfrm>
            <a:off x="4305399" y="5879115"/>
            <a:ext cx="1150620" cy="342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Linda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B6E617F5-2441-8053-54DD-1BAFFE624FCF}"/>
              </a:ext>
            </a:extLst>
          </p:cNvPr>
          <p:cNvSpPr/>
          <p:nvPr/>
        </p:nvSpPr>
        <p:spPr>
          <a:xfrm>
            <a:off x="4366359" y="3746117"/>
            <a:ext cx="1089660" cy="342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Nic</a:t>
            </a:r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k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B4CDDE3-886C-ECCE-A1AE-F20101FDD06E}"/>
              </a:ext>
            </a:extLst>
          </p:cNvPr>
          <p:cNvSpPr txBox="1"/>
          <p:nvPr/>
        </p:nvSpPr>
        <p:spPr>
          <a:xfrm>
            <a:off x="5782869" y="5846385"/>
            <a:ext cx="4686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(a villa by the sea, with a swimming pool and a garden)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AE63D08-8C87-606B-4792-5812ECF5D11E}"/>
              </a:ext>
            </a:extLst>
          </p:cNvPr>
          <p:cNvSpPr txBox="1"/>
          <p:nvPr/>
        </p:nvSpPr>
        <p:spPr>
          <a:xfrm>
            <a:off x="2961255" y="4181043"/>
            <a:ext cx="309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(a flat in the city)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B2_28">
            <a:hlinkClick r:id="" action="ppaction://media"/>
            <a:extLst>
              <a:ext uri="{FF2B5EF4-FFF2-40B4-BE49-F238E27FC236}">
                <a16:creationId xmlns:a16="http://schemas.microsoft.com/office/drawing/2014/main" id="{B57338EF-0A01-8B09-8CDF-3761B5395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3429" l="10000" r="90000">
                        <a14:foregroundMark x1="39333" y1="37571" x2="49444" y2="12143"/>
                        <a14:foregroundMark x1="64778" y1="48714" x2="56333" y2="14857"/>
                        <a14:foregroundMark x1="30667" y1="29143" x2="56333" y2="15286"/>
                        <a14:foregroundMark x1="23111" y1="64857" x2="21889" y2="31000"/>
                        <a14:foregroundMark x1="48333" y1="61000" x2="63556" y2="29857"/>
                        <a14:foregroundMark x1="43444" y1="39143" x2="69000" y2="36000"/>
                        <a14:foregroundMark x1="35667" y1="30571" x2="65333" y2="12143"/>
                        <a14:foregroundMark x1="62333" y1="19857" x2="73778" y2="17571"/>
                        <a14:foregroundMark x1="79111" y1="33286" x2="76778" y2="19429"/>
                        <a14:foregroundMark x1="66000" y1="22857" x2="51556" y2="7857"/>
                        <a14:foregroundMark x1="55222" y1="8714" x2="22778" y2="45286"/>
                        <a14:foregroundMark x1="43222" y1="20571" x2="60222" y2="38000"/>
                        <a14:foregroundMark x1="35667" y1="33286" x2="33889" y2="81000"/>
                        <a14:foregroundMark x1="32111" y1="80286" x2="56333" y2="89571"/>
                        <a14:foregroundMark x1="63000" y1="37143" x2="69889" y2="25286"/>
                        <a14:foregroundMark x1="27000" y1="38286" x2="41444" y2="11714"/>
                        <a14:foregroundMark x1="46444" y1="14857" x2="21000" y2="64143"/>
                        <a14:foregroundMark x1="21000" y1="64143" x2="51889" y2="85286"/>
                        <a14:foregroundMark x1="48333" y1="90286" x2="17444" y2="46571"/>
                        <a14:foregroundMark x1="17444" y1="46571" x2="40222" y2="9000"/>
                        <a14:foregroundMark x1="21667" y1="68429" x2="37222" y2="89571"/>
                        <a14:foregroundMark x1="38111" y1="89571" x2="54556" y2="91857"/>
                        <a14:foregroundMark x1="62333" y1="63286" x2="71667" y2="25286"/>
                        <a14:foregroundMark x1="63000" y1="61857" x2="77667" y2="47143"/>
                        <a14:foregroundMark x1="43778" y1="51000" x2="66000" y2="49143"/>
                        <a14:foregroundMark x1="67111" y1="32143" x2="78222" y2="41857"/>
                        <a14:foregroundMark x1="73111" y1="48286" x2="64444" y2="32143"/>
                        <a14:foregroundMark x1="49222" y1="16429" x2="51556" y2="4000"/>
                        <a14:foregroundMark x1="42333" y1="89571" x2="49444" y2="9342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731850" y="1431856"/>
            <a:ext cx="1060213" cy="824610"/>
          </a:xfrm>
          <a:prstGeom prst="rect">
            <a:avLst/>
          </a:prstGeom>
        </p:spPr>
      </p:pic>
      <p:pic>
        <p:nvPicPr>
          <p:cNvPr id="14" name="B2_28">
            <a:hlinkClick r:id="" action="ppaction://media"/>
            <a:extLst>
              <a:ext uri="{FF2B5EF4-FFF2-40B4-BE49-F238E27FC236}">
                <a16:creationId xmlns:a16="http://schemas.microsoft.com/office/drawing/2014/main" id="{B349D136-EC82-33EE-52ED-CC17313F85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956" end="28931.124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9876" y="5249624"/>
            <a:ext cx="466464" cy="466464"/>
          </a:xfrm>
          <a:prstGeom prst="rect">
            <a:avLst/>
          </a:prstGeom>
        </p:spPr>
      </p:pic>
      <p:pic>
        <p:nvPicPr>
          <p:cNvPr id="15" name="B2_28">
            <a:hlinkClick r:id="" action="ppaction://media"/>
            <a:extLst>
              <a:ext uri="{FF2B5EF4-FFF2-40B4-BE49-F238E27FC236}">
                <a16:creationId xmlns:a16="http://schemas.microsoft.com/office/drawing/2014/main" id="{C8754833-CB8A-98ED-D743-B689F6F1A4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473" end="6126.124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067" y="2457307"/>
            <a:ext cx="532082" cy="53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1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8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5658" y="20035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E7A2022F-562F-BF01-E787-3DD2E0D916FE}"/>
              </a:ext>
            </a:extLst>
          </p:cNvPr>
          <p:cNvSpPr/>
          <p:nvPr/>
        </p:nvSpPr>
        <p:spPr>
          <a:xfrm>
            <a:off x="798235" y="13484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02A0E637-9FDB-7941-439B-529588B51E55}"/>
              </a:ext>
            </a:extLst>
          </p:cNvPr>
          <p:cNvSpPr txBox="1"/>
          <p:nvPr/>
        </p:nvSpPr>
        <p:spPr>
          <a:xfrm>
            <a:off x="853109" y="12627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593BA7C8-A00A-C59A-D8D0-C451722BD148}"/>
              </a:ext>
            </a:extLst>
          </p:cNvPr>
          <p:cNvSpPr txBox="1"/>
          <p:nvPr/>
        </p:nvSpPr>
        <p:spPr>
          <a:xfrm>
            <a:off x="1452759" y="1195566"/>
            <a:ext cx="99410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important to Nick? What is important to Linda?</a:t>
            </a:r>
          </a:p>
          <a:p>
            <a:pPr algn="just"/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49" name="Rounded 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81CEB969-32F0-FC42-373A-A7B6E7E80DFF}"/>
              </a:ext>
            </a:extLst>
          </p:cNvPr>
          <p:cNvSpPr/>
          <p:nvPr/>
        </p:nvSpPr>
        <p:spPr>
          <a:xfrm>
            <a:off x="8962261" y="7070191"/>
            <a:ext cx="548640" cy="548640"/>
          </a:xfrm>
          <a:prstGeom prst="ellipse">
            <a:avLst/>
          </a:prstGeom>
          <a:solidFill>
            <a:srgbClr val="FF0000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chemeClr val="bg1"/>
                </a:solidFill>
              </a:rPr>
              <a:t>T</a:t>
            </a:r>
          </a:p>
        </p:txBody>
      </p:sp>
      <p:grpSp>
        <p:nvGrpSpPr>
          <p:cNvPr id="3" name="Google Shape;3415;p43">
            <a:extLst>
              <a:ext uri="{FF2B5EF4-FFF2-40B4-BE49-F238E27FC236}">
                <a16:creationId xmlns:a16="http://schemas.microsoft.com/office/drawing/2014/main" id="{31161D07-0867-A7EA-B510-3AB5BB2E4AA1}"/>
              </a:ext>
            </a:extLst>
          </p:cNvPr>
          <p:cNvGrpSpPr/>
          <p:nvPr/>
        </p:nvGrpSpPr>
        <p:grpSpPr>
          <a:xfrm rot="201446">
            <a:off x="250597" y="2326366"/>
            <a:ext cx="7347517" cy="4108551"/>
            <a:chOff x="595550" y="988220"/>
            <a:chExt cx="3238500" cy="3409800"/>
          </a:xfrm>
          <a:solidFill>
            <a:srgbClr val="E8F6F8"/>
          </a:solidFill>
        </p:grpSpPr>
        <p:sp>
          <p:nvSpPr>
            <p:cNvPr id="4" name="Google Shape;3416;p43">
              <a:extLst>
                <a:ext uri="{FF2B5EF4-FFF2-40B4-BE49-F238E27FC236}">
                  <a16:creationId xmlns:a16="http://schemas.microsoft.com/office/drawing/2014/main" id="{83F26E56-6DF2-5B4D-9E14-3E21B630A4D6}"/>
                </a:ext>
              </a:extLst>
            </p:cNvPr>
            <p:cNvSpPr/>
            <p:nvPr/>
          </p:nvSpPr>
          <p:spPr>
            <a:xfrm rot="-231698">
              <a:off x="700261" y="1086576"/>
              <a:ext cx="3029077" cy="3213089"/>
            </a:xfrm>
            <a:prstGeom prst="roundRect">
              <a:avLst>
                <a:gd name="adj" fmla="val 3633"/>
              </a:avLst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3417;p43">
              <a:extLst>
                <a:ext uri="{FF2B5EF4-FFF2-40B4-BE49-F238E27FC236}">
                  <a16:creationId xmlns:a16="http://schemas.microsoft.com/office/drawing/2014/main" id="{7B31D527-7C83-F9E5-7CF5-50701510C2FC}"/>
                </a:ext>
              </a:extLst>
            </p:cNvPr>
            <p:cNvGrpSpPr/>
            <p:nvPr/>
          </p:nvGrpSpPr>
          <p:grpSpPr>
            <a:xfrm rot="-231639">
              <a:off x="740246" y="1119127"/>
              <a:ext cx="2941274" cy="3151851"/>
              <a:chOff x="631107" y="767850"/>
              <a:chExt cx="3523775" cy="3776055"/>
            </a:xfrm>
            <a:grpFill/>
          </p:grpSpPr>
          <p:grpSp>
            <p:nvGrpSpPr>
              <p:cNvPr id="6" name="Google Shape;3418;p43">
                <a:extLst>
                  <a:ext uri="{FF2B5EF4-FFF2-40B4-BE49-F238E27FC236}">
                    <a16:creationId xmlns:a16="http://schemas.microsoft.com/office/drawing/2014/main" id="{AF11A498-6B23-BB38-E059-0F726F85C472}"/>
                  </a:ext>
                </a:extLst>
              </p:cNvPr>
              <p:cNvGrpSpPr/>
              <p:nvPr/>
            </p:nvGrpSpPr>
            <p:grpSpPr>
              <a:xfrm>
                <a:off x="631107" y="767850"/>
                <a:ext cx="3523775" cy="305100"/>
                <a:chOff x="631107" y="767850"/>
                <a:chExt cx="3523775" cy="305100"/>
              </a:xfrm>
              <a:grpFill/>
            </p:grpSpPr>
            <p:cxnSp>
              <p:nvCxnSpPr>
                <p:cNvPr id="10" name="Google Shape;3419;p43">
                  <a:extLst>
                    <a:ext uri="{FF2B5EF4-FFF2-40B4-BE49-F238E27FC236}">
                      <a16:creationId xmlns:a16="http://schemas.microsoft.com/office/drawing/2014/main" id="{71452DEF-AAD0-7EA8-DAEB-A50372104BB2}"/>
                    </a:ext>
                  </a:extLst>
                </p:cNvPr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grp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" name="Google Shape;3420;p43">
                  <a:extLst>
                    <a:ext uri="{FF2B5EF4-FFF2-40B4-BE49-F238E27FC236}">
                      <a16:creationId xmlns:a16="http://schemas.microsoft.com/office/drawing/2014/main" id="{2DD2BB82-F6D7-FD15-1225-538588AA6579}"/>
                    </a:ext>
                  </a:extLst>
                </p:cNvPr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grp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" name="Google Shape;3421;p43">
                <a:extLst>
                  <a:ext uri="{FF2B5EF4-FFF2-40B4-BE49-F238E27FC236}">
                    <a16:creationId xmlns:a16="http://schemas.microsoft.com/office/drawing/2014/main" id="{6B846E6B-D2E2-528B-9E3D-7162413D34B5}"/>
                  </a:ext>
                </a:extLst>
              </p:cNvPr>
              <p:cNvGrpSpPr/>
              <p:nvPr/>
            </p:nvGrpSpPr>
            <p:grpSpPr>
              <a:xfrm rot="10800000" flipH="1">
                <a:off x="631107" y="4238805"/>
                <a:ext cx="3523775" cy="305100"/>
                <a:chOff x="631107" y="767850"/>
                <a:chExt cx="3523775" cy="305100"/>
              </a:xfrm>
              <a:grpFill/>
            </p:grpSpPr>
            <p:cxnSp>
              <p:nvCxnSpPr>
                <p:cNvPr id="8" name="Google Shape;3422;p43">
                  <a:extLst>
                    <a:ext uri="{FF2B5EF4-FFF2-40B4-BE49-F238E27FC236}">
                      <a16:creationId xmlns:a16="http://schemas.microsoft.com/office/drawing/2014/main" id="{FECAC14C-02B6-6B99-A785-29C0D8F5EA5D}"/>
                    </a:ext>
                  </a:extLst>
                </p:cNvPr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grp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" name="Google Shape;3423;p43">
                  <a:extLst>
                    <a:ext uri="{FF2B5EF4-FFF2-40B4-BE49-F238E27FC236}">
                      <a16:creationId xmlns:a16="http://schemas.microsoft.com/office/drawing/2014/main" id="{817D260D-B3EF-392B-D8A2-09A340DE23DD}"/>
                    </a:ext>
                  </a:extLst>
                </p:cNvPr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grp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C5179FD2-6595-2726-6BBE-780D78157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37762"/>
              </p:ext>
            </p:extLst>
          </p:nvPr>
        </p:nvGraphicFramePr>
        <p:xfrm>
          <a:off x="1158672" y="2973053"/>
          <a:ext cx="5531367" cy="2953134"/>
        </p:xfrm>
        <a:graphic>
          <a:graphicData uri="http://schemas.openxmlformats.org/drawingml/2006/table">
            <a:tbl>
              <a:tblPr firstRow="1" bandRow="1"/>
              <a:tblGrid>
                <a:gridCol w="2318267">
                  <a:extLst>
                    <a:ext uri="{9D8B030D-6E8A-4147-A177-3AD203B41FA5}">
                      <a16:colId xmlns:a16="http://schemas.microsoft.com/office/drawing/2014/main" val="1242237455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166767313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29445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Linda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Nick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079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1. park view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8698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2. city view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5877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3. sea 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6873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4. swimming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2992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5. garden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4262375"/>
                  </a:ext>
                </a:extLst>
              </a:tr>
            </a:tbl>
          </a:graphicData>
        </a:graphic>
      </p:graphicFrame>
      <p:sp>
        <p:nvSpPr>
          <p:cNvPr id="14" name="TextBox 4">
            <a:extLst>
              <a:ext uri="{FF2B5EF4-FFF2-40B4-BE49-F238E27FC236}">
                <a16:creationId xmlns:a16="http://schemas.microsoft.com/office/drawing/2014/main" id="{CA49F796-08AE-1F0F-7682-01AC3B3954AD}"/>
              </a:ext>
            </a:extLst>
          </p:cNvPr>
          <p:cNvSpPr txBox="1"/>
          <p:nvPr/>
        </p:nvSpPr>
        <p:spPr>
          <a:xfrm>
            <a:off x="3953235" y="438064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94E76A7-6063-506B-7601-5CD6E4F946E7}"/>
              </a:ext>
            </a:extLst>
          </p:cNvPr>
          <p:cNvSpPr txBox="1"/>
          <p:nvPr/>
        </p:nvSpPr>
        <p:spPr>
          <a:xfrm>
            <a:off x="3953235" y="4907186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B7099405-95B3-72CF-A0F3-C54BD55BB268}"/>
              </a:ext>
            </a:extLst>
          </p:cNvPr>
          <p:cNvSpPr txBox="1"/>
          <p:nvPr/>
        </p:nvSpPr>
        <p:spPr>
          <a:xfrm>
            <a:off x="3936003" y="543373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CD0547D4-7EE9-BA09-ED94-18C3699693D6}"/>
              </a:ext>
            </a:extLst>
          </p:cNvPr>
          <p:cNvSpPr txBox="1"/>
          <p:nvPr/>
        </p:nvSpPr>
        <p:spPr>
          <a:xfrm>
            <a:off x="5604836" y="341039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E0FD9809-2887-2E6B-B34E-89B9BC29B266}"/>
              </a:ext>
            </a:extLst>
          </p:cNvPr>
          <p:cNvSpPr txBox="1"/>
          <p:nvPr/>
        </p:nvSpPr>
        <p:spPr>
          <a:xfrm>
            <a:off x="5604836" y="390403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B2_29">
            <a:hlinkClick r:id="" action="ppaction://media"/>
            <a:extLst>
              <a:ext uri="{FF2B5EF4-FFF2-40B4-BE49-F238E27FC236}">
                <a16:creationId xmlns:a16="http://schemas.microsoft.com/office/drawing/2014/main" id="{160C58B8-4CBF-3A25-CA21-53573DCCD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1368" y="1135580"/>
            <a:ext cx="793734" cy="793734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49B402A1-3523-D8FC-44FE-123503FBFBEE}"/>
              </a:ext>
            </a:extLst>
          </p:cNvPr>
          <p:cNvSpPr txBox="1"/>
          <p:nvPr/>
        </p:nvSpPr>
        <p:spPr>
          <a:xfrm>
            <a:off x="7542543" y="2328410"/>
            <a:ext cx="4479277" cy="156966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900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Linda: </a:t>
            </a:r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Well, it's a big villa by the sea. It has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a view of the sea</a:t>
            </a:r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 It has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a swimming pool </a:t>
            </a:r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and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a garden</a:t>
            </a:r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7EEA0346-BF9B-AF59-75D3-2203BDFACA4B}"/>
              </a:ext>
            </a:extLst>
          </p:cNvPr>
          <p:cNvSpPr txBox="1"/>
          <p:nvPr/>
        </p:nvSpPr>
        <p:spPr>
          <a:xfrm>
            <a:off x="7568217" y="4215175"/>
            <a:ext cx="4479277" cy="156966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900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Nick: </a:t>
            </a:r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It's a beautiful flat in the city. It has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a park view</a:t>
            </a:r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 in front and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a city view </a:t>
            </a:r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at the back.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9242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01" name="Rounded Rectangle 15">
            <a:extLst>
              <a:ext uri="{FF2B5EF4-FFF2-40B4-BE49-F238E27FC236}">
                <a16:creationId xmlns:a16="http://schemas.microsoft.com/office/drawing/2014/main" id="{B7D429BA-3C27-F6F5-A9A0-29C10C260539}"/>
              </a:ext>
            </a:extLst>
          </p:cNvPr>
          <p:cNvSpPr/>
          <p:nvPr/>
        </p:nvSpPr>
        <p:spPr>
          <a:xfrm>
            <a:off x="375165" y="13937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2" name="TextBox 16">
            <a:extLst>
              <a:ext uri="{FF2B5EF4-FFF2-40B4-BE49-F238E27FC236}">
                <a16:creationId xmlns:a16="http://schemas.microsoft.com/office/drawing/2014/main" id="{276623CB-DBDF-3BFF-AFD8-790E09172BA1}"/>
              </a:ext>
            </a:extLst>
          </p:cNvPr>
          <p:cNvSpPr txBox="1"/>
          <p:nvPr/>
        </p:nvSpPr>
        <p:spPr>
          <a:xfrm>
            <a:off x="430039" y="13080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03" name="TextBox 7">
            <a:extLst>
              <a:ext uri="{FF2B5EF4-FFF2-40B4-BE49-F238E27FC236}">
                <a16:creationId xmlns:a16="http://schemas.microsoft.com/office/drawing/2014/main" id="{B413972A-5AD9-160F-A1AF-FDD23C298069}"/>
              </a:ext>
            </a:extLst>
          </p:cNvPr>
          <p:cNvSpPr txBox="1"/>
          <p:nvPr/>
        </p:nvSpPr>
        <p:spPr>
          <a:xfrm>
            <a:off x="1050758" y="1190172"/>
            <a:ext cx="101689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 check. Answer the questions about their dream houses. Then listen and check again.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31999398-9995-5B7F-4B9B-40B736B97E37}"/>
              </a:ext>
            </a:extLst>
          </p:cNvPr>
          <p:cNvSpPr txBox="1"/>
          <p:nvPr/>
        </p:nvSpPr>
        <p:spPr>
          <a:xfrm>
            <a:off x="233039" y="2336170"/>
            <a:ext cx="700655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1. </a:t>
            </a:r>
            <a:r>
              <a:rPr lang="en-US" sz="2800" b="1" dirty="0">
                <a:solidFill>
                  <a:schemeClr val="dk1"/>
                </a:solidFill>
                <a:latin typeface="Quicksand"/>
              </a:rPr>
              <a:t>What type of house does Linda have?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schemeClr val="dk1"/>
              </a:solidFill>
              <a:latin typeface="Quicksand"/>
            </a:endParaRP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2. </a:t>
            </a:r>
            <a:r>
              <a:rPr lang="en-US" sz="2800" b="1" dirty="0">
                <a:solidFill>
                  <a:schemeClr val="dk1"/>
                </a:solidFill>
                <a:latin typeface="Quicksand"/>
              </a:rPr>
              <a:t>Where is her house? </a:t>
            </a:r>
          </a:p>
          <a:p>
            <a:endParaRPr lang="en-US" sz="2800" b="1" dirty="0">
              <a:solidFill>
                <a:schemeClr val="dk1"/>
              </a:solidFill>
              <a:latin typeface="Quicksand"/>
            </a:endParaRP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3. </a:t>
            </a:r>
            <a:r>
              <a:rPr lang="en-US" sz="2800" b="1" dirty="0">
                <a:solidFill>
                  <a:schemeClr val="dk1"/>
                </a:solidFill>
                <a:latin typeface="Quicksand"/>
              </a:rPr>
              <a:t>What is around her house? </a:t>
            </a:r>
          </a:p>
          <a:p>
            <a:endParaRPr lang="en-US" sz="2800" b="1" dirty="0">
              <a:solidFill>
                <a:schemeClr val="dk1"/>
              </a:solidFill>
              <a:latin typeface="Quicksand"/>
            </a:endParaRP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  <a:latin typeface="Quicksand"/>
            </a:endParaRP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4. </a:t>
            </a:r>
            <a:r>
              <a:rPr lang="en-US" sz="2800" b="1" dirty="0">
                <a:solidFill>
                  <a:schemeClr val="dk1"/>
                </a:solidFill>
                <a:latin typeface="Quicksand"/>
              </a:rPr>
              <a:t>What type of house does Nick have?</a:t>
            </a:r>
          </a:p>
          <a:p>
            <a:r>
              <a:rPr lang="en-US" sz="2800" b="1" dirty="0">
                <a:solidFill>
                  <a:schemeClr val="dk1"/>
                </a:solidFill>
                <a:latin typeface="Quicksand"/>
              </a:rPr>
              <a:t> 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5. </a:t>
            </a:r>
            <a:r>
              <a:rPr lang="en-US" sz="2800" b="1" dirty="0">
                <a:solidFill>
                  <a:schemeClr val="dk1"/>
                </a:solidFill>
                <a:latin typeface="Quicksand"/>
              </a:rPr>
              <a:t>Where is it? </a:t>
            </a:r>
          </a:p>
        </p:txBody>
      </p:sp>
      <p:pic>
        <p:nvPicPr>
          <p:cNvPr id="3" name="B2_29">
            <a:hlinkClick r:id="" action="ppaction://media"/>
            <a:extLst>
              <a:ext uri="{FF2B5EF4-FFF2-40B4-BE49-F238E27FC236}">
                <a16:creationId xmlns:a16="http://schemas.microsoft.com/office/drawing/2014/main" id="{2EF6A98C-DA89-19A0-F318-1E2FB2E2F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3578" y="182338"/>
            <a:ext cx="668014" cy="668014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CA2D3C37-0094-E1DF-62DD-5E3D3BD02A15}"/>
              </a:ext>
            </a:extLst>
          </p:cNvPr>
          <p:cNvSpPr txBox="1"/>
          <p:nvPr/>
        </p:nvSpPr>
        <p:spPr>
          <a:xfrm>
            <a:off x="586933" y="2826174"/>
            <a:ext cx="49594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Quicksand"/>
                <a:ea typeface="Quicksand"/>
                <a:cs typeface="Quicksand"/>
                <a:sym typeface="Quicksand"/>
              </a:rPr>
              <a:t>→ She has a big villa. 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DF2C2BEB-9CDD-EDDD-9C5D-3D43E66CBB96}"/>
              </a:ext>
            </a:extLst>
          </p:cNvPr>
          <p:cNvSpPr txBox="1"/>
          <p:nvPr/>
        </p:nvSpPr>
        <p:spPr>
          <a:xfrm>
            <a:off x="586933" y="3635354"/>
            <a:ext cx="7006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Quicksand"/>
                <a:ea typeface="Quicksand"/>
                <a:cs typeface="Quicksand"/>
                <a:sym typeface="Quicksand"/>
              </a:rPr>
              <a:t>→ </a:t>
            </a:r>
            <a:r>
              <a:rPr lang="en-US" sz="2400" b="1" dirty="0">
                <a:solidFill>
                  <a:srgbClr val="C00000"/>
                </a:solidFill>
                <a:latin typeface="Quicksand"/>
                <a:ea typeface="Quicksand"/>
                <a:cs typeface="Quicksand"/>
              </a:rPr>
              <a:t>Her house / It is by the sea.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F5A0F1BE-40A8-D153-2FA8-AF17BCB7DCEE}"/>
              </a:ext>
            </a:extLst>
          </p:cNvPr>
          <p:cNvSpPr txBox="1"/>
          <p:nvPr/>
        </p:nvSpPr>
        <p:spPr>
          <a:xfrm>
            <a:off x="586933" y="4388153"/>
            <a:ext cx="6501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Quicksand"/>
                <a:ea typeface="Quicksand"/>
                <a:cs typeface="Quicksand"/>
                <a:sym typeface="Quicksand"/>
              </a:rPr>
              <a:t>→ </a:t>
            </a:r>
            <a:r>
              <a:rPr lang="en-US" sz="2400" b="1" dirty="0">
                <a:solidFill>
                  <a:srgbClr val="C00000"/>
                </a:solidFill>
                <a:latin typeface="Quicksand"/>
                <a:ea typeface="Quicksand"/>
                <a:cs typeface="Quicksand"/>
              </a:rPr>
              <a:t>There’s a swimming pool and a garden around her house.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0B018933-0BA4-4941-1C82-391B76BE0EDA}"/>
              </a:ext>
            </a:extLst>
          </p:cNvPr>
          <p:cNvSpPr txBox="1"/>
          <p:nvPr/>
        </p:nvSpPr>
        <p:spPr>
          <a:xfrm>
            <a:off x="586933" y="5824884"/>
            <a:ext cx="4510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Quicksand"/>
                <a:ea typeface="Quicksand"/>
                <a:cs typeface="Quicksand"/>
                <a:sym typeface="Quicksand"/>
              </a:rPr>
              <a:t>→ </a:t>
            </a:r>
            <a:r>
              <a:rPr lang="en-US" sz="2400" b="1" dirty="0">
                <a:solidFill>
                  <a:srgbClr val="C00000"/>
                </a:solidFill>
                <a:latin typeface="Quicksand"/>
                <a:ea typeface="Quicksand"/>
                <a:cs typeface="Quicksand"/>
              </a:rPr>
              <a:t>He has a flat.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4EBC2F6F-5AA5-7890-CB52-9BBDD71331DF}"/>
              </a:ext>
            </a:extLst>
          </p:cNvPr>
          <p:cNvSpPr txBox="1"/>
          <p:nvPr/>
        </p:nvSpPr>
        <p:spPr>
          <a:xfrm>
            <a:off x="2873578" y="6263083"/>
            <a:ext cx="3916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900"/>
            </a:pPr>
            <a:r>
              <a:rPr lang="en-US" sz="2400" b="1" dirty="0">
                <a:solidFill>
                  <a:srgbClr val="C00000"/>
                </a:solidFill>
                <a:latin typeface="Quicksand"/>
                <a:ea typeface="Quicksand"/>
                <a:cs typeface="Quicksand"/>
                <a:sym typeface="Quicksand"/>
              </a:rPr>
              <a:t>→ It’s in the city.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D96AE2EF-ADC1-7F82-A73C-6987DD160BA7}"/>
              </a:ext>
            </a:extLst>
          </p:cNvPr>
          <p:cNvSpPr txBox="1"/>
          <p:nvPr/>
        </p:nvSpPr>
        <p:spPr>
          <a:xfrm>
            <a:off x="7239592" y="1636448"/>
            <a:ext cx="4813850" cy="5170646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2200" dirty="0">
                <a:solidFill>
                  <a:schemeClr val="dk1"/>
                </a:solidFill>
                <a:latin typeface="Quicksand"/>
              </a:rPr>
              <a:t>Can you tell me about your dream house, Linda?</a:t>
            </a:r>
          </a:p>
          <a:p>
            <a:pPr algn="just"/>
            <a:r>
              <a:rPr lang="en-US" sz="22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2200" dirty="0">
                <a:solidFill>
                  <a:schemeClr val="dk1"/>
                </a:solidFill>
                <a:latin typeface="Quicksand"/>
              </a:rPr>
              <a:t>Well, it's </a:t>
            </a:r>
            <a:r>
              <a:rPr lang="en-US" sz="2200" dirty="0">
                <a:solidFill>
                  <a:schemeClr val="tx1"/>
                </a:solidFill>
                <a:latin typeface="Quicksand"/>
              </a:rPr>
              <a:t>a big villa by the sea. </a:t>
            </a:r>
            <a:r>
              <a:rPr lang="en-US" sz="2200" dirty="0">
                <a:solidFill>
                  <a:schemeClr val="dk1"/>
                </a:solidFill>
                <a:latin typeface="Quicksand"/>
              </a:rPr>
              <a:t>It has a view of the sea. It has </a:t>
            </a:r>
            <a:r>
              <a:rPr lang="en-US" sz="2200" dirty="0">
                <a:solidFill>
                  <a:schemeClr val="tx1"/>
                </a:solidFill>
                <a:latin typeface="Quicksand"/>
              </a:rPr>
              <a:t>a swimming pool and a garden.</a:t>
            </a:r>
          </a:p>
          <a:p>
            <a:pPr algn="just"/>
            <a:r>
              <a:rPr lang="en-US" sz="22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2200" dirty="0">
                <a:solidFill>
                  <a:schemeClr val="dk1"/>
                </a:solidFill>
                <a:latin typeface="Quicksand"/>
              </a:rPr>
              <a:t>My dream house is different.</a:t>
            </a:r>
          </a:p>
          <a:p>
            <a:pPr algn="just"/>
            <a:r>
              <a:rPr lang="en-US" sz="22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2200" dirty="0">
                <a:solidFill>
                  <a:schemeClr val="dk1"/>
                </a:solidFill>
                <a:latin typeface="Quicksand"/>
              </a:rPr>
              <a:t>Really? What's it like?</a:t>
            </a:r>
          </a:p>
          <a:p>
            <a:pPr algn="just"/>
            <a:r>
              <a:rPr lang="en-US" sz="22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2200" dirty="0">
                <a:solidFill>
                  <a:schemeClr val="dk1"/>
                </a:solidFill>
                <a:latin typeface="Quicksand"/>
              </a:rPr>
              <a:t>It's a beautiful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Quicksand"/>
              </a:rPr>
              <a:t>flat in the city</a:t>
            </a:r>
            <a:r>
              <a:rPr lang="en-US" sz="2200" dirty="0">
                <a:solidFill>
                  <a:schemeClr val="dk1"/>
                </a:solidFill>
                <a:latin typeface="Quicksand"/>
              </a:rPr>
              <a:t>. It has a park view in front and a city view at the back.</a:t>
            </a:r>
          </a:p>
          <a:p>
            <a:pPr algn="just"/>
            <a:r>
              <a:rPr lang="en-US" sz="2200" b="1" dirty="0">
                <a:solidFill>
                  <a:schemeClr val="dk1"/>
                </a:solidFill>
                <a:latin typeface="Quicksand"/>
              </a:rPr>
              <a:t>Linda: </a:t>
            </a:r>
            <a:r>
              <a:rPr lang="en-US" sz="2200" dirty="0">
                <a:solidFill>
                  <a:schemeClr val="dk1"/>
                </a:solidFill>
                <a:latin typeface="Quicksand"/>
              </a:rPr>
              <a:t>Oh, sounds great!</a:t>
            </a:r>
          </a:p>
          <a:p>
            <a:pPr algn="just"/>
            <a:r>
              <a:rPr lang="en-US" sz="2200" b="1" dirty="0">
                <a:solidFill>
                  <a:schemeClr val="dk1"/>
                </a:solidFill>
                <a:latin typeface="Quicksand"/>
              </a:rPr>
              <a:t>Nick: </a:t>
            </a:r>
            <a:r>
              <a:rPr lang="en-US" sz="2200" dirty="0">
                <a:solidFill>
                  <a:schemeClr val="dk1"/>
                </a:solidFill>
                <a:latin typeface="Quicksand"/>
              </a:rPr>
              <a:t>It has a super smart TV. I can watch films from other planets.</a:t>
            </a:r>
          </a:p>
          <a:p>
            <a:pPr algn="just"/>
            <a:r>
              <a:rPr lang="en-US" sz="2200" b="1" dirty="0">
                <a:solidFill>
                  <a:schemeClr val="dk1"/>
                </a:solidFill>
                <a:latin typeface="Quicksand"/>
              </a:rPr>
              <a:t>Linda: </a:t>
            </a:r>
            <a:r>
              <a:rPr lang="en-US" sz="2200" dirty="0">
                <a:solidFill>
                  <a:schemeClr val="dk1"/>
                </a:solidFill>
                <a:latin typeface="Quicksand"/>
              </a:rPr>
              <a:t>That sounds great, too. But I think it'll be...</a:t>
            </a:r>
          </a:p>
        </p:txBody>
      </p:sp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27" name="Rounded Rectangle 15">
            <a:extLst>
              <a:ext uri="{FF2B5EF4-FFF2-40B4-BE49-F238E27FC236}">
                <a16:creationId xmlns:a16="http://schemas.microsoft.com/office/drawing/2014/main" id="{76BF188B-7C76-1F6A-F3DF-11EFD40304DC}"/>
              </a:ext>
            </a:extLst>
          </p:cNvPr>
          <p:cNvSpPr/>
          <p:nvPr/>
        </p:nvSpPr>
        <p:spPr>
          <a:xfrm>
            <a:off x="432193" y="127590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BF855DE7-D6D5-8D52-001B-416DBDAEB686}"/>
              </a:ext>
            </a:extLst>
          </p:cNvPr>
          <p:cNvSpPr txBox="1"/>
          <p:nvPr/>
        </p:nvSpPr>
        <p:spPr>
          <a:xfrm>
            <a:off x="484281" y="117326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AE41FAD4-D926-A6A0-39F5-A1218ABDA2B4}"/>
              </a:ext>
            </a:extLst>
          </p:cNvPr>
          <p:cNvSpPr txBox="1"/>
          <p:nvPr/>
        </p:nvSpPr>
        <p:spPr>
          <a:xfrm>
            <a:off x="989673" y="1285759"/>
            <a:ext cx="10821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Discuss your dream house, and fill the table. 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C09C044-546C-F803-E6E2-3F6C7F438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670264"/>
              </p:ext>
            </p:extLst>
          </p:nvPr>
        </p:nvGraphicFramePr>
        <p:xfrm>
          <a:off x="375177" y="2566878"/>
          <a:ext cx="6403307" cy="3231065"/>
        </p:xfrm>
        <a:graphic>
          <a:graphicData uri="http://schemas.openxmlformats.org/drawingml/2006/table">
            <a:tbl>
              <a:tblPr firstRow="1" bandRow="1"/>
              <a:tblGrid>
                <a:gridCol w="3022116">
                  <a:extLst>
                    <a:ext uri="{9D8B030D-6E8A-4147-A177-3AD203B41FA5}">
                      <a16:colId xmlns:a16="http://schemas.microsoft.com/office/drawing/2014/main" val="2723601559"/>
                    </a:ext>
                  </a:extLst>
                </a:gridCol>
                <a:gridCol w="3381191">
                  <a:extLst>
                    <a:ext uri="{9D8B030D-6E8A-4147-A177-3AD203B41FA5}">
                      <a16:colId xmlns:a16="http://schemas.microsoft.com/office/drawing/2014/main" val="849149245"/>
                    </a:ext>
                  </a:extLst>
                </a:gridCol>
              </a:tblGrid>
              <a:tr h="553515"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chemeClr val="dk1"/>
                          </a:solidFill>
                          <a:latin typeface="Quicksand"/>
                          <a:sym typeface="Quicksand"/>
                        </a:rPr>
                        <a:t>Type of house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54399"/>
                  </a:ext>
                </a:extLst>
              </a:tr>
              <a:tr h="561535"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chemeClr val="dk1"/>
                          </a:solidFill>
                          <a:latin typeface="Quicksand"/>
                          <a:sym typeface="Quicksand"/>
                        </a:rPr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398226"/>
                  </a:ext>
                </a:extLst>
              </a:tr>
              <a:tr h="561535"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chemeClr val="dk1"/>
                          </a:solidFill>
                          <a:latin typeface="Quicksand"/>
                          <a:sym typeface="Quicksand"/>
                        </a:rPr>
                        <a:t>Number of rooms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73438"/>
                  </a:ext>
                </a:extLst>
              </a:tr>
              <a:tr h="1384628"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chemeClr val="dk1"/>
                          </a:solidFill>
                          <a:latin typeface="Quicksand"/>
                          <a:sym typeface="Quicksand"/>
                        </a:rPr>
                        <a:t>Appliances in the house and what they will/ might do for you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885002"/>
                  </a:ext>
                </a:extLst>
              </a:tr>
            </a:tbl>
          </a:graphicData>
        </a:graphic>
      </p:graphicFrame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58DDD6B1-EB58-20BC-1CFA-4949445599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7465" y="457707"/>
            <a:ext cx="1978102" cy="1112682"/>
          </a:xfrm>
          <a:prstGeom prst="rect">
            <a:avLst/>
          </a:prstGeom>
        </p:spPr>
      </p:pic>
      <p:sp>
        <p:nvSpPr>
          <p:cNvPr id="4" name="Speech Bubble: Rectangle 9">
            <a:extLst>
              <a:ext uri="{FF2B5EF4-FFF2-40B4-BE49-F238E27FC236}">
                <a16:creationId xmlns:a16="http://schemas.microsoft.com/office/drawing/2014/main" id="{201F9C34-E973-F856-5F21-04C49570235E}"/>
              </a:ext>
            </a:extLst>
          </p:cNvPr>
          <p:cNvSpPr/>
          <p:nvPr/>
        </p:nvSpPr>
        <p:spPr>
          <a:xfrm>
            <a:off x="7111505" y="1778511"/>
            <a:ext cx="3572132" cy="931761"/>
          </a:xfrm>
          <a:prstGeom prst="wedgeRectCallout">
            <a:avLst>
              <a:gd name="adj1" fmla="val -43736"/>
              <a:gd name="adj2" fmla="val 11351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What type of dream house is it?</a:t>
            </a:r>
          </a:p>
        </p:txBody>
      </p:sp>
      <p:sp>
        <p:nvSpPr>
          <p:cNvPr id="5" name="Speech Bubble: Rectangle 10">
            <a:extLst>
              <a:ext uri="{FF2B5EF4-FFF2-40B4-BE49-F238E27FC236}">
                <a16:creationId xmlns:a16="http://schemas.microsoft.com/office/drawing/2014/main" id="{3CCB9358-8158-A51A-2342-5CBAB9B70327}"/>
              </a:ext>
            </a:extLst>
          </p:cNvPr>
          <p:cNvSpPr/>
          <p:nvPr/>
        </p:nvSpPr>
        <p:spPr>
          <a:xfrm>
            <a:off x="10194913" y="2570538"/>
            <a:ext cx="1718441" cy="931761"/>
          </a:xfrm>
          <a:prstGeom prst="wedgeRectCallout">
            <a:avLst>
              <a:gd name="adj1" fmla="val 47483"/>
              <a:gd name="adj2" fmla="val 11691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It's a palace. </a:t>
            </a:r>
          </a:p>
        </p:txBody>
      </p:sp>
      <p:sp>
        <p:nvSpPr>
          <p:cNvPr id="6" name="Speech Bubble: Rectangle 11">
            <a:extLst>
              <a:ext uri="{FF2B5EF4-FFF2-40B4-BE49-F238E27FC236}">
                <a16:creationId xmlns:a16="http://schemas.microsoft.com/office/drawing/2014/main" id="{2DD85BD0-70DE-B5DF-7511-B65B95B1F146}"/>
              </a:ext>
            </a:extLst>
          </p:cNvPr>
          <p:cNvSpPr/>
          <p:nvPr/>
        </p:nvSpPr>
        <p:spPr>
          <a:xfrm>
            <a:off x="7755258" y="3096684"/>
            <a:ext cx="2010103" cy="931761"/>
          </a:xfrm>
          <a:prstGeom prst="wedgeRectCallout">
            <a:avLst>
              <a:gd name="adj1" fmla="val -43736"/>
              <a:gd name="adj2" fmla="val 11351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Where is it? </a:t>
            </a:r>
          </a:p>
        </p:txBody>
      </p:sp>
      <p:sp>
        <p:nvSpPr>
          <p:cNvPr id="7" name="Speech Bubble: Rectangle 12">
            <a:extLst>
              <a:ext uri="{FF2B5EF4-FFF2-40B4-BE49-F238E27FC236}">
                <a16:creationId xmlns:a16="http://schemas.microsoft.com/office/drawing/2014/main" id="{D5A86132-E225-54FC-1BFD-10AFE28A9F2B}"/>
              </a:ext>
            </a:extLst>
          </p:cNvPr>
          <p:cNvSpPr/>
          <p:nvPr/>
        </p:nvSpPr>
        <p:spPr>
          <a:xfrm>
            <a:off x="8897571" y="4045542"/>
            <a:ext cx="2695903" cy="931761"/>
          </a:xfrm>
          <a:prstGeom prst="wedgeRectCallout">
            <a:avLst>
              <a:gd name="adj1" fmla="val 47483"/>
              <a:gd name="adj2" fmla="val 11691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It's in the mountains. </a:t>
            </a:r>
          </a:p>
        </p:txBody>
      </p:sp>
      <p:sp>
        <p:nvSpPr>
          <p:cNvPr id="8" name="Title 14">
            <a:extLst>
              <a:ext uri="{FF2B5EF4-FFF2-40B4-BE49-F238E27FC236}">
                <a16:creationId xmlns:a16="http://schemas.microsoft.com/office/drawing/2014/main" id="{28C9DC7D-5258-73E9-EBCD-BE23671D4AF3}"/>
              </a:ext>
            </a:extLst>
          </p:cNvPr>
          <p:cNvSpPr txBox="1">
            <a:spLocks/>
          </p:cNvSpPr>
          <p:nvPr/>
        </p:nvSpPr>
        <p:spPr>
          <a:xfrm>
            <a:off x="4419653" y="2621295"/>
            <a:ext cx="2262300" cy="512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2400" b="1" dirty="0">
                <a:solidFill>
                  <a:srgbClr val="00B050"/>
                </a:solidFill>
                <a:latin typeface="+mn-lt"/>
              </a:rPr>
              <a:t>palace</a:t>
            </a:r>
            <a:endParaRPr lang="en-VN" sz="40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65D31CB1-3CB5-E4CF-8E88-8A464E34040D}"/>
              </a:ext>
            </a:extLst>
          </p:cNvPr>
          <p:cNvSpPr txBox="1">
            <a:spLocks/>
          </p:cNvSpPr>
          <p:nvPr/>
        </p:nvSpPr>
        <p:spPr>
          <a:xfrm>
            <a:off x="3479491" y="3172706"/>
            <a:ext cx="3298993" cy="51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100" b="1" i="0" u="none" strike="noStrike" cap="none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Capriola"/>
              <a:buNone/>
              <a:defRPr sz="2500" b="1" i="0" u="none" strike="noStrike" cap="none">
                <a:solidFill>
                  <a:schemeClr val="accent5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i</a:t>
            </a:r>
            <a:r>
              <a:rPr lang="en-VN" dirty="0">
                <a:solidFill>
                  <a:srgbClr val="00B050"/>
                </a:solidFill>
              </a:rPr>
              <a:t>n the mountains</a:t>
            </a:r>
          </a:p>
        </p:txBody>
      </p:sp>
    </p:spTree>
    <p:extLst>
      <p:ext uri="{BB962C8B-B14F-4D97-AF65-F5344CB8AC3E}">
        <p14:creationId xmlns:p14="http://schemas.microsoft.com/office/powerpoint/2010/main" val="36690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3778</TotalTime>
  <Words>846</Words>
  <Application>Microsoft Office PowerPoint</Application>
  <PresentationFormat>Màn hình rộng</PresentationFormat>
  <Paragraphs>139</Paragraphs>
  <Slides>14</Slides>
  <Notes>9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3" baseType="lpstr">
      <vt:lpstr>Arial</vt:lpstr>
      <vt:lpstr>Berlin Sans FB Demi</vt:lpstr>
      <vt:lpstr>Calibri</vt:lpstr>
      <vt:lpstr>Calibri Light</vt:lpstr>
      <vt:lpstr>Capriola</vt:lpstr>
      <vt:lpstr>Myriad Pro</vt:lpstr>
      <vt:lpstr>Quicksand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Peer check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 Nguyen</cp:lastModifiedBy>
  <cp:revision>226</cp:revision>
  <dcterms:created xsi:type="dcterms:W3CDTF">2020-12-09T02:04:09Z</dcterms:created>
  <dcterms:modified xsi:type="dcterms:W3CDTF">2023-10-02T04:58:42Z</dcterms:modified>
</cp:coreProperties>
</file>