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1" r:id="rId2"/>
    <p:sldId id="256" r:id="rId3"/>
    <p:sldId id="302" r:id="rId4"/>
    <p:sldId id="279" r:id="rId5"/>
    <p:sldId id="359" r:id="rId6"/>
    <p:sldId id="316" r:id="rId7"/>
    <p:sldId id="355" r:id="rId8"/>
    <p:sldId id="356" r:id="rId9"/>
    <p:sldId id="283" r:id="rId10"/>
    <p:sldId id="298" r:id="rId11"/>
    <p:sldId id="289" r:id="rId12"/>
    <p:sldId id="290" r:id="rId13"/>
    <p:sldId id="351" r:id="rId14"/>
    <p:sldId id="313" r:id="rId15"/>
    <p:sldId id="314" r:id="rId16"/>
    <p:sldId id="330"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8"/>
    <a:srgbClr val="F16649"/>
    <a:srgbClr val="0070C0"/>
    <a:srgbClr val="C0E6EA"/>
    <a:srgbClr val="62C8CE"/>
    <a:srgbClr val="05A0B8"/>
    <a:srgbClr val="7192A9"/>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57" d="100"/>
          <a:sy n="57" d="100"/>
        </p:scale>
        <p:origin x="114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5371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095549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14325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49318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6606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5635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n/meeting-conference-sales-business-1184892/" TargetMode="External"/><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620"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2" name="Picture 2">
            <a:extLst>
              <a:ext uri="{FF2B5EF4-FFF2-40B4-BE49-F238E27FC236}">
                <a16:creationId xmlns:a16="http://schemas.microsoft.com/office/drawing/2014/main" id="{1E04D95C-4106-9296-B0F6-38C23AE12F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6445082" y="1739156"/>
            <a:ext cx="5576737" cy="3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91B401-BD2C-A217-9EC3-374608CCCEFE}"/>
              </a:ext>
            </a:extLst>
          </p:cNvPr>
          <p:cNvSpPr txBox="1"/>
          <p:nvPr/>
        </p:nvSpPr>
        <p:spPr>
          <a:xfrm>
            <a:off x="470370" y="1741850"/>
            <a:ext cx="608211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1. What type of house do you think it is?</a:t>
            </a:r>
          </a:p>
        </p:txBody>
      </p:sp>
      <p:sp>
        <p:nvSpPr>
          <p:cNvPr id="4" name="TextBox 4">
            <a:extLst>
              <a:ext uri="{FF2B5EF4-FFF2-40B4-BE49-F238E27FC236}">
                <a16:creationId xmlns:a16="http://schemas.microsoft.com/office/drawing/2014/main" id="{50DD9802-CB2D-FADC-057F-81FB24DF4CDB}"/>
              </a:ext>
            </a:extLst>
          </p:cNvPr>
          <p:cNvSpPr txBox="1"/>
          <p:nvPr/>
        </p:nvSpPr>
        <p:spPr>
          <a:xfrm>
            <a:off x="470370" y="2663896"/>
            <a:ext cx="551849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2. Where do you think the house is? </a:t>
            </a:r>
          </a:p>
        </p:txBody>
      </p:sp>
      <p:sp>
        <p:nvSpPr>
          <p:cNvPr id="5" name="TextBox 5">
            <a:extLst>
              <a:ext uri="{FF2B5EF4-FFF2-40B4-BE49-F238E27FC236}">
                <a16:creationId xmlns:a16="http://schemas.microsoft.com/office/drawing/2014/main" id="{C2A3C757-8EFD-344D-E78C-F7FB6EE298AC}"/>
              </a:ext>
            </a:extLst>
          </p:cNvPr>
          <p:cNvSpPr txBox="1"/>
          <p:nvPr/>
        </p:nvSpPr>
        <p:spPr>
          <a:xfrm>
            <a:off x="470370" y="3669004"/>
            <a:ext cx="59747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3. What can you see around the house?</a:t>
            </a:r>
          </a:p>
        </p:txBody>
      </p:sp>
      <p:sp>
        <p:nvSpPr>
          <p:cNvPr id="6" name="TextBox 6">
            <a:extLst>
              <a:ext uri="{FF2B5EF4-FFF2-40B4-BE49-F238E27FC236}">
                <a16:creationId xmlns:a16="http://schemas.microsoft.com/office/drawing/2014/main" id="{862522DB-15A3-45D5-D2A5-C929E58FCCED}"/>
              </a:ext>
            </a:extLst>
          </p:cNvPr>
          <p:cNvSpPr txBox="1"/>
          <p:nvPr/>
        </p:nvSpPr>
        <p:spPr>
          <a:xfrm>
            <a:off x="470370" y="5215037"/>
            <a:ext cx="5192447"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4. What can you see in the house?</a:t>
            </a:r>
          </a:p>
        </p:txBody>
      </p:sp>
      <p:sp>
        <p:nvSpPr>
          <p:cNvPr id="7" name="TextBox 7">
            <a:extLst>
              <a:ext uri="{FF2B5EF4-FFF2-40B4-BE49-F238E27FC236}">
                <a16:creationId xmlns:a16="http://schemas.microsoft.com/office/drawing/2014/main" id="{E31BD2AB-7116-3A5F-B399-DEC57265D9D7}"/>
              </a:ext>
            </a:extLst>
          </p:cNvPr>
          <p:cNvSpPr txBox="1"/>
          <p:nvPr/>
        </p:nvSpPr>
        <p:spPr>
          <a:xfrm>
            <a:off x="598302" y="2239629"/>
            <a:ext cx="1459054"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It’s villa. </a:t>
            </a:r>
          </a:p>
        </p:txBody>
      </p:sp>
      <p:sp>
        <p:nvSpPr>
          <p:cNvPr id="8" name="TextBox 9">
            <a:extLst>
              <a:ext uri="{FF2B5EF4-FFF2-40B4-BE49-F238E27FC236}">
                <a16:creationId xmlns:a16="http://schemas.microsoft.com/office/drawing/2014/main" id="{F260F487-714D-0A5D-CEDF-2993DD17376B}"/>
              </a:ext>
            </a:extLst>
          </p:cNvPr>
          <p:cNvSpPr txBox="1"/>
          <p:nvPr/>
        </p:nvSpPr>
        <p:spPr>
          <a:xfrm>
            <a:off x="598302" y="3129515"/>
            <a:ext cx="2233304" cy="523220"/>
          </a:xfrm>
          <a:prstGeom prst="rect">
            <a:avLst/>
          </a:prstGeom>
          <a:noFill/>
        </p:spPr>
        <p:txBody>
          <a:bodyPr wrap="none" rtlCol="0">
            <a:spAutoFit/>
          </a:bodyPr>
          <a:lstStyle/>
          <a:p>
            <a:r>
              <a:rPr lang="en-US" sz="2800" dirty="0">
                <a:solidFill>
                  <a:srgbClr val="C00000"/>
                </a:solidFill>
                <a:latin typeface="Calibri" panose="020F0502020204030204" pitchFamily="34" charset="0"/>
                <a:cs typeface="Calibri" panose="020F0502020204030204" pitchFamily="34" charset="0"/>
              </a:rPr>
              <a:t>On the ocean.</a:t>
            </a:r>
          </a:p>
        </p:txBody>
      </p:sp>
      <p:sp>
        <p:nvSpPr>
          <p:cNvPr id="9" name="TextBox 10">
            <a:extLst>
              <a:ext uri="{FF2B5EF4-FFF2-40B4-BE49-F238E27FC236}">
                <a16:creationId xmlns:a16="http://schemas.microsoft.com/office/drawing/2014/main" id="{D0D39FB3-CB70-A67D-79EE-C3550046F7F1}"/>
              </a:ext>
            </a:extLst>
          </p:cNvPr>
          <p:cNvSpPr txBox="1"/>
          <p:nvPr/>
        </p:nvSpPr>
        <p:spPr>
          <a:xfrm>
            <a:off x="546998" y="4226577"/>
            <a:ext cx="5192447" cy="954107"/>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A helicopter, trees, a garden, a swimming pool, blue sea.</a:t>
            </a:r>
          </a:p>
        </p:txBody>
      </p:sp>
      <p:sp>
        <p:nvSpPr>
          <p:cNvPr id="10" name="TextBox 11">
            <a:extLst>
              <a:ext uri="{FF2B5EF4-FFF2-40B4-BE49-F238E27FC236}">
                <a16:creationId xmlns:a16="http://schemas.microsoft.com/office/drawing/2014/main" id="{951215DA-1C9E-C7D1-2FB4-96AA47724BA9}"/>
              </a:ext>
            </a:extLst>
          </p:cNvPr>
          <p:cNvSpPr txBox="1"/>
          <p:nvPr/>
        </p:nvSpPr>
        <p:spPr>
          <a:xfrm>
            <a:off x="598302" y="5856976"/>
            <a:ext cx="9054263" cy="523220"/>
          </a:xfrm>
          <a:prstGeom prst="rect">
            <a:avLst/>
          </a:prstGeom>
          <a:noFill/>
        </p:spPr>
        <p:txBody>
          <a:bodyPr wrap="square" rtlCol="0">
            <a:spAutoFit/>
          </a:bodyPr>
          <a:lstStyle/>
          <a:p>
            <a:r>
              <a:rPr lang="en-US" sz="2800" dirty="0">
                <a:solidFill>
                  <a:srgbClr val="C00000"/>
                </a:solidFill>
                <a:latin typeface="Calibri" panose="020F0502020204030204" pitchFamily="34" charset="0"/>
                <a:cs typeface="Calibri" panose="020F0502020204030204" pitchFamily="34" charset="0"/>
              </a:rPr>
              <a:t>Robots in the kitchen, a TV, a computer,… in the living room. </a:t>
            </a:r>
          </a:p>
        </p:txBody>
      </p:sp>
      <p:sp>
        <p:nvSpPr>
          <p:cNvPr id="22" name="TextBox 22">
            <a:extLst>
              <a:ext uri="{FF2B5EF4-FFF2-40B4-BE49-F238E27FC236}">
                <a16:creationId xmlns:a16="http://schemas.microsoft.com/office/drawing/2014/main" id="{F8A09EF7-53D7-5C9E-6706-4EB6D7E90B72}"/>
              </a:ext>
            </a:extLst>
          </p:cNvPr>
          <p:cNvSpPr txBox="1"/>
          <p:nvPr/>
        </p:nvSpPr>
        <p:spPr>
          <a:xfrm>
            <a:off x="1027850" y="1152225"/>
            <a:ext cx="8842157" cy="523220"/>
          </a:xfrm>
          <a:prstGeom prst="rect">
            <a:avLst/>
          </a:prstGeom>
          <a:noFill/>
        </p:spPr>
        <p:txBody>
          <a:bodyPr wrap="square" rtlCol="0">
            <a:spAutoFit/>
          </a:bodyPr>
          <a:lstStyle/>
          <a:p>
            <a:pPr algn="just"/>
            <a:r>
              <a:rPr lang="en-US" sz="2800" b="1" spc="-100" dirty="0">
                <a:effectLst>
                  <a:glow rad="88900">
                    <a:schemeClr val="bg1"/>
                  </a:glow>
                </a:effectLst>
                <a:latin typeface="Times New Roman" pitchFamily="18" charset="0"/>
                <a:cs typeface="Times New Roman" pitchFamily="18" charset="0"/>
              </a:rPr>
              <a:t>Look at the picture and answer.</a:t>
            </a:r>
          </a:p>
        </p:txBody>
      </p:sp>
      <p:sp>
        <p:nvSpPr>
          <p:cNvPr id="23" name="Rounded Rectangle 15">
            <a:extLst>
              <a:ext uri="{FF2B5EF4-FFF2-40B4-BE49-F238E27FC236}">
                <a16:creationId xmlns:a16="http://schemas.microsoft.com/office/drawing/2014/main" id="{DB70D3B4-9803-69A9-4AF4-28FDCD590A19}"/>
              </a:ext>
            </a:extLst>
          </p:cNvPr>
          <p:cNvSpPr/>
          <p:nvPr/>
        </p:nvSpPr>
        <p:spPr>
          <a:xfrm>
            <a:off x="470370" y="1155899"/>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4" name="TextBox 16">
            <a:extLst>
              <a:ext uri="{FF2B5EF4-FFF2-40B4-BE49-F238E27FC236}">
                <a16:creationId xmlns:a16="http://schemas.microsoft.com/office/drawing/2014/main" id="{0EB0DABE-4899-FBBE-65A4-61FE86F6A6AC}"/>
              </a:ext>
            </a:extLst>
          </p:cNvPr>
          <p:cNvSpPr txBox="1"/>
          <p:nvPr/>
        </p:nvSpPr>
        <p:spPr>
          <a:xfrm>
            <a:off x="525244" y="107016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4F8F3C8-7BF4-958D-9DC8-A3B78A69CBED}"/>
              </a:ext>
            </a:extLst>
          </p:cNvPr>
          <p:cNvSpPr/>
          <p:nvPr/>
        </p:nvSpPr>
        <p:spPr>
          <a:xfrm>
            <a:off x="6885577" y="447041"/>
            <a:ext cx="5124888" cy="5909311"/>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43" name="Rounded Rectangle 42">
            <a:extLst>
              <a:ext uri="{FF2B5EF4-FFF2-40B4-BE49-F238E27FC236}">
                <a16:creationId xmlns:a16="http://schemas.microsoft.com/office/drawing/2014/main" id="{12017C6A-54F3-30D2-26BC-7B974C74B723}"/>
              </a:ext>
            </a:extLst>
          </p:cNvPr>
          <p:cNvSpPr/>
          <p:nvPr/>
        </p:nvSpPr>
        <p:spPr>
          <a:xfrm>
            <a:off x="8318232" y="4914907"/>
            <a:ext cx="28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4" name="Rounded Rectangle 43">
            <a:extLst>
              <a:ext uri="{FF2B5EF4-FFF2-40B4-BE49-F238E27FC236}">
                <a16:creationId xmlns:a16="http://schemas.microsoft.com/office/drawing/2014/main" id="{450CA768-0982-05BF-A66B-19AC5B78EC39}"/>
              </a:ext>
            </a:extLst>
          </p:cNvPr>
          <p:cNvSpPr/>
          <p:nvPr/>
        </p:nvSpPr>
        <p:spPr>
          <a:xfrm>
            <a:off x="6966799" y="5928805"/>
            <a:ext cx="163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5" name="Rounded Rectangle 44">
            <a:extLst>
              <a:ext uri="{FF2B5EF4-FFF2-40B4-BE49-F238E27FC236}">
                <a16:creationId xmlns:a16="http://schemas.microsoft.com/office/drawing/2014/main" id="{98FC9EEB-22B3-BA7F-7417-29ACD40ABDB2}"/>
              </a:ext>
            </a:extLst>
          </p:cNvPr>
          <p:cNvSpPr/>
          <p:nvPr/>
        </p:nvSpPr>
        <p:spPr>
          <a:xfrm>
            <a:off x="6966799" y="5254836"/>
            <a:ext cx="225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6" name="Rounded Rectangle 45">
            <a:extLst>
              <a:ext uri="{FF2B5EF4-FFF2-40B4-BE49-F238E27FC236}">
                <a16:creationId xmlns:a16="http://schemas.microsoft.com/office/drawing/2014/main" id="{7834344A-43C6-DF58-F2A3-A15D0AAADD67}"/>
              </a:ext>
            </a:extLst>
          </p:cNvPr>
          <p:cNvSpPr/>
          <p:nvPr/>
        </p:nvSpPr>
        <p:spPr>
          <a:xfrm>
            <a:off x="9337040" y="5591749"/>
            <a:ext cx="216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3" name="Rounded Rectangle 22">
            <a:extLst>
              <a:ext uri="{FF2B5EF4-FFF2-40B4-BE49-F238E27FC236}">
                <a16:creationId xmlns:a16="http://schemas.microsoft.com/office/drawing/2014/main" id="{EB08E8A2-506A-8A77-4E66-6910922D93A6}"/>
              </a:ext>
            </a:extLst>
          </p:cNvPr>
          <p:cNvSpPr/>
          <p:nvPr/>
        </p:nvSpPr>
        <p:spPr>
          <a:xfrm>
            <a:off x="9265451" y="2718107"/>
            <a:ext cx="768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8" name="Rounded Rectangle 27">
            <a:extLst>
              <a:ext uri="{FF2B5EF4-FFF2-40B4-BE49-F238E27FC236}">
                <a16:creationId xmlns:a16="http://schemas.microsoft.com/office/drawing/2014/main" id="{DC8A8B2F-0E28-6B6B-E82A-B99502A00719}"/>
              </a:ext>
            </a:extLst>
          </p:cNvPr>
          <p:cNvSpPr/>
          <p:nvPr/>
        </p:nvSpPr>
        <p:spPr>
          <a:xfrm>
            <a:off x="9448020" y="3050276"/>
            <a:ext cx="182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7A2D704D-0944-C211-E189-75D4A7D433E3}"/>
              </a:ext>
            </a:extLst>
          </p:cNvPr>
          <p:cNvSpPr/>
          <p:nvPr/>
        </p:nvSpPr>
        <p:spPr>
          <a:xfrm>
            <a:off x="10470253" y="3384791"/>
            <a:ext cx="1200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8" name="Rounded Rectangle 37">
            <a:extLst>
              <a:ext uri="{FF2B5EF4-FFF2-40B4-BE49-F238E27FC236}">
                <a16:creationId xmlns:a16="http://schemas.microsoft.com/office/drawing/2014/main" id="{76FA711E-0023-3B45-D905-D12DA329C840}"/>
              </a:ext>
            </a:extLst>
          </p:cNvPr>
          <p:cNvSpPr/>
          <p:nvPr/>
        </p:nvSpPr>
        <p:spPr>
          <a:xfrm>
            <a:off x="7017032" y="3401695"/>
            <a:ext cx="134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9" name="Rounded Rectangle 38">
            <a:extLst>
              <a:ext uri="{FF2B5EF4-FFF2-40B4-BE49-F238E27FC236}">
                <a16:creationId xmlns:a16="http://schemas.microsoft.com/office/drawing/2014/main" id="{48EA0781-E009-C5B8-7B0D-D6A99162EDC6}"/>
              </a:ext>
            </a:extLst>
          </p:cNvPr>
          <p:cNvSpPr/>
          <p:nvPr/>
        </p:nvSpPr>
        <p:spPr>
          <a:xfrm>
            <a:off x="8462232" y="3396149"/>
            <a:ext cx="153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40" name="Rounded Rectangle 39">
            <a:extLst>
              <a:ext uri="{FF2B5EF4-FFF2-40B4-BE49-F238E27FC236}">
                <a16:creationId xmlns:a16="http://schemas.microsoft.com/office/drawing/2014/main" id="{47F6D832-2260-6F40-0806-3CC156B47324}"/>
              </a:ext>
            </a:extLst>
          </p:cNvPr>
          <p:cNvSpPr/>
          <p:nvPr/>
        </p:nvSpPr>
        <p:spPr>
          <a:xfrm>
            <a:off x="6966799" y="3748260"/>
            <a:ext cx="9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1" name="Rounded Rectangle 40">
            <a:extLst>
              <a:ext uri="{FF2B5EF4-FFF2-40B4-BE49-F238E27FC236}">
                <a16:creationId xmlns:a16="http://schemas.microsoft.com/office/drawing/2014/main" id="{C46907C2-BBD0-7914-275B-37BB8A85B78C}"/>
              </a:ext>
            </a:extLst>
          </p:cNvPr>
          <p:cNvSpPr/>
          <p:nvPr/>
        </p:nvSpPr>
        <p:spPr>
          <a:xfrm>
            <a:off x="10969556" y="3748260"/>
            <a:ext cx="576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42" name="Rounded Rectangle 41">
            <a:extLst>
              <a:ext uri="{FF2B5EF4-FFF2-40B4-BE49-F238E27FC236}">
                <a16:creationId xmlns:a16="http://schemas.microsoft.com/office/drawing/2014/main" id="{927EDA1E-7E6A-3721-A5D0-0FA1C24CB558}"/>
              </a:ext>
            </a:extLst>
          </p:cNvPr>
          <p:cNvSpPr/>
          <p:nvPr/>
        </p:nvSpPr>
        <p:spPr>
          <a:xfrm>
            <a:off x="6966799" y="4085316"/>
            <a:ext cx="2112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C84FBFF8-35A6-B58C-A904-94A26BE78DFE}"/>
              </a:ext>
            </a:extLst>
          </p:cNvPr>
          <p:cNvSpPr/>
          <p:nvPr/>
        </p:nvSpPr>
        <p:spPr>
          <a:xfrm>
            <a:off x="8525288" y="4537228"/>
            <a:ext cx="2064000" cy="3054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15" name="Rounded Rectangle 14">
            <a:extLst>
              <a:ext uri="{FF2B5EF4-FFF2-40B4-BE49-F238E27FC236}">
                <a16:creationId xmlns:a16="http://schemas.microsoft.com/office/drawing/2014/main" id="{8DD459A3-F806-F589-6B02-ADEB820CEC70}"/>
              </a:ext>
            </a:extLst>
          </p:cNvPr>
          <p:cNvSpPr/>
          <p:nvPr/>
        </p:nvSpPr>
        <p:spPr>
          <a:xfrm>
            <a:off x="310445" y="3595512"/>
            <a:ext cx="92568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7" name="Rounded Rectangle 16">
            <a:extLst>
              <a:ext uri="{FF2B5EF4-FFF2-40B4-BE49-F238E27FC236}">
                <a16:creationId xmlns:a16="http://schemas.microsoft.com/office/drawing/2014/main" id="{0FE7798A-29D2-7A3D-DB1E-80886A22E77B}"/>
              </a:ext>
            </a:extLst>
          </p:cNvPr>
          <p:cNvSpPr/>
          <p:nvPr/>
        </p:nvSpPr>
        <p:spPr>
          <a:xfrm>
            <a:off x="310444" y="5380259"/>
            <a:ext cx="224328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 name="TextBox 1">
            <a:extLst>
              <a:ext uri="{FF2B5EF4-FFF2-40B4-BE49-F238E27FC236}">
                <a16:creationId xmlns:a16="http://schemas.microsoft.com/office/drawing/2014/main" id="{FAEABAE7-3CB9-4891-906A-21E3B1BA2C65}"/>
              </a:ext>
            </a:extLst>
          </p:cNvPr>
          <p:cNvSpPr txBox="1"/>
          <p:nvPr/>
        </p:nvSpPr>
        <p:spPr>
          <a:xfrm>
            <a:off x="1236134" y="121921"/>
            <a:ext cx="5463661"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and match the phrases in A with the correct ones in B. </a:t>
            </a:r>
          </a:p>
        </p:txBody>
      </p:sp>
      <p:graphicFrame>
        <p:nvGraphicFramePr>
          <p:cNvPr id="3" name="Table 3">
            <a:extLst>
              <a:ext uri="{FF2B5EF4-FFF2-40B4-BE49-F238E27FC236}">
                <a16:creationId xmlns:a16="http://schemas.microsoft.com/office/drawing/2014/main" id="{10CAD6AE-F20B-4CCF-8A62-44521AEB255E}"/>
              </a:ext>
            </a:extLst>
          </p:cNvPr>
          <p:cNvGraphicFramePr>
            <a:graphicFrameLocks noGrp="1"/>
          </p:cNvGraphicFramePr>
          <p:nvPr/>
        </p:nvGraphicFramePr>
        <p:xfrm>
          <a:off x="270934" y="2764764"/>
          <a:ext cx="6428862" cy="3616960"/>
        </p:xfrm>
        <a:graphic>
          <a:graphicData uri="http://schemas.openxmlformats.org/drawingml/2006/table">
            <a:tbl>
              <a:tblPr firstRow="1" bandRow="1">
                <a:tableStyleId>{69012ECD-51FC-41F1-AA8D-1B2483CD663E}</a:tableStyleId>
              </a:tblPr>
              <a:tblGrid>
                <a:gridCol w="3077863">
                  <a:extLst>
                    <a:ext uri="{9D8B030D-6E8A-4147-A177-3AD203B41FA5}">
                      <a16:colId xmlns:a16="http://schemas.microsoft.com/office/drawing/2014/main" val="2358280646"/>
                    </a:ext>
                  </a:extLst>
                </a:gridCol>
                <a:gridCol w="3350999">
                  <a:extLst>
                    <a:ext uri="{9D8B030D-6E8A-4147-A177-3AD203B41FA5}">
                      <a16:colId xmlns:a16="http://schemas.microsoft.com/office/drawing/2014/main" val="1653604449"/>
                    </a:ext>
                  </a:extLst>
                </a:gridCol>
              </a:tblGrid>
              <a:tr h="447040">
                <a:tc>
                  <a:txBody>
                    <a:bodyPr/>
                    <a:lstStyle/>
                    <a:p>
                      <a:r>
                        <a:rPr lang="en-US" sz="2100" dirty="0"/>
                        <a:t>A</a:t>
                      </a:r>
                    </a:p>
                  </a:txBody>
                  <a:tcPr marL="121920" marR="121920" marT="60960" marB="60960"/>
                </a:tc>
                <a:tc>
                  <a:txBody>
                    <a:bodyPr/>
                    <a:lstStyle/>
                    <a:p>
                      <a:r>
                        <a:rPr lang="en-US" sz="2100" dirty="0"/>
                        <a:t>B</a:t>
                      </a:r>
                    </a:p>
                  </a:txBody>
                  <a:tcPr marL="121920" marR="121920" marT="60960" marB="60960"/>
                </a:tc>
                <a:extLst>
                  <a:ext uri="{0D108BD9-81ED-4DB2-BD59-A6C34878D82A}">
                    <a16:rowId xmlns:a16="http://schemas.microsoft.com/office/drawing/2014/main" val="726330745"/>
                  </a:ext>
                </a:extLst>
              </a:tr>
              <a:tr h="1747520">
                <a:tc>
                  <a:txBody>
                    <a:bodyPr/>
                    <a:lstStyle/>
                    <a:p>
                      <a:pPr marL="0" indent="0">
                        <a:buNone/>
                      </a:pPr>
                      <a:r>
                        <a:rPr lang="en-US" sz="2100" dirty="0">
                          <a:solidFill>
                            <a:schemeClr val="accent5"/>
                          </a:solidFill>
                        </a:rPr>
                        <a:t>1. The house will have robots to </a:t>
                      </a:r>
                    </a:p>
                  </a:txBody>
                  <a:tcPr marL="121920" marR="121920" marT="60960" marB="60960"/>
                </a:tc>
                <a:tc>
                  <a:txBody>
                    <a:bodyPr/>
                    <a:lstStyle/>
                    <a:p>
                      <a:endParaRPr lang="en-US" sz="2100" dirty="0"/>
                    </a:p>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122655398"/>
                  </a:ext>
                </a:extLst>
              </a:tr>
              <a:tr h="1422400">
                <a:tc>
                  <a:txBody>
                    <a:bodyPr/>
                    <a:lstStyle/>
                    <a:p>
                      <a:pPr marL="0" indent="0">
                        <a:buNone/>
                      </a:pPr>
                      <a:r>
                        <a:rPr lang="en-US" sz="2100" dirty="0">
                          <a:solidFill>
                            <a:schemeClr val="accent5"/>
                          </a:solidFill>
                        </a:rPr>
                        <a:t>2. The house will have a super smart TV to </a:t>
                      </a:r>
                    </a:p>
                  </a:txBody>
                  <a:tcPr marL="121920" marR="121920" marT="60960" marB="60960"/>
                </a:tc>
                <a:tc>
                  <a:txBody>
                    <a:bodyPr/>
                    <a:lstStyle/>
                    <a:p>
                      <a:endParaRPr lang="en-US" sz="2100" dirty="0"/>
                    </a:p>
                    <a:p>
                      <a:endParaRPr lang="en-US" sz="2100" dirty="0"/>
                    </a:p>
                    <a:p>
                      <a:endParaRPr lang="en-US" sz="2100" dirty="0"/>
                    </a:p>
                    <a:p>
                      <a:endParaRPr lang="en-US" sz="2100" dirty="0"/>
                    </a:p>
                  </a:txBody>
                  <a:tcPr marL="121920" marR="121920" marT="60960" marB="60960"/>
                </a:tc>
                <a:extLst>
                  <a:ext uri="{0D108BD9-81ED-4DB2-BD59-A6C34878D82A}">
                    <a16:rowId xmlns:a16="http://schemas.microsoft.com/office/drawing/2014/main" val="2511236860"/>
                  </a:ext>
                </a:extLst>
              </a:tr>
            </a:tbl>
          </a:graphicData>
        </a:graphic>
      </p:graphicFrame>
      <p:sp>
        <p:nvSpPr>
          <p:cNvPr id="5" name="TextBox 4">
            <a:extLst>
              <a:ext uri="{FF2B5EF4-FFF2-40B4-BE49-F238E27FC236}">
                <a16:creationId xmlns:a16="http://schemas.microsoft.com/office/drawing/2014/main" id="{A9A8CF51-6DB9-4437-893E-162C3ECB6BC9}"/>
              </a:ext>
            </a:extLst>
          </p:cNvPr>
          <p:cNvSpPr txBox="1"/>
          <p:nvPr/>
        </p:nvSpPr>
        <p:spPr>
          <a:xfrm>
            <a:off x="234542" y="867610"/>
            <a:ext cx="6838268" cy="1836400"/>
          </a:xfrm>
          <a:prstGeom prst="rect">
            <a:avLst/>
          </a:prstGeom>
          <a:noFill/>
        </p:spPr>
        <p:txBody>
          <a:bodyPr wrap="square">
            <a:spAutoFit/>
          </a:bodyPr>
          <a:lstStyle/>
          <a:p>
            <a:pPr>
              <a:spcBef>
                <a:spcPts val="400"/>
              </a:spcBef>
            </a:pPr>
            <a:r>
              <a:rPr lang="en-US" sz="2000" dirty="0">
                <a:latin typeface="Calibri" panose="020F0502020204030204" pitchFamily="34" charset="0"/>
                <a:cs typeface="Calibri" panose="020F0502020204030204" pitchFamily="34" charset="0"/>
              </a:rPr>
              <a:t>a. clean the floors. 		b. contact my friends. </a:t>
            </a:r>
          </a:p>
          <a:p>
            <a:pPr>
              <a:spcBef>
                <a:spcPts val="400"/>
              </a:spcBef>
            </a:pPr>
            <a:r>
              <a:rPr lang="en-US" sz="2000" dirty="0">
                <a:latin typeface="Calibri" panose="020F0502020204030204" pitchFamily="34" charset="0"/>
                <a:cs typeface="Calibri" panose="020F0502020204030204" pitchFamily="34" charset="0"/>
              </a:rPr>
              <a:t>c. wash clothes. 	</a:t>
            </a:r>
          </a:p>
          <a:p>
            <a:pPr>
              <a:spcBef>
                <a:spcPts val="400"/>
              </a:spcBef>
            </a:pPr>
            <a:r>
              <a:rPr lang="en-US" sz="2000" dirty="0">
                <a:latin typeface="Calibri" panose="020F0502020204030204" pitchFamily="34" charset="0"/>
                <a:cs typeface="Calibri" panose="020F0502020204030204" pitchFamily="34" charset="0"/>
              </a:rPr>
              <a:t>d. buy food from the supermarket. </a:t>
            </a:r>
          </a:p>
          <a:p>
            <a:pPr>
              <a:spcBef>
                <a:spcPts val="400"/>
              </a:spcBef>
            </a:pPr>
            <a:r>
              <a:rPr lang="en-US" sz="2000" dirty="0">
                <a:latin typeface="Calibri" panose="020F0502020204030204" pitchFamily="34" charset="0"/>
                <a:cs typeface="Calibri" panose="020F0502020204030204" pitchFamily="34" charset="0"/>
              </a:rPr>
              <a:t>e. cook meals 		f. send and receive email</a:t>
            </a:r>
          </a:p>
          <a:p>
            <a:pPr>
              <a:spcBef>
                <a:spcPts val="400"/>
              </a:spcBef>
            </a:pPr>
            <a:r>
              <a:rPr lang="en-US" sz="2000" dirty="0">
                <a:latin typeface="Calibri" panose="020F0502020204030204" pitchFamily="34" charset="0"/>
                <a:cs typeface="Calibri" panose="020F0502020204030204" pitchFamily="34" charset="0"/>
              </a:rPr>
              <a:t>g. feed the dogs and cats. 	h. water the flowers. </a:t>
            </a:r>
          </a:p>
        </p:txBody>
      </p:sp>
      <p:sp>
        <p:nvSpPr>
          <p:cNvPr id="7" name="TextBox 6">
            <a:extLst>
              <a:ext uri="{FF2B5EF4-FFF2-40B4-BE49-F238E27FC236}">
                <a16:creationId xmlns:a16="http://schemas.microsoft.com/office/drawing/2014/main" id="{CC8242D5-6D42-4B40-AB1F-3FFE4BB75079}"/>
              </a:ext>
            </a:extLst>
          </p:cNvPr>
          <p:cNvSpPr txBox="1"/>
          <p:nvPr/>
        </p:nvSpPr>
        <p:spPr>
          <a:xfrm flipH="1">
            <a:off x="6966799" y="501648"/>
            <a:ext cx="4914756" cy="5879558"/>
          </a:xfrm>
          <a:prstGeom prst="rect">
            <a:avLst/>
          </a:prstGeom>
          <a:noFill/>
          <a:ln>
            <a:noFill/>
          </a:ln>
        </p:spPr>
        <p:txBody>
          <a:bodyPr wrap="square">
            <a:spAutoFit/>
          </a:bodyPr>
          <a:lstStyle/>
          <a:p>
            <a:pPr>
              <a:spcBef>
                <a:spcPts val="800"/>
              </a:spcBef>
            </a:pPr>
            <a:r>
              <a:rPr lang="en-US" sz="2267" dirty="0">
                <a:solidFill>
                  <a:schemeClr val="bg1"/>
                </a:solidFill>
                <a:latin typeface="Calibri" panose="020F0502020204030204" pitchFamily="34" charset="0"/>
                <a:cs typeface="Calibri" panose="020F0502020204030204" pitchFamily="34" charset="0"/>
              </a:rPr>
              <a:t>My future house will be on an island. It will be surrounded by tall trees and the blue sea. There will be a swimming pool in front of the house. There will be a helicopter on the roof. I can fly to school in it.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spcBef>
                <a:spcPts val="800"/>
              </a:spcBef>
            </a:pPr>
            <a:r>
              <a:rPr lang="en-US" sz="2267"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20" name="TextBox 19">
            <a:extLst>
              <a:ext uri="{FF2B5EF4-FFF2-40B4-BE49-F238E27FC236}">
                <a16:creationId xmlns:a16="http://schemas.microsoft.com/office/drawing/2014/main" id="{9627B62F-6492-46F2-9FE4-8AE489089480}"/>
              </a:ext>
            </a:extLst>
          </p:cNvPr>
          <p:cNvSpPr txBox="1"/>
          <p:nvPr/>
        </p:nvSpPr>
        <p:spPr>
          <a:xfrm>
            <a:off x="3377371" y="3203024"/>
            <a:ext cx="3508207" cy="1733488"/>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a. clean the floors. 	</a:t>
            </a:r>
          </a:p>
          <a:p>
            <a:r>
              <a:rPr lang="en-US" sz="2133" dirty="0">
                <a:solidFill>
                  <a:srgbClr val="C00000"/>
                </a:solidFill>
                <a:latin typeface="Calibri" panose="020F0502020204030204" pitchFamily="34" charset="0"/>
                <a:cs typeface="Calibri" panose="020F0502020204030204" pitchFamily="34" charset="0"/>
              </a:rPr>
              <a:t>c. wash clothes. 	</a:t>
            </a:r>
          </a:p>
          <a:p>
            <a:r>
              <a:rPr lang="en-US" sz="2133" dirty="0">
                <a:solidFill>
                  <a:srgbClr val="C00000"/>
                </a:solidFill>
                <a:latin typeface="Calibri" panose="020F0502020204030204" pitchFamily="34" charset="0"/>
                <a:cs typeface="Calibri" panose="020F0502020204030204" pitchFamily="34" charset="0"/>
              </a:rPr>
              <a:t>e. cook meals 	</a:t>
            </a:r>
          </a:p>
          <a:p>
            <a:r>
              <a:rPr lang="en-US" sz="2133" dirty="0">
                <a:solidFill>
                  <a:srgbClr val="C00000"/>
                </a:solidFill>
                <a:latin typeface="Calibri" panose="020F0502020204030204" pitchFamily="34" charset="0"/>
                <a:cs typeface="Calibri" panose="020F0502020204030204" pitchFamily="34" charset="0"/>
              </a:rPr>
              <a:t>h. water the flowers.</a:t>
            </a:r>
          </a:p>
          <a:p>
            <a:r>
              <a:rPr lang="en-US" sz="2133" dirty="0">
                <a:solidFill>
                  <a:srgbClr val="C00000"/>
                </a:solidFill>
                <a:latin typeface="Calibri" panose="020F0502020204030204" pitchFamily="34" charset="0"/>
                <a:cs typeface="Calibri" panose="020F0502020204030204" pitchFamily="34" charset="0"/>
              </a:rPr>
              <a:t>g. feed the dogs and cats</a:t>
            </a:r>
          </a:p>
        </p:txBody>
      </p:sp>
      <p:sp>
        <p:nvSpPr>
          <p:cNvPr id="35" name="TextBox 34">
            <a:extLst>
              <a:ext uri="{FF2B5EF4-FFF2-40B4-BE49-F238E27FC236}">
                <a16:creationId xmlns:a16="http://schemas.microsoft.com/office/drawing/2014/main" id="{1432F506-0089-44DA-8D07-25B47A7EFD60}"/>
              </a:ext>
            </a:extLst>
          </p:cNvPr>
          <p:cNvSpPr txBox="1"/>
          <p:nvPr/>
        </p:nvSpPr>
        <p:spPr>
          <a:xfrm>
            <a:off x="3377371" y="4967610"/>
            <a:ext cx="3322424" cy="1405256"/>
          </a:xfrm>
          <a:prstGeom prst="rect">
            <a:avLst/>
          </a:prstGeom>
          <a:noFill/>
        </p:spPr>
        <p:txBody>
          <a:bodyPr wrap="square">
            <a:spAutoFit/>
          </a:bodyPr>
          <a:lstStyle/>
          <a:p>
            <a:r>
              <a:rPr lang="en-US" sz="2133" dirty="0">
                <a:solidFill>
                  <a:srgbClr val="C00000"/>
                </a:solidFill>
                <a:latin typeface="Calibri" panose="020F0502020204030204" pitchFamily="34" charset="0"/>
                <a:cs typeface="Calibri" panose="020F0502020204030204" pitchFamily="34" charset="0"/>
              </a:rPr>
              <a:t>f. send and receive email</a:t>
            </a:r>
          </a:p>
          <a:p>
            <a:r>
              <a:rPr lang="en-US" sz="2133" dirty="0">
                <a:solidFill>
                  <a:srgbClr val="C00000"/>
                </a:solidFill>
                <a:latin typeface="Calibri" panose="020F0502020204030204" pitchFamily="34" charset="0"/>
                <a:cs typeface="Calibri" panose="020F0502020204030204" pitchFamily="34" charset="0"/>
              </a:rPr>
              <a:t>b. contact my friends. </a:t>
            </a:r>
          </a:p>
          <a:p>
            <a:r>
              <a:rPr lang="en-US" sz="2133" dirty="0">
                <a:solidFill>
                  <a:srgbClr val="C00000"/>
                </a:solidFill>
                <a:latin typeface="Calibri" panose="020F0502020204030204" pitchFamily="34" charset="0"/>
                <a:cs typeface="Calibri" panose="020F0502020204030204" pitchFamily="34" charset="0"/>
              </a:rPr>
              <a:t>d. buy food from the supermarket. </a:t>
            </a:r>
          </a:p>
        </p:txBody>
      </p:sp>
      <p:sp>
        <p:nvSpPr>
          <p:cNvPr id="4" name="Rounded Rectangle 15">
            <a:extLst>
              <a:ext uri="{FF2B5EF4-FFF2-40B4-BE49-F238E27FC236}">
                <a16:creationId xmlns:a16="http://schemas.microsoft.com/office/drawing/2014/main" id="{44CB51E6-3304-2179-EA77-C0A8380C6FA3}"/>
              </a:ext>
            </a:extLst>
          </p:cNvPr>
          <p:cNvSpPr/>
          <p:nvPr/>
        </p:nvSpPr>
        <p:spPr>
          <a:xfrm>
            <a:off x="547746" y="255658"/>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16">
            <a:extLst>
              <a:ext uri="{FF2B5EF4-FFF2-40B4-BE49-F238E27FC236}">
                <a16:creationId xmlns:a16="http://schemas.microsoft.com/office/drawing/2014/main" id="{3F022D47-A352-D02B-392A-E4FE581AD1DF}"/>
              </a:ext>
            </a:extLst>
          </p:cNvPr>
          <p:cNvSpPr txBox="1"/>
          <p:nvPr/>
        </p:nvSpPr>
        <p:spPr>
          <a:xfrm>
            <a:off x="599971" y="14770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left)">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left)">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barn(inVertical)">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23" grpId="0" animBg="1"/>
      <p:bldP spid="28" grpId="0" animBg="1"/>
      <p:bldP spid="30" grpId="0" animBg="1"/>
      <p:bldP spid="38" grpId="0" animBg="1"/>
      <p:bldP spid="39" grpId="0" animBg="1"/>
      <p:bldP spid="40" grpId="0" animBg="1"/>
      <p:bldP spid="41" grpId="0" animBg="1"/>
      <p:bldP spid="42" grpId="0" animBg="1"/>
      <p:bldP spid="26" grpId="0" animBg="1"/>
      <p:bldP spid="15" grpId="0" animBg="1"/>
      <p:bldP spid="17" grpId="0" animBg="1"/>
      <p:bldP spid="20"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F998924C-D0C6-6F98-57CB-40FE1ADD9B2D}"/>
              </a:ext>
            </a:extLst>
          </p:cNvPr>
          <p:cNvSpPr/>
          <p:nvPr/>
        </p:nvSpPr>
        <p:spPr>
          <a:xfrm>
            <a:off x="6355503" y="216126"/>
            <a:ext cx="5480216" cy="6425749"/>
          </a:xfrm>
          <a:prstGeom prst="rect">
            <a:avLst/>
          </a:prstGeom>
          <a:solidFill>
            <a:schemeClr val="tx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N" sz="2400"/>
          </a:p>
        </p:txBody>
      </p:sp>
      <p:sp>
        <p:nvSpPr>
          <p:cNvPr id="33" name="Rounded Rectangle 32">
            <a:extLst>
              <a:ext uri="{FF2B5EF4-FFF2-40B4-BE49-F238E27FC236}">
                <a16:creationId xmlns:a16="http://schemas.microsoft.com/office/drawing/2014/main" id="{F77ED5C8-EEFA-CDE7-3B2B-7503EA1F1C33}"/>
              </a:ext>
            </a:extLst>
          </p:cNvPr>
          <p:cNvSpPr/>
          <p:nvPr/>
        </p:nvSpPr>
        <p:spPr>
          <a:xfrm>
            <a:off x="9677828" y="326364"/>
            <a:ext cx="172800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5" name="Rounded Rectangle 34">
            <a:extLst>
              <a:ext uri="{FF2B5EF4-FFF2-40B4-BE49-F238E27FC236}">
                <a16:creationId xmlns:a16="http://schemas.microsoft.com/office/drawing/2014/main" id="{D1DF3458-973B-9D75-D7C8-D35E7D60F50C}"/>
              </a:ext>
            </a:extLst>
          </p:cNvPr>
          <p:cNvSpPr/>
          <p:nvPr/>
        </p:nvSpPr>
        <p:spPr>
          <a:xfrm>
            <a:off x="9457565" y="1110580"/>
            <a:ext cx="2252903"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7" name="Rounded Rectangle 36">
            <a:extLst>
              <a:ext uri="{FF2B5EF4-FFF2-40B4-BE49-F238E27FC236}">
                <a16:creationId xmlns:a16="http://schemas.microsoft.com/office/drawing/2014/main" id="{88522DE7-2698-A032-8F9F-C495B640D08E}"/>
              </a:ext>
            </a:extLst>
          </p:cNvPr>
          <p:cNvSpPr/>
          <p:nvPr/>
        </p:nvSpPr>
        <p:spPr>
          <a:xfrm>
            <a:off x="8153327" y="2748540"/>
            <a:ext cx="81600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39" name="Rounded Rectangle 38">
            <a:extLst>
              <a:ext uri="{FF2B5EF4-FFF2-40B4-BE49-F238E27FC236}">
                <a16:creationId xmlns:a16="http://schemas.microsoft.com/office/drawing/2014/main" id="{D21B72BF-22E3-EF01-1590-A3EFD850AAD8}"/>
              </a:ext>
            </a:extLst>
          </p:cNvPr>
          <p:cNvSpPr/>
          <p:nvPr/>
        </p:nvSpPr>
        <p:spPr>
          <a:xfrm>
            <a:off x="7586616" y="3901765"/>
            <a:ext cx="688640" cy="336000"/>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23" name="Rounded Rectangle 22">
            <a:extLst>
              <a:ext uri="{FF2B5EF4-FFF2-40B4-BE49-F238E27FC236}">
                <a16:creationId xmlns:a16="http://schemas.microsoft.com/office/drawing/2014/main" id="{DC36C54B-D117-BBAA-2CA9-9A21ED81B307}"/>
              </a:ext>
            </a:extLst>
          </p:cNvPr>
          <p:cNvSpPr/>
          <p:nvPr/>
        </p:nvSpPr>
        <p:spPr>
          <a:xfrm>
            <a:off x="7818152" y="326364"/>
            <a:ext cx="885581"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5" name="Rounded Rectangle 24">
            <a:extLst>
              <a:ext uri="{FF2B5EF4-FFF2-40B4-BE49-F238E27FC236}">
                <a16:creationId xmlns:a16="http://schemas.microsoft.com/office/drawing/2014/main" id="{13D244D6-04EC-77A5-D937-2A94558DF643}"/>
              </a:ext>
            </a:extLst>
          </p:cNvPr>
          <p:cNvSpPr/>
          <p:nvPr/>
        </p:nvSpPr>
        <p:spPr>
          <a:xfrm>
            <a:off x="9263131" y="326364"/>
            <a:ext cx="38886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6" name="Rounded Rectangle 25">
            <a:extLst>
              <a:ext uri="{FF2B5EF4-FFF2-40B4-BE49-F238E27FC236}">
                <a16:creationId xmlns:a16="http://schemas.microsoft.com/office/drawing/2014/main" id="{5C4CEDE2-6CA6-CCA7-0942-7815009C8101}"/>
              </a:ext>
            </a:extLst>
          </p:cNvPr>
          <p:cNvSpPr/>
          <p:nvPr/>
        </p:nvSpPr>
        <p:spPr>
          <a:xfrm>
            <a:off x="7623717" y="1088364"/>
            <a:ext cx="88558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7" name="Rounded Rectangle 26">
            <a:extLst>
              <a:ext uri="{FF2B5EF4-FFF2-40B4-BE49-F238E27FC236}">
                <a16:creationId xmlns:a16="http://schemas.microsoft.com/office/drawing/2014/main" id="{9339695C-33A4-3E9B-2374-C6BEADFCFF91}"/>
              </a:ext>
            </a:extLst>
          </p:cNvPr>
          <p:cNvSpPr/>
          <p:nvPr/>
        </p:nvSpPr>
        <p:spPr>
          <a:xfrm>
            <a:off x="6415806" y="1466543"/>
            <a:ext cx="3006661"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0" name="Rounded Rectangle 29">
            <a:extLst>
              <a:ext uri="{FF2B5EF4-FFF2-40B4-BE49-F238E27FC236}">
                <a16:creationId xmlns:a16="http://schemas.microsoft.com/office/drawing/2014/main" id="{E4C3C98E-7C0B-C8B1-E65F-4CA99BCC22AA}"/>
              </a:ext>
            </a:extLst>
          </p:cNvPr>
          <p:cNvSpPr/>
          <p:nvPr/>
        </p:nvSpPr>
        <p:spPr>
          <a:xfrm>
            <a:off x="8979677" y="2748540"/>
            <a:ext cx="91735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1" name="Rounded Rectangle 30">
            <a:extLst>
              <a:ext uri="{FF2B5EF4-FFF2-40B4-BE49-F238E27FC236}">
                <a16:creationId xmlns:a16="http://schemas.microsoft.com/office/drawing/2014/main" id="{A39CFDB4-CBEA-4E07-C1FD-351C2586D17F}"/>
              </a:ext>
            </a:extLst>
          </p:cNvPr>
          <p:cNvSpPr/>
          <p:nvPr/>
        </p:nvSpPr>
        <p:spPr>
          <a:xfrm>
            <a:off x="11021828" y="3870233"/>
            <a:ext cx="688640"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32" name="Rounded Rectangle 31">
            <a:extLst>
              <a:ext uri="{FF2B5EF4-FFF2-40B4-BE49-F238E27FC236}">
                <a16:creationId xmlns:a16="http://schemas.microsoft.com/office/drawing/2014/main" id="{FF0CC1C4-6859-EB5B-B33D-29364ABE6336}"/>
              </a:ext>
            </a:extLst>
          </p:cNvPr>
          <p:cNvSpPr/>
          <p:nvPr/>
        </p:nvSpPr>
        <p:spPr>
          <a:xfrm>
            <a:off x="6435161" y="4298832"/>
            <a:ext cx="2365619" cy="30549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6" name="Rounded Rectangle 5">
            <a:extLst>
              <a:ext uri="{FF2B5EF4-FFF2-40B4-BE49-F238E27FC236}">
                <a16:creationId xmlns:a16="http://schemas.microsoft.com/office/drawing/2014/main" id="{59C31C6B-3BCB-267D-5A36-05AB9A613DD2}"/>
              </a:ext>
            </a:extLst>
          </p:cNvPr>
          <p:cNvSpPr/>
          <p:nvPr/>
        </p:nvSpPr>
        <p:spPr>
          <a:xfrm>
            <a:off x="435821" y="1019519"/>
            <a:ext cx="1266665"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ounded Rectangle 6">
            <a:extLst>
              <a:ext uri="{FF2B5EF4-FFF2-40B4-BE49-F238E27FC236}">
                <a16:creationId xmlns:a16="http://schemas.microsoft.com/office/drawing/2014/main" id="{5972A498-5D61-E0CA-1B41-D6B27F54E510}"/>
              </a:ext>
            </a:extLst>
          </p:cNvPr>
          <p:cNvSpPr/>
          <p:nvPr/>
        </p:nvSpPr>
        <p:spPr>
          <a:xfrm>
            <a:off x="2204211" y="1019519"/>
            <a:ext cx="349520"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9" name="Rounded Rectangle 8">
            <a:extLst>
              <a:ext uri="{FF2B5EF4-FFF2-40B4-BE49-F238E27FC236}">
                <a16:creationId xmlns:a16="http://schemas.microsoft.com/office/drawing/2014/main" id="{1BCE6329-7288-3FFF-9F7B-EBA673344E87}"/>
              </a:ext>
            </a:extLst>
          </p:cNvPr>
          <p:cNvSpPr/>
          <p:nvPr/>
        </p:nvSpPr>
        <p:spPr>
          <a:xfrm>
            <a:off x="435821" y="2414460"/>
            <a:ext cx="718496"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1" name="Rounded Rectangle 10">
            <a:extLst>
              <a:ext uri="{FF2B5EF4-FFF2-40B4-BE49-F238E27FC236}">
                <a16:creationId xmlns:a16="http://schemas.microsoft.com/office/drawing/2014/main" id="{5C7E26F8-BC88-3323-15E2-531E8D7DE34A}"/>
              </a:ext>
            </a:extLst>
          </p:cNvPr>
          <p:cNvSpPr/>
          <p:nvPr/>
        </p:nvSpPr>
        <p:spPr>
          <a:xfrm>
            <a:off x="3020567" y="2414460"/>
            <a:ext cx="2443724"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15" name="Rounded Rectangle 14">
            <a:extLst>
              <a:ext uri="{FF2B5EF4-FFF2-40B4-BE49-F238E27FC236}">
                <a16:creationId xmlns:a16="http://schemas.microsoft.com/office/drawing/2014/main" id="{BBF4A87F-E9FB-A780-522E-7BEB7B68046C}"/>
              </a:ext>
            </a:extLst>
          </p:cNvPr>
          <p:cNvSpPr/>
          <p:nvPr/>
        </p:nvSpPr>
        <p:spPr>
          <a:xfrm>
            <a:off x="3585297" y="3790421"/>
            <a:ext cx="918793"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2" name="Rounded Rectangle 21">
            <a:extLst>
              <a:ext uri="{FF2B5EF4-FFF2-40B4-BE49-F238E27FC236}">
                <a16:creationId xmlns:a16="http://schemas.microsoft.com/office/drawing/2014/main" id="{D7F23344-5BD7-5FA5-6C58-7F2A75C3FD48}"/>
              </a:ext>
            </a:extLst>
          </p:cNvPr>
          <p:cNvSpPr/>
          <p:nvPr/>
        </p:nvSpPr>
        <p:spPr>
          <a:xfrm>
            <a:off x="3531963" y="5180341"/>
            <a:ext cx="2798579" cy="305496"/>
          </a:xfrm>
          <a:prstGeom prst="roundRect">
            <a:avLst/>
          </a:prstGeom>
          <a:solidFill>
            <a:srgbClr val="F6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2" name="TextBox 1">
            <a:extLst>
              <a:ext uri="{FF2B5EF4-FFF2-40B4-BE49-F238E27FC236}">
                <a16:creationId xmlns:a16="http://schemas.microsoft.com/office/drawing/2014/main" id="{914606DF-1094-4D9F-9FBE-566CE890E434}"/>
              </a:ext>
            </a:extLst>
          </p:cNvPr>
          <p:cNvSpPr txBox="1"/>
          <p:nvPr/>
        </p:nvSpPr>
        <p:spPr>
          <a:xfrm>
            <a:off x="849459" y="85474"/>
            <a:ext cx="548021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Read the text again and circle the option (A, B, or C) to complete the sentences.</a:t>
            </a:r>
          </a:p>
        </p:txBody>
      </p:sp>
      <p:sp>
        <p:nvSpPr>
          <p:cNvPr id="3" name="TextBox 2">
            <a:extLst>
              <a:ext uri="{FF2B5EF4-FFF2-40B4-BE49-F238E27FC236}">
                <a16:creationId xmlns:a16="http://schemas.microsoft.com/office/drawing/2014/main" id="{38A86F2A-8C88-47FF-A33E-6AADF2A347D2}"/>
              </a:ext>
            </a:extLst>
          </p:cNvPr>
          <p:cNvSpPr txBox="1"/>
          <p:nvPr/>
        </p:nvSpPr>
        <p:spPr>
          <a:xfrm>
            <a:off x="6330542" y="216125"/>
            <a:ext cx="5505177" cy="6534096"/>
          </a:xfrm>
          <a:prstGeom prst="rect">
            <a:avLst/>
          </a:prstGeom>
          <a:noFill/>
        </p:spPr>
        <p:txBody>
          <a:bodyPr wrap="square">
            <a:spAutoFit/>
          </a:bodyPr>
          <a:lstStyle/>
          <a:p>
            <a:pPr algn="just">
              <a:spcBef>
                <a:spcPts val="800"/>
              </a:spcBef>
            </a:pPr>
            <a:r>
              <a:rPr lang="en-US" sz="2533" dirty="0">
                <a:solidFill>
                  <a:schemeClr val="bg1"/>
                </a:solidFill>
                <a:latin typeface="Calibri" panose="020F0502020204030204" pitchFamily="34" charset="0"/>
                <a:cs typeface="Calibri" panose="020F0502020204030204" pitchFamily="34" charset="0"/>
              </a:rPr>
              <a:t>My future house will be on an island. It will be surrounded by tall tees and the blue sea. There will be a swimming pool in front of the house. There will be a helicopter on the roof. I can fly to school in it. </a:t>
            </a:r>
          </a:p>
          <a:p>
            <a:pPr algn="just">
              <a:spcBef>
                <a:spcPts val="800"/>
              </a:spcBef>
            </a:pPr>
            <a:r>
              <a:rPr lang="en-US" sz="2533" dirty="0">
                <a:solidFill>
                  <a:schemeClr val="bg1"/>
                </a:solidFill>
                <a:latin typeface="Calibri" panose="020F0502020204030204" pitchFamily="34" charset="0"/>
                <a:cs typeface="Calibri" panose="020F0502020204030204" pitchFamily="34" charset="0"/>
              </a:rPr>
              <a:t>There will be some robots in the house. They will help me to clean the floors, cook meals, wash clothes and water the flowers. They will also help me to feed the dogs and cats. </a:t>
            </a:r>
          </a:p>
          <a:p>
            <a:pPr algn="just">
              <a:spcBef>
                <a:spcPts val="800"/>
              </a:spcBef>
            </a:pPr>
            <a:r>
              <a:rPr lang="en-US" sz="2533" dirty="0">
                <a:solidFill>
                  <a:schemeClr val="bg1"/>
                </a:solidFill>
                <a:latin typeface="Calibri" panose="020F0502020204030204" pitchFamily="34" charset="0"/>
                <a:cs typeface="Calibri" panose="020F0502020204030204" pitchFamily="34" charset="0"/>
              </a:rPr>
              <a:t>There will be a super smart TV. It will help me to send and receive emails, and contact my friends on other planets. It will also help me to buy food from the supermarket. </a:t>
            </a:r>
          </a:p>
        </p:txBody>
      </p:sp>
      <p:sp>
        <p:nvSpPr>
          <p:cNvPr id="4" name="TextBox 3">
            <a:extLst>
              <a:ext uri="{FF2B5EF4-FFF2-40B4-BE49-F238E27FC236}">
                <a16:creationId xmlns:a16="http://schemas.microsoft.com/office/drawing/2014/main" id="{557C50DB-1466-4E87-8C3D-24B7E63AB129}"/>
              </a:ext>
            </a:extLst>
          </p:cNvPr>
          <p:cNvSpPr txBox="1"/>
          <p:nvPr/>
        </p:nvSpPr>
        <p:spPr>
          <a:xfrm>
            <a:off x="94770" y="938359"/>
            <a:ext cx="6564725" cy="5674374"/>
          </a:xfrm>
          <a:prstGeom prst="rect">
            <a:avLst/>
          </a:prstGeom>
          <a:noFill/>
        </p:spPr>
        <p:txBody>
          <a:bodyPr wrap="square">
            <a:spAutoFit/>
          </a:bodyPr>
          <a:lstStyle/>
          <a:p>
            <a:r>
              <a:rPr lang="en-US" sz="2267" b="1" dirty="0">
                <a:solidFill>
                  <a:srgbClr val="0070C0"/>
                </a:solidFill>
                <a:latin typeface="Calibri" panose="020F0502020204030204" pitchFamily="34" charset="0"/>
                <a:cs typeface="Calibri" panose="020F0502020204030204" pitchFamily="34" charset="0"/>
              </a:rPr>
              <a:t>1. </a:t>
            </a:r>
            <a:r>
              <a:rPr lang="en-US" sz="2267" dirty="0">
                <a:latin typeface="Calibri" panose="020F0502020204030204" pitchFamily="34" charset="0"/>
                <a:cs typeface="Calibri" panose="020F0502020204030204" pitchFamily="34" charset="0"/>
              </a:rPr>
              <a:t>The house will be _____</a:t>
            </a:r>
          </a:p>
          <a:p>
            <a:r>
              <a:rPr lang="en-US" sz="2267" dirty="0">
                <a:latin typeface="Calibri" panose="020F0502020204030204" pitchFamily="34" charset="0"/>
                <a:cs typeface="Calibri" panose="020F0502020204030204" pitchFamily="34" charset="0"/>
              </a:rPr>
              <a:t>A. in the mountains </a:t>
            </a:r>
          </a:p>
          <a:p>
            <a:r>
              <a:rPr lang="en-US" sz="2267" dirty="0">
                <a:latin typeface="Calibri" panose="020F0502020204030204" pitchFamily="34" charset="0"/>
                <a:cs typeface="Calibri" panose="020F0502020204030204" pitchFamily="34" charset="0"/>
              </a:rPr>
              <a:t>B. on an island </a:t>
            </a:r>
          </a:p>
          <a:p>
            <a:r>
              <a:rPr lang="en-US" sz="2267" dirty="0">
                <a:latin typeface="Calibri" panose="020F0502020204030204" pitchFamily="34" charset="0"/>
                <a:cs typeface="Calibri" panose="020F0502020204030204" pitchFamily="34" charset="0"/>
              </a:rPr>
              <a:t>C. on the Moon </a:t>
            </a:r>
          </a:p>
          <a:p>
            <a:r>
              <a:rPr lang="en-US" sz="2267" b="1" dirty="0">
                <a:solidFill>
                  <a:srgbClr val="0070C0"/>
                </a:solidFill>
                <a:latin typeface="Calibri" panose="020F0502020204030204" pitchFamily="34" charset="0"/>
                <a:cs typeface="Calibri" panose="020F0502020204030204" pitchFamily="34" charset="0"/>
              </a:rPr>
              <a:t>2. </a:t>
            </a:r>
            <a:r>
              <a:rPr lang="en-US" sz="2267" dirty="0">
                <a:latin typeface="Calibri" panose="020F0502020204030204" pitchFamily="34" charset="0"/>
                <a:cs typeface="Calibri" panose="020F0502020204030204" pitchFamily="34" charset="0"/>
              </a:rPr>
              <a:t>There will be a _____ in front of the house. </a:t>
            </a:r>
          </a:p>
          <a:p>
            <a:r>
              <a:rPr lang="en-US" sz="2267" dirty="0">
                <a:latin typeface="Calibri" panose="020F0502020204030204" pitchFamily="34" charset="0"/>
                <a:cs typeface="Calibri" panose="020F0502020204030204" pitchFamily="34" charset="0"/>
              </a:rPr>
              <a:t>A. garden </a:t>
            </a:r>
          </a:p>
          <a:p>
            <a:r>
              <a:rPr lang="en-US" sz="2267" dirty="0">
                <a:latin typeface="Calibri" panose="020F0502020204030204" pitchFamily="34" charset="0"/>
                <a:cs typeface="Calibri" panose="020F0502020204030204" pitchFamily="34" charset="0"/>
              </a:rPr>
              <a:t>B. pond </a:t>
            </a:r>
          </a:p>
          <a:p>
            <a:r>
              <a:rPr lang="en-US" sz="2267" dirty="0">
                <a:latin typeface="Calibri" panose="020F0502020204030204" pitchFamily="34" charset="0"/>
                <a:cs typeface="Calibri" panose="020F0502020204030204" pitchFamily="34" charset="0"/>
              </a:rPr>
              <a:t>C. swimming pool </a:t>
            </a:r>
          </a:p>
          <a:p>
            <a:r>
              <a:rPr lang="en-US" sz="2267" b="1" dirty="0">
                <a:solidFill>
                  <a:srgbClr val="0070C0"/>
                </a:solidFill>
                <a:latin typeface="Calibri" panose="020F0502020204030204" pitchFamily="34" charset="0"/>
                <a:cs typeface="Calibri" panose="020F0502020204030204" pitchFamily="34" charset="0"/>
              </a:rPr>
              <a:t>3. </a:t>
            </a:r>
            <a:r>
              <a:rPr lang="en-US" sz="2267" dirty="0">
                <a:latin typeface="Calibri" panose="020F0502020204030204" pitchFamily="34" charset="0"/>
                <a:cs typeface="Calibri" panose="020F0502020204030204" pitchFamily="34" charset="0"/>
              </a:rPr>
              <a:t>The house will have _____ robots. </a:t>
            </a:r>
          </a:p>
          <a:p>
            <a:r>
              <a:rPr lang="en-US" sz="2267" dirty="0">
                <a:latin typeface="Calibri" panose="020F0502020204030204" pitchFamily="34" charset="0"/>
                <a:cs typeface="Calibri" panose="020F0502020204030204" pitchFamily="34" charset="0"/>
              </a:rPr>
              <a:t>A. many </a:t>
            </a:r>
          </a:p>
          <a:p>
            <a:r>
              <a:rPr lang="en-US" sz="2267" dirty="0">
                <a:latin typeface="Calibri" panose="020F0502020204030204" pitchFamily="34" charset="0"/>
                <a:cs typeface="Calibri" panose="020F0502020204030204" pitchFamily="34" charset="0"/>
              </a:rPr>
              <a:t>B. some </a:t>
            </a:r>
          </a:p>
          <a:p>
            <a:r>
              <a:rPr lang="en-US" sz="2267" dirty="0">
                <a:latin typeface="Calibri" panose="020F0502020204030204" pitchFamily="34" charset="0"/>
                <a:cs typeface="Calibri" panose="020F0502020204030204" pitchFamily="34" charset="0"/>
              </a:rPr>
              <a:t>C. a lot of </a:t>
            </a:r>
          </a:p>
          <a:p>
            <a:r>
              <a:rPr lang="en-US" sz="2267" b="1" dirty="0">
                <a:solidFill>
                  <a:srgbClr val="0070C0"/>
                </a:solidFill>
                <a:latin typeface="Calibri" panose="020F0502020204030204" pitchFamily="34" charset="0"/>
                <a:cs typeface="Calibri" panose="020F0502020204030204" pitchFamily="34" charset="0"/>
              </a:rPr>
              <a:t>4. </a:t>
            </a:r>
            <a:r>
              <a:rPr lang="en-US" sz="2267" dirty="0">
                <a:latin typeface="Calibri" panose="020F0502020204030204" pitchFamily="34" charset="0"/>
                <a:cs typeface="Calibri" panose="020F0502020204030204" pitchFamily="34" charset="0"/>
              </a:rPr>
              <a:t>The _____ will help me to feed the dogs and cats. </a:t>
            </a:r>
          </a:p>
          <a:p>
            <a:r>
              <a:rPr lang="en-US" sz="2267" dirty="0">
                <a:latin typeface="Calibri" panose="020F0502020204030204" pitchFamily="34" charset="0"/>
                <a:cs typeface="Calibri" panose="020F0502020204030204" pitchFamily="34" charset="0"/>
              </a:rPr>
              <a:t>A. helicopter </a:t>
            </a:r>
          </a:p>
          <a:p>
            <a:r>
              <a:rPr lang="en-US" sz="2267" dirty="0">
                <a:latin typeface="Calibri" panose="020F0502020204030204" pitchFamily="34" charset="0"/>
                <a:cs typeface="Calibri" panose="020F0502020204030204" pitchFamily="34" charset="0"/>
              </a:rPr>
              <a:t>B. robot </a:t>
            </a:r>
          </a:p>
          <a:p>
            <a:r>
              <a:rPr lang="en-US" sz="2267" dirty="0">
                <a:latin typeface="Calibri" panose="020F0502020204030204" pitchFamily="34" charset="0"/>
                <a:cs typeface="Calibri" panose="020F0502020204030204" pitchFamily="34" charset="0"/>
              </a:rPr>
              <a:t>C. super smart TV </a:t>
            </a:r>
          </a:p>
        </p:txBody>
      </p:sp>
      <p:pic>
        <p:nvPicPr>
          <p:cNvPr id="1026" name="Picture 2" descr="Download Drawn Number red Circle Png - Red Marker Circle png - Free PNG  Images | TOPpng">
            <a:extLst>
              <a:ext uri="{FF2B5EF4-FFF2-40B4-BE49-F238E27FC236}">
                <a16:creationId xmlns:a16="http://schemas.microsoft.com/office/drawing/2014/main" id="{72B45B2A-6F92-43FC-406C-F0DDF726387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1" y="1487777"/>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ownload Drawn Number red Circle Png - Red Marker Circle png - Free PNG  Images | TOPpng">
            <a:extLst>
              <a:ext uri="{FF2B5EF4-FFF2-40B4-BE49-F238E27FC236}">
                <a16:creationId xmlns:a16="http://schemas.microsoft.com/office/drawing/2014/main" id="{54C2406C-DB9B-96F0-65BD-85D18A815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78032" y="3217941"/>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ownload Drawn Number red Circle Png - Red Marker Circle png - Free PNG  Images | TOPpng">
            <a:extLst>
              <a:ext uri="{FF2B5EF4-FFF2-40B4-BE49-F238E27FC236}">
                <a16:creationId xmlns:a16="http://schemas.microsoft.com/office/drawing/2014/main" id="{3B144011-8FDF-4BA0-0ACB-055837051CD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4265712"/>
            <a:ext cx="432000" cy="7711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Download Drawn Number red Circle Png - Red Marker Circle png - Free PNG  Images | TOPpng">
            <a:extLst>
              <a:ext uri="{FF2B5EF4-FFF2-40B4-BE49-F238E27FC236}">
                <a16:creationId xmlns:a16="http://schemas.microsoft.com/office/drawing/2014/main" id="{97F60675-D941-72BB-4C17-5A827EE614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3214" r="96548">
                        <a14:foregroundMark x1="23810" y1="30850" x2="42500" y2="25029"/>
                        <a14:foregroundMark x1="4643" y1="47497" x2="3452" y2="52154"/>
                        <a14:foregroundMark x1="85476" y1="31432" x2="90595" y2="33178"/>
                        <a14:foregroundMark x1="94405" y1="54831" x2="96548" y2="48428"/>
                      </a14:backgroundRemoval>
                    </a14:imgEffect>
                  </a14:imgLayer>
                </a14:imgProps>
              </a:ext>
              <a:ext uri="{28A0092B-C50C-407E-A947-70E740481C1C}">
                <a14:useLocalDpi xmlns:a14="http://schemas.microsoft.com/office/drawing/2010/main" val="0"/>
              </a:ext>
            </a:extLst>
          </a:blip>
          <a:srcRect/>
          <a:stretch>
            <a:fillRect/>
          </a:stretch>
        </p:blipFill>
        <p:spPr bwMode="auto">
          <a:xfrm rot="19164560">
            <a:off x="96863" y="5642795"/>
            <a:ext cx="432000" cy="7711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5">
            <a:extLst>
              <a:ext uri="{FF2B5EF4-FFF2-40B4-BE49-F238E27FC236}">
                <a16:creationId xmlns:a16="http://schemas.microsoft.com/office/drawing/2014/main" id="{75B98813-C722-279C-44D7-718706D08729}"/>
              </a:ext>
            </a:extLst>
          </p:cNvPr>
          <p:cNvSpPr/>
          <p:nvPr/>
        </p:nvSpPr>
        <p:spPr>
          <a:xfrm>
            <a:off x="292463" y="2982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8" name="TextBox 16">
            <a:extLst>
              <a:ext uri="{FF2B5EF4-FFF2-40B4-BE49-F238E27FC236}">
                <a16:creationId xmlns:a16="http://schemas.microsoft.com/office/drawing/2014/main" id="{7DA714DC-4707-8280-BA99-719B43E72780}"/>
              </a:ext>
            </a:extLst>
          </p:cNvPr>
          <p:cNvSpPr txBox="1"/>
          <p:nvPr/>
        </p:nvSpPr>
        <p:spPr>
          <a:xfrm>
            <a:off x="311884" y="23381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Tree>
    <p:extLst>
      <p:ext uri="{BB962C8B-B14F-4D97-AF65-F5344CB8AC3E}">
        <p14:creationId xmlns:p14="http://schemas.microsoft.com/office/powerpoint/2010/main" val="39872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left)">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heel(1)">
                                      <p:cBhvr>
                                        <p:cTn id="54" dur="20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heel(1)">
                                      <p:cBhvr>
                                        <p:cTn id="74" dur="20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ipe(left)">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wheel(1)">
                                      <p:cBhvr>
                                        <p:cTn id="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23" grpId="0" animBg="1"/>
      <p:bldP spid="25" grpId="0" animBg="1"/>
      <p:bldP spid="26" grpId="0" animBg="1"/>
      <p:bldP spid="27" grpId="0" animBg="1"/>
      <p:bldP spid="30" grpId="0" animBg="1"/>
      <p:bldP spid="31" grpId="0" animBg="1"/>
      <p:bldP spid="32" grpId="0" animBg="1"/>
      <p:bldP spid="6" grpId="0" animBg="1"/>
      <p:bldP spid="7" grpId="0" animBg="1"/>
      <p:bldP spid="9" grpId="0" animBg="1"/>
      <p:bldP spid="11" grpId="0" animBg="1"/>
      <p:bldP spid="15"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Box 7">
            <a:extLst>
              <a:ext uri="{FF2B5EF4-FFF2-40B4-BE49-F238E27FC236}">
                <a16:creationId xmlns:a16="http://schemas.microsoft.com/office/drawing/2014/main" id="{96BC0915-A19B-472A-4F44-0BAF0A5BE032}"/>
              </a:ext>
            </a:extLst>
          </p:cNvPr>
          <p:cNvSpPr txBox="1"/>
          <p:nvPr/>
        </p:nvSpPr>
        <p:spPr>
          <a:xfrm>
            <a:off x="1523124" y="1397679"/>
            <a:ext cx="8524125" cy="461665"/>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In pairs. Ask about future house.</a:t>
            </a:r>
          </a:p>
        </p:txBody>
      </p:sp>
      <p:sp>
        <p:nvSpPr>
          <p:cNvPr id="27" name="Rounded Rectangle 15">
            <a:extLst>
              <a:ext uri="{FF2B5EF4-FFF2-40B4-BE49-F238E27FC236}">
                <a16:creationId xmlns:a16="http://schemas.microsoft.com/office/drawing/2014/main" id="{76BF188B-7C76-1F6A-F3DF-11EFD40304DC}"/>
              </a:ext>
            </a:extLst>
          </p:cNvPr>
          <p:cNvSpPr/>
          <p:nvPr/>
        </p:nvSpPr>
        <p:spPr>
          <a:xfrm>
            <a:off x="961376" y="1418365"/>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16">
            <a:extLst>
              <a:ext uri="{FF2B5EF4-FFF2-40B4-BE49-F238E27FC236}">
                <a16:creationId xmlns:a16="http://schemas.microsoft.com/office/drawing/2014/main" id="{BF855DE7-D6D5-8D52-001B-416DBDAEB686}"/>
              </a:ext>
            </a:extLst>
          </p:cNvPr>
          <p:cNvSpPr txBox="1"/>
          <p:nvPr/>
        </p:nvSpPr>
        <p:spPr>
          <a:xfrm>
            <a:off x="1016250" y="133263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3">
            <a:extLst>
              <a:ext uri="{FF2B5EF4-FFF2-40B4-BE49-F238E27FC236}">
                <a16:creationId xmlns:a16="http://schemas.microsoft.com/office/drawing/2014/main" id="{3197182E-C98D-012F-EA84-2BEB5738DDD8}"/>
              </a:ext>
            </a:extLst>
          </p:cNvPr>
          <p:cNvSpPr txBox="1"/>
          <p:nvPr/>
        </p:nvSpPr>
        <p:spPr>
          <a:xfrm>
            <a:off x="221389" y="2363537"/>
            <a:ext cx="7472654" cy="3847207"/>
          </a:xfrm>
          <a:prstGeom prst="rect">
            <a:avLst/>
          </a:prstGeom>
          <a:noFill/>
        </p:spPr>
        <p:txBody>
          <a:bodyPr wrap="square" rtlCol="0">
            <a:spAutoFit/>
          </a:bodyPr>
          <a:lstStyle/>
          <a:p>
            <a:pPr>
              <a:spcBef>
                <a:spcPts val="600"/>
              </a:spcBef>
            </a:pPr>
            <a:r>
              <a:rPr lang="en-US" sz="3200" i="1" dirty="0">
                <a:solidFill>
                  <a:srgbClr val="C00000"/>
                </a:solidFill>
                <a:latin typeface="Calibri" panose="020F0502020204030204" pitchFamily="34" charset="0"/>
                <a:cs typeface="Calibri" panose="020F0502020204030204" pitchFamily="34" charset="0"/>
              </a:rPr>
              <a:t>1. What type of future house do you think it will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2. Where will it be?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3. What will it look like?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4. How many rooms will it have? </a:t>
            </a:r>
          </a:p>
          <a:p>
            <a:pPr>
              <a:spcBef>
                <a:spcPts val="600"/>
              </a:spcBef>
            </a:pPr>
            <a:r>
              <a:rPr lang="en-US" sz="3200" i="1" dirty="0">
                <a:solidFill>
                  <a:srgbClr val="C00000"/>
                </a:solidFill>
                <a:latin typeface="Calibri" panose="020F0502020204030204" pitchFamily="34" charset="0"/>
                <a:cs typeface="Calibri" panose="020F0502020204030204" pitchFamily="34" charset="0"/>
              </a:rPr>
              <a:t>5. What appliances will it have and what will they help you to do?</a:t>
            </a:r>
            <a:endParaRPr lang="en-US" sz="3200" dirty="0">
              <a:latin typeface="Calibri" panose="020F0502020204030204" pitchFamily="34" charset="0"/>
              <a:cs typeface="Calibri" panose="020F0502020204030204" pitchFamily="34" charset="0"/>
            </a:endParaRPr>
          </a:p>
        </p:txBody>
      </p:sp>
      <p:pic>
        <p:nvPicPr>
          <p:cNvPr id="5" name="5 Minute Timer">
            <a:hlinkClick r:id="" action="ppaction://media"/>
            <a:extLst>
              <a:ext uri="{FF2B5EF4-FFF2-40B4-BE49-F238E27FC236}">
                <a16:creationId xmlns:a16="http://schemas.microsoft.com/office/drawing/2014/main" id="{FE8AC9DD-354E-6E02-C0F3-EF8930B34A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21365" y="216226"/>
            <a:ext cx="1887211" cy="1061556"/>
          </a:xfrm>
          <a:prstGeom prst="roundRect">
            <a:avLst>
              <a:gd name="adj" fmla="val 5439"/>
            </a:avLst>
          </a:prstGeom>
          <a:ln>
            <a:noFill/>
          </a:ln>
          <a:effectLst>
            <a:innerShdw blurRad="114300" dist="50800">
              <a:srgbClr val="000000">
                <a:alpha val="0"/>
              </a:srgbClr>
            </a:innerShdw>
          </a:effectLst>
        </p:spPr>
      </p:pic>
      <p:sp>
        <p:nvSpPr>
          <p:cNvPr id="7" name="Speech Bubble: Rectangle 1">
            <a:extLst>
              <a:ext uri="{FF2B5EF4-FFF2-40B4-BE49-F238E27FC236}">
                <a16:creationId xmlns:a16="http://schemas.microsoft.com/office/drawing/2014/main" id="{4076CD60-63ED-0005-3C3A-D3A871C33BC5}"/>
              </a:ext>
            </a:extLst>
          </p:cNvPr>
          <p:cNvSpPr/>
          <p:nvPr/>
        </p:nvSpPr>
        <p:spPr>
          <a:xfrm>
            <a:off x="7653732" y="1614457"/>
            <a:ext cx="2957767" cy="1201588"/>
          </a:xfrm>
          <a:prstGeom prst="wedgeRoundRectCallout">
            <a:avLst>
              <a:gd name="adj1" fmla="val -7247"/>
              <a:gd name="adj2" fmla="val 167655"/>
              <a:gd name="adj3" fmla="val 16667"/>
            </a:avLst>
          </a:prstGeom>
          <a:solidFill>
            <a:schemeClr val="bg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What type of future house do you think it will be?</a:t>
            </a:r>
          </a:p>
        </p:txBody>
      </p:sp>
      <p:sp>
        <p:nvSpPr>
          <p:cNvPr id="8" name="Speech Bubble: Rectangle 5">
            <a:extLst>
              <a:ext uri="{FF2B5EF4-FFF2-40B4-BE49-F238E27FC236}">
                <a16:creationId xmlns:a16="http://schemas.microsoft.com/office/drawing/2014/main" id="{1E5D6AAA-30AA-FEB0-3D5D-3EDED7587667}"/>
              </a:ext>
            </a:extLst>
          </p:cNvPr>
          <p:cNvSpPr/>
          <p:nvPr/>
        </p:nvSpPr>
        <p:spPr>
          <a:xfrm>
            <a:off x="9421365" y="3105436"/>
            <a:ext cx="2075543" cy="593536"/>
          </a:xfrm>
          <a:prstGeom prst="wedgeRoundRectCallout">
            <a:avLst>
              <a:gd name="adj1" fmla="val 27105"/>
              <a:gd name="adj2" fmla="val 9759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It'll be a palace. </a:t>
            </a:r>
          </a:p>
        </p:txBody>
      </p:sp>
      <p:pic>
        <p:nvPicPr>
          <p:cNvPr id="9" name="Picture 9">
            <a:extLst>
              <a:ext uri="{FF2B5EF4-FFF2-40B4-BE49-F238E27FC236}">
                <a16:creationId xmlns:a16="http://schemas.microsoft.com/office/drawing/2014/main" id="{5CFA61BF-7FD4-2B82-6717-E6C734AFCD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833" l="5292" r="94924">
                        <a14:foregroundMark x1="74946" y1="24583" x2="77970" y2="36111"/>
                        <a14:foregroundMark x1="77970" y1="36111" x2="78402" y2="36944"/>
                        <a14:foregroundMark x1="81857" y1="16944" x2="85313" y2="23611"/>
                        <a14:foregroundMark x1="70518" y1="19167" x2="86825" y2="21944"/>
                        <a14:foregroundMark x1="82613" y1="19722" x2="91253" y2="35972"/>
                        <a14:foregroundMark x1="84017" y1="47778" x2="88769" y2="73056"/>
                        <a14:foregroundMark x1="80562" y1="70278" x2="88661" y2="80000"/>
                        <a14:foregroundMark x1="88661" y1="80000" x2="88769" y2="80694"/>
                        <a14:foregroundMark x1="87257" y1="88056" x2="95140" y2="71528"/>
                        <a14:foregroundMark x1="87473" y1="55972" x2="87473" y2="49583"/>
                        <a14:foregroundMark x1="71706" y1="66111" x2="64039" y2="58889"/>
                        <a14:foregroundMark x1="74730" y1="72500" x2="71922" y2="66806"/>
                        <a14:foregroundMark x1="75918" y1="78194" x2="73218" y2="72778"/>
                        <a14:foregroundMark x1="86069" y1="95972" x2="88013" y2="86111"/>
                        <a14:foregroundMark x1="79590" y1="90000" x2="90713" y2="65833"/>
                        <a14:foregroundMark x1="36393" y1="62639" x2="35961" y2="58889"/>
                        <a14:foregroundMark x1="82073" y1="39167" x2="75378" y2="37500"/>
                        <a14:foregroundMark x1="87797" y1="59722" x2="90497" y2="62639"/>
                        <a14:foregroundMark x1="86825" y1="52500" x2="92441" y2="63611"/>
                        <a14:foregroundMark x1="10799" y1="60139" x2="5292" y2="66111"/>
                        <a14:foregroundMark x1="55184" y1="86806" x2="57883" y2="82639"/>
                        <a14:foregroundMark x1="53240" y1="87083" x2="64363" y2="80139"/>
                      </a14:backgroundRemoval>
                    </a14:imgEffect>
                  </a14:imgLayer>
                </a14:imgProps>
              </a:ext>
              <a:ext uri="{837473B0-CC2E-450A-ABE3-18F120FF3D39}">
                <a1611:picAttrSrcUrl xmlns:a1611="http://schemas.microsoft.com/office/drawing/2016/11/main" r:id="rId8"/>
              </a:ext>
            </a:extLst>
          </a:blip>
          <a:stretch>
            <a:fillRect/>
          </a:stretch>
        </p:blipFill>
        <p:spPr>
          <a:xfrm>
            <a:off x="8234285" y="3867880"/>
            <a:ext cx="3591062" cy="2792186"/>
          </a:xfrm>
          <a:prstGeom prst="rect">
            <a:avLst/>
          </a:prstGeom>
        </p:spPr>
      </p:pic>
    </p:spTree>
    <p:extLst>
      <p:ext uri="{BB962C8B-B14F-4D97-AF65-F5344CB8AC3E}">
        <p14:creationId xmlns:p14="http://schemas.microsoft.com/office/powerpoint/2010/main" val="36690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barn(inVertical)">
                                      <p:cBhvr>
                                        <p:cTn id="37" dur="500"/>
                                        <p:tgtEl>
                                          <p:spTgt spid="2">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5"/>
                </p:tgtEl>
              </p:cMediaNode>
            </p:video>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8" name="TextBox 7">
            <a:extLst>
              <a:ext uri="{FF2B5EF4-FFF2-40B4-BE49-F238E27FC236}">
                <a16:creationId xmlns:a16="http://schemas.microsoft.com/office/drawing/2014/main" id="{2DC83B3C-06FE-40A1-FAB8-821315F2FD69}"/>
              </a:ext>
            </a:extLst>
          </p:cNvPr>
          <p:cNvSpPr txBox="1"/>
          <p:nvPr/>
        </p:nvSpPr>
        <p:spPr>
          <a:xfrm>
            <a:off x="1132276" y="1294806"/>
            <a:ext cx="6773939" cy="892552"/>
          </a:xfrm>
          <a:prstGeom prst="rect">
            <a:avLst/>
          </a:prstGeom>
          <a:noFill/>
        </p:spPr>
        <p:txBody>
          <a:bodyPr wrap="square" rtlCol="0">
            <a:spAutoFit/>
          </a:bodyPr>
          <a:lstStyle/>
          <a:p>
            <a:r>
              <a:rPr lang="en-US" sz="2600" b="1" dirty="0">
                <a:effectLst>
                  <a:glow rad="88900">
                    <a:schemeClr val="bg1"/>
                  </a:glow>
                </a:effectLst>
                <a:latin typeface="Times New Roman" pitchFamily="18" charset="0"/>
                <a:cs typeface="Times New Roman" pitchFamily="18" charset="0"/>
              </a:rPr>
              <a:t>Students to work in groups and “build” their ideal future house.</a:t>
            </a:r>
          </a:p>
        </p:txBody>
      </p:sp>
      <p:sp>
        <p:nvSpPr>
          <p:cNvPr id="12" name="Rounded Rectangle 15">
            <a:extLst>
              <a:ext uri="{FF2B5EF4-FFF2-40B4-BE49-F238E27FC236}">
                <a16:creationId xmlns:a16="http://schemas.microsoft.com/office/drawing/2014/main" id="{658809A8-5B0F-7666-94E6-32481EE803EB}"/>
              </a:ext>
            </a:extLst>
          </p:cNvPr>
          <p:cNvSpPr/>
          <p:nvPr/>
        </p:nvSpPr>
        <p:spPr>
          <a:xfrm>
            <a:off x="629670" y="1363313"/>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5" name="TextBox 16">
            <a:extLst>
              <a:ext uri="{FF2B5EF4-FFF2-40B4-BE49-F238E27FC236}">
                <a16:creationId xmlns:a16="http://schemas.microsoft.com/office/drawing/2014/main" id="{83724C67-A7BE-2CEF-46EB-910D180070CD}"/>
              </a:ext>
            </a:extLst>
          </p:cNvPr>
          <p:cNvSpPr txBox="1"/>
          <p:nvPr/>
        </p:nvSpPr>
        <p:spPr>
          <a:xfrm>
            <a:off x="684544" y="127758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2" name="Rectangle: Rounded Corners 1">
            <a:extLst>
              <a:ext uri="{FF2B5EF4-FFF2-40B4-BE49-F238E27FC236}">
                <a16:creationId xmlns:a16="http://schemas.microsoft.com/office/drawing/2014/main" id="{44D4A5AB-9D0A-AB6B-5F8D-3C2C016BF79B}"/>
              </a:ext>
            </a:extLst>
          </p:cNvPr>
          <p:cNvSpPr/>
          <p:nvPr/>
        </p:nvSpPr>
        <p:spPr>
          <a:xfrm>
            <a:off x="3409405" y="83330"/>
            <a:ext cx="5388429" cy="865414"/>
          </a:xfrm>
          <a:prstGeom prst="roundRect">
            <a:avLst/>
          </a:prstGeom>
          <a:solidFill>
            <a:srgbClr val="5859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dk1"/>
              </a:buClr>
              <a:buSzPts val="4200"/>
            </a:pPr>
            <a:r>
              <a:rPr lang="en-US" sz="5400" b="1" dirty="0">
                <a:solidFill>
                  <a:schemeClr val="bg1"/>
                </a:solidFill>
                <a:latin typeface="Fjalla One"/>
              </a:rPr>
              <a:t>FUTURE HOUSE </a:t>
            </a:r>
          </a:p>
        </p:txBody>
      </p:sp>
      <p:sp>
        <p:nvSpPr>
          <p:cNvPr id="3" name="TextBox 2">
            <a:extLst>
              <a:ext uri="{FF2B5EF4-FFF2-40B4-BE49-F238E27FC236}">
                <a16:creationId xmlns:a16="http://schemas.microsoft.com/office/drawing/2014/main" id="{E0CC86EC-1F40-75AC-2F28-707E5178DC40}"/>
              </a:ext>
            </a:extLst>
          </p:cNvPr>
          <p:cNvSpPr txBox="1"/>
          <p:nvPr/>
        </p:nvSpPr>
        <p:spPr>
          <a:xfrm>
            <a:off x="1081580" y="2255865"/>
            <a:ext cx="5241162" cy="3709349"/>
          </a:xfrm>
          <a:prstGeom prst="rect">
            <a:avLst/>
          </a:prstGeom>
          <a:noFill/>
        </p:spPr>
        <p:txBody>
          <a:bodyPr wrap="square" rtlCol="0">
            <a:spAutoFit/>
          </a:bodyPr>
          <a:lstStyle/>
          <a:p>
            <a:pPr marL="285750" indent="-285750">
              <a:lnSpc>
                <a:spcPct val="150000"/>
              </a:lnSpc>
              <a:buFontTx/>
              <a:buChar char="-"/>
            </a:pPr>
            <a:r>
              <a:rPr lang="en-US" sz="3200" dirty="0">
                <a:latin typeface="Calibri" panose="020F0502020204030204" pitchFamily="34" charset="0"/>
                <a:cs typeface="Calibri" panose="020F0502020204030204" pitchFamily="34" charset="0"/>
              </a:rPr>
              <a:t>Groups of 6.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Take turns and share about your future house </a:t>
            </a:r>
          </a:p>
          <a:p>
            <a:pPr marL="285750" indent="-285750">
              <a:lnSpc>
                <a:spcPct val="150000"/>
              </a:lnSpc>
              <a:buFontTx/>
              <a:buChar char="-"/>
            </a:pPr>
            <a:r>
              <a:rPr lang="en-US" sz="3200" dirty="0">
                <a:latin typeface="Calibri" panose="020F0502020204030204" pitchFamily="34" charset="0"/>
                <a:cs typeface="Calibri" panose="020F0502020204030204" pitchFamily="34" charset="0"/>
              </a:rPr>
              <a:t>The others DRAW the house you describe. </a:t>
            </a:r>
          </a:p>
        </p:txBody>
      </p:sp>
      <p:pic>
        <p:nvPicPr>
          <p:cNvPr id="4" name="Picture 2">
            <a:extLst>
              <a:ext uri="{FF2B5EF4-FFF2-40B4-BE49-F238E27FC236}">
                <a16:creationId xmlns:a16="http://schemas.microsoft.com/office/drawing/2014/main" id="{031B1D19-0B38-61E3-C1C0-C738D664CD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2" y="2705788"/>
            <a:ext cx="5318445" cy="3092846"/>
          </a:xfrm>
          <a:prstGeom prst="rect">
            <a:avLst/>
          </a:prstGeom>
          <a:noFill/>
          <a:extLst>
            <a:ext uri="{909E8E84-426E-40DD-AFC4-6F175D3DCCD1}">
              <a14:hiddenFill xmlns:a14="http://schemas.microsoft.com/office/drawing/2010/main">
                <a:solidFill>
                  <a:srgbClr val="FFFFFF"/>
                </a:solidFill>
              </a14:hiddenFill>
            </a:ext>
          </a:extLst>
        </p:spPr>
      </p:pic>
      <p:pic>
        <p:nvPicPr>
          <p:cNvPr id="5" name="5 Minute Timer">
            <a:hlinkClick r:id="" action="ppaction://media"/>
            <a:extLst>
              <a:ext uri="{FF2B5EF4-FFF2-40B4-BE49-F238E27FC236}">
                <a16:creationId xmlns:a16="http://schemas.microsoft.com/office/drawing/2014/main" id="{11C08A21-7138-DB90-0893-D00682E19B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08143" y="250106"/>
            <a:ext cx="2601096" cy="1561001"/>
          </a:xfrm>
          <a:prstGeom prst="rect">
            <a:avLst/>
          </a:prstGeom>
        </p:spPr>
      </p:pic>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1896217"/>
            <a:ext cx="8590026" cy="4448013"/>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 Reading skill for general information and specific information</a:t>
            </a:r>
          </a:p>
          <a:p>
            <a:pPr marL="457200" indent="-457200">
              <a:lnSpc>
                <a:spcPct val="150000"/>
              </a:lnSpc>
              <a:buFont typeface="Wingdings" panose="05000000000000000000" pitchFamily="2" charset="2"/>
              <a:buChar char="ü"/>
            </a:pPr>
            <a:r>
              <a:rPr lang="en-US" sz="3200" dirty="0"/>
              <a:t>- Speaking: </a:t>
            </a:r>
          </a:p>
          <a:p>
            <a:pPr>
              <a:lnSpc>
                <a:spcPct val="150000"/>
              </a:lnSpc>
            </a:pPr>
            <a:r>
              <a:rPr lang="en-US" sz="3200" dirty="0"/>
              <a:t>+ identify different features of future house.</a:t>
            </a:r>
          </a:p>
          <a:p>
            <a:pPr>
              <a:lnSpc>
                <a:spcPct val="150000"/>
              </a:lnSpc>
            </a:pPr>
            <a:r>
              <a:rPr lang="en-US" sz="3200" dirty="0"/>
              <a:t>+ use what they have learnt to talk future house.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345" y="342468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7532868" cy="2499467"/>
          </a:xfrm>
          <a:prstGeom prst="rect">
            <a:avLst/>
          </a:prstGeom>
          <a:noFill/>
        </p:spPr>
        <p:txBody>
          <a:bodyPr wrap="square" rtlCol="0">
            <a:spAutoFit/>
          </a:bodyPr>
          <a:lstStyle/>
          <a:p>
            <a:pPr>
              <a:lnSpc>
                <a:spcPct val="150000"/>
              </a:lnSpc>
            </a:pPr>
            <a:r>
              <a:rPr lang="en-US" sz="3600" dirty="0"/>
              <a:t>- Do Ex in WB</a:t>
            </a:r>
          </a:p>
          <a:p>
            <a:pPr>
              <a:lnSpc>
                <a:spcPct val="150000"/>
              </a:lnSpc>
            </a:pPr>
            <a:r>
              <a:rPr lang="en-US" sz="3600" dirty="0"/>
              <a:t>- Prepare:  Skills  2  (Write a </a:t>
            </a:r>
            <a:r>
              <a:rPr lang="en-US" sz="3600" dirty="0" err="1"/>
              <a:t>paraggraph</a:t>
            </a:r>
            <a:r>
              <a:rPr lang="en-US" sz="3600" dirty="0"/>
              <a:t> about your ideal future house)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9066" y="2341108"/>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HOUSES IN THE FUTURE</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165648" y="113518"/>
            <a:ext cx="906545" cy="707886"/>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Hình ảnh 4">
            <a:extLst>
              <a:ext uri="{FF2B5EF4-FFF2-40B4-BE49-F238E27FC236}">
                <a16:creationId xmlns:a16="http://schemas.microsoft.com/office/drawing/2014/main" id="{38C1670D-9A30-B361-05FD-1E2567037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1088" y="2880258"/>
            <a:ext cx="2902513" cy="2912029"/>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315580" y="2232538"/>
            <a:ext cx="18359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PRESENTATION</a:t>
            </a:r>
            <a:endParaRPr lang="en-GB" b="1" dirty="0">
              <a:solidFill>
                <a:schemeClr val="bg1"/>
              </a:solidFill>
            </a:endParaRPr>
          </a:p>
        </p:txBody>
      </p:sp>
      <p:sp>
        <p:nvSpPr>
          <p:cNvPr id="18" name="Rounded Rectangle 17"/>
          <p:cNvSpPr/>
          <p:nvPr/>
        </p:nvSpPr>
        <p:spPr>
          <a:xfrm>
            <a:off x="568800" y="3068071"/>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READING</a:t>
            </a:r>
            <a:endParaRPr lang="en-GB" b="1" dirty="0">
              <a:solidFill>
                <a:schemeClr val="bg1"/>
              </a:solidFill>
            </a:endParaRPr>
          </a:p>
        </p:txBody>
      </p:sp>
      <p:sp>
        <p:nvSpPr>
          <p:cNvPr id="19" name="Rounded Rectangle 18"/>
          <p:cNvSpPr/>
          <p:nvPr/>
        </p:nvSpPr>
        <p:spPr>
          <a:xfrm>
            <a:off x="2259488" y="4645264"/>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SPEAKING</a:t>
            </a:r>
            <a:endParaRPr lang="en-GB" b="1" dirty="0">
              <a:solidFill>
                <a:schemeClr val="bg1"/>
              </a:solidFill>
            </a:endParaRPr>
          </a:p>
        </p:txBody>
      </p:sp>
      <p:sp>
        <p:nvSpPr>
          <p:cNvPr id="20" name="Rectangle 19"/>
          <p:cNvSpPr/>
          <p:nvPr/>
        </p:nvSpPr>
        <p:spPr>
          <a:xfrm>
            <a:off x="4561824" y="1382691"/>
            <a:ext cx="7447160"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Game: True or False</a:t>
            </a:r>
          </a:p>
        </p:txBody>
      </p:sp>
      <p:sp>
        <p:nvSpPr>
          <p:cNvPr id="21" name="Rectangle 20"/>
          <p:cNvSpPr/>
          <p:nvPr/>
        </p:nvSpPr>
        <p:spPr>
          <a:xfrm>
            <a:off x="4550294" y="2120247"/>
            <a:ext cx="7470221" cy="63589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Vocabulary</a:t>
            </a:r>
            <a:endParaRPr lang="en-GB" dirty="0">
              <a:solidFill>
                <a:schemeClr val="tx1"/>
              </a:solidFill>
            </a:endParaRPr>
          </a:p>
        </p:txBody>
      </p:sp>
      <p:sp>
        <p:nvSpPr>
          <p:cNvPr id="22" name="Rectangle 21"/>
          <p:cNvSpPr/>
          <p:nvPr/>
        </p:nvSpPr>
        <p:spPr>
          <a:xfrm>
            <a:off x="4569604" y="2883751"/>
            <a:ext cx="7465726" cy="1369023"/>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Lead in questions: Look at the photo, discuss in pairs and answer.</a:t>
            </a:r>
          </a:p>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Explicit reading skills: Scan and Skim.</a:t>
            </a:r>
          </a:p>
          <a:p>
            <a:pPr marL="285750" marR="0" indent="-285750">
              <a:spcBef>
                <a:spcPts val="0"/>
              </a:spcBef>
              <a:spcAft>
                <a:spcPts val="0"/>
              </a:spcAft>
              <a:buFont typeface="Arial" panose="020B0604020202020204" pitchFamily="34" charset="0"/>
              <a:buChar char="•"/>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Read the passage and match.</a:t>
            </a:r>
          </a:p>
        </p:txBody>
      </p:sp>
      <p:cxnSp>
        <p:nvCxnSpPr>
          <p:cNvPr id="24" name="Curved Connector 23"/>
          <p:cNvCxnSpPr>
            <a:stCxn id="16" idx="3"/>
            <a:endCxn id="17" idx="0"/>
          </p:cNvCxnSpPr>
          <p:nvPr/>
        </p:nvCxnSpPr>
        <p:spPr>
          <a:xfrm>
            <a:off x="2505075" y="1409153"/>
            <a:ext cx="728462" cy="82338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486758" y="2541341"/>
            <a:ext cx="828823" cy="526729"/>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404714" y="3368795"/>
            <a:ext cx="772731" cy="1276469"/>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cxnSp>
        <p:nvCxnSpPr>
          <p:cNvPr id="28" name="Curved Connector 27"/>
          <p:cNvCxnSpPr>
            <a:stCxn id="19" idx="1"/>
            <a:endCxn id="27" idx="0"/>
          </p:cNvCxnSpPr>
          <p:nvPr/>
        </p:nvCxnSpPr>
        <p:spPr>
          <a:xfrm rot="10800000" flipV="1">
            <a:off x="1587118" y="4945988"/>
            <a:ext cx="672370" cy="980316"/>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588170" y="5779697"/>
            <a:ext cx="7447160"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dirty="0">
                <a:solidFill>
                  <a:schemeClr val="bg1"/>
                </a:solidFill>
              </a:rPr>
              <a:t>LESSON 5: SKILLS 1</a:t>
            </a: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13" name="Rectangle 22">
            <a:extLst>
              <a:ext uri="{FF2B5EF4-FFF2-40B4-BE49-F238E27FC236}">
                <a16:creationId xmlns:a16="http://schemas.microsoft.com/office/drawing/2014/main" id="{589C3DFE-FC98-2051-D42D-C34A35AA1AFE}"/>
              </a:ext>
            </a:extLst>
          </p:cNvPr>
          <p:cNvSpPr/>
          <p:nvPr/>
        </p:nvSpPr>
        <p:spPr>
          <a:xfrm>
            <a:off x="4569604" y="4378001"/>
            <a:ext cx="7450911" cy="127646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4: Work in pairs and do Ex. 3.</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5: Students to work in groups and “build” their ideal future house.</a:t>
            </a:r>
          </a:p>
        </p:txBody>
      </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5501384" y="1283248"/>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462216" y="3635143"/>
            <a:ext cx="3331161"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OF FALSE</a:t>
            </a:r>
          </a:p>
        </p:txBody>
      </p:sp>
      <p:sp>
        <p:nvSpPr>
          <p:cNvPr id="3" name="TextBox 3">
            <a:extLst>
              <a:ext uri="{FF2B5EF4-FFF2-40B4-BE49-F238E27FC236}">
                <a16:creationId xmlns:a16="http://schemas.microsoft.com/office/drawing/2014/main" id="{F7146FD2-C216-9060-EBC5-C1C3B686D195}"/>
              </a:ext>
            </a:extLst>
          </p:cNvPr>
          <p:cNvSpPr txBox="1"/>
          <p:nvPr/>
        </p:nvSpPr>
        <p:spPr>
          <a:xfrm>
            <a:off x="5678027" y="2389759"/>
            <a:ext cx="5682431" cy="707886"/>
          </a:xfrm>
          <a:prstGeom prst="rect">
            <a:avLst/>
          </a:prstGeom>
          <a:noFill/>
        </p:spPr>
        <p:txBody>
          <a:bodyPr wrap="square" rtlCol="0">
            <a:spAutoFit/>
          </a:bodyPr>
          <a:lstStyle/>
          <a:p>
            <a:pPr algn="ctr"/>
            <a:r>
              <a:rPr lang="en-US" sz="4000" b="1" dirty="0"/>
              <a:t>Work in pairs</a:t>
            </a:r>
          </a:p>
        </p:txBody>
      </p:sp>
      <p:sp>
        <p:nvSpPr>
          <p:cNvPr id="8" name="TextBox 3">
            <a:extLst>
              <a:ext uri="{FF2B5EF4-FFF2-40B4-BE49-F238E27FC236}">
                <a16:creationId xmlns:a16="http://schemas.microsoft.com/office/drawing/2014/main" id="{D67ED8AF-2F13-666A-58B9-5CD13FE1FDDE}"/>
              </a:ext>
            </a:extLst>
          </p:cNvPr>
          <p:cNvSpPr txBox="1"/>
          <p:nvPr/>
        </p:nvSpPr>
        <p:spPr>
          <a:xfrm>
            <a:off x="5678027" y="3454215"/>
            <a:ext cx="6153417" cy="1323439"/>
          </a:xfrm>
          <a:prstGeom prst="rect">
            <a:avLst/>
          </a:prstGeom>
          <a:noFill/>
        </p:spPr>
        <p:txBody>
          <a:bodyPr wrap="square" rtlCol="0">
            <a:spAutoFit/>
          </a:bodyPr>
          <a:lstStyle/>
          <a:p>
            <a:pPr algn="ctr"/>
            <a:r>
              <a:rPr lang="en-US" sz="4000" b="1" dirty="0"/>
              <a:t>Decide whether these statements are true or false</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4" name="TextBox 3">
            <a:extLst>
              <a:ext uri="{FF2B5EF4-FFF2-40B4-BE49-F238E27FC236}">
                <a16:creationId xmlns:a16="http://schemas.microsoft.com/office/drawing/2014/main" id="{90A3E95A-3D5D-4E3E-A00D-CA3CAC576081}"/>
              </a:ext>
            </a:extLst>
          </p:cNvPr>
          <p:cNvSpPr txBox="1"/>
          <p:nvPr/>
        </p:nvSpPr>
        <p:spPr>
          <a:xfrm>
            <a:off x="77844" y="1171743"/>
            <a:ext cx="5682431" cy="707886"/>
          </a:xfrm>
          <a:prstGeom prst="rect">
            <a:avLst/>
          </a:prstGeom>
          <a:noFill/>
        </p:spPr>
        <p:txBody>
          <a:bodyPr wrap="square" rtlCol="0">
            <a:spAutoFit/>
          </a:bodyPr>
          <a:lstStyle/>
          <a:p>
            <a:pPr algn="ctr"/>
            <a:r>
              <a:rPr lang="en-US" sz="4000" b="1" dirty="0"/>
              <a:t>LOOK AT THE PICTURE</a:t>
            </a:r>
          </a:p>
        </p:txBody>
      </p:sp>
      <p:sp>
        <p:nvSpPr>
          <p:cNvPr id="5" name="TextBox 4">
            <a:extLst>
              <a:ext uri="{FF2B5EF4-FFF2-40B4-BE49-F238E27FC236}">
                <a16:creationId xmlns:a16="http://schemas.microsoft.com/office/drawing/2014/main" id="{337A5E1E-3CA0-4464-8CDD-31E8FAFCE4DB}"/>
              </a:ext>
            </a:extLst>
          </p:cNvPr>
          <p:cNvSpPr txBox="1"/>
          <p:nvPr/>
        </p:nvSpPr>
        <p:spPr>
          <a:xfrm>
            <a:off x="2817405" y="66001"/>
            <a:ext cx="5682431"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TRUE OF FALSE</a:t>
            </a:r>
          </a:p>
        </p:txBody>
      </p:sp>
      <p:pic>
        <p:nvPicPr>
          <p:cNvPr id="2" name="Picture 2">
            <a:extLst>
              <a:ext uri="{FF2B5EF4-FFF2-40B4-BE49-F238E27FC236}">
                <a16:creationId xmlns:a16="http://schemas.microsoft.com/office/drawing/2014/main" id="{30D30C29-A4B6-0D7D-FB52-95AFE23EB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97" r="4717"/>
          <a:stretch/>
        </p:blipFill>
        <p:spPr bwMode="auto">
          <a:xfrm>
            <a:off x="221400" y="2319227"/>
            <a:ext cx="6122068" cy="3780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3">
            <a:extLst>
              <a:ext uri="{FF2B5EF4-FFF2-40B4-BE49-F238E27FC236}">
                <a16:creationId xmlns:a16="http://schemas.microsoft.com/office/drawing/2014/main" id="{7CC0DB71-1496-964B-3CCF-ECBCB9D8F246}"/>
              </a:ext>
            </a:extLst>
          </p:cNvPr>
          <p:cNvSpPr txBox="1"/>
          <p:nvPr/>
        </p:nvSpPr>
        <p:spPr>
          <a:xfrm>
            <a:off x="6431727" y="1302332"/>
            <a:ext cx="5266119" cy="5196166"/>
          </a:xfrm>
          <a:prstGeom prst="rect">
            <a:avLst/>
          </a:prstGeom>
          <a:noFill/>
        </p:spPr>
        <p:txBody>
          <a:bodyPr wrap="square" rtlCol="0">
            <a:spAutoFit/>
          </a:bodyPr>
          <a:lstStyle/>
          <a:p>
            <a:pPr algn="just">
              <a:lnSpc>
                <a:spcPct val="150000"/>
              </a:lnSpc>
            </a:pPr>
            <a:r>
              <a:rPr lang="en-US" sz="2800" b="1" dirty="0"/>
              <a:t>1. The house will be surrounded by a jungle. </a:t>
            </a:r>
          </a:p>
          <a:p>
            <a:pPr algn="just">
              <a:lnSpc>
                <a:spcPct val="150000"/>
              </a:lnSpc>
            </a:pPr>
            <a:r>
              <a:rPr lang="en-US" sz="2800" b="1" dirty="0"/>
              <a:t>2. Robots will help to do the housework. </a:t>
            </a:r>
          </a:p>
          <a:p>
            <a:pPr algn="just">
              <a:lnSpc>
                <a:spcPct val="150000"/>
              </a:lnSpc>
            </a:pPr>
            <a:r>
              <a:rPr lang="en-US" sz="2800" b="1" dirty="0"/>
              <a:t>3. There will be an UFO on the roof. </a:t>
            </a:r>
          </a:p>
          <a:p>
            <a:pPr algn="just">
              <a:lnSpc>
                <a:spcPct val="150000"/>
              </a:lnSpc>
            </a:pPr>
            <a:r>
              <a:rPr lang="en-US" sz="2800" b="1" dirty="0"/>
              <a:t>4. There will be a swimming pool in the house.</a:t>
            </a:r>
          </a:p>
        </p:txBody>
      </p:sp>
      <p:sp>
        <p:nvSpPr>
          <p:cNvPr id="7" name="Hình chữ nhật 6">
            <a:extLst>
              <a:ext uri="{FF2B5EF4-FFF2-40B4-BE49-F238E27FC236}">
                <a16:creationId xmlns:a16="http://schemas.microsoft.com/office/drawing/2014/main" id="{05D0D97C-7C0F-8570-D7AC-7C51C1444E07}"/>
              </a:ext>
            </a:extLst>
          </p:cNvPr>
          <p:cNvSpPr/>
          <p:nvPr/>
        </p:nvSpPr>
        <p:spPr>
          <a:xfrm>
            <a:off x="8301720" y="196528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9" name="Hình chữ nhật 8">
            <a:extLst>
              <a:ext uri="{FF2B5EF4-FFF2-40B4-BE49-F238E27FC236}">
                <a16:creationId xmlns:a16="http://schemas.microsoft.com/office/drawing/2014/main" id="{278D12A7-6C76-7ED7-CF76-4FE2CA63B13C}"/>
              </a:ext>
            </a:extLst>
          </p:cNvPr>
          <p:cNvSpPr/>
          <p:nvPr/>
        </p:nvSpPr>
        <p:spPr>
          <a:xfrm>
            <a:off x="8301719" y="3194436"/>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
        <p:nvSpPr>
          <p:cNvPr id="10" name="Hình chữ nhật 9">
            <a:extLst>
              <a:ext uri="{FF2B5EF4-FFF2-40B4-BE49-F238E27FC236}">
                <a16:creationId xmlns:a16="http://schemas.microsoft.com/office/drawing/2014/main" id="{DC2E3FD4-4147-369F-983E-7265FEF05CD0}"/>
              </a:ext>
            </a:extLst>
          </p:cNvPr>
          <p:cNvSpPr/>
          <p:nvPr/>
        </p:nvSpPr>
        <p:spPr>
          <a:xfrm>
            <a:off x="7286958" y="4543734"/>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F</a:t>
            </a:r>
          </a:p>
        </p:txBody>
      </p:sp>
      <p:sp>
        <p:nvSpPr>
          <p:cNvPr id="11" name="Hình chữ nhật 10">
            <a:extLst>
              <a:ext uri="{FF2B5EF4-FFF2-40B4-BE49-F238E27FC236}">
                <a16:creationId xmlns:a16="http://schemas.microsoft.com/office/drawing/2014/main" id="{7374934B-0C82-C50B-EE03-7158B5FA1E33}"/>
              </a:ext>
            </a:extLst>
          </p:cNvPr>
          <p:cNvSpPr/>
          <p:nvPr/>
        </p:nvSpPr>
        <p:spPr>
          <a:xfrm>
            <a:off x="8499836" y="5893031"/>
            <a:ext cx="497251" cy="707886"/>
          </a:xfrm>
          <a:prstGeom prst="rect">
            <a:avLst/>
          </a:prstGeom>
          <a:noFill/>
        </p:spPr>
        <p:txBody>
          <a:bodyPr wrap="none" lIns="91440" tIns="45720" rIns="91440" bIns="45720">
            <a:spAutoFit/>
          </a:bodyPr>
          <a:lstStyle/>
          <a:p>
            <a:pPr algn="ctr"/>
            <a:r>
              <a:rPr lang="vi-VN" sz="4000" b="1" cap="none" spc="0" dirty="0">
                <a:ln w="22225">
                  <a:solidFill>
                    <a:schemeClr val="accent2"/>
                  </a:solidFill>
                  <a:prstDash val="solid"/>
                </a:ln>
                <a:solidFill>
                  <a:schemeClr val="accent2">
                    <a:lumMod val="40000"/>
                    <a:lumOff val="60000"/>
                  </a:schemeClr>
                </a:solidFill>
                <a:effectLst/>
              </a:rPr>
              <a:t>T</a:t>
            </a:r>
          </a:p>
        </p:txBody>
      </p:sp>
    </p:spTree>
    <p:extLst>
      <p:ext uri="{BB962C8B-B14F-4D97-AF65-F5344CB8AC3E}">
        <p14:creationId xmlns:p14="http://schemas.microsoft.com/office/powerpoint/2010/main" val="11141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590687" y="1319562"/>
            <a:ext cx="5608933"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surround (v)</a:t>
            </a:r>
            <a:endParaRPr lang="en-US" sz="6000" b="1" dirty="0">
              <a:solidFill>
                <a:srgbClr val="AD4F0F"/>
              </a:solidFill>
              <a:cs typeface="Calibri" panose="020F0502020204030204" pitchFamily="34" charset="0"/>
            </a:endParaRPr>
          </a:p>
        </p:txBody>
      </p:sp>
      <p:sp>
        <p:nvSpPr>
          <p:cNvPr id="12" name="Rectangle 11"/>
          <p:cNvSpPr/>
          <p:nvPr/>
        </p:nvSpPr>
        <p:spPr>
          <a:xfrm>
            <a:off x="6897434" y="4252053"/>
            <a:ext cx="4652009" cy="830997"/>
          </a:xfrm>
          <a:prstGeom prst="rect">
            <a:avLst/>
          </a:prstGeom>
        </p:spPr>
        <p:txBody>
          <a:bodyPr wrap="square">
            <a:spAutoFit/>
          </a:bodyPr>
          <a:lstStyle/>
          <a:p>
            <a:pPr lvl="0" algn="ctr"/>
            <a:r>
              <a:rPr lang="en-US" sz="4800" dirty="0"/>
              <a:t>bao </a:t>
            </a:r>
            <a:r>
              <a:rPr lang="en-US" sz="4800" dirty="0" err="1"/>
              <a:t>quanh</a:t>
            </a:r>
            <a:endParaRPr lang="en-US" sz="6600" dirty="0"/>
          </a:p>
        </p:txBody>
      </p:sp>
      <p:sp>
        <p:nvSpPr>
          <p:cNvPr id="2" name="Rectangle 1"/>
          <p:cNvSpPr/>
          <p:nvPr/>
        </p:nvSpPr>
        <p:spPr>
          <a:xfrm>
            <a:off x="7665511" y="2971803"/>
            <a:ext cx="3115853" cy="830997"/>
          </a:xfrm>
          <a:prstGeom prst="rect">
            <a:avLst/>
          </a:prstGeom>
        </p:spPr>
        <p:txBody>
          <a:bodyPr wrap="none">
            <a:spAutoFit/>
          </a:bodyPr>
          <a:lstStyle/>
          <a:p>
            <a:pPr algn="ctr"/>
            <a:r>
              <a:rPr lang="en-US" sz="4800" b="1" dirty="0">
                <a:solidFill>
                  <a:schemeClr val="accent5">
                    <a:lumMod val="50000"/>
                  </a:schemeClr>
                </a:solidFill>
              </a:rPr>
              <a:t>/ </a:t>
            </a:r>
            <a:r>
              <a:rPr lang="en-US" sz="4800" b="1" dirty="0" err="1">
                <a:solidFill>
                  <a:schemeClr val="accent5">
                    <a:lumMod val="50000"/>
                  </a:schemeClr>
                </a:solidFill>
              </a:rPr>
              <a:t>səˈraʊnd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6090A57C-4F4D-213F-D5B9-6351CF937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704" y="1606039"/>
            <a:ext cx="4685364" cy="4780984"/>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1206670" y="820072"/>
            <a:ext cx="8910010"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helicopter (n)</a:t>
            </a:r>
            <a:endParaRPr lang="en-US" sz="6000" b="1" dirty="0">
              <a:solidFill>
                <a:srgbClr val="AD4F0F"/>
              </a:solidFill>
              <a:cs typeface="Calibri" panose="020F0502020204030204" pitchFamily="34" charset="0"/>
            </a:endParaRPr>
          </a:p>
        </p:txBody>
      </p:sp>
      <p:sp>
        <p:nvSpPr>
          <p:cNvPr id="12" name="Rectangle 11"/>
          <p:cNvSpPr/>
          <p:nvPr/>
        </p:nvSpPr>
        <p:spPr>
          <a:xfrm>
            <a:off x="6644020" y="1218640"/>
            <a:ext cx="5290116" cy="830997"/>
          </a:xfrm>
          <a:prstGeom prst="rect">
            <a:avLst/>
          </a:prstGeom>
        </p:spPr>
        <p:txBody>
          <a:bodyPr wrap="square">
            <a:spAutoFit/>
          </a:bodyPr>
          <a:lstStyle/>
          <a:p>
            <a:pPr lvl="0" algn="ctr"/>
            <a:r>
              <a:rPr lang="en-US" sz="4800" dirty="0" err="1"/>
              <a:t>máy</a:t>
            </a:r>
            <a:r>
              <a:rPr lang="en-US" sz="4800" dirty="0"/>
              <a:t> bay </a:t>
            </a:r>
            <a:r>
              <a:rPr lang="en-US" sz="4800" dirty="0" err="1"/>
              <a:t>trực</a:t>
            </a:r>
            <a:r>
              <a:rPr lang="en-US" sz="4800" dirty="0"/>
              <a:t> </a:t>
            </a:r>
            <a:r>
              <a:rPr lang="en-US" sz="4800" dirty="0" err="1"/>
              <a:t>thăng</a:t>
            </a:r>
            <a:endParaRPr lang="en-US" sz="6600" dirty="0"/>
          </a:p>
        </p:txBody>
      </p:sp>
      <p:sp>
        <p:nvSpPr>
          <p:cNvPr id="2" name="Rectangle 1"/>
          <p:cNvSpPr/>
          <p:nvPr/>
        </p:nvSpPr>
        <p:spPr>
          <a:xfrm>
            <a:off x="487067" y="2177754"/>
            <a:ext cx="4281108" cy="830997"/>
          </a:xfrm>
          <a:prstGeom prst="rect">
            <a:avLst/>
          </a:prstGeom>
        </p:spPr>
        <p:txBody>
          <a:bodyPr wrap="none">
            <a:spAutoFit/>
          </a:bodyPr>
          <a:lstStyle/>
          <a:p>
            <a:pPr algn="ctr"/>
            <a:r>
              <a:rPr lang="en-US" sz="4800" b="1" dirty="0">
                <a:solidFill>
                  <a:schemeClr val="accent5">
                    <a:lumMod val="50000"/>
                  </a:schemeClr>
                </a:solidFill>
              </a:rPr>
              <a:t>/ ˈ</a:t>
            </a:r>
            <a:r>
              <a:rPr lang="en-US" sz="4800" b="1" dirty="0" err="1">
                <a:solidFill>
                  <a:schemeClr val="accent5">
                    <a:lumMod val="50000"/>
                  </a:schemeClr>
                </a:solidFill>
              </a:rPr>
              <a:t>helɪˌkɒptə</a:t>
            </a:r>
            <a:r>
              <a:rPr lang="en-US" sz="4800" b="1" dirty="0">
                <a:solidFill>
                  <a:schemeClr val="accent5">
                    <a:lumMod val="50000"/>
                  </a:schemeClr>
                </a:solidFill>
              </a:rPr>
              <a:t>(r)/</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678B8DD3-19FF-C496-690F-F614F7077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69060">
            <a:off x="4140846" y="2490268"/>
            <a:ext cx="7720361" cy="3514373"/>
          </a:xfrm>
          <a:prstGeom prst="rect">
            <a:avLst/>
          </a:prstGeom>
        </p:spPr>
      </p:pic>
    </p:spTree>
    <p:extLst>
      <p:ext uri="{BB962C8B-B14F-4D97-AF65-F5344CB8AC3E}">
        <p14:creationId xmlns:p14="http://schemas.microsoft.com/office/powerpoint/2010/main" val="300559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940817" y="1898180"/>
            <a:ext cx="8816767" cy="140836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feed (v)</a:t>
            </a:r>
            <a:endParaRPr lang="en-US" sz="6000" b="1" dirty="0">
              <a:solidFill>
                <a:srgbClr val="AD4F0F"/>
              </a:solidFill>
              <a:cs typeface="Calibri" panose="020F0502020204030204" pitchFamily="34" charset="0"/>
            </a:endParaRPr>
          </a:p>
        </p:txBody>
      </p:sp>
      <p:sp>
        <p:nvSpPr>
          <p:cNvPr id="12" name="Rectangle 11"/>
          <p:cNvSpPr/>
          <p:nvPr/>
        </p:nvSpPr>
        <p:spPr>
          <a:xfrm>
            <a:off x="6739096" y="4129039"/>
            <a:ext cx="4652009" cy="830997"/>
          </a:xfrm>
          <a:prstGeom prst="rect">
            <a:avLst/>
          </a:prstGeom>
        </p:spPr>
        <p:txBody>
          <a:bodyPr wrap="square">
            <a:spAutoFit/>
          </a:bodyPr>
          <a:lstStyle/>
          <a:p>
            <a:pPr lvl="0" algn="ctr"/>
            <a:r>
              <a:rPr lang="en-US" sz="4800" dirty="0" err="1"/>
              <a:t>cho</a:t>
            </a:r>
            <a:r>
              <a:rPr lang="en-US" sz="4800" dirty="0"/>
              <a:t> </a:t>
            </a:r>
            <a:r>
              <a:rPr lang="en-US" sz="4800" dirty="0" err="1"/>
              <a:t>ăn</a:t>
            </a:r>
            <a:endParaRPr lang="en-US" sz="6600" dirty="0"/>
          </a:p>
        </p:txBody>
      </p:sp>
      <p:sp>
        <p:nvSpPr>
          <p:cNvPr id="2" name="Rectangle 1"/>
          <p:cNvSpPr/>
          <p:nvPr/>
        </p:nvSpPr>
        <p:spPr>
          <a:xfrm>
            <a:off x="8284278" y="3392906"/>
            <a:ext cx="1561645"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fiːd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A24C16DB-79AE-D539-B3C3-786B2E652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664" y="1617275"/>
            <a:ext cx="4982117" cy="4203661"/>
          </a:xfrm>
          <a:prstGeom prst="rect">
            <a:avLst/>
          </a:prstGeom>
        </p:spPr>
      </p:pic>
    </p:spTree>
    <p:extLst>
      <p:ext uri="{BB962C8B-B14F-4D97-AF65-F5344CB8AC3E}">
        <p14:creationId xmlns:p14="http://schemas.microsoft.com/office/powerpoint/2010/main" val="18794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103243358"/>
              </p:ext>
            </p:extLst>
          </p:nvPr>
        </p:nvGraphicFramePr>
        <p:xfrm>
          <a:off x="281602" y="2044086"/>
          <a:ext cx="11644036" cy="3315907"/>
        </p:xfrm>
        <a:graphic>
          <a:graphicData uri="http://schemas.openxmlformats.org/drawingml/2006/table">
            <a:tbl>
              <a:tblPr firstRow="1" bandRow="1">
                <a:tableStyleId>{5DA37D80-6434-44D0-A028-1B22A696006F}</a:tableStyleId>
              </a:tblPr>
              <a:tblGrid>
                <a:gridCol w="3971997">
                  <a:extLst>
                    <a:ext uri="{9D8B030D-6E8A-4147-A177-3AD203B41FA5}">
                      <a16:colId xmlns:a16="http://schemas.microsoft.com/office/drawing/2014/main" val="20000"/>
                    </a:ext>
                  </a:extLst>
                </a:gridCol>
                <a:gridCol w="4004417">
                  <a:extLst>
                    <a:ext uri="{9D8B030D-6E8A-4147-A177-3AD203B41FA5}">
                      <a16:colId xmlns:a16="http://schemas.microsoft.com/office/drawing/2014/main" val="20001"/>
                    </a:ext>
                  </a:extLst>
                </a:gridCol>
                <a:gridCol w="3667622">
                  <a:extLst>
                    <a:ext uri="{9D8B030D-6E8A-4147-A177-3AD203B41FA5}">
                      <a16:colId xmlns:a16="http://schemas.microsoft.com/office/drawing/2014/main" val="20002"/>
                    </a:ext>
                  </a:extLst>
                </a:gridCol>
              </a:tblGrid>
              <a:tr h="779914">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845331">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surround (v)</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səˈraʊnd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bao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quanh</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845331">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helicopter (n)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helɪˌkɒptə</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máy</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bay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thăng</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r h="845331">
                <a:tc>
                  <a:txBody>
                    <a:bodyPr/>
                    <a:lstStyle/>
                    <a:p>
                      <a:pPr marL="144145" marR="0" indent="-144145">
                        <a:lnSpc>
                          <a:spcPct val="107000"/>
                        </a:lnSpc>
                        <a:spcBef>
                          <a:spcPts val="0"/>
                        </a:spcBef>
                        <a:spcAft>
                          <a:spcPts val="0"/>
                        </a:spcAft>
                      </a:pPr>
                      <a:r>
                        <a:rPr lang="en-US" sz="3200" b="0" dirty="0">
                          <a:effectLst/>
                          <a:latin typeface="Calibri" panose="020F0502020204030204" pitchFamily="34" charset="0"/>
                          <a:ea typeface="Times New Roman" panose="02020603050405020304" pitchFamily="18" charset="0"/>
                          <a:cs typeface="Times New Roman" panose="02020603050405020304" pitchFamily="18" charset="0"/>
                        </a:rPr>
                        <a:t>3. feed (v)</a:t>
                      </a:r>
                    </a:p>
                  </a:txBody>
                  <a:tcPr marL="71755" marR="71755" marT="71755" marB="71755"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fiːd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effectLst/>
                          <a:latin typeface="Calibri" panose="020F0502020204030204" pitchFamily="34" charset="0"/>
                          <a:ea typeface="Times New Roman" panose="02020603050405020304" pitchFamily="18" charset="0"/>
                          <a:cs typeface="Times New Roman" panose="02020603050405020304" pitchFamily="18" charset="0"/>
                        </a:rPr>
                        <a:t>cho</a:t>
                      </a:r>
                      <a:r>
                        <a:rPr lang="en-US" sz="3200" b="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0" dirty="0" err="1">
                          <a:effectLst/>
                          <a:latin typeface="Calibri" panose="020F0502020204030204" pitchFamily="34" charset="0"/>
                          <a:ea typeface="Times New Roman" panose="02020603050405020304" pitchFamily="18" charset="0"/>
                          <a:cs typeface="Times New Roman" panose="02020603050405020304" pitchFamily="18" charset="0"/>
                        </a:rPr>
                        <a:t>ăn</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85295585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9861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3774</TotalTime>
  <Words>1077</Words>
  <Application>Microsoft Office PowerPoint</Application>
  <PresentationFormat>Màn hình rộng</PresentationFormat>
  <Paragraphs>165</Paragraphs>
  <Slides>17</Slides>
  <Notes>14</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17</vt:i4>
      </vt:variant>
    </vt:vector>
  </HeadingPairs>
  <TitlesOfParts>
    <vt:vector size="25" baseType="lpstr">
      <vt:lpstr>Arial</vt:lpstr>
      <vt:lpstr>Calibri</vt:lpstr>
      <vt:lpstr>Calibri Light</vt:lpstr>
      <vt:lpstr>Fjalla One</vt:lpstr>
      <vt:lpstr>Myriad Pro</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 Nguyen</cp:lastModifiedBy>
  <cp:revision>225</cp:revision>
  <dcterms:created xsi:type="dcterms:W3CDTF">2020-12-09T02:04:09Z</dcterms:created>
  <dcterms:modified xsi:type="dcterms:W3CDTF">2023-10-02T04:27:23Z</dcterms:modified>
</cp:coreProperties>
</file>