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256" r:id="rId3"/>
    <p:sldId id="302" r:id="rId4"/>
    <p:sldId id="279" r:id="rId5"/>
    <p:sldId id="354" r:id="rId6"/>
    <p:sldId id="316" r:id="rId7"/>
    <p:sldId id="355" r:id="rId8"/>
    <p:sldId id="356" r:id="rId9"/>
    <p:sldId id="357" r:id="rId10"/>
    <p:sldId id="283" r:id="rId11"/>
    <p:sldId id="276" r:id="rId12"/>
    <p:sldId id="327" r:id="rId13"/>
    <p:sldId id="348" r:id="rId14"/>
    <p:sldId id="349" r:id="rId15"/>
    <p:sldId id="351" r:id="rId16"/>
    <p:sldId id="313" r:id="rId17"/>
    <p:sldId id="314" r:id="rId18"/>
    <p:sldId id="33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70C0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1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1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67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569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577512"/>
              </p:ext>
            </p:extLst>
          </p:nvPr>
        </p:nvGraphicFramePr>
        <p:xfrm>
          <a:off x="588853" y="1386165"/>
          <a:ext cx="11164532" cy="315196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841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253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3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electric cooker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/>
                        <a:t>/</a:t>
                      </a:r>
                      <a:r>
                        <a:rPr lang="vi-VN" sz="3200" dirty="0" err="1"/>
                        <a:t>ɪˈlektrɪk</a:t>
                      </a:r>
                      <a:r>
                        <a:rPr lang="vi-VN" sz="3200" dirty="0"/>
                        <a:t> ˈ</a:t>
                      </a:r>
                      <a:r>
                        <a:rPr lang="vi-VN" sz="3200" dirty="0" err="1"/>
                        <a:t>kʊkə</a:t>
                      </a:r>
                      <a:r>
                        <a:rPr lang="vi-VN" sz="3200" dirty="0"/>
                        <a:t>(r)/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bếp điện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3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/>
                        <a:t>2. </a:t>
                      </a:r>
                      <a:r>
                        <a:rPr lang="vi-VN" sz="3200" dirty="0" err="1"/>
                        <a:t>dish</a:t>
                      </a:r>
                      <a:r>
                        <a:rPr lang="vi-VN" sz="3200" dirty="0"/>
                        <a:t> </a:t>
                      </a:r>
                      <a:r>
                        <a:rPr lang="vi-VN" sz="3200" dirty="0" err="1"/>
                        <a:t>washer</a:t>
                      </a:r>
                      <a:r>
                        <a:rPr lang="vi-VN" sz="3200" dirty="0"/>
                        <a:t>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/>
                        <a:t>/</a:t>
                      </a:r>
                      <a:r>
                        <a:rPr lang="vi-VN" sz="3200" dirty="0" err="1"/>
                        <a:t>dɪʃ</a:t>
                      </a:r>
                      <a:r>
                        <a:rPr lang="vi-VN" sz="3200" dirty="0"/>
                        <a:t> ˈ</a:t>
                      </a:r>
                      <a:r>
                        <a:rPr lang="vi-VN" sz="3200" dirty="0" err="1"/>
                        <a:t>wɒʃə</a:t>
                      </a:r>
                      <a:r>
                        <a:rPr lang="vi-VN" sz="3200" dirty="0"/>
                        <a:t>(r)/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máy rửa bát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5903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vi-VN" sz="3200" dirty="0" err="1"/>
                        <a:t>washing</a:t>
                      </a:r>
                      <a:r>
                        <a:rPr lang="vi-VN" sz="3200" dirty="0"/>
                        <a:t> </a:t>
                      </a:r>
                      <a:r>
                        <a:rPr lang="vi-VN" sz="3200" dirty="0" err="1"/>
                        <a:t>machine</a:t>
                      </a:r>
                      <a:r>
                        <a:rPr lang="vi-VN" sz="3200" dirty="0"/>
                        <a:t>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/>
                        <a:t>/ˈ</a:t>
                      </a:r>
                      <a:r>
                        <a:rPr lang="vi-VN" sz="3200" dirty="0" err="1"/>
                        <a:t>wɒʃiŋ</a:t>
                      </a:r>
                      <a:r>
                        <a:rPr lang="vi-VN" sz="3200" dirty="0"/>
                        <a:t> </a:t>
                      </a:r>
                      <a:r>
                        <a:rPr lang="vi-VN" sz="3200" dirty="0" err="1"/>
                        <a:t>məˈʃiːn</a:t>
                      </a:r>
                      <a:r>
                        <a:rPr lang="vi-VN" sz="3200" dirty="0"/>
                        <a:t>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/>
                        <a:t>máy giặt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852955853"/>
                  </a:ext>
                </a:extLst>
              </a:tr>
              <a:tr h="59030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vi-VN" sz="3200" dirty="0" err="1"/>
                        <a:t>wireless</a:t>
                      </a:r>
                      <a:r>
                        <a:rPr lang="vi-VN" sz="3200" dirty="0"/>
                        <a:t> (</a:t>
                      </a:r>
                      <a:r>
                        <a:rPr lang="vi-VN" sz="3200" dirty="0" err="1"/>
                        <a:t>adj</a:t>
                      </a:r>
                      <a:r>
                        <a:rPr lang="vi-VN" sz="3200" dirty="0"/>
                        <a:t>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/>
                        <a:t>/ˈ</a:t>
                      </a:r>
                      <a:r>
                        <a:rPr lang="vi-VN" sz="3200" dirty="0" err="1"/>
                        <a:t>waɪə</a:t>
                      </a:r>
                      <a:r>
                        <a:rPr lang="vi-VN" sz="3200" dirty="0"/>
                        <a:t>(r)</a:t>
                      </a:r>
                      <a:r>
                        <a:rPr lang="vi-VN" sz="3200" dirty="0" err="1"/>
                        <a:t>ləs</a:t>
                      </a:r>
                      <a:r>
                        <a:rPr lang="vi-VN" sz="3200" dirty="0"/>
                        <a:t>/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/>
                        <a:t>không dây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5129038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33">
            <a:extLst>
              <a:ext uri="{FF2B5EF4-FFF2-40B4-BE49-F238E27FC236}">
                <a16:creationId xmlns:a16="http://schemas.microsoft.com/office/drawing/2014/main" id="{4166A9F1-8695-44A1-0260-F673F9F3F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84256"/>
              </p:ext>
            </p:extLst>
          </p:nvPr>
        </p:nvGraphicFramePr>
        <p:xfrm>
          <a:off x="833738" y="3642299"/>
          <a:ext cx="10548318" cy="293692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16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6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6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842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living</a:t>
                      </a:r>
                      <a:r>
                        <a:rPr lang="en-US" sz="4000" baseline="0" dirty="0">
                          <a:solidFill>
                            <a:schemeClr val="bg1"/>
                          </a:solidFill>
                        </a:rPr>
                        <a:t> room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bedroom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kitchen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501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11">
            <a:extLst>
              <a:ext uri="{FF2B5EF4-FFF2-40B4-BE49-F238E27FC236}">
                <a16:creationId xmlns:a16="http://schemas.microsoft.com/office/drawing/2014/main" id="{8C0DC854-C7D1-B75B-F302-7C294FF14390}"/>
              </a:ext>
            </a:extLst>
          </p:cNvPr>
          <p:cNvSpPr txBox="1"/>
          <p:nvPr/>
        </p:nvSpPr>
        <p:spPr>
          <a:xfrm>
            <a:off x="1164324" y="1181918"/>
            <a:ext cx="101273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them in the appropriate columns. You may use some more than once</a:t>
            </a:r>
          </a:p>
        </p:txBody>
      </p:sp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0032BD60-F82E-54CA-6CA1-0828FF1CA217}"/>
              </a:ext>
            </a:extLst>
          </p:cNvPr>
          <p:cNvSpPr/>
          <p:nvPr/>
        </p:nvSpPr>
        <p:spPr>
          <a:xfrm>
            <a:off x="582435" y="137462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5EB50AE1-C606-DB1E-A728-E92E09C17C7D}"/>
              </a:ext>
            </a:extLst>
          </p:cNvPr>
          <p:cNvSpPr txBox="1"/>
          <p:nvPr/>
        </p:nvSpPr>
        <p:spPr>
          <a:xfrm>
            <a:off x="626256" y="12786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BA5E5B49-F462-7CAC-0E23-A5560EE68456}"/>
              </a:ext>
            </a:extLst>
          </p:cNvPr>
          <p:cNvSpPr/>
          <p:nvPr/>
        </p:nvSpPr>
        <p:spPr>
          <a:xfrm>
            <a:off x="912075" y="2103724"/>
            <a:ext cx="10261447" cy="13923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3552B7F2-AFD4-B777-B246-5A538D389867}"/>
              </a:ext>
            </a:extLst>
          </p:cNvPr>
          <p:cNvSpPr txBox="1"/>
          <p:nvPr/>
        </p:nvSpPr>
        <p:spPr>
          <a:xfrm>
            <a:off x="940258" y="2183458"/>
            <a:ext cx="280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electric cooker</a:t>
            </a: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4B144A02-6149-CF03-7F69-CC749E6CA52A}"/>
              </a:ext>
            </a:extLst>
          </p:cNvPr>
          <p:cNvSpPr txBox="1"/>
          <p:nvPr/>
        </p:nvSpPr>
        <p:spPr>
          <a:xfrm>
            <a:off x="4261048" y="2215122"/>
            <a:ext cx="1551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fridge</a:t>
            </a:r>
          </a:p>
        </p:txBody>
      </p:sp>
      <p:sp>
        <p:nvSpPr>
          <p:cNvPr id="7" name="TextBox 27">
            <a:extLst>
              <a:ext uri="{FF2B5EF4-FFF2-40B4-BE49-F238E27FC236}">
                <a16:creationId xmlns:a16="http://schemas.microsoft.com/office/drawing/2014/main" id="{5C81AB1E-F884-0D18-0DA2-DE3FCE037FD5}"/>
              </a:ext>
            </a:extLst>
          </p:cNvPr>
          <p:cNvSpPr txBox="1"/>
          <p:nvPr/>
        </p:nvSpPr>
        <p:spPr>
          <a:xfrm>
            <a:off x="912076" y="2740962"/>
            <a:ext cx="366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washing machine</a:t>
            </a: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18017A19-D220-C8AF-0F0C-891D7B1091FA}"/>
              </a:ext>
            </a:extLst>
          </p:cNvPr>
          <p:cNvSpPr txBox="1"/>
          <p:nvPr/>
        </p:nvSpPr>
        <p:spPr>
          <a:xfrm>
            <a:off x="4261048" y="2770430"/>
            <a:ext cx="2187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10" name="TextBox 29">
            <a:extLst>
              <a:ext uri="{FF2B5EF4-FFF2-40B4-BE49-F238E27FC236}">
                <a16:creationId xmlns:a16="http://schemas.microsoft.com/office/drawing/2014/main" id="{8C92F221-1E1F-94C1-54E3-45F2B86C386D}"/>
              </a:ext>
            </a:extLst>
          </p:cNvPr>
          <p:cNvSpPr txBox="1"/>
          <p:nvPr/>
        </p:nvSpPr>
        <p:spPr>
          <a:xfrm>
            <a:off x="6185487" y="2254166"/>
            <a:ext cx="229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dishwasher</a:t>
            </a: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E620B3FD-6741-E6D9-28D3-80299AE28660}"/>
              </a:ext>
            </a:extLst>
          </p:cNvPr>
          <p:cNvSpPr txBox="1"/>
          <p:nvPr/>
        </p:nvSpPr>
        <p:spPr>
          <a:xfrm>
            <a:off x="8855440" y="2276164"/>
            <a:ext cx="275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08E57168-8C3C-5E12-E6CD-B6C982B39D1A}"/>
              </a:ext>
            </a:extLst>
          </p:cNvPr>
          <p:cNvSpPr txBox="1"/>
          <p:nvPr/>
        </p:nvSpPr>
        <p:spPr>
          <a:xfrm>
            <a:off x="6227991" y="2770430"/>
            <a:ext cx="245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2F347FD3-784A-0DD9-A4BA-ED6866389E4A}"/>
              </a:ext>
            </a:extLst>
          </p:cNvPr>
          <p:cNvSpPr txBox="1"/>
          <p:nvPr/>
        </p:nvSpPr>
        <p:spPr>
          <a:xfrm>
            <a:off x="8894621" y="2702105"/>
            <a:ext cx="275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2B7CB962-F9A7-C3B6-8B73-BBDA0D9C99FA}"/>
              </a:ext>
            </a:extLst>
          </p:cNvPr>
          <p:cNvSpPr txBox="1"/>
          <p:nvPr/>
        </p:nvSpPr>
        <p:spPr>
          <a:xfrm>
            <a:off x="1413603" y="4338363"/>
            <a:ext cx="218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17" name="TextBox 35">
            <a:extLst>
              <a:ext uri="{FF2B5EF4-FFF2-40B4-BE49-F238E27FC236}">
                <a16:creationId xmlns:a16="http://schemas.microsoft.com/office/drawing/2014/main" id="{7168B306-DE32-AC48-F3B4-E18143CAD495}"/>
              </a:ext>
            </a:extLst>
          </p:cNvPr>
          <p:cNvSpPr txBox="1"/>
          <p:nvPr/>
        </p:nvSpPr>
        <p:spPr>
          <a:xfrm>
            <a:off x="1439878" y="4911919"/>
            <a:ext cx="2184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504D5DB3-2231-6B2D-ED2F-10D4CA000607}"/>
              </a:ext>
            </a:extLst>
          </p:cNvPr>
          <p:cNvSpPr txBox="1"/>
          <p:nvPr/>
        </p:nvSpPr>
        <p:spPr>
          <a:xfrm>
            <a:off x="1459976" y="5413961"/>
            <a:ext cx="217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63BBEE1F-6834-6B31-B9C2-DBC0D3208914}"/>
              </a:ext>
            </a:extLst>
          </p:cNvPr>
          <p:cNvSpPr txBox="1"/>
          <p:nvPr/>
        </p:nvSpPr>
        <p:spPr>
          <a:xfrm>
            <a:off x="1413603" y="5889673"/>
            <a:ext cx="218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20" name="TextBox 38">
            <a:extLst>
              <a:ext uri="{FF2B5EF4-FFF2-40B4-BE49-F238E27FC236}">
                <a16:creationId xmlns:a16="http://schemas.microsoft.com/office/drawing/2014/main" id="{2B508240-D804-922F-D715-94F574CBCDAE}"/>
              </a:ext>
            </a:extLst>
          </p:cNvPr>
          <p:cNvSpPr txBox="1"/>
          <p:nvPr/>
        </p:nvSpPr>
        <p:spPr>
          <a:xfrm>
            <a:off x="4953322" y="4343746"/>
            <a:ext cx="218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21" name="TextBox 39">
            <a:extLst>
              <a:ext uri="{FF2B5EF4-FFF2-40B4-BE49-F238E27FC236}">
                <a16:creationId xmlns:a16="http://schemas.microsoft.com/office/drawing/2014/main" id="{13A58835-F1B4-26A3-3B69-AD7E41953BAE}"/>
              </a:ext>
            </a:extLst>
          </p:cNvPr>
          <p:cNvSpPr txBox="1"/>
          <p:nvPr/>
        </p:nvSpPr>
        <p:spPr>
          <a:xfrm>
            <a:off x="4944957" y="4911920"/>
            <a:ext cx="2317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sp>
        <p:nvSpPr>
          <p:cNvPr id="24" name="TextBox 40">
            <a:extLst>
              <a:ext uri="{FF2B5EF4-FFF2-40B4-BE49-F238E27FC236}">
                <a16:creationId xmlns:a16="http://schemas.microsoft.com/office/drawing/2014/main" id="{A17BC4A5-8F6D-4463-6738-355500ED53F9}"/>
              </a:ext>
            </a:extLst>
          </p:cNvPr>
          <p:cNvSpPr txBox="1"/>
          <p:nvPr/>
        </p:nvSpPr>
        <p:spPr>
          <a:xfrm>
            <a:off x="4805544" y="5413961"/>
            <a:ext cx="2448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25" name="TextBox 41">
            <a:extLst>
              <a:ext uri="{FF2B5EF4-FFF2-40B4-BE49-F238E27FC236}">
                <a16:creationId xmlns:a16="http://schemas.microsoft.com/office/drawing/2014/main" id="{59CC1B2D-E2DD-492E-D7DB-414470C9EA3A}"/>
              </a:ext>
            </a:extLst>
          </p:cNvPr>
          <p:cNvSpPr txBox="1"/>
          <p:nvPr/>
        </p:nvSpPr>
        <p:spPr>
          <a:xfrm>
            <a:off x="7850386" y="4927641"/>
            <a:ext cx="3507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cooker</a:t>
            </a:r>
          </a:p>
        </p:txBody>
      </p:sp>
      <p:sp>
        <p:nvSpPr>
          <p:cNvPr id="26" name="TextBox 42">
            <a:extLst>
              <a:ext uri="{FF2B5EF4-FFF2-40B4-BE49-F238E27FC236}">
                <a16:creationId xmlns:a16="http://schemas.microsoft.com/office/drawing/2014/main" id="{627D6516-D63C-E944-BF0C-CB90916B57ED}"/>
              </a:ext>
            </a:extLst>
          </p:cNvPr>
          <p:cNvSpPr txBox="1"/>
          <p:nvPr/>
        </p:nvSpPr>
        <p:spPr>
          <a:xfrm>
            <a:off x="8043115" y="4406244"/>
            <a:ext cx="312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fridge</a:t>
            </a:r>
          </a:p>
        </p:txBody>
      </p:sp>
      <p:sp>
        <p:nvSpPr>
          <p:cNvPr id="27" name="TextBox 43">
            <a:extLst>
              <a:ext uri="{FF2B5EF4-FFF2-40B4-BE49-F238E27FC236}">
                <a16:creationId xmlns:a16="http://schemas.microsoft.com/office/drawing/2014/main" id="{F15F2603-252F-6FF0-B8FC-9E0178B944C9}"/>
              </a:ext>
            </a:extLst>
          </p:cNvPr>
          <p:cNvSpPr txBox="1"/>
          <p:nvPr/>
        </p:nvSpPr>
        <p:spPr>
          <a:xfrm>
            <a:off x="8321914" y="5413960"/>
            <a:ext cx="2593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dishwasher</a:t>
            </a:r>
          </a:p>
        </p:txBody>
      </p:sp>
      <p:sp>
        <p:nvSpPr>
          <p:cNvPr id="28" name="TextBox 44">
            <a:extLst>
              <a:ext uri="{FF2B5EF4-FFF2-40B4-BE49-F238E27FC236}">
                <a16:creationId xmlns:a16="http://schemas.microsoft.com/office/drawing/2014/main" id="{22F3B48F-889D-86BB-C872-C1533E406ECD}"/>
              </a:ext>
            </a:extLst>
          </p:cNvPr>
          <p:cNvSpPr txBox="1"/>
          <p:nvPr/>
        </p:nvSpPr>
        <p:spPr>
          <a:xfrm>
            <a:off x="7784382" y="5867835"/>
            <a:ext cx="366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washing machine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AA19649-0A18-805E-F2E7-DFC4A4A747CA}"/>
              </a:ext>
            </a:extLst>
          </p:cNvPr>
          <p:cNvSpPr txBox="1"/>
          <p:nvPr/>
        </p:nvSpPr>
        <p:spPr>
          <a:xfrm>
            <a:off x="1114296" y="1433622"/>
            <a:ext cx="953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</a:p>
        </p:txBody>
      </p:sp>
      <p:sp>
        <p:nvSpPr>
          <p:cNvPr id="4" name="Rounded Rectangle 31">
            <a:extLst>
              <a:ext uri="{FF2B5EF4-FFF2-40B4-BE49-F238E27FC236}">
                <a16:creationId xmlns:a16="http://schemas.microsoft.com/office/drawing/2014/main" id="{434FBB99-511C-A372-CA9B-B37D6C3F8620}"/>
              </a:ext>
            </a:extLst>
          </p:cNvPr>
          <p:cNvSpPr/>
          <p:nvPr/>
        </p:nvSpPr>
        <p:spPr>
          <a:xfrm>
            <a:off x="519245" y="154187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EAEC43C7-9C07-AAD8-E1DA-411EB095A3E9}"/>
              </a:ext>
            </a:extLst>
          </p:cNvPr>
          <p:cNvSpPr txBox="1"/>
          <p:nvPr/>
        </p:nvSpPr>
        <p:spPr>
          <a:xfrm>
            <a:off x="575000" y="14258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4279CEAD-F80D-55C3-96F2-C4042CF38575}"/>
              </a:ext>
            </a:extLst>
          </p:cNvPr>
          <p:cNvSpPr/>
          <p:nvPr/>
        </p:nvSpPr>
        <p:spPr>
          <a:xfrm>
            <a:off x="1157778" y="5171654"/>
            <a:ext cx="10394535" cy="1133749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do you think these appliances can or might do more?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FC8A173-F111-5E5F-7DFB-356B90A86F9D}"/>
              </a:ext>
            </a:extLst>
          </p:cNvPr>
          <p:cNvSpPr txBox="1"/>
          <p:nvPr/>
        </p:nvSpPr>
        <p:spPr>
          <a:xfrm>
            <a:off x="636167" y="2700394"/>
            <a:ext cx="350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 electric cooker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22CD6EF5-7C0C-3DAB-5E8D-0804C3D492C4}"/>
              </a:ext>
            </a:extLst>
          </p:cNvPr>
          <p:cNvSpPr txBox="1"/>
          <p:nvPr/>
        </p:nvSpPr>
        <p:spPr>
          <a:xfrm>
            <a:off x="614695" y="3544725"/>
            <a:ext cx="177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fridge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296E878E-CC42-C116-91C2-685D68A82996}"/>
              </a:ext>
            </a:extLst>
          </p:cNvPr>
          <p:cNvSpPr txBox="1"/>
          <p:nvPr/>
        </p:nvSpPr>
        <p:spPr>
          <a:xfrm>
            <a:off x="614695" y="3982750"/>
            <a:ext cx="320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4. washing machine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F939F08E-4587-5D9F-809C-9D62BDEA2F34}"/>
              </a:ext>
            </a:extLst>
          </p:cNvPr>
          <p:cNvSpPr txBox="1"/>
          <p:nvPr/>
        </p:nvSpPr>
        <p:spPr>
          <a:xfrm>
            <a:off x="614695" y="4426799"/>
            <a:ext cx="2126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5. computer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74C81D6D-AF45-B8F9-D0E7-BC7774B6CC25}"/>
              </a:ext>
            </a:extLst>
          </p:cNvPr>
          <p:cNvSpPr txBox="1"/>
          <p:nvPr/>
        </p:nvSpPr>
        <p:spPr>
          <a:xfrm>
            <a:off x="636167" y="3138419"/>
            <a:ext cx="262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dishwasher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5715B317-D859-0795-1A9D-7832F4B49BB2}"/>
              </a:ext>
            </a:extLst>
          </p:cNvPr>
          <p:cNvSpPr txBox="1"/>
          <p:nvPr/>
        </p:nvSpPr>
        <p:spPr>
          <a:xfrm>
            <a:off x="7404851" y="2697174"/>
            <a:ext cx="5341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receive and send emails 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EBF9E516-5969-39FA-63C4-3D46C8F50C96}"/>
              </a:ext>
            </a:extLst>
          </p:cNvPr>
          <p:cNvSpPr txBox="1"/>
          <p:nvPr/>
        </p:nvSpPr>
        <p:spPr>
          <a:xfrm>
            <a:off x="7404851" y="3579621"/>
            <a:ext cx="280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cook rice 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5BEF0514-82D7-6C6C-A413-0092FE177F3C}"/>
              </a:ext>
            </a:extLst>
          </p:cNvPr>
          <p:cNvSpPr txBox="1"/>
          <p:nvPr/>
        </p:nvSpPr>
        <p:spPr>
          <a:xfrm>
            <a:off x="7404851" y="3136640"/>
            <a:ext cx="559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keep food fresh 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299975A1-6AD6-9188-06A6-E94BDA0AD17B}"/>
              </a:ext>
            </a:extLst>
          </p:cNvPr>
          <p:cNvSpPr txBox="1"/>
          <p:nvPr/>
        </p:nvSpPr>
        <p:spPr>
          <a:xfrm>
            <a:off x="7419659" y="3994743"/>
            <a:ext cx="460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wash and dry dishes 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CCB7E1B6-AF8D-431E-A00B-F6F2EDE4806A}"/>
              </a:ext>
            </a:extLst>
          </p:cNvPr>
          <p:cNvSpPr txBox="1"/>
          <p:nvPr/>
        </p:nvSpPr>
        <p:spPr>
          <a:xfrm>
            <a:off x="7419659" y="4409865"/>
            <a:ext cx="6231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wash and dry clothes 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72C82B5A-A962-CE9F-5E7E-7933FFFE51A4}"/>
              </a:ext>
            </a:extLst>
          </p:cNvPr>
          <p:cNvSpPr txBox="1"/>
          <p:nvPr/>
        </p:nvSpPr>
        <p:spPr>
          <a:xfrm>
            <a:off x="763287" y="2171783"/>
            <a:ext cx="3503668" cy="52322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006CB05C-B4AC-22BE-DE14-C7EAE358E104}"/>
              </a:ext>
            </a:extLst>
          </p:cNvPr>
          <p:cNvSpPr txBox="1"/>
          <p:nvPr/>
        </p:nvSpPr>
        <p:spPr>
          <a:xfrm>
            <a:off x="7618267" y="2168083"/>
            <a:ext cx="3503668" cy="5232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23021 -0.12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26316 -0.124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4 -0.00324 L -0.32526 0.0622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8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486 L -0.2556 -0.059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23 L -0.27942 0.256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  <p:bldP spid="17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76C9381E-9164-78F5-C303-46CE76CE5F9B}"/>
              </a:ext>
            </a:extLst>
          </p:cNvPr>
          <p:cNvSpPr txBox="1"/>
          <p:nvPr/>
        </p:nvSpPr>
        <p:spPr>
          <a:xfrm>
            <a:off x="1074476" y="1362384"/>
            <a:ext cx="9797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Pair work: Ask and answer questions about what appliances can help us to do.</a:t>
            </a:r>
          </a:p>
        </p:txBody>
      </p:sp>
      <p:sp>
        <p:nvSpPr>
          <p:cNvPr id="7" name="Rounded Rectangle 31">
            <a:extLst>
              <a:ext uri="{FF2B5EF4-FFF2-40B4-BE49-F238E27FC236}">
                <a16:creationId xmlns:a16="http://schemas.microsoft.com/office/drawing/2014/main" id="{E8D7FE09-0AC6-260D-C98B-BEA7B64A5F72}"/>
              </a:ext>
            </a:extLst>
          </p:cNvPr>
          <p:cNvSpPr/>
          <p:nvPr/>
        </p:nvSpPr>
        <p:spPr>
          <a:xfrm>
            <a:off x="519245" y="154187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99C60681-27AA-E315-300F-EF831447F860}"/>
              </a:ext>
            </a:extLst>
          </p:cNvPr>
          <p:cNvSpPr txBox="1"/>
          <p:nvPr/>
        </p:nvSpPr>
        <p:spPr>
          <a:xfrm>
            <a:off x="575000" y="142582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1D55FCF9-7360-FED5-432B-890BDE69C5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245" y="3129311"/>
            <a:ext cx="3560684" cy="2002885"/>
          </a:xfrm>
          <a:prstGeom prst="rect">
            <a:avLst/>
          </a:prstGeom>
        </p:spPr>
      </p:pic>
      <p:sp>
        <p:nvSpPr>
          <p:cNvPr id="9" name="Oval 7">
            <a:extLst>
              <a:ext uri="{FF2B5EF4-FFF2-40B4-BE49-F238E27FC236}">
                <a16:creationId xmlns:a16="http://schemas.microsoft.com/office/drawing/2014/main" id="{CFCC4667-3608-A54F-2D5C-70B90FA08820}"/>
              </a:ext>
            </a:extLst>
          </p:cNvPr>
          <p:cNvSpPr/>
          <p:nvPr/>
        </p:nvSpPr>
        <p:spPr>
          <a:xfrm>
            <a:off x="4619763" y="2333172"/>
            <a:ext cx="2244437" cy="1139513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pair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8D9C08-9C9A-0CFF-7973-A2C4FBD68253}"/>
              </a:ext>
            </a:extLst>
          </p:cNvPr>
          <p:cNvSpPr txBox="1">
            <a:spLocks/>
          </p:cNvSpPr>
          <p:nvPr/>
        </p:nvSpPr>
        <p:spPr>
          <a:xfrm>
            <a:off x="7412803" y="2226512"/>
            <a:ext cx="4259952" cy="134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2 minutes.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Ask and answer.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AE42550-EE88-D743-E6B2-72A4D77E7BC3}"/>
              </a:ext>
            </a:extLst>
          </p:cNvPr>
          <p:cNvSpPr txBox="1"/>
          <p:nvPr/>
        </p:nvSpPr>
        <p:spPr>
          <a:xfrm flipH="1">
            <a:off x="4602597" y="3710144"/>
            <a:ext cx="7270521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Examples: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A: What does a wireless TV do?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B: It helps us watch TV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programmes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from space.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7895" y="1167125"/>
            <a:ext cx="415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611E943-B62A-1E19-3B82-BA233868D54D}"/>
              </a:ext>
            </a:extLst>
          </p:cNvPr>
          <p:cNvSpPr txBox="1"/>
          <p:nvPr/>
        </p:nvSpPr>
        <p:spPr>
          <a:xfrm>
            <a:off x="882135" y="1266460"/>
            <a:ext cx="1052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  <a:endParaRPr lang="en-US" sz="2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45">
            <a:extLst>
              <a:ext uri="{FF2B5EF4-FFF2-40B4-BE49-F238E27FC236}">
                <a16:creationId xmlns:a16="http://schemas.microsoft.com/office/drawing/2014/main" id="{1C26495A-976E-5DB0-E6A0-A20AF2DC7CBA}"/>
              </a:ext>
            </a:extLst>
          </p:cNvPr>
          <p:cNvSpPr txBox="1"/>
          <p:nvPr/>
        </p:nvSpPr>
        <p:spPr>
          <a:xfrm>
            <a:off x="4356076" y="239189"/>
            <a:ext cx="3866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WORD-STRESS</a:t>
            </a:r>
          </a:p>
        </p:txBody>
      </p:sp>
      <p:sp>
        <p:nvSpPr>
          <p:cNvPr id="7" name="Rounded Rectangle 31">
            <a:extLst>
              <a:ext uri="{FF2B5EF4-FFF2-40B4-BE49-F238E27FC236}">
                <a16:creationId xmlns:a16="http://schemas.microsoft.com/office/drawing/2014/main" id="{AC3A921B-5BDC-47F4-B22B-9A0796CF78EC}"/>
              </a:ext>
            </a:extLst>
          </p:cNvPr>
          <p:cNvSpPr/>
          <p:nvPr/>
        </p:nvSpPr>
        <p:spPr>
          <a:xfrm>
            <a:off x="379529" y="119659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A0D9B26C-DF82-4A8F-A107-187438653D43}"/>
              </a:ext>
            </a:extLst>
          </p:cNvPr>
          <p:cNvSpPr txBox="1"/>
          <p:nvPr/>
        </p:nvSpPr>
        <p:spPr>
          <a:xfrm>
            <a:off x="379529" y="107931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872979F-D888-1303-9FDD-EB713A0646D4}"/>
              </a:ext>
            </a:extLst>
          </p:cNvPr>
          <p:cNvSpPr/>
          <p:nvPr/>
        </p:nvSpPr>
        <p:spPr>
          <a:xfrm>
            <a:off x="419921" y="1910237"/>
            <a:ext cx="6564460" cy="24049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ture 	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 		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 	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	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lace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lage 	'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tains </a:t>
            </a:r>
          </a:p>
        </p:txBody>
      </p:sp>
      <p:pic>
        <p:nvPicPr>
          <p:cNvPr id="9" name="B2_25">
            <a:hlinkClick r:id="" action="ppaction://media"/>
            <a:extLst>
              <a:ext uri="{FF2B5EF4-FFF2-40B4-BE49-F238E27FC236}">
                <a16:creationId xmlns:a16="http://schemas.microsoft.com/office/drawing/2014/main" id="{2BA268A5-F25C-7560-6F9D-2C16576F6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8280" y="1283762"/>
            <a:ext cx="487363" cy="487363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17F068EC-70A8-7EC2-38CB-80C8E56DE756}"/>
              </a:ext>
            </a:extLst>
          </p:cNvPr>
          <p:cNvSpPr txBox="1">
            <a:spLocks/>
          </p:cNvSpPr>
          <p:nvPr/>
        </p:nvSpPr>
        <p:spPr>
          <a:xfrm>
            <a:off x="499559" y="5188214"/>
            <a:ext cx="6860246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What type of the words are there?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1926AD1E-9D87-DC1F-5251-F489422B3706}"/>
              </a:ext>
            </a:extLst>
          </p:cNvPr>
          <p:cNvSpPr txBox="1">
            <a:spLocks/>
          </p:cNvSpPr>
          <p:nvPr/>
        </p:nvSpPr>
        <p:spPr>
          <a:xfrm>
            <a:off x="516766" y="5842540"/>
            <a:ext cx="56471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What stress does the noun fall on?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09FA6F8D-3A56-BF22-D45E-38FD036AB157}"/>
              </a:ext>
            </a:extLst>
          </p:cNvPr>
          <p:cNvSpPr txBox="1">
            <a:spLocks/>
          </p:cNvSpPr>
          <p:nvPr/>
        </p:nvSpPr>
        <p:spPr>
          <a:xfrm>
            <a:off x="6374715" y="5165313"/>
            <a:ext cx="56471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Noun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375BB032-F23F-5844-9A99-FBBEC95AFFED}"/>
              </a:ext>
            </a:extLst>
          </p:cNvPr>
          <p:cNvSpPr txBox="1">
            <a:spLocks/>
          </p:cNvSpPr>
          <p:nvPr/>
        </p:nvSpPr>
        <p:spPr>
          <a:xfrm>
            <a:off x="6544895" y="5842540"/>
            <a:ext cx="56471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first</a:t>
            </a:r>
          </a:p>
        </p:txBody>
      </p:sp>
      <p:sp>
        <p:nvSpPr>
          <p:cNvPr id="23" name="Title 6">
            <a:extLst>
              <a:ext uri="{FF2B5EF4-FFF2-40B4-BE49-F238E27FC236}">
                <a16:creationId xmlns:a16="http://schemas.microsoft.com/office/drawing/2014/main" id="{2DB69766-1506-4635-BEB3-16CB04DE5848}"/>
              </a:ext>
            </a:extLst>
          </p:cNvPr>
          <p:cNvSpPr txBox="1">
            <a:spLocks/>
          </p:cNvSpPr>
          <p:nvPr/>
        </p:nvSpPr>
        <p:spPr>
          <a:xfrm>
            <a:off x="487067" y="4533888"/>
            <a:ext cx="77360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 How many syllables in each word are there?</a:t>
            </a:r>
          </a:p>
        </p:txBody>
      </p:sp>
      <p:sp>
        <p:nvSpPr>
          <p:cNvPr id="24" name="Title 6">
            <a:extLst>
              <a:ext uri="{FF2B5EF4-FFF2-40B4-BE49-F238E27FC236}">
                <a16:creationId xmlns:a16="http://schemas.microsoft.com/office/drawing/2014/main" id="{A0019E8D-7D42-B82A-F008-258ABFC37B75}"/>
              </a:ext>
            </a:extLst>
          </p:cNvPr>
          <p:cNvSpPr txBox="1">
            <a:spLocks/>
          </p:cNvSpPr>
          <p:nvPr/>
        </p:nvSpPr>
        <p:spPr>
          <a:xfrm>
            <a:off x="6289574" y="4533887"/>
            <a:ext cx="5647105" cy="51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</a:t>
            </a:r>
          </a:p>
        </p:txBody>
      </p:sp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71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6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86CA9FE-44C0-8316-FD66-4E5913235D8C}"/>
              </a:ext>
            </a:extLst>
          </p:cNvPr>
          <p:cNvSpPr txBox="1"/>
          <p:nvPr/>
        </p:nvSpPr>
        <p:spPr>
          <a:xfrm>
            <a:off x="1331510" y="1308012"/>
            <a:ext cx="9730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Pay attention to the stress of the underlined words.</a:t>
            </a:r>
            <a:endParaRPr lang="en-US" sz="25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5D10A8EA-B88B-BCC6-9ADB-BE88C09A0E63}"/>
              </a:ext>
            </a:extLst>
          </p:cNvPr>
          <p:cNvSpPr/>
          <p:nvPr/>
        </p:nvSpPr>
        <p:spPr>
          <a:xfrm>
            <a:off x="765104" y="136042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A71FA63D-F342-9FEC-833B-0676612F3A39}"/>
              </a:ext>
            </a:extLst>
          </p:cNvPr>
          <p:cNvSpPr txBox="1"/>
          <p:nvPr/>
        </p:nvSpPr>
        <p:spPr>
          <a:xfrm>
            <a:off x="820859" y="124436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0488ABAB-8943-82CC-4A8B-C2559D7ABA31}"/>
              </a:ext>
            </a:extLst>
          </p:cNvPr>
          <p:cNvSpPr txBox="1">
            <a:spLocks/>
          </p:cNvSpPr>
          <p:nvPr/>
        </p:nvSpPr>
        <p:spPr>
          <a:xfrm>
            <a:off x="1163443" y="2215456"/>
            <a:ext cx="9552878" cy="3282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0" dirty="0">
                <a:latin typeface="+mj-lt"/>
              </a:rPr>
              <a:t>1.The </a:t>
            </a:r>
            <a:r>
              <a:rPr lang="en-US" sz="3200" u="sng" dirty="0">
                <a:latin typeface="+mj-lt"/>
              </a:rPr>
              <a:t>picture</a:t>
            </a:r>
            <a:r>
              <a:rPr lang="en-US" sz="3200" b="0" dirty="0">
                <a:latin typeface="+mj-lt"/>
              </a:rPr>
              <a:t> is on the wall of the </a:t>
            </a:r>
            <a:r>
              <a:rPr lang="en-US" sz="3200" u="sng" dirty="0">
                <a:latin typeface="+mj-lt"/>
              </a:rPr>
              <a:t>bedroom</a:t>
            </a:r>
            <a:r>
              <a:rPr lang="en-US" sz="3200" b="0" dirty="0"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j-lt"/>
              </a:rPr>
              <a:t>2. The </a:t>
            </a:r>
            <a:r>
              <a:rPr lang="en-US" sz="3200" u="sng" dirty="0">
                <a:latin typeface="+mj-lt"/>
              </a:rPr>
              <a:t>robot</a:t>
            </a:r>
            <a:r>
              <a:rPr lang="en-US" sz="3200" b="0" dirty="0">
                <a:latin typeface="+mj-lt"/>
              </a:rPr>
              <a:t> helps me to do the </a:t>
            </a:r>
            <a:r>
              <a:rPr lang="en-US" sz="3200" u="sng" dirty="0">
                <a:latin typeface="+mj-lt"/>
              </a:rPr>
              <a:t>housework</a:t>
            </a:r>
            <a:r>
              <a:rPr lang="en-US" sz="3200" b="0" dirty="0"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j-lt"/>
              </a:rPr>
              <a:t>3. There's a very big </a:t>
            </a:r>
            <a:r>
              <a:rPr lang="en-US" sz="3200" u="sng" dirty="0">
                <a:latin typeface="+mj-lt"/>
              </a:rPr>
              <a:t>kitchen</a:t>
            </a:r>
            <a:r>
              <a:rPr lang="en-US" sz="3200" b="0" dirty="0">
                <a:latin typeface="+mj-lt"/>
              </a:rPr>
              <a:t> in the </a:t>
            </a:r>
            <a:r>
              <a:rPr lang="en-US" sz="3200" u="sng" dirty="0">
                <a:latin typeface="+mj-lt"/>
              </a:rPr>
              <a:t>palace</a:t>
            </a:r>
            <a:r>
              <a:rPr lang="en-US" sz="3200" b="0" dirty="0"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j-lt"/>
              </a:rPr>
              <a:t>4. Their </a:t>
            </a:r>
            <a:r>
              <a:rPr lang="en-US" sz="3200" u="sng" dirty="0">
                <a:latin typeface="+mj-lt"/>
              </a:rPr>
              <a:t>village</a:t>
            </a:r>
            <a:r>
              <a:rPr lang="en-US" sz="3200" b="0" dirty="0">
                <a:latin typeface="+mj-lt"/>
              </a:rPr>
              <a:t> is in the </a:t>
            </a:r>
            <a:r>
              <a:rPr lang="en-US" sz="3200" u="sng" dirty="0">
                <a:latin typeface="+mj-lt"/>
              </a:rPr>
              <a:t>mountains</a:t>
            </a:r>
            <a:r>
              <a:rPr lang="en-US" sz="3200" b="0" dirty="0">
                <a:latin typeface="+mj-lt"/>
              </a:rPr>
              <a:t>.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F026381-42ED-4D7F-DE75-A31973EC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11" y="3932592"/>
            <a:ext cx="3935513" cy="2658525"/>
          </a:xfrm>
          <a:prstGeom prst="rect">
            <a:avLst/>
          </a:prstGeom>
        </p:spPr>
      </p:pic>
      <p:pic>
        <p:nvPicPr>
          <p:cNvPr id="6" name="B2_26">
            <a:hlinkClick r:id="" action="ppaction://media"/>
            <a:extLst>
              <a:ext uri="{FF2B5EF4-FFF2-40B4-BE49-F238E27FC236}">
                <a16:creationId xmlns:a16="http://schemas.microsoft.com/office/drawing/2014/main" id="{00EF355B-94B8-484E-ED30-038DB6CC9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9444" y="1354629"/>
            <a:ext cx="487363" cy="487363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2B865A29-B13C-3DB5-8E11-DBA248415C2F}"/>
              </a:ext>
            </a:extLst>
          </p:cNvPr>
          <p:cNvSpPr txBox="1"/>
          <p:nvPr/>
        </p:nvSpPr>
        <p:spPr>
          <a:xfrm>
            <a:off x="2128732" y="2432988"/>
            <a:ext cx="121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+mj-lt"/>
              </a:rPr>
              <a:t>pic</a:t>
            </a:r>
            <a:endParaRPr lang="en-US" sz="3200" b="1" dirty="0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66C96D43-8FBA-169F-6720-B34F5A72619A}"/>
              </a:ext>
            </a:extLst>
          </p:cNvPr>
          <p:cNvSpPr txBox="1"/>
          <p:nvPr/>
        </p:nvSpPr>
        <p:spPr>
          <a:xfrm>
            <a:off x="6705933" y="2449436"/>
            <a:ext cx="1813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</a:rPr>
              <a:t>bed</a:t>
            </a:r>
            <a:endParaRPr lang="en-US" sz="2800" b="1" dirty="0"/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0765E739-7C63-46DF-B2C2-49B9859E233D}"/>
              </a:ext>
            </a:extLst>
          </p:cNvPr>
          <p:cNvSpPr txBox="1"/>
          <p:nvPr/>
        </p:nvSpPr>
        <p:spPr>
          <a:xfrm>
            <a:off x="2272383" y="3160088"/>
            <a:ext cx="121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ro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301E776E-F7CD-2BDA-D7B9-D9AAA5C3EBBB}"/>
              </a:ext>
            </a:extLst>
          </p:cNvPr>
          <p:cNvSpPr txBox="1"/>
          <p:nvPr/>
        </p:nvSpPr>
        <p:spPr>
          <a:xfrm>
            <a:off x="6399553" y="3165567"/>
            <a:ext cx="2236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house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0F41E90-087C-10FF-65B4-30EEA29323C5}"/>
              </a:ext>
            </a:extLst>
          </p:cNvPr>
          <p:cNvSpPr txBox="1"/>
          <p:nvPr/>
        </p:nvSpPr>
        <p:spPr>
          <a:xfrm>
            <a:off x="4490768" y="3889971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kit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E9CBB699-CCA4-C3D0-B351-8E909B8B395F}"/>
              </a:ext>
            </a:extLst>
          </p:cNvPr>
          <p:cNvSpPr txBox="1"/>
          <p:nvPr/>
        </p:nvSpPr>
        <p:spPr>
          <a:xfrm>
            <a:off x="6804839" y="3892497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pa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D7B592C5-92FA-1DE8-2D32-32368DCF3D32}"/>
              </a:ext>
            </a:extLst>
          </p:cNvPr>
          <p:cNvSpPr txBox="1"/>
          <p:nvPr/>
        </p:nvSpPr>
        <p:spPr>
          <a:xfrm>
            <a:off x="2487530" y="4629226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vil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DAE273E0-AFDF-DD38-F64D-7F5675B2909D}"/>
              </a:ext>
            </a:extLst>
          </p:cNvPr>
          <p:cNvSpPr txBox="1"/>
          <p:nvPr/>
        </p:nvSpPr>
        <p:spPr>
          <a:xfrm>
            <a:off x="4954703" y="4623554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moun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9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1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12340363-C4E7-2DEE-BFA5-ABC26C0D738E}"/>
              </a:ext>
            </a:extLst>
          </p:cNvPr>
          <p:cNvSpPr txBox="1"/>
          <p:nvPr/>
        </p:nvSpPr>
        <p:spPr>
          <a:xfrm>
            <a:off x="3160457" y="1408198"/>
            <a:ext cx="423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AND DOWN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B766EF-3D7F-582C-6691-FAD105442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6" y="1289230"/>
            <a:ext cx="1858736" cy="543323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374FB81-6055-B290-D96A-BDF3CC9C58BD}"/>
              </a:ext>
            </a:extLst>
          </p:cNvPr>
          <p:cNvSpPr txBox="1"/>
          <p:nvPr/>
        </p:nvSpPr>
        <p:spPr>
          <a:xfrm>
            <a:off x="487067" y="2084505"/>
            <a:ext cx="11444738" cy="14919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Abadi" panose="020B0604020104020204" pitchFamily="34" charset="0"/>
              </a:rPr>
              <a:t>● Round 1: Teacher says 1-10 appliances. Students stand up for the ones in the kitchen, sit down for the ones in the bedroom. 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4387049-67C5-6AC8-25EE-76EC3B23D29B}"/>
              </a:ext>
            </a:extLst>
          </p:cNvPr>
          <p:cNvSpPr txBox="1"/>
          <p:nvPr/>
        </p:nvSpPr>
        <p:spPr>
          <a:xfrm>
            <a:off x="487067" y="3828404"/>
            <a:ext cx="11444737" cy="22306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Abadi" panose="020B0604020104020204" pitchFamily="34" charset="0"/>
              </a:rPr>
              <a:t>● Round 2: Teacher says 1-10 words. Students stand up for the ones with the first stressed syllable, sit down for the second stressed syllable.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621049"/>
            <a:ext cx="11217866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 and structures about household appliances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two-syllable words correctly.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991" y="1276351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341108"/>
            <a:ext cx="7532868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Write some sentences to describe at least 3 household appliances.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5" y="113518"/>
            <a:ext cx="811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1054998-0CC5-2EF3-A4D3-69CEB4DAB5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74" y="3222134"/>
            <a:ext cx="4487251" cy="280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800" y="306807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09033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2361" y="1234448"/>
            <a:ext cx="744716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Place it right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50294" y="1924777"/>
            <a:ext cx="7470221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60431" y="2701073"/>
            <a:ext cx="7465726" cy="136902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Put the words in the right column. (Ex. 1)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Match and make phrases about what appliances can help us to do.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Pair work: ask and answer questions about what appliances can help us to do.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58610" y="5129305"/>
            <a:ext cx="7450911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6: Game: “Up and down”.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486758" y="2541341"/>
            <a:ext cx="828823" cy="52672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</p:cNvCxnSpPr>
          <p:nvPr/>
        </p:nvCxnSpPr>
        <p:spPr>
          <a:xfrm rot="16200000" flipH="1">
            <a:off x="3392244" y="4644939"/>
            <a:ext cx="565448" cy="407886"/>
          </a:xfrm>
          <a:prstGeom prst="curvedConnector3">
            <a:avLst>
              <a:gd name="adj1" fmla="val 50000"/>
            </a:avLst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91062"/>
            <a:ext cx="1012115" cy="53524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54216" y="5877008"/>
            <a:ext cx="744716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152DAB22-9536-227F-862C-00897E2E3AC5}"/>
              </a:ext>
            </a:extLst>
          </p:cNvPr>
          <p:cNvSpPr/>
          <p:nvPr/>
        </p:nvSpPr>
        <p:spPr>
          <a:xfrm>
            <a:off x="2093175" y="3895524"/>
            <a:ext cx="2341971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4" name="Curved Connector 25">
            <a:extLst>
              <a:ext uri="{FF2B5EF4-FFF2-40B4-BE49-F238E27FC236}">
                <a16:creationId xmlns:a16="http://schemas.microsoft.com/office/drawing/2014/main" id="{A2FA7AAC-C769-2F51-44D6-517D2099B082}"/>
              </a:ext>
            </a:extLst>
          </p:cNvPr>
          <p:cNvCxnSpPr>
            <a:cxnSpLocks/>
          </p:cNvCxnSpPr>
          <p:nvPr/>
        </p:nvCxnSpPr>
        <p:spPr>
          <a:xfrm>
            <a:off x="1337128" y="3669518"/>
            <a:ext cx="756050" cy="586654"/>
          </a:xfrm>
          <a:prstGeom prst="curvedConnector3">
            <a:avLst>
              <a:gd name="adj1" fmla="val 50000"/>
            </a:avLst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tangle 22">
            <a:extLst>
              <a:ext uri="{FF2B5EF4-FFF2-40B4-BE49-F238E27FC236}">
                <a16:creationId xmlns:a16="http://schemas.microsoft.com/office/drawing/2014/main" id="{589C3DFE-FC98-2051-D42D-C34A35AA1AFE}"/>
              </a:ext>
            </a:extLst>
          </p:cNvPr>
          <p:cNvSpPr/>
          <p:nvPr/>
        </p:nvSpPr>
        <p:spPr>
          <a:xfrm>
            <a:off x="4567839" y="4196247"/>
            <a:ext cx="7450911" cy="72046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Pronunciation: Stress in two-syllable words (words only).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Stress in two-syllable words in sentences.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096104" y="1187022"/>
            <a:ext cx="66572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* Go to the board </a:t>
            </a:r>
          </a:p>
          <a:p>
            <a:r>
              <a:rPr lang="en-US" sz="3600" b="1" dirty="0"/>
              <a:t>* Stick the pictures of household appliances in the right posters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IT RIGHT</a:t>
            </a: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67AD5CF-7C4A-82B0-1903-F8CEA2C0AB40}"/>
              </a:ext>
            </a:extLst>
          </p:cNvPr>
          <p:cNvSpPr/>
          <p:nvPr/>
        </p:nvSpPr>
        <p:spPr>
          <a:xfrm>
            <a:off x="6244681" y="2941348"/>
            <a:ext cx="4360127" cy="1120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Berlin Sans FB" panose="020E0602020502020306" pitchFamily="34" charset="0"/>
              </a:rPr>
              <a:t>LIVING ROOM</a:t>
            </a:r>
            <a:endParaRPr lang="vi-VN" sz="4800" dirty="0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040E2A7-8092-FEDF-4D1A-0D55095C0392}"/>
              </a:ext>
            </a:extLst>
          </p:cNvPr>
          <p:cNvSpPr/>
          <p:nvPr/>
        </p:nvSpPr>
        <p:spPr>
          <a:xfrm>
            <a:off x="6244681" y="4237929"/>
            <a:ext cx="4360127" cy="1120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Berlin Sans FB" panose="020E0602020502020306" pitchFamily="34" charset="0"/>
              </a:rPr>
              <a:t>BEDROOM</a:t>
            </a:r>
            <a:endParaRPr lang="vi-VN" sz="4800" dirty="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DEABE6A-D5AD-13B6-B908-CE78813108B1}"/>
              </a:ext>
            </a:extLst>
          </p:cNvPr>
          <p:cNvSpPr/>
          <p:nvPr/>
        </p:nvSpPr>
        <p:spPr>
          <a:xfrm>
            <a:off x="6244681" y="5580166"/>
            <a:ext cx="4360127" cy="1120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Berlin Sans FB" panose="020E0602020502020306" pitchFamily="34" charset="0"/>
              </a:rPr>
              <a:t>KITCHEN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B9F91BA-0AE0-8074-8072-D865B9448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0200" y="1513726"/>
            <a:ext cx="3031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Answer key: </a:t>
            </a:r>
            <a:endParaRPr kumimoji="0" lang="en-US" altLang="vi-VN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226D5E19-F6D5-5922-3B7E-910BE49446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771911"/>
              </p:ext>
            </p:extLst>
          </p:nvPr>
        </p:nvGraphicFramePr>
        <p:xfrm>
          <a:off x="1951075" y="2341756"/>
          <a:ext cx="8207299" cy="375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871941" imgH="1390660" progId="PBrush">
                  <p:embed/>
                </p:oleObj>
              </mc:Choice>
              <mc:Fallback>
                <p:oleObj r:id="rId2" imgW="3871941" imgH="1390660" progId="PBrus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1075" y="2341756"/>
                        <a:ext cx="8207299" cy="3757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455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980527" y="1058806"/>
            <a:ext cx="813654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electric cooker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47415" y="3207589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bếp điện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5452199" y="2346098"/>
            <a:ext cx="49553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/ɪˈlektrɪk ˈkʊkə(r)/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ooking Ranges Gas Stove Wood Stoves PNG, Clipart, Artwork, Brenner, Clip  Art, Cooker, Cooking Free PNG">
            <a:extLst>
              <a:ext uri="{FF2B5EF4-FFF2-40B4-BE49-F238E27FC236}">
                <a16:creationId xmlns:a16="http://schemas.microsoft.com/office/drawing/2014/main" id="{E74401DC-74D1-8D0F-BAC8-0212B8B6A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" b="96987" l="4808" r="96154">
                        <a14:foregroundMark x1="32967" y1="40172" x2="32967" y2="40172"/>
                        <a14:foregroundMark x1="32967" y1="40316" x2="32967" y2="40316"/>
                        <a14:foregroundMark x1="32967" y1="40316" x2="32967" y2="40316"/>
                        <a14:foregroundMark x1="36126" y1="35725" x2="36126" y2="35725"/>
                        <a14:foregroundMark x1="36126" y1="35725" x2="36126" y2="35725"/>
                        <a14:foregroundMark x1="36126" y1="35725" x2="36126" y2="35725"/>
                        <a14:foregroundMark x1="36951" y1="26973" x2="36951" y2="26973"/>
                        <a14:foregroundMark x1="36951" y1="26973" x2="36951" y2="26973"/>
                        <a14:foregroundMark x1="36951" y1="26973" x2="36951" y2="26973"/>
                        <a14:foregroundMark x1="41896" y1="23242" x2="41896" y2="23242"/>
                        <a14:foregroundMark x1="41896" y1="23242" x2="41896" y2="23242"/>
                        <a14:foregroundMark x1="41896" y1="23242" x2="40659" y2="34433"/>
                        <a14:foregroundMark x1="40659" y1="34433" x2="34753" y2="18938"/>
                        <a14:foregroundMark x1="34753" y1="18938" x2="26648" y2="68867"/>
                        <a14:foregroundMark x1="26648" y1="68867" x2="19505" y2="49354"/>
                        <a14:foregroundMark x1="19505" y1="49354" x2="21016" y2="75610"/>
                        <a14:foregroundMark x1="21016" y1="75610" x2="21016" y2="75610"/>
                        <a14:foregroundMark x1="58929" y1="55667" x2="57280" y2="70014"/>
                        <a14:foregroundMark x1="57280" y1="70014" x2="38462" y2="49354"/>
                        <a14:foregroundMark x1="38462" y1="49354" x2="51648" y2="65997"/>
                        <a14:foregroundMark x1="51648" y1="65997" x2="61951" y2="54519"/>
                        <a14:foregroundMark x1="61951" y1="54519" x2="39423" y2="44046"/>
                        <a14:foregroundMark x1="39423" y1="44046" x2="49588" y2="68867"/>
                        <a14:foregroundMark x1="49588" y1="68867" x2="27610" y2="42037"/>
                        <a14:foregroundMark x1="27610" y1="42037" x2="38187" y2="73171"/>
                        <a14:foregroundMark x1="38187" y1="73171" x2="21016" y2="77762"/>
                        <a14:foregroundMark x1="21016" y1="77762" x2="11126" y2="74319"/>
                        <a14:foregroundMark x1="11126" y1="74319" x2="11264" y2="74032"/>
                        <a14:foregroundMark x1="11126" y1="72597" x2="11126" y2="72597"/>
                        <a14:foregroundMark x1="11126" y1="72597" x2="11126" y2="72597"/>
                        <a14:foregroundMark x1="10852" y1="70588" x2="15797" y2="36155"/>
                        <a14:foregroundMark x1="15797" y1="36155" x2="10302" y2="45194"/>
                        <a14:foregroundMark x1="10302" y1="45194" x2="8104" y2="10904"/>
                        <a14:foregroundMark x1="962" y1="11765" x2="2477" y2="37835"/>
                        <a14:foregroundMark x1="5711" y1="83468" x2="8242" y2="86801"/>
                        <a14:foregroundMark x1="42445" y1="51937" x2="42445" y2="51937"/>
                        <a14:foregroundMark x1="42445" y1="51937" x2="42445" y2="51937"/>
                        <a14:foregroundMark x1="89973" y1="36011" x2="88736" y2="72310"/>
                        <a14:foregroundMark x1="84203" y1="37159" x2="77060" y2="74319"/>
                        <a14:foregroundMark x1="59478" y1="37446" x2="69231" y2="81923"/>
                        <a14:foregroundMark x1="69231" y1="81923" x2="69231" y2="80344"/>
                        <a14:foregroundMark x1="75000" y1="52654" x2="78159" y2="80631"/>
                        <a14:foregroundMark x1="96291" y1="41176" x2="93681" y2="78766"/>
                        <a14:foregroundMark x1="95742" y1="41320" x2="88462" y2="79340"/>
                        <a14:foregroundMark x1="39560" y1="10760" x2="70742" y2="26686"/>
                        <a14:foregroundMark x1="55632" y1="717" x2="61538" y2="19512"/>
                        <a14:foregroundMark x1="57280" y1="9326" x2="84890" y2="12626"/>
                        <a14:foregroundMark x1="84890" y1="12626" x2="86538" y2="12482"/>
                        <a14:foregroundMark x1="8326" y1="79859" x2="11401" y2="85796"/>
                        <a14:foregroundMark x1="11401" y1="85796" x2="20055" y2="89527"/>
                        <a14:foregroundMark x1="20055" y1="89527" x2="41758" y2="92109"/>
                        <a14:foregroundMark x1="41758" y1="92109" x2="49725" y2="97704"/>
                        <a14:foregroundMark x1="49725" y1="97704" x2="61538" y2="96557"/>
                        <a14:foregroundMark x1="61538" y1="96557" x2="70055" y2="93257"/>
                        <a14:foregroundMark x1="70055" y1="93257" x2="70330" y2="92683"/>
                        <a14:foregroundMark x1="43956" y1="96987" x2="57692" y2="96413"/>
                        <a14:backgroundMark x1="1923" y1="37877" x2="4945" y2="81779"/>
                        <a14:backgroundMark x1="4945" y1="81779" x2="5632" y2="83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10" y="2238183"/>
            <a:ext cx="3760842" cy="360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5084956" y="1209260"/>
            <a:ext cx="7114664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dish washer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310" y="3550469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máy rửa bát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6426778" y="2557600"/>
            <a:ext cx="35637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/dɪʃ ˈwɒʃə(r)/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8" descr="12,972 Dishwasher Stock Illustrations, Cliparts and Royalty Free Dishwasher  Vectors">
            <a:extLst>
              <a:ext uri="{FF2B5EF4-FFF2-40B4-BE49-F238E27FC236}">
                <a16:creationId xmlns:a16="http://schemas.microsoft.com/office/drawing/2014/main" id="{DC59B92E-F381-55DF-39C3-CB6DB35D5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000" l="4889" r="90000">
                        <a14:foregroundMark x1="27556" y1="15556" x2="64000" y2="16667"/>
                        <a14:foregroundMark x1="64000" y1="16667" x2="75778" y2="12667"/>
                        <a14:foregroundMark x1="9111" y1="34222" x2="12889" y2="33778"/>
                        <a14:foregroundMark x1="8000" y1="32889" x2="5111" y2="36667"/>
                        <a14:foregroundMark x1="51556" y1="88667" x2="78889" y2="88444"/>
                        <a14:foregroundMark x1="78889" y1="88444" x2="78667" y2="88000"/>
                        <a14:foregroundMark x1="61556" y1="92000" x2="78222" y2="88000"/>
                        <a14:foregroundMark x1="41556" y1="28889" x2="36667" y2="3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2" y="1622065"/>
            <a:ext cx="4122030" cy="412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9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572715" y="961396"/>
            <a:ext cx="9698540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washing machine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03620" y="3501977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máy giặt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6536014" y="2428186"/>
            <a:ext cx="42386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/ˈwɒʃiŋ məˈʃiːn/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 descr="Warm Wash | Words, Words, Words">
            <a:extLst>
              <a:ext uri="{FF2B5EF4-FFF2-40B4-BE49-F238E27FC236}">
                <a16:creationId xmlns:a16="http://schemas.microsoft.com/office/drawing/2014/main" id="{B19F2A95-0DBB-52B1-FBA2-680E5B99A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6813" l="10000" r="92625">
                        <a14:foregroundMark x1="27938" y1="11438" x2="27938" y2="11438"/>
                        <a14:foregroundMark x1="27938" y1="11438" x2="27938" y2="11438"/>
                        <a14:foregroundMark x1="25125" y1="6875" x2="25125" y2="6875"/>
                        <a14:foregroundMark x1="25125" y1="6875" x2="25125" y2="6875"/>
                        <a14:foregroundMark x1="25125" y1="6875" x2="25125" y2="6875"/>
                        <a14:foregroundMark x1="41250" y1="8875" x2="46375" y2="10563"/>
                        <a14:foregroundMark x1="58000" y1="10563" x2="58000" y2="10563"/>
                        <a14:foregroundMark x1="58313" y1="10875" x2="58313" y2="10875"/>
                        <a14:foregroundMark x1="59125" y1="11438" x2="77563" y2="18250"/>
                        <a14:foregroundMark x1="77563" y1="18250" x2="75313" y2="17375"/>
                        <a14:foregroundMark x1="26250" y1="11125" x2="26250" y2="11125"/>
                        <a14:foregroundMark x1="26250" y1="11125" x2="26250" y2="11125"/>
                        <a14:foregroundMark x1="49250" y1="34688" x2="49250" y2="34688"/>
                        <a14:foregroundMark x1="49250" y1="34688" x2="43563" y2="40375"/>
                        <a14:foregroundMark x1="36750" y1="29313" x2="57063" y2="73000"/>
                        <a14:foregroundMark x1="57063" y1="73000" x2="71375" y2="54375"/>
                        <a14:foregroundMark x1="71375" y1="54375" x2="70813" y2="79375"/>
                        <a14:foregroundMark x1="70813" y1="79375" x2="45500" y2="85625"/>
                        <a14:foregroundMark x1="45500" y1="85625" x2="23313" y2="81125"/>
                        <a14:foregroundMark x1="23313" y1="81125" x2="22563" y2="81188"/>
                        <a14:foregroundMark x1="12625" y1="74688" x2="12625" y2="74688"/>
                        <a14:foregroundMark x1="12625" y1="74688" x2="12625" y2="74688"/>
                        <a14:foregroundMark x1="12625" y1="74688" x2="12625" y2="74688"/>
                        <a14:foregroundMark x1="10938" y1="74125" x2="17438" y2="38938"/>
                        <a14:foregroundMark x1="11188" y1="33813" x2="11188" y2="33813"/>
                        <a14:foregroundMark x1="10625" y1="33813" x2="10625" y2="33813"/>
                        <a14:foregroundMark x1="10625" y1="33813" x2="10625" y2="33813"/>
                        <a14:foregroundMark x1="10938" y1="35250" x2="10188" y2="69188"/>
                        <a14:foregroundMark x1="10188" y1="69188" x2="15313" y2="89688"/>
                        <a14:foregroundMark x1="15313" y1="89688" x2="61625" y2="96188"/>
                        <a14:foregroundMark x1="61625" y1="96188" x2="81813" y2="90875"/>
                        <a14:foregroundMark x1="81813" y1="90875" x2="90625" y2="68750"/>
                        <a14:foregroundMark x1="57438" y1="34938" x2="39375" y2="41938"/>
                        <a14:foregroundMark x1="39375" y1="41938" x2="60313" y2="33938"/>
                        <a14:foregroundMark x1="60313" y1="33938" x2="50750" y2="13875"/>
                        <a14:foregroundMark x1="50750" y1="13875" x2="54063" y2="25625"/>
                        <a14:foregroundMark x1="18000" y1="10563" x2="45563" y2="9125"/>
                        <a14:foregroundMark x1="45563" y1="9125" x2="71313" y2="13188"/>
                        <a14:foregroundMark x1="71313" y1="13188" x2="78438" y2="16500"/>
                        <a14:foregroundMark x1="80438" y1="11125" x2="81875" y2="27000"/>
                        <a14:foregroundMark x1="20000" y1="7750" x2="54875" y2="4500"/>
                        <a14:foregroundMark x1="54875" y1="4500" x2="74750" y2="10000"/>
                        <a14:foregroundMark x1="39313" y1="31000" x2="27688" y2="68813"/>
                        <a14:foregroundMark x1="27688" y1="68813" x2="44875" y2="45125"/>
                        <a14:foregroundMark x1="44875" y1="45125" x2="37250" y2="66125"/>
                        <a14:foregroundMark x1="37250" y1="66125" x2="56875" y2="26875"/>
                        <a14:foregroundMark x1="56875" y1="26875" x2="49750" y2="46250"/>
                        <a14:foregroundMark x1="49750" y1="46250" x2="66438" y2="54188"/>
                        <a14:foregroundMark x1="66438" y1="54188" x2="70750" y2="65313"/>
                        <a14:foregroundMark x1="30188" y1="33563" x2="21688" y2="51938"/>
                        <a14:foregroundMark x1="21688" y1="51938" x2="36875" y2="74938"/>
                        <a14:foregroundMark x1="36875" y1="74938" x2="59625" y2="73375"/>
                        <a14:foregroundMark x1="59625" y1="73375" x2="75438" y2="53438"/>
                        <a14:foregroundMark x1="75438" y1="53438" x2="65875" y2="30562"/>
                        <a14:foregroundMark x1="65875" y1="30562" x2="42438" y2="31625"/>
                        <a14:foregroundMark x1="42438" y1="31625" x2="32313" y2="46875"/>
                        <a14:foregroundMark x1="32313" y1="46875" x2="27437" y2="64250"/>
                        <a14:foregroundMark x1="27437" y1="64250" x2="45563" y2="69688"/>
                        <a14:foregroundMark x1="45563" y1="69688" x2="64563" y2="51250"/>
                        <a14:foregroundMark x1="64563" y1="51250" x2="46750" y2="30312"/>
                        <a14:foregroundMark x1="46750" y1="30312" x2="32313" y2="46875"/>
                        <a14:foregroundMark x1="32313" y1="46875" x2="37938" y2="71250"/>
                        <a14:foregroundMark x1="37938" y1="71250" x2="29875" y2="49313"/>
                        <a14:foregroundMark x1="29875" y1="49313" x2="58750" y2="28813"/>
                        <a14:foregroundMark x1="58750" y1="28813" x2="70500" y2="52250"/>
                        <a14:foregroundMark x1="48063" y1="29563" x2="22438" y2="53312"/>
                        <a14:foregroundMark x1="22438" y1="53312" x2="34875" y2="40625"/>
                        <a14:foregroundMark x1="34875" y1="40625" x2="44313" y2="69938"/>
                        <a14:foregroundMark x1="44313" y1="69938" x2="67688" y2="57063"/>
                        <a14:foregroundMark x1="67688" y1="57063" x2="63500" y2="82500"/>
                        <a14:foregroundMark x1="63500" y1="82500" x2="63375" y2="79500"/>
                        <a14:foregroundMark x1="33625" y1="30688" x2="60125" y2="50625"/>
                        <a14:foregroundMark x1="60125" y1="50625" x2="59688" y2="69375"/>
                        <a14:foregroundMark x1="59688" y1="69375" x2="60813" y2="35688"/>
                        <a14:foregroundMark x1="60813" y1="35688" x2="30875" y2="40125"/>
                        <a14:foregroundMark x1="30875" y1="40125" x2="60188" y2="15250"/>
                        <a14:foregroundMark x1="60188" y1="15250" x2="78563" y2="13125"/>
                        <a14:foregroundMark x1="78563" y1="13125" x2="18938" y2="11500"/>
                        <a14:foregroundMark x1="18938" y1="11500" x2="31625" y2="14563"/>
                        <a14:foregroundMark x1="56313" y1="45188" x2="53563" y2="73438"/>
                        <a14:foregroundMark x1="53563" y1="73438" x2="15188" y2="87125"/>
                        <a14:foregroundMark x1="15188" y1="87125" x2="31375" y2="95938"/>
                        <a14:foregroundMark x1="31375" y1="95938" x2="56000" y2="96375"/>
                        <a14:foregroundMark x1="56000" y1="96375" x2="79000" y2="94813"/>
                        <a14:foregroundMark x1="79000" y1="94813" x2="87813" y2="74688"/>
                        <a14:foregroundMark x1="10625" y1="34688" x2="32500" y2="22563"/>
                        <a14:foregroundMark x1="32500" y1="22563" x2="57250" y2="20125"/>
                        <a14:foregroundMark x1="57250" y1="20125" x2="33438" y2="18250"/>
                        <a14:foregroundMark x1="33438" y1="18250" x2="14563" y2="21688"/>
                        <a14:foregroundMark x1="14563" y1="21688" x2="29438" y2="5938"/>
                        <a14:foregroundMark x1="29438" y1="5938" x2="52563" y2="3500"/>
                        <a14:foregroundMark x1="52563" y1="3500" x2="73250" y2="6375"/>
                        <a14:foregroundMark x1="73250" y1="6375" x2="84438" y2="22750"/>
                        <a14:foregroundMark x1="84438" y1="22750" x2="90063" y2="68125"/>
                        <a14:foregroundMark x1="52063" y1="18250" x2="51750" y2="19063"/>
                        <a14:foregroundMark x1="51750" y1="19063" x2="85125" y2="20875"/>
                        <a14:foregroundMark x1="85125" y1="20875" x2="92625" y2="62500"/>
                        <a14:foregroundMark x1="43813" y1="96813" x2="55750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6" y="2070896"/>
            <a:ext cx="4514157" cy="451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44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328807" y="1736152"/>
            <a:ext cx="5870813" cy="140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wireless (a)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97434" y="4252053"/>
            <a:ext cx="465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không</a:t>
            </a:r>
            <a:r>
              <a:rPr lang="en-US" sz="4800" dirty="0"/>
              <a:t> </a:t>
            </a:r>
            <a:r>
              <a:rPr lang="en-US" sz="4800" dirty="0" err="1"/>
              <a:t>dây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7485622" y="3144520"/>
            <a:ext cx="3475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/ˈwaɪə(r)ləs/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0" descr="Smart Tv - Smart Tv Icon Png - Free Transparent PNG Clipart Images Download">
            <a:extLst>
              <a:ext uri="{FF2B5EF4-FFF2-40B4-BE49-F238E27FC236}">
                <a16:creationId xmlns:a16="http://schemas.microsoft.com/office/drawing/2014/main" id="{BC86E863-7C57-342F-137E-4D5855CE4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7" y="1376464"/>
            <a:ext cx="6631644" cy="467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2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3714</TotalTime>
  <Words>724</Words>
  <Application>Microsoft Office PowerPoint</Application>
  <PresentationFormat>Màn hình rộng</PresentationFormat>
  <Paragraphs>174</Paragraphs>
  <Slides>19</Slides>
  <Notes>15</Notes>
  <HiddenSlides>0</HiddenSlides>
  <MMClips>3</MMClips>
  <ScaleCrop>false</ScaleCrop>
  <HeadingPairs>
    <vt:vector size="8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9" baseType="lpstr">
      <vt:lpstr>Abadi</vt:lpstr>
      <vt:lpstr>Abel</vt:lpstr>
      <vt:lpstr>Arial</vt:lpstr>
      <vt:lpstr>Berlin Sans FB</vt:lpstr>
      <vt:lpstr>Calibri</vt:lpstr>
      <vt:lpstr>Calibri Light</vt:lpstr>
      <vt:lpstr>Myriad Pro</vt:lpstr>
      <vt:lpstr>Wingdings</vt:lpstr>
      <vt:lpstr>Office Theme</vt:lpstr>
      <vt:lpstr>PBrush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 Nguyen</cp:lastModifiedBy>
  <cp:revision>224</cp:revision>
  <dcterms:created xsi:type="dcterms:W3CDTF">2020-12-09T02:04:09Z</dcterms:created>
  <dcterms:modified xsi:type="dcterms:W3CDTF">2023-09-28T02:20:57Z</dcterms:modified>
</cp:coreProperties>
</file>