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56" r:id="rId3"/>
    <p:sldId id="302" r:id="rId4"/>
    <p:sldId id="279" r:id="rId5"/>
    <p:sldId id="316" r:id="rId6"/>
    <p:sldId id="350" r:id="rId7"/>
    <p:sldId id="353" r:id="rId8"/>
    <p:sldId id="283" r:id="rId9"/>
    <p:sldId id="276" r:id="rId10"/>
    <p:sldId id="298" r:id="rId11"/>
    <p:sldId id="327" r:id="rId12"/>
    <p:sldId id="354" r:id="rId13"/>
    <p:sldId id="355" r:id="rId14"/>
    <p:sldId id="356" r:id="rId15"/>
    <p:sldId id="348" r:id="rId16"/>
    <p:sldId id="349" r:id="rId17"/>
    <p:sldId id="351" r:id="rId18"/>
    <p:sldId id="313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6F8"/>
    <a:srgbClr val="F16649"/>
    <a:srgbClr val="0070C0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1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93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14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2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1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15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819" y="11163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gs-u10-getting-started-ex1.mp3">
            <a:hlinkClick r:id="" action="ppaction://media"/>
            <a:extLst>
              <a:ext uri="{FF2B5EF4-FFF2-40B4-BE49-F238E27FC236}">
                <a16:creationId xmlns:a16="http://schemas.microsoft.com/office/drawing/2014/main" id="{EB6AF3AB-B379-6876-5D9E-26937F4C6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1112" y="179271"/>
            <a:ext cx="626000" cy="626000"/>
          </a:xfrm>
          <a:prstGeom prst="rect">
            <a:avLst/>
          </a:prstGeom>
        </p:spPr>
      </p:pic>
      <p:sp>
        <p:nvSpPr>
          <p:cNvPr id="3" name="Google Shape;4830;p37">
            <a:extLst>
              <a:ext uri="{FF2B5EF4-FFF2-40B4-BE49-F238E27FC236}">
                <a16:creationId xmlns:a16="http://schemas.microsoft.com/office/drawing/2014/main" id="{3442BB04-3432-C279-59AC-2B0734CB9E52}"/>
              </a:ext>
            </a:extLst>
          </p:cNvPr>
          <p:cNvSpPr txBox="1"/>
          <p:nvPr/>
        </p:nvSpPr>
        <p:spPr>
          <a:xfrm>
            <a:off x="179045" y="2128670"/>
            <a:ext cx="6901979" cy="420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Your house! That's a UFO.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looks like a UFO but it's my house in the future.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Where will it be?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a large house. It'll have twenty rooms.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Yes, and it'll have solar energy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F5DF6CC-B089-B3C9-64DD-E116B3E1E5F2}"/>
              </a:ext>
            </a:extLst>
          </p:cNvPr>
          <p:cNvSpPr txBox="1"/>
          <p:nvPr/>
        </p:nvSpPr>
        <p:spPr>
          <a:xfrm>
            <a:off x="6727314" y="1490223"/>
            <a:ext cx="53897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bedroom, of course.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24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4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have some smart TVs and ten robots.</a:t>
            </a:r>
          </a:p>
          <a:p>
            <a:pPr algn="l"/>
            <a:r>
              <a:rPr lang="en-US" sz="24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4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Sounds great! And how much will...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FE2424-3B3A-8231-1F14-AE294121EB6D}"/>
              </a:ext>
            </a:extLst>
          </p:cNvPr>
          <p:cNvSpPr/>
          <p:nvPr/>
        </p:nvSpPr>
        <p:spPr>
          <a:xfrm>
            <a:off x="2927525" y="2256725"/>
            <a:ext cx="6336949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338C604-552F-3800-C507-61A81430AA0F}"/>
              </a:ext>
            </a:extLst>
          </p:cNvPr>
          <p:cNvSpPr/>
          <p:nvPr/>
        </p:nvSpPr>
        <p:spPr>
          <a:xfrm>
            <a:off x="2927525" y="5063511"/>
            <a:ext cx="6336949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08765CE6-A5D8-8BD5-6270-19C68AB7D9D3}"/>
              </a:ext>
            </a:extLst>
          </p:cNvPr>
          <p:cNvSpPr/>
          <p:nvPr/>
        </p:nvSpPr>
        <p:spPr>
          <a:xfrm>
            <a:off x="2927525" y="3660118"/>
            <a:ext cx="6336949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D3944E30-A536-CA3D-9C94-F0FE38B1005A}"/>
              </a:ext>
            </a:extLst>
          </p:cNvPr>
          <p:cNvSpPr/>
          <p:nvPr/>
        </p:nvSpPr>
        <p:spPr>
          <a:xfrm>
            <a:off x="1078803" y="2217034"/>
            <a:ext cx="4098727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8014B9-1544-1758-4C68-C5341D21ECC8}"/>
              </a:ext>
            </a:extLst>
          </p:cNvPr>
          <p:cNvSpPr/>
          <p:nvPr/>
        </p:nvSpPr>
        <p:spPr>
          <a:xfrm>
            <a:off x="6545766" y="2217034"/>
            <a:ext cx="3305003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 house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DA0AA2B-3B0A-580B-4709-B86BD01E68A3}"/>
              </a:ext>
            </a:extLst>
          </p:cNvPr>
          <p:cNvSpPr txBox="1"/>
          <p:nvPr/>
        </p:nvSpPr>
        <p:spPr>
          <a:xfrm>
            <a:off x="1078803" y="4015534"/>
            <a:ext cx="90576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house! That's a UFO.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 looks like a UFO but it's my house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314210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283FC1A-E1F8-818F-53A7-0B96A796A8C6}"/>
              </a:ext>
            </a:extLst>
          </p:cNvPr>
          <p:cNvSpPr/>
          <p:nvPr/>
        </p:nvSpPr>
        <p:spPr>
          <a:xfrm>
            <a:off x="1131589" y="2456563"/>
            <a:ext cx="2418472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C7EECCC-6D0C-8A04-93F0-3062CFF370AC}"/>
              </a:ext>
            </a:extLst>
          </p:cNvPr>
          <p:cNvSpPr/>
          <p:nvPr/>
        </p:nvSpPr>
        <p:spPr>
          <a:xfrm>
            <a:off x="4097698" y="2487395"/>
            <a:ext cx="3453685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18083B-9584-B026-A5EB-8F755237F5EA}"/>
              </a:ext>
            </a:extLst>
          </p:cNvPr>
          <p:cNvSpPr txBox="1"/>
          <p:nvPr/>
        </p:nvSpPr>
        <p:spPr>
          <a:xfrm>
            <a:off x="1078804" y="4048761"/>
            <a:ext cx="5932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Where will it be?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33341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Find and write down the words or phrases that show: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612DE85-7C44-983D-C073-3A6D09C235A6}"/>
              </a:ext>
            </a:extLst>
          </p:cNvPr>
          <p:cNvSpPr/>
          <p:nvPr/>
        </p:nvSpPr>
        <p:spPr>
          <a:xfrm>
            <a:off x="1131589" y="1771237"/>
            <a:ext cx="2418472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BD463CC1-8C8B-47A8-BEA6-2EAC213EF872}"/>
              </a:ext>
            </a:extLst>
          </p:cNvPr>
          <p:cNvSpPr/>
          <p:nvPr/>
        </p:nvSpPr>
        <p:spPr>
          <a:xfrm>
            <a:off x="4308241" y="1812262"/>
            <a:ext cx="6752170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 rooms, solar energy,  some smart TVs and 10 robots.</a:t>
            </a:r>
            <a:endParaRPr lang="en-VN" sz="28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68AB867-0378-41E5-01BD-55BD745956D1}"/>
              </a:ext>
            </a:extLst>
          </p:cNvPr>
          <p:cNvSpPr txBox="1"/>
          <p:nvPr/>
        </p:nvSpPr>
        <p:spPr>
          <a:xfrm>
            <a:off x="925552" y="3123605"/>
            <a:ext cx="106159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a large house. It'll have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twenty rooms.</a:t>
            </a:r>
          </a:p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Yes, and it'll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solar energy.</a:t>
            </a:r>
          </a:p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bedroom, of course.</a:t>
            </a:r>
          </a:p>
          <a:p>
            <a:pPr algn="l"/>
            <a:r>
              <a:rPr lang="en-US" sz="28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8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appliances might the house have?</a:t>
            </a:r>
          </a:p>
          <a:p>
            <a:pPr algn="l"/>
            <a:r>
              <a:rPr lang="en-US" sz="28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Phong:</a:t>
            </a:r>
            <a:r>
              <a:rPr lang="en-US" sz="28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have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smart TVs and ten robots.</a:t>
            </a:r>
          </a:p>
        </p:txBody>
      </p:sp>
    </p:spTree>
    <p:extLst>
      <p:ext uri="{BB962C8B-B14F-4D97-AF65-F5344CB8AC3E}">
        <p14:creationId xmlns:p14="http://schemas.microsoft.com/office/powerpoint/2010/main" val="25221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again. Tick ✓ True (T) or False (F).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EA61B8A1-09E2-232E-AAED-EAAC15F56574}"/>
              </a:ext>
            </a:extLst>
          </p:cNvPr>
          <p:cNvSpPr txBox="1"/>
          <p:nvPr/>
        </p:nvSpPr>
        <p:spPr>
          <a:xfrm>
            <a:off x="853175" y="2183495"/>
            <a:ext cx="7844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will be in the mountains.       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F8D5A05-BD44-9306-6294-6E5BFD56FCD2}"/>
              </a:ext>
            </a:extLst>
          </p:cNvPr>
          <p:cNvSpPr txBox="1"/>
          <p:nvPr/>
        </p:nvSpPr>
        <p:spPr>
          <a:xfrm>
            <a:off x="862831" y="2875992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will be large.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BBBA03F-CEB1-8965-E086-FF5805828F79}"/>
              </a:ext>
            </a:extLst>
          </p:cNvPr>
          <p:cNvSpPr txBox="1"/>
          <p:nvPr/>
        </p:nvSpPr>
        <p:spPr>
          <a:xfrm>
            <a:off x="862831" y="3568489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There'll be a lot of rooms in his house.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EE4AEA11-B615-7B7F-CB2F-CD9ABE191227}"/>
              </a:ext>
            </a:extLst>
          </p:cNvPr>
          <p:cNvSpPr txBox="1"/>
          <p:nvPr/>
        </p:nvSpPr>
        <p:spPr>
          <a:xfrm>
            <a:off x="862831" y="4260986"/>
            <a:ext cx="75807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8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have a smart TV and five robots.</a:t>
            </a:r>
          </a:p>
        </p:txBody>
      </p:sp>
      <p:sp>
        <p:nvSpPr>
          <p:cNvPr id="6" name="Rectangle 15">
            <a:extLst>
              <a:ext uri="{FF2B5EF4-FFF2-40B4-BE49-F238E27FC236}">
                <a16:creationId xmlns:a16="http://schemas.microsoft.com/office/drawing/2014/main" id="{D3BFE8C7-62E1-27E3-6B7A-1D905EEFEFCC}"/>
              </a:ext>
            </a:extLst>
          </p:cNvPr>
          <p:cNvSpPr/>
          <p:nvPr/>
        </p:nvSpPr>
        <p:spPr>
          <a:xfrm>
            <a:off x="9611495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7E23E0C0-63E6-797A-B138-C39DB3260B01}"/>
              </a:ext>
            </a:extLst>
          </p:cNvPr>
          <p:cNvSpPr/>
          <p:nvPr/>
        </p:nvSpPr>
        <p:spPr>
          <a:xfrm>
            <a:off x="10320907" y="245143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62C388FF-44EF-9452-37F9-E3894356925C}"/>
              </a:ext>
            </a:extLst>
          </p:cNvPr>
          <p:cNvSpPr/>
          <p:nvPr/>
        </p:nvSpPr>
        <p:spPr>
          <a:xfrm>
            <a:off x="9621152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3C3D51F2-845E-27E9-FEAC-47A9972F9DFD}"/>
              </a:ext>
            </a:extLst>
          </p:cNvPr>
          <p:cNvSpPr/>
          <p:nvPr/>
        </p:nvSpPr>
        <p:spPr>
          <a:xfrm>
            <a:off x="10330564" y="314700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650F5437-4116-6FF3-9714-B0B7C040DF2D}"/>
              </a:ext>
            </a:extLst>
          </p:cNvPr>
          <p:cNvSpPr/>
          <p:nvPr/>
        </p:nvSpPr>
        <p:spPr>
          <a:xfrm>
            <a:off x="9621152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33C386D9-7A79-2E39-9B1B-BB026A46A8E7}"/>
              </a:ext>
            </a:extLst>
          </p:cNvPr>
          <p:cNvSpPr/>
          <p:nvPr/>
        </p:nvSpPr>
        <p:spPr>
          <a:xfrm>
            <a:off x="10330564" y="3842584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Rectangle 21">
            <a:extLst>
              <a:ext uri="{FF2B5EF4-FFF2-40B4-BE49-F238E27FC236}">
                <a16:creationId xmlns:a16="http://schemas.microsoft.com/office/drawing/2014/main" id="{6C248FFE-216C-697E-D309-0E0324911E76}"/>
              </a:ext>
            </a:extLst>
          </p:cNvPr>
          <p:cNvSpPr/>
          <p:nvPr/>
        </p:nvSpPr>
        <p:spPr>
          <a:xfrm>
            <a:off x="9621152" y="453816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22">
            <a:extLst>
              <a:ext uri="{FF2B5EF4-FFF2-40B4-BE49-F238E27FC236}">
                <a16:creationId xmlns:a16="http://schemas.microsoft.com/office/drawing/2014/main" id="{22C9A497-97B6-B4B4-B822-37BA71AD2BAE}"/>
              </a:ext>
            </a:extLst>
          </p:cNvPr>
          <p:cNvSpPr/>
          <p:nvPr/>
        </p:nvSpPr>
        <p:spPr>
          <a:xfrm>
            <a:off x="10330564" y="453816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TextBox 25">
            <a:extLst>
              <a:ext uri="{FF2B5EF4-FFF2-40B4-BE49-F238E27FC236}">
                <a16:creationId xmlns:a16="http://schemas.microsoft.com/office/drawing/2014/main" id="{8454FE30-9FF1-1A83-AD53-13902705D4C5}"/>
              </a:ext>
            </a:extLst>
          </p:cNvPr>
          <p:cNvSpPr txBox="1"/>
          <p:nvPr/>
        </p:nvSpPr>
        <p:spPr>
          <a:xfrm>
            <a:off x="10294687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99B26969-8E86-4353-3E39-1B86C3FF711F}"/>
              </a:ext>
            </a:extLst>
          </p:cNvPr>
          <p:cNvSpPr txBox="1"/>
          <p:nvPr/>
        </p:nvSpPr>
        <p:spPr>
          <a:xfrm>
            <a:off x="9709924" y="1798181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pic>
        <p:nvPicPr>
          <p:cNvPr id="52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CDDFBF71-9A6A-6071-3EBC-D9FF6BBA8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2488093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B86E8F0E-ABCF-D7E7-AA82-B4F655778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384" y="316587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E4D0759-8C65-43F6-F3C4-0C37C1C14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31" y="3890067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8C1B0051-E2FE-860A-60B6-F993CD5CD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143" y="4599376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E5F097F0-F6A4-717C-0577-D89ED2E0882E}"/>
              </a:ext>
            </a:extLst>
          </p:cNvPr>
          <p:cNvSpPr txBox="1"/>
          <p:nvPr/>
        </p:nvSpPr>
        <p:spPr>
          <a:xfrm>
            <a:off x="2689466" y="4430263"/>
            <a:ext cx="6099716" cy="523220"/>
          </a:xfrm>
          <a:prstGeom prst="rect">
            <a:avLst/>
          </a:prstGeom>
          <a:solidFill>
            <a:srgbClr val="E8F6F8"/>
          </a:solidFill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  <a:endParaRPr lang="vi-VN" sz="2800" dirty="0"/>
          </a:p>
        </p:txBody>
      </p:sp>
      <p:sp>
        <p:nvSpPr>
          <p:cNvPr id="58" name="TextBox 10">
            <a:extLst>
              <a:ext uri="{FF2B5EF4-FFF2-40B4-BE49-F238E27FC236}">
                <a16:creationId xmlns:a16="http://schemas.microsoft.com/office/drawing/2014/main" id="{10E89856-D5DE-1916-D3F6-F31A5FD8773E}"/>
              </a:ext>
            </a:extLst>
          </p:cNvPr>
          <p:cNvSpPr txBox="1"/>
          <p:nvPr/>
        </p:nvSpPr>
        <p:spPr>
          <a:xfrm>
            <a:off x="928919" y="5138256"/>
            <a:ext cx="7448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Order the words to make a phrase about a place. Each group has one extra word.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6807;p65">
            <a:extLst>
              <a:ext uri="{FF2B5EF4-FFF2-40B4-BE49-F238E27FC236}">
                <a16:creationId xmlns:a16="http://schemas.microsoft.com/office/drawing/2014/main" id="{35F726D9-6F66-5F19-4C2B-2D72E99DC2BB}"/>
              </a:ext>
            </a:extLst>
          </p:cNvPr>
          <p:cNvSpPr/>
          <p:nvPr/>
        </p:nvSpPr>
        <p:spPr>
          <a:xfrm>
            <a:off x="1024624" y="1772916"/>
            <a:ext cx="5248856" cy="625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</a:t>
            </a:r>
            <a:r>
              <a:rPr lang="en" sz="2800" b="1" dirty="0" err="1">
                <a:solidFill>
                  <a:srgbClr val="C0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xample</a:t>
            </a:r>
            <a:r>
              <a:rPr lang="en" sz="2800" b="1" dirty="0">
                <a:solidFill>
                  <a:srgbClr val="C0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: </a:t>
            </a:r>
            <a:r>
              <a:rPr lang="en" sz="2800" b="1" dirty="0">
                <a:solidFill>
                  <a:schemeClr val="tx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ocean / in / on / the</a:t>
            </a:r>
            <a:endParaRPr sz="2800" b="1" dirty="0">
              <a:solidFill>
                <a:schemeClr val="tx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18" name="Google Shape;6807;p65">
            <a:extLst>
              <a:ext uri="{FF2B5EF4-FFF2-40B4-BE49-F238E27FC236}">
                <a16:creationId xmlns:a16="http://schemas.microsoft.com/office/drawing/2014/main" id="{01017F2A-6758-3BE9-AF83-020FEF22594E}"/>
              </a:ext>
            </a:extLst>
          </p:cNvPr>
          <p:cNvSpPr/>
          <p:nvPr/>
        </p:nvSpPr>
        <p:spPr>
          <a:xfrm>
            <a:off x="5222139" y="1887015"/>
            <a:ext cx="5248856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→ in the ocean</a:t>
            </a:r>
            <a:endParaRPr sz="2800" b="1" dirty="0">
              <a:solidFill>
                <a:srgbClr val="FF000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BB2A8E3-7C18-12BE-81BA-661D82CE7317}"/>
              </a:ext>
            </a:extLst>
          </p:cNvPr>
          <p:cNvSpPr txBox="1"/>
          <p:nvPr/>
        </p:nvSpPr>
        <p:spPr>
          <a:xfrm>
            <a:off x="821992" y="2567800"/>
            <a:ext cx="5155061" cy="4078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sea/ a/ by/ the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on/ in/  the / city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/ in/ at / town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the/ on/ in/ mountains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03019C5B-DFB5-2549-DFDF-EB32A079CB6D}"/>
              </a:ext>
            </a:extLst>
          </p:cNvPr>
          <p:cNvSpPr txBox="1"/>
          <p:nvPr/>
        </p:nvSpPr>
        <p:spPr>
          <a:xfrm>
            <a:off x="6149727" y="3342349"/>
            <a:ext cx="5422326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countryside / a/ the / in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Moon / in / the / on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>
              <a:spcBef>
                <a:spcPts val="600"/>
              </a:spcBef>
            </a:pP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/ at/ the / sky</a:t>
            </a:r>
          </a:p>
          <a:p>
            <a:pPr algn="l">
              <a:spcBef>
                <a:spcPts val="600"/>
              </a:spcBef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2850B3CB-0049-C043-FF9A-60B9FDFE2F4D}"/>
              </a:ext>
            </a:extLst>
          </p:cNvPr>
          <p:cNvSpPr txBox="1"/>
          <p:nvPr/>
        </p:nvSpPr>
        <p:spPr>
          <a:xfrm>
            <a:off x="1139209" y="3006504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by/in the sea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3B8A3DB-171B-136B-582E-3DAD366B3F66}"/>
              </a:ext>
            </a:extLst>
          </p:cNvPr>
          <p:cNvSpPr txBox="1"/>
          <p:nvPr/>
        </p:nvSpPr>
        <p:spPr>
          <a:xfrm>
            <a:off x="1139209" y="3995270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city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879C0E29-0798-2798-5BD2-E9AFED212684}"/>
              </a:ext>
            </a:extLst>
          </p:cNvPr>
          <p:cNvSpPr txBox="1"/>
          <p:nvPr/>
        </p:nvSpPr>
        <p:spPr>
          <a:xfrm>
            <a:off x="1139209" y="5015190"/>
            <a:ext cx="1900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town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91FD8AEE-8989-736B-8223-47ADDB62ECEE}"/>
              </a:ext>
            </a:extLst>
          </p:cNvPr>
          <p:cNvSpPr txBox="1"/>
          <p:nvPr/>
        </p:nvSpPr>
        <p:spPr>
          <a:xfrm>
            <a:off x="1024624" y="6051477"/>
            <a:ext cx="2715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mountains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2C1255F2-035A-FF71-D923-F6FCABBF26E4}"/>
              </a:ext>
            </a:extLst>
          </p:cNvPr>
          <p:cNvSpPr txBox="1"/>
          <p:nvPr/>
        </p:nvSpPr>
        <p:spPr>
          <a:xfrm>
            <a:off x="6305722" y="3774540"/>
            <a:ext cx="2882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countryside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6CA35259-CF65-F2DF-3225-DFF420456750}"/>
              </a:ext>
            </a:extLst>
          </p:cNvPr>
          <p:cNvSpPr txBox="1"/>
          <p:nvPr/>
        </p:nvSpPr>
        <p:spPr>
          <a:xfrm>
            <a:off x="6289117" y="4763405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Moon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0C48E12F-63D8-CDB3-7FAC-CF190D77C7A8}"/>
              </a:ext>
            </a:extLst>
          </p:cNvPr>
          <p:cNvSpPr txBox="1"/>
          <p:nvPr/>
        </p:nvSpPr>
        <p:spPr>
          <a:xfrm>
            <a:off x="6289117" y="5789867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sky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9209" y="1166823"/>
            <a:ext cx="1106041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Describe to your classmates what can you see outside the window of your future houses. Your group tries to guess where your house is.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32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29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8 buses converted into gorgeous mobile homes perfect for adventure | Converted bus, Bus house, House on wheels">
            <a:extLst>
              <a:ext uri="{FF2B5EF4-FFF2-40B4-BE49-F238E27FC236}">
                <a16:creationId xmlns:a16="http://schemas.microsoft.com/office/drawing/2014/main" id="{557B71DF-9576-4060-2BAE-1349F2DE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8" y="3016896"/>
            <a:ext cx="4370404" cy="3686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ăn hộ dịch vụ (serviced apartment) là gì?">
            <a:extLst>
              <a:ext uri="{FF2B5EF4-FFF2-40B4-BE49-F238E27FC236}">
                <a16:creationId xmlns:a16="http://schemas.microsoft.com/office/drawing/2014/main" id="{5831F25A-83F9-DE85-693B-F18D30EC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89" y="2008407"/>
            <a:ext cx="5003256" cy="333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Ufo Window Images – Browse 5,762 Stock Photos, Vectors, and Video | Adobe  Stock">
            <a:extLst>
              <a:ext uri="{FF2B5EF4-FFF2-40B4-BE49-F238E27FC236}">
                <a16:creationId xmlns:a16="http://schemas.microsoft.com/office/drawing/2014/main" id="{AA6ECFBF-812B-82CE-39D1-DC901DF0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20" y="1653596"/>
            <a:ext cx="5003256" cy="2814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nnovative Sustainable Villa Built from Glass, Steel and Concrete">
            <a:extLst>
              <a:ext uri="{FF2B5EF4-FFF2-40B4-BE49-F238E27FC236}">
                <a16:creationId xmlns:a16="http://schemas.microsoft.com/office/drawing/2014/main" id="{465FFAF5-C48C-D169-F545-99025972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54" y="3643877"/>
            <a:ext cx="4317493" cy="29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811EED01-F7EC-E301-0CC0-BC07BA867780}"/>
              </a:ext>
            </a:extLst>
          </p:cNvPr>
          <p:cNvSpPr/>
          <p:nvPr/>
        </p:nvSpPr>
        <p:spPr>
          <a:xfrm>
            <a:off x="291526" y="1957673"/>
            <a:ext cx="2261889" cy="5928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partment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DC80218B-5D28-202A-C12E-6949A3419110}"/>
              </a:ext>
            </a:extLst>
          </p:cNvPr>
          <p:cNvSpPr/>
          <p:nvPr/>
        </p:nvSpPr>
        <p:spPr>
          <a:xfrm>
            <a:off x="10177526" y="1810755"/>
            <a:ext cx="1545021" cy="3993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</a:t>
            </a:r>
            <a:endParaRPr lang="en-VN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07D14453-6BD4-040D-04F4-8375B87DFA56}"/>
              </a:ext>
            </a:extLst>
          </p:cNvPr>
          <p:cNvSpPr/>
          <p:nvPr/>
        </p:nvSpPr>
        <p:spPr>
          <a:xfrm>
            <a:off x="4221428" y="5792358"/>
            <a:ext cx="2447986" cy="66537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Motorhouse</a:t>
            </a:r>
            <a:endParaRPr lang="en-VN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71C1F714-53E3-149D-7F7C-7C65CB4B6D63}"/>
              </a:ext>
            </a:extLst>
          </p:cNvPr>
          <p:cNvSpPr/>
          <p:nvPr/>
        </p:nvSpPr>
        <p:spPr>
          <a:xfrm>
            <a:off x="10328168" y="3643877"/>
            <a:ext cx="1545021" cy="39939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Villa </a:t>
            </a:r>
            <a:endParaRPr lang="en-VN" sz="28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3160458" y="1408198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questions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22" y="1319426"/>
            <a:ext cx="1858736" cy="543323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AFB1D601-169A-5D69-F80C-676F40807355}"/>
              </a:ext>
            </a:extLst>
          </p:cNvPr>
          <p:cNvSpPr txBox="1"/>
          <p:nvPr/>
        </p:nvSpPr>
        <p:spPr>
          <a:xfrm>
            <a:off x="576198" y="1998857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366667" y="2567103"/>
            <a:ext cx="6201402" cy="39035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- Is it a type of house?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- No, it isn’t.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- Does it have a smart remote control?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- 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</a:t>
            </a:r>
            <a:r>
              <a:rPr lang="en-US" sz="2800" dirty="0"/>
              <a:t> - Is it a smart TV?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- Yes, it is.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03B8900-ABD2-88E4-2B6E-6CE5D3ADEF75}"/>
              </a:ext>
            </a:extLst>
          </p:cNvPr>
          <p:cNvSpPr txBox="1"/>
          <p:nvPr/>
        </p:nvSpPr>
        <p:spPr>
          <a:xfrm>
            <a:off x="6983399" y="1564129"/>
            <a:ext cx="44870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0" indent="-10795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Work in groups, think of a kind of house or appliances. </a:t>
            </a:r>
            <a:endParaRPr lang="vi-VN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7CED166-CF69-B0AB-A5F7-443652527B6F}"/>
              </a:ext>
            </a:extLst>
          </p:cNvPr>
          <p:cNvSpPr txBox="1"/>
          <p:nvPr/>
        </p:nvSpPr>
        <p:spPr>
          <a:xfrm>
            <a:off x="7076015" y="2861710"/>
            <a:ext cx="44870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0" indent="-10795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Others ask Y/N questions and the group can only answer Yes or No.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01E1FD6-A552-2EC6-0FA0-56B020D718B2}"/>
              </a:ext>
            </a:extLst>
          </p:cNvPr>
          <p:cNvSpPr txBox="1"/>
          <p:nvPr/>
        </p:nvSpPr>
        <p:spPr>
          <a:xfrm>
            <a:off x="7076015" y="4590179"/>
            <a:ext cx="44870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" marR="0" indent="-10795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 Who can guess the type of house/ household appliances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the unit topic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405987" y="2786080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26649"/>
                </a:solidFill>
              </a:rPr>
              <a:t>Our houses in the future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8456" y="146501"/>
            <a:ext cx="906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E559407-C55E-8D60-F55A-BD5A4682E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58" y="3568515"/>
            <a:ext cx="4370683" cy="27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8673" y="2109596"/>
            <a:ext cx="673892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Prepare for the next lesson: A closer look 1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45" y="2109596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23071" y="531871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079407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The Household race: Team A / Team B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9950" y="1745046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88839" y="2427263"/>
            <a:ext cx="5755112" cy="296379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Look at the picture. Answer some questions: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Who are they?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What is Phong doing?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What are they talking about?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to the conversation and check the prediction (p. 38).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to the conversations again and work in pairs to do Ex. 2.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Read and tick T/F 🡪 do Ex. 3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Rearrange the words 🡪 Ex. 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481681"/>
            <a:ext cx="5743692" cy="4659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6: Game: 10 questions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135953" cy="153047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67989" y="6125605"/>
            <a:ext cx="2137086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436533" y="5619443"/>
            <a:ext cx="1286539" cy="50616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606028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781284" y="1252214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Watch the video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 race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G6 Unit 10 Lesson 1">
            <a:hlinkClick r:id="" action="ppaction://media"/>
            <a:extLst>
              <a:ext uri="{FF2B5EF4-FFF2-40B4-BE49-F238E27FC236}">
                <a16:creationId xmlns:a16="http://schemas.microsoft.com/office/drawing/2014/main" id="{06EFB073-95FD-D57F-50A6-A085DD892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8027" y="2594714"/>
            <a:ext cx="6168733" cy="346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861931" y="1546902"/>
            <a:ext cx="9635860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	UFO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1413" y="4285507"/>
            <a:ext cx="4150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bay </a:t>
            </a:r>
            <a:r>
              <a:rPr lang="en-US" sz="4800" dirty="0" err="1"/>
              <a:t>không</a:t>
            </a:r>
            <a:r>
              <a:rPr lang="en-US" sz="4800" dirty="0"/>
              <a:t> </a:t>
            </a:r>
            <a:r>
              <a:rPr lang="en-US" sz="4800" dirty="0" err="1"/>
              <a:t>xác</a:t>
            </a:r>
            <a:r>
              <a:rPr lang="en-US" sz="4800" dirty="0"/>
              <a:t> </a:t>
            </a:r>
            <a:r>
              <a:rPr lang="en-US" sz="4800" dirty="0" err="1"/>
              <a:t>định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7368770" y="3068124"/>
            <a:ext cx="3176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ju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ː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əʊ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ung Quốc sử dụng trí tuệ nhân tạo để theo dõi UFO - Tonghop.org">
            <a:extLst>
              <a:ext uri="{FF2B5EF4-FFF2-40B4-BE49-F238E27FC236}">
                <a16:creationId xmlns:a16="http://schemas.microsoft.com/office/drawing/2014/main" id="{EA32E392-1915-F35D-8472-C5E626F9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02" y="2262532"/>
            <a:ext cx="5414968" cy="30485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solar energy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124" y="3753219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lượng</a:t>
            </a:r>
            <a:r>
              <a:rPr lang="en-US" sz="4800" dirty="0"/>
              <a:t> </a:t>
            </a:r>
            <a:r>
              <a:rPr lang="en-US" sz="4800" dirty="0" err="1"/>
              <a:t>mặt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5636634" y="2689283"/>
            <a:ext cx="5503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/ˈsəʊlə(r) ˈenə(r)dʒi/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EVN announces rooftop solar power buyback to promote renewable energy">
            <a:extLst>
              <a:ext uri="{FF2B5EF4-FFF2-40B4-BE49-F238E27FC236}">
                <a16:creationId xmlns:a16="http://schemas.microsoft.com/office/drawing/2014/main" id="{B3287C4E-A5CD-6D8E-F2BF-D72148E61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0" y="2969057"/>
            <a:ext cx="4845476" cy="323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61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594302" y="1223775"/>
            <a:ext cx="8973122" cy="14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smart TV 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29124" y="3753219"/>
            <a:ext cx="5318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tivi</a:t>
            </a:r>
            <a:r>
              <a:rPr lang="en-US" sz="4800" dirty="0"/>
              <a:t> </a:t>
            </a:r>
            <a:r>
              <a:rPr lang="en-US" sz="4800" dirty="0" err="1"/>
              <a:t>thông</a:t>
            </a:r>
            <a:r>
              <a:rPr lang="en-US" sz="4800" dirty="0"/>
              <a:t> </a:t>
            </a:r>
            <a:r>
              <a:rPr lang="en-US" sz="4800" dirty="0" err="1"/>
              <a:t>minh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6269820" y="2689283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>
                <a:solidFill>
                  <a:schemeClr val="accent5">
                    <a:lumMod val="50000"/>
                  </a:schemeClr>
                </a:solidFill>
              </a:rPr>
              <a:t>/ smɑːt ˌtiː ˈviː 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76E911FE-058C-E916-C045-801E6147B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0" y="1281605"/>
            <a:ext cx="4477349" cy="447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832561"/>
              </p:ext>
            </p:extLst>
          </p:nvPr>
        </p:nvGraphicFramePr>
        <p:xfrm>
          <a:off x="634257" y="1776308"/>
          <a:ext cx="10760926" cy="37858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3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1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5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UFO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neɪbəhʊd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bay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định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solar energy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tuˈbɪ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/get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lɒst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39279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smart TV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smɑːt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ˌ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ː ˈviː 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tivi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3250498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8F99F7E-3F43-1F16-C5BD-D98F12C1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347" y="1556166"/>
            <a:ext cx="6067000" cy="107007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Black" panose="020B0A04020102020204" pitchFamily="34" charset="0"/>
              </a:rPr>
              <a:t>1. What can you see?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95B55F85-361A-24FF-DABD-99284A8869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64" y="507531"/>
            <a:ext cx="6554164" cy="5941967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0FA7247A-3C46-9E22-BC31-F021D2C0DCB1}"/>
              </a:ext>
            </a:extLst>
          </p:cNvPr>
          <p:cNvSpPr txBox="1">
            <a:spLocks/>
          </p:cNvSpPr>
          <p:nvPr/>
        </p:nvSpPr>
        <p:spPr>
          <a:xfrm>
            <a:off x="5740347" y="3179638"/>
            <a:ext cx="6067000" cy="10700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2. What is </a:t>
            </a:r>
            <a:r>
              <a:rPr lang="en-US" sz="3200" dirty="0" err="1">
                <a:latin typeface="Arial Black" panose="020B0A04020102020204" pitchFamily="34" charset="0"/>
              </a:rPr>
              <a:t>Phong</a:t>
            </a:r>
            <a:r>
              <a:rPr lang="en-US" sz="3200" dirty="0">
                <a:latin typeface="Arial Black" panose="020B0A04020102020204" pitchFamily="34" charset="0"/>
              </a:rPr>
              <a:t> doing?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2B8ABF0F-7A0E-A1B6-2E7F-0CB478660483}"/>
              </a:ext>
            </a:extLst>
          </p:cNvPr>
          <p:cNvSpPr txBox="1">
            <a:spLocks/>
          </p:cNvSpPr>
          <p:nvPr/>
        </p:nvSpPr>
        <p:spPr>
          <a:xfrm>
            <a:off x="5740347" y="4855399"/>
            <a:ext cx="6067000" cy="136653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200" dirty="0">
                <a:latin typeface="Arial Black" panose="020B0A04020102020204" pitchFamily="34" charset="0"/>
              </a:rPr>
              <a:t>3. What are they talking about?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F8D8780-FCF4-0340-8346-95598ABF6642}"/>
              </a:ext>
            </a:extLst>
          </p:cNvPr>
          <p:cNvSpPr txBox="1">
            <a:spLocks/>
          </p:cNvSpPr>
          <p:nvPr/>
        </p:nvSpPr>
        <p:spPr>
          <a:xfrm>
            <a:off x="691376" y="2051824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/>
              <a:t>Nick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BCE73-42E0-40F9-4B99-BB7F493AC265}"/>
              </a:ext>
            </a:extLst>
          </p:cNvPr>
          <p:cNvSpPr txBox="1">
            <a:spLocks/>
          </p:cNvSpPr>
          <p:nvPr/>
        </p:nvSpPr>
        <p:spPr>
          <a:xfrm>
            <a:off x="4153680" y="5426370"/>
            <a:ext cx="1259109" cy="66102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err="1"/>
              <a:t>Phong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3615</TotalTime>
  <Words>1140</Words>
  <Application>Microsoft Office PowerPoint</Application>
  <PresentationFormat>Màn hình rộng</PresentationFormat>
  <Paragraphs>204</Paragraphs>
  <Slides>21</Slides>
  <Notes>18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Chau Philomene One</vt:lpstr>
      <vt:lpstr>Myriad Pro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1. What can you see?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 Nguyen</cp:lastModifiedBy>
  <cp:revision>220</cp:revision>
  <dcterms:created xsi:type="dcterms:W3CDTF">2020-12-09T02:04:09Z</dcterms:created>
  <dcterms:modified xsi:type="dcterms:W3CDTF">2023-09-28T02:14:00Z</dcterms:modified>
</cp:coreProperties>
</file>