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Open Sans"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6rnnK9I0cykxNif7T93CKDn98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1521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00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10</a:t>
            </a:fld>
            <a:endParaRPr/>
          </a:p>
        </p:txBody>
      </p:sp>
    </p:spTree>
    <p:extLst>
      <p:ext uri="{BB962C8B-B14F-4D97-AF65-F5344CB8AC3E}">
        <p14:creationId xmlns:p14="http://schemas.microsoft.com/office/powerpoint/2010/main" val="417878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11</a:t>
            </a:fld>
            <a:endParaRPr/>
          </a:p>
        </p:txBody>
      </p:sp>
    </p:spTree>
    <p:extLst>
      <p:ext uri="{BB962C8B-B14F-4D97-AF65-F5344CB8AC3E}">
        <p14:creationId xmlns:p14="http://schemas.microsoft.com/office/powerpoint/2010/main" val="68302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31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13</a:t>
            </a:fld>
            <a:endParaRPr/>
          </a:p>
        </p:txBody>
      </p:sp>
    </p:spTree>
    <p:extLst>
      <p:ext uri="{BB962C8B-B14F-4D97-AF65-F5344CB8AC3E}">
        <p14:creationId xmlns:p14="http://schemas.microsoft.com/office/powerpoint/2010/main" val="95167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14</a:t>
            </a:fld>
            <a:endParaRPr/>
          </a:p>
        </p:txBody>
      </p:sp>
    </p:spTree>
    <p:extLst>
      <p:ext uri="{BB962C8B-B14F-4D97-AF65-F5344CB8AC3E}">
        <p14:creationId xmlns:p14="http://schemas.microsoft.com/office/powerpoint/2010/main" val="77600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15</a:t>
            </a:fld>
            <a:endParaRPr/>
          </a:p>
        </p:txBody>
      </p:sp>
    </p:spTree>
    <p:extLst>
      <p:ext uri="{BB962C8B-B14F-4D97-AF65-F5344CB8AC3E}">
        <p14:creationId xmlns:p14="http://schemas.microsoft.com/office/powerpoint/2010/main" val="170644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16</a:t>
            </a:fld>
            <a:endParaRPr/>
          </a:p>
        </p:txBody>
      </p:sp>
    </p:spTree>
    <p:extLst>
      <p:ext uri="{BB962C8B-B14F-4D97-AF65-F5344CB8AC3E}">
        <p14:creationId xmlns:p14="http://schemas.microsoft.com/office/powerpoint/2010/main" val="244209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17</a:t>
            </a:fld>
            <a:endParaRPr/>
          </a:p>
        </p:txBody>
      </p:sp>
    </p:spTree>
    <p:extLst>
      <p:ext uri="{BB962C8B-B14F-4D97-AF65-F5344CB8AC3E}">
        <p14:creationId xmlns:p14="http://schemas.microsoft.com/office/powerpoint/2010/main" val="3459580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00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58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6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27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66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6</a:t>
            </a:fld>
            <a:endParaRPr/>
          </a:p>
        </p:txBody>
      </p:sp>
    </p:spTree>
    <p:extLst>
      <p:ext uri="{BB962C8B-B14F-4D97-AF65-F5344CB8AC3E}">
        <p14:creationId xmlns:p14="http://schemas.microsoft.com/office/powerpoint/2010/main" val="272731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74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8</a:t>
            </a:fld>
            <a:endParaRPr/>
          </a:p>
        </p:txBody>
      </p:sp>
    </p:spTree>
    <p:extLst>
      <p:ext uri="{BB962C8B-B14F-4D97-AF65-F5344CB8AC3E}">
        <p14:creationId xmlns:p14="http://schemas.microsoft.com/office/powerpoint/2010/main" val="32103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9</a:t>
            </a:fld>
            <a:endParaRPr/>
          </a:p>
        </p:txBody>
      </p:sp>
    </p:spTree>
    <p:extLst>
      <p:ext uri="{BB962C8B-B14F-4D97-AF65-F5344CB8AC3E}">
        <p14:creationId xmlns:p14="http://schemas.microsoft.com/office/powerpoint/2010/main" val="337239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24001" y="9144"/>
            <a:ext cx="9143999" cy="683971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334537" y="2096935"/>
            <a:ext cx="1161957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i="0">
                <a:solidFill>
                  <a:schemeClr val="dk1"/>
                </a:solidFill>
                <a:latin typeface="Calibri"/>
                <a:ea typeface="Calibri"/>
                <a:cs typeface="Calibri"/>
                <a:sym typeface="Calibri"/>
              </a:rPr>
              <a:t>1. </a:t>
            </a:r>
            <a:r>
              <a:rPr lang="vi-VN" sz="2800" b="0" i="0">
                <a:solidFill>
                  <a:schemeClr val="dk1"/>
                </a:solidFill>
                <a:latin typeface="Calibri"/>
                <a:ea typeface="Calibri"/>
                <a:cs typeface="Calibri"/>
                <a:sym typeface="Calibri"/>
              </a:rPr>
              <a:t>Traffic _______ happen nearly every day in Mumbai.</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endParaRPr sz="2800" b="1"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b="1" i="0">
                <a:solidFill>
                  <a:schemeClr val="dk1"/>
                </a:solidFill>
                <a:latin typeface="Calibri"/>
                <a:ea typeface="Calibri"/>
                <a:cs typeface="Calibri"/>
                <a:sym typeface="Calibri"/>
              </a:rPr>
              <a:t>2. </a:t>
            </a:r>
            <a:r>
              <a:rPr lang="vi-VN" sz="2800">
                <a:solidFill>
                  <a:schemeClr val="dk1"/>
                </a:solidFill>
                <a:latin typeface="Calibri"/>
                <a:ea typeface="Calibri"/>
                <a:cs typeface="Calibri"/>
                <a:sym typeface="Calibri"/>
              </a:rPr>
              <a:t>One reason for the traffic ______________ is the increase of the population.</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3. </a:t>
            </a:r>
            <a:r>
              <a:rPr lang="vi-VN" sz="2800" b="0" i="0">
                <a:solidFill>
                  <a:schemeClr val="dk1"/>
                </a:solidFill>
                <a:latin typeface="Calibri"/>
                <a:ea typeface="Calibri"/>
                <a:cs typeface="Calibri"/>
                <a:sym typeface="Calibri"/>
              </a:rPr>
              <a:t>Mumbai has nearly ________ million people.</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4. </a:t>
            </a:r>
            <a:r>
              <a:rPr lang="vi-VN" sz="2800" b="0" i="0">
                <a:solidFill>
                  <a:schemeClr val="dk1"/>
                </a:solidFill>
                <a:latin typeface="Calibri"/>
                <a:ea typeface="Calibri"/>
                <a:cs typeface="Calibri"/>
                <a:sym typeface="Calibri"/>
              </a:rPr>
              <a:t>The ________ in Mumbai are narrow.</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5. </a:t>
            </a:r>
            <a:r>
              <a:rPr lang="vi-VN" sz="2800" b="0" i="0">
                <a:solidFill>
                  <a:schemeClr val="dk1"/>
                </a:solidFill>
                <a:latin typeface="Calibri"/>
                <a:ea typeface="Calibri"/>
                <a:cs typeface="Calibri"/>
                <a:sym typeface="Calibri"/>
              </a:rPr>
              <a:t>Many road users do not ________ the traffic rules.</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pic>
        <p:nvPicPr>
          <p:cNvPr id="196" name="Google Shape;196;p10"/>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97" name="Google Shape;197;p10"/>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98" name="Google Shape;198;p10"/>
          <p:cNvSpPr txBox="1"/>
          <p:nvPr/>
        </p:nvSpPr>
        <p:spPr>
          <a:xfrm>
            <a:off x="1009005" y="1380948"/>
            <a:ext cx="108447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Listen again and write ONE word or number in each gap.</a:t>
            </a:r>
            <a:endParaRPr sz="2400" b="1">
              <a:solidFill>
                <a:schemeClr val="dk1"/>
              </a:solidFill>
              <a:latin typeface="Calibri"/>
              <a:ea typeface="Calibri"/>
              <a:cs typeface="Calibri"/>
              <a:sym typeface="Calibri"/>
            </a:endParaRPr>
          </a:p>
        </p:txBody>
      </p:sp>
      <p:sp>
        <p:nvSpPr>
          <p:cNvPr id="199" name="Google Shape;199;p10"/>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00" name="Google Shape;200;p10"/>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3</a:t>
            </a:r>
            <a:endParaRPr/>
          </a:p>
        </p:txBody>
      </p:sp>
      <p:pic>
        <p:nvPicPr>
          <p:cNvPr id="201" name="Google Shape;201;p10"/>
          <p:cNvPicPr preferRelativeResize="0"/>
          <p:nvPr/>
        </p:nvPicPr>
        <p:blipFill rotWithShape="1">
          <a:blip r:embed="rId4">
            <a:alphaModFix/>
          </a:blip>
          <a:srcRect/>
          <a:stretch/>
        </p:blipFill>
        <p:spPr>
          <a:xfrm>
            <a:off x="8623069" y="1304090"/>
            <a:ext cx="609600" cy="609600"/>
          </a:xfrm>
          <a:prstGeom prst="rect">
            <a:avLst/>
          </a:prstGeom>
          <a:noFill/>
          <a:ln>
            <a:noFill/>
          </a:ln>
        </p:spPr>
      </p:pic>
      <p:sp>
        <p:nvSpPr>
          <p:cNvPr id="202" name="Google Shape;202;p10"/>
          <p:cNvSpPr txBox="1"/>
          <p:nvPr/>
        </p:nvSpPr>
        <p:spPr>
          <a:xfrm>
            <a:off x="1626215" y="4662772"/>
            <a:ext cx="10138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roads</a:t>
            </a:r>
            <a:endParaRPr sz="2800" b="1">
              <a:solidFill>
                <a:srgbClr val="F7941E"/>
              </a:solidFill>
              <a:latin typeface="Calibri"/>
              <a:ea typeface="Calibri"/>
              <a:cs typeface="Calibri"/>
              <a:sym typeface="Calibri"/>
            </a:endParaRPr>
          </a:p>
        </p:txBody>
      </p:sp>
      <p:sp>
        <p:nvSpPr>
          <p:cNvPr id="203" name="Google Shape;203;p10"/>
          <p:cNvSpPr txBox="1"/>
          <p:nvPr/>
        </p:nvSpPr>
        <p:spPr>
          <a:xfrm>
            <a:off x="4525331" y="2910899"/>
            <a:ext cx="24677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problem / jams</a:t>
            </a:r>
            <a:endParaRPr sz="2800" b="1">
              <a:solidFill>
                <a:srgbClr val="F7941E"/>
              </a:solidFill>
              <a:latin typeface="Calibri"/>
              <a:ea typeface="Calibri"/>
              <a:cs typeface="Calibri"/>
              <a:sym typeface="Calibri"/>
            </a:endParaRPr>
          </a:p>
        </p:txBody>
      </p:sp>
      <p:sp>
        <p:nvSpPr>
          <p:cNvPr id="204" name="Google Shape;204;p10"/>
          <p:cNvSpPr txBox="1"/>
          <p:nvPr/>
        </p:nvSpPr>
        <p:spPr>
          <a:xfrm>
            <a:off x="3731943" y="3774317"/>
            <a:ext cx="12396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twenty</a:t>
            </a:r>
            <a:endParaRPr sz="2800" b="1">
              <a:solidFill>
                <a:srgbClr val="F7941E"/>
              </a:solidFill>
              <a:latin typeface="Calibri"/>
              <a:ea typeface="Calibri"/>
              <a:cs typeface="Calibri"/>
              <a:sym typeface="Calibri"/>
            </a:endParaRPr>
          </a:p>
        </p:txBody>
      </p:sp>
      <p:sp>
        <p:nvSpPr>
          <p:cNvPr id="205" name="Google Shape;205;p10"/>
          <p:cNvSpPr txBox="1"/>
          <p:nvPr/>
        </p:nvSpPr>
        <p:spPr>
          <a:xfrm>
            <a:off x="1891989" y="2079355"/>
            <a:ext cx="8883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jams</a:t>
            </a:r>
            <a:endParaRPr sz="2800" b="1">
              <a:solidFill>
                <a:srgbClr val="F7941E"/>
              </a:solidFill>
              <a:latin typeface="Calibri"/>
              <a:ea typeface="Calibri"/>
              <a:cs typeface="Calibri"/>
              <a:sym typeface="Calibri"/>
            </a:endParaRPr>
          </a:p>
        </p:txBody>
      </p:sp>
      <p:sp>
        <p:nvSpPr>
          <p:cNvPr id="206" name="Google Shape;206;p10"/>
          <p:cNvSpPr txBox="1"/>
          <p:nvPr/>
        </p:nvSpPr>
        <p:spPr>
          <a:xfrm>
            <a:off x="4592237" y="5496303"/>
            <a:ext cx="9171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obey</a:t>
            </a:r>
            <a:endParaRPr sz="2800" b="1">
              <a:solidFill>
                <a:srgbClr val="F7941E"/>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1000"/>
                                        <p:tgtEl>
                                          <p:spTgt spid="2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animEffect transition="in" filter="fade">
                                      <p:cBhvr>
                                        <p:cTn id="32" dur="5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13" name="Google Shape;213;p11"/>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214" name="Google Shape;214;p11"/>
          <p:cNvSpPr txBox="1"/>
          <p:nvPr/>
        </p:nvSpPr>
        <p:spPr>
          <a:xfrm>
            <a:off x="997854" y="1369797"/>
            <a:ext cx="1084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Discussion: Compare traffic problems in Mumbai with traffic problems in Ha Noi. </a:t>
            </a:r>
            <a:endParaRPr sz="2400" b="1">
              <a:solidFill>
                <a:schemeClr val="dk1"/>
              </a:solidFill>
              <a:latin typeface="Calibri"/>
              <a:ea typeface="Calibri"/>
              <a:cs typeface="Calibri"/>
              <a:sym typeface="Calibri"/>
            </a:endParaRPr>
          </a:p>
        </p:txBody>
      </p:sp>
      <p:sp>
        <p:nvSpPr>
          <p:cNvPr id="215" name="Google Shape;215;p11"/>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6" name="Google Shape;216;p11"/>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4</a:t>
            </a:r>
            <a:endParaRPr/>
          </a:p>
        </p:txBody>
      </p:sp>
      <p:pic>
        <p:nvPicPr>
          <p:cNvPr id="217" name="Google Shape;217;p11"/>
          <p:cNvPicPr preferRelativeResize="0"/>
          <p:nvPr/>
        </p:nvPicPr>
        <p:blipFill rotWithShape="1">
          <a:blip r:embed="rId4">
            <a:alphaModFix/>
          </a:blip>
          <a:srcRect r="7865"/>
          <a:stretch/>
        </p:blipFill>
        <p:spPr>
          <a:xfrm>
            <a:off x="6770854" y="2128006"/>
            <a:ext cx="3789351" cy="3896076"/>
          </a:xfrm>
          <a:prstGeom prst="rect">
            <a:avLst/>
          </a:prstGeom>
          <a:noFill/>
          <a:ln>
            <a:noFill/>
          </a:ln>
        </p:spPr>
      </p:pic>
      <p:pic>
        <p:nvPicPr>
          <p:cNvPr id="218" name="Google Shape;218;p11"/>
          <p:cNvPicPr preferRelativeResize="0"/>
          <p:nvPr/>
        </p:nvPicPr>
        <p:blipFill rotWithShape="1">
          <a:blip r:embed="rId5">
            <a:alphaModFix/>
          </a:blip>
          <a:srcRect/>
          <a:stretch/>
        </p:blipFill>
        <p:spPr>
          <a:xfrm>
            <a:off x="1519650" y="2218641"/>
            <a:ext cx="3721423" cy="3674580"/>
          </a:xfrm>
          <a:prstGeom prst="rect">
            <a:avLst/>
          </a:prstGeom>
          <a:noFill/>
          <a:ln>
            <a:noFill/>
          </a:ln>
        </p:spPr>
      </p:pic>
      <p:sp>
        <p:nvSpPr>
          <p:cNvPr id="219" name="Google Shape;219;p11"/>
          <p:cNvSpPr txBox="1"/>
          <p:nvPr/>
        </p:nvSpPr>
        <p:spPr>
          <a:xfrm>
            <a:off x="1303083" y="6024082"/>
            <a:ext cx="9836985" cy="461665"/>
          </a:xfrm>
          <a:prstGeom prst="rect">
            <a:avLst/>
          </a:prstGeom>
          <a:noFill/>
          <a:ln>
            <a:noFill/>
          </a:ln>
        </p:spPr>
        <p:txBody>
          <a:bodyPr spcFirstLastPara="1" wrap="square" lIns="91425" tIns="45700" rIns="91425" bIns="45700" anchor="t" anchorCtr="0">
            <a:spAutoFit/>
          </a:bodyPr>
          <a:lstStyle/>
          <a:p>
            <a:pPr marL="107950" marR="0" lvl="0" indent="-107950" algn="l" rtl="0">
              <a:spcBef>
                <a:spcPts val="0"/>
              </a:spcBef>
              <a:spcAft>
                <a:spcPts val="0"/>
              </a:spcAft>
              <a:buNone/>
            </a:pPr>
            <a:r>
              <a:rPr lang="vi-VN" sz="2400" i="1">
                <a:solidFill>
                  <a:srgbClr val="FF0000"/>
                </a:solidFill>
                <a:latin typeface="Calibri"/>
                <a:ea typeface="Calibri"/>
                <a:cs typeface="Calibri"/>
                <a:sym typeface="Calibri"/>
              </a:rPr>
              <a:t>The traffic jams in Ha Noi are as serious and frequent as they are in Mumbai.</a:t>
            </a:r>
            <a:r>
              <a:rPr lang="vi-VN" sz="2400">
                <a:solidFill>
                  <a:srgbClr val="FF0000"/>
                </a:solidFill>
                <a:latin typeface="Calibri"/>
                <a:ea typeface="Calibri"/>
                <a:cs typeface="Calibri"/>
                <a:sym typeface="Calibri"/>
              </a:rPr>
              <a:t> </a:t>
            </a:r>
            <a:endParaRPr sz="2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25" name="Google Shape;225;p12"/>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26" name="Google Shape;226;p12"/>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227" name="Google Shape;227;p12"/>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228" name="Google Shape;228;p12"/>
          <p:cNvSpPr/>
          <p:nvPr/>
        </p:nvSpPr>
        <p:spPr>
          <a:xfrm>
            <a:off x="971990" y="4677053"/>
            <a:ext cx="1883767" cy="61145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229" name="Google Shape;229;p12"/>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230" name="Google Shape;230;p12"/>
          <p:cNvSpPr/>
          <p:nvPr/>
        </p:nvSpPr>
        <p:spPr>
          <a:xfrm>
            <a:off x="5218686" y="1945549"/>
            <a:ext cx="6474000" cy="2194500"/>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the traffic problems in Ha Noi.</a:t>
            </a:r>
            <a:endParaRPr/>
          </a:p>
        </p:txBody>
      </p:sp>
      <p:sp>
        <p:nvSpPr>
          <p:cNvPr id="231" name="Google Shape;231;p12"/>
          <p:cNvSpPr/>
          <p:nvPr/>
        </p:nvSpPr>
        <p:spPr>
          <a:xfrm>
            <a:off x="5218686" y="4335810"/>
            <a:ext cx="6474000" cy="1141500"/>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232" name="Google Shape;232;p12"/>
          <p:cNvCxnSpPr>
            <a:stCxn id="226" idx="3"/>
            <a:endCxn id="22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cxnSp>
        <p:nvCxnSpPr>
          <p:cNvPr id="233" name="Google Shape;233;p12"/>
          <p:cNvCxnSpPr>
            <a:stCxn id="227" idx="1"/>
            <a:endCxn id="228" idx="0"/>
          </p:cNvCxnSpPr>
          <p:nvPr/>
        </p:nvCxnSpPr>
        <p:spPr>
          <a:xfrm flipH="1">
            <a:off x="1913796" y="3231534"/>
            <a:ext cx="882300" cy="1445400"/>
          </a:xfrm>
          <a:prstGeom prst="curvedConnector2">
            <a:avLst/>
          </a:prstGeom>
          <a:noFill/>
          <a:ln w="57150" cap="flat" cmpd="sng">
            <a:solidFill>
              <a:srgbClr val="F7941E"/>
            </a:solidFill>
            <a:prstDash val="solid"/>
            <a:miter lim="800000"/>
            <a:headEnd type="none" w="sm" len="sm"/>
            <a:tailEnd type="triangle" w="med" len="med"/>
          </a:ln>
        </p:spPr>
      </p:cxnSp>
      <p:sp>
        <p:nvSpPr>
          <p:cNvPr id="234" name="Google Shape;234;p12"/>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12"/>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236" name="Google Shape;236;p12"/>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237" name="Google Shape;237;p12"/>
          <p:cNvSpPr/>
          <p:nvPr/>
        </p:nvSpPr>
        <p:spPr>
          <a:xfrm>
            <a:off x="571987" y="5366091"/>
            <a:ext cx="793233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457200" marR="0" lvl="0" indent="-457200" algn="l" rtl="0">
              <a:spcBef>
                <a:spcPts val="0"/>
              </a:spcBef>
              <a:spcAft>
                <a:spcPts val="0"/>
              </a:spcAft>
              <a:buClr>
                <a:srgbClr val="000000"/>
              </a:buClr>
              <a:buSzPts val="2800"/>
              <a:buFont typeface="Noto Sans Symbols"/>
              <a:buChar char="⮚"/>
            </a:pPr>
            <a:r>
              <a:rPr lang="vi-VN" sz="2800">
                <a:solidFill>
                  <a:srgbClr val="000000"/>
                </a:solidFill>
                <a:latin typeface="Calibri"/>
                <a:ea typeface="Calibri"/>
                <a:cs typeface="Calibri"/>
                <a:sym typeface="Calibri"/>
              </a:rPr>
              <a:t>To help Ss prepare ideas to write a passage.</a:t>
            </a:r>
            <a:endParaRPr sz="2800">
              <a:solidFill>
                <a:schemeClr val="dk1"/>
              </a:solidFill>
              <a:latin typeface="Calibri"/>
              <a:ea typeface="Calibri"/>
              <a:cs typeface="Calibri"/>
              <a:sym typeface="Calibri"/>
            </a:endParaRPr>
          </a:p>
        </p:txBody>
      </p:sp>
      <p:pic>
        <p:nvPicPr>
          <p:cNvPr id="238" name="Google Shape;238;p12" descr="Quill with solid fill"/>
          <p:cNvPicPr preferRelativeResize="0"/>
          <p:nvPr/>
        </p:nvPicPr>
        <p:blipFill rotWithShape="1">
          <a:blip r:embed="rId4">
            <a:alphaModFix/>
          </a:blip>
          <a:srcRect/>
          <a:stretch/>
        </p:blipFill>
        <p:spPr>
          <a:xfrm>
            <a:off x="8100045" y="5604199"/>
            <a:ext cx="1072794" cy="10727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3"/>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45" name="Google Shape;245;p13"/>
          <p:cNvSpPr txBox="1"/>
          <p:nvPr/>
        </p:nvSpPr>
        <p:spPr>
          <a:xfrm>
            <a:off x="539852"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46" name="Google Shape;246;p13"/>
          <p:cNvSpPr txBox="1"/>
          <p:nvPr/>
        </p:nvSpPr>
        <p:spPr>
          <a:xfrm>
            <a:off x="1004358" y="1379084"/>
            <a:ext cx="74157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Tick the traffic problems in big cities in Viet Nam.</a:t>
            </a:r>
            <a:endParaRPr sz="2400" b="1">
              <a:solidFill>
                <a:schemeClr val="dk1"/>
              </a:solidFill>
              <a:latin typeface="Calibri"/>
              <a:ea typeface="Calibri"/>
              <a:cs typeface="Calibri"/>
              <a:sym typeface="Calibri"/>
            </a:endParaRPr>
          </a:p>
        </p:txBody>
      </p:sp>
      <p:sp>
        <p:nvSpPr>
          <p:cNvPr id="247" name="Google Shape;247;p13"/>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8" name="Google Shape;248;p13"/>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5</a:t>
            </a:r>
            <a:endParaRPr/>
          </a:p>
        </p:txBody>
      </p:sp>
      <p:sp>
        <p:nvSpPr>
          <p:cNvPr id="249" name="Google Shape;249;p13"/>
          <p:cNvSpPr/>
          <p:nvPr/>
        </p:nvSpPr>
        <p:spPr>
          <a:xfrm>
            <a:off x="6631781" y="1962833"/>
            <a:ext cx="1986135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0" name="Google Shape;250;p13"/>
          <p:cNvPicPr preferRelativeResize="0"/>
          <p:nvPr/>
        </p:nvPicPr>
        <p:blipFill rotWithShape="1">
          <a:blip r:embed="rId4">
            <a:alphaModFix/>
          </a:blip>
          <a:srcRect/>
          <a:stretch/>
        </p:blipFill>
        <p:spPr>
          <a:xfrm>
            <a:off x="6445280" y="2355617"/>
            <a:ext cx="4280829" cy="3847395"/>
          </a:xfrm>
          <a:prstGeom prst="rect">
            <a:avLst/>
          </a:prstGeom>
          <a:noFill/>
          <a:ln>
            <a:noFill/>
          </a:ln>
        </p:spPr>
      </p:pic>
      <p:pic>
        <p:nvPicPr>
          <p:cNvPr id="251" name="Google Shape;251;p13"/>
          <p:cNvPicPr preferRelativeResize="0"/>
          <p:nvPr/>
        </p:nvPicPr>
        <p:blipFill rotWithShape="1">
          <a:blip r:embed="rId5">
            <a:alphaModFix/>
          </a:blip>
          <a:srcRect/>
          <a:stretch/>
        </p:blipFill>
        <p:spPr>
          <a:xfrm>
            <a:off x="892205" y="2364437"/>
            <a:ext cx="5553075" cy="3838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4"/>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58" name="Google Shape;258;p14"/>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59" name="Google Shape;259;p14"/>
          <p:cNvSpPr txBox="1"/>
          <p:nvPr/>
        </p:nvSpPr>
        <p:spPr>
          <a:xfrm>
            <a:off x="1004358" y="1367940"/>
            <a:ext cx="108164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Write a paragraph of about 70 words about the traffic problems in your town / city.</a:t>
            </a:r>
            <a:endParaRPr sz="2400" b="1">
              <a:solidFill>
                <a:schemeClr val="dk1"/>
              </a:solidFill>
              <a:latin typeface="Calibri"/>
              <a:ea typeface="Calibri"/>
              <a:cs typeface="Calibri"/>
              <a:sym typeface="Calibri"/>
            </a:endParaRPr>
          </a:p>
        </p:txBody>
      </p:sp>
      <p:sp>
        <p:nvSpPr>
          <p:cNvPr id="260" name="Google Shape;260;p14"/>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1" name="Google Shape;261;p14"/>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6</a:t>
            </a:r>
            <a:endParaRPr/>
          </a:p>
        </p:txBody>
      </p:sp>
      <p:pic>
        <p:nvPicPr>
          <p:cNvPr id="262" name="Google Shape;262;p14"/>
          <p:cNvPicPr preferRelativeResize="0"/>
          <p:nvPr/>
        </p:nvPicPr>
        <p:blipFill rotWithShape="1">
          <a:blip r:embed="rId4">
            <a:alphaModFix/>
          </a:blip>
          <a:srcRect/>
          <a:stretch/>
        </p:blipFill>
        <p:spPr>
          <a:xfrm>
            <a:off x="257079" y="2144527"/>
            <a:ext cx="4602789" cy="2188153"/>
          </a:xfrm>
          <a:prstGeom prst="rect">
            <a:avLst/>
          </a:prstGeom>
          <a:noFill/>
          <a:ln>
            <a:noFill/>
          </a:ln>
        </p:spPr>
      </p:pic>
      <p:sp>
        <p:nvSpPr>
          <p:cNvPr id="263" name="Google Shape;263;p14"/>
          <p:cNvSpPr/>
          <p:nvPr/>
        </p:nvSpPr>
        <p:spPr>
          <a:xfrm>
            <a:off x="4966448" y="1747357"/>
            <a:ext cx="6958851" cy="51706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1" i="1">
                <a:solidFill>
                  <a:srgbClr val="00B2A5"/>
                </a:solidFill>
                <a:latin typeface="Calibri"/>
                <a:ea typeface="Calibri"/>
                <a:cs typeface="Calibri"/>
                <a:sym typeface="Calibri"/>
              </a:rPr>
              <a:t> The most serious traffic problem in our city – Ha Noi is the traffic jam. Although the public transport system in Ha Noi is quite modern and convenient, many people prefer using their own motorbikes. The reason for that is because most roads and streets in Ha Noi are quite smalls and include many tiny lanes. Therefore, using private vehicles allows them to get the destinations without walking long distance. The situation usually gets worse at rush hours when people all go to work or return home from work and schools. In conclusion, people should try to use public transport more often to reduce the traffic jams and exhaust.</a:t>
            </a:r>
            <a:endParaRPr sz="6000" b="1" i="1" cap="none">
              <a:solidFill>
                <a:srgbClr val="00B2A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5"/>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70" name="Google Shape;270;p15"/>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71" name="Google Shape;271;p15"/>
          <p:cNvSpPr txBox="1"/>
          <p:nvPr/>
        </p:nvSpPr>
        <p:spPr>
          <a:xfrm>
            <a:off x="801697" y="1597337"/>
            <a:ext cx="60968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a:solidFill>
                  <a:srgbClr val="00B2A5"/>
                </a:solidFill>
                <a:latin typeface="Calibri"/>
                <a:ea typeface="Calibri"/>
                <a:cs typeface="Calibri"/>
                <a:sym typeface="Calibri"/>
              </a:rPr>
              <a:t>PEER CHECK AND CROSS CHECK</a:t>
            </a:r>
            <a:endParaRPr sz="3600">
              <a:solidFill>
                <a:srgbClr val="00B2A5"/>
              </a:solidFill>
              <a:latin typeface="Calibri"/>
              <a:ea typeface="Calibri"/>
              <a:cs typeface="Calibri"/>
              <a:sym typeface="Calibri"/>
            </a:endParaRPr>
          </a:p>
        </p:txBody>
      </p:sp>
      <p:sp>
        <p:nvSpPr>
          <p:cNvPr id="272" name="Google Shape;272;p15"/>
          <p:cNvSpPr txBox="1"/>
          <p:nvPr/>
        </p:nvSpPr>
        <p:spPr>
          <a:xfrm>
            <a:off x="5817485" y="2706196"/>
            <a:ext cx="4940369" cy="196451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a:solidFill>
                  <a:schemeClr val="dk1"/>
                </a:solidFill>
                <a:latin typeface="Calibri"/>
                <a:ea typeface="Calibri"/>
                <a:cs typeface="Calibri"/>
                <a:sym typeface="Calibri"/>
              </a:rPr>
              <a:t>Students can:</a:t>
            </a:r>
            <a:endParaRPr/>
          </a:p>
          <a:p>
            <a:pPr marL="457200" marR="0" lvl="0" indent="-4572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go and see other’s work</a:t>
            </a:r>
            <a:endParaRPr/>
          </a:p>
          <a:p>
            <a:pPr marL="457200" marR="0" lvl="0" indent="-4572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give comments to each other</a:t>
            </a:r>
            <a:endParaRPr/>
          </a:p>
        </p:txBody>
      </p:sp>
      <p:pic>
        <p:nvPicPr>
          <p:cNvPr id="273" name="Google Shape;273;p15"/>
          <p:cNvPicPr preferRelativeResize="0"/>
          <p:nvPr/>
        </p:nvPicPr>
        <p:blipFill rotWithShape="1">
          <a:blip r:embed="rId4">
            <a:alphaModFix/>
          </a:blip>
          <a:srcRect/>
          <a:stretch/>
        </p:blipFill>
        <p:spPr>
          <a:xfrm>
            <a:off x="1020467" y="2639804"/>
            <a:ext cx="3326303" cy="3326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1073744" y="1331913"/>
            <a:ext cx="108153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WRAP-UP</a:t>
            </a:r>
            <a:endParaRPr/>
          </a:p>
        </p:txBody>
      </p:sp>
      <p:sp>
        <p:nvSpPr>
          <p:cNvPr id="280" name="Google Shape;280;p16"/>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1" name="Google Shape;281;p16"/>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1</a:t>
            </a:r>
            <a:endParaRPr/>
          </a:p>
        </p:txBody>
      </p:sp>
      <p:pic>
        <p:nvPicPr>
          <p:cNvPr id="282" name="Google Shape;282;p16"/>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83" name="Google Shape;283;p16"/>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284" name="Google Shape;284;p16"/>
          <p:cNvSpPr txBox="1"/>
          <p:nvPr/>
        </p:nvSpPr>
        <p:spPr>
          <a:xfrm>
            <a:off x="3397477" y="1793577"/>
            <a:ext cx="8491582" cy="409342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vi-VN" sz="2600">
                <a:solidFill>
                  <a:schemeClr val="dk1"/>
                </a:solidFill>
                <a:latin typeface="Calibri"/>
                <a:ea typeface="Calibri"/>
                <a:cs typeface="Calibri"/>
                <a:sym typeface="Calibri"/>
              </a:rPr>
              <a:t>In this lesson, we have learnt to:</a:t>
            </a:r>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use the lexical items related to the topic </a:t>
            </a:r>
            <a:r>
              <a:rPr lang="vi-VN" sz="2600" i="1">
                <a:solidFill>
                  <a:schemeClr val="dk1"/>
                </a:solidFill>
                <a:latin typeface="Calibri"/>
                <a:ea typeface="Calibri"/>
                <a:cs typeface="Calibri"/>
                <a:sym typeface="Calibri"/>
              </a:rPr>
              <a:t>Traffic</a:t>
            </a:r>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listen for main ideas and specific information about traffic problems in Mumbai </a:t>
            </a:r>
            <a:endParaRPr sz="26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write about traffic problems in your area. </a:t>
            </a:r>
            <a:endParaRPr/>
          </a:p>
        </p:txBody>
      </p:sp>
      <p:pic>
        <p:nvPicPr>
          <p:cNvPr id="285" name="Google Shape;285;p16" descr="Presentation with checklist with solid fill"/>
          <p:cNvPicPr preferRelativeResize="0"/>
          <p:nvPr/>
        </p:nvPicPr>
        <p:blipFill rotWithShape="1">
          <a:blip r:embed="rId4">
            <a:alphaModFix/>
          </a:blip>
          <a:srcRect/>
          <a:stretch/>
        </p:blipFill>
        <p:spPr>
          <a:xfrm>
            <a:off x="723899" y="2630855"/>
            <a:ext cx="2330929" cy="23309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p:nvPr/>
        </p:nvSpPr>
        <p:spPr>
          <a:xfrm>
            <a:off x="1086444" y="1331913"/>
            <a:ext cx="108153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HOMEWORK</a:t>
            </a:r>
            <a:endParaRPr/>
          </a:p>
        </p:txBody>
      </p:sp>
      <p:sp>
        <p:nvSpPr>
          <p:cNvPr id="292" name="Google Shape;292;p17"/>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3" name="Google Shape;293;p17"/>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2</a:t>
            </a:r>
            <a:endParaRPr/>
          </a:p>
        </p:txBody>
      </p:sp>
      <p:pic>
        <p:nvPicPr>
          <p:cNvPr id="294" name="Google Shape;294;p17"/>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95" name="Google Shape;295;p17"/>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296" name="Google Shape;296;p17"/>
          <p:cNvSpPr txBox="1"/>
          <p:nvPr/>
        </p:nvSpPr>
        <p:spPr>
          <a:xfrm>
            <a:off x="827500" y="2234046"/>
            <a:ext cx="8872500" cy="1816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Prepare for the next lesson: </a:t>
            </a:r>
            <a:r>
              <a:rPr lang="vi-VN" sz="2800" b="1">
                <a:solidFill>
                  <a:schemeClr val="accent2"/>
                </a:solidFill>
                <a:latin typeface="Calibri"/>
                <a:ea typeface="Calibri"/>
                <a:cs typeface="Calibri"/>
                <a:sym typeface="Calibri"/>
              </a:rPr>
              <a:t>Looking back &amp; Project</a:t>
            </a:r>
            <a:endParaRPr/>
          </a:p>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Rewrite the passage on the notebook.</a:t>
            </a:r>
            <a:endParaRPr sz="28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Do exercises in the workbook.</a:t>
            </a:r>
            <a:endParaRPr sz="2800">
              <a:solidFill>
                <a:schemeClr val="dk1"/>
              </a:solidFill>
              <a:latin typeface="Calibri"/>
              <a:ea typeface="Calibri"/>
              <a:cs typeface="Calibri"/>
              <a:sym typeface="Calibri"/>
            </a:endParaRPr>
          </a:p>
        </p:txBody>
      </p:sp>
      <p:pic>
        <p:nvPicPr>
          <p:cNvPr id="297" name="Google Shape;297;p17"/>
          <p:cNvPicPr preferRelativeResize="0"/>
          <p:nvPr/>
        </p:nvPicPr>
        <p:blipFill rotWithShape="1">
          <a:blip r:embed="rId4">
            <a:alphaModFix/>
          </a:blip>
          <a:srcRect/>
          <a:stretch/>
        </p:blipFill>
        <p:spPr>
          <a:xfrm>
            <a:off x="7861300" y="3042342"/>
            <a:ext cx="3326993" cy="33269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8"/>
          <p:cNvPicPr preferRelativeResize="0">
            <a:picLocks noGrp="1"/>
          </p:cNvPicPr>
          <p:nvPr>
            <p:ph type="body" idx="1"/>
          </p:nvPr>
        </p:nvPicPr>
        <p:blipFill rotWithShape="1">
          <a:blip r:embed="rId3">
            <a:alphaModFix/>
          </a:blip>
          <a:srcRect/>
          <a:stretch/>
        </p:blipFill>
        <p:spPr>
          <a:xfrm>
            <a:off x="1445941" y="109729"/>
            <a:ext cx="9143999" cy="6839711"/>
          </a:xfrm>
          <a:prstGeom prst="rect">
            <a:avLst/>
          </a:prstGeom>
          <a:noFill/>
          <a:ln>
            <a:noFill/>
          </a:ln>
        </p:spPr>
      </p:pic>
      <p:sp>
        <p:nvSpPr>
          <p:cNvPr id="303" name="Google Shape;303;p18"/>
          <p:cNvSpPr/>
          <p:nvPr/>
        </p:nvSpPr>
        <p:spPr>
          <a:xfrm>
            <a:off x="2969941" y="5904791"/>
            <a:ext cx="60960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Rectangle 1"/>
          <p:cNvSpPr/>
          <p:nvPr/>
        </p:nvSpPr>
        <p:spPr>
          <a:xfrm>
            <a:off x="3182754" y="5904791"/>
            <a:ext cx="6096000" cy="584775"/>
          </a:xfrm>
          <a:prstGeom prst="rect">
            <a:avLst/>
          </a:prstGeom>
        </p:spPr>
        <p:txBody>
          <a:bodyPr>
            <a:spAutoFit/>
          </a:bodyPr>
          <a:lstStyle/>
          <a:p>
            <a:pPr algn="ctr"/>
            <a:r>
              <a:rPr lang="en-GB" sz="1600" b="1" err="1">
                <a:latin typeface="Calibri" panose="020F0502020204030204" pitchFamily="34" charset="0"/>
              </a:rPr>
              <a:t>Website</a:t>
            </a:r>
            <a:r>
              <a:rPr lang="en-GB" sz="1600" b="1" smtClean="0">
                <a:latin typeface="Calibri" panose="020F0502020204030204" pitchFamily="34" charset="0"/>
              </a:rPr>
              <a:t>: </a:t>
            </a:r>
            <a:r>
              <a:rPr lang="en-GB" sz="1600" b="1" i="1" smtClean="0">
                <a:latin typeface="Calibri" panose="020F0502020204030204" pitchFamily="34" charset="0"/>
              </a:rPr>
              <a:t>hoclieu.vn</a:t>
            </a:r>
            <a:endParaRPr lang="en-GB" sz="1600" dirty="0"/>
          </a:p>
          <a:p>
            <a:pPr algn="ctr"/>
            <a:r>
              <a:rPr lang="en-GB" sz="1600" b="1" dirty="0" err="1">
                <a:latin typeface="Calibri" panose="020F0502020204030204" pitchFamily="34" charset="0"/>
              </a:rPr>
              <a:t>Fanpage</a:t>
            </a:r>
            <a:r>
              <a:rPr lang="en-GB" sz="1600" b="1" dirty="0">
                <a:latin typeface="Calibri" panose="020F0502020204030204" pitchFamily="34" charset="0"/>
              </a:rPr>
              <a:t>: </a:t>
            </a:r>
            <a:r>
              <a:rPr lang="en-GB" sz="1600" b="1" i="1" dirty="0" err="1">
                <a:latin typeface="Calibri" panose="020F0502020204030204" pitchFamily="34" charset="0"/>
              </a:rPr>
              <a:t>facebook.com</a:t>
            </a:r>
            <a:r>
              <a:rPr lang="en-GB" sz="1600" b="1" i="1" dirty="0">
                <a:latin typeface="Calibri" panose="020F0502020204030204" pitchFamily="34" charset="0"/>
              </a:rPr>
              <a:t>/</a:t>
            </a:r>
            <a:r>
              <a:rPr lang="en-GB" sz="1600" b="1" i="1" dirty="0" err="1">
                <a:latin typeface="Calibri" panose="020F0502020204030204" pitchFamily="34" charset="0"/>
              </a:rPr>
              <a:t>www.tienganhglobalsuccess.vn</a:t>
            </a:r>
            <a:r>
              <a:rPr lang="en-GB" sz="1600" b="1" i="1" dirty="0">
                <a:latin typeface="Calibri" panose="020F0502020204030204" pitchFamily="34" charset="0"/>
              </a:rPr>
              <a:t>/</a:t>
            </a:r>
            <a:endParaRPr lang="en-GB"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3372567" y="1670264"/>
            <a:ext cx="3533549"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a:stretch/>
        </p:blipFill>
        <p:spPr>
          <a:xfrm>
            <a:off x="2780778" y="1303957"/>
            <a:ext cx="1344559" cy="1277694"/>
          </a:xfrm>
          <a:prstGeom prst="rect">
            <a:avLst/>
          </a:prstGeom>
          <a:noFill/>
          <a:ln>
            <a:noFill/>
          </a:ln>
        </p:spPr>
      </p:pic>
      <p:sp>
        <p:nvSpPr>
          <p:cNvPr id="95" name="Google Shape;95;p2"/>
          <p:cNvSpPr txBox="1"/>
          <p:nvPr/>
        </p:nvSpPr>
        <p:spPr>
          <a:xfrm>
            <a:off x="4125338" y="1757476"/>
            <a:ext cx="32121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i="0" u="none" strike="noStrike" cap="none">
                <a:solidFill>
                  <a:schemeClr val="lt1"/>
                </a:solidFill>
                <a:latin typeface="Calibri"/>
                <a:ea typeface="Calibri"/>
                <a:cs typeface="Calibri"/>
                <a:sym typeface="Calibri"/>
              </a:rPr>
              <a:t>LESSON 6: SKILLS 2</a:t>
            </a:r>
            <a:endParaRPr/>
          </a:p>
        </p:txBody>
      </p:sp>
      <p:pic>
        <p:nvPicPr>
          <p:cNvPr id="96" name="Google Shape;96;p2"/>
          <p:cNvPicPr preferRelativeResize="0"/>
          <p:nvPr/>
        </p:nvPicPr>
        <p:blipFill rotWithShape="1">
          <a:blip r:embed="rId4">
            <a:alphaModFix/>
          </a:blip>
          <a:srcRect/>
          <a:stretch/>
        </p:blipFill>
        <p:spPr>
          <a:xfrm>
            <a:off x="-1" y="0"/>
            <a:ext cx="12192000" cy="1303957"/>
          </a:xfrm>
          <a:prstGeom prst="rect">
            <a:avLst/>
          </a:prstGeom>
          <a:noFill/>
          <a:ln>
            <a:noFill/>
          </a:ln>
        </p:spPr>
      </p:pic>
      <p:pic>
        <p:nvPicPr>
          <p:cNvPr id="97" name="Google Shape;97;p2"/>
          <p:cNvPicPr preferRelativeResize="0"/>
          <p:nvPr/>
        </p:nvPicPr>
        <p:blipFill rotWithShape="1">
          <a:blip r:embed="rId5">
            <a:alphaModFix/>
          </a:blip>
          <a:srcRect/>
          <a:stretch/>
        </p:blipFill>
        <p:spPr>
          <a:xfrm>
            <a:off x="2168547" y="172218"/>
            <a:ext cx="855823" cy="848808"/>
          </a:xfrm>
          <a:prstGeom prst="rect">
            <a:avLst/>
          </a:prstGeom>
          <a:noFill/>
          <a:ln>
            <a:noFill/>
          </a:ln>
        </p:spPr>
      </p:pic>
      <p:sp>
        <p:nvSpPr>
          <p:cNvPr id="98" name="Google Shape;98;p2"/>
          <p:cNvSpPr txBox="1"/>
          <p:nvPr/>
        </p:nvSpPr>
        <p:spPr>
          <a:xfrm>
            <a:off x="780915" y="237708"/>
            <a:ext cx="13876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Unit</a:t>
            </a:r>
            <a:endParaRPr/>
          </a:p>
        </p:txBody>
      </p:sp>
      <p:sp>
        <p:nvSpPr>
          <p:cNvPr id="99" name="Google Shape;99;p2"/>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000" b="1">
                <a:solidFill>
                  <a:schemeClr val="lt1"/>
                </a:solidFill>
                <a:latin typeface="Open Sans"/>
                <a:ea typeface="Open Sans"/>
                <a:cs typeface="Open Sans"/>
                <a:sym typeface="Open Sans"/>
              </a:rPr>
              <a:t>TRAFFIC</a:t>
            </a:r>
            <a:endParaRPr/>
          </a:p>
        </p:txBody>
      </p:sp>
      <p:sp>
        <p:nvSpPr>
          <p:cNvPr id="100" name="Google Shape;100;p2"/>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b="1">
                <a:solidFill>
                  <a:schemeClr val="lt1"/>
                </a:solidFill>
                <a:latin typeface="Open Sans"/>
                <a:ea typeface="Open Sans"/>
                <a:cs typeface="Open Sans"/>
                <a:sym typeface="Open Sans"/>
              </a:rPr>
              <a:t>7</a:t>
            </a:r>
            <a:endParaRPr/>
          </a:p>
        </p:txBody>
      </p:sp>
      <p:pic>
        <p:nvPicPr>
          <p:cNvPr id="101" name="Google Shape;101;p2"/>
          <p:cNvPicPr preferRelativeResize="0"/>
          <p:nvPr/>
        </p:nvPicPr>
        <p:blipFill rotWithShape="1">
          <a:blip r:embed="rId6">
            <a:alphaModFix/>
          </a:blip>
          <a:srcRect/>
          <a:stretch/>
        </p:blipFill>
        <p:spPr>
          <a:xfrm>
            <a:off x="3024370" y="2607914"/>
            <a:ext cx="6771756" cy="3918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3427102" y="587387"/>
            <a:ext cx="4958616" cy="88457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
          <p:cNvSpPr txBox="1"/>
          <p:nvPr/>
        </p:nvSpPr>
        <p:spPr>
          <a:xfrm>
            <a:off x="4791560" y="706508"/>
            <a:ext cx="33153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lt1"/>
                </a:solidFill>
                <a:latin typeface="Open Sans"/>
                <a:ea typeface="Open Sans"/>
                <a:cs typeface="Open Sans"/>
                <a:sym typeface="Open Sans"/>
              </a:rPr>
              <a:t>OBJECTIVES</a:t>
            </a:r>
            <a:endParaRPr/>
          </a:p>
        </p:txBody>
      </p:sp>
      <p:pic>
        <p:nvPicPr>
          <p:cNvPr id="108" name="Google Shape;108;p3"/>
          <p:cNvPicPr preferRelativeResize="0"/>
          <p:nvPr/>
        </p:nvPicPr>
        <p:blipFill rotWithShape="1">
          <a:blip r:embed="rId3">
            <a:alphaModFix/>
          </a:blip>
          <a:srcRect/>
          <a:stretch/>
        </p:blipFill>
        <p:spPr>
          <a:xfrm>
            <a:off x="3192320" y="144696"/>
            <a:ext cx="1515332" cy="1583743"/>
          </a:xfrm>
          <a:prstGeom prst="rect">
            <a:avLst/>
          </a:prstGeom>
          <a:noFill/>
          <a:ln>
            <a:noFill/>
          </a:ln>
        </p:spPr>
      </p:pic>
      <p:sp>
        <p:nvSpPr>
          <p:cNvPr id="109" name="Google Shape;109;p3"/>
          <p:cNvSpPr txBox="1"/>
          <p:nvPr/>
        </p:nvSpPr>
        <p:spPr>
          <a:xfrm>
            <a:off x="1165024" y="1728439"/>
            <a:ext cx="9673961" cy="45858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a:solidFill>
                  <a:schemeClr val="dk1"/>
                </a:solidFill>
                <a:latin typeface="Calibri"/>
                <a:ea typeface="Calibri"/>
                <a:cs typeface="Calibri"/>
                <a:sym typeface="Calibri"/>
              </a:rPr>
              <a:t>By the end of the lesson, students will be able to:</a:t>
            </a:r>
            <a:endParaRPr/>
          </a:p>
          <a:p>
            <a:pPr marL="457200" marR="0" lvl="0" indent="-457200" algn="l" rtl="0">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Listening</a:t>
            </a:r>
            <a:endParaRPr/>
          </a:p>
          <a:p>
            <a:pPr marL="0" marR="0" lvl="0" indent="0" algn="l" rtl="0">
              <a:lnSpc>
                <a:spcPct val="150000"/>
              </a:lnSpc>
              <a:spcBef>
                <a:spcPts val="1200"/>
              </a:spcBef>
              <a:spcAft>
                <a:spcPts val="0"/>
              </a:spcAft>
              <a:buNone/>
            </a:pPr>
            <a:r>
              <a:rPr lang="vi-VN" sz="2800">
                <a:solidFill>
                  <a:schemeClr val="dk1"/>
                </a:solidFill>
                <a:latin typeface="Calibri"/>
                <a:ea typeface="Calibri"/>
                <a:cs typeface="Calibri"/>
                <a:sym typeface="Calibri"/>
              </a:rPr>
              <a:t>- use the lexical items related to the topic </a:t>
            </a:r>
            <a:r>
              <a:rPr lang="vi-VN" sz="2800" i="1">
                <a:solidFill>
                  <a:schemeClr val="dk1"/>
                </a:solidFill>
                <a:latin typeface="Calibri"/>
                <a:ea typeface="Calibri"/>
                <a:cs typeface="Calibri"/>
                <a:sym typeface="Calibri"/>
              </a:rPr>
              <a:t>Traffic</a:t>
            </a:r>
            <a:endParaRPr/>
          </a:p>
          <a:p>
            <a:pPr marL="0" marR="0" lvl="0" indent="0" algn="l" rtl="0">
              <a:lnSpc>
                <a:spcPct val="150000"/>
              </a:lnSpc>
              <a:spcBef>
                <a:spcPts val="1200"/>
              </a:spcBef>
              <a:spcAft>
                <a:spcPts val="0"/>
              </a:spcAft>
              <a:buNone/>
            </a:pPr>
            <a:r>
              <a:rPr lang="vi-VN" sz="2800">
                <a:solidFill>
                  <a:schemeClr val="dk1"/>
                </a:solidFill>
                <a:latin typeface="Calibri"/>
                <a:ea typeface="Calibri"/>
                <a:cs typeface="Calibri"/>
                <a:sym typeface="Calibri"/>
              </a:rPr>
              <a:t>- listen for main ideas and specific information about traffic problems in Mumbai. </a:t>
            </a:r>
            <a:endParaRPr/>
          </a:p>
          <a:p>
            <a:pPr marL="457200" marR="0" lvl="0" indent="-457200" algn="l" rtl="0">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Writing: write about traffic problems in your area</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5" name="Google Shape;115;p4"/>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6" name="Google Shape;116;p4"/>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17" name="Google Shape;117;p4"/>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18" name="Google Shape;118;p4"/>
          <p:cNvSpPr/>
          <p:nvPr/>
        </p:nvSpPr>
        <p:spPr>
          <a:xfrm>
            <a:off x="971990" y="4677053"/>
            <a:ext cx="1883767" cy="61145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119" name="Google Shape;119;p4"/>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20" name="Google Shape;120;p4"/>
          <p:cNvSpPr/>
          <p:nvPr/>
        </p:nvSpPr>
        <p:spPr>
          <a:xfrm>
            <a:off x="5218686" y="2021749"/>
            <a:ext cx="6473888" cy="219446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sp>
        <p:nvSpPr>
          <p:cNvPr id="121" name="Google Shape;121;p4"/>
          <p:cNvSpPr/>
          <p:nvPr/>
        </p:nvSpPr>
        <p:spPr>
          <a:xfrm>
            <a:off x="5218686" y="4412010"/>
            <a:ext cx="6473888" cy="114154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122" name="Google Shape;122;p4"/>
          <p:cNvCxnSpPr>
            <a:stCxn id="116" idx="3"/>
            <a:endCxn id="11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cxnSp>
        <p:nvCxnSpPr>
          <p:cNvPr id="123" name="Google Shape;123;p4"/>
          <p:cNvCxnSpPr>
            <a:stCxn id="117" idx="1"/>
            <a:endCxn id="118" idx="0"/>
          </p:cNvCxnSpPr>
          <p:nvPr/>
        </p:nvCxnSpPr>
        <p:spPr>
          <a:xfrm flipH="1">
            <a:off x="1913796" y="3231534"/>
            <a:ext cx="882300" cy="1445400"/>
          </a:xfrm>
          <a:prstGeom prst="curvedConnector2">
            <a:avLst/>
          </a:prstGeom>
          <a:noFill/>
          <a:ln w="57150" cap="flat" cmpd="sng">
            <a:solidFill>
              <a:srgbClr val="F7941E"/>
            </a:solidFill>
            <a:prstDash val="solid"/>
            <a:miter lim="800000"/>
            <a:headEnd type="none" w="sm" len="sm"/>
            <a:tailEnd type="triangle" w="med" len="med"/>
          </a:ln>
        </p:spPr>
      </p:cxnSp>
      <p:cxnSp>
        <p:nvCxnSpPr>
          <p:cNvPr id="124" name="Google Shape;124;p4"/>
          <p:cNvCxnSpPr>
            <a:stCxn id="118" idx="3"/>
            <a:endCxn id="125" idx="0"/>
          </p:cNvCxnSpPr>
          <p:nvPr/>
        </p:nvCxnSpPr>
        <p:spPr>
          <a:xfrm>
            <a:off x="2855757" y="4982781"/>
            <a:ext cx="915600" cy="804600"/>
          </a:xfrm>
          <a:prstGeom prst="curvedConnector2">
            <a:avLst/>
          </a:prstGeom>
          <a:noFill/>
          <a:ln w="57150" cap="flat" cmpd="sng">
            <a:solidFill>
              <a:srgbClr val="F7941E"/>
            </a:solidFill>
            <a:prstDash val="solid"/>
            <a:miter lim="800000"/>
            <a:headEnd type="none" w="sm" len="sm"/>
            <a:tailEnd type="triangle" w="med" len="med"/>
          </a:ln>
        </p:spPr>
      </p:cxnSp>
      <p:sp>
        <p:nvSpPr>
          <p:cNvPr id="126" name="Google Shape;126;p4"/>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28" name="Google Shape;128;p4"/>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25" name="Google Shape;125;p4"/>
          <p:cNvSpPr/>
          <p:nvPr/>
        </p:nvSpPr>
        <p:spPr>
          <a:xfrm>
            <a:off x="2796096" y="5787480"/>
            <a:ext cx="1950733" cy="60596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sp>
        <p:nvSpPr>
          <p:cNvPr id="129" name="Google Shape;129;p4"/>
          <p:cNvSpPr/>
          <p:nvPr/>
        </p:nvSpPr>
        <p:spPr>
          <a:xfrm>
            <a:off x="5218686" y="5747982"/>
            <a:ext cx="6456111" cy="68496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Wrap-up</a:t>
            </a:r>
            <a:endParaRPr/>
          </a:p>
          <a:p>
            <a:pPr marL="285750" marR="0" lvl="0" indent="-285750" algn="l" rtl="0">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5" name="Google Shape;135;p5"/>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36" name="Google Shape;136;p5"/>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37" name="Google Shape;137;p5"/>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8" name="Google Shape;138;p5"/>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39" name="Google Shape;139;p5"/>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40" name="Google Shape;140;p5"/>
          <p:cNvSpPr/>
          <p:nvPr/>
        </p:nvSpPr>
        <p:spPr>
          <a:xfrm>
            <a:off x="5651185" y="3162774"/>
            <a:ext cx="5827840" cy="17894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342900" marR="0" lvl="0" indent="-342900" algn="l" rtl="0">
              <a:lnSpc>
                <a:spcPct val="150000"/>
              </a:lnSpc>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activate students’ prior knowledge and vocabulary related to the lesson.</a:t>
            </a:r>
            <a:endParaRPr sz="3600">
              <a:solidFill>
                <a:schemeClr val="dk1"/>
              </a:solidFill>
              <a:latin typeface="Calibri"/>
              <a:ea typeface="Calibri"/>
              <a:cs typeface="Calibri"/>
              <a:sym typeface="Calibri"/>
            </a:endParaRPr>
          </a:p>
        </p:txBody>
      </p:sp>
      <p:pic>
        <p:nvPicPr>
          <p:cNvPr id="141" name="Google Shape;141;p5"/>
          <p:cNvPicPr preferRelativeResize="0"/>
          <p:nvPr/>
        </p:nvPicPr>
        <p:blipFill rotWithShape="1">
          <a:blip r:embed="rId4">
            <a:alphaModFix/>
          </a:blip>
          <a:srcRect/>
          <a:stretch/>
        </p:blipFill>
        <p:spPr>
          <a:xfrm>
            <a:off x="905391" y="2565043"/>
            <a:ext cx="3169920" cy="3169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48" name="Google Shape;148;p6"/>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pic>
        <p:nvPicPr>
          <p:cNvPr id="149" name="Google Shape;149;p6"/>
          <p:cNvPicPr preferRelativeResize="0"/>
          <p:nvPr/>
        </p:nvPicPr>
        <p:blipFill rotWithShape="1">
          <a:blip r:embed="rId4">
            <a:alphaModFix/>
          </a:blip>
          <a:srcRect t="1826"/>
          <a:stretch/>
        </p:blipFill>
        <p:spPr>
          <a:xfrm>
            <a:off x="7883384" y="1083307"/>
            <a:ext cx="4308614" cy="5774693"/>
          </a:xfrm>
          <a:prstGeom prst="rect">
            <a:avLst/>
          </a:prstGeom>
          <a:noFill/>
          <a:ln>
            <a:noFill/>
          </a:ln>
        </p:spPr>
      </p:pic>
      <p:sp>
        <p:nvSpPr>
          <p:cNvPr id="150" name="Google Shape;150;p6"/>
          <p:cNvSpPr/>
          <p:nvPr/>
        </p:nvSpPr>
        <p:spPr>
          <a:xfrm>
            <a:off x="1012043" y="3103203"/>
            <a:ext cx="585929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cap="none">
                <a:solidFill>
                  <a:srgbClr val="048DA4"/>
                </a:solidFill>
                <a:latin typeface="Calibri"/>
                <a:ea typeface="Calibri"/>
                <a:cs typeface="Calibri"/>
                <a:sym typeface="Calibri"/>
              </a:rPr>
              <a:t>TRAFFIC PROBLEMS</a:t>
            </a:r>
            <a:endParaRPr sz="5400" b="1" cap="none">
              <a:solidFill>
                <a:srgbClr val="048DA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56" name="Google Shape;156;p7"/>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57" name="Google Shape;157;p7"/>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58" name="Google Shape;158;p7"/>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59" name="Google Shape;159;p7"/>
          <p:cNvSpPr/>
          <p:nvPr/>
        </p:nvSpPr>
        <p:spPr>
          <a:xfrm>
            <a:off x="5218686" y="2021749"/>
            <a:ext cx="6473888" cy="219446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cxnSp>
        <p:nvCxnSpPr>
          <p:cNvPr id="160" name="Google Shape;160;p7"/>
          <p:cNvCxnSpPr>
            <a:stCxn id="156" idx="3"/>
            <a:endCxn id="15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sp>
        <p:nvSpPr>
          <p:cNvPr id="161" name="Google Shape;161;p7"/>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63" name="Google Shape;163;p7"/>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64" name="Google Shape;164;p7"/>
          <p:cNvSpPr/>
          <p:nvPr/>
        </p:nvSpPr>
        <p:spPr>
          <a:xfrm>
            <a:off x="857542" y="4578473"/>
            <a:ext cx="582784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342900" marR="0" lvl="0" indent="-342900" algn="l" rtl="0">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help Ss brainstorm the topic and prepare for the listening</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71" name="Google Shape;171;p8"/>
          <p:cNvSpPr txBox="1"/>
          <p:nvPr/>
        </p:nvSpPr>
        <p:spPr>
          <a:xfrm>
            <a:off x="487067" y="208434"/>
            <a:ext cx="48097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72" name="Google Shape;172;p8"/>
          <p:cNvSpPr txBox="1"/>
          <p:nvPr/>
        </p:nvSpPr>
        <p:spPr>
          <a:xfrm>
            <a:off x="997853" y="1242414"/>
            <a:ext cx="55209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What can you see in this picture? What is special about it?</a:t>
            </a:r>
            <a:endParaRPr sz="2400" b="1">
              <a:solidFill>
                <a:schemeClr val="dk1"/>
              </a:solidFill>
              <a:latin typeface="Calibri"/>
              <a:ea typeface="Calibri"/>
              <a:cs typeface="Calibri"/>
              <a:sym typeface="Calibri"/>
            </a:endParaRPr>
          </a:p>
        </p:txBody>
      </p:sp>
      <p:sp>
        <p:nvSpPr>
          <p:cNvPr id="173" name="Google Shape;173;p8"/>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74" name="Google Shape;174;p8"/>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1</a:t>
            </a:r>
            <a:endParaRPr/>
          </a:p>
        </p:txBody>
      </p:sp>
      <p:pic>
        <p:nvPicPr>
          <p:cNvPr id="175" name="Google Shape;175;p8" descr="Conversation - Free people icons"/>
          <p:cNvPicPr preferRelativeResize="0"/>
          <p:nvPr/>
        </p:nvPicPr>
        <p:blipFill rotWithShape="1">
          <a:blip r:embed="rId4">
            <a:alphaModFix/>
          </a:blip>
          <a:srcRect/>
          <a:stretch/>
        </p:blipFill>
        <p:spPr>
          <a:xfrm>
            <a:off x="1358129" y="2554800"/>
            <a:ext cx="2984334" cy="2984335"/>
          </a:xfrm>
          <a:prstGeom prst="rect">
            <a:avLst/>
          </a:prstGeom>
          <a:noFill/>
          <a:ln>
            <a:noFill/>
          </a:ln>
        </p:spPr>
      </p:pic>
      <p:pic>
        <p:nvPicPr>
          <p:cNvPr id="176" name="Google Shape;176;p8"/>
          <p:cNvPicPr preferRelativeResize="0"/>
          <p:nvPr/>
        </p:nvPicPr>
        <p:blipFill rotWithShape="1">
          <a:blip r:embed="rId5">
            <a:alphaModFix/>
          </a:blip>
          <a:srcRect t="13103"/>
          <a:stretch/>
        </p:blipFill>
        <p:spPr>
          <a:xfrm>
            <a:off x="7587600" y="1149450"/>
            <a:ext cx="4081250" cy="568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a:stretch/>
        </p:blipFill>
        <p:spPr>
          <a:xfrm>
            <a:off x="989680" y="2525122"/>
            <a:ext cx="6124646" cy="2515297"/>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10053"/>
            <a:ext cx="12192000" cy="1083306"/>
          </a:xfrm>
          <a:prstGeom prst="rect">
            <a:avLst/>
          </a:prstGeom>
          <a:noFill/>
          <a:ln>
            <a:noFill/>
          </a:ln>
        </p:spPr>
      </p:pic>
      <p:sp>
        <p:nvSpPr>
          <p:cNvPr id="184" name="Google Shape;184;p9"/>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85" name="Google Shape;185;p9"/>
          <p:cNvSpPr txBox="1"/>
          <p:nvPr/>
        </p:nvSpPr>
        <p:spPr>
          <a:xfrm>
            <a:off x="1009005" y="1380948"/>
            <a:ext cx="99647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Listen to the recording and choose the correct answer A, B, or C.</a:t>
            </a:r>
            <a:endParaRPr sz="2400" b="1">
              <a:solidFill>
                <a:schemeClr val="dk1"/>
              </a:solidFill>
              <a:latin typeface="Calibri"/>
              <a:ea typeface="Calibri"/>
              <a:cs typeface="Calibri"/>
              <a:sym typeface="Calibri"/>
            </a:endParaRPr>
          </a:p>
        </p:txBody>
      </p:sp>
      <p:sp>
        <p:nvSpPr>
          <p:cNvPr id="186" name="Google Shape;186;p9"/>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87" name="Google Shape;187;p9"/>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2</a:t>
            </a:r>
            <a:endParaRPr/>
          </a:p>
        </p:txBody>
      </p:sp>
      <p:sp>
        <p:nvSpPr>
          <p:cNvPr id="188" name="Google Shape;188;p9"/>
          <p:cNvSpPr/>
          <p:nvPr/>
        </p:nvSpPr>
        <p:spPr>
          <a:xfrm>
            <a:off x="1009005" y="4304019"/>
            <a:ext cx="542400" cy="528000"/>
          </a:xfrm>
          <a:prstGeom prst="ellipse">
            <a:avLst/>
          </a:prstGeom>
          <a:noFill/>
          <a:ln w="38100"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5">
            <a:alphaModFix/>
          </a:blip>
          <a:srcRect/>
          <a:stretch/>
        </p:blipFill>
        <p:spPr>
          <a:xfrm>
            <a:off x="9551311" y="130698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764</Words>
  <Application>Microsoft Office PowerPoint</Application>
  <PresentationFormat>Widescreen</PresentationFormat>
  <Paragraphs>116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Noto Sans Symbols</vt:lpstr>
      <vt:lpstr>Arial</vt:lpstr>
      <vt:lpstr>Courier New</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cp:revision>
  <dcterms:created xsi:type="dcterms:W3CDTF">2020-12-09T02:04:09Z</dcterms:created>
  <dcterms:modified xsi:type="dcterms:W3CDTF">2023-04-19T04:07:32Z</dcterms:modified>
</cp:coreProperties>
</file>