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55" r:id="rId6"/>
    <p:sldId id="276" r:id="rId7"/>
    <p:sldId id="347" r:id="rId8"/>
    <p:sldId id="348" r:id="rId9"/>
    <p:sldId id="356" r:id="rId10"/>
    <p:sldId id="346" r:id="rId11"/>
    <p:sldId id="350" r:id="rId12"/>
    <p:sldId id="357" r:id="rId13"/>
    <p:sldId id="335" r:id="rId14"/>
    <p:sldId id="351" r:id="rId15"/>
    <p:sldId id="358" r:id="rId16"/>
    <p:sldId id="354" r:id="rId17"/>
    <p:sldId id="359" r:id="rId18"/>
    <p:sldId id="314" r:id="rId19"/>
    <p:sldId id="34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5" y="1376226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table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86CA-4EC6-4F13-8FCD-FFE00277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46" y="2008865"/>
            <a:ext cx="5538122" cy="12372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BCEB49-D1AF-4786-9849-9CB081B6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53307"/>
              </p:ext>
            </p:extLst>
          </p:nvPr>
        </p:nvGraphicFramePr>
        <p:xfrm>
          <a:off x="1176695" y="3429000"/>
          <a:ext cx="9628020" cy="290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340">
                  <a:extLst>
                    <a:ext uri="{9D8B030D-6E8A-4147-A177-3AD203B41FA5}">
                      <a16:colId xmlns:a16="http://schemas.microsoft.com/office/drawing/2014/main" val="1643991251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292384267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566227533"/>
                    </a:ext>
                  </a:extLst>
                </a:gridCol>
              </a:tblGrid>
              <a:tr h="618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pick up</a:t>
                      </a:r>
                    </a:p>
                  </a:txBody>
                  <a:tcPr anchor="ctr">
                    <a:solidFill>
                      <a:srgbClr val="E8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5584"/>
                  </a:ext>
                </a:extLst>
              </a:tr>
              <a:tr h="618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8D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28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30C76A-6B80-4932-8602-5ACC3DBBC5E1}"/>
              </a:ext>
            </a:extLst>
          </p:cNvPr>
          <p:cNvSpPr txBox="1"/>
          <p:nvPr/>
        </p:nvSpPr>
        <p:spPr>
          <a:xfrm>
            <a:off x="893916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homeless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A72E1-79F5-422F-B06B-24E257908599}"/>
              </a:ext>
            </a:extLst>
          </p:cNvPr>
          <p:cNvSpPr txBox="1"/>
          <p:nvPr/>
        </p:nvSpPr>
        <p:spPr>
          <a:xfrm>
            <a:off x="893916" y="5079375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elderly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44FC1-3FC6-4B6E-A8D8-BC65FA6E3003}"/>
              </a:ext>
            </a:extLst>
          </p:cNvPr>
          <p:cNvSpPr txBox="1"/>
          <p:nvPr/>
        </p:nvSpPr>
        <p:spPr>
          <a:xfrm>
            <a:off x="4022757" y="438937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D5EB8-7985-47F6-8F31-8C03EED9EB21}"/>
              </a:ext>
            </a:extLst>
          </p:cNvPr>
          <p:cNvSpPr txBox="1"/>
          <p:nvPr/>
        </p:nvSpPr>
        <p:spPr>
          <a:xfrm>
            <a:off x="3944959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bottles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C134F-12ED-4CD1-B581-499EB24F7E6F}"/>
              </a:ext>
            </a:extLst>
          </p:cNvPr>
          <p:cNvSpPr txBox="1"/>
          <p:nvPr/>
        </p:nvSpPr>
        <p:spPr>
          <a:xfrm>
            <a:off x="7198773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7EBB1-074F-4E45-9DCE-C7F7DBA0F53F}"/>
              </a:ext>
            </a:extLst>
          </p:cNvPr>
          <p:cNvSpPr txBox="1"/>
          <p:nvPr/>
        </p:nvSpPr>
        <p:spPr>
          <a:xfrm>
            <a:off x="7198773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books </a:t>
            </a: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25494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E28B9-2627-4AD8-B1DB-B673846B0290}"/>
              </a:ext>
            </a:extLst>
          </p:cNvPr>
          <p:cNvSpPr txBox="1"/>
          <p:nvPr/>
        </p:nvSpPr>
        <p:spPr>
          <a:xfrm>
            <a:off x="738369" y="2085944"/>
            <a:ext cx="114536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write.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730759" y="2368271"/>
            <a:ext cx="248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811AE-9B83-4E8F-BA49-96B74285D2ED}"/>
              </a:ext>
            </a:extLst>
          </p:cNvPr>
          <p:cNvSpPr txBox="1"/>
          <p:nvPr/>
        </p:nvSpPr>
        <p:spPr>
          <a:xfrm>
            <a:off x="3397175" y="3167458"/>
            <a:ext cx="287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7B0DE-31B8-476F-A00B-E3063A91E459}"/>
              </a:ext>
            </a:extLst>
          </p:cNvPr>
          <p:cNvSpPr txBox="1"/>
          <p:nvPr/>
        </p:nvSpPr>
        <p:spPr>
          <a:xfrm>
            <a:off x="1959200" y="3968116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70E31-C321-4C4F-AB36-051BE3E5A527}"/>
              </a:ext>
            </a:extLst>
          </p:cNvPr>
          <p:cNvSpPr txBox="1"/>
          <p:nvPr/>
        </p:nvSpPr>
        <p:spPr>
          <a:xfrm>
            <a:off x="4321057" y="4785033"/>
            <a:ext cx="274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56B47-632B-4544-9B0E-6E6FA3695BC2}"/>
              </a:ext>
            </a:extLst>
          </p:cNvPr>
          <p:cNvSpPr txBox="1"/>
          <p:nvPr/>
        </p:nvSpPr>
        <p:spPr>
          <a:xfrm>
            <a:off x="4834089" y="5561972"/>
            <a:ext cx="3875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homeless children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3291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form of the verbs from the box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E2D95-A0D2-4FB1-9A52-226D0CF6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69" y="1862474"/>
            <a:ext cx="5436248" cy="788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BBB346-702A-4FFF-9726-C8CE9C8B47E8}"/>
              </a:ext>
            </a:extLst>
          </p:cNvPr>
          <p:cNvSpPr txBox="1"/>
          <p:nvPr/>
        </p:nvSpPr>
        <p:spPr>
          <a:xfrm>
            <a:off x="740948" y="2619442"/>
            <a:ext cx="105435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1" dirty="0">
                <a:solidFill>
                  <a:srgbClr val="242021"/>
                </a:solidFill>
                <a:effectLst/>
              </a:rPr>
              <a:t>Warm Clothes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is a famous volunteer group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 </a:t>
            </a:r>
            <a:r>
              <a:rPr lang="en-US" sz="2400" err="1">
                <a:solidFill>
                  <a:srgbClr val="242021"/>
                </a:solidFill>
              </a:rPr>
              <a:t>V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iet Nam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Its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members are both parents and their children. Last year, they (1)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many activities to help their community. The group (2)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clothes and sent them to poor people in rural areas. The parents taught their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to make things from bamboo and bottles. They then (3)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these to buy books, and (4)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them to village children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They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also (5)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the villages and tutored small kids there. They really brought love to those small villages.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00D26-D50C-4300-B13F-A6AD5F0AB1D9}"/>
              </a:ext>
            </a:extLst>
          </p:cNvPr>
          <p:cNvSpPr txBox="1"/>
          <p:nvPr/>
        </p:nvSpPr>
        <p:spPr>
          <a:xfrm>
            <a:off x="6885991" y="3277794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604AA-0E77-43ED-96FF-CDB226F5418C}"/>
              </a:ext>
            </a:extLst>
          </p:cNvPr>
          <p:cNvSpPr txBox="1"/>
          <p:nvPr/>
        </p:nvSpPr>
        <p:spPr>
          <a:xfrm>
            <a:off x="4908218" y="3814080"/>
            <a:ext cx="1561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4FC4FD-E018-4881-A149-83707233911B}"/>
              </a:ext>
            </a:extLst>
          </p:cNvPr>
          <p:cNvSpPr txBox="1"/>
          <p:nvPr/>
        </p:nvSpPr>
        <p:spPr>
          <a:xfrm>
            <a:off x="4014742" y="4930909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0596D-974D-48C9-9AAF-6E2E6E5D9511}"/>
              </a:ext>
            </a:extLst>
          </p:cNvPr>
          <p:cNvSpPr txBox="1"/>
          <p:nvPr/>
        </p:nvSpPr>
        <p:spPr>
          <a:xfrm>
            <a:off x="8997820" y="4923491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1D184F-F605-44FC-B03C-9B289AB39B28}"/>
              </a:ext>
            </a:extLst>
          </p:cNvPr>
          <p:cNvSpPr txBox="1"/>
          <p:nvPr/>
        </p:nvSpPr>
        <p:spPr>
          <a:xfrm>
            <a:off x="5145568" y="5481774"/>
            <a:ext cx="1499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went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699" y="1265565"/>
            <a:ext cx="108667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full sentences about the activities the students did to help their community last year.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3735F-4A37-4564-A2C4-6940E8145BAF}"/>
              </a:ext>
            </a:extLst>
          </p:cNvPr>
          <p:cNvSpPr txBox="1"/>
          <p:nvPr/>
        </p:nvSpPr>
        <p:spPr>
          <a:xfrm>
            <a:off x="539852" y="1813544"/>
            <a:ext cx="109288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singing and dancing for the elderly at a nursing home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Mark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collecting books and setting up a community library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Lan and Mai: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growing and donating vegetables to a primary school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Minh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giving food to young patients in a hospital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om: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making and sending postcards to the elderly at Christmas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BB915-9BA8-4944-AC25-47FBFAE48978}"/>
              </a:ext>
            </a:extLst>
          </p:cNvPr>
          <p:cNvSpPr txBox="1"/>
          <p:nvPr/>
        </p:nvSpPr>
        <p:spPr>
          <a:xfrm>
            <a:off x="889518" y="2693071"/>
            <a:ext cx="760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sang and danced for the elderly at a nursing home.</a:t>
            </a:r>
            <a:endParaRPr lang="en-US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32D0A-03E2-4C37-8D4E-C38C375565A7}"/>
              </a:ext>
            </a:extLst>
          </p:cNvPr>
          <p:cNvSpPr txBox="1"/>
          <p:nvPr/>
        </p:nvSpPr>
        <p:spPr>
          <a:xfrm>
            <a:off x="889518" y="3613885"/>
            <a:ext cx="1022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 and his friends collected books and set up a community library.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F011C-3901-4AA8-A882-CFDA12CEBAAE}"/>
              </a:ext>
            </a:extLst>
          </p:cNvPr>
          <p:cNvSpPr txBox="1"/>
          <p:nvPr/>
        </p:nvSpPr>
        <p:spPr>
          <a:xfrm>
            <a:off x="889518" y="4506599"/>
            <a:ext cx="1009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 and Mai grew and donated vegetables to a primary school.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2CC9E-090F-4FCF-B54B-86D44FC4CA0C}"/>
              </a:ext>
            </a:extLst>
          </p:cNvPr>
          <p:cNvSpPr txBox="1"/>
          <p:nvPr/>
        </p:nvSpPr>
        <p:spPr>
          <a:xfrm>
            <a:off x="889518" y="5432265"/>
            <a:ext cx="1036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Minh and his friends gave food to young patients in a hospital.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932C21-AC3D-4132-A770-BA2A3E05EDEA}"/>
              </a:ext>
            </a:extLst>
          </p:cNvPr>
          <p:cNvSpPr txBox="1"/>
          <p:nvPr/>
        </p:nvSpPr>
        <p:spPr>
          <a:xfrm>
            <a:off x="889518" y="6291692"/>
            <a:ext cx="943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 made and sent postcards to the elderly at Christmas.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DEB97-FB4D-4D8D-BDF9-DDBF8707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6" y="2080883"/>
            <a:ext cx="6824867" cy="4222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348E6-FFF0-4F8D-9B6B-5372BA2CE76D}"/>
              </a:ext>
            </a:extLst>
          </p:cNvPr>
          <p:cNvSpPr txBox="1"/>
          <p:nvPr/>
        </p:nvSpPr>
        <p:spPr>
          <a:xfrm>
            <a:off x="7139551" y="1216042"/>
            <a:ext cx="4721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9A5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hink about some environmental problems in your </a:t>
            </a:r>
            <a:r>
              <a:rPr lang="en-US" sz="2400" b="1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Discuss and find the answers to the questions.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problems can you find?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do you want to do to solve the problems?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How are you going to do them?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Present them to your class.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487067" y="1370427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77265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5318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810762" y="2021856"/>
            <a:ext cx="8570475" cy="3899266"/>
            <a:chOff x="2410071" y="1551494"/>
            <a:chExt cx="8570475" cy="3899266"/>
          </a:xfrm>
        </p:grpSpPr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</a:t>
              </a:r>
              <a:r>
                <a:rPr lang="en-US" sz="2100" dirty="0"/>
                <a:t>s</a:t>
              </a:r>
              <a:r>
                <a:rPr lang="en-US" sz="2100" kern="1200" dirty="0" smtClean="0"/>
                <a:t>imple</a:t>
              </a:r>
              <a:endParaRPr lang="en-US" sz="2100" kern="1200" dirty="0"/>
            </a:p>
          </p:txBody>
        </p:sp>
        <p:sp>
          <p:nvSpPr>
            <p:cNvPr id="24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0212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4: Music and Arts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43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80343" y="2412629"/>
            <a:ext cx="8570475" cy="3899266"/>
            <a:chOff x="2410071" y="1551494"/>
            <a:chExt cx="8570475" cy="389926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simple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3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Who's faster? | English Quiz - Quizizz">
            <a:extLst>
              <a:ext uri="{FF2B5EF4-FFF2-40B4-BE49-F238E27FC236}">
                <a16:creationId xmlns:a16="http://schemas.microsoft.com/office/drawing/2014/main" id="{247C77CA-33B3-46A7-BA41-214044F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0" y="2405645"/>
            <a:ext cx="5357521" cy="3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mparative | Baamboozle">
            <a:extLst>
              <a:ext uri="{FF2B5EF4-FFF2-40B4-BE49-F238E27FC236}">
                <a16:creationId xmlns:a16="http://schemas.microsoft.com/office/drawing/2014/main" id="{009F7A9D-E2A5-4C6F-A549-256CA22B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2222" y="2601400"/>
            <a:ext cx="5137302" cy="31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5248846" y="1320282"/>
            <a:ext cx="59044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Give descriptions to the pictures.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82C4-5D2B-4BF6-9178-029FC16F218B}"/>
              </a:ext>
            </a:extLst>
          </p:cNvPr>
          <p:cNvSpPr txBox="1"/>
          <p:nvPr/>
        </p:nvSpPr>
        <p:spPr>
          <a:xfrm>
            <a:off x="7171365" y="3808858"/>
            <a:ext cx="367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vi-VN" sz="36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</a:t>
            </a:r>
            <a:r>
              <a:rPr lang="en-US" sz="3600" b="1" i="1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5" y="2691459"/>
            <a:ext cx="3976291" cy="33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1786985"/>
            <a:ext cx="753718" cy="1016562"/>
            <a:chOff x="422753" y="703679"/>
            <a:chExt cx="753718" cy="1016562"/>
          </a:xfrm>
        </p:grpSpPr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62916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083307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349 Food Pyramid Illustrations &amp;amp;amp; Clip Art - iStock">
            <a:extLst>
              <a:ext uri="{FF2B5EF4-FFF2-40B4-BE49-F238E27FC236}">
                <a16:creationId xmlns:a16="http://schemas.microsoft.com/office/drawing/2014/main" id="{A74C21D7-3B85-4E65-BF2B-D75DD5AC3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181" y="893336"/>
            <a:ext cx="3333089" cy="3333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On August 21, we celebrate the elderly – The Armijo Signal">
            <a:extLst>
              <a:ext uri="{FF2B5EF4-FFF2-40B4-BE49-F238E27FC236}">
                <a16:creationId xmlns:a16="http://schemas.microsoft.com/office/drawing/2014/main" id="{51E6EB8B-062F-4D15-9AC2-C284071E8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8" y="4768078"/>
            <a:ext cx="2801782" cy="2752751"/>
          </a:xfrm>
          <a:prstGeom prst="rect">
            <a:avLst/>
          </a:prstGeom>
          <a:noFill/>
        </p:spPr>
      </p:pic>
      <p:sp>
        <p:nvSpPr>
          <p:cNvPr id="3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685838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4693700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93E05A-61FE-4FA5-A9C5-B09856A078A1}"/>
              </a:ext>
            </a:extLst>
          </p:cNvPr>
          <p:cNvSpPr txBox="1"/>
          <p:nvPr/>
        </p:nvSpPr>
        <p:spPr>
          <a:xfrm>
            <a:off x="6571616" y="1249106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D2D5-3BBD-403D-8BA4-C2DAD9830F01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9A723-BB98-41EC-B650-2674AC36A85D}"/>
              </a:ext>
            </a:extLst>
          </p:cNvPr>
          <p:cNvSpPr txBox="1"/>
          <p:nvPr/>
        </p:nvSpPr>
        <p:spPr>
          <a:xfrm>
            <a:off x="5175877" y="5691903"/>
            <a:ext cx="290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elderly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F7BAF-886A-4659-8768-36232AC5F1EF}"/>
              </a:ext>
            </a:extLst>
          </p:cNvPr>
          <p:cNvSpPr txBox="1"/>
          <p:nvPr/>
        </p:nvSpPr>
        <p:spPr>
          <a:xfrm>
            <a:off x="6743130" y="2255082"/>
            <a:ext cx="227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UK could adopt strict Norway plastic bottle recycling system | The  Independent | The Independent">
            <a:extLst>
              <a:ext uri="{FF2B5EF4-FFF2-40B4-BE49-F238E27FC236}">
                <a16:creationId xmlns:a16="http://schemas.microsoft.com/office/drawing/2014/main" id="{E971C6F9-0401-4A01-B853-2967ED96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184"/>
          <a:stretch/>
        </p:blipFill>
        <p:spPr bwMode="auto">
          <a:xfrm>
            <a:off x="4077429" y="179033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</p:spPr>
      </p:pic>
      <p:pic>
        <p:nvPicPr>
          <p:cNvPr id="19" name="Picture 18" descr="Collectibles | Antiques, Books, Magazines, and More | Ellsworth, Maine">
            <a:extLst>
              <a:ext uri="{FF2B5EF4-FFF2-40B4-BE49-F238E27FC236}">
                <a16:creationId xmlns:a16="http://schemas.microsoft.com/office/drawing/2014/main" id="{26E22271-2347-4745-9B29-77304F84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r="27137" b="1"/>
          <a:stretch/>
        </p:blipFill>
        <p:spPr bwMode="auto">
          <a:xfrm>
            <a:off x="20" y="2476262"/>
            <a:ext cx="3698648" cy="4830733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</p:spPr>
      </p:pic>
      <p:pic>
        <p:nvPicPr>
          <p:cNvPr id="17" name="Picture 16" descr="What is litter? Litter is anything that we can&amp;amp;#39;t find a use for and that we  throw away.">
            <a:extLst>
              <a:ext uri="{FF2B5EF4-FFF2-40B4-BE49-F238E27FC236}">
                <a16:creationId xmlns:a16="http://schemas.microsoft.com/office/drawing/2014/main" id="{0BD78751-ED52-40F4-9641-DBD830171A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15949"/>
          <a:stretch/>
        </p:blipFill>
        <p:spPr bwMode="auto">
          <a:xfrm>
            <a:off x="8323658" y="1634217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9E1DEA-2C11-4713-95F4-1943C1F99915}"/>
              </a:ext>
            </a:extLst>
          </p:cNvPr>
          <p:cNvSpPr txBox="1"/>
          <p:nvPr/>
        </p:nvSpPr>
        <p:spPr>
          <a:xfrm>
            <a:off x="335037" y="1230983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B35D3-7CAC-4FF3-8C6F-5176BCB454DD}"/>
              </a:ext>
            </a:extLst>
          </p:cNvPr>
          <p:cNvSpPr txBox="1"/>
          <p:nvPr/>
        </p:nvSpPr>
        <p:spPr>
          <a:xfrm>
            <a:off x="9081459" y="5924399"/>
            <a:ext cx="2023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litter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153C2-38B9-4C74-B399-BA4C267024B2}"/>
              </a:ext>
            </a:extLst>
          </p:cNvPr>
          <p:cNvSpPr txBox="1"/>
          <p:nvPr/>
        </p:nvSpPr>
        <p:spPr>
          <a:xfrm>
            <a:off x="4650212" y="5251474"/>
            <a:ext cx="272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bottles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884DA-C726-475D-97B1-6CA3F8A3C882}"/>
              </a:ext>
            </a:extLst>
          </p:cNvPr>
          <p:cNvSpPr txBox="1"/>
          <p:nvPr/>
        </p:nvSpPr>
        <p:spPr>
          <a:xfrm>
            <a:off x="2955900" y="5924399"/>
            <a:ext cx="1864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books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88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941</Words>
  <Application>Microsoft Office PowerPoint</Application>
  <PresentationFormat>Widescreen</PresentationFormat>
  <Paragraphs>160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Cambria</vt:lpstr>
      <vt:lpstr>ChronicaPro-Bold</vt:lpstr>
      <vt:lpstr>Courier New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177</cp:revision>
  <dcterms:created xsi:type="dcterms:W3CDTF">2020-12-09T02:04:09Z</dcterms:created>
  <dcterms:modified xsi:type="dcterms:W3CDTF">2023-04-19T03:38:15Z</dcterms:modified>
</cp:coreProperties>
</file>