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9"/>
  </p:notesMasterIdLst>
  <p:sldIdLst>
    <p:sldId id="342" r:id="rId2"/>
    <p:sldId id="256" r:id="rId3"/>
    <p:sldId id="302" r:id="rId4"/>
    <p:sldId id="331" r:id="rId5"/>
    <p:sldId id="333" r:id="rId6"/>
    <p:sldId id="334" r:id="rId7"/>
    <p:sldId id="276" r:id="rId8"/>
    <p:sldId id="337" r:id="rId9"/>
    <p:sldId id="332" r:id="rId10"/>
    <p:sldId id="339" r:id="rId11"/>
    <p:sldId id="298" r:id="rId12"/>
    <p:sldId id="341" r:id="rId13"/>
    <p:sldId id="335" r:id="rId14"/>
    <p:sldId id="336" r:id="rId15"/>
    <p:sldId id="314" r:id="rId16"/>
    <p:sldId id="330" r:id="rId17"/>
    <p:sldId id="272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NGUYEN LINH" initials="NL" lastIdx="2" clrIdx="0">
    <p:extLst>
      <p:ext uri="{19B8F6BF-5375-455C-9EA6-DF929625EA0E}">
        <p15:presenceInfo xmlns:p15="http://schemas.microsoft.com/office/powerpoint/2012/main" userId="a6fb245461e99cb7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26649"/>
    <a:srgbClr val="7192A9"/>
    <a:srgbClr val="FBCDCD"/>
    <a:srgbClr val="EF4B66"/>
    <a:srgbClr val="E0702A"/>
    <a:srgbClr val="F37D91"/>
    <a:srgbClr val="F7A5A5"/>
    <a:srgbClr val="F3F6F6"/>
    <a:srgbClr val="D8E5E5"/>
    <a:srgbClr val="3B87C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808" autoAdjust="0"/>
    <p:restoredTop sz="94660"/>
  </p:normalViewPr>
  <p:slideViewPr>
    <p:cSldViewPr snapToGrid="0" showGuides="1">
      <p:cViewPr varScale="1">
        <p:scale>
          <a:sx n="106" d="100"/>
          <a:sy n="106" d="100"/>
        </p:scale>
        <p:origin x="894" y="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0280945-BB74-47ED-919A-9C361166EB61}" type="datetimeFigureOut">
              <a:rPr lang="en-US" smtClean="0"/>
              <a:t>10/12/2023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B62FB90-C021-40C3-ACC1-60A35BBA16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48544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773188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35399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969356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749422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039987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896987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507834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879051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914160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374929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184542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969356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535189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10/12/2023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74840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10/12/2023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86063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10/12/2023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73215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10/12/2023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80465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10/12/2023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92797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10/12/2023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10164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10/12/2023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59820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10/12/2023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55301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10/12/2023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28005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10/12/2023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96654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10/12/2023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39451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526A92-8AAF-4BF0-85FE-B336BF0F8D2D}" type="datetimeFigureOut">
              <a:rPr lang="en-US" smtClean="0"/>
              <a:t>10/12/2023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26752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13.png"/><Relationship Id="rId4" Type="http://schemas.openxmlformats.org/officeDocument/2006/relationships/notesSlide" Target="../notesSlides/notesSlide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04924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-1905" y="1905"/>
            <a:ext cx="12192000" cy="1083309"/>
            <a:chOff x="0" y="-3"/>
            <a:chExt cx="12192000" cy="1083309"/>
          </a:xfrm>
        </p:grpSpPr>
        <p:sp>
          <p:nvSpPr>
            <p:cNvPr id="23" name="Round Single Corner Rectangle 22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4" name="Round Single Corner Rectangle 23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5" name="Round Single Corner Rectangle 24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3" name="Rounded Rectangle 12"/>
          <p:cNvSpPr/>
          <p:nvPr/>
        </p:nvSpPr>
        <p:spPr>
          <a:xfrm>
            <a:off x="532607" y="1268922"/>
            <a:ext cx="502606" cy="502606"/>
          </a:xfrm>
          <a:prstGeom prst="roundRect">
            <a:avLst/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087965" y="1276368"/>
            <a:ext cx="10433219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Complete each of the sentences with a word or phrase from the box.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585359" y="1157149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2</a:t>
            </a:r>
          </a:p>
        </p:txBody>
      </p:sp>
      <p:sp>
        <p:nvSpPr>
          <p:cNvPr id="5" name="Hộp Văn bản 4">
            <a:extLst>
              <a:ext uri="{FF2B5EF4-FFF2-40B4-BE49-F238E27FC236}">
                <a16:creationId xmlns:a16="http://schemas.microsoft.com/office/drawing/2014/main" id="{16AD2EA9-F20B-3306-DD3D-54FB9891C998}"/>
              </a:ext>
            </a:extLst>
          </p:cNvPr>
          <p:cNvSpPr txBox="1"/>
          <p:nvPr/>
        </p:nvSpPr>
        <p:spPr>
          <a:xfrm>
            <a:off x="134737" y="3261300"/>
            <a:ext cx="11972808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3200" b="1" smtClean="0">
                <a:solidFill>
                  <a:srgbClr val="F26649"/>
                </a:solidFill>
                <a:ea typeface="Calibri" panose="020F0502020204030204" pitchFamily="34" charset="0"/>
              </a:rPr>
              <a:t>4. </a:t>
            </a:r>
            <a:r>
              <a:rPr lang="en-US" sz="3200">
                <a:ea typeface="Calibri" panose="020F0502020204030204" pitchFamily="34" charset="0"/>
              </a:rPr>
              <a:t>Luckily, my home town rarely suffers from </a:t>
            </a:r>
            <a:r>
              <a:rPr lang="en-US" sz="3200" smtClean="0">
                <a:ea typeface="Calibri" panose="020F0502020204030204" pitchFamily="34" charset="0"/>
              </a:rPr>
              <a:t>_______________, </a:t>
            </a:r>
            <a:r>
              <a:rPr lang="en-US" sz="3200">
                <a:ea typeface="Calibri" panose="020F0502020204030204" pitchFamily="34" charset="0"/>
              </a:rPr>
              <a:t>such as floods or storms.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endParaRPr lang="en-US" sz="1500" dirty="0">
              <a:ea typeface="Calibri" panose="020F0502020204030204" pitchFamily="34" charset="0"/>
            </a:endParaRP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3200" b="1" smtClean="0">
                <a:solidFill>
                  <a:srgbClr val="F26649"/>
                </a:solidFill>
                <a:ea typeface="Calibri" panose="020F0502020204030204" pitchFamily="34" charset="0"/>
              </a:rPr>
              <a:t>5. </a:t>
            </a:r>
            <a:r>
              <a:rPr lang="en-US" sz="3200">
                <a:ea typeface="Calibri" panose="020F0502020204030204" pitchFamily="34" charset="0"/>
              </a:rPr>
              <a:t>Generally you can’t </a:t>
            </a:r>
            <a:r>
              <a:rPr lang="en-US" sz="3200" smtClean="0">
                <a:ea typeface="Calibri" panose="020F0502020204030204" pitchFamily="34" charset="0"/>
              </a:rPr>
              <a:t>_______ </a:t>
            </a:r>
            <a:r>
              <a:rPr lang="en-US" sz="3200">
                <a:ea typeface="Calibri" panose="020F0502020204030204" pitchFamily="34" charset="0"/>
              </a:rPr>
              <a:t>over prices of goods in supermarkets.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endParaRPr lang="en-US" sz="1500" dirty="0">
              <a:ea typeface="Calibri" panose="020F0502020204030204" pitchFamily="34" charset="0"/>
            </a:endParaRPr>
          </a:p>
        </p:txBody>
      </p:sp>
      <p:sp>
        <p:nvSpPr>
          <p:cNvPr id="2" name="Google Shape;1881;p31">
            <a:extLst>
              <a:ext uri="{FF2B5EF4-FFF2-40B4-BE49-F238E27FC236}">
                <a16:creationId xmlns:a16="http://schemas.microsoft.com/office/drawing/2014/main" id="{BC59CE72-FDBD-5AC3-8F3F-A649A98CC6B7}"/>
              </a:ext>
            </a:extLst>
          </p:cNvPr>
          <p:cNvSpPr txBox="1">
            <a:spLocks/>
          </p:cNvSpPr>
          <p:nvPr/>
        </p:nvSpPr>
        <p:spPr>
          <a:xfrm>
            <a:off x="7623838" y="3148566"/>
            <a:ext cx="3034762" cy="6736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3200" b="1">
                <a:solidFill>
                  <a:srgbClr val="7030A0"/>
                </a:solidFill>
              </a:rPr>
              <a:t>natural disasters</a:t>
            </a:r>
            <a:endParaRPr lang="en-US" sz="2400" b="1" dirty="0">
              <a:solidFill>
                <a:srgbClr val="7030A0"/>
              </a:solidFill>
              <a:cs typeface="Calibri" panose="020F0502020204030204" pitchFamily="34" charset="0"/>
            </a:endParaRPr>
          </a:p>
        </p:txBody>
      </p:sp>
      <p:sp>
        <p:nvSpPr>
          <p:cNvPr id="3" name="TextBox 14">
            <a:extLst>
              <a:ext uri="{FF2B5EF4-FFF2-40B4-BE49-F238E27FC236}">
                <a16:creationId xmlns:a16="http://schemas.microsoft.com/office/drawing/2014/main" id="{F9151AB1-859A-F42C-92C5-14DD54A4EB49}"/>
              </a:ext>
            </a:extLst>
          </p:cNvPr>
          <p:cNvSpPr txBox="1"/>
          <p:nvPr/>
        </p:nvSpPr>
        <p:spPr>
          <a:xfrm>
            <a:off x="446833" y="135939"/>
            <a:ext cx="3673104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VOCABULARY</a:t>
            </a:r>
          </a:p>
        </p:txBody>
      </p:sp>
      <p:sp>
        <p:nvSpPr>
          <p:cNvPr id="9" name="Hộp Văn bản 8">
            <a:extLst>
              <a:ext uri="{FF2B5EF4-FFF2-40B4-BE49-F238E27FC236}">
                <a16:creationId xmlns:a16="http://schemas.microsoft.com/office/drawing/2014/main" id="{A193B6E7-C5FA-DBF4-8587-A9ABACE73AEB}"/>
              </a:ext>
            </a:extLst>
          </p:cNvPr>
          <p:cNvSpPr txBox="1"/>
          <p:nvPr/>
        </p:nvSpPr>
        <p:spPr>
          <a:xfrm>
            <a:off x="1398728" y="1755108"/>
            <a:ext cx="8342319" cy="1077218"/>
          </a:xfrm>
          <a:prstGeom prst="rect">
            <a:avLst/>
          </a:prstGeom>
          <a:noFill/>
          <a:ln w="28575">
            <a:solidFill>
              <a:srgbClr val="7192A9"/>
            </a:solidFill>
          </a:ln>
        </p:spPr>
        <p:txBody>
          <a:bodyPr wrap="square">
            <a:spAutoFit/>
          </a:bodyPr>
          <a:lstStyle/>
          <a:p>
            <a:r>
              <a:rPr lang="en-US" sz="3200" b="1" i="0">
                <a:solidFill>
                  <a:srgbClr val="C00000"/>
                </a:solidFill>
                <a:effectLst/>
              </a:rPr>
              <a:t>customers             </a:t>
            </a:r>
            <a:r>
              <a:rPr lang="en-US" sz="3200" b="1" i="0" smtClean="0">
                <a:solidFill>
                  <a:srgbClr val="C00000"/>
                </a:solidFill>
                <a:effectLst/>
              </a:rPr>
              <a:t>bargain</a:t>
            </a:r>
            <a:r>
              <a:rPr lang="en-US" sz="3200" b="1" smtClean="0">
                <a:solidFill>
                  <a:srgbClr val="C00000"/>
                </a:solidFill>
              </a:rPr>
              <a:t>                        </a:t>
            </a:r>
            <a:r>
              <a:rPr lang="en-US" sz="3200" b="1" i="0" smtClean="0">
                <a:solidFill>
                  <a:srgbClr val="C00000"/>
                </a:solidFill>
                <a:effectLst/>
              </a:rPr>
              <a:t>single-use               </a:t>
            </a:r>
          </a:p>
          <a:p>
            <a:r>
              <a:rPr lang="en-US" sz="3200" b="1" i="0" smtClean="0">
                <a:solidFill>
                  <a:srgbClr val="C00000"/>
                </a:solidFill>
                <a:effectLst/>
              </a:rPr>
              <a:t>habitats</a:t>
            </a:r>
            <a:r>
              <a:rPr lang="en-US" sz="3200" b="1" smtClean="0">
                <a:solidFill>
                  <a:srgbClr val="C00000"/>
                </a:solidFill>
              </a:rPr>
              <a:t>                 </a:t>
            </a:r>
            <a:r>
              <a:rPr lang="en-US" sz="3200" b="1" i="0" dirty="0">
                <a:solidFill>
                  <a:srgbClr val="C00000"/>
                </a:solidFill>
                <a:effectLst/>
              </a:rPr>
              <a:t>natural disasters</a:t>
            </a:r>
            <a:endParaRPr lang="vi-VN" sz="3200" b="1" dirty="0">
              <a:solidFill>
                <a:srgbClr val="C00000"/>
              </a:solidFill>
            </a:endParaRPr>
          </a:p>
        </p:txBody>
      </p:sp>
      <p:sp>
        <p:nvSpPr>
          <p:cNvPr id="10" name="Google Shape;1881;p31">
            <a:extLst>
              <a:ext uri="{FF2B5EF4-FFF2-40B4-BE49-F238E27FC236}">
                <a16:creationId xmlns:a16="http://schemas.microsoft.com/office/drawing/2014/main" id="{8A75A81F-58B5-D226-3206-540C642C55BD}"/>
              </a:ext>
            </a:extLst>
          </p:cNvPr>
          <p:cNvSpPr txBox="1">
            <a:spLocks/>
          </p:cNvSpPr>
          <p:nvPr/>
        </p:nvSpPr>
        <p:spPr>
          <a:xfrm>
            <a:off x="3880906" y="4671605"/>
            <a:ext cx="1618643" cy="6736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3200" b="1">
                <a:solidFill>
                  <a:srgbClr val="7030A0"/>
                </a:solidFill>
              </a:rPr>
              <a:t>bargain</a:t>
            </a:r>
            <a:endParaRPr lang="en-US" sz="2400" b="1" dirty="0">
              <a:solidFill>
                <a:srgbClr val="7030A0"/>
              </a:solidFill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563887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-1905" y="1905"/>
            <a:ext cx="12192000" cy="1083309"/>
            <a:chOff x="0" y="-3"/>
            <a:chExt cx="12192000" cy="1083309"/>
          </a:xfrm>
        </p:grpSpPr>
        <p:sp>
          <p:nvSpPr>
            <p:cNvPr id="23" name="Round Single Corner Rectangle 22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4" name="Round Single Corner Rectangle 23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5" name="Round Single Corner Rectangle 24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3" name="Rounded Rectangle 12"/>
          <p:cNvSpPr/>
          <p:nvPr/>
        </p:nvSpPr>
        <p:spPr>
          <a:xfrm>
            <a:off x="743698" y="1282260"/>
            <a:ext cx="502606" cy="502606"/>
          </a:xfrm>
          <a:prstGeom prst="roundRect">
            <a:avLst/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281473" y="1129146"/>
            <a:ext cx="9993912" cy="954107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8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Use the correct forms of the words in brackets to complete the sentences.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814068" y="1165632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3</a:t>
            </a:r>
          </a:p>
        </p:txBody>
      </p:sp>
      <p:sp>
        <p:nvSpPr>
          <p:cNvPr id="3" name="Hộp Văn bản 2">
            <a:extLst>
              <a:ext uri="{FF2B5EF4-FFF2-40B4-BE49-F238E27FC236}">
                <a16:creationId xmlns:a16="http://schemas.microsoft.com/office/drawing/2014/main" id="{E132E13A-45EE-9CA7-924E-107E87E433A6}"/>
              </a:ext>
            </a:extLst>
          </p:cNvPr>
          <p:cNvSpPr txBox="1"/>
          <p:nvPr/>
        </p:nvSpPr>
        <p:spPr>
          <a:xfrm>
            <a:off x="357684" y="2070564"/>
            <a:ext cx="11681785" cy="412420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3200" b="1" smtClean="0">
                <a:solidFill>
                  <a:srgbClr val="F26649"/>
                </a:solidFill>
                <a:ea typeface="Calibri" panose="020F0502020204030204" pitchFamily="34" charset="0"/>
              </a:rPr>
              <a:t>1. </a:t>
            </a:r>
            <a:r>
              <a:rPr lang="en-US" sz="3200" smtClean="0">
                <a:ea typeface="Calibri" panose="020F0502020204030204" pitchFamily="34" charset="0"/>
              </a:rPr>
              <a:t>The </a:t>
            </a:r>
            <a:r>
              <a:rPr lang="en-US" sz="3200" dirty="0">
                <a:ea typeface="Calibri" panose="020F0502020204030204" pitchFamily="34" charset="0"/>
              </a:rPr>
              <a:t>tsunami in Tonga was very (destroy</a:t>
            </a:r>
            <a:r>
              <a:rPr lang="en-US" sz="3200">
                <a:ea typeface="Calibri" panose="020F0502020204030204" pitchFamily="34" charset="0"/>
              </a:rPr>
              <a:t>) </a:t>
            </a:r>
            <a:r>
              <a:rPr lang="en-US" sz="3200" smtClean="0">
                <a:ea typeface="Calibri" panose="020F0502020204030204" pitchFamily="34" charset="0"/>
              </a:rPr>
              <a:t>__________; </a:t>
            </a:r>
            <a:r>
              <a:rPr lang="en-US" sz="3200" dirty="0">
                <a:ea typeface="Calibri" panose="020F0502020204030204" pitchFamily="34" charset="0"/>
              </a:rPr>
              <a:t>hundreds of houses were swept </a:t>
            </a:r>
            <a:r>
              <a:rPr lang="en-US" sz="3200">
                <a:ea typeface="Calibri" panose="020F0502020204030204" pitchFamily="34" charset="0"/>
              </a:rPr>
              <a:t>away</a:t>
            </a:r>
            <a:r>
              <a:rPr lang="en-US" sz="3200" smtClean="0">
                <a:ea typeface="Calibri" panose="020F0502020204030204" pitchFamily="34" charset="0"/>
              </a:rPr>
              <a:t>.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endParaRPr lang="en-US" sz="1500" dirty="0">
              <a:ea typeface="Calibri" panose="020F0502020204030204" pitchFamily="34" charset="0"/>
            </a:endParaRP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3200" b="1" dirty="0">
                <a:solidFill>
                  <a:srgbClr val="F26649"/>
                </a:solidFill>
                <a:ea typeface="Calibri" panose="020F0502020204030204" pitchFamily="34" charset="0"/>
              </a:rPr>
              <a:t>2. </a:t>
            </a:r>
            <a:r>
              <a:rPr lang="en-US" sz="3200" dirty="0">
                <a:ea typeface="Calibri" panose="020F0502020204030204" pitchFamily="34" charset="0"/>
              </a:rPr>
              <a:t>One (advantage</a:t>
            </a:r>
            <a:r>
              <a:rPr lang="en-US" sz="3200">
                <a:ea typeface="Calibri" panose="020F0502020204030204" pitchFamily="34" charset="0"/>
              </a:rPr>
              <a:t>) </a:t>
            </a:r>
            <a:r>
              <a:rPr lang="en-US" sz="3200" smtClean="0">
                <a:ea typeface="Calibri" panose="020F0502020204030204" pitchFamily="34" charset="0"/>
              </a:rPr>
              <a:t>_____________ </a:t>
            </a:r>
            <a:r>
              <a:rPr lang="en-US" sz="3200" dirty="0">
                <a:ea typeface="Calibri" panose="020F0502020204030204" pitchFamily="34" charset="0"/>
              </a:rPr>
              <a:t>of shopping online is that you do not know exactly what you will </a:t>
            </a:r>
            <a:r>
              <a:rPr lang="en-US" sz="3200">
                <a:ea typeface="Calibri" panose="020F0502020204030204" pitchFamily="34" charset="0"/>
              </a:rPr>
              <a:t>get</a:t>
            </a:r>
            <a:r>
              <a:rPr lang="en-US" sz="3200" smtClean="0">
                <a:ea typeface="Calibri" panose="020F0502020204030204" pitchFamily="34" charset="0"/>
              </a:rPr>
              <a:t>.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endParaRPr lang="en-US" sz="1500" dirty="0">
              <a:ea typeface="Calibri" panose="020F0502020204030204" pitchFamily="34" charset="0"/>
            </a:endParaRP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3200" b="1" dirty="0">
                <a:solidFill>
                  <a:srgbClr val="F26649"/>
                </a:solidFill>
                <a:ea typeface="Calibri" panose="020F0502020204030204" pitchFamily="34" charset="0"/>
              </a:rPr>
              <a:t>3. </a:t>
            </a:r>
            <a:r>
              <a:rPr lang="en-US" sz="3200" dirty="0">
                <a:ea typeface="Calibri" panose="020F0502020204030204" pitchFamily="34" charset="0"/>
              </a:rPr>
              <a:t>Endangered species are animals in the wild that face a high risk of (extinct</a:t>
            </a:r>
            <a:r>
              <a:rPr lang="en-US" sz="3200">
                <a:ea typeface="Calibri" panose="020F0502020204030204" pitchFamily="34" charset="0"/>
              </a:rPr>
              <a:t>) </a:t>
            </a:r>
            <a:r>
              <a:rPr lang="en-US" sz="3200" smtClean="0">
                <a:ea typeface="Calibri" panose="020F0502020204030204" pitchFamily="34" charset="0"/>
              </a:rPr>
              <a:t>_________.</a:t>
            </a:r>
            <a:endParaRPr lang="en-US" sz="3200" dirty="0">
              <a:ea typeface="Calibri" panose="020F0502020204030204" pitchFamily="34" charset="0"/>
            </a:endParaRPr>
          </a:p>
        </p:txBody>
      </p:sp>
      <p:sp>
        <p:nvSpPr>
          <p:cNvPr id="4" name="Google Shape;1881;p31">
            <a:extLst>
              <a:ext uri="{FF2B5EF4-FFF2-40B4-BE49-F238E27FC236}">
                <a16:creationId xmlns:a16="http://schemas.microsoft.com/office/drawing/2014/main" id="{24EF0528-1A95-081D-E757-9ECE43478241}"/>
              </a:ext>
            </a:extLst>
          </p:cNvPr>
          <p:cNvSpPr txBox="1">
            <a:spLocks/>
          </p:cNvSpPr>
          <p:nvPr/>
        </p:nvSpPr>
        <p:spPr>
          <a:xfrm>
            <a:off x="7534210" y="1965083"/>
            <a:ext cx="2323181" cy="6736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3200" b="1" dirty="0">
                <a:solidFill>
                  <a:srgbClr val="7030A0"/>
                </a:solidFill>
              </a:rPr>
              <a:t>destructive</a:t>
            </a:r>
            <a:endParaRPr lang="en-US" sz="2400" b="1" dirty="0">
              <a:solidFill>
                <a:srgbClr val="7030A0"/>
              </a:solidFill>
              <a:cs typeface="Calibri" panose="020F0502020204030204" pitchFamily="34" charset="0"/>
            </a:endParaRPr>
          </a:p>
        </p:txBody>
      </p:sp>
      <p:sp>
        <p:nvSpPr>
          <p:cNvPr id="7" name="TextBox 14">
            <a:extLst>
              <a:ext uri="{FF2B5EF4-FFF2-40B4-BE49-F238E27FC236}">
                <a16:creationId xmlns:a16="http://schemas.microsoft.com/office/drawing/2014/main" id="{CD2F43A8-A3D6-5E2D-2CC0-727854194730}"/>
              </a:ext>
            </a:extLst>
          </p:cNvPr>
          <p:cNvSpPr txBox="1"/>
          <p:nvPr/>
        </p:nvSpPr>
        <p:spPr>
          <a:xfrm>
            <a:off x="446832" y="135939"/>
            <a:ext cx="3498443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VOCABULARY</a:t>
            </a:r>
          </a:p>
        </p:txBody>
      </p:sp>
      <p:sp>
        <p:nvSpPr>
          <p:cNvPr id="2" name="Google Shape;1881;p31">
            <a:extLst>
              <a:ext uri="{FF2B5EF4-FFF2-40B4-BE49-F238E27FC236}">
                <a16:creationId xmlns:a16="http://schemas.microsoft.com/office/drawing/2014/main" id="{2CD3F327-970E-FA16-BBFE-874738374CE3}"/>
              </a:ext>
            </a:extLst>
          </p:cNvPr>
          <p:cNvSpPr txBox="1">
            <a:spLocks/>
          </p:cNvSpPr>
          <p:nvPr/>
        </p:nvSpPr>
        <p:spPr>
          <a:xfrm>
            <a:off x="3713606" y="3467846"/>
            <a:ext cx="2484970" cy="6736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3200" b="1" dirty="0">
                <a:solidFill>
                  <a:srgbClr val="7030A0"/>
                </a:solidFill>
              </a:rPr>
              <a:t>disadvantage</a:t>
            </a:r>
            <a:endParaRPr lang="en-US" sz="2400" b="1" dirty="0">
              <a:solidFill>
                <a:srgbClr val="7030A0"/>
              </a:solidFill>
              <a:cs typeface="Calibri" panose="020F0502020204030204" pitchFamily="34" charset="0"/>
            </a:endParaRPr>
          </a:p>
        </p:txBody>
      </p:sp>
      <p:sp>
        <p:nvSpPr>
          <p:cNvPr id="5" name="Google Shape;1881;p31">
            <a:extLst>
              <a:ext uri="{FF2B5EF4-FFF2-40B4-BE49-F238E27FC236}">
                <a16:creationId xmlns:a16="http://schemas.microsoft.com/office/drawing/2014/main" id="{79B3007F-3D45-9B03-1A46-44BD3D37A818}"/>
              </a:ext>
            </a:extLst>
          </p:cNvPr>
          <p:cNvSpPr txBox="1">
            <a:spLocks/>
          </p:cNvSpPr>
          <p:nvPr/>
        </p:nvSpPr>
        <p:spPr>
          <a:xfrm>
            <a:off x="1860226" y="5476783"/>
            <a:ext cx="2029825" cy="6736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3200" b="1" dirty="0">
                <a:solidFill>
                  <a:srgbClr val="7030A0"/>
                </a:solidFill>
              </a:rPr>
              <a:t>extinction</a:t>
            </a:r>
            <a:endParaRPr lang="en-US" sz="2400" b="1" dirty="0">
              <a:solidFill>
                <a:srgbClr val="7030A0"/>
              </a:solidFill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331583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2" grpId="0"/>
      <p:bldP spid="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-1905" y="1905"/>
            <a:ext cx="12192000" cy="1083309"/>
            <a:chOff x="0" y="-3"/>
            <a:chExt cx="12192000" cy="1083309"/>
          </a:xfrm>
        </p:grpSpPr>
        <p:sp>
          <p:nvSpPr>
            <p:cNvPr id="23" name="Round Single Corner Rectangle 22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4" name="Round Single Corner Rectangle 23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5" name="Round Single Corner Rectangle 24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3" name="Rounded Rectangle 12"/>
          <p:cNvSpPr/>
          <p:nvPr/>
        </p:nvSpPr>
        <p:spPr>
          <a:xfrm>
            <a:off x="743698" y="1282260"/>
            <a:ext cx="502606" cy="502606"/>
          </a:xfrm>
          <a:prstGeom prst="roundRect">
            <a:avLst/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281473" y="1181443"/>
            <a:ext cx="9993912" cy="954107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8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Use the correct forms of the words in brackets to complete the sentences.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814068" y="1165632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3</a:t>
            </a:r>
          </a:p>
        </p:txBody>
      </p:sp>
      <p:sp>
        <p:nvSpPr>
          <p:cNvPr id="3" name="Hộp Văn bản 2">
            <a:extLst>
              <a:ext uri="{FF2B5EF4-FFF2-40B4-BE49-F238E27FC236}">
                <a16:creationId xmlns:a16="http://schemas.microsoft.com/office/drawing/2014/main" id="{E132E13A-45EE-9CA7-924E-107E87E433A6}"/>
              </a:ext>
            </a:extLst>
          </p:cNvPr>
          <p:cNvSpPr txBox="1"/>
          <p:nvPr/>
        </p:nvSpPr>
        <p:spPr>
          <a:xfrm>
            <a:off x="357684" y="2070564"/>
            <a:ext cx="11681785" cy="30623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3200" b="1" smtClean="0">
                <a:solidFill>
                  <a:srgbClr val="F26649"/>
                </a:solidFill>
                <a:ea typeface="Calibri" panose="020F0502020204030204" pitchFamily="34" charset="0"/>
              </a:rPr>
              <a:t>4. </a:t>
            </a:r>
            <a:r>
              <a:rPr lang="en-US" sz="3200">
                <a:ea typeface="Calibri" panose="020F0502020204030204" pitchFamily="34" charset="0"/>
              </a:rPr>
              <a:t>(Addict) ___________ shopping is a form of behaviour that makes shoppers buy many items they don’t need.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endParaRPr lang="en-US" sz="1500" dirty="0">
              <a:ea typeface="Calibri" panose="020F0502020204030204" pitchFamily="34" charset="0"/>
            </a:endParaRP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3200" b="1" smtClean="0">
                <a:solidFill>
                  <a:srgbClr val="F26649"/>
                </a:solidFill>
                <a:ea typeface="Calibri" panose="020F0502020204030204" pitchFamily="34" charset="0"/>
              </a:rPr>
              <a:t>5. </a:t>
            </a:r>
            <a:r>
              <a:rPr lang="en-US" sz="3200">
                <a:ea typeface="Calibri" panose="020F0502020204030204" pitchFamily="34" charset="0"/>
              </a:rPr>
              <a:t>When a natural disaster happens, we must listen to (instruct) _____________ from local authorities.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endParaRPr lang="en-US" sz="1500" dirty="0">
              <a:ea typeface="Calibri" panose="020F0502020204030204" pitchFamily="34" charset="0"/>
            </a:endParaRPr>
          </a:p>
        </p:txBody>
      </p:sp>
      <p:sp>
        <p:nvSpPr>
          <p:cNvPr id="4" name="Google Shape;1881;p31">
            <a:extLst>
              <a:ext uri="{FF2B5EF4-FFF2-40B4-BE49-F238E27FC236}">
                <a16:creationId xmlns:a16="http://schemas.microsoft.com/office/drawing/2014/main" id="{24EF0528-1A95-081D-E757-9ECE43478241}"/>
              </a:ext>
            </a:extLst>
          </p:cNvPr>
          <p:cNvSpPr txBox="1">
            <a:spLocks/>
          </p:cNvSpPr>
          <p:nvPr/>
        </p:nvSpPr>
        <p:spPr>
          <a:xfrm>
            <a:off x="2381919" y="1961441"/>
            <a:ext cx="1917520" cy="6736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3200" b="1">
                <a:solidFill>
                  <a:srgbClr val="7030A0"/>
                </a:solidFill>
              </a:rPr>
              <a:t>Addictive</a:t>
            </a:r>
            <a:endParaRPr lang="en-US" sz="2400" b="1" dirty="0">
              <a:solidFill>
                <a:srgbClr val="7030A0"/>
              </a:solidFill>
              <a:cs typeface="Calibri" panose="020F0502020204030204" pitchFamily="34" charset="0"/>
            </a:endParaRPr>
          </a:p>
        </p:txBody>
      </p:sp>
      <p:sp>
        <p:nvSpPr>
          <p:cNvPr id="7" name="TextBox 14">
            <a:extLst>
              <a:ext uri="{FF2B5EF4-FFF2-40B4-BE49-F238E27FC236}">
                <a16:creationId xmlns:a16="http://schemas.microsoft.com/office/drawing/2014/main" id="{CD2F43A8-A3D6-5E2D-2CC0-727854194730}"/>
              </a:ext>
            </a:extLst>
          </p:cNvPr>
          <p:cNvSpPr txBox="1"/>
          <p:nvPr/>
        </p:nvSpPr>
        <p:spPr>
          <a:xfrm>
            <a:off x="446832" y="135939"/>
            <a:ext cx="3498443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VOCABULARY</a:t>
            </a:r>
          </a:p>
        </p:txBody>
      </p:sp>
      <p:sp>
        <p:nvSpPr>
          <p:cNvPr id="2" name="Google Shape;1881;p31">
            <a:extLst>
              <a:ext uri="{FF2B5EF4-FFF2-40B4-BE49-F238E27FC236}">
                <a16:creationId xmlns:a16="http://schemas.microsoft.com/office/drawing/2014/main" id="{2CD3F327-970E-FA16-BBFE-874738374CE3}"/>
              </a:ext>
            </a:extLst>
          </p:cNvPr>
          <p:cNvSpPr txBox="1">
            <a:spLocks/>
          </p:cNvSpPr>
          <p:nvPr/>
        </p:nvSpPr>
        <p:spPr>
          <a:xfrm>
            <a:off x="610029" y="3932511"/>
            <a:ext cx="2229940" cy="6736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3200" b="1">
                <a:solidFill>
                  <a:srgbClr val="7030A0"/>
                </a:solidFill>
              </a:rPr>
              <a:t>instructions</a:t>
            </a:r>
            <a:endParaRPr lang="en-US" sz="3200" b="1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0086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-1905" y="1905"/>
            <a:ext cx="12192000" cy="1083309"/>
            <a:chOff x="0" y="-3"/>
            <a:chExt cx="12192000" cy="1083309"/>
          </a:xfrm>
        </p:grpSpPr>
        <p:sp>
          <p:nvSpPr>
            <p:cNvPr id="23" name="Round Single Corner Rectangle 22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4" name="Round Single Corner Rectangle 23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5" name="Round Single Corner Rectangle 24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3" name="Rounded Rectangle 12"/>
          <p:cNvSpPr/>
          <p:nvPr/>
        </p:nvSpPr>
        <p:spPr>
          <a:xfrm>
            <a:off x="580533" y="1201133"/>
            <a:ext cx="508793" cy="502606"/>
          </a:xfrm>
          <a:prstGeom prst="roundRect">
            <a:avLst/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105039" y="1240086"/>
            <a:ext cx="10962846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Use the correct forms of the words in brackets to complete the sentences.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596246" y="1108879"/>
            <a:ext cx="48428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4</a:t>
            </a:r>
          </a:p>
        </p:txBody>
      </p:sp>
      <p:sp>
        <p:nvSpPr>
          <p:cNvPr id="3" name="Hộp Văn bản 2">
            <a:extLst>
              <a:ext uri="{FF2B5EF4-FFF2-40B4-BE49-F238E27FC236}">
                <a16:creationId xmlns:a16="http://schemas.microsoft.com/office/drawing/2014/main" id="{E132E13A-45EE-9CA7-924E-107E87E433A6}"/>
              </a:ext>
            </a:extLst>
          </p:cNvPr>
          <p:cNvSpPr txBox="1"/>
          <p:nvPr/>
        </p:nvSpPr>
        <p:spPr>
          <a:xfrm>
            <a:off x="308225" y="1932684"/>
            <a:ext cx="11704070" cy="477053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1" smtClean="0">
                <a:solidFill>
                  <a:srgbClr val="F26649"/>
                </a:solidFill>
                <a:ea typeface="Calibri" panose="020F0502020204030204" pitchFamily="34" charset="0"/>
              </a:rPr>
              <a:t>1. </a:t>
            </a:r>
            <a:r>
              <a:rPr lang="en-US" sz="3200" smtClean="0">
                <a:ea typeface="Calibri" panose="020F0502020204030204" pitchFamily="34" charset="0"/>
              </a:rPr>
              <a:t>While </a:t>
            </a:r>
            <a:r>
              <a:rPr lang="en-US" sz="3200" dirty="0">
                <a:ea typeface="Calibri" panose="020F0502020204030204" pitchFamily="34" charset="0"/>
              </a:rPr>
              <a:t>I (clean</a:t>
            </a:r>
            <a:r>
              <a:rPr lang="en-US" sz="3200">
                <a:ea typeface="Calibri" panose="020F0502020204030204" pitchFamily="34" charset="0"/>
              </a:rPr>
              <a:t>) </a:t>
            </a:r>
            <a:r>
              <a:rPr lang="en-US" sz="3200" smtClean="0">
                <a:ea typeface="Calibri" panose="020F0502020204030204" pitchFamily="34" charset="0"/>
              </a:rPr>
              <a:t>____________ </a:t>
            </a:r>
            <a:r>
              <a:rPr lang="en-US" sz="3200" dirty="0">
                <a:ea typeface="Calibri" panose="020F0502020204030204" pitchFamily="34" charset="0"/>
              </a:rPr>
              <a:t>out my cupboards, I found </a:t>
            </a:r>
            <a:r>
              <a:rPr lang="en-US" sz="3200">
                <a:ea typeface="Calibri" panose="020F0502020204030204" pitchFamily="34" charset="0"/>
              </a:rPr>
              <a:t>these </a:t>
            </a:r>
            <a:r>
              <a:rPr lang="en-US" sz="3200" smtClean="0">
                <a:ea typeface="Calibri" panose="020F0502020204030204" pitchFamily="34" charset="0"/>
              </a:rPr>
              <a:t>photos.</a:t>
            </a:r>
          </a:p>
          <a:p>
            <a:endParaRPr lang="en-US" sz="1200" smtClean="0">
              <a:ea typeface="Calibri" panose="020F0502020204030204" pitchFamily="34" charset="0"/>
            </a:endParaRPr>
          </a:p>
          <a:p>
            <a:r>
              <a:rPr lang="en-US" sz="3200" b="1" smtClean="0">
                <a:solidFill>
                  <a:srgbClr val="F26649"/>
                </a:solidFill>
                <a:ea typeface="Calibri" panose="020F0502020204030204" pitchFamily="34" charset="0"/>
              </a:rPr>
              <a:t>2</a:t>
            </a:r>
            <a:r>
              <a:rPr lang="en-US" sz="3200" b="1" dirty="0">
                <a:solidFill>
                  <a:srgbClr val="F26649"/>
                </a:solidFill>
                <a:ea typeface="Calibri" panose="020F0502020204030204" pitchFamily="34" charset="0"/>
              </a:rPr>
              <a:t>. </a:t>
            </a:r>
            <a:r>
              <a:rPr lang="en-US" sz="3200" dirty="0">
                <a:ea typeface="Calibri" panose="020F0502020204030204" pitchFamily="34" charset="0"/>
              </a:rPr>
              <a:t>Sam is studying hard. He (have</a:t>
            </a:r>
            <a:r>
              <a:rPr lang="en-US" sz="3200">
                <a:ea typeface="Calibri" panose="020F0502020204030204" pitchFamily="34" charset="0"/>
              </a:rPr>
              <a:t>) </a:t>
            </a:r>
            <a:r>
              <a:rPr lang="en-US" sz="3200" smtClean="0">
                <a:ea typeface="Calibri" panose="020F0502020204030204" pitchFamily="34" charset="0"/>
              </a:rPr>
              <a:t>_____ </a:t>
            </a:r>
            <a:r>
              <a:rPr lang="en-US" sz="3200" dirty="0">
                <a:ea typeface="Calibri" panose="020F0502020204030204" pitchFamily="34" charset="0"/>
              </a:rPr>
              <a:t>his exam this </a:t>
            </a:r>
            <a:r>
              <a:rPr lang="en-US" sz="3200">
                <a:ea typeface="Calibri" panose="020F0502020204030204" pitchFamily="34" charset="0"/>
              </a:rPr>
              <a:t>Friday</a:t>
            </a:r>
            <a:r>
              <a:rPr lang="en-US" sz="3200" smtClean="0">
                <a:ea typeface="Calibri" panose="020F0502020204030204" pitchFamily="34" charset="0"/>
              </a:rPr>
              <a:t>.</a:t>
            </a:r>
          </a:p>
          <a:p>
            <a:endParaRPr lang="en-US" sz="1200" dirty="0">
              <a:ea typeface="Calibri" panose="020F0502020204030204" pitchFamily="34" charset="0"/>
            </a:endParaRPr>
          </a:p>
          <a:p>
            <a:r>
              <a:rPr lang="en-US" sz="3200" b="1" dirty="0">
                <a:solidFill>
                  <a:srgbClr val="F26649"/>
                </a:solidFill>
                <a:ea typeface="Calibri" panose="020F0502020204030204" pitchFamily="34" charset="0"/>
              </a:rPr>
              <a:t>3. </a:t>
            </a:r>
            <a:r>
              <a:rPr lang="en-US" sz="3200" dirty="0">
                <a:ea typeface="Calibri" panose="020F0502020204030204" pitchFamily="34" charset="0"/>
              </a:rPr>
              <a:t>This brochure says that the big sale (start) ________ next </a:t>
            </a:r>
            <a:r>
              <a:rPr lang="en-US" sz="3200">
                <a:ea typeface="Calibri" panose="020F0502020204030204" pitchFamily="34" charset="0"/>
              </a:rPr>
              <a:t>Friday</a:t>
            </a:r>
            <a:r>
              <a:rPr lang="en-US" sz="3200" smtClean="0">
                <a:ea typeface="Calibri" panose="020F0502020204030204" pitchFamily="34" charset="0"/>
              </a:rPr>
              <a:t>.</a:t>
            </a:r>
          </a:p>
          <a:p>
            <a:endParaRPr lang="en-US" sz="1200" dirty="0">
              <a:ea typeface="Calibri" panose="020F0502020204030204" pitchFamily="34" charset="0"/>
            </a:endParaRPr>
          </a:p>
          <a:p>
            <a:r>
              <a:rPr lang="en-US" sz="3200" b="1" dirty="0">
                <a:solidFill>
                  <a:srgbClr val="F26649"/>
                </a:solidFill>
                <a:ea typeface="Calibri" panose="020F0502020204030204" pitchFamily="34" charset="0"/>
              </a:rPr>
              <a:t>4</a:t>
            </a:r>
            <a:r>
              <a:rPr lang="en-US" sz="3200" b="1">
                <a:solidFill>
                  <a:srgbClr val="F26649"/>
                </a:solidFill>
                <a:ea typeface="Calibri" panose="020F0502020204030204" pitchFamily="34" charset="0"/>
              </a:rPr>
              <a:t>. </a:t>
            </a:r>
            <a:r>
              <a:rPr lang="en-US" sz="3200" smtClean="0">
                <a:ea typeface="Calibri" panose="020F0502020204030204" pitchFamily="34" charset="0"/>
              </a:rPr>
              <a:t>______ </a:t>
            </a:r>
            <a:r>
              <a:rPr lang="en-US" sz="3200" dirty="0">
                <a:ea typeface="Calibri" panose="020F0502020204030204" pitchFamily="34" charset="0"/>
              </a:rPr>
              <a:t>the flood victims still (wait</a:t>
            </a:r>
            <a:r>
              <a:rPr lang="en-US" sz="3200">
                <a:ea typeface="Calibri" panose="020F0502020204030204" pitchFamily="34" charset="0"/>
              </a:rPr>
              <a:t>) </a:t>
            </a:r>
            <a:r>
              <a:rPr lang="en-US" sz="3200" smtClean="0">
                <a:ea typeface="Calibri" panose="020F0502020204030204" pitchFamily="34" charset="0"/>
              </a:rPr>
              <a:t>_______ </a:t>
            </a:r>
            <a:r>
              <a:rPr lang="en-US" sz="3200" dirty="0">
                <a:ea typeface="Calibri" panose="020F0502020204030204" pitchFamily="34" charset="0"/>
              </a:rPr>
              <a:t>when the rescuers </a:t>
            </a:r>
            <a:r>
              <a:rPr lang="en-US" sz="3200">
                <a:ea typeface="Calibri" panose="020F0502020204030204" pitchFamily="34" charset="0"/>
              </a:rPr>
              <a:t>came</a:t>
            </a:r>
            <a:r>
              <a:rPr lang="en-US" sz="3200" smtClean="0">
                <a:ea typeface="Calibri" panose="020F0502020204030204" pitchFamily="34" charset="0"/>
              </a:rPr>
              <a:t>?</a:t>
            </a:r>
          </a:p>
          <a:p>
            <a:endParaRPr lang="en-US" sz="1200" dirty="0">
              <a:ea typeface="Calibri" panose="020F0502020204030204" pitchFamily="34" charset="0"/>
            </a:endParaRPr>
          </a:p>
          <a:p>
            <a:r>
              <a:rPr lang="en-US" sz="3200" b="1" dirty="0">
                <a:solidFill>
                  <a:srgbClr val="F26649"/>
                </a:solidFill>
                <a:ea typeface="Calibri" panose="020F0502020204030204" pitchFamily="34" charset="0"/>
              </a:rPr>
              <a:t>5</a:t>
            </a:r>
            <a:r>
              <a:rPr lang="en-US" sz="3200" b="1">
                <a:solidFill>
                  <a:srgbClr val="F26649"/>
                </a:solidFill>
                <a:ea typeface="Calibri" panose="020F0502020204030204" pitchFamily="34" charset="0"/>
              </a:rPr>
              <a:t>. </a:t>
            </a:r>
            <a:r>
              <a:rPr lang="en-US" sz="3200" smtClean="0">
                <a:ea typeface="Calibri" panose="020F0502020204030204" pitchFamily="34" charset="0"/>
              </a:rPr>
              <a:t>I (</a:t>
            </a:r>
            <a:r>
              <a:rPr lang="en-US" sz="3200" dirty="0">
                <a:ea typeface="Calibri" panose="020F0502020204030204" pitchFamily="34" charset="0"/>
              </a:rPr>
              <a:t>fall</a:t>
            </a:r>
            <a:r>
              <a:rPr lang="en-US" sz="3200">
                <a:ea typeface="Calibri" panose="020F0502020204030204" pitchFamily="34" charset="0"/>
              </a:rPr>
              <a:t>) </a:t>
            </a:r>
            <a:r>
              <a:rPr lang="en-US" sz="3200" smtClean="0">
                <a:ea typeface="Calibri" panose="020F0502020204030204" pitchFamily="34" charset="0"/>
              </a:rPr>
              <a:t>______________ </a:t>
            </a:r>
            <a:r>
              <a:rPr lang="en-US" sz="3200" dirty="0">
                <a:ea typeface="Calibri" panose="020F0502020204030204" pitchFamily="34" charset="0"/>
              </a:rPr>
              <a:t>asleep last night when I (hear</a:t>
            </a:r>
            <a:r>
              <a:rPr lang="en-US" sz="3200">
                <a:ea typeface="Calibri" panose="020F0502020204030204" pitchFamily="34" charset="0"/>
              </a:rPr>
              <a:t>) </a:t>
            </a:r>
            <a:r>
              <a:rPr lang="en-US" sz="3200" smtClean="0">
                <a:ea typeface="Calibri" panose="020F0502020204030204" pitchFamily="34" charset="0"/>
              </a:rPr>
              <a:t>______ </a:t>
            </a:r>
            <a:r>
              <a:rPr lang="en-US" sz="3200" dirty="0">
                <a:ea typeface="Calibri" panose="020F0502020204030204" pitchFamily="34" charset="0"/>
              </a:rPr>
              <a:t>a knock at </a:t>
            </a:r>
            <a:r>
              <a:rPr lang="en-US" sz="3200">
                <a:ea typeface="Calibri" panose="020F0502020204030204" pitchFamily="34" charset="0"/>
              </a:rPr>
              <a:t>the </a:t>
            </a:r>
            <a:r>
              <a:rPr lang="en-US" sz="3200" smtClean="0">
                <a:ea typeface="Calibri" panose="020F0502020204030204" pitchFamily="34" charset="0"/>
              </a:rPr>
              <a:t>door.</a:t>
            </a:r>
            <a:endParaRPr lang="en-US" sz="3200" dirty="0">
              <a:ea typeface="Calibri" panose="020F0502020204030204" pitchFamily="34" charset="0"/>
            </a:endParaRPr>
          </a:p>
        </p:txBody>
      </p:sp>
      <p:sp>
        <p:nvSpPr>
          <p:cNvPr id="4" name="Google Shape;1881;p31">
            <a:extLst>
              <a:ext uri="{FF2B5EF4-FFF2-40B4-BE49-F238E27FC236}">
                <a16:creationId xmlns:a16="http://schemas.microsoft.com/office/drawing/2014/main" id="{24EF0528-1A95-081D-E757-9ECE43478241}"/>
              </a:ext>
            </a:extLst>
          </p:cNvPr>
          <p:cNvSpPr txBox="1">
            <a:spLocks/>
          </p:cNvSpPr>
          <p:nvPr/>
        </p:nvSpPr>
        <p:spPr>
          <a:xfrm>
            <a:off x="3295257" y="1715724"/>
            <a:ext cx="2437328" cy="6736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1200"/>
              </a:spcBef>
              <a:spcAft>
                <a:spcPts val="1800"/>
              </a:spcAft>
              <a:buNone/>
            </a:pPr>
            <a:r>
              <a:rPr lang="en-US" sz="3200" b="1" dirty="0">
                <a:solidFill>
                  <a:srgbClr val="7030A0"/>
                </a:solidFill>
              </a:rPr>
              <a:t>was cleaning </a:t>
            </a:r>
            <a:endParaRPr lang="en-US" sz="2400" b="1" dirty="0">
              <a:solidFill>
                <a:srgbClr val="7030A0"/>
              </a:solidFill>
              <a:cs typeface="Calibri" panose="020F0502020204030204" pitchFamily="34" charset="0"/>
            </a:endParaRPr>
          </a:p>
        </p:txBody>
      </p:sp>
      <p:sp>
        <p:nvSpPr>
          <p:cNvPr id="7" name="TextBox 14">
            <a:extLst>
              <a:ext uri="{FF2B5EF4-FFF2-40B4-BE49-F238E27FC236}">
                <a16:creationId xmlns:a16="http://schemas.microsoft.com/office/drawing/2014/main" id="{CD2F43A8-A3D6-5E2D-2CC0-727854194730}"/>
              </a:ext>
            </a:extLst>
          </p:cNvPr>
          <p:cNvSpPr txBox="1"/>
          <p:nvPr/>
        </p:nvSpPr>
        <p:spPr>
          <a:xfrm>
            <a:off x="446832" y="135939"/>
            <a:ext cx="3498443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VOCABULARY</a:t>
            </a:r>
          </a:p>
        </p:txBody>
      </p:sp>
      <p:sp>
        <p:nvSpPr>
          <p:cNvPr id="2" name="Google Shape;1881;p31">
            <a:extLst>
              <a:ext uri="{FF2B5EF4-FFF2-40B4-BE49-F238E27FC236}">
                <a16:creationId xmlns:a16="http://schemas.microsoft.com/office/drawing/2014/main" id="{2CD3F327-970E-FA16-BBFE-874738374CE3}"/>
              </a:ext>
            </a:extLst>
          </p:cNvPr>
          <p:cNvSpPr txBox="1">
            <a:spLocks/>
          </p:cNvSpPr>
          <p:nvPr/>
        </p:nvSpPr>
        <p:spPr>
          <a:xfrm>
            <a:off x="6160260" y="2888959"/>
            <a:ext cx="1054074" cy="6736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1200"/>
              </a:spcBef>
              <a:spcAft>
                <a:spcPts val="1800"/>
              </a:spcAft>
              <a:buNone/>
            </a:pPr>
            <a:r>
              <a:rPr lang="en-US" sz="3200" b="1" dirty="0">
                <a:solidFill>
                  <a:srgbClr val="7030A0"/>
                </a:solidFill>
              </a:rPr>
              <a:t>has</a:t>
            </a:r>
            <a:endParaRPr lang="en-US" sz="2400" b="1" dirty="0">
              <a:solidFill>
                <a:srgbClr val="7030A0"/>
              </a:solidFill>
              <a:cs typeface="Calibri" panose="020F0502020204030204" pitchFamily="34" charset="0"/>
            </a:endParaRPr>
          </a:p>
        </p:txBody>
      </p:sp>
      <p:sp>
        <p:nvSpPr>
          <p:cNvPr id="5" name="Google Shape;1881;p31">
            <a:extLst>
              <a:ext uri="{FF2B5EF4-FFF2-40B4-BE49-F238E27FC236}">
                <a16:creationId xmlns:a16="http://schemas.microsoft.com/office/drawing/2014/main" id="{79B3007F-3D45-9B03-1A46-44BD3D37A818}"/>
              </a:ext>
            </a:extLst>
          </p:cNvPr>
          <p:cNvSpPr txBox="1">
            <a:spLocks/>
          </p:cNvSpPr>
          <p:nvPr/>
        </p:nvSpPr>
        <p:spPr>
          <a:xfrm>
            <a:off x="7837210" y="3562572"/>
            <a:ext cx="1605815" cy="6736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1200"/>
              </a:spcBef>
              <a:spcAft>
                <a:spcPts val="1800"/>
              </a:spcAft>
              <a:buNone/>
            </a:pPr>
            <a:r>
              <a:rPr lang="en-US" sz="3200" b="1" dirty="0">
                <a:solidFill>
                  <a:srgbClr val="7030A0"/>
                </a:solidFill>
              </a:rPr>
              <a:t>starts </a:t>
            </a:r>
            <a:endParaRPr lang="en-US" sz="2400" b="1" dirty="0">
              <a:solidFill>
                <a:srgbClr val="7030A0"/>
              </a:solidFill>
              <a:cs typeface="Calibri" panose="020F0502020204030204" pitchFamily="34" charset="0"/>
            </a:endParaRPr>
          </a:p>
        </p:txBody>
      </p:sp>
      <p:sp>
        <p:nvSpPr>
          <p:cNvPr id="8" name="Google Shape;1881;p31">
            <a:extLst>
              <a:ext uri="{FF2B5EF4-FFF2-40B4-BE49-F238E27FC236}">
                <a16:creationId xmlns:a16="http://schemas.microsoft.com/office/drawing/2014/main" id="{2329333D-ABF3-6DEB-1A93-15113E7FB2F7}"/>
              </a:ext>
            </a:extLst>
          </p:cNvPr>
          <p:cNvSpPr txBox="1">
            <a:spLocks/>
          </p:cNvSpPr>
          <p:nvPr/>
        </p:nvSpPr>
        <p:spPr>
          <a:xfrm>
            <a:off x="6687297" y="4236185"/>
            <a:ext cx="1515758" cy="6736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1200"/>
              </a:spcBef>
              <a:spcAft>
                <a:spcPts val="1800"/>
              </a:spcAft>
              <a:buNone/>
            </a:pPr>
            <a:r>
              <a:rPr lang="en-US" sz="3200" b="1" smtClean="0">
                <a:solidFill>
                  <a:srgbClr val="7030A0"/>
                </a:solidFill>
              </a:rPr>
              <a:t>waiting </a:t>
            </a:r>
            <a:endParaRPr lang="en-US" sz="2400" b="1" dirty="0">
              <a:solidFill>
                <a:srgbClr val="7030A0"/>
              </a:solidFill>
              <a:cs typeface="Calibri" panose="020F0502020204030204" pitchFamily="34" charset="0"/>
            </a:endParaRPr>
          </a:p>
        </p:txBody>
      </p:sp>
      <p:sp>
        <p:nvSpPr>
          <p:cNvPr id="9" name="Google Shape;1881;p31">
            <a:extLst>
              <a:ext uri="{FF2B5EF4-FFF2-40B4-BE49-F238E27FC236}">
                <a16:creationId xmlns:a16="http://schemas.microsoft.com/office/drawing/2014/main" id="{74B2F0F0-4AC2-6D3F-FA77-3BC71E422559}"/>
              </a:ext>
            </a:extLst>
          </p:cNvPr>
          <p:cNvSpPr txBox="1">
            <a:spLocks/>
          </p:cNvSpPr>
          <p:nvPr/>
        </p:nvSpPr>
        <p:spPr>
          <a:xfrm>
            <a:off x="1834213" y="5402877"/>
            <a:ext cx="2781747" cy="6736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1200"/>
              </a:spcBef>
              <a:spcAft>
                <a:spcPts val="1800"/>
              </a:spcAft>
              <a:buNone/>
            </a:pPr>
            <a:r>
              <a:rPr lang="en-US" sz="3200" b="1" dirty="0">
                <a:solidFill>
                  <a:srgbClr val="7030A0"/>
                </a:solidFill>
              </a:rPr>
              <a:t>was </a:t>
            </a:r>
            <a:r>
              <a:rPr lang="en-US" sz="3200" b="1">
                <a:solidFill>
                  <a:srgbClr val="7030A0"/>
                </a:solidFill>
              </a:rPr>
              <a:t>just </a:t>
            </a:r>
            <a:r>
              <a:rPr lang="en-US" sz="3200" b="1" smtClean="0">
                <a:solidFill>
                  <a:srgbClr val="7030A0"/>
                </a:solidFill>
              </a:rPr>
              <a:t>falling</a:t>
            </a:r>
            <a:endParaRPr lang="en-US" sz="2400" b="1" dirty="0">
              <a:solidFill>
                <a:srgbClr val="7030A0"/>
              </a:solidFill>
              <a:cs typeface="Calibri" panose="020F0502020204030204" pitchFamily="34" charset="0"/>
            </a:endParaRPr>
          </a:p>
        </p:txBody>
      </p:sp>
      <p:sp>
        <p:nvSpPr>
          <p:cNvPr id="18" name="Google Shape;1881;p31">
            <a:extLst>
              <a:ext uri="{FF2B5EF4-FFF2-40B4-BE49-F238E27FC236}">
                <a16:creationId xmlns:a16="http://schemas.microsoft.com/office/drawing/2014/main" id="{74B2F0F0-4AC2-6D3F-FA77-3BC71E422559}"/>
              </a:ext>
            </a:extLst>
          </p:cNvPr>
          <p:cNvSpPr txBox="1">
            <a:spLocks/>
          </p:cNvSpPr>
          <p:nvPr/>
        </p:nvSpPr>
        <p:spPr>
          <a:xfrm>
            <a:off x="9896762" y="5402876"/>
            <a:ext cx="1251885" cy="6736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1200"/>
              </a:spcBef>
              <a:spcAft>
                <a:spcPts val="1800"/>
              </a:spcAft>
              <a:buNone/>
            </a:pPr>
            <a:r>
              <a:rPr lang="en-US" sz="3200" b="1" smtClean="0">
                <a:solidFill>
                  <a:srgbClr val="7030A0"/>
                </a:solidFill>
              </a:rPr>
              <a:t>heard </a:t>
            </a:r>
            <a:endParaRPr lang="en-US" sz="2400" b="1" dirty="0">
              <a:solidFill>
                <a:srgbClr val="7030A0"/>
              </a:solidFill>
              <a:cs typeface="Calibri" panose="020F0502020204030204" pitchFamily="34" charset="0"/>
            </a:endParaRPr>
          </a:p>
        </p:txBody>
      </p:sp>
      <p:sp>
        <p:nvSpPr>
          <p:cNvPr id="22" name="Google Shape;1881;p31">
            <a:extLst>
              <a:ext uri="{FF2B5EF4-FFF2-40B4-BE49-F238E27FC236}">
                <a16:creationId xmlns:a16="http://schemas.microsoft.com/office/drawing/2014/main" id="{2329333D-ABF3-6DEB-1A93-15113E7FB2F7}"/>
              </a:ext>
            </a:extLst>
          </p:cNvPr>
          <p:cNvSpPr txBox="1">
            <a:spLocks/>
          </p:cNvSpPr>
          <p:nvPr/>
        </p:nvSpPr>
        <p:spPr>
          <a:xfrm>
            <a:off x="834929" y="4236185"/>
            <a:ext cx="1145024" cy="6736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1200"/>
              </a:spcBef>
              <a:spcAft>
                <a:spcPts val="1800"/>
              </a:spcAft>
              <a:buNone/>
            </a:pPr>
            <a:r>
              <a:rPr lang="en-US" sz="3200" b="1" smtClean="0">
                <a:solidFill>
                  <a:srgbClr val="7030A0"/>
                </a:solidFill>
              </a:rPr>
              <a:t>Were</a:t>
            </a:r>
            <a:endParaRPr lang="en-US" sz="2400" b="1" dirty="0">
              <a:solidFill>
                <a:srgbClr val="7030A0"/>
              </a:solidFill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267163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2" grpId="0"/>
      <p:bldP spid="5" grpId="0"/>
      <p:bldP spid="8" grpId="0"/>
      <p:bldP spid="9" grpId="0"/>
      <p:bldP spid="18" grpId="0"/>
      <p:bldP spid="2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-1905" y="1905"/>
            <a:ext cx="12192000" cy="1083309"/>
            <a:chOff x="0" y="-3"/>
            <a:chExt cx="12192000" cy="1083309"/>
          </a:xfrm>
        </p:grpSpPr>
        <p:sp>
          <p:nvSpPr>
            <p:cNvPr id="23" name="Round Single Corner Rectangle 22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4" name="Round Single Corner Rectangle 23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5" name="Round Single Corner Rectangle 24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3" name="Rounded Rectangle 12"/>
          <p:cNvSpPr/>
          <p:nvPr/>
        </p:nvSpPr>
        <p:spPr>
          <a:xfrm>
            <a:off x="348218" y="1271627"/>
            <a:ext cx="502606" cy="502606"/>
          </a:xfrm>
          <a:prstGeom prst="roundRect">
            <a:avLst/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850824" y="1267945"/>
            <a:ext cx="11161471" cy="52322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8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Complete the sentences, so that they are true for you.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392149" y="1166266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5</a:t>
            </a:r>
          </a:p>
        </p:txBody>
      </p:sp>
      <p:sp>
        <p:nvSpPr>
          <p:cNvPr id="3" name="Hộp Văn bản 2">
            <a:extLst>
              <a:ext uri="{FF2B5EF4-FFF2-40B4-BE49-F238E27FC236}">
                <a16:creationId xmlns:a16="http://schemas.microsoft.com/office/drawing/2014/main" id="{E132E13A-45EE-9CA7-924E-107E87E433A6}"/>
              </a:ext>
            </a:extLst>
          </p:cNvPr>
          <p:cNvSpPr txBox="1"/>
          <p:nvPr/>
        </p:nvSpPr>
        <p:spPr>
          <a:xfrm>
            <a:off x="275546" y="2426701"/>
            <a:ext cx="11914549" cy="31393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000" b="1" smtClean="0">
                <a:solidFill>
                  <a:srgbClr val="F26649"/>
                </a:solidFill>
                <a:ea typeface="Calibri" panose="020F0502020204030204" pitchFamily="34" charset="0"/>
              </a:rPr>
              <a:t>1. </a:t>
            </a:r>
            <a:r>
              <a:rPr lang="en-US" sz="3000" smtClean="0">
                <a:ea typeface="Calibri" panose="020F0502020204030204" pitchFamily="34" charset="0"/>
              </a:rPr>
              <a:t>When </a:t>
            </a:r>
            <a:r>
              <a:rPr lang="en-US" sz="3000" dirty="0">
                <a:ea typeface="Calibri" panose="020F0502020204030204" pitchFamily="34" charset="0"/>
              </a:rPr>
              <a:t>I finished my lessons yesterday</a:t>
            </a:r>
            <a:r>
              <a:rPr lang="en-US" sz="3000">
                <a:ea typeface="Calibri" panose="020F0502020204030204" pitchFamily="34" charset="0"/>
              </a:rPr>
              <a:t>, </a:t>
            </a:r>
            <a:r>
              <a:rPr lang="en-US" sz="3000" smtClean="0">
                <a:ea typeface="Calibri" panose="020F0502020204030204" pitchFamily="34" charset="0"/>
              </a:rPr>
              <a:t>__________________________.</a:t>
            </a:r>
          </a:p>
          <a:p>
            <a:endParaRPr lang="en-US" sz="1200" dirty="0">
              <a:ea typeface="Calibri" panose="020F0502020204030204" pitchFamily="34" charset="0"/>
            </a:endParaRPr>
          </a:p>
          <a:p>
            <a:r>
              <a:rPr lang="en-US" sz="3000" b="1" dirty="0">
                <a:solidFill>
                  <a:srgbClr val="F26649"/>
                </a:solidFill>
                <a:ea typeface="Calibri" panose="020F0502020204030204" pitchFamily="34" charset="0"/>
              </a:rPr>
              <a:t>2. </a:t>
            </a:r>
            <a:r>
              <a:rPr lang="en-US" sz="3000" dirty="0">
                <a:ea typeface="Calibri" panose="020F0502020204030204" pitchFamily="34" charset="0"/>
              </a:rPr>
              <a:t>Before I go to bed at night</a:t>
            </a:r>
            <a:r>
              <a:rPr lang="en-US" sz="3000">
                <a:ea typeface="Calibri" panose="020F0502020204030204" pitchFamily="34" charset="0"/>
              </a:rPr>
              <a:t>, </a:t>
            </a:r>
            <a:r>
              <a:rPr lang="en-US" sz="3000" smtClean="0">
                <a:ea typeface="Calibri" panose="020F0502020204030204" pitchFamily="34" charset="0"/>
              </a:rPr>
              <a:t>___________________________.</a:t>
            </a:r>
          </a:p>
          <a:p>
            <a:endParaRPr lang="en-US" sz="1200" dirty="0">
              <a:ea typeface="Calibri" panose="020F0502020204030204" pitchFamily="34" charset="0"/>
            </a:endParaRPr>
          </a:p>
          <a:p>
            <a:r>
              <a:rPr lang="en-US" sz="3000" b="1" dirty="0">
                <a:solidFill>
                  <a:srgbClr val="F26649"/>
                </a:solidFill>
                <a:ea typeface="Calibri" panose="020F0502020204030204" pitchFamily="34" charset="0"/>
              </a:rPr>
              <a:t>3. </a:t>
            </a:r>
            <a:r>
              <a:rPr lang="en-US" sz="3000" dirty="0">
                <a:ea typeface="Calibri" panose="020F0502020204030204" pitchFamily="34" charset="0"/>
              </a:rPr>
              <a:t>I will wait until the </a:t>
            </a:r>
            <a:r>
              <a:rPr lang="en-US" sz="3000">
                <a:ea typeface="Calibri" panose="020F0502020204030204" pitchFamily="34" charset="0"/>
              </a:rPr>
              <a:t>teacher </a:t>
            </a:r>
            <a:r>
              <a:rPr lang="en-US" sz="3000" smtClean="0">
                <a:ea typeface="Calibri" panose="020F0502020204030204" pitchFamily="34" charset="0"/>
              </a:rPr>
              <a:t>______________________.</a:t>
            </a:r>
          </a:p>
          <a:p>
            <a:endParaRPr lang="en-US" sz="1200" dirty="0">
              <a:ea typeface="Calibri" panose="020F0502020204030204" pitchFamily="34" charset="0"/>
            </a:endParaRPr>
          </a:p>
          <a:p>
            <a:r>
              <a:rPr lang="en-US" sz="3000" b="1" dirty="0">
                <a:solidFill>
                  <a:srgbClr val="F26649"/>
                </a:solidFill>
                <a:ea typeface="Calibri" panose="020F0502020204030204" pitchFamily="34" charset="0"/>
              </a:rPr>
              <a:t>4. </a:t>
            </a:r>
            <a:r>
              <a:rPr lang="en-US" sz="3000" dirty="0">
                <a:ea typeface="Calibri" panose="020F0502020204030204" pitchFamily="34" charset="0"/>
              </a:rPr>
              <a:t>As soon as we have our summer holiday</a:t>
            </a:r>
            <a:r>
              <a:rPr lang="en-US" sz="3000">
                <a:ea typeface="Calibri" panose="020F0502020204030204" pitchFamily="34" charset="0"/>
              </a:rPr>
              <a:t>, </a:t>
            </a:r>
            <a:r>
              <a:rPr lang="en-US" sz="3000" smtClean="0">
                <a:ea typeface="Calibri" panose="020F0502020204030204" pitchFamily="34" charset="0"/>
              </a:rPr>
              <a:t>_________________________.</a:t>
            </a:r>
          </a:p>
          <a:p>
            <a:endParaRPr lang="en-US" sz="1200" dirty="0">
              <a:ea typeface="Calibri" panose="020F0502020204030204" pitchFamily="34" charset="0"/>
            </a:endParaRPr>
          </a:p>
          <a:p>
            <a:r>
              <a:rPr lang="en-US" sz="3000" b="1" dirty="0">
                <a:solidFill>
                  <a:srgbClr val="F26649"/>
                </a:solidFill>
                <a:ea typeface="Calibri" panose="020F0502020204030204" pitchFamily="34" charset="0"/>
              </a:rPr>
              <a:t>5. </a:t>
            </a:r>
            <a:r>
              <a:rPr lang="en-US" sz="3000" dirty="0">
                <a:ea typeface="Calibri" panose="020F0502020204030204" pitchFamily="34" charset="0"/>
              </a:rPr>
              <a:t>I usually listen to music </a:t>
            </a:r>
            <a:r>
              <a:rPr lang="en-US" sz="3000">
                <a:ea typeface="Calibri" panose="020F0502020204030204" pitchFamily="34" charset="0"/>
              </a:rPr>
              <a:t>while </a:t>
            </a:r>
            <a:r>
              <a:rPr lang="en-US" sz="3000" smtClean="0">
                <a:ea typeface="Calibri" panose="020F0502020204030204" pitchFamily="34" charset="0"/>
              </a:rPr>
              <a:t>_______________________.</a:t>
            </a:r>
            <a:endParaRPr lang="en-US" sz="3000" dirty="0">
              <a:ea typeface="Calibri" panose="020F0502020204030204" pitchFamily="34" charset="0"/>
            </a:endParaRPr>
          </a:p>
        </p:txBody>
      </p:sp>
      <p:sp>
        <p:nvSpPr>
          <p:cNvPr id="4" name="Google Shape;1881;p31">
            <a:extLst>
              <a:ext uri="{FF2B5EF4-FFF2-40B4-BE49-F238E27FC236}">
                <a16:creationId xmlns:a16="http://schemas.microsoft.com/office/drawing/2014/main" id="{24EF0528-1A95-081D-E757-9ECE43478241}"/>
              </a:ext>
            </a:extLst>
          </p:cNvPr>
          <p:cNvSpPr txBox="1">
            <a:spLocks/>
          </p:cNvSpPr>
          <p:nvPr/>
        </p:nvSpPr>
        <p:spPr>
          <a:xfrm>
            <a:off x="6570036" y="2303483"/>
            <a:ext cx="5241707" cy="6736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3000" b="1" dirty="0">
                <a:solidFill>
                  <a:srgbClr val="7030A0"/>
                </a:solidFill>
              </a:rPr>
              <a:t>my friends were waiting for me</a:t>
            </a:r>
            <a:endParaRPr lang="en-US" sz="3000" b="1" dirty="0">
              <a:solidFill>
                <a:srgbClr val="7030A0"/>
              </a:solidFill>
              <a:cs typeface="Calibri" panose="020F0502020204030204" pitchFamily="34" charset="0"/>
            </a:endParaRPr>
          </a:p>
        </p:txBody>
      </p:sp>
      <p:sp>
        <p:nvSpPr>
          <p:cNvPr id="7" name="TextBox 14">
            <a:extLst>
              <a:ext uri="{FF2B5EF4-FFF2-40B4-BE49-F238E27FC236}">
                <a16:creationId xmlns:a16="http://schemas.microsoft.com/office/drawing/2014/main" id="{CD2F43A8-A3D6-5E2D-2CC0-727854194730}"/>
              </a:ext>
            </a:extLst>
          </p:cNvPr>
          <p:cNvSpPr txBox="1"/>
          <p:nvPr/>
        </p:nvSpPr>
        <p:spPr>
          <a:xfrm>
            <a:off x="446833" y="135939"/>
            <a:ext cx="3179944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GRAMMAR</a:t>
            </a:r>
          </a:p>
        </p:txBody>
      </p:sp>
      <p:sp>
        <p:nvSpPr>
          <p:cNvPr id="2" name="Google Shape;1881;p31">
            <a:extLst>
              <a:ext uri="{FF2B5EF4-FFF2-40B4-BE49-F238E27FC236}">
                <a16:creationId xmlns:a16="http://schemas.microsoft.com/office/drawing/2014/main" id="{2CD3F327-970E-FA16-BBFE-874738374CE3}"/>
              </a:ext>
            </a:extLst>
          </p:cNvPr>
          <p:cNvSpPr txBox="1">
            <a:spLocks/>
          </p:cNvSpPr>
          <p:nvPr/>
        </p:nvSpPr>
        <p:spPr>
          <a:xfrm>
            <a:off x="4881193" y="2928118"/>
            <a:ext cx="5036530" cy="6736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3000" b="1" dirty="0">
                <a:solidFill>
                  <a:srgbClr val="7030A0"/>
                </a:solidFill>
              </a:rPr>
              <a:t>my mother read a story for me</a:t>
            </a:r>
            <a:endParaRPr lang="en-US" sz="3000" b="1" dirty="0">
              <a:solidFill>
                <a:srgbClr val="7030A0"/>
              </a:solidFill>
              <a:cs typeface="Calibri" panose="020F0502020204030204" pitchFamily="34" charset="0"/>
            </a:endParaRPr>
          </a:p>
        </p:txBody>
      </p:sp>
      <p:sp>
        <p:nvSpPr>
          <p:cNvPr id="5" name="Google Shape;1881;p31">
            <a:extLst>
              <a:ext uri="{FF2B5EF4-FFF2-40B4-BE49-F238E27FC236}">
                <a16:creationId xmlns:a16="http://schemas.microsoft.com/office/drawing/2014/main" id="{79B3007F-3D45-9B03-1A46-44BD3D37A818}"/>
              </a:ext>
            </a:extLst>
          </p:cNvPr>
          <p:cNvSpPr txBox="1">
            <a:spLocks/>
          </p:cNvSpPr>
          <p:nvPr/>
        </p:nvSpPr>
        <p:spPr>
          <a:xfrm>
            <a:off x="4960324" y="3588727"/>
            <a:ext cx="4113338" cy="6736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3000" b="1" dirty="0">
                <a:solidFill>
                  <a:srgbClr val="7030A0"/>
                </a:solidFill>
              </a:rPr>
              <a:t>finds out my exam paper</a:t>
            </a:r>
            <a:endParaRPr lang="en-US" sz="3000" b="1" dirty="0">
              <a:solidFill>
                <a:srgbClr val="7030A0"/>
              </a:solidFill>
              <a:cs typeface="Calibri" panose="020F0502020204030204" pitchFamily="34" charset="0"/>
            </a:endParaRPr>
          </a:p>
        </p:txBody>
      </p:sp>
      <p:sp>
        <p:nvSpPr>
          <p:cNvPr id="8" name="Google Shape;1881;p31">
            <a:extLst>
              <a:ext uri="{FF2B5EF4-FFF2-40B4-BE49-F238E27FC236}">
                <a16:creationId xmlns:a16="http://schemas.microsoft.com/office/drawing/2014/main" id="{2329333D-ABF3-6DEB-1A93-15113E7FB2F7}"/>
              </a:ext>
            </a:extLst>
          </p:cNvPr>
          <p:cNvSpPr txBox="1">
            <a:spLocks/>
          </p:cNvSpPr>
          <p:nvPr/>
        </p:nvSpPr>
        <p:spPr>
          <a:xfrm>
            <a:off x="7069338" y="4209659"/>
            <a:ext cx="4852710" cy="6736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3000" b="1" dirty="0">
                <a:solidFill>
                  <a:srgbClr val="7030A0"/>
                </a:solidFill>
              </a:rPr>
              <a:t>we will go to our uncle’s farm</a:t>
            </a:r>
            <a:endParaRPr lang="en-US" sz="3000" b="1" dirty="0">
              <a:solidFill>
                <a:srgbClr val="7030A0"/>
              </a:solidFill>
              <a:cs typeface="Calibri" panose="020F0502020204030204" pitchFamily="34" charset="0"/>
            </a:endParaRPr>
          </a:p>
        </p:txBody>
      </p:sp>
      <p:sp>
        <p:nvSpPr>
          <p:cNvPr id="9" name="Google Shape;1881;p31">
            <a:extLst>
              <a:ext uri="{FF2B5EF4-FFF2-40B4-BE49-F238E27FC236}">
                <a16:creationId xmlns:a16="http://schemas.microsoft.com/office/drawing/2014/main" id="{74B2F0F0-4AC2-6D3F-FA77-3BC71E422559}"/>
              </a:ext>
            </a:extLst>
          </p:cNvPr>
          <p:cNvSpPr txBox="1">
            <a:spLocks/>
          </p:cNvSpPr>
          <p:nvPr/>
        </p:nvSpPr>
        <p:spPr>
          <a:xfrm>
            <a:off x="5284454" y="4834294"/>
            <a:ext cx="4360708" cy="6736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3000" b="1" dirty="0">
                <a:solidFill>
                  <a:srgbClr val="7030A0"/>
                </a:solidFill>
              </a:rPr>
              <a:t>I am doing my housework</a:t>
            </a:r>
            <a:endParaRPr lang="en-US" sz="3000" b="1" dirty="0">
              <a:solidFill>
                <a:srgbClr val="7030A0"/>
              </a:solidFill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800731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2" grpId="0"/>
      <p:bldP spid="5" grpId="0"/>
      <p:bldP spid="8" grpId="0"/>
      <p:bldP spid="9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-1905" y="1905"/>
            <a:ext cx="12192000" cy="1083309"/>
            <a:chOff x="0" y="-3"/>
            <a:chExt cx="12192000" cy="1083309"/>
          </a:xfrm>
        </p:grpSpPr>
        <p:sp>
          <p:nvSpPr>
            <p:cNvPr id="19" name="Round Single Corner Rectangle 18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0" name="Round Single Corner Rectangle 19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1" name="Round Single Corner Rectangle 20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1131589" y="1301551"/>
            <a:ext cx="10815315" cy="52322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800" b="1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Wrap-up</a:t>
            </a:r>
            <a:endParaRPr lang="en-US" sz="2800" b="1" dirty="0">
              <a:effectLst>
                <a:glow rad="88900">
                  <a:schemeClr val="bg1"/>
                </a:glow>
              </a:effectLst>
              <a:cs typeface="Arial" panose="020B0604020202020204" pitchFamily="34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576198" y="1290971"/>
            <a:ext cx="502606" cy="502606"/>
          </a:xfrm>
          <a:prstGeom prst="roundRect">
            <a:avLst/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28983" y="1188331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87067" y="20766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CONSOLIDATION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985D3B7-A40A-4421-9C5F-777653C71BC7}"/>
              </a:ext>
            </a:extLst>
          </p:cNvPr>
          <p:cNvSpPr txBox="1"/>
          <p:nvPr/>
        </p:nvSpPr>
        <p:spPr>
          <a:xfrm>
            <a:off x="487067" y="2357882"/>
            <a:ext cx="10282271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600" dirty="0"/>
              <a:t>What have we learnt in this lesson?</a:t>
            </a: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sz="3600" dirty="0"/>
              <a:t>review the vocabulary and grammar of Unit 7, 8, 9</a:t>
            </a:r>
          </a:p>
        </p:txBody>
      </p:sp>
      <p:pic>
        <p:nvPicPr>
          <p:cNvPr id="2050" name="Picture 2" descr="Recruiting Action Plan Wrap-Up – firecrackers">
            <a:extLst>
              <a:ext uri="{FF2B5EF4-FFF2-40B4-BE49-F238E27FC236}">
                <a16:creationId xmlns:a16="http://schemas.microsoft.com/office/drawing/2014/main" id="{FE7FA83B-BF66-4478-AC2F-3619125C5C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49598" y="4308551"/>
            <a:ext cx="3203942" cy="21526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757278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-1905" y="1905"/>
            <a:ext cx="12192000" cy="1083309"/>
            <a:chOff x="0" y="-3"/>
            <a:chExt cx="12192000" cy="1083309"/>
          </a:xfrm>
        </p:grpSpPr>
        <p:sp>
          <p:nvSpPr>
            <p:cNvPr id="19" name="Round Single Corner Rectangle 18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0" name="Round Single Corner Rectangle 19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1" name="Round Single Corner Rectangle 20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1139209" y="1289230"/>
            <a:ext cx="10815315" cy="52322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800" b="1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Homework</a:t>
            </a:r>
            <a:endParaRPr lang="en-US" sz="2800" b="1" dirty="0">
              <a:effectLst>
                <a:glow rad="88900">
                  <a:schemeClr val="bg1"/>
                </a:glow>
              </a:effectLst>
              <a:cs typeface="Arial" panose="020B0604020202020204" pitchFamily="34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576198" y="1290971"/>
            <a:ext cx="502606" cy="502606"/>
          </a:xfrm>
          <a:prstGeom prst="roundRect">
            <a:avLst/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36603" y="1195393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2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87067" y="20766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CONSOLIDATION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710329" y="2689271"/>
            <a:ext cx="814985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600" smtClean="0"/>
              <a:t>Do </a:t>
            </a:r>
            <a:r>
              <a:rPr lang="en-US" sz="3600" smtClean="0"/>
              <a:t>the exercises </a:t>
            </a:r>
            <a:r>
              <a:rPr lang="en-US" sz="3600" smtClean="0"/>
              <a:t>in the workbook.</a:t>
            </a:r>
            <a:endParaRPr lang="en-US" sz="3600" dirty="0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81520" y="2689272"/>
            <a:ext cx="3644828" cy="36448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9579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3048000" y="5926233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GB" b="1">
                <a:latin typeface="Calibri" panose="020F0502020204030204" pitchFamily="34" charset="0"/>
              </a:rPr>
              <a:t>Website: </a:t>
            </a:r>
            <a:r>
              <a:rPr lang="en-GB" b="1" i="1">
                <a:latin typeface="Calibri" panose="020F0502020204030204" pitchFamily="34" charset="0"/>
              </a:rPr>
              <a:t>hoclieu.vn</a:t>
            </a:r>
            <a:endParaRPr lang="en-GB"/>
          </a:p>
          <a:p>
            <a:pPr algn="ctr"/>
            <a:r>
              <a:rPr lang="en-GB" b="1">
                <a:latin typeface="Calibri" panose="020F0502020204030204" pitchFamily="34" charset="0"/>
              </a:rPr>
              <a:t>Fanpage: </a:t>
            </a:r>
            <a:r>
              <a:rPr lang="en-GB" b="1" i="1" smtClean="0">
                <a:latin typeface="Calibri" panose="020F0502020204030204" pitchFamily="34" charset="0"/>
              </a:rPr>
              <a:t>facebook.com/tienganhglobalsuccess.vn</a:t>
            </a:r>
            <a:r>
              <a:rPr lang="en-GB" b="1" i="1">
                <a:latin typeface="Calibri" panose="020F0502020204030204" pitchFamily="34" charset="0"/>
              </a:rPr>
              <a:t>/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67928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Group 20"/>
          <p:cNvGrpSpPr/>
          <p:nvPr/>
        </p:nvGrpSpPr>
        <p:grpSpPr>
          <a:xfrm>
            <a:off x="7620" y="-7620"/>
            <a:ext cx="12192000" cy="1083309"/>
            <a:chOff x="0" y="-3"/>
            <a:chExt cx="12192000" cy="1083309"/>
          </a:xfrm>
        </p:grpSpPr>
        <p:sp>
          <p:nvSpPr>
            <p:cNvPr id="23" name="Round Single Corner Rectangle 22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4" name="Round Single Corner Rectangle 23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5" name="Round Single Corner Rectangle 24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33" name="Group 32"/>
          <p:cNvGrpSpPr/>
          <p:nvPr/>
        </p:nvGrpSpPr>
        <p:grpSpPr>
          <a:xfrm>
            <a:off x="2598021" y="98004"/>
            <a:ext cx="712319" cy="709214"/>
            <a:chOff x="2180974" y="148629"/>
            <a:chExt cx="712319" cy="709214"/>
          </a:xfrm>
        </p:grpSpPr>
        <p:sp>
          <p:nvSpPr>
            <p:cNvPr id="30" name="Oval 29"/>
            <p:cNvSpPr/>
            <p:nvPr/>
          </p:nvSpPr>
          <p:spPr>
            <a:xfrm>
              <a:off x="2180974" y="148629"/>
              <a:ext cx="712319" cy="709214"/>
            </a:xfrm>
            <a:prstGeom prst="ellipse">
              <a:avLst/>
            </a:prstGeom>
            <a:solidFill>
              <a:srgbClr val="F7A5A5"/>
            </a:solidFill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1" name="Chord 30"/>
            <p:cNvSpPr/>
            <p:nvPr/>
          </p:nvSpPr>
          <p:spPr>
            <a:xfrm rot="4088942">
              <a:off x="2197459" y="160739"/>
              <a:ext cx="676824" cy="685834"/>
            </a:xfrm>
            <a:prstGeom prst="chord">
              <a:avLst>
                <a:gd name="adj1" fmla="val 2761841"/>
                <a:gd name="adj2" fmla="val 16200000"/>
              </a:avLst>
            </a:prstGeom>
            <a:solidFill>
              <a:srgbClr val="EF4B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34" name="Rounded Rectangle 33"/>
          <p:cNvSpPr/>
          <p:nvPr/>
        </p:nvSpPr>
        <p:spPr>
          <a:xfrm>
            <a:off x="3927148" y="1726624"/>
            <a:ext cx="4575014" cy="625641"/>
          </a:xfrm>
          <a:prstGeom prst="roundRect">
            <a:avLst>
              <a:gd name="adj" fmla="val 42661"/>
            </a:avLst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5" name="Picture 34"/>
          <p:cNvPicPr>
            <a:picLocks noChangeAspect="1"/>
          </p:cNvPicPr>
          <p:nvPr/>
        </p:nvPicPr>
        <p:blipFill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7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0051" y="1558228"/>
            <a:ext cx="964452" cy="916490"/>
          </a:xfrm>
          <a:prstGeom prst="rect">
            <a:avLst/>
          </a:prstGeom>
        </p:spPr>
      </p:pic>
      <p:sp>
        <p:nvSpPr>
          <p:cNvPr id="36" name="TextBox 35"/>
          <p:cNvSpPr txBox="1"/>
          <p:nvPr/>
        </p:nvSpPr>
        <p:spPr>
          <a:xfrm>
            <a:off x="4363236" y="1774086"/>
            <a:ext cx="473602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</a:rPr>
              <a:t>LESSON 1: LANGUAGE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170180" y="132929"/>
            <a:ext cx="237283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REVIEW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3486491" y="98004"/>
            <a:ext cx="826433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smtClean="0">
                <a:solidFill>
                  <a:schemeClr val="bg1"/>
                </a:solidFill>
                <a:latin typeface="Myriad Pro" pitchFamily="34" charset="0"/>
              </a:rPr>
              <a:t>UNITS 7 – 8 - 9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1276300" y="3793403"/>
            <a:ext cx="72244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2599657" y="116633"/>
            <a:ext cx="73039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3</a:t>
            </a:r>
          </a:p>
        </p:txBody>
      </p:sp>
      <p:pic>
        <p:nvPicPr>
          <p:cNvPr id="3" name="Hình ảnh 2">
            <a:extLst>
              <a:ext uri="{FF2B5EF4-FFF2-40B4-BE49-F238E27FC236}">
                <a16:creationId xmlns:a16="http://schemas.microsoft.com/office/drawing/2014/main" id="{73C5244E-A2CB-CB6E-1561-D1F4097189C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1890" y="2643114"/>
            <a:ext cx="3789940" cy="37899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6211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ounded Rectangle 30"/>
          <p:cNvSpPr/>
          <p:nvPr/>
        </p:nvSpPr>
        <p:spPr>
          <a:xfrm>
            <a:off x="4435147" y="379976"/>
            <a:ext cx="3948886" cy="625641"/>
          </a:xfrm>
          <a:prstGeom prst="roundRect">
            <a:avLst>
              <a:gd name="adj" fmla="val 42661"/>
            </a:avLst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4567839" y="1755498"/>
            <a:ext cx="2162852" cy="845902"/>
          </a:xfrm>
          <a:custGeom>
            <a:avLst/>
            <a:gdLst>
              <a:gd name="connsiteX0" fmla="*/ 0 w 1728196"/>
              <a:gd name="connsiteY0" fmla="*/ 0 h 941884"/>
              <a:gd name="connsiteX1" fmla="*/ 1728196 w 1728196"/>
              <a:gd name="connsiteY1" fmla="*/ 0 h 941884"/>
              <a:gd name="connsiteX2" fmla="*/ 1728196 w 1728196"/>
              <a:gd name="connsiteY2" fmla="*/ 941884 h 941884"/>
              <a:gd name="connsiteX3" fmla="*/ 0 w 1728196"/>
              <a:gd name="connsiteY3" fmla="*/ 941884 h 941884"/>
              <a:gd name="connsiteX4" fmla="*/ 0 w 1728196"/>
              <a:gd name="connsiteY4" fmla="*/ 0 h 941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28196" h="941884">
                <a:moveTo>
                  <a:pt x="0" y="0"/>
                </a:moveTo>
                <a:lnTo>
                  <a:pt x="1728196" y="0"/>
                </a:lnTo>
                <a:lnTo>
                  <a:pt x="1728196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430" tIns="11430" rIns="11430" bIns="11430" numCol="1" spcCol="1270" anchor="ctr" anchorCtr="0">
            <a:noAutofit/>
          </a:bodyPr>
          <a:lstStyle/>
          <a:p>
            <a:pPr marL="0" lvl="1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en-US" b="1" dirty="0"/>
          </a:p>
        </p:txBody>
      </p:sp>
      <p:sp>
        <p:nvSpPr>
          <p:cNvPr id="11" name="Freeform 10"/>
          <p:cNvSpPr/>
          <p:nvPr/>
        </p:nvSpPr>
        <p:spPr>
          <a:xfrm>
            <a:off x="3977081" y="5090340"/>
            <a:ext cx="1603229" cy="845902"/>
          </a:xfrm>
          <a:custGeom>
            <a:avLst/>
            <a:gdLst>
              <a:gd name="connsiteX0" fmla="*/ 0 w 1419439"/>
              <a:gd name="connsiteY0" fmla="*/ 0 h 941884"/>
              <a:gd name="connsiteX1" fmla="*/ 1419439 w 1419439"/>
              <a:gd name="connsiteY1" fmla="*/ 0 h 941884"/>
              <a:gd name="connsiteX2" fmla="*/ 1419439 w 1419439"/>
              <a:gd name="connsiteY2" fmla="*/ 941884 h 941884"/>
              <a:gd name="connsiteX3" fmla="*/ 0 w 1419439"/>
              <a:gd name="connsiteY3" fmla="*/ 941884 h 941884"/>
              <a:gd name="connsiteX4" fmla="*/ 0 w 1419439"/>
              <a:gd name="connsiteY4" fmla="*/ 0 h 941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19439" h="941884">
                <a:moveTo>
                  <a:pt x="0" y="0"/>
                </a:moveTo>
                <a:lnTo>
                  <a:pt x="1419439" y="0"/>
                </a:lnTo>
                <a:lnTo>
                  <a:pt x="1419439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430" tIns="11430" rIns="11430" bIns="11430" numCol="1" spcCol="1270" anchor="ctr" anchorCtr="0">
            <a:noAutofit/>
          </a:bodyPr>
          <a:lstStyle/>
          <a:p>
            <a:pPr marL="0" lvl="1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en-US" b="1" dirty="0"/>
          </a:p>
        </p:txBody>
      </p:sp>
      <p:sp>
        <p:nvSpPr>
          <p:cNvPr id="16" name="Rounded Rectangle 15"/>
          <p:cNvSpPr/>
          <p:nvPr/>
        </p:nvSpPr>
        <p:spPr>
          <a:xfrm>
            <a:off x="669161" y="1103050"/>
            <a:ext cx="1835914" cy="612205"/>
          </a:xfrm>
          <a:prstGeom prst="roundRect">
            <a:avLst/>
          </a:prstGeom>
          <a:solidFill>
            <a:srgbClr val="F37D91"/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  <a:ea typeface="Adobe Gothic Std B" panose="020B0800000000000000" pitchFamily="34" charset="-128"/>
              </a:rPr>
              <a:t>WARM-UP</a:t>
            </a:r>
            <a:endParaRPr lang="en-GB" b="1" dirty="0">
              <a:solidFill>
                <a:schemeClr val="tx1"/>
              </a:solidFill>
              <a:ea typeface="Adobe Gothic Std B" panose="020B0800000000000000" pitchFamily="34" charset="-128"/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3059124" y="1990682"/>
            <a:ext cx="2047132" cy="601447"/>
          </a:xfrm>
          <a:prstGeom prst="roundRect">
            <a:avLst/>
          </a:prstGeom>
          <a:solidFill>
            <a:srgbClr val="F37D91"/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PRONUNCIATION</a:t>
            </a:r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5588839" y="1144134"/>
            <a:ext cx="5740800" cy="490424"/>
          </a:xfrm>
          <a:prstGeom prst="rect">
            <a:avLst/>
          </a:prstGeom>
          <a:solidFill>
            <a:srgbClr val="F7A5A5">
              <a:alpha val="50000"/>
            </a:srgbClr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mtClean="0">
                <a:solidFill>
                  <a:schemeClr val="tx1"/>
                </a:solidFill>
              </a:rPr>
              <a:t>Keywords </a:t>
            </a:r>
            <a:r>
              <a:rPr lang="en-US" dirty="0">
                <a:solidFill>
                  <a:schemeClr val="tx1"/>
                </a:solidFill>
              </a:rPr>
              <a:t>game 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5592304" y="1818690"/>
            <a:ext cx="5755112" cy="1237414"/>
          </a:xfrm>
          <a:prstGeom prst="rect">
            <a:avLst/>
          </a:prstGeom>
          <a:solidFill>
            <a:srgbClr val="F7A5A5">
              <a:alpha val="50000"/>
            </a:srgbClr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R="0">
              <a:spcBef>
                <a:spcPts val="0"/>
              </a:spcBef>
              <a:spcAft>
                <a:spcPts val="0"/>
              </a:spcAft>
            </a:pPr>
            <a:r>
              <a:rPr lang="en-US" sz="180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Task </a:t>
            </a:r>
            <a:r>
              <a:rPr lang="en-US" sz="1800" smtClean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1a: </a:t>
            </a:r>
            <a:r>
              <a:rPr lang="en-US" sz="18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Listen and repeat, paying attention to the </a:t>
            </a:r>
            <a:r>
              <a:rPr lang="en-US" sz="180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underlined </a:t>
            </a:r>
            <a:r>
              <a:rPr lang="en-US" sz="1800" smtClean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words.</a:t>
            </a:r>
          </a:p>
          <a:p>
            <a:pPr marR="0">
              <a:spcBef>
                <a:spcPts val="0"/>
              </a:spcBef>
              <a:spcAft>
                <a:spcPts val="0"/>
              </a:spcAft>
            </a:pPr>
            <a:r>
              <a:rPr lang="en-US" smtClean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Task 1b: </a:t>
            </a:r>
            <a:r>
              <a:rPr lang="en-US" sz="18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Choose A, B, C, or D to show the word in each group with a different </a:t>
            </a:r>
            <a:r>
              <a:rPr lang="en-US" sz="180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stress </a:t>
            </a:r>
            <a:r>
              <a:rPr lang="en-US" sz="1800" smtClean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pattern. </a:t>
            </a:r>
            <a:endParaRPr lang="en-US" sz="1800" dirty="0"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24" name="Curved Connector 23"/>
          <p:cNvCxnSpPr>
            <a:cxnSpLocks/>
            <a:stCxn id="16" idx="3"/>
            <a:endCxn id="18" idx="0"/>
          </p:cNvCxnSpPr>
          <p:nvPr/>
        </p:nvCxnSpPr>
        <p:spPr>
          <a:xfrm>
            <a:off x="2505075" y="1409153"/>
            <a:ext cx="1577615" cy="581529"/>
          </a:xfrm>
          <a:prstGeom prst="curvedConnector2">
            <a:avLst/>
          </a:prstGeom>
          <a:ln w="57150">
            <a:solidFill>
              <a:srgbClr val="7192A9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6" name="Curved Connector 25"/>
          <p:cNvCxnSpPr>
            <a:cxnSpLocks/>
            <a:stCxn id="18" idx="1"/>
            <a:endCxn id="12" idx="0"/>
          </p:cNvCxnSpPr>
          <p:nvPr/>
        </p:nvCxnSpPr>
        <p:spPr>
          <a:xfrm rot="10800000" flipV="1">
            <a:off x="2112506" y="2291405"/>
            <a:ext cx="946619" cy="1092759"/>
          </a:xfrm>
          <a:prstGeom prst="curvedConnector2">
            <a:avLst/>
          </a:prstGeom>
          <a:ln w="57150">
            <a:solidFill>
              <a:srgbClr val="7192A9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46" name="TextBox 45"/>
          <p:cNvSpPr txBox="1"/>
          <p:nvPr/>
        </p:nvSpPr>
        <p:spPr>
          <a:xfrm>
            <a:off x="4778695" y="440242"/>
            <a:ext cx="35967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solidFill>
                  <a:schemeClr val="bg1"/>
                </a:solidFill>
              </a:rPr>
              <a:t>LESSON 1: </a:t>
            </a:r>
            <a:r>
              <a:rPr lang="en-US" sz="2800" b="1" smtClean="0">
                <a:solidFill>
                  <a:schemeClr val="bg1"/>
                </a:solidFill>
              </a:rPr>
              <a:t>Language</a:t>
            </a:r>
            <a:endParaRPr lang="en-US" sz="2800" b="1" dirty="0">
              <a:solidFill>
                <a:schemeClr val="bg1"/>
              </a:solidFill>
            </a:endParaRPr>
          </a:p>
        </p:txBody>
      </p:sp>
      <p:sp>
        <p:nvSpPr>
          <p:cNvPr id="27" name="Rounded Rectangle 26"/>
          <p:cNvSpPr/>
          <p:nvPr/>
        </p:nvSpPr>
        <p:spPr>
          <a:xfrm>
            <a:off x="870890" y="6040106"/>
            <a:ext cx="1971297" cy="604154"/>
          </a:xfrm>
          <a:prstGeom prst="roundRect">
            <a:avLst/>
          </a:prstGeom>
          <a:solidFill>
            <a:srgbClr val="F37D91"/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CONSOLIDATION</a:t>
            </a:r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5580310" y="6061337"/>
            <a:ext cx="5767106" cy="604154"/>
          </a:xfrm>
          <a:prstGeom prst="rect">
            <a:avLst/>
          </a:prstGeom>
          <a:solidFill>
            <a:srgbClr val="F7A5A5">
              <a:alpha val="50000"/>
            </a:srgbClr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tx1"/>
                </a:solidFill>
              </a:rPr>
              <a:t>Wrap-up</a:t>
            </a:r>
          </a:p>
          <a:p>
            <a:r>
              <a:rPr lang="en-US">
                <a:solidFill>
                  <a:schemeClr val="tx1"/>
                </a:solidFill>
              </a:rPr>
              <a:t>Homework</a:t>
            </a:r>
            <a:endParaRPr lang="en-GB" dirty="0">
              <a:solidFill>
                <a:schemeClr val="tx1"/>
              </a:solidFill>
            </a:endParaRPr>
          </a:p>
        </p:txBody>
      </p:sp>
      <p:pic>
        <p:nvPicPr>
          <p:cNvPr id="30" name="Picture 29"/>
          <p:cNvPicPr>
            <a:picLocks noChangeAspect="1"/>
          </p:cNvPicPr>
          <p:nvPr/>
        </p:nvPicPr>
        <p:blipFill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7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4243" y="240612"/>
            <a:ext cx="964452" cy="916490"/>
          </a:xfrm>
          <a:prstGeom prst="rect">
            <a:avLst/>
          </a:prstGeom>
        </p:spPr>
      </p:pic>
      <p:sp>
        <p:nvSpPr>
          <p:cNvPr id="12" name="Rounded Rectangle 17">
            <a:extLst>
              <a:ext uri="{FF2B5EF4-FFF2-40B4-BE49-F238E27FC236}">
                <a16:creationId xmlns:a16="http://schemas.microsoft.com/office/drawing/2014/main" id="{A83C4A68-EB73-5354-2F41-2D2269B0CBE7}"/>
              </a:ext>
            </a:extLst>
          </p:cNvPr>
          <p:cNvSpPr/>
          <p:nvPr/>
        </p:nvSpPr>
        <p:spPr>
          <a:xfrm>
            <a:off x="1194548" y="3384165"/>
            <a:ext cx="1835914" cy="601447"/>
          </a:xfrm>
          <a:prstGeom prst="roundRect">
            <a:avLst/>
          </a:prstGeom>
          <a:solidFill>
            <a:srgbClr val="F37D91"/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VOCABULARY</a:t>
            </a:r>
            <a:endParaRPr lang="en-GB" b="1" dirty="0">
              <a:solidFill>
                <a:schemeClr val="tx1"/>
              </a:solidFill>
            </a:endParaRPr>
          </a:p>
        </p:txBody>
      </p:sp>
      <p:cxnSp>
        <p:nvCxnSpPr>
          <p:cNvPr id="14" name="Curved Connector 25">
            <a:extLst>
              <a:ext uri="{FF2B5EF4-FFF2-40B4-BE49-F238E27FC236}">
                <a16:creationId xmlns:a16="http://schemas.microsoft.com/office/drawing/2014/main" id="{07778C8C-1321-B1E6-2B97-8268069FC8FA}"/>
              </a:ext>
            </a:extLst>
          </p:cNvPr>
          <p:cNvCxnSpPr>
            <a:cxnSpLocks/>
            <a:stCxn id="12" idx="3"/>
            <a:endCxn id="9" idx="0"/>
          </p:cNvCxnSpPr>
          <p:nvPr/>
        </p:nvCxnSpPr>
        <p:spPr>
          <a:xfrm>
            <a:off x="3030462" y="3684889"/>
            <a:ext cx="568538" cy="1405451"/>
          </a:xfrm>
          <a:prstGeom prst="curvedConnector2">
            <a:avLst/>
          </a:prstGeom>
          <a:ln w="57150">
            <a:solidFill>
              <a:srgbClr val="7192A9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39" name="Rectangle 21">
            <a:extLst>
              <a:ext uri="{FF2B5EF4-FFF2-40B4-BE49-F238E27FC236}">
                <a16:creationId xmlns:a16="http://schemas.microsoft.com/office/drawing/2014/main" id="{8F2A6C5B-D7AA-737A-4C14-9617164743CE}"/>
              </a:ext>
            </a:extLst>
          </p:cNvPr>
          <p:cNvSpPr/>
          <p:nvPr/>
        </p:nvSpPr>
        <p:spPr>
          <a:xfrm>
            <a:off x="5592304" y="3248145"/>
            <a:ext cx="5755112" cy="1275598"/>
          </a:xfrm>
          <a:prstGeom prst="rect">
            <a:avLst/>
          </a:prstGeom>
          <a:solidFill>
            <a:srgbClr val="F7A5A5">
              <a:alpha val="50000"/>
            </a:srgbClr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R="0"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Task 2: Complete the sentences with the words and phrase from the box.</a:t>
            </a:r>
          </a:p>
          <a:p>
            <a:pPr marR="0">
              <a:spcBef>
                <a:spcPts val="0"/>
              </a:spcBef>
              <a:spcAft>
                <a:spcPts val="0"/>
              </a:spcAft>
            </a:pPr>
            <a:r>
              <a:rPr lang="en-US" sz="180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Task </a:t>
            </a:r>
            <a:r>
              <a:rPr lang="en-US" sz="1800" smtClean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3: </a:t>
            </a:r>
            <a:r>
              <a:rPr lang="en-US" sz="18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Use the correct forms of the words in brackets to complete the sentences. </a:t>
            </a:r>
          </a:p>
        </p:txBody>
      </p:sp>
      <p:sp>
        <p:nvSpPr>
          <p:cNvPr id="9" name="Rounded Rectangle 26">
            <a:extLst>
              <a:ext uri="{FF2B5EF4-FFF2-40B4-BE49-F238E27FC236}">
                <a16:creationId xmlns:a16="http://schemas.microsoft.com/office/drawing/2014/main" id="{6421AC7D-243F-1951-41F0-89369D299CB9}"/>
              </a:ext>
            </a:extLst>
          </p:cNvPr>
          <p:cNvSpPr/>
          <p:nvPr/>
        </p:nvSpPr>
        <p:spPr>
          <a:xfrm>
            <a:off x="2613351" y="5090340"/>
            <a:ext cx="1971297" cy="604154"/>
          </a:xfrm>
          <a:prstGeom prst="roundRect">
            <a:avLst/>
          </a:prstGeom>
          <a:solidFill>
            <a:srgbClr val="F37D91"/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GRAMMAR</a:t>
            </a:r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15" name="Rectangle 21">
            <a:extLst>
              <a:ext uri="{FF2B5EF4-FFF2-40B4-BE49-F238E27FC236}">
                <a16:creationId xmlns:a16="http://schemas.microsoft.com/office/drawing/2014/main" id="{457A7918-C571-2AA5-9383-3C5995947833}"/>
              </a:ext>
            </a:extLst>
          </p:cNvPr>
          <p:cNvSpPr/>
          <p:nvPr/>
        </p:nvSpPr>
        <p:spPr>
          <a:xfrm>
            <a:off x="5592304" y="4715784"/>
            <a:ext cx="5755112" cy="1206444"/>
          </a:xfrm>
          <a:prstGeom prst="rect">
            <a:avLst/>
          </a:prstGeom>
          <a:solidFill>
            <a:srgbClr val="F7A5A5">
              <a:alpha val="50000"/>
            </a:srgbClr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R="0">
              <a:spcBef>
                <a:spcPts val="0"/>
              </a:spcBef>
              <a:spcAft>
                <a:spcPts val="0"/>
              </a:spcAft>
            </a:pPr>
            <a:r>
              <a:rPr lang="en-US" sz="180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Task </a:t>
            </a:r>
            <a:r>
              <a:rPr lang="en-US" sz="1800" smtClean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4: </a:t>
            </a:r>
            <a:r>
              <a:rPr lang="en-US" sz="18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Use the correct tense of the verbs in brackets to complete </a:t>
            </a:r>
            <a:r>
              <a:rPr lang="en-US" sz="180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the </a:t>
            </a:r>
            <a:r>
              <a:rPr lang="en-US" sz="1800" smtClean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sentences. </a:t>
            </a:r>
            <a:endParaRPr lang="en-US" sz="1800" dirty="0"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R="0"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Task 5: Complete </a:t>
            </a:r>
            <a:r>
              <a:rPr lang="en-US" sz="180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the </a:t>
            </a:r>
            <a:r>
              <a:rPr lang="en-US" sz="1800" smtClean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sentences </a:t>
            </a:r>
            <a:r>
              <a:rPr lang="en-US" sz="18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so that they are true for you.</a:t>
            </a:r>
          </a:p>
        </p:txBody>
      </p:sp>
      <p:cxnSp>
        <p:nvCxnSpPr>
          <p:cNvPr id="17" name="Curved Connector 25">
            <a:extLst>
              <a:ext uri="{FF2B5EF4-FFF2-40B4-BE49-F238E27FC236}">
                <a16:creationId xmlns:a16="http://schemas.microsoft.com/office/drawing/2014/main" id="{1BB5CC58-DA40-CEAA-148E-EEE5C7FD92EF}"/>
              </a:ext>
            </a:extLst>
          </p:cNvPr>
          <p:cNvCxnSpPr>
            <a:cxnSpLocks/>
            <a:stCxn id="9" idx="1"/>
            <a:endCxn id="27" idx="0"/>
          </p:cNvCxnSpPr>
          <p:nvPr/>
        </p:nvCxnSpPr>
        <p:spPr>
          <a:xfrm rot="10800000" flipV="1">
            <a:off x="1856539" y="5392416"/>
            <a:ext cx="756812" cy="647689"/>
          </a:xfrm>
          <a:prstGeom prst="curvedConnector2">
            <a:avLst/>
          </a:prstGeom>
          <a:ln w="57150">
            <a:solidFill>
              <a:srgbClr val="7192A9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582018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-1905" y="1905"/>
            <a:ext cx="12192000" cy="1083309"/>
            <a:chOff x="0" y="-3"/>
            <a:chExt cx="12192000" cy="1083309"/>
          </a:xfrm>
        </p:grpSpPr>
        <p:sp>
          <p:nvSpPr>
            <p:cNvPr id="20" name="Round Single Corner Rectangle 19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1" name="Round Single Corner Rectangle 20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2" name="Round Single Corner Rectangle 21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5" name="TextBox 14"/>
          <p:cNvSpPr txBox="1"/>
          <p:nvPr/>
        </p:nvSpPr>
        <p:spPr>
          <a:xfrm>
            <a:off x="487067" y="135939"/>
            <a:ext cx="54513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WARM-UP</a:t>
            </a:r>
          </a:p>
        </p:txBody>
      </p:sp>
      <p:sp>
        <p:nvSpPr>
          <p:cNvPr id="2" name="TextBox 11">
            <a:extLst>
              <a:ext uri="{FF2B5EF4-FFF2-40B4-BE49-F238E27FC236}">
                <a16:creationId xmlns:a16="http://schemas.microsoft.com/office/drawing/2014/main" id="{C08C442B-59CF-50BB-BD63-3F819C0172BA}"/>
              </a:ext>
            </a:extLst>
          </p:cNvPr>
          <p:cNvSpPr txBox="1"/>
          <p:nvPr/>
        </p:nvSpPr>
        <p:spPr>
          <a:xfrm>
            <a:off x="5000701" y="1104001"/>
            <a:ext cx="1875523" cy="707886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40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SET 1</a:t>
            </a:r>
          </a:p>
        </p:txBody>
      </p:sp>
      <p:pic>
        <p:nvPicPr>
          <p:cNvPr id="1026" name="Picture 2" descr="Environmental protection Vectors &amp; Illustrations for Free Download | Freepik">
            <a:extLst>
              <a:ext uri="{FF2B5EF4-FFF2-40B4-BE49-F238E27FC236}">
                <a16:creationId xmlns:a16="http://schemas.microsoft.com/office/drawing/2014/main" id="{9864DEED-3A26-B04B-CC3A-F2CBAF45508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22062" y="1077336"/>
            <a:ext cx="4228292" cy="33907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Hình ảnh 4">
            <a:extLst>
              <a:ext uri="{FF2B5EF4-FFF2-40B4-BE49-F238E27FC236}">
                <a16:creationId xmlns:a16="http://schemas.microsoft.com/office/drawing/2014/main" id="{74C7E6EC-3677-1BB5-68FA-6DA876B3FD2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615" y="1457944"/>
            <a:ext cx="4149345" cy="3108817"/>
          </a:xfrm>
          <a:prstGeom prst="rect">
            <a:avLst/>
          </a:prstGeom>
        </p:spPr>
      </p:pic>
      <p:pic>
        <p:nvPicPr>
          <p:cNvPr id="7" name="Hình ảnh 6">
            <a:extLst>
              <a:ext uri="{FF2B5EF4-FFF2-40B4-BE49-F238E27FC236}">
                <a16:creationId xmlns:a16="http://schemas.microsoft.com/office/drawing/2014/main" id="{362309C6-1C72-C987-7CC0-14BE285242D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3011" y="4013797"/>
            <a:ext cx="4048031" cy="2504719"/>
          </a:xfrm>
          <a:prstGeom prst="rect">
            <a:avLst/>
          </a:prstGeom>
        </p:spPr>
      </p:pic>
      <p:sp>
        <p:nvSpPr>
          <p:cNvPr id="8" name="TextBox 11">
            <a:extLst>
              <a:ext uri="{FF2B5EF4-FFF2-40B4-BE49-F238E27FC236}">
                <a16:creationId xmlns:a16="http://schemas.microsoft.com/office/drawing/2014/main" id="{EDA6432C-0FEF-7923-1DEA-2BE4AED61115}"/>
              </a:ext>
            </a:extLst>
          </p:cNvPr>
          <p:cNvSpPr txBox="1"/>
          <p:nvPr/>
        </p:nvSpPr>
        <p:spPr>
          <a:xfrm>
            <a:off x="1180916" y="3472159"/>
            <a:ext cx="10369438" cy="707886"/>
          </a:xfrm>
          <a:prstGeom prst="rect">
            <a:avLst/>
          </a:prstGeom>
          <a:solidFill>
            <a:srgbClr val="FBCDCD"/>
          </a:solidFill>
          <a:effectLst/>
        </p:spPr>
        <p:txBody>
          <a:bodyPr wrap="square" rtlCol="0">
            <a:spAutoFit/>
          </a:bodyPr>
          <a:lstStyle/>
          <a:p>
            <a:r>
              <a:rPr lang="en-US" sz="40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UNIT 7: ENVIRONMENTAL PROTECTION</a:t>
            </a:r>
          </a:p>
        </p:txBody>
      </p:sp>
    </p:spTree>
    <p:extLst>
      <p:ext uri="{BB962C8B-B14F-4D97-AF65-F5344CB8AC3E}">
        <p14:creationId xmlns:p14="http://schemas.microsoft.com/office/powerpoint/2010/main" val="18981262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Cashier Girl in Supermarket. Clipart Image Isolated on White Background  Stock Vector - Illustration of people, girl: 153462638">
            <a:extLst>
              <a:ext uri="{FF2B5EF4-FFF2-40B4-BE49-F238E27FC236}">
                <a16:creationId xmlns:a16="http://schemas.microsoft.com/office/drawing/2014/main" id="{61AC7931-7108-EE14-5EDC-14D712FE090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2341" y="3893280"/>
            <a:ext cx="3731236" cy="27984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Hình ảnh 5">
            <a:extLst>
              <a:ext uri="{FF2B5EF4-FFF2-40B4-BE49-F238E27FC236}">
                <a16:creationId xmlns:a16="http://schemas.microsoft.com/office/drawing/2014/main" id="{EC0D7F2D-B19B-BEDC-AA5C-9F73EA68D54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972" y="1633591"/>
            <a:ext cx="4790589" cy="4900773"/>
          </a:xfrm>
          <a:prstGeom prst="rect">
            <a:avLst/>
          </a:prstGeom>
        </p:spPr>
      </p:pic>
      <p:grpSp>
        <p:nvGrpSpPr>
          <p:cNvPr id="19" name="Group 18"/>
          <p:cNvGrpSpPr/>
          <p:nvPr/>
        </p:nvGrpSpPr>
        <p:grpSpPr>
          <a:xfrm>
            <a:off x="-1905" y="1905"/>
            <a:ext cx="12192000" cy="1083309"/>
            <a:chOff x="0" y="-3"/>
            <a:chExt cx="12192000" cy="1083309"/>
          </a:xfrm>
        </p:grpSpPr>
        <p:sp>
          <p:nvSpPr>
            <p:cNvPr id="20" name="Round Single Corner Rectangle 19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1" name="Round Single Corner Rectangle 20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2" name="Round Single Corner Rectangle 21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5" name="TextBox 14"/>
          <p:cNvSpPr txBox="1"/>
          <p:nvPr/>
        </p:nvSpPr>
        <p:spPr>
          <a:xfrm>
            <a:off x="487067" y="135939"/>
            <a:ext cx="54513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WARM-UP</a:t>
            </a:r>
          </a:p>
        </p:txBody>
      </p:sp>
      <p:sp>
        <p:nvSpPr>
          <p:cNvPr id="2" name="TextBox 11">
            <a:extLst>
              <a:ext uri="{FF2B5EF4-FFF2-40B4-BE49-F238E27FC236}">
                <a16:creationId xmlns:a16="http://schemas.microsoft.com/office/drawing/2014/main" id="{C08C442B-59CF-50BB-BD63-3F819C0172BA}"/>
              </a:ext>
            </a:extLst>
          </p:cNvPr>
          <p:cNvSpPr txBox="1"/>
          <p:nvPr/>
        </p:nvSpPr>
        <p:spPr>
          <a:xfrm>
            <a:off x="5000701" y="1104001"/>
            <a:ext cx="1875523" cy="707886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40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SET 2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921DD51-1EBB-0B5E-AB06-EA8294CB4F2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2309" y="1222393"/>
            <a:ext cx="3977497" cy="25337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11">
            <a:extLst>
              <a:ext uri="{FF2B5EF4-FFF2-40B4-BE49-F238E27FC236}">
                <a16:creationId xmlns:a16="http://schemas.microsoft.com/office/drawing/2014/main" id="{EDA6432C-0FEF-7923-1DEA-2BE4AED61115}"/>
              </a:ext>
            </a:extLst>
          </p:cNvPr>
          <p:cNvSpPr txBox="1"/>
          <p:nvPr/>
        </p:nvSpPr>
        <p:spPr>
          <a:xfrm>
            <a:off x="3502876" y="3384828"/>
            <a:ext cx="5558931" cy="707886"/>
          </a:xfrm>
          <a:prstGeom prst="rect">
            <a:avLst/>
          </a:prstGeom>
          <a:solidFill>
            <a:srgbClr val="FBCDCD"/>
          </a:solidFill>
          <a:effectLst/>
        </p:spPr>
        <p:txBody>
          <a:bodyPr wrap="square" rtlCol="0">
            <a:spAutoFit/>
          </a:bodyPr>
          <a:lstStyle/>
          <a:p>
            <a:r>
              <a:rPr lang="en-US" sz="40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UNIT 8: SHOPPING</a:t>
            </a:r>
          </a:p>
        </p:txBody>
      </p:sp>
    </p:spTree>
    <p:extLst>
      <p:ext uri="{BB962C8B-B14F-4D97-AF65-F5344CB8AC3E}">
        <p14:creationId xmlns:p14="http://schemas.microsoft.com/office/powerpoint/2010/main" val="35090139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6" name="Picture 8" descr="Earthquakes (Natural Disasters) Clipart | Teaching Resources">
            <a:extLst>
              <a:ext uri="{FF2B5EF4-FFF2-40B4-BE49-F238E27FC236}">
                <a16:creationId xmlns:a16="http://schemas.microsoft.com/office/drawing/2014/main" id="{622782CB-9BE4-80EF-11B3-45348DB496F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9282" y="3566590"/>
            <a:ext cx="4424812" cy="28849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Free Disaster Cliparts, Download Free Disaster Cliparts png images, Free  ClipArts on Clipart Library">
            <a:extLst>
              <a:ext uri="{FF2B5EF4-FFF2-40B4-BE49-F238E27FC236}">
                <a16:creationId xmlns:a16="http://schemas.microsoft.com/office/drawing/2014/main" id="{AAF70EFA-B157-9AFC-7B70-5AFD957FF8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22105" y="1114318"/>
            <a:ext cx="3985440" cy="30122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Free Natural Disaster Cliparts, Download Free Natural Disaster Cliparts png  images, Free ClipArts on Clipart Library">
            <a:extLst>
              <a:ext uri="{FF2B5EF4-FFF2-40B4-BE49-F238E27FC236}">
                <a16:creationId xmlns:a16="http://schemas.microsoft.com/office/drawing/2014/main" id="{673A7E9A-EE65-7B30-3518-197AAFC6C3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154" y="1545642"/>
            <a:ext cx="3523179" cy="37667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9" name="Group 18"/>
          <p:cNvGrpSpPr/>
          <p:nvPr/>
        </p:nvGrpSpPr>
        <p:grpSpPr>
          <a:xfrm>
            <a:off x="-1905" y="1905"/>
            <a:ext cx="12192000" cy="1083309"/>
            <a:chOff x="0" y="-3"/>
            <a:chExt cx="12192000" cy="1083309"/>
          </a:xfrm>
        </p:grpSpPr>
        <p:sp>
          <p:nvSpPr>
            <p:cNvPr id="20" name="Round Single Corner Rectangle 19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1" name="Round Single Corner Rectangle 20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2" name="Round Single Corner Rectangle 21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5" name="TextBox 14"/>
          <p:cNvSpPr txBox="1"/>
          <p:nvPr/>
        </p:nvSpPr>
        <p:spPr>
          <a:xfrm>
            <a:off x="487067" y="135939"/>
            <a:ext cx="54513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WARM-UP</a:t>
            </a:r>
          </a:p>
        </p:txBody>
      </p:sp>
      <p:sp>
        <p:nvSpPr>
          <p:cNvPr id="2" name="TextBox 11">
            <a:extLst>
              <a:ext uri="{FF2B5EF4-FFF2-40B4-BE49-F238E27FC236}">
                <a16:creationId xmlns:a16="http://schemas.microsoft.com/office/drawing/2014/main" id="{C08C442B-59CF-50BB-BD63-3F819C0172BA}"/>
              </a:ext>
            </a:extLst>
          </p:cNvPr>
          <p:cNvSpPr txBox="1"/>
          <p:nvPr/>
        </p:nvSpPr>
        <p:spPr>
          <a:xfrm>
            <a:off x="5000701" y="1104001"/>
            <a:ext cx="1875523" cy="707886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40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SET 3</a:t>
            </a:r>
          </a:p>
        </p:txBody>
      </p:sp>
      <p:sp>
        <p:nvSpPr>
          <p:cNvPr id="8" name="TextBox 11">
            <a:extLst>
              <a:ext uri="{FF2B5EF4-FFF2-40B4-BE49-F238E27FC236}">
                <a16:creationId xmlns:a16="http://schemas.microsoft.com/office/drawing/2014/main" id="{EDA6432C-0FEF-7923-1DEA-2BE4AED61115}"/>
              </a:ext>
            </a:extLst>
          </p:cNvPr>
          <p:cNvSpPr txBox="1"/>
          <p:nvPr/>
        </p:nvSpPr>
        <p:spPr>
          <a:xfrm>
            <a:off x="1930929" y="3429000"/>
            <a:ext cx="7747327" cy="707886"/>
          </a:xfrm>
          <a:prstGeom prst="rect">
            <a:avLst/>
          </a:prstGeom>
          <a:solidFill>
            <a:srgbClr val="FBCDCD"/>
          </a:solidFill>
          <a:effectLst/>
        </p:spPr>
        <p:txBody>
          <a:bodyPr wrap="square" rtlCol="0">
            <a:spAutoFit/>
          </a:bodyPr>
          <a:lstStyle/>
          <a:p>
            <a:r>
              <a:rPr lang="en-US" sz="40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UNIT 9: NATURAL DISASTERS</a:t>
            </a:r>
          </a:p>
        </p:txBody>
      </p:sp>
    </p:spTree>
    <p:extLst>
      <p:ext uri="{BB962C8B-B14F-4D97-AF65-F5344CB8AC3E}">
        <p14:creationId xmlns:p14="http://schemas.microsoft.com/office/powerpoint/2010/main" val="32475869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-1905" y="1905"/>
            <a:ext cx="12192000" cy="1083309"/>
            <a:chOff x="0" y="-3"/>
            <a:chExt cx="12192000" cy="1083309"/>
          </a:xfrm>
        </p:grpSpPr>
        <p:sp>
          <p:nvSpPr>
            <p:cNvPr id="19" name="Round Single Corner Rectangle 18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0" name="Round Single Corner Rectangle 19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1" name="Round Single Corner Rectangle 20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1081474" y="1394126"/>
            <a:ext cx="10158143" cy="52322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800" b="1" smtClean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Listen </a:t>
            </a:r>
            <a:r>
              <a:rPr lang="en-US" sz="28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and repeat, paying attention to the underlined words 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621150" y="1394126"/>
            <a:ext cx="460324" cy="502606"/>
          </a:xfrm>
          <a:prstGeom prst="roundRect">
            <a:avLst/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66774" y="1321044"/>
            <a:ext cx="76912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smtClean="0">
                <a:solidFill>
                  <a:schemeClr val="bg1"/>
                </a:solidFill>
                <a:latin typeface="Myriad Pro" pitchFamily="34" charset="0"/>
              </a:rPr>
              <a:t>1a</a:t>
            </a:r>
            <a:endParaRPr lang="en-US" sz="32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sp>
        <p:nvSpPr>
          <p:cNvPr id="13" name="TextBox 14">
            <a:extLst>
              <a:ext uri="{FF2B5EF4-FFF2-40B4-BE49-F238E27FC236}">
                <a16:creationId xmlns:a16="http://schemas.microsoft.com/office/drawing/2014/main" id="{F625B6DE-9629-EE24-C619-CB56E80102BE}"/>
              </a:ext>
            </a:extLst>
          </p:cNvPr>
          <p:cNvSpPr txBox="1"/>
          <p:nvPr/>
        </p:nvSpPr>
        <p:spPr>
          <a:xfrm>
            <a:off x="446832" y="135939"/>
            <a:ext cx="4402569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PRONUNCIATION</a:t>
            </a:r>
          </a:p>
        </p:txBody>
      </p:sp>
      <p:sp>
        <p:nvSpPr>
          <p:cNvPr id="33" name="Hộp Văn bản 32">
            <a:extLst>
              <a:ext uri="{FF2B5EF4-FFF2-40B4-BE49-F238E27FC236}">
                <a16:creationId xmlns:a16="http://schemas.microsoft.com/office/drawing/2014/main" id="{4776CE6C-BAA1-9559-16E6-3B917A395320}"/>
              </a:ext>
            </a:extLst>
          </p:cNvPr>
          <p:cNvSpPr txBox="1"/>
          <p:nvPr/>
        </p:nvSpPr>
        <p:spPr>
          <a:xfrm>
            <a:off x="924021" y="2611931"/>
            <a:ext cx="10162347" cy="320087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Bef>
                <a:spcPts val="1200"/>
              </a:spcBef>
              <a:spcAft>
                <a:spcPts val="1200"/>
              </a:spcAft>
            </a:pPr>
            <a:r>
              <a:rPr lang="en-US" sz="3600" b="1" dirty="0">
                <a:solidFill>
                  <a:srgbClr val="F26649"/>
                </a:solidFill>
                <a:ea typeface="Times New Roman" panose="02020603050405020304" pitchFamily="18" charset="0"/>
              </a:rPr>
              <a:t>1. </a:t>
            </a:r>
            <a:r>
              <a:rPr lang="en-US" sz="3600" dirty="0">
                <a:ea typeface="Times New Roman" panose="02020603050405020304" pitchFamily="18" charset="0"/>
              </a:rPr>
              <a:t>The sky today is </a:t>
            </a:r>
            <a:r>
              <a:rPr lang="en-US" sz="3600" u="sng" dirty="0">
                <a:ea typeface="Times New Roman" panose="02020603050405020304" pitchFamily="18" charset="0"/>
              </a:rPr>
              <a:t>clear</a:t>
            </a:r>
            <a:r>
              <a:rPr lang="en-US" sz="3600" dirty="0">
                <a:ea typeface="Times New Roman" panose="02020603050405020304" pitchFamily="18" charset="0"/>
              </a:rPr>
              <a:t> and </a:t>
            </a:r>
            <a:r>
              <a:rPr lang="en-US" sz="3600" u="sng" dirty="0">
                <a:ea typeface="Times New Roman" panose="02020603050405020304" pitchFamily="18" charset="0"/>
              </a:rPr>
              <a:t>blue</a:t>
            </a:r>
            <a:r>
              <a:rPr lang="en-US" sz="3600" dirty="0">
                <a:ea typeface="Times New Roman" panose="02020603050405020304" pitchFamily="18" charset="0"/>
              </a:rPr>
              <a:t>.</a:t>
            </a:r>
          </a:p>
          <a:p>
            <a:pPr>
              <a:lnSpc>
                <a:spcPct val="150000"/>
              </a:lnSpc>
              <a:spcBef>
                <a:spcPts val="1200"/>
              </a:spcBef>
              <a:spcAft>
                <a:spcPts val="1200"/>
              </a:spcAft>
            </a:pPr>
            <a:r>
              <a:rPr lang="en-US" sz="3600" b="1" dirty="0">
                <a:solidFill>
                  <a:srgbClr val="F26649"/>
                </a:solidFill>
                <a:ea typeface="Times New Roman" panose="02020603050405020304" pitchFamily="18" charset="0"/>
              </a:rPr>
              <a:t>2. </a:t>
            </a:r>
            <a:r>
              <a:rPr lang="en-US" sz="3600" dirty="0">
                <a:ea typeface="Times New Roman" panose="02020603050405020304" pitchFamily="18" charset="0"/>
              </a:rPr>
              <a:t>The </a:t>
            </a:r>
            <a:r>
              <a:rPr lang="en-US" sz="3600" u="sng" dirty="0">
                <a:ea typeface="Times New Roman" panose="02020603050405020304" pitchFamily="18" charset="0"/>
              </a:rPr>
              <a:t>speaker</a:t>
            </a:r>
            <a:r>
              <a:rPr lang="en-US" sz="3600" dirty="0">
                <a:ea typeface="Times New Roman" panose="02020603050405020304" pitchFamily="18" charset="0"/>
              </a:rPr>
              <a:t> talked a lot about </a:t>
            </a:r>
            <a:r>
              <a:rPr lang="en-US" sz="3600" u="sng" dirty="0">
                <a:ea typeface="Times New Roman" panose="02020603050405020304" pitchFamily="18" charset="0"/>
              </a:rPr>
              <a:t>honesty</a:t>
            </a:r>
            <a:r>
              <a:rPr lang="en-US" sz="3600" dirty="0">
                <a:ea typeface="Times New Roman" panose="02020603050405020304" pitchFamily="18" charset="0"/>
              </a:rPr>
              <a:t>.</a:t>
            </a:r>
          </a:p>
          <a:p>
            <a:pPr>
              <a:lnSpc>
                <a:spcPct val="150000"/>
              </a:lnSpc>
              <a:spcBef>
                <a:spcPts val="1200"/>
              </a:spcBef>
              <a:spcAft>
                <a:spcPts val="1200"/>
              </a:spcAft>
            </a:pPr>
            <a:r>
              <a:rPr lang="en-US" sz="3600" b="1" dirty="0">
                <a:solidFill>
                  <a:srgbClr val="F26649"/>
                </a:solidFill>
                <a:ea typeface="Times New Roman" panose="02020603050405020304" pitchFamily="18" charset="0"/>
              </a:rPr>
              <a:t>3. </a:t>
            </a:r>
            <a:r>
              <a:rPr lang="en-US" sz="3600" dirty="0">
                <a:ea typeface="Times New Roman" panose="02020603050405020304" pitchFamily="18" charset="0"/>
              </a:rPr>
              <a:t>The </a:t>
            </a:r>
            <a:r>
              <a:rPr lang="en-US" sz="3600" u="sng" dirty="0">
                <a:ea typeface="Times New Roman" panose="02020603050405020304" pitchFamily="18" charset="0"/>
              </a:rPr>
              <a:t>store</a:t>
            </a:r>
            <a:r>
              <a:rPr lang="en-US" sz="3600" dirty="0">
                <a:ea typeface="Times New Roman" panose="02020603050405020304" pitchFamily="18" charset="0"/>
              </a:rPr>
              <a:t> on that corner sells local </a:t>
            </a:r>
            <a:r>
              <a:rPr lang="en-US" sz="3600" u="sng" dirty="0" err="1">
                <a:ea typeface="Times New Roman" panose="02020603050405020304" pitchFamily="18" charset="0"/>
              </a:rPr>
              <a:t>specialities</a:t>
            </a:r>
            <a:r>
              <a:rPr lang="en-US" sz="3600" dirty="0">
                <a:ea typeface="Times New Roman" panose="02020603050405020304" pitchFamily="18" charset="0"/>
              </a:rPr>
              <a:t>.</a:t>
            </a:r>
          </a:p>
        </p:txBody>
      </p:sp>
      <p:pic>
        <p:nvPicPr>
          <p:cNvPr id="2" name="Track 60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82661" y="182815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92245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3985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Hộp Văn bản 13">
            <a:extLst>
              <a:ext uri="{FF2B5EF4-FFF2-40B4-BE49-F238E27FC236}">
                <a16:creationId xmlns:a16="http://schemas.microsoft.com/office/drawing/2014/main" id="{8528CDFA-DADA-2D63-A26B-CD4CCB246C67}"/>
              </a:ext>
            </a:extLst>
          </p:cNvPr>
          <p:cNvSpPr txBox="1"/>
          <p:nvPr/>
        </p:nvSpPr>
        <p:spPr>
          <a:xfrm>
            <a:off x="238732" y="2205643"/>
            <a:ext cx="11710725" cy="36625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  <a:spcBef>
                <a:spcPts val="1200"/>
              </a:spcBef>
              <a:spcAft>
                <a:spcPts val="1200"/>
              </a:spcAft>
            </a:pPr>
            <a:r>
              <a:rPr lang="en-US" sz="3200" b="1" dirty="0">
                <a:solidFill>
                  <a:srgbClr val="F26649"/>
                </a:solidFill>
                <a:ea typeface="Times New Roman" panose="02020603050405020304" pitchFamily="18" charset="0"/>
              </a:rPr>
              <a:t>1. </a:t>
            </a:r>
            <a:r>
              <a:rPr lang="en-US" sz="3200" dirty="0">
                <a:solidFill>
                  <a:srgbClr val="00B0F0"/>
                </a:solidFill>
                <a:ea typeface="Times New Roman" panose="02020603050405020304" pitchFamily="18" charset="0"/>
              </a:rPr>
              <a:t>A</a:t>
            </a:r>
            <a:r>
              <a:rPr lang="en-US" sz="3200">
                <a:solidFill>
                  <a:srgbClr val="00B0F0"/>
                </a:solidFill>
                <a:ea typeface="Times New Roman" panose="02020603050405020304" pitchFamily="18" charset="0"/>
              </a:rPr>
              <a:t>. </a:t>
            </a:r>
            <a:r>
              <a:rPr lang="en-US" sz="3200" smtClean="0">
                <a:ea typeface="Times New Roman" panose="02020603050405020304" pitchFamily="18" charset="0"/>
              </a:rPr>
              <a:t>humorous		</a:t>
            </a:r>
            <a:r>
              <a:rPr lang="en-US" sz="3200" smtClean="0">
                <a:solidFill>
                  <a:srgbClr val="00B0F0"/>
                </a:solidFill>
                <a:ea typeface="Times New Roman" panose="02020603050405020304" pitchFamily="18" charset="0"/>
              </a:rPr>
              <a:t>B</a:t>
            </a:r>
            <a:r>
              <a:rPr lang="en-US" sz="3200">
                <a:solidFill>
                  <a:srgbClr val="00B0F0"/>
                </a:solidFill>
                <a:ea typeface="Times New Roman" panose="02020603050405020304" pitchFamily="18" charset="0"/>
              </a:rPr>
              <a:t>. </a:t>
            </a:r>
            <a:r>
              <a:rPr lang="en-US" sz="3200" smtClean="0">
                <a:ea typeface="Times New Roman" panose="02020603050405020304" pitchFamily="18" charset="0"/>
              </a:rPr>
              <a:t>tremendous	</a:t>
            </a:r>
            <a:r>
              <a:rPr lang="en-US" sz="3200" smtClean="0">
                <a:solidFill>
                  <a:srgbClr val="00B0F0"/>
                </a:solidFill>
                <a:ea typeface="Times New Roman" panose="02020603050405020304" pitchFamily="18" charset="0"/>
              </a:rPr>
              <a:t>C</a:t>
            </a:r>
            <a:r>
              <a:rPr lang="en-US" sz="3200">
                <a:solidFill>
                  <a:srgbClr val="00B0F0"/>
                </a:solidFill>
                <a:ea typeface="Times New Roman" panose="02020603050405020304" pitchFamily="18" charset="0"/>
              </a:rPr>
              <a:t>.</a:t>
            </a:r>
            <a:r>
              <a:rPr lang="en-US" sz="3200">
                <a:ea typeface="Times New Roman" panose="02020603050405020304" pitchFamily="18" charset="0"/>
              </a:rPr>
              <a:t> </a:t>
            </a:r>
            <a:r>
              <a:rPr lang="en-US" sz="3200" smtClean="0">
                <a:ea typeface="Times New Roman" panose="02020603050405020304" pitchFamily="18" charset="0"/>
              </a:rPr>
              <a:t>numerous	</a:t>
            </a:r>
            <a:r>
              <a:rPr lang="en-US" sz="3200" smtClean="0">
                <a:solidFill>
                  <a:srgbClr val="00B0F0"/>
                </a:solidFill>
                <a:ea typeface="Times New Roman" panose="02020603050405020304" pitchFamily="18" charset="0"/>
              </a:rPr>
              <a:t>D</a:t>
            </a:r>
            <a:r>
              <a:rPr lang="en-US" sz="3200" dirty="0">
                <a:solidFill>
                  <a:srgbClr val="00B0F0"/>
                </a:solidFill>
                <a:ea typeface="Times New Roman" panose="02020603050405020304" pitchFamily="18" charset="0"/>
              </a:rPr>
              <a:t>.</a:t>
            </a:r>
            <a:r>
              <a:rPr lang="en-US" sz="3200" dirty="0">
                <a:ea typeface="Times New Roman" panose="02020603050405020304" pitchFamily="18" charset="0"/>
              </a:rPr>
              <a:t> generous</a:t>
            </a:r>
          </a:p>
          <a:p>
            <a:pPr>
              <a:lnSpc>
                <a:spcPct val="200000"/>
              </a:lnSpc>
              <a:spcBef>
                <a:spcPts val="1200"/>
              </a:spcBef>
              <a:spcAft>
                <a:spcPts val="1200"/>
              </a:spcAft>
            </a:pPr>
            <a:r>
              <a:rPr lang="en-US" sz="3200" b="1" dirty="0">
                <a:solidFill>
                  <a:srgbClr val="F26649"/>
                </a:solidFill>
                <a:ea typeface="Times New Roman" panose="02020603050405020304" pitchFamily="18" charset="0"/>
              </a:rPr>
              <a:t>2. </a:t>
            </a:r>
            <a:r>
              <a:rPr lang="en-US" sz="3200" dirty="0">
                <a:solidFill>
                  <a:srgbClr val="00B0F0"/>
                </a:solidFill>
                <a:ea typeface="Times New Roman" panose="02020603050405020304" pitchFamily="18" charset="0"/>
              </a:rPr>
              <a:t>A</a:t>
            </a:r>
            <a:r>
              <a:rPr lang="en-US" sz="3200">
                <a:solidFill>
                  <a:srgbClr val="00B0F0"/>
                </a:solidFill>
                <a:ea typeface="Times New Roman" panose="02020603050405020304" pitchFamily="18" charset="0"/>
              </a:rPr>
              <a:t>. </a:t>
            </a:r>
            <a:r>
              <a:rPr lang="en-US" sz="3200" smtClean="0">
                <a:ea typeface="Times New Roman" panose="02020603050405020304" pitchFamily="18" charset="0"/>
              </a:rPr>
              <a:t>national		</a:t>
            </a:r>
            <a:r>
              <a:rPr lang="en-US" sz="3200" smtClean="0">
                <a:solidFill>
                  <a:srgbClr val="00B0F0"/>
                </a:solidFill>
                <a:ea typeface="Times New Roman" panose="02020603050405020304" pitchFamily="18" charset="0"/>
              </a:rPr>
              <a:t>B</a:t>
            </a:r>
            <a:r>
              <a:rPr lang="en-US" sz="3200">
                <a:solidFill>
                  <a:srgbClr val="00B0F0"/>
                </a:solidFill>
                <a:ea typeface="Times New Roman" panose="02020603050405020304" pitchFamily="18" charset="0"/>
              </a:rPr>
              <a:t>. </a:t>
            </a:r>
            <a:r>
              <a:rPr lang="en-US" sz="3200" smtClean="0">
                <a:ea typeface="Times New Roman" panose="02020603050405020304" pitchFamily="18" charset="0"/>
              </a:rPr>
              <a:t>animal		</a:t>
            </a:r>
            <a:r>
              <a:rPr lang="en-US" sz="3200" smtClean="0">
                <a:solidFill>
                  <a:srgbClr val="00B0F0"/>
                </a:solidFill>
                <a:ea typeface="Times New Roman" panose="02020603050405020304" pitchFamily="18" charset="0"/>
              </a:rPr>
              <a:t>C</a:t>
            </a:r>
            <a:r>
              <a:rPr lang="en-US" sz="3200">
                <a:solidFill>
                  <a:srgbClr val="00B0F0"/>
                </a:solidFill>
                <a:ea typeface="Times New Roman" panose="02020603050405020304" pitchFamily="18" charset="0"/>
              </a:rPr>
              <a:t>.</a:t>
            </a:r>
            <a:r>
              <a:rPr lang="en-US" sz="3200">
                <a:ea typeface="Times New Roman" panose="02020603050405020304" pitchFamily="18" charset="0"/>
              </a:rPr>
              <a:t> </a:t>
            </a:r>
            <a:r>
              <a:rPr lang="en-US" sz="3200" smtClean="0">
                <a:ea typeface="Times New Roman" panose="02020603050405020304" pitchFamily="18" charset="0"/>
              </a:rPr>
              <a:t>arrival		</a:t>
            </a:r>
            <a:r>
              <a:rPr lang="en-US" sz="3200" smtClean="0">
                <a:solidFill>
                  <a:srgbClr val="00B0F0"/>
                </a:solidFill>
                <a:ea typeface="Times New Roman" panose="02020603050405020304" pitchFamily="18" charset="0"/>
              </a:rPr>
              <a:t>D</a:t>
            </a:r>
            <a:r>
              <a:rPr lang="en-US" sz="3200" dirty="0">
                <a:solidFill>
                  <a:srgbClr val="00B0F0"/>
                </a:solidFill>
                <a:ea typeface="Times New Roman" panose="02020603050405020304" pitchFamily="18" charset="0"/>
              </a:rPr>
              <a:t>.</a:t>
            </a:r>
            <a:r>
              <a:rPr lang="en-US" sz="3200" dirty="0">
                <a:ea typeface="Times New Roman" panose="02020603050405020304" pitchFamily="18" charset="0"/>
              </a:rPr>
              <a:t> typical</a:t>
            </a:r>
          </a:p>
          <a:p>
            <a:pPr>
              <a:lnSpc>
                <a:spcPct val="200000"/>
              </a:lnSpc>
              <a:spcBef>
                <a:spcPts val="1200"/>
              </a:spcBef>
              <a:spcAft>
                <a:spcPts val="1200"/>
              </a:spcAft>
            </a:pPr>
            <a:r>
              <a:rPr lang="en-US" sz="3200" b="1" dirty="0">
                <a:solidFill>
                  <a:srgbClr val="F26649"/>
                </a:solidFill>
                <a:ea typeface="Times New Roman" panose="02020603050405020304" pitchFamily="18" charset="0"/>
              </a:rPr>
              <a:t>3. </a:t>
            </a:r>
            <a:r>
              <a:rPr lang="en-US" sz="3200" dirty="0">
                <a:solidFill>
                  <a:srgbClr val="00B0F0"/>
                </a:solidFill>
                <a:ea typeface="Times New Roman" panose="02020603050405020304" pitchFamily="18" charset="0"/>
              </a:rPr>
              <a:t>A</a:t>
            </a:r>
            <a:r>
              <a:rPr lang="en-US" sz="3200">
                <a:solidFill>
                  <a:srgbClr val="00B0F0"/>
                </a:solidFill>
                <a:ea typeface="Times New Roman" panose="02020603050405020304" pitchFamily="18" charset="0"/>
              </a:rPr>
              <a:t>. </a:t>
            </a:r>
            <a:r>
              <a:rPr lang="en-US" sz="3200" smtClean="0">
                <a:ea typeface="Times New Roman" panose="02020603050405020304" pitchFamily="18" charset="0"/>
              </a:rPr>
              <a:t>festival		</a:t>
            </a:r>
            <a:r>
              <a:rPr lang="en-US" sz="3200" smtClean="0">
                <a:solidFill>
                  <a:srgbClr val="00B0F0"/>
                </a:solidFill>
                <a:ea typeface="Times New Roman" panose="02020603050405020304" pitchFamily="18" charset="0"/>
              </a:rPr>
              <a:t>B</a:t>
            </a:r>
            <a:r>
              <a:rPr lang="en-US" sz="3200">
                <a:solidFill>
                  <a:srgbClr val="00B0F0"/>
                </a:solidFill>
                <a:ea typeface="Times New Roman" panose="02020603050405020304" pitchFamily="18" charset="0"/>
              </a:rPr>
              <a:t>.</a:t>
            </a:r>
            <a:r>
              <a:rPr lang="en-US" sz="3200">
                <a:ea typeface="Times New Roman" panose="02020603050405020304" pitchFamily="18" charset="0"/>
              </a:rPr>
              <a:t> </a:t>
            </a:r>
            <a:r>
              <a:rPr lang="en-US" sz="3200" smtClean="0">
                <a:ea typeface="Times New Roman" panose="02020603050405020304" pitchFamily="18" charset="0"/>
              </a:rPr>
              <a:t>cultural		</a:t>
            </a:r>
            <a:r>
              <a:rPr lang="en-US" sz="3200" smtClean="0">
                <a:solidFill>
                  <a:srgbClr val="00B0F0"/>
                </a:solidFill>
                <a:ea typeface="Times New Roman" panose="02020603050405020304" pitchFamily="18" charset="0"/>
              </a:rPr>
              <a:t>C</a:t>
            </a:r>
            <a:r>
              <a:rPr lang="en-US" sz="3200">
                <a:solidFill>
                  <a:srgbClr val="00B0F0"/>
                </a:solidFill>
                <a:ea typeface="Times New Roman" panose="02020603050405020304" pitchFamily="18" charset="0"/>
              </a:rPr>
              <a:t>.</a:t>
            </a:r>
            <a:r>
              <a:rPr lang="en-US" sz="3200">
                <a:ea typeface="Times New Roman" panose="02020603050405020304" pitchFamily="18" charset="0"/>
              </a:rPr>
              <a:t> </a:t>
            </a:r>
            <a:r>
              <a:rPr lang="en-US" sz="3200" smtClean="0">
                <a:ea typeface="Times New Roman" panose="02020603050405020304" pitchFamily="18" charset="0"/>
              </a:rPr>
              <a:t>poisonous	</a:t>
            </a:r>
            <a:r>
              <a:rPr lang="en-US" sz="3200" smtClean="0">
                <a:solidFill>
                  <a:srgbClr val="00B0F0"/>
                </a:solidFill>
                <a:ea typeface="Times New Roman" panose="02020603050405020304" pitchFamily="18" charset="0"/>
              </a:rPr>
              <a:t>D</a:t>
            </a:r>
            <a:r>
              <a:rPr lang="en-US" sz="3200" dirty="0">
                <a:solidFill>
                  <a:srgbClr val="00B0F0"/>
                </a:solidFill>
                <a:ea typeface="Times New Roman" panose="02020603050405020304" pitchFamily="18" charset="0"/>
              </a:rPr>
              <a:t>.</a:t>
            </a:r>
            <a:r>
              <a:rPr lang="en-US" sz="3200" dirty="0">
                <a:ea typeface="Times New Roman" panose="02020603050405020304" pitchFamily="18" charset="0"/>
              </a:rPr>
              <a:t> ambitious</a:t>
            </a:r>
          </a:p>
        </p:txBody>
      </p:sp>
      <p:grpSp>
        <p:nvGrpSpPr>
          <p:cNvPr id="18" name="Group 17"/>
          <p:cNvGrpSpPr/>
          <p:nvPr/>
        </p:nvGrpSpPr>
        <p:grpSpPr>
          <a:xfrm>
            <a:off x="-1905" y="1905"/>
            <a:ext cx="12192000" cy="1083309"/>
            <a:chOff x="0" y="-3"/>
            <a:chExt cx="12192000" cy="1083309"/>
          </a:xfrm>
        </p:grpSpPr>
        <p:sp>
          <p:nvSpPr>
            <p:cNvPr id="19" name="Round Single Corner Rectangle 18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0" name="Round Single Corner Rectangle 19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1" name="Round Single Corner Rectangle 20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6" name="Rounded Rectangle 15"/>
          <p:cNvSpPr/>
          <p:nvPr/>
        </p:nvSpPr>
        <p:spPr>
          <a:xfrm>
            <a:off x="621150" y="1394126"/>
            <a:ext cx="460324" cy="502606"/>
          </a:xfrm>
          <a:prstGeom prst="roundRect">
            <a:avLst/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15108" y="1353041"/>
            <a:ext cx="67240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smtClean="0">
                <a:solidFill>
                  <a:schemeClr val="bg1"/>
                </a:solidFill>
                <a:latin typeface="Myriad Pro" pitchFamily="34" charset="0"/>
              </a:rPr>
              <a:t>1b</a:t>
            </a:r>
            <a:endParaRPr lang="en-US" sz="32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sp>
        <p:nvSpPr>
          <p:cNvPr id="13" name="TextBox 14">
            <a:extLst>
              <a:ext uri="{FF2B5EF4-FFF2-40B4-BE49-F238E27FC236}">
                <a16:creationId xmlns:a16="http://schemas.microsoft.com/office/drawing/2014/main" id="{F625B6DE-9629-EE24-C619-CB56E80102BE}"/>
              </a:ext>
            </a:extLst>
          </p:cNvPr>
          <p:cNvSpPr txBox="1"/>
          <p:nvPr/>
        </p:nvSpPr>
        <p:spPr>
          <a:xfrm>
            <a:off x="446832" y="135939"/>
            <a:ext cx="4402569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PRONUNCIATION</a:t>
            </a:r>
          </a:p>
        </p:txBody>
      </p:sp>
      <p:sp>
        <p:nvSpPr>
          <p:cNvPr id="3" name="Hình Bầu dục 2">
            <a:extLst>
              <a:ext uri="{FF2B5EF4-FFF2-40B4-BE49-F238E27FC236}">
                <a16:creationId xmlns:a16="http://schemas.microsoft.com/office/drawing/2014/main" id="{27B1AF9D-C75B-350F-B243-6EEB89A7C018}"/>
              </a:ext>
            </a:extLst>
          </p:cNvPr>
          <p:cNvSpPr/>
          <p:nvPr/>
        </p:nvSpPr>
        <p:spPr>
          <a:xfrm>
            <a:off x="3865481" y="2614704"/>
            <a:ext cx="493794" cy="490441"/>
          </a:xfrm>
          <a:prstGeom prst="ellipse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8" name="Hộp Văn bản 7">
            <a:extLst>
              <a:ext uri="{FF2B5EF4-FFF2-40B4-BE49-F238E27FC236}">
                <a16:creationId xmlns:a16="http://schemas.microsoft.com/office/drawing/2014/main" id="{9BA96E27-FEE9-809E-324A-7247A338EF7D}"/>
              </a:ext>
            </a:extLst>
          </p:cNvPr>
          <p:cNvSpPr txBox="1"/>
          <p:nvPr/>
        </p:nvSpPr>
        <p:spPr>
          <a:xfrm>
            <a:off x="1187515" y="1433343"/>
            <a:ext cx="1092003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smtClean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Choose </a:t>
            </a:r>
            <a:r>
              <a:rPr lang="en-US" sz="24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A, B, C, or D to show the word in each group with a different stress pattern.</a:t>
            </a:r>
          </a:p>
        </p:txBody>
      </p:sp>
      <p:sp>
        <p:nvSpPr>
          <p:cNvPr id="15" name="Hình Bầu dục 14">
            <a:extLst>
              <a:ext uri="{FF2B5EF4-FFF2-40B4-BE49-F238E27FC236}">
                <a16:creationId xmlns:a16="http://schemas.microsoft.com/office/drawing/2014/main" id="{E03E63B0-2873-0875-684C-1CFDE586FFB9}"/>
              </a:ext>
            </a:extLst>
          </p:cNvPr>
          <p:cNvSpPr/>
          <p:nvPr/>
        </p:nvSpPr>
        <p:spPr>
          <a:xfrm>
            <a:off x="6629946" y="3914504"/>
            <a:ext cx="493794" cy="490441"/>
          </a:xfrm>
          <a:prstGeom prst="ellipse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22" name="Hình Bầu dục 21">
            <a:extLst>
              <a:ext uri="{FF2B5EF4-FFF2-40B4-BE49-F238E27FC236}">
                <a16:creationId xmlns:a16="http://schemas.microsoft.com/office/drawing/2014/main" id="{D4C50AB8-F2F8-D943-132A-5F115CA35F88}"/>
              </a:ext>
            </a:extLst>
          </p:cNvPr>
          <p:cNvSpPr/>
          <p:nvPr/>
        </p:nvSpPr>
        <p:spPr>
          <a:xfrm>
            <a:off x="9374436" y="5176489"/>
            <a:ext cx="493794" cy="490441"/>
          </a:xfrm>
          <a:prstGeom prst="ellipse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9331382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5" grpId="0" animBg="1"/>
      <p:bldP spid="2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-1905" y="1905"/>
            <a:ext cx="12192000" cy="1083309"/>
            <a:chOff x="0" y="-3"/>
            <a:chExt cx="12192000" cy="1083309"/>
          </a:xfrm>
        </p:grpSpPr>
        <p:sp>
          <p:nvSpPr>
            <p:cNvPr id="23" name="Round Single Corner Rectangle 22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4" name="Round Single Corner Rectangle 23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5" name="Round Single Corner Rectangle 24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3" name="Rounded Rectangle 12"/>
          <p:cNvSpPr/>
          <p:nvPr/>
        </p:nvSpPr>
        <p:spPr>
          <a:xfrm>
            <a:off x="532607" y="1268922"/>
            <a:ext cx="502606" cy="502606"/>
          </a:xfrm>
          <a:prstGeom prst="roundRect">
            <a:avLst/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087965" y="1276368"/>
            <a:ext cx="10433219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Complete each of the sentences with a word or phrase from the box.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585359" y="1157149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2</a:t>
            </a:r>
          </a:p>
        </p:txBody>
      </p:sp>
      <p:sp>
        <p:nvSpPr>
          <p:cNvPr id="5" name="Hộp Văn bản 4">
            <a:extLst>
              <a:ext uri="{FF2B5EF4-FFF2-40B4-BE49-F238E27FC236}">
                <a16:creationId xmlns:a16="http://schemas.microsoft.com/office/drawing/2014/main" id="{16AD2EA9-F20B-3306-DD3D-54FB9891C998}"/>
              </a:ext>
            </a:extLst>
          </p:cNvPr>
          <p:cNvSpPr txBox="1"/>
          <p:nvPr/>
        </p:nvSpPr>
        <p:spPr>
          <a:xfrm>
            <a:off x="134737" y="2918400"/>
            <a:ext cx="1197280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3200" b="1" smtClean="0">
                <a:solidFill>
                  <a:srgbClr val="F26649"/>
                </a:solidFill>
                <a:ea typeface="Calibri" panose="020F0502020204030204" pitchFamily="34" charset="0"/>
              </a:rPr>
              <a:t>1. </a:t>
            </a:r>
            <a:r>
              <a:rPr lang="en-US" sz="3200" smtClean="0">
                <a:ea typeface="Calibri" panose="020F0502020204030204" pitchFamily="34" charset="0"/>
              </a:rPr>
              <a:t>We </a:t>
            </a:r>
            <a:r>
              <a:rPr lang="en-US" sz="3200" dirty="0">
                <a:ea typeface="Calibri" panose="020F0502020204030204" pitchFamily="34" charset="0"/>
              </a:rPr>
              <a:t>should recycle </a:t>
            </a:r>
            <a:r>
              <a:rPr lang="en-US" sz="3200">
                <a:ea typeface="Calibri" panose="020F0502020204030204" pitchFamily="34" charset="0"/>
              </a:rPr>
              <a:t>various </a:t>
            </a:r>
            <a:r>
              <a:rPr lang="en-US" sz="3200" smtClean="0">
                <a:ea typeface="Calibri" panose="020F0502020204030204" pitchFamily="34" charset="0"/>
              </a:rPr>
              <a:t>_________ </a:t>
            </a:r>
            <a:r>
              <a:rPr lang="en-US" sz="3200" dirty="0">
                <a:ea typeface="Calibri" panose="020F0502020204030204" pitchFamily="34" charset="0"/>
              </a:rPr>
              <a:t>products instead of throwing them </a:t>
            </a:r>
            <a:r>
              <a:rPr lang="en-US" sz="3200">
                <a:ea typeface="Calibri" panose="020F0502020204030204" pitchFamily="34" charset="0"/>
              </a:rPr>
              <a:t>away</a:t>
            </a:r>
            <a:r>
              <a:rPr lang="en-US" sz="3200" smtClean="0">
                <a:ea typeface="Calibri" panose="020F0502020204030204" pitchFamily="34" charset="0"/>
              </a:rPr>
              <a:t>.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endParaRPr lang="en-US" sz="1500" dirty="0">
              <a:ea typeface="Calibri" panose="020F0502020204030204" pitchFamily="34" charset="0"/>
            </a:endParaRP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3200" b="1" dirty="0">
                <a:solidFill>
                  <a:srgbClr val="F26649"/>
                </a:solidFill>
                <a:ea typeface="Calibri" panose="020F0502020204030204" pitchFamily="34" charset="0"/>
              </a:rPr>
              <a:t>2. </a:t>
            </a:r>
            <a:r>
              <a:rPr lang="en-US" sz="3200" dirty="0">
                <a:ea typeface="Calibri" panose="020F0502020204030204" pitchFamily="34" charset="0"/>
              </a:rPr>
              <a:t>Shopping </a:t>
            </a:r>
            <a:r>
              <a:rPr lang="en-US" sz="3200" dirty="0" err="1">
                <a:ea typeface="Calibri" panose="020F0502020204030204" pitchFamily="34" charset="0"/>
              </a:rPr>
              <a:t>centres</a:t>
            </a:r>
            <a:r>
              <a:rPr lang="en-US" sz="3200" dirty="0">
                <a:ea typeface="Calibri" panose="020F0502020204030204" pitchFamily="34" charset="0"/>
              </a:rPr>
              <a:t> attract a lot </a:t>
            </a:r>
            <a:r>
              <a:rPr lang="en-US" sz="3200">
                <a:ea typeface="Calibri" panose="020F0502020204030204" pitchFamily="34" charset="0"/>
              </a:rPr>
              <a:t>of </a:t>
            </a:r>
            <a:r>
              <a:rPr lang="en-US" sz="3200" smtClean="0">
                <a:ea typeface="Calibri" panose="020F0502020204030204" pitchFamily="34" charset="0"/>
              </a:rPr>
              <a:t>_________ </a:t>
            </a:r>
            <a:r>
              <a:rPr lang="en-US" sz="3200" dirty="0">
                <a:ea typeface="Calibri" panose="020F0502020204030204" pitchFamily="34" charset="0"/>
              </a:rPr>
              <a:t>during the sales </a:t>
            </a:r>
            <a:r>
              <a:rPr lang="en-US" sz="3200">
                <a:ea typeface="Calibri" panose="020F0502020204030204" pitchFamily="34" charset="0"/>
              </a:rPr>
              <a:t>season</a:t>
            </a:r>
            <a:r>
              <a:rPr lang="en-US" sz="3200" smtClean="0">
                <a:ea typeface="Calibri" panose="020F0502020204030204" pitchFamily="34" charset="0"/>
              </a:rPr>
              <a:t>.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endParaRPr lang="en-US" sz="1500" dirty="0">
              <a:ea typeface="Calibri" panose="020F0502020204030204" pitchFamily="34" charset="0"/>
            </a:endParaRP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3200" b="1" dirty="0">
                <a:solidFill>
                  <a:srgbClr val="F26649"/>
                </a:solidFill>
                <a:ea typeface="Calibri" panose="020F0502020204030204" pitchFamily="34" charset="0"/>
              </a:rPr>
              <a:t>3. </a:t>
            </a:r>
            <a:r>
              <a:rPr lang="en-US" sz="3200" dirty="0">
                <a:ea typeface="Calibri" panose="020F0502020204030204" pitchFamily="34" charset="0"/>
              </a:rPr>
              <a:t>Population growth is causing destruction of </a:t>
            </a:r>
            <a:r>
              <a:rPr lang="en-US" sz="3200">
                <a:ea typeface="Calibri" panose="020F0502020204030204" pitchFamily="34" charset="0"/>
              </a:rPr>
              <a:t>wildlife </a:t>
            </a:r>
            <a:r>
              <a:rPr lang="en-US" sz="3200" smtClean="0">
                <a:ea typeface="Calibri" panose="020F0502020204030204" pitchFamily="34" charset="0"/>
              </a:rPr>
              <a:t>________ </a:t>
            </a:r>
            <a:r>
              <a:rPr lang="en-US" sz="3200" dirty="0">
                <a:ea typeface="Calibri" panose="020F0502020204030204" pitchFamily="34" charset="0"/>
              </a:rPr>
              <a:t>throughout the </a:t>
            </a:r>
            <a:r>
              <a:rPr lang="en-US" sz="3200">
                <a:ea typeface="Calibri" panose="020F0502020204030204" pitchFamily="34" charset="0"/>
              </a:rPr>
              <a:t>world</a:t>
            </a:r>
            <a:r>
              <a:rPr lang="en-US" sz="3200" smtClean="0">
                <a:ea typeface="Calibri" panose="020F0502020204030204" pitchFamily="34" charset="0"/>
              </a:rPr>
              <a:t>.</a:t>
            </a:r>
            <a:endParaRPr lang="en-US" sz="3200" dirty="0">
              <a:ea typeface="Calibri" panose="020F0502020204030204" pitchFamily="34" charset="0"/>
            </a:endParaRPr>
          </a:p>
        </p:txBody>
      </p:sp>
      <p:sp>
        <p:nvSpPr>
          <p:cNvPr id="2" name="Google Shape;1881;p31">
            <a:extLst>
              <a:ext uri="{FF2B5EF4-FFF2-40B4-BE49-F238E27FC236}">
                <a16:creationId xmlns:a16="http://schemas.microsoft.com/office/drawing/2014/main" id="{BC59CE72-FDBD-5AC3-8F3F-A649A98CC6B7}"/>
              </a:ext>
            </a:extLst>
          </p:cNvPr>
          <p:cNvSpPr txBox="1">
            <a:spLocks/>
          </p:cNvSpPr>
          <p:nvPr/>
        </p:nvSpPr>
        <p:spPr>
          <a:xfrm>
            <a:off x="4959770" y="2818020"/>
            <a:ext cx="1937770" cy="6736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3200" b="1" dirty="0">
                <a:solidFill>
                  <a:srgbClr val="7030A0"/>
                </a:solidFill>
              </a:rPr>
              <a:t>single-use</a:t>
            </a:r>
            <a:endParaRPr lang="en-US" sz="2400" b="1" dirty="0">
              <a:solidFill>
                <a:srgbClr val="7030A0"/>
              </a:solidFill>
              <a:cs typeface="Calibri" panose="020F0502020204030204" pitchFamily="34" charset="0"/>
            </a:endParaRPr>
          </a:p>
        </p:txBody>
      </p:sp>
      <p:sp>
        <p:nvSpPr>
          <p:cNvPr id="3" name="TextBox 14">
            <a:extLst>
              <a:ext uri="{FF2B5EF4-FFF2-40B4-BE49-F238E27FC236}">
                <a16:creationId xmlns:a16="http://schemas.microsoft.com/office/drawing/2014/main" id="{F9151AB1-859A-F42C-92C5-14DD54A4EB49}"/>
              </a:ext>
            </a:extLst>
          </p:cNvPr>
          <p:cNvSpPr txBox="1"/>
          <p:nvPr/>
        </p:nvSpPr>
        <p:spPr>
          <a:xfrm>
            <a:off x="446833" y="135939"/>
            <a:ext cx="3673104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VOCABULARY</a:t>
            </a:r>
          </a:p>
        </p:txBody>
      </p:sp>
      <p:sp>
        <p:nvSpPr>
          <p:cNvPr id="9" name="Hộp Văn bản 8">
            <a:extLst>
              <a:ext uri="{FF2B5EF4-FFF2-40B4-BE49-F238E27FC236}">
                <a16:creationId xmlns:a16="http://schemas.microsoft.com/office/drawing/2014/main" id="{A193B6E7-C5FA-DBF4-8587-A9ABACE73AEB}"/>
              </a:ext>
            </a:extLst>
          </p:cNvPr>
          <p:cNvSpPr txBox="1"/>
          <p:nvPr/>
        </p:nvSpPr>
        <p:spPr>
          <a:xfrm>
            <a:off x="1398728" y="1755108"/>
            <a:ext cx="8342319" cy="1077218"/>
          </a:xfrm>
          <a:prstGeom prst="rect">
            <a:avLst/>
          </a:prstGeom>
          <a:noFill/>
          <a:ln w="28575">
            <a:solidFill>
              <a:srgbClr val="7192A9"/>
            </a:solidFill>
          </a:ln>
        </p:spPr>
        <p:txBody>
          <a:bodyPr wrap="square">
            <a:spAutoFit/>
          </a:bodyPr>
          <a:lstStyle/>
          <a:p>
            <a:r>
              <a:rPr lang="en-US" sz="3200" b="1" i="0">
                <a:solidFill>
                  <a:srgbClr val="C00000"/>
                </a:solidFill>
                <a:effectLst/>
              </a:rPr>
              <a:t>customers             </a:t>
            </a:r>
            <a:r>
              <a:rPr lang="en-US" sz="3200" b="1" i="0" smtClean="0">
                <a:solidFill>
                  <a:srgbClr val="C00000"/>
                </a:solidFill>
                <a:effectLst/>
              </a:rPr>
              <a:t>bargain</a:t>
            </a:r>
            <a:r>
              <a:rPr lang="en-US" sz="3200" b="1" smtClean="0">
                <a:solidFill>
                  <a:srgbClr val="C00000"/>
                </a:solidFill>
              </a:rPr>
              <a:t>                        </a:t>
            </a:r>
            <a:r>
              <a:rPr lang="en-US" sz="3200" b="1" i="0" smtClean="0">
                <a:solidFill>
                  <a:srgbClr val="C00000"/>
                </a:solidFill>
                <a:effectLst/>
              </a:rPr>
              <a:t>single-use               </a:t>
            </a:r>
          </a:p>
          <a:p>
            <a:r>
              <a:rPr lang="en-US" sz="3200" b="1" i="0" smtClean="0">
                <a:solidFill>
                  <a:srgbClr val="C00000"/>
                </a:solidFill>
                <a:effectLst/>
              </a:rPr>
              <a:t>habitats</a:t>
            </a:r>
            <a:r>
              <a:rPr lang="en-US" sz="3200" b="1" smtClean="0">
                <a:solidFill>
                  <a:srgbClr val="C00000"/>
                </a:solidFill>
              </a:rPr>
              <a:t>                 </a:t>
            </a:r>
            <a:r>
              <a:rPr lang="en-US" sz="3200" b="1" i="0" dirty="0">
                <a:solidFill>
                  <a:srgbClr val="C00000"/>
                </a:solidFill>
                <a:effectLst/>
              </a:rPr>
              <a:t>natural disasters</a:t>
            </a:r>
            <a:endParaRPr lang="vi-VN" sz="3200" b="1" dirty="0">
              <a:solidFill>
                <a:srgbClr val="C00000"/>
              </a:solidFill>
            </a:endParaRPr>
          </a:p>
        </p:txBody>
      </p:sp>
      <p:sp>
        <p:nvSpPr>
          <p:cNvPr id="10" name="Google Shape;1881;p31">
            <a:extLst>
              <a:ext uri="{FF2B5EF4-FFF2-40B4-BE49-F238E27FC236}">
                <a16:creationId xmlns:a16="http://schemas.microsoft.com/office/drawing/2014/main" id="{8A75A81F-58B5-D226-3206-540C642C55BD}"/>
              </a:ext>
            </a:extLst>
          </p:cNvPr>
          <p:cNvSpPr txBox="1">
            <a:spLocks/>
          </p:cNvSpPr>
          <p:nvPr/>
        </p:nvSpPr>
        <p:spPr>
          <a:xfrm>
            <a:off x="6005195" y="4301698"/>
            <a:ext cx="1989337" cy="6736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3200" b="1" dirty="0">
                <a:solidFill>
                  <a:srgbClr val="7030A0"/>
                </a:solidFill>
              </a:rPr>
              <a:t>customers</a:t>
            </a:r>
            <a:endParaRPr lang="en-US" sz="2400" b="1" dirty="0">
              <a:solidFill>
                <a:srgbClr val="7030A0"/>
              </a:solidFill>
              <a:cs typeface="Calibri" panose="020F0502020204030204" pitchFamily="34" charset="0"/>
            </a:endParaRPr>
          </a:p>
        </p:txBody>
      </p:sp>
      <p:sp>
        <p:nvSpPr>
          <p:cNvPr id="11" name="Google Shape;1881;p31">
            <a:extLst>
              <a:ext uri="{FF2B5EF4-FFF2-40B4-BE49-F238E27FC236}">
                <a16:creationId xmlns:a16="http://schemas.microsoft.com/office/drawing/2014/main" id="{3E8C263B-403A-A954-E174-C37240321BFC}"/>
              </a:ext>
            </a:extLst>
          </p:cNvPr>
          <p:cNvSpPr txBox="1">
            <a:spLocks/>
          </p:cNvSpPr>
          <p:nvPr/>
        </p:nvSpPr>
        <p:spPr>
          <a:xfrm>
            <a:off x="9124980" y="5344231"/>
            <a:ext cx="1801838" cy="6736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3200" b="1" dirty="0">
                <a:solidFill>
                  <a:srgbClr val="7030A0"/>
                </a:solidFill>
              </a:rPr>
              <a:t>habitats</a:t>
            </a:r>
            <a:endParaRPr lang="en-US" sz="2400" b="1" dirty="0">
              <a:solidFill>
                <a:srgbClr val="7030A0"/>
              </a:solidFill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64510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0" grpId="0"/>
      <p:bldP spid="11" grpId="0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3899</TotalTime>
  <Words>746</Words>
  <Application>Microsoft Office PowerPoint</Application>
  <PresentationFormat>Widescreen</PresentationFormat>
  <Paragraphs>143</Paragraphs>
  <Slides>17</Slides>
  <Notes>13</Notes>
  <HiddenSlides>0</HiddenSlides>
  <MMClips>1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5" baseType="lpstr">
      <vt:lpstr>Adobe Gothic Std B</vt:lpstr>
      <vt:lpstr>Arial</vt:lpstr>
      <vt:lpstr>Calibri</vt:lpstr>
      <vt:lpstr>Calibri Light</vt:lpstr>
      <vt:lpstr>Myriad Pro</vt:lpstr>
      <vt:lpstr>Times New Roman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TrangDTT</dc:creator>
  <cp:lastModifiedBy>Giang Do</cp:lastModifiedBy>
  <cp:revision>227</cp:revision>
  <dcterms:created xsi:type="dcterms:W3CDTF">2020-12-09T02:04:09Z</dcterms:created>
  <dcterms:modified xsi:type="dcterms:W3CDTF">2023-10-12T08:58:07Z</dcterms:modified>
</cp:coreProperties>
</file>