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4"/>
  </p:notesMasterIdLst>
  <p:sldIdLst>
    <p:sldId id="256" r:id="rId2"/>
    <p:sldId id="257" r:id="rId3"/>
    <p:sldId id="258" r:id="rId4"/>
    <p:sldId id="291" r:id="rId5"/>
    <p:sldId id="263" r:id="rId6"/>
    <p:sldId id="262" r:id="rId7"/>
    <p:sldId id="259" r:id="rId8"/>
    <p:sldId id="264" r:id="rId9"/>
    <p:sldId id="266" r:id="rId10"/>
    <p:sldId id="260" r:id="rId11"/>
    <p:sldId id="265" r:id="rId12"/>
    <p:sldId id="290" r:id="rId13"/>
  </p:sldIdLst>
  <p:sldSz cx="9144000" cy="5143500" type="screen16x9"/>
  <p:notesSz cx="6858000" cy="9144000"/>
  <p:embeddedFontLst>
    <p:embeddedFont>
      <p:font typeface="Fahkwang" panose="00000500000000000000" pitchFamily="2" charset="-34"/>
      <p:regular r:id="rId15"/>
      <p:bold r:id="rId16"/>
      <p:italic r:id="rId17"/>
      <p:boldItalic r:id="rId18"/>
    </p:embeddedFont>
    <p:embeddedFont>
      <p:font typeface="Ingrid Darling" panose="020B0604020202020204" charset="-34"/>
      <p:regular r:id="rId19"/>
    </p:embeddedFont>
    <p:embeddedFont>
      <p:font typeface="Quicksand" panose="020B0604020202020204" charset="-34"/>
      <p:regular r:id="rId19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97D39D-1A7D-4F14-A448-A6BB290EF82D}">
  <a:tblStyle styleId="{A397D39D-1A7D-4F14-A448-A6BB290EF8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71"/>
  </p:normalViewPr>
  <p:slideViewPr>
    <p:cSldViewPr snapToGrid="0">
      <p:cViewPr varScale="1">
        <p:scale>
          <a:sx n="135" d="100"/>
          <a:sy n="135" d="100"/>
        </p:scale>
        <p:origin x="82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4b7ac326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4b7ac326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5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e4b7ac326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e4b7ac326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nxth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2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3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4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5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6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7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 idx="8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ubTitle" idx="9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9"/>
          <p:cNvSpPr txBox="1">
            <a:spLocks noGrp="1"/>
          </p:cNvSpPr>
          <p:nvPr>
            <p:ph type="title" idx="13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subTitle" idx="14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21072" flipH="1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572134" flipH="1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86059" flipH="1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1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45" name="Google Shape;34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71295" flipH="1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91725" flipH="1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4030513" flipH="1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098492" flipH="1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456230" flipH="1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4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9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6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7" flipH="1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8100000" flipH="1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50004" flipH="1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790456" flipH="1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21721" flipH="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2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1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3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4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5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6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723993" flipH="1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098492" flipH="1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2700000" flipH="1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30136" flipH="1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>
            <a:spLocks noGrp="1"/>
          </p:cNvSpPr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3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4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5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6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7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8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8591293" flipH="1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3095686" flipH="1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40" flipH="1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8" r:id="rId5"/>
    <p:sldLayoutId id="2147483659" r:id="rId6"/>
    <p:sldLayoutId id="2147483661" r:id="rId7"/>
    <p:sldLayoutId id="2147483662" r:id="rId8"/>
    <p:sldLayoutId id="2147483664" r:id="rId9"/>
    <p:sldLayoutId id="2147483665" r:id="rId10"/>
    <p:sldLayoutId id="2147483674" r:id="rId11"/>
    <p:sldLayoutId id="2147483676" r:id="rId12"/>
    <p:sldLayoutId id="2147483677" r:id="rId13"/>
    <p:sldLayoutId id="2147483678" r:id="rId14"/>
    <p:sldLayoutId id="214748367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5" Type="http://schemas.microsoft.com/office/2007/relationships/media" Target="../media/media4.mp3"/><Relationship Id="rId10" Type="http://schemas.openxmlformats.org/officeDocument/2006/relationships/image" Target="../media/image14.sv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 dirty="0"/>
              <a:t>Unit 9</a:t>
            </a:r>
            <a:br>
              <a:rPr lang="en" sz="4100" dirty="0"/>
            </a:br>
            <a:r>
              <a:rPr lang="en" sz="9400" dirty="0">
                <a:latin typeface="Ingrid Darling"/>
                <a:ea typeface="Ingrid Darling"/>
                <a:cs typeface="Ingrid Darling"/>
                <a:sym typeface="Ingrid Darling"/>
              </a:rPr>
              <a:t>Natural Disasters</a:t>
            </a:r>
            <a:br>
              <a:rPr lang="en" sz="9400" dirty="0">
                <a:latin typeface="Ingrid Darling"/>
                <a:ea typeface="Ingrid Darling"/>
                <a:cs typeface="Ingrid Darling"/>
                <a:sym typeface="Ingrid Darling"/>
              </a:rPr>
            </a:br>
            <a:r>
              <a:rPr lang="en" sz="3200" dirty="0">
                <a:solidFill>
                  <a:schemeClr val="accent3"/>
                </a:solidFill>
              </a:rPr>
              <a:t>Lesson 4. Communication</a:t>
            </a:r>
            <a:endParaRPr sz="3200" dirty="0">
              <a:solidFill>
                <a:schemeClr val="accent3"/>
              </a:solidFill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7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>
            <a:spLocks noGrp="1"/>
          </p:cNvSpPr>
          <p:nvPr>
            <p:ph type="title"/>
          </p:nvPr>
        </p:nvSpPr>
        <p:spPr>
          <a:xfrm>
            <a:off x="1901387" y="352294"/>
            <a:ext cx="42352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Let’s compare your answers</a:t>
            </a:r>
            <a:endParaRPr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D4ECC-F33E-55E8-EA47-2F385ED6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" t="1090" r="2591" b="1090"/>
          <a:stretch/>
        </p:blipFill>
        <p:spPr>
          <a:xfrm>
            <a:off x="1368012" y="1426715"/>
            <a:ext cx="5805490" cy="3660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6"/>
          <p:cNvSpPr txBox="1">
            <a:spLocks noGrp="1"/>
          </p:cNvSpPr>
          <p:nvPr>
            <p:ph type="title"/>
          </p:nvPr>
        </p:nvSpPr>
        <p:spPr>
          <a:xfrm>
            <a:off x="1648182" y="1166671"/>
            <a:ext cx="6102035" cy="915626"/>
          </a:xfrm>
          <a:prstGeom prst="roundRect">
            <a:avLst>
              <a:gd name="adj" fmla="val 4006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/>
              <a:t>What phrases are used for giving and responding to bad news?</a:t>
            </a:r>
            <a:endParaRPr sz="2400" b="1" dirty="0"/>
          </a:p>
        </p:txBody>
      </p:sp>
      <p:sp>
        <p:nvSpPr>
          <p:cNvPr id="504" name="Google Shape;504;p46"/>
          <p:cNvSpPr txBox="1">
            <a:spLocks noGrp="1"/>
          </p:cNvSpPr>
          <p:nvPr>
            <p:ph type="subTitle" idx="1"/>
          </p:nvPr>
        </p:nvSpPr>
        <p:spPr>
          <a:xfrm>
            <a:off x="1991766" y="2329777"/>
            <a:ext cx="3177765" cy="216491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lvl="0" indent="0">
              <a:lnSpc>
                <a:spcPct val="200000"/>
              </a:lnSpc>
            </a:pPr>
            <a:r>
              <a:rPr lang="en-US" dirty="0"/>
              <a:t>Oh wow! Congratulations! </a:t>
            </a:r>
          </a:p>
          <a:p>
            <a:pPr marL="0" lvl="0" indent="0">
              <a:lnSpc>
                <a:spcPct val="200000"/>
              </a:lnSpc>
            </a:pPr>
            <a:r>
              <a:rPr lang="en-US" dirty="0"/>
              <a:t>Oh dear. What's happened?</a:t>
            </a:r>
          </a:p>
          <a:p>
            <a:pPr marL="0" lvl="0" indent="0">
              <a:lnSpc>
                <a:spcPct val="200000"/>
              </a:lnSpc>
            </a:pPr>
            <a:r>
              <a:rPr lang="en-US" dirty="0"/>
              <a:t>Oh no, that's awful.</a:t>
            </a:r>
          </a:p>
        </p:txBody>
      </p:sp>
      <p:sp>
        <p:nvSpPr>
          <p:cNvPr id="505" name="Google Shape;505;p46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RECAP</a:t>
            </a:r>
            <a:endParaRPr sz="3600" b="1" dirty="0"/>
          </a:p>
        </p:txBody>
      </p:sp>
      <p:cxnSp>
        <p:nvCxnSpPr>
          <p:cNvPr id="512" name="Google Shape;512;p46"/>
          <p:cNvCxnSpPr/>
          <p:nvPr/>
        </p:nvCxnSpPr>
        <p:spPr>
          <a:xfrm>
            <a:off x="720000" y="980907"/>
            <a:ext cx="397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504;p46">
            <a:extLst>
              <a:ext uri="{FF2B5EF4-FFF2-40B4-BE49-F238E27FC236}">
                <a16:creationId xmlns:a16="http://schemas.microsoft.com/office/drawing/2014/main" id="{C0B78779-FB6B-83CC-77EE-B304DD04EA72}"/>
              </a:ext>
            </a:extLst>
          </p:cNvPr>
          <p:cNvSpPr txBox="1">
            <a:spLocks/>
          </p:cNvSpPr>
          <p:nvPr/>
        </p:nvSpPr>
        <p:spPr>
          <a:xfrm>
            <a:off x="5743749" y="2571750"/>
            <a:ext cx="2277623" cy="166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200000"/>
              </a:lnSpc>
            </a:pPr>
            <a:r>
              <a:rPr lang="en-US" dirty="0"/>
              <a:t>I'm so sorry.</a:t>
            </a:r>
          </a:p>
          <a:p>
            <a:pPr marL="0" indent="0">
              <a:lnSpc>
                <a:spcPct val="200000"/>
              </a:lnSpc>
            </a:pPr>
            <a:r>
              <a:rPr lang="en-US" dirty="0"/>
              <a:t>What a shame.</a:t>
            </a:r>
          </a:p>
          <a:p>
            <a:pPr marL="0" indent="0">
              <a:lnSpc>
                <a:spcPct val="200000"/>
              </a:lnSpc>
            </a:pPr>
            <a:r>
              <a:rPr lang="en-US" b="1" dirty="0"/>
              <a:t>That's wonderful!</a:t>
            </a:r>
          </a:p>
          <a:p>
            <a:pPr marL="0" indent="0">
              <a:lnSpc>
                <a:spcPct val="200000"/>
              </a:lnSpc>
            </a:pPr>
            <a:r>
              <a:rPr lang="en-US" dirty="0"/>
              <a:t>What a pity.</a:t>
            </a:r>
          </a:p>
        </p:txBody>
      </p:sp>
      <p:pic>
        <p:nvPicPr>
          <p:cNvPr id="1026" name="Picture 2" descr="Check mark&quot; – 498.135 Ảnh, vector, đối tượng 3D và hình chụp có sẵn |  Shutterstock">
            <a:extLst>
              <a:ext uri="{FF2B5EF4-FFF2-40B4-BE49-F238E27FC236}">
                <a16:creationId xmlns:a16="http://schemas.microsoft.com/office/drawing/2014/main" id="{FF4D2DC8-8FE9-8825-7277-E38A265D8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6078" r="9961" b="15594"/>
          <a:stretch/>
        </p:blipFill>
        <p:spPr bwMode="auto">
          <a:xfrm>
            <a:off x="1649860" y="3248325"/>
            <a:ext cx="341906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mark&quot; – 498.135 Ảnh, vector, đối tượng 3D và hình chụp có sẵn |  Shutterstock">
            <a:extLst>
              <a:ext uri="{FF2B5EF4-FFF2-40B4-BE49-F238E27FC236}">
                <a16:creationId xmlns:a16="http://schemas.microsoft.com/office/drawing/2014/main" id="{0708FEDB-F049-2CB2-C426-98475E0D5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6078" r="9961" b="15594"/>
          <a:stretch/>
        </p:blipFill>
        <p:spPr bwMode="auto">
          <a:xfrm>
            <a:off x="1648182" y="3662970"/>
            <a:ext cx="341906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heck mark&quot; – 498.135 Ảnh, vector, đối tượng 3D và hình chụp có sẵn |  Shutterstock">
            <a:extLst>
              <a:ext uri="{FF2B5EF4-FFF2-40B4-BE49-F238E27FC236}">
                <a16:creationId xmlns:a16="http://schemas.microsoft.com/office/drawing/2014/main" id="{B8DEB51E-A8DF-FCF3-70B3-61E6F9F83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6078" r="9961" b="15594"/>
          <a:stretch/>
        </p:blipFill>
        <p:spPr bwMode="auto">
          <a:xfrm>
            <a:off x="5401843" y="2585705"/>
            <a:ext cx="341906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&quot; – 498.135 Ảnh, vector, đối tượng 3D và hình chụp có sẵn |  Shutterstock">
            <a:extLst>
              <a:ext uri="{FF2B5EF4-FFF2-40B4-BE49-F238E27FC236}">
                <a16:creationId xmlns:a16="http://schemas.microsoft.com/office/drawing/2014/main" id="{FFDEE84E-D43C-15EE-9A50-AAE8621E7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6078" r="9961" b="15594"/>
          <a:stretch/>
        </p:blipFill>
        <p:spPr bwMode="auto">
          <a:xfrm>
            <a:off x="5401843" y="3082470"/>
            <a:ext cx="341906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&quot; – 498.135 Ảnh, vector, đối tượng 3D và hình chụp có sẵn |  Shutterstock">
            <a:extLst>
              <a:ext uri="{FF2B5EF4-FFF2-40B4-BE49-F238E27FC236}">
                <a16:creationId xmlns:a16="http://schemas.microsoft.com/office/drawing/2014/main" id="{F4ED1F6A-C7C9-2D41-504C-23FA8E5A6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3" t="16078" r="9961" b="15594"/>
          <a:stretch/>
        </p:blipFill>
        <p:spPr bwMode="auto">
          <a:xfrm>
            <a:off x="5401843" y="3873935"/>
            <a:ext cx="341906" cy="3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 animBg="1"/>
      <p:bldP spid="504" grpId="0" uiExpand="1" build="p"/>
      <p:bldP spid="50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71"/>
          <p:cNvSpPr txBox="1">
            <a:spLocks noGrp="1"/>
          </p:cNvSpPr>
          <p:nvPr>
            <p:ph type="ctrTitle"/>
          </p:nvPr>
        </p:nvSpPr>
        <p:spPr>
          <a:xfrm>
            <a:off x="1488365" y="594525"/>
            <a:ext cx="6053172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066" name="Google Shape;1066;p71"/>
          <p:cNvSpPr txBox="1">
            <a:spLocks noGrp="1"/>
          </p:cNvSpPr>
          <p:nvPr>
            <p:ph type="subTitle" idx="1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Do you have any questions?</a:t>
            </a:r>
            <a:endParaRPr sz="2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067" name="Google Shape;1067;p71"/>
          <p:cNvSpPr txBox="1"/>
          <p:nvPr/>
        </p:nvSpPr>
        <p:spPr>
          <a:xfrm>
            <a:off x="1910280" y="3666654"/>
            <a:ext cx="5232903" cy="67901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068" name="Google Shape;1068;p71"/>
          <p:cNvCxnSpPr/>
          <p:nvPr/>
        </p:nvCxnSpPr>
        <p:spPr>
          <a:xfrm>
            <a:off x="2870250" y="1722000"/>
            <a:ext cx="3403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English Conversation - Bad News - 60 seconds (subtitles).mp4">
            <a:hlinkClick r:id="" action="ppaction://media"/>
            <a:extLst>
              <a:ext uri="{FF2B5EF4-FFF2-40B4-BE49-F238E27FC236}">
                <a16:creationId xmlns:a16="http://schemas.microsoft.com/office/drawing/2014/main" id="{7EFF3F48-5FDE-F705-EDCA-E65C7CA9A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456"/>
            <a:ext cx="4999923" cy="344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434;p41">
            <a:extLst>
              <a:ext uri="{FF2B5EF4-FFF2-40B4-BE49-F238E27FC236}">
                <a16:creationId xmlns:a16="http://schemas.microsoft.com/office/drawing/2014/main" id="{EBB2B91C-BC52-1BE6-3C16-1B3E7704D2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89288" y="1177469"/>
            <a:ext cx="4045603" cy="382492"/>
          </a:xfrm>
          <a:prstGeom prst="roundRect">
            <a:avLst>
              <a:gd name="adj" fmla="val 279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What news is this?</a:t>
            </a:r>
            <a:endParaRPr sz="2000" dirty="0"/>
          </a:p>
        </p:txBody>
      </p:sp>
      <p:sp>
        <p:nvSpPr>
          <p:cNvPr id="6" name="Google Shape;435;p41">
            <a:extLst>
              <a:ext uri="{FF2B5EF4-FFF2-40B4-BE49-F238E27FC236}">
                <a16:creationId xmlns:a16="http://schemas.microsoft.com/office/drawing/2014/main" id="{F86AC4F6-9DDC-8CF2-96E0-1960472E6316}"/>
              </a:ext>
            </a:extLst>
          </p:cNvPr>
          <p:cNvSpPr txBox="1">
            <a:spLocks/>
          </p:cNvSpPr>
          <p:nvPr/>
        </p:nvSpPr>
        <p:spPr>
          <a:xfrm>
            <a:off x="435672" y="3704407"/>
            <a:ext cx="8141002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  <a:latin typeface="Quicksand"/>
                <a:sym typeface="Quicksand"/>
              </a:rPr>
              <a:t>I’m afraid I have some bad news and some very bad news</a:t>
            </a:r>
          </a:p>
          <a:p>
            <a:pPr algn="ctr">
              <a:spcAft>
                <a:spcPts val="1600"/>
              </a:spcAft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chemeClr val="dk1"/>
                </a:solidFill>
                <a:latin typeface="Quicksand"/>
                <a:sym typeface="Quicksand"/>
              </a:rPr>
              <a:t>That’s terrible. What could be worse?</a:t>
            </a:r>
          </a:p>
        </p:txBody>
      </p:sp>
      <p:cxnSp>
        <p:nvCxnSpPr>
          <p:cNvPr id="7" name="Google Shape;436;p41">
            <a:extLst>
              <a:ext uri="{FF2B5EF4-FFF2-40B4-BE49-F238E27FC236}">
                <a16:creationId xmlns:a16="http://schemas.microsoft.com/office/drawing/2014/main" id="{A266BB2A-1EB8-270C-3B5B-572C6C765927}"/>
              </a:ext>
            </a:extLst>
          </p:cNvPr>
          <p:cNvCxnSpPr/>
          <p:nvPr/>
        </p:nvCxnSpPr>
        <p:spPr>
          <a:xfrm>
            <a:off x="1891416" y="5166400"/>
            <a:ext cx="5617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34;p41">
            <a:extLst>
              <a:ext uri="{FF2B5EF4-FFF2-40B4-BE49-F238E27FC236}">
                <a16:creationId xmlns:a16="http://schemas.microsoft.com/office/drawing/2014/main" id="{2B026E20-5AA8-9508-02B1-7F41FE5C4D70}"/>
              </a:ext>
            </a:extLst>
          </p:cNvPr>
          <p:cNvSpPr txBox="1">
            <a:spLocks/>
          </p:cNvSpPr>
          <p:nvPr/>
        </p:nvSpPr>
        <p:spPr>
          <a:xfrm>
            <a:off x="4968256" y="1874060"/>
            <a:ext cx="4069648" cy="1046046"/>
          </a:xfrm>
          <a:prstGeom prst="roundRect">
            <a:avLst>
              <a:gd name="adj" fmla="val 2263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4900" b="0" i="0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ahkwang"/>
              <a:buNone/>
              <a:defRPr sz="36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r>
              <a:rPr lang="en-US" sz="2000" dirty="0"/>
              <a:t>Did you notice </a:t>
            </a:r>
            <a:r>
              <a:rPr lang="vi-VN" sz="2000" dirty="0"/>
              <a:t>the useful phrases used for giving and responding to news?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>
            <a:spLocks noGrp="1"/>
          </p:cNvSpPr>
          <p:nvPr>
            <p:ph type="subTitle" idx="1"/>
          </p:nvPr>
        </p:nvSpPr>
        <p:spPr>
          <a:xfrm>
            <a:off x="2567739" y="1516790"/>
            <a:ext cx="4767484" cy="4848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lexical items related to natural disasters.</a:t>
            </a:r>
            <a:endParaRPr dirty="0"/>
          </a:p>
        </p:txBody>
      </p:sp>
      <p:sp>
        <p:nvSpPr>
          <p:cNvPr id="407" name="Google Shape;407;p39"/>
          <p:cNvSpPr txBox="1">
            <a:spLocks noGrp="1"/>
          </p:cNvSpPr>
          <p:nvPr>
            <p:ph type="title" idx="2"/>
          </p:nvPr>
        </p:nvSpPr>
        <p:spPr>
          <a:xfrm>
            <a:off x="1392303" y="1589990"/>
            <a:ext cx="1109946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08" name="Google Shape;408;p39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OBJECTIVES</a:t>
            </a:r>
            <a:endParaRPr b="1" dirty="0"/>
          </a:p>
        </p:txBody>
      </p:sp>
      <p:sp>
        <p:nvSpPr>
          <p:cNvPr id="410" name="Google Shape;410;p39"/>
          <p:cNvSpPr txBox="1">
            <a:spLocks noGrp="1"/>
          </p:cNvSpPr>
          <p:nvPr>
            <p:ph type="title" idx="5"/>
          </p:nvPr>
        </p:nvSpPr>
        <p:spPr>
          <a:xfrm>
            <a:off x="1392303" y="2557795"/>
            <a:ext cx="1109946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11" name="Google Shape;411;p39"/>
          <p:cNvSpPr txBox="1">
            <a:spLocks noGrp="1"/>
          </p:cNvSpPr>
          <p:nvPr>
            <p:ph type="subTitle" idx="6"/>
          </p:nvPr>
        </p:nvSpPr>
        <p:spPr>
          <a:xfrm>
            <a:off x="2567739" y="2484595"/>
            <a:ext cx="4767484" cy="484800"/>
          </a:xfrm>
          <a:prstGeom prst="roundRect">
            <a:avLst>
              <a:gd name="adj" fmla="val 497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Practise</a:t>
            </a:r>
            <a:r>
              <a:rPr lang="en-US" dirty="0"/>
              <a:t> giving and responding to bad news. </a:t>
            </a:r>
            <a:endParaRPr dirty="0"/>
          </a:p>
        </p:txBody>
      </p:sp>
      <p:cxnSp>
        <p:nvCxnSpPr>
          <p:cNvPr id="421" name="Google Shape;421;p39"/>
          <p:cNvCxnSpPr/>
          <p:nvPr/>
        </p:nvCxnSpPr>
        <p:spPr>
          <a:xfrm>
            <a:off x="720000" y="980907"/>
            <a:ext cx="4335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410;p39">
            <a:extLst>
              <a:ext uri="{FF2B5EF4-FFF2-40B4-BE49-F238E27FC236}">
                <a16:creationId xmlns:a16="http://schemas.microsoft.com/office/drawing/2014/main" id="{B280349A-38D8-AA0A-7997-32574531B069}"/>
              </a:ext>
            </a:extLst>
          </p:cNvPr>
          <p:cNvSpPr txBox="1">
            <a:spLocks/>
          </p:cNvSpPr>
          <p:nvPr/>
        </p:nvSpPr>
        <p:spPr>
          <a:xfrm>
            <a:off x="1392303" y="3518928"/>
            <a:ext cx="1109946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4400" b="0" i="0" u="none" strike="noStrike" cap="none">
                <a:solidFill>
                  <a:schemeClr val="lt2"/>
                </a:solidFill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ahkwang"/>
              <a:buNone/>
              <a:defRPr sz="3000" b="0" i="1" u="none" strike="noStrike" cap="none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r>
              <a:rPr lang="en" dirty="0"/>
              <a:t>03</a:t>
            </a:r>
          </a:p>
        </p:txBody>
      </p:sp>
      <p:sp>
        <p:nvSpPr>
          <p:cNvPr id="21" name="Google Shape;411;p39">
            <a:extLst>
              <a:ext uri="{FF2B5EF4-FFF2-40B4-BE49-F238E27FC236}">
                <a16:creationId xmlns:a16="http://schemas.microsoft.com/office/drawing/2014/main" id="{A5C2F499-1B64-930C-966A-FE3DBE86402F}"/>
              </a:ext>
            </a:extLst>
          </p:cNvPr>
          <p:cNvSpPr txBox="1">
            <a:spLocks/>
          </p:cNvSpPr>
          <p:nvPr/>
        </p:nvSpPr>
        <p:spPr>
          <a:xfrm>
            <a:off x="2567739" y="3445728"/>
            <a:ext cx="4767484" cy="484800"/>
          </a:xfrm>
          <a:prstGeom prst="roundRect">
            <a:avLst>
              <a:gd name="adj" fmla="val 4557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/>
            <a:r>
              <a:rPr lang="en-US" dirty="0"/>
              <a:t>Get some information about natural disasters.</a:t>
            </a:r>
          </a:p>
        </p:txBody>
      </p:sp>
      <p:pic>
        <p:nvPicPr>
          <p:cNvPr id="1026" name="Picture 2" descr="What is the difference between goals and objectives? How to set them  effectively and improve organizational performance | Goalous Blog">
            <a:extLst>
              <a:ext uri="{FF2B5EF4-FFF2-40B4-BE49-F238E27FC236}">
                <a16:creationId xmlns:a16="http://schemas.microsoft.com/office/drawing/2014/main" id="{69C6C73D-4321-6127-BB11-6660FD00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5" b="98375" l="10000" r="90000">
                        <a14:foregroundMark x1="72500" y1="14375" x2="71953" y2="6625"/>
                        <a14:foregroundMark x1="70156" y1="8750" x2="63781" y2="17250"/>
                        <a14:foregroundMark x1="63529" y1="20332" x2="62959" y2="45286"/>
                        <a14:foregroundMark x1="64612" y1="56069" x2="66406" y2="60500"/>
                        <a14:foregroundMark x1="41406" y1="34500" x2="54141" y2="33375"/>
                        <a14:foregroundMark x1="31797" y1="20625" x2="38125" y2="18125"/>
                        <a14:foregroundMark x1="19688" y1="49375" x2="24922" y2="51250"/>
                        <a14:foregroundMark x1="37188" y1="81500" x2="41016" y2="78875"/>
                        <a14:foregroundMark x1="41641" y1="76875" x2="23047" y2="93375"/>
                        <a14:foregroundMark x1="21953" y1="98375" x2="18203" y2="98375"/>
                        <a14:foregroundMark x1="61484" y1="77875" x2="66797" y2="77750"/>
                        <a14:foregroundMark x1="48125" y1="54375" x2="47891" y2="49500"/>
                        <a14:foregroundMark x1="47500" y1="55625" x2="46797" y2="50000"/>
                        <a14:foregroundMark x1="49688" y1="53750" x2="49688" y2="52125"/>
                        <a14:foregroundMark x1="54453" y1="32500" x2="58906" y2="31500"/>
                        <a14:foregroundMark x1="46641" y1="45250" x2="46641" y2="43125"/>
                        <a14:foregroundMark x1="48359" y1="46875" x2="48359" y2="45250"/>
                        <a14:foregroundMark x1="39453" y1="64125" x2="39609" y2="62750"/>
                        <a14:foregroundMark x1="60703" y1="57625" x2="60703" y2="56250"/>
                        <a14:foregroundMark x1="58516" y1="57500" x2="60391" y2="57250"/>
                        <a14:foregroundMark x1="40000" y1="63250" x2="40938" y2="63125"/>
                        <a14:foregroundMark x1="63906" y1="48310" x2="64453" y2="53000"/>
                        <a14:foregroundMark x1="63359" y1="43625" x2="63513" y2="44948"/>
                        <a14:foregroundMark x1="63359" y1="44250" x2="63828" y2="48750"/>
                        <a14:foregroundMark x1="63438" y1="45125" x2="63281" y2="43125"/>
                        <a14:backgroundMark x1="63594" y1="17250" x2="63594" y2="19375"/>
                        <a14:backgroundMark x1="63828" y1="17500" x2="64141" y2="15875"/>
                        <a14:backgroundMark x1="63581" y1="53258" x2="63750" y2="54375"/>
                        <a14:backgroundMark x1="63047" y1="22750" x2="63672" y2="18000"/>
                        <a14:backgroundMark x1="62813" y1="19250" x2="63438" y2="18375"/>
                        <a14:backgroundMark x1="63281" y1="54375" x2="63672" y2="56500"/>
                        <a14:backgroundMark x1="62895" y1="44372" x2="62813" y2="4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10" y="-20323"/>
            <a:ext cx="2405434" cy="15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uiExpand="1" build="p" animBg="1"/>
      <p:bldP spid="407" grpId="0"/>
      <p:bldP spid="410" grpId="0"/>
      <p:bldP spid="411" grpId="0" uiExpand="1" build="p" animBg="1"/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3DAB-FF25-EA31-9C86-0A2FAA48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" y="63362"/>
            <a:ext cx="7704000" cy="572700"/>
          </a:xfrm>
        </p:spPr>
        <p:txBody>
          <a:bodyPr/>
          <a:lstStyle/>
          <a:p>
            <a:r>
              <a:rPr lang="en-US" b="1" dirty="0"/>
              <a:t>Vocabulary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74C9A4-AB87-19F1-1455-D4F6672CBF2C}"/>
              </a:ext>
            </a:extLst>
          </p:cNvPr>
          <p:cNvSpPr/>
          <p:nvPr/>
        </p:nvSpPr>
        <p:spPr>
          <a:xfrm>
            <a:off x="3935896" y="1542307"/>
            <a:ext cx="1444066" cy="2039261"/>
          </a:xfrm>
          <a:custGeom>
            <a:avLst/>
            <a:gdLst/>
            <a:ahLst/>
            <a:cxnLst/>
            <a:rect l="l" t="t" r="r" b="b"/>
            <a:pathLst>
              <a:path w="2366010" h="4114800">
                <a:moveTo>
                  <a:pt x="0" y="0"/>
                </a:moveTo>
                <a:lnTo>
                  <a:pt x="2366010" y="0"/>
                </a:lnTo>
                <a:lnTo>
                  <a:pt x="2366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2521379-2A22-8BFD-78D4-3FCBABBFEA77}"/>
              </a:ext>
            </a:extLst>
          </p:cNvPr>
          <p:cNvSpPr/>
          <p:nvPr/>
        </p:nvSpPr>
        <p:spPr>
          <a:xfrm>
            <a:off x="689672" y="1740593"/>
            <a:ext cx="2260262" cy="1840975"/>
          </a:xfrm>
          <a:custGeom>
            <a:avLst/>
            <a:gdLst/>
            <a:ahLst/>
            <a:cxnLst/>
            <a:rect l="l" t="t" r="r" b="b"/>
            <a:pathLst>
              <a:path w="5072518" h="4184827">
                <a:moveTo>
                  <a:pt x="0" y="0"/>
                </a:moveTo>
                <a:lnTo>
                  <a:pt x="5072517" y="0"/>
                </a:lnTo>
                <a:lnTo>
                  <a:pt x="5072517" y="4184827"/>
                </a:lnTo>
                <a:lnTo>
                  <a:pt x="0" y="4184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The History of the Richter Scale - GeoVera">
            <a:extLst>
              <a:ext uri="{FF2B5EF4-FFF2-40B4-BE49-F238E27FC236}">
                <a16:creationId xmlns:a16="http://schemas.microsoft.com/office/drawing/2014/main" id="{A43E0F98-9670-BECA-1D7D-5BA103CB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14" y="1542307"/>
            <a:ext cx="3277924" cy="203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82;p45">
            <a:extLst>
              <a:ext uri="{FF2B5EF4-FFF2-40B4-BE49-F238E27FC236}">
                <a16:creationId xmlns:a16="http://schemas.microsoft.com/office/drawing/2014/main" id="{903069DA-7A03-615C-EAD8-6FA3AED41F75}"/>
              </a:ext>
            </a:extLst>
          </p:cNvPr>
          <p:cNvSpPr txBox="1">
            <a:spLocks/>
          </p:cNvSpPr>
          <p:nvPr/>
        </p:nvSpPr>
        <p:spPr>
          <a:xfrm>
            <a:off x="492471" y="715616"/>
            <a:ext cx="2338194" cy="459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dirty="0" err="1">
                <a:latin typeface="Quicksand"/>
                <a:cs typeface="Quicksand"/>
                <a:sym typeface="Quicksand"/>
              </a:rPr>
              <a:t>richter</a:t>
            </a:r>
            <a:r>
              <a:rPr lang="en-US" dirty="0">
                <a:latin typeface="Quicksand"/>
                <a:cs typeface="Quicksand"/>
                <a:sym typeface="Quicksand"/>
              </a:rPr>
              <a:t> scale (n)</a:t>
            </a:r>
          </a:p>
        </p:txBody>
      </p:sp>
      <p:sp>
        <p:nvSpPr>
          <p:cNvPr id="7" name="Google Shape;482;p45">
            <a:extLst>
              <a:ext uri="{FF2B5EF4-FFF2-40B4-BE49-F238E27FC236}">
                <a16:creationId xmlns:a16="http://schemas.microsoft.com/office/drawing/2014/main" id="{C0FBC496-47AC-F459-79C4-E1BCC0725000}"/>
              </a:ext>
            </a:extLst>
          </p:cNvPr>
          <p:cNvSpPr txBox="1">
            <a:spLocks/>
          </p:cNvSpPr>
          <p:nvPr/>
        </p:nvSpPr>
        <p:spPr>
          <a:xfrm>
            <a:off x="3363720" y="715616"/>
            <a:ext cx="2338194" cy="459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dirty="0">
                <a:latin typeface="Quicksand"/>
                <a:cs typeface="Quicksand"/>
                <a:sym typeface="Quicksand"/>
              </a:rPr>
              <a:t>shake (v)</a:t>
            </a:r>
          </a:p>
        </p:txBody>
      </p:sp>
      <p:sp>
        <p:nvSpPr>
          <p:cNvPr id="8" name="Google Shape;482;p45">
            <a:extLst>
              <a:ext uri="{FF2B5EF4-FFF2-40B4-BE49-F238E27FC236}">
                <a16:creationId xmlns:a16="http://schemas.microsoft.com/office/drawing/2014/main" id="{9FECB0E6-87ED-2AC2-70A6-FC7A579BCBC9}"/>
              </a:ext>
            </a:extLst>
          </p:cNvPr>
          <p:cNvSpPr txBox="1">
            <a:spLocks/>
          </p:cNvSpPr>
          <p:nvPr/>
        </p:nvSpPr>
        <p:spPr>
          <a:xfrm>
            <a:off x="6234969" y="715615"/>
            <a:ext cx="2338194" cy="4595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dirty="0" err="1">
                <a:latin typeface="Quicksand"/>
                <a:cs typeface="Quicksand"/>
                <a:sym typeface="Quicksand"/>
              </a:rPr>
              <a:t>fahrenheit</a:t>
            </a:r>
            <a:r>
              <a:rPr lang="en-US" dirty="0">
                <a:latin typeface="Quicksand"/>
                <a:cs typeface="Quicksand"/>
                <a:sym typeface="Quicksand"/>
              </a:rPr>
              <a:t> (n)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41762-89CC-0D02-ACB1-831D29A3E5B8}"/>
              </a:ext>
            </a:extLst>
          </p:cNvPr>
          <p:cNvSpPr txBox="1"/>
          <p:nvPr/>
        </p:nvSpPr>
        <p:spPr>
          <a:xfrm>
            <a:off x="6510958" y="4120108"/>
            <a:ext cx="1659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/ˈ</a:t>
            </a:r>
            <a:r>
              <a:rPr lang="en-US" sz="1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rɪktə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sz="1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skeɪl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1E749-AF46-81BE-0DB7-28443FC638F1}"/>
              </a:ext>
            </a:extLst>
          </p:cNvPr>
          <p:cNvSpPr txBox="1"/>
          <p:nvPr/>
        </p:nvSpPr>
        <p:spPr>
          <a:xfrm>
            <a:off x="3627362" y="4120108"/>
            <a:ext cx="1810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 /ˈ</a:t>
            </a:r>
            <a:r>
              <a:rPr lang="en-US" sz="1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færənhaɪt</a:t>
            </a:r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/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BA166D-EF5E-1580-7BC9-2DE2635A50A2}"/>
              </a:ext>
            </a:extLst>
          </p:cNvPr>
          <p:cNvSpPr/>
          <p:nvPr/>
        </p:nvSpPr>
        <p:spPr>
          <a:xfrm>
            <a:off x="1499042" y="4120108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/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ʃeɪk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/</a:t>
            </a:r>
          </a:p>
        </p:txBody>
      </p:sp>
      <p:pic>
        <p:nvPicPr>
          <p:cNvPr id="15" name="shake">
            <a:hlinkClick r:id="" action="ppaction://media"/>
            <a:extLst>
              <a:ext uri="{FF2B5EF4-FFF2-40B4-BE49-F238E27FC236}">
                <a16:creationId xmlns:a16="http://schemas.microsoft.com/office/drawing/2014/main" id="{660D73CF-EFE9-FCF6-F962-4A64BF51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72710" y="175756"/>
            <a:ext cx="609600" cy="609600"/>
          </a:xfrm>
          <a:prstGeom prst="rect">
            <a:avLst/>
          </a:prstGeom>
        </p:spPr>
      </p:pic>
      <p:pic>
        <p:nvPicPr>
          <p:cNvPr id="16" name="fahrenheit">
            <a:hlinkClick r:id="" action="ppaction://media"/>
            <a:extLst>
              <a:ext uri="{FF2B5EF4-FFF2-40B4-BE49-F238E27FC236}">
                <a16:creationId xmlns:a16="http://schemas.microsoft.com/office/drawing/2014/main" id="{F451D212-87AE-B642-EF6E-8AE6E3656D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72710" y="1130993"/>
            <a:ext cx="609600" cy="609600"/>
          </a:xfrm>
          <a:prstGeom prst="rect">
            <a:avLst/>
          </a:prstGeom>
        </p:spPr>
      </p:pic>
      <p:pic>
        <p:nvPicPr>
          <p:cNvPr id="17" name="richter scale">
            <a:hlinkClick r:id="" action="ppaction://media"/>
            <a:extLst>
              <a:ext uri="{FF2B5EF4-FFF2-40B4-BE49-F238E27FC236}">
                <a16:creationId xmlns:a16="http://schemas.microsoft.com/office/drawing/2014/main" id="{84C684B9-D136-1960-1643-F411CB2716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72710" y="2086230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D1AACF-8721-4318-CB8C-B28DC776A961}"/>
              </a:ext>
            </a:extLst>
          </p:cNvPr>
          <p:cNvSpPr/>
          <p:nvPr/>
        </p:nvSpPr>
        <p:spPr>
          <a:xfrm>
            <a:off x="476568" y="4427884"/>
            <a:ext cx="268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rung,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lắc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  <a:latin typeface="Quicksand" panose="020B0604020202020204" charset="-34"/>
              <a:cs typeface="Quicksand" panose="020B060402020202020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F759CA-51E7-E59E-B39B-36D020814BF4}"/>
              </a:ext>
            </a:extLst>
          </p:cNvPr>
          <p:cNvSpPr/>
          <p:nvPr/>
        </p:nvSpPr>
        <p:spPr>
          <a:xfrm>
            <a:off x="3192099" y="4427883"/>
            <a:ext cx="26814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độ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F (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nhiệt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độ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6ED7C7-330C-CF8B-DD35-660F8445F835}"/>
              </a:ext>
            </a:extLst>
          </p:cNvPr>
          <p:cNvSpPr/>
          <p:nvPr/>
        </p:nvSpPr>
        <p:spPr>
          <a:xfrm>
            <a:off x="6394156" y="4427883"/>
            <a:ext cx="2019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độ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rich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te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(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độ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mạnh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của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động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đất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Quicksand" panose="020B0604020202020204" charset="-34"/>
                <a:cs typeface="Quicksand" panose="020B0604020202020204" charset="-34"/>
              </a:rPr>
              <a:t>)</a:t>
            </a:r>
          </a:p>
        </p:txBody>
      </p:sp>
      <p:pic>
        <p:nvPicPr>
          <p:cNvPr id="21" name="shake">
            <a:hlinkClick r:id="" action="ppaction://media"/>
            <a:extLst>
              <a:ext uri="{FF2B5EF4-FFF2-40B4-BE49-F238E27FC236}">
                <a16:creationId xmlns:a16="http://schemas.microsoft.com/office/drawing/2014/main" id="{E0E05285-4B2B-4020-5111-AA34283D8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0310" y="328156"/>
            <a:ext cx="609600" cy="609600"/>
          </a:xfrm>
          <a:prstGeom prst="rect">
            <a:avLst/>
          </a:prstGeom>
        </p:spPr>
      </p:pic>
      <p:pic>
        <p:nvPicPr>
          <p:cNvPr id="22" name="fahrenheit">
            <a:hlinkClick r:id="" action="ppaction://media"/>
            <a:extLst>
              <a:ext uri="{FF2B5EF4-FFF2-40B4-BE49-F238E27FC236}">
                <a16:creationId xmlns:a16="http://schemas.microsoft.com/office/drawing/2014/main" id="{CD8A54A9-4713-1ABE-8503-C872888A3F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0310" y="1283393"/>
            <a:ext cx="609600" cy="609600"/>
          </a:xfrm>
          <a:prstGeom prst="rect">
            <a:avLst/>
          </a:prstGeom>
        </p:spPr>
      </p:pic>
      <p:pic>
        <p:nvPicPr>
          <p:cNvPr id="23" name="richter scale">
            <a:hlinkClick r:id="" action="ppaction://media"/>
            <a:extLst>
              <a:ext uri="{FF2B5EF4-FFF2-40B4-BE49-F238E27FC236}">
                <a16:creationId xmlns:a16="http://schemas.microsoft.com/office/drawing/2014/main" id="{CA1E4D9B-663C-6796-D527-94381AD680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0310" y="2238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8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308 L 0.62552 0.566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8" y="2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97531E-6 L -0.30174 0.569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2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155 L -0.30972 0.567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2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2" grpId="0"/>
      <p:bldP spid="13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4"/>
          <p:cNvSpPr txBox="1">
            <a:spLocks noGrp="1"/>
          </p:cNvSpPr>
          <p:nvPr>
            <p:ph type="title"/>
          </p:nvPr>
        </p:nvSpPr>
        <p:spPr>
          <a:xfrm>
            <a:off x="722197" y="2370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Ex 1 (p 96). </a:t>
            </a:r>
            <a:r>
              <a:rPr lang="en-US" sz="1800" b="1" dirty="0"/>
              <a:t>Listen and read the dialogue below. Pay attention to the highlighted sentences.</a:t>
            </a:r>
            <a:endParaRPr sz="1800" b="1" dirty="0"/>
          </a:p>
        </p:txBody>
      </p:sp>
      <p:sp>
        <p:nvSpPr>
          <p:cNvPr id="460" name="Google Shape;460;p44"/>
          <p:cNvSpPr txBox="1">
            <a:spLocks noGrp="1"/>
          </p:cNvSpPr>
          <p:nvPr>
            <p:ph type="subTitle" idx="2"/>
          </p:nvPr>
        </p:nvSpPr>
        <p:spPr>
          <a:xfrm>
            <a:off x="451098" y="1139487"/>
            <a:ext cx="8321040" cy="3749040"/>
          </a:xfrm>
          <a:prstGeom prst="roundRect">
            <a:avLst>
              <a:gd name="adj" fmla="val 83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Mark: </a:t>
            </a:r>
            <a:r>
              <a:rPr lang="en-US" sz="2400" dirty="0" err="1"/>
              <a:t>Phong</a:t>
            </a:r>
            <a:r>
              <a:rPr lang="en-US" sz="2400" dirty="0"/>
              <a:t>, why are you so sad?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Phong</a:t>
            </a:r>
            <a:r>
              <a:rPr lang="en-US" sz="2400" b="1" dirty="0"/>
              <a:t>: </a:t>
            </a:r>
            <a:r>
              <a:rPr lang="en-US" sz="2400" dirty="0"/>
              <a:t>My grandparents called this morning. </a:t>
            </a:r>
            <a:r>
              <a:rPr lang="en-US" sz="2400" dirty="0">
                <a:highlight>
                  <a:srgbClr val="FFFF00"/>
                </a:highlight>
              </a:rPr>
              <a:t>A flood destroyed their house.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Mark: </a:t>
            </a:r>
            <a:r>
              <a:rPr lang="en-US" sz="2400" dirty="0">
                <a:highlight>
                  <a:srgbClr val="FFFF00"/>
                </a:highlight>
              </a:rPr>
              <a:t>I’m sorry to hear that.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/>
              <a:t>Phong</a:t>
            </a:r>
            <a:r>
              <a:rPr lang="en-US" sz="2400" b="1" dirty="0"/>
              <a:t>: </a:t>
            </a:r>
            <a:r>
              <a:rPr lang="en-US" sz="2400" dirty="0">
                <a:highlight>
                  <a:srgbClr val="FFFF00"/>
                </a:highlight>
              </a:rPr>
              <a:t>It also damaged all of their crops.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Mark: </a:t>
            </a:r>
            <a:r>
              <a:rPr lang="en-US" sz="2400" dirty="0">
                <a:highlight>
                  <a:srgbClr val="FFFF00"/>
                </a:highlight>
              </a:rPr>
              <a:t>That’s awful. </a:t>
            </a:r>
            <a:r>
              <a:rPr lang="en-US" sz="2400" dirty="0"/>
              <a:t>I hope your grandparents are safe.</a:t>
            </a:r>
          </a:p>
        </p:txBody>
      </p:sp>
      <p:cxnSp>
        <p:nvCxnSpPr>
          <p:cNvPr id="464" name="Google Shape;464;p44"/>
          <p:cNvCxnSpPr/>
          <p:nvPr/>
        </p:nvCxnSpPr>
        <p:spPr>
          <a:xfrm>
            <a:off x="722197" y="834098"/>
            <a:ext cx="752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track-57.mp3">
            <a:hlinkClick r:id="" action="ppaction://media"/>
            <a:extLst>
              <a:ext uri="{FF2B5EF4-FFF2-40B4-BE49-F238E27FC236}">
                <a16:creationId xmlns:a16="http://schemas.microsoft.com/office/drawing/2014/main" id="{8CE93E23-374B-4812-08A0-4FBFD8796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-69407" y="-187888"/>
            <a:ext cx="897803" cy="89780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Ex 2 (p 96). </a:t>
            </a:r>
            <a:r>
              <a:rPr lang="en-US" sz="1800" b="1" dirty="0"/>
              <a:t>Work in pairs. </a:t>
            </a:r>
            <a:r>
              <a:rPr lang="en-US" sz="1800" b="1" dirty="0" err="1"/>
              <a:t>Practise</a:t>
            </a:r>
            <a:r>
              <a:rPr lang="en-US" sz="1800" b="1" dirty="0"/>
              <a:t> giving and responding to bad news in the following situations. </a:t>
            </a:r>
            <a:endParaRPr sz="1800" dirty="0"/>
          </a:p>
        </p:txBody>
      </p:sp>
      <p:sp>
        <p:nvSpPr>
          <p:cNvPr id="451" name="Google Shape;451;p43"/>
          <p:cNvSpPr txBox="1">
            <a:spLocks noGrp="1"/>
          </p:cNvSpPr>
          <p:nvPr>
            <p:ph type="subTitle" idx="1"/>
          </p:nvPr>
        </p:nvSpPr>
        <p:spPr>
          <a:xfrm>
            <a:off x="1247380" y="1466309"/>
            <a:ext cx="3823500" cy="1105441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 have a friend in a mountainous area. A landslide destroyed his family’s garden yesterday. You share this news with your classmate. </a:t>
            </a:r>
          </a:p>
        </p:txBody>
      </p:sp>
      <p:cxnSp>
        <p:nvCxnSpPr>
          <p:cNvPr id="452" name="Google Shape;452;p43"/>
          <p:cNvCxnSpPr/>
          <p:nvPr/>
        </p:nvCxnSpPr>
        <p:spPr>
          <a:xfrm>
            <a:off x="720000" y="980907"/>
            <a:ext cx="5814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3" name="Google Shape;45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860" y="3783468"/>
            <a:ext cx="1385248" cy="136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840453">
            <a:off x="8337192" y="4107932"/>
            <a:ext cx="1007484" cy="9267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51;p43">
            <a:extLst>
              <a:ext uri="{FF2B5EF4-FFF2-40B4-BE49-F238E27FC236}">
                <a16:creationId xmlns:a16="http://schemas.microsoft.com/office/drawing/2014/main" id="{0DB92F34-581C-5C2C-568E-340D986552AA}"/>
              </a:ext>
            </a:extLst>
          </p:cNvPr>
          <p:cNvSpPr txBox="1">
            <a:spLocks/>
          </p:cNvSpPr>
          <p:nvPr/>
        </p:nvSpPr>
        <p:spPr>
          <a:xfrm>
            <a:off x="1247380" y="3020334"/>
            <a:ext cx="3823500" cy="824241"/>
          </a:xfrm>
          <a:prstGeom prst="round2Same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buFont typeface="Quicksand"/>
              <a:buNone/>
            </a:pPr>
            <a:r>
              <a:rPr lang="en-US" dirty="0"/>
              <a:t>You hear that a big earthquake hit a city. You share this news with your classmate.</a:t>
            </a:r>
          </a:p>
        </p:txBody>
      </p:sp>
      <p:pic>
        <p:nvPicPr>
          <p:cNvPr id="9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54731378-BB81-10F6-E724-887D6E271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593" t="35158" r="65115" b="27027"/>
          <a:stretch/>
        </p:blipFill>
        <p:spPr>
          <a:xfrm>
            <a:off x="27304" y="3073928"/>
            <a:ext cx="1160363" cy="84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D258CDB-A04F-3979-4D42-A3BCA7FCE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50000" t="13480" r="13951" b="29865"/>
          <a:stretch/>
        </p:blipFill>
        <p:spPr>
          <a:xfrm>
            <a:off x="-3223" y="1524779"/>
            <a:ext cx="1184323" cy="1046971"/>
          </a:xfrm>
          <a:prstGeom prst="rect">
            <a:avLst/>
          </a:prstGeom>
        </p:spPr>
      </p:pic>
      <p:sp>
        <p:nvSpPr>
          <p:cNvPr id="11" name="Google Shape;460;p44">
            <a:extLst>
              <a:ext uri="{FF2B5EF4-FFF2-40B4-BE49-F238E27FC236}">
                <a16:creationId xmlns:a16="http://schemas.microsoft.com/office/drawing/2014/main" id="{2DE5336C-FBF5-BDF8-6B68-6812C3B7E425}"/>
              </a:ext>
            </a:extLst>
          </p:cNvPr>
          <p:cNvSpPr txBox="1">
            <a:spLocks/>
          </p:cNvSpPr>
          <p:nvPr/>
        </p:nvSpPr>
        <p:spPr>
          <a:xfrm>
            <a:off x="5197744" y="1300118"/>
            <a:ext cx="3823500" cy="2643975"/>
          </a:xfrm>
          <a:prstGeom prst="roundRect">
            <a:avLst>
              <a:gd name="adj" fmla="val 83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Mark: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Phong, why are you so sad?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Phong: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 grandparents called this morning.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A flood destroyed their house.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Mark: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I’m sorry to hear that.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Phong: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It also damaged all of their crops.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Mark: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That’s awful.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 hope your grandparents are safe.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325201" y="1253546"/>
            <a:ext cx="6442692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C</a:t>
            </a:r>
            <a:r>
              <a:rPr lang="en" sz="3600" dirty="0"/>
              <a:t>an you tell me all types of natural disasters?</a:t>
            </a:r>
            <a:endParaRPr sz="3600" dirty="0"/>
          </a:p>
        </p:txBody>
      </p:sp>
      <p:sp>
        <p:nvSpPr>
          <p:cNvPr id="427" name="Google Shape;427;p40"/>
          <p:cNvSpPr txBox="1">
            <a:spLocks noGrp="1"/>
          </p:cNvSpPr>
          <p:nvPr>
            <p:ph type="subTitle" idx="1"/>
          </p:nvPr>
        </p:nvSpPr>
        <p:spPr>
          <a:xfrm>
            <a:off x="955574" y="3239679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earthquakes, landslides, volcanic eruptions, floods, hurricanes, tornadoes, blizzards, tsunamis, cyclones, wildfires, and pandemics </a:t>
            </a:r>
            <a:endParaRPr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Ex 3 (p 96). Can you predict natural disasters?</a:t>
            </a:r>
            <a:endParaRPr sz="1800" b="1" dirty="0"/>
          </a:p>
        </p:txBody>
      </p:sp>
      <p:sp>
        <p:nvSpPr>
          <p:cNvPr id="481" name="Google Shape;481;p45"/>
          <p:cNvSpPr txBox="1">
            <a:spLocks noGrp="1"/>
          </p:cNvSpPr>
          <p:nvPr>
            <p:ph type="title" idx="2"/>
          </p:nvPr>
        </p:nvSpPr>
        <p:spPr>
          <a:xfrm>
            <a:off x="-109930" y="2257625"/>
            <a:ext cx="937978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N</a:t>
            </a:r>
            <a:r>
              <a:rPr lang="en-US" b="1" i="1" dirty="0"/>
              <a:t>a</a:t>
            </a:r>
            <a:r>
              <a:rPr lang="en" b="1" i="1" dirty="0"/>
              <a:t>m</a:t>
            </a:r>
            <a:endParaRPr b="1" i="1" dirty="0"/>
          </a:p>
        </p:txBody>
      </p:sp>
      <p:sp>
        <p:nvSpPr>
          <p:cNvPr id="482" name="Google Shape;482;p45"/>
          <p:cNvSpPr txBox="1">
            <a:spLocks noGrp="1"/>
          </p:cNvSpPr>
          <p:nvPr>
            <p:ph type="subTitle" idx="1"/>
          </p:nvPr>
        </p:nvSpPr>
        <p:spPr>
          <a:xfrm>
            <a:off x="1915754" y="1601325"/>
            <a:ext cx="3771613" cy="696300"/>
          </a:xfrm>
          <a:prstGeom prst="wedgeRectCallout">
            <a:avLst>
              <a:gd name="adj1" fmla="val -54668"/>
              <a:gd name="adj2" fmla="val -110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were travelling on the road near a mountain. Suddenly, a lot of rocks and mud came down the mountain.</a:t>
            </a:r>
          </a:p>
        </p:txBody>
      </p:sp>
      <p:sp>
        <p:nvSpPr>
          <p:cNvPr id="483" name="Google Shape;483;p45"/>
          <p:cNvSpPr txBox="1">
            <a:spLocks noGrp="1"/>
          </p:cNvSpPr>
          <p:nvPr>
            <p:ph type="title" idx="3"/>
          </p:nvPr>
        </p:nvSpPr>
        <p:spPr>
          <a:xfrm>
            <a:off x="-109930" y="3602012"/>
            <a:ext cx="937978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Ann</a:t>
            </a:r>
            <a:endParaRPr b="1" i="1" dirty="0"/>
          </a:p>
        </p:txBody>
      </p:sp>
      <p:sp>
        <p:nvSpPr>
          <p:cNvPr id="484" name="Google Shape;484;p45"/>
          <p:cNvSpPr txBox="1">
            <a:spLocks noGrp="1"/>
          </p:cNvSpPr>
          <p:nvPr>
            <p:ph type="subTitle" idx="4"/>
          </p:nvPr>
        </p:nvSpPr>
        <p:spPr>
          <a:xfrm>
            <a:off x="1915754" y="2807550"/>
            <a:ext cx="3771613" cy="696300"/>
          </a:xfrm>
          <a:prstGeom prst="wedgeRectCallout">
            <a:avLst>
              <a:gd name="adj1" fmla="val -55201"/>
              <a:gd name="adj2" fmla="val -821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While I was working in the garden, I saw a big funnel of wind moving towards us very quickly.</a:t>
            </a:r>
          </a:p>
        </p:txBody>
      </p:sp>
      <p:sp>
        <p:nvSpPr>
          <p:cNvPr id="485" name="Google Shape;485;p45"/>
          <p:cNvSpPr txBox="1">
            <a:spLocks noGrp="1"/>
          </p:cNvSpPr>
          <p:nvPr>
            <p:ph type="title" idx="5"/>
          </p:nvPr>
        </p:nvSpPr>
        <p:spPr>
          <a:xfrm>
            <a:off x="-109930" y="4826602"/>
            <a:ext cx="937978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Tom</a:t>
            </a:r>
            <a:endParaRPr b="1" i="1" dirty="0"/>
          </a:p>
        </p:txBody>
      </p:sp>
      <p:sp>
        <p:nvSpPr>
          <p:cNvPr id="486" name="Google Shape;486;p45"/>
          <p:cNvSpPr txBox="1">
            <a:spLocks noGrp="1"/>
          </p:cNvSpPr>
          <p:nvPr>
            <p:ph type="subTitle" idx="6"/>
          </p:nvPr>
        </p:nvSpPr>
        <p:spPr>
          <a:xfrm>
            <a:off x="1915754" y="4002175"/>
            <a:ext cx="3771613" cy="696300"/>
          </a:xfrm>
          <a:prstGeom prst="wedgeRectCallout">
            <a:avLst>
              <a:gd name="adj1" fmla="val -55201"/>
              <a:gd name="adj2" fmla="val -532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Suddenly, everything in our living room began to shake. My sister and I quickly hid under the table.</a:t>
            </a:r>
          </a:p>
        </p:txBody>
      </p:sp>
      <p:cxnSp>
        <p:nvCxnSpPr>
          <p:cNvPr id="487" name="Google Shape;487;p45"/>
          <p:cNvCxnSpPr/>
          <p:nvPr/>
        </p:nvCxnSpPr>
        <p:spPr>
          <a:xfrm>
            <a:off x="720000" y="980907"/>
            <a:ext cx="576072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8F6D63-5EFE-81B5-471E-FFEFEA657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3" b="30354" l="1951" r="19636">
                        <a14:foregroundMark x1="16125" y1="14671" x2="17685" y2="8769"/>
                        <a14:foregroundMark x1="17815" y1="15008" x2="17685" y2="11636"/>
                        <a14:foregroundMark x1="16775" y1="12142" x2="8973" y2="16189"/>
                        <a14:foregroundMark x1="8973" y1="16189" x2="15085" y2="8938"/>
                        <a14:foregroundMark x1="15085" y1="8938" x2="19636" y2="11804"/>
                      </a14:backgroundRemoval>
                    </a14:imgEffect>
                  </a14:imgLayer>
                </a14:imgProps>
              </a:ext>
            </a:extLst>
          </a:blip>
          <a:srcRect l="3802" r="79304" b="76725"/>
          <a:stretch/>
        </p:blipFill>
        <p:spPr>
          <a:xfrm>
            <a:off x="410252" y="1142051"/>
            <a:ext cx="1403116" cy="1490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CDBB8-F4C0-C1A7-2BFA-BFF109FA8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4" b="62563" l="3901" r="18726">
                        <a14:foregroundMark x1="11573" y1="37943" x2="13004" y2="36594"/>
                      </a14:backgroundRemoval>
                    </a14:imgEffect>
                  </a14:imgLayer>
                </a14:imgProps>
              </a:ext>
            </a:extLst>
          </a:blip>
          <a:srcRect l="3803" t="35767" r="79303" b="43231"/>
          <a:stretch/>
        </p:blipFill>
        <p:spPr>
          <a:xfrm>
            <a:off x="410252" y="2571750"/>
            <a:ext cx="1403116" cy="1345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AB3EF-D092-1942-8840-8812968F70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15" b="94941" l="3771" r="18986">
                        <a14:foregroundMark x1="10013" y1="73693" x2="11964" y2="69983"/>
                        <a14:foregroundMark x1="15215" y1="77403" x2="18986" y2="78583"/>
                      </a14:backgroundRemoval>
                    </a14:imgEffect>
                  </a14:imgLayer>
                </a14:imgProps>
              </a:ext>
            </a:extLst>
          </a:blip>
          <a:srcRect l="3802" t="67938" r="79304" b="11059"/>
          <a:stretch/>
        </p:blipFill>
        <p:spPr>
          <a:xfrm>
            <a:off x="410252" y="3798363"/>
            <a:ext cx="1403116" cy="1345137"/>
          </a:xfrm>
          <a:prstGeom prst="rect">
            <a:avLst/>
          </a:prstGeom>
        </p:spPr>
      </p:pic>
      <p:sp>
        <p:nvSpPr>
          <p:cNvPr id="5" name="Callout: Line with Accent Bar 4">
            <a:extLst>
              <a:ext uri="{FF2B5EF4-FFF2-40B4-BE49-F238E27FC236}">
                <a16:creationId xmlns:a16="http://schemas.microsoft.com/office/drawing/2014/main" id="{6AB47038-E671-1B99-2444-83801F71FB8B}"/>
              </a:ext>
            </a:extLst>
          </p:cNvPr>
          <p:cNvSpPr/>
          <p:nvPr/>
        </p:nvSpPr>
        <p:spPr>
          <a:xfrm>
            <a:off x="6525811" y="1754507"/>
            <a:ext cx="2128348" cy="461665"/>
          </a:xfrm>
          <a:prstGeom prst="accentCallout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landslide</a:t>
            </a:r>
          </a:p>
        </p:txBody>
      </p:sp>
      <p:sp>
        <p:nvSpPr>
          <p:cNvPr id="6" name="Callout: Line with Accent Bar 5">
            <a:extLst>
              <a:ext uri="{FF2B5EF4-FFF2-40B4-BE49-F238E27FC236}">
                <a16:creationId xmlns:a16="http://schemas.microsoft.com/office/drawing/2014/main" id="{E1ED494E-CBEB-42A7-F7D1-F29819428E65}"/>
              </a:ext>
            </a:extLst>
          </p:cNvPr>
          <p:cNvSpPr/>
          <p:nvPr/>
        </p:nvSpPr>
        <p:spPr>
          <a:xfrm>
            <a:off x="6525811" y="2996073"/>
            <a:ext cx="2128348" cy="461665"/>
          </a:xfrm>
          <a:prstGeom prst="accentCallout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tornado</a:t>
            </a:r>
          </a:p>
        </p:txBody>
      </p:sp>
      <p:sp>
        <p:nvSpPr>
          <p:cNvPr id="7" name="Callout: Line with Accent Bar 6">
            <a:extLst>
              <a:ext uri="{FF2B5EF4-FFF2-40B4-BE49-F238E27FC236}">
                <a16:creationId xmlns:a16="http://schemas.microsoft.com/office/drawing/2014/main" id="{ED1DAFF5-65E7-C77D-B9DC-59B9D8756434}"/>
              </a:ext>
            </a:extLst>
          </p:cNvPr>
          <p:cNvSpPr/>
          <p:nvPr/>
        </p:nvSpPr>
        <p:spPr>
          <a:xfrm>
            <a:off x="6525811" y="4137158"/>
            <a:ext cx="2128348" cy="461665"/>
          </a:xfrm>
          <a:prstGeom prst="accentCallout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earthquake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2092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Ex 4 (p 96). Choose the correct answer to each question to see how much you know about natural disasters.</a:t>
            </a:r>
            <a:endParaRPr sz="1800" b="1" dirty="0"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 idx="4"/>
          </p:nvPr>
        </p:nvSpPr>
        <p:spPr>
          <a:xfrm>
            <a:off x="197464" y="2984517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4: What natural disaster can an earthquake cause?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38" name="Google Shape;538;p47"/>
          <p:cNvSpPr txBox="1">
            <a:spLocks noGrp="1"/>
          </p:cNvSpPr>
          <p:nvPr>
            <p:ph type="subTitle" idx="5"/>
          </p:nvPr>
        </p:nvSpPr>
        <p:spPr>
          <a:xfrm>
            <a:off x="719977" y="4026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 flood.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 landslide.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 tornado.</a:t>
            </a: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/>
          </p:nvPr>
        </p:nvSpPr>
        <p:spPr>
          <a:xfrm>
            <a:off x="197464" y="1175655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1: Which of these may cause landslides?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40" name="Google Shape;540;p47"/>
          <p:cNvSpPr txBox="1">
            <a:spLocks noGrp="1"/>
          </p:cNvSpPr>
          <p:nvPr>
            <p:ph type="subTitle" idx="1"/>
          </p:nvPr>
        </p:nvSpPr>
        <p:spPr>
          <a:xfrm>
            <a:off x="719977" y="2177460"/>
            <a:ext cx="2827091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vi-VN" dirty="0"/>
              <a:t>Heavy rain. </a:t>
            </a:r>
            <a:endParaRPr lang="en-US" dirty="0"/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vi-VN" dirty="0"/>
              <a:t>Wind. </a:t>
            </a:r>
            <a:endParaRPr lang="en-US" dirty="0"/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vi-VN" dirty="0"/>
              <a:t>Lightning. </a:t>
            </a:r>
          </a:p>
        </p:txBody>
      </p:sp>
      <p:sp>
        <p:nvSpPr>
          <p:cNvPr id="541" name="Google Shape;541;p47"/>
          <p:cNvSpPr txBox="1">
            <a:spLocks noGrp="1"/>
          </p:cNvSpPr>
          <p:nvPr>
            <p:ph type="title" idx="2"/>
          </p:nvPr>
        </p:nvSpPr>
        <p:spPr>
          <a:xfrm>
            <a:off x="2896737" y="1175655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2: Which of these activities may cause landslides?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42" name="Google Shape;542;p47"/>
          <p:cNvSpPr txBox="1">
            <a:spLocks noGrp="1"/>
          </p:cNvSpPr>
          <p:nvPr>
            <p:ph type="subTitle" idx="3"/>
          </p:nvPr>
        </p:nvSpPr>
        <p:spPr>
          <a:xfrm>
            <a:off x="3278571" y="2177460"/>
            <a:ext cx="3132278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Littering.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Cutting down trees.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Polluting the air. </a:t>
            </a: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2896737" y="2984517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5: What do tornadoes form from?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44" name="Google Shape;544;p47"/>
          <p:cNvSpPr txBox="1">
            <a:spLocks noGrp="1"/>
          </p:cNvSpPr>
          <p:nvPr>
            <p:ph type="subTitle" idx="7"/>
          </p:nvPr>
        </p:nvSpPr>
        <p:spPr>
          <a:xfrm>
            <a:off x="3278571" y="4026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An earthquake.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 flood.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A thunderstorm.</a:t>
            </a: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5596010" y="1175655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3: What scale is used for measuring earthquakes?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46" name="Google Shape;546;p47"/>
          <p:cNvSpPr txBox="1">
            <a:spLocks noGrp="1"/>
          </p:cNvSpPr>
          <p:nvPr>
            <p:ph type="subTitle" idx="9"/>
          </p:nvPr>
        </p:nvSpPr>
        <p:spPr>
          <a:xfrm>
            <a:off x="6118522" y="2177460"/>
            <a:ext cx="2955139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Fahrenheit scale.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Celsius scale.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Richter scale. </a:t>
            </a:r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5596010" y="2984517"/>
            <a:ext cx="2827090" cy="777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tx1"/>
                </a:solidFill>
              </a:rPr>
              <a:t>6: Where do tornadoes mostly happen?</a:t>
            </a:r>
            <a:endParaRPr sz="1500" b="1" dirty="0">
              <a:solidFill>
                <a:schemeClr val="tx1"/>
              </a:solidFill>
            </a:endParaRPr>
          </a:p>
        </p:txBody>
      </p:sp>
      <p:sp>
        <p:nvSpPr>
          <p:cNvPr id="548" name="Google Shape;548;p47"/>
          <p:cNvSpPr txBox="1">
            <a:spLocks noGrp="1"/>
          </p:cNvSpPr>
          <p:nvPr>
            <p:ph type="subTitle" idx="14"/>
          </p:nvPr>
        </p:nvSpPr>
        <p:spPr>
          <a:xfrm>
            <a:off x="6118523" y="4026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In the USA.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In the UK. </a:t>
            </a:r>
          </a:p>
          <a:p>
            <a:pPr marL="342900" lvl="0" indent="-34290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dirty="0"/>
              <a:t>In Viet Nam.</a:t>
            </a:r>
          </a:p>
        </p:txBody>
      </p:sp>
      <p:cxnSp>
        <p:nvCxnSpPr>
          <p:cNvPr id="549" name="Google Shape;549;p47"/>
          <p:cNvCxnSpPr/>
          <p:nvPr/>
        </p:nvCxnSpPr>
        <p:spPr>
          <a:xfrm>
            <a:off x="720000" y="980907"/>
            <a:ext cx="4289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638</Words>
  <Application>Microsoft Office PowerPoint</Application>
  <PresentationFormat>On-screen Show (16:9)</PresentationFormat>
  <Paragraphs>88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Ingrid Darling</vt:lpstr>
      <vt:lpstr>Quicksand</vt:lpstr>
      <vt:lpstr>Fahkwang</vt:lpstr>
      <vt:lpstr>What To Do For World Nature Conservation Day by Slidesgo</vt:lpstr>
      <vt:lpstr>Unit 9 Natural Disasters Lesson 4. Communication</vt:lpstr>
      <vt:lpstr>What news is this?</vt:lpstr>
      <vt:lpstr>01</vt:lpstr>
      <vt:lpstr>Vocabulary </vt:lpstr>
      <vt:lpstr>Ex 1 (p 96). Listen and read the dialogue below. Pay attention to the highlighted sentences.</vt:lpstr>
      <vt:lpstr>Ex 2 (p 96). Work in pairs. Practise giving and responding to bad news in the following situations. </vt:lpstr>
      <vt:lpstr>Can you tell me all types of natural disasters?</vt:lpstr>
      <vt:lpstr>Ex 3 (p 96). Can you predict natural disasters?</vt:lpstr>
      <vt:lpstr>Ex 4 (p 96). Choose the correct answer to each question to see how much you know about natural disasters.</vt:lpstr>
      <vt:lpstr>Let’s compare your answers</vt:lpstr>
      <vt:lpstr>What phrases are used for giving and responding to bad news?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Natural Disasters Lesson 4. Communication</dc:title>
  <dc:creator>ADMIN</dc:creator>
  <cp:lastModifiedBy>Hoang Thi Ngoc Anh</cp:lastModifiedBy>
  <cp:revision>17</cp:revision>
  <dcterms:modified xsi:type="dcterms:W3CDTF">2024-01-04T04:00:34Z</dcterms:modified>
</cp:coreProperties>
</file>