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71" r:id="rId2"/>
    <p:sldId id="636" r:id="rId3"/>
    <p:sldId id="722" r:id="rId4"/>
    <p:sldId id="436" r:id="rId5"/>
    <p:sldId id="599" r:id="rId6"/>
    <p:sldId id="627" r:id="rId7"/>
    <p:sldId id="730" r:id="rId8"/>
    <p:sldId id="707" r:id="rId9"/>
    <p:sldId id="725" r:id="rId10"/>
    <p:sldId id="726" r:id="rId11"/>
    <p:sldId id="727" r:id="rId12"/>
    <p:sldId id="457" r:id="rId13"/>
    <p:sldId id="712" r:id="rId14"/>
    <p:sldId id="729" r:id="rId15"/>
    <p:sldId id="314" r:id="rId16"/>
    <p:sldId id="330" r:id="rId17"/>
    <p:sldId id="35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85" userDrawn="1">
          <p15:clr>
            <a:srgbClr val="A4A3A4"/>
          </p15:clr>
        </p15:guide>
        <p15:guide id="2" pos="391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FFFA"/>
    <a:srgbClr val="FECDA6"/>
    <a:srgbClr val="FF9130"/>
    <a:srgbClr val="FF5B22"/>
    <a:srgbClr val="B0926A"/>
    <a:srgbClr val="E1C78F"/>
    <a:srgbClr val="FAE7C9"/>
    <a:srgbClr val="687EFF"/>
    <a:srgbClr val="EC5858"/>
    <a:srgbClr val="FD8C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55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252" y="270"/>
      </p:cViewPr>
      <p:guideLst>
        <p:guide orient="horz" pos="2085"/>
        <p:guide pos="391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1549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lowchart: Off-page Connector 11"/>
          <p:cNvSpPr/>
          <p:nvPr/>
        </p:nvSpPr>
        <p:spPr>
          <a:xfrm>
            <a:off x="636270" y="-2220595"/>
            <a:ext cx="2302510" cy="1738630"/>
          </a:xfrm>
          <a:prstGeom prst="flowChartOffpageConnector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Note: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59E217A-3AA2-C8B1-6024-DCE9BFB2AB04}"/>
              </a:ext>
            </a:extLst>
          </p:cNvPr>
          <p:cNvGrpSpPr/>
          <p:nvPr/>
        </p:nvGrpSpPr>
        <p:grpSpPr>
          <a:xfrm>
            <a:off x="-1172" y="1258"/>
            <a:ext cx="12192000" cy="1083309"/>
            <a:chOff x="7620" y="-7620"/>
            <a:chExt cx="12192000" cy="1083309"/>
          </a:xfrm>
        </p:grpSpPr>
        <p:sp>
          <p:nvSpPr>
            <p:cNvPr id="7" name="Round Single Corner Rectangle 31">
              <a:extLst>
                <a:ext uri="{FF2B5EF4-FFF2-40B4-BE49-F238E27FC236}">
                  <a16:creationId xmlns:a16="http://schemas.microsoft.com/office/drawing/2014/main" id="{114059CE-7AC6-AE70-97F8-452A5B7D4A54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32">
              <a:extLst>
                <a:ext uri="{FF2B5EF4-FFF2-40B4-BE49-F238E27FC236}">
                  <a16:creationId xmlns:a16="http://schemas.microsoft.com/office/drawing/2014/main" id="{46521196-1CCA-61E5-F7EC-549ADEF856A2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33">
              <a:extLst>
                <a:ext uri="{FF2B5EF4-FFF2-40B4-BE49-F238E27FC236}">
                  <a16:creationId xmlns:a16="http://schemas.microsoft.com/office/drawing/2014/main" id="{C5C912AA-3263-A6F2-5D53-28C878F203C2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71B417C3-981B-6986-2C25-D2F8D87EF9E9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4C6BFF7-9B2E-B262-13C6-14F86CAB3444}"/>
              </a:ext>
            </a:extLst>
          </p:cNvPr>
          <p:cNvSpPr txBox="1"/>
          <p:nvPr/>
        </p:nvSpPr>
        <p:spPr>
          <a:xfrm>
            <a:off x="668988" y="1148327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21" name="Rounded Rectangle 15">
            <a:extLst>
              <a:ext uri="{FF2B5EF4-FFF2-40B4-BE49-F238E27FC236}">
                <a16:creationId xmlns:a16="http://schemas.microsoft.com/office/drawing/2014/main" id="{B4A1E44A-ED0E-46CA-9AF2-836BEB8B4031}"/>
              </a:ext>
            </a:extLst>
          </p:cNvPr>
          <p:cNvSpPr/>
          <p:nvPr/>
        </p:nvSpPr>
        <p:spPr>
          <a:xfrm>
            <a:off x="616203" y="1250967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2" name="TextBox 11">
            <a:extLst>
              <a:ext uri="{FF2B5EF4-FFF2-40B4-BE49-F238E27FC236}">
                <a16:creationId xmlns:a16="http://schemas.microsoft.com/office/drawing/2014/main" id="{9D2BAB88-3C0A-B598-FB1E-9C198F1932FB}"/>
              </a:ext>
            </a:extLst>
          </p:cNvPr>
          <p:cNvSpPr txBox="1"/>
          <p:nvPr/>
        </p:nvSpPr>
        <p:spPr>
          <a:xfrm>
            <a:off x="1171595" y="1274440"/>
            <a:ext cx="8721706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Find a grammar mistake in each sentence and correct it.</a:t>
            </a:r>
          </a:p>
        </p:txBody>
      </p:sp>
      <p:sp>
        <p:nvSpPr>
          <p:cNvPr id="23" name="TextBox 16">
            <a:extLst>
              <a:ext uri="{FF2B5EF4-FFF2-40B4-BE49-F238E27FC236}">
                <a16:creationId xmlns:a16="http://schemas.microsoft.com/office/drawing/2014/main" id="{2C2F3B7A-65EF-BE19-06BC-BAA82CB54889}"/>
              </a:ext>
            </a:extLst>
          </p:cNvPr>
          <p:cNvSpPr txBox="1"/>
          <p:nvPr/>
        </p:nvSpPr>
        <p:spPr>
          <a:xfrm>
            <a:off x="674068" y="1153407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36F27C6-D47D-503B-C39A-6ED188815ACE}"/>
              </a:ext>
            </a:extLst>
          </p:cNvPr>
          <p:cNvSpPr txBox="1"/>
          <p:nvPr/>
        </p:nvSpPr>
        <p:spPr>
          <a:xfrm>
            <a:off x="203522" y="2375379"/>
            <a:ext cx="11809506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i="0" dirty="0">
                <a:solidFill>
                  <a:srgbClr val="F26548"/>
                </a:solidFill>
                <a:effectLst/>
              </a:rPr>
              <a:t>4. </a:t>
            </a:r>
            <a:r>
              <a:rPr lang="en-US" sz="3400" b="0" i="0" dirty="0">
                <a:solidFill>
                  <a:srgbClr val="242021"/>
                </a:solidFill>
                <a:effectLst/>
              </a:rPr>
              <a:t>She came up with a cold after walking in the heavy rain.</a:t>
            </a:r>
          </a:p>
          <a:p>
            <a:endParaRPr lang="en-US" sz="3400" b="0" i="0" dirty="0">
              <a:solidFill>
                <a:srgbClr val="242021"/>
              </a:solidFill>
              <a:effectLst/>
            </a:endParaRPr>
          </a:p>
          <a:p>
            <a:r>
              <a:rPr lang="en-US" sz="3400" b="1" i="0" dirty="0">
                <a:solidFill>
                  <a:srgbClr val="F26548"/>
                </a:solidFill>
                <a:effectLst/>
              </a:rPr>
              <a:t>5. </a:t>
            </a:r>
            <a:r>
              <a:rPr lang="en-US" sz="3400" b="0" i="0" dirty="0">
                <a:solidFill>
                  <a:srgbClr val="242021"/>
                </a:solidFill>
                <a:effectLst/>
              </a:rPr>
              <a:t>The more slow the Internet is, the angrier the users get.</a:t>
            </a:r>
          </a:p>
        </p:txBody>
      </p:sp>
      <p:sp>
        <p:nvSpPr>
          <p:cNvPr id="25" name="Text Box 17">
            <a:extLst>
              <a:ext uri="{FF2B5EF4-FFF2-40B4-BE49-F238E27FC236}">
                <a16:creationId xmlns:a16="http://schemas.microsoft.com/office/drawing/2014/main" id="{00D5089D-6686-D75C-6E35-333562688EB6}"/>
              </a:ext>
            </a:extLst>
          </p:cNvPr>
          <p:cNvSpPr txBox="1"/>
          <p:nvPr/>
        </p:nvSpPr>
        <p:spPr>
          <a:xfrm>
            <a:off x="1443990" y="2881173"/>
            <a:ext cx="4048760" cy="6311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indent="0"/>
            <a:r>
              <a:rPr lang="en-US" sz="3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came down with		</a:t>
            </a:r>
          </a:p>
        </p:txBody>
      </p:sp>
      <p:sp>
        <p:nvSpPr>
          <p:cNvPr id="29" name="Text Box 18">
            <a:extLst>
              <a:ext uri="{FF2B5EF4-FFF2-40B4-BE49-F238E27FC236}">
                <a16:creationId xmlns:a16="http://schemas.microsoft.com/office/drawing/2014/main" id="{90D42EBF-3942-5696-88AC-15F1D6774175}"/>
              </a:ext>
            </a:extLst>
          </p:cNvPr>
          <p:cNvSpPr txBox="1"/>
          <p:nvPr/>
        </p:nvSpPr>
        <p:spPr>
          <a:xfrm>
            <a:off x="1357312" y="3955707"/>
            <a:ext cx="2728913" cy="6311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indent="0"/>
            <a:r>
              <a:rPr lang="en-US" sz="3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slower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F0BCE4A-56F7-42FF-9EF3-A6A6BBE91372}"/>
              </a:ext>
            </a:extLst>
          </p:cNvPr>
          <p:cNvCxnSpPr/>
          <p:nvPr/>
        </p:nvCxnSpPr>
        <p:spPr>
          <a:xfrm>
            <a:off x="1476375" y="2865298"/>
            <a:ext cx="23526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F5CC20A-F465-6B4D-1EA3-F8232B8007E4}"/>
              </a:ext>
            </a:extLst>
          </p:cNvPr>
          <p:cNvCxnSpPr>
            <a:cxnSpLocks/>
          </p:cNvCxnSpPr>
          <p:nvPr/>
        </p:nvCxnSpPr>
        <p:spPr>
          <a:xfrm>
            <a:off x="1466850" y="3941742"/>
            <a:ext cx="18097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29" grpId="0"/>
      <p:bldP spid="2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1"/>
          <p:cNvSpPr txBox="1"/>
          <p:nvPr/>
        </p:nvSpPr>
        <p:spPr>
          <a:xfrm>
            <a:off x="1099185" y="1049020"/>
            <a:ext cx="1630045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en-US" sz="40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  <a:sym typeface="+mn-ea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3560445" y="2030082"/>
            <a:ext cx="7336155" cy="44012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1" i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 around </a:t>
            </a:r>
            <a:r>
              <a:rPr lang="en-US" sz="4000" b="0" dirty="0">
                <a:latin typeface="Calibri" panose="020F0502020204030204" pitchFamily="34" charset="0"/>
                <a:cs typeface="Calibri" panose="020F0502020204030204" pitchFamily="34" charset="0"/>
              </a:rPr>
              <a:t>= turn round in a circle</a:t>
            </a:r>
          </a:p>
          <a:p>
            <a:pPr marL="635" indent="-635"/>
            <a:endParaRPr lang="en-US" sz="4000" b="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35" indent="-635"/>
            <a:r>
              <a:rPr lang="en-US" sz="4000" b="1" i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 around (to) </a:t>
            </a:r>
            <a:r>
              <a:rPr lang="en-US" sz="4000" b="0" dirty="0">
                <a:latin typeface="Calibri" panose="020F0502020204030204" pitchFamily="34" charset="0"/>
                <a:cs typeface="Calibri" panose="020F0502020204030204" pitchFamily="34" charset="0"/>
              </a:rPr>
              <a:t>= visit sb / a place that is near</a:t>
            </a:r>
          </a:p>
          <a:p>
            <a:pPr marL="635" indent="-635"/>
            <a:endParaRPr lang="en-US" sz="4000" b="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35" indent="-635"/>
            <a:r>
              <a:rPr lang="en-US" sz="4000" b="1" i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get around </a:t>
            </a:r>
            <a:r>
              <a:rPr lang="en-US" sz="4000" b="0" dirty="0">
                <a:latin typeface="Calibri" panose="020F0502020204030204" pitchFamily="34" charset="0"/>
                <a:cs typeface="Calibri" panose="020F0502020204030204" pitchFamily="34" charset="0"/>
              </a:rPr>
              <a:t>= to go to a lot of different places</a:t>
            </a:r>
          </a:p>
        </p:txBody>
      </p:sp>
      <p:sp>
        <p:nvSpPr>
          <p:cNvPr id="6" name="Flowchart: Off-page Connector 5"/>
          <p:cNvSpPr/>
          <p:nvPr/>
        </p:nvSpPr>
        <p:spPr>
          <a:xfrm>
            <a:off x="762952" y="1084567"/>
            <a:ext cx="2302510" cy="1738630"/>
          </a:xfrm>
          <a:prstGeom prst="flowChartOffpageConnector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Notes: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9B02B59-F6A4-C56D-FE80-614A4018708C}"/>
              </a:ext>
            </a:extLst>
          </p:cNvPr>
          <p:cNvGrpSpPr/>
          <p:nvPr/>
        </p:nvGrpSpPr>
        <p:grpSpPr>
          <a:xfrm>
            <a:off x="-1172" y="1258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31">
              <a:extLst>
                <a:ext uri="{FF2B5EF4-FFF2-40B4-BE49-F238E27FC236}">
                  <a16:creationId xmlns:a16="http://schemas.microsoft.com/office/drawing/2014/main" id="{C7C07FE4-DE3E-B1E9-931D-7065ED4B3313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ound Single Corner Rectangle 32">
              <a:extLst>
                <a:ext uri="{FF2B5EF4-FFF2-40B4-BE49-F238E27FC236}">
                  <a16:creationId xmlns:a16="http://schemas.microsoft.com/office/drawing/2014/main" id="{D1DD7D49-7580-82A1-05B4-5B1AC45283B0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33">
              <a:extLst>
                <a:ext uri="{FF2B5EF4-FFF2-40B4-BE49-F238E27FC236}">
                  <a16:creationId xmlns:a16="http://schemas.microsoft.com/office/drawing/2014/main" id="{A305DBF7-22C2-7195-C00B-96E0A05F25C5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E5299E4-EB05-2223-BB02-24216AB22C1D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635" y="1929"/>
            <a:ext cx="12331065" cy="10833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30888" y="12431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45" y="194945"/>
            <a:ext cx="4191487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</a:p>
        </p:txBody>
      </p:sp>
      <p:pic>
        <p:nvPicPr>
          <p:cNvPr id="3" name="Content Placeholder 2" descr="3250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635" y="1085239"/>
            <a:ext cx="12191365" cy="6096000"/>
          </a:xfrm>
          <a:prstGeom prst="rect">
            <a:avLst/>
          </a:prstGeom>
        </p:spPr>
      </p:pic>
      <p:sp>
        <p:nvSpPr>
          <p:cNvPr id="100" name="Text Box 99"/>
          <p:cNvSpPr txBox="1"/>
          <p:nvPr/>
        </p:nvSpPr>
        <p:spPr>
          <a:xfrm>
            <a:off x="487045" y="1620750"/>
            <a:ext cx="6134100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1270" indent="-1270"/>
            <a:r>
              <a:rPr lang="en-US" sz="4800" b="1" dirty="0">
                <a:solidFill>
                  <a:srgbClr val="B6FFFA"/>
                </a:solidFill>
                <a:latin typeface="Times New Roman" panose="02020603050405020304" charset="0"/>
              </a:rPr>
              <a:t>A city in the future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-2211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45" y="194945"/>
            <a:ext cx="6659880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endParaRPr lang="en-US" sz="40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364442" y="1459224"/>
            <a:ext cx="11649758" cy="113877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400" b="0" dirty="0">
                <a:solidFill>
                  <a:srgbClr val="242021"/>
                </a:solidFill>
              </a:rPr>
              <a:t>- Work in groups. You have a few minutes to prepare for the presentation (which you prepare from lesson 1).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364442" y="3121231"/>
            <a:ext cx="11594466" cy="113877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400" b="0" dirty="0">
                <a:solidFill>
                  <a:srgbClr val="242021"/>
                </a:solidFill>
              </a:rPr>
              <a:t>- Tick appropriate items while listening to your  classmates’ presentations and write comments if you have any in checklists.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364442" y="4829389"/>
            <a:ext cx="11626150" cy="113877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400" b="0" dirty="0">
                <a:solidFill>
                  <a:srgbClr val="242021"/>
                </a:solidFill>
              </a:rPr>
              <a:t>- The presenters should complete their self-assessment checklists after completing their presentation.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12" grpId="0"/>
      <p:bldP spid="12" grpId="1"/>
      <p:bldP spid="13" grpId="0"/>
      <p:bldP spid="1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4ED0283-5C49-A9B7-8679-065057F18650}"/>
              </a:ext>
            </a:extLst>
          </p:cNvPr>
          <p:cNvGrpSpPr/>
          <p:nvPr/>
        </p:nvGrpSpPr>
        <p:grpSpPr>
          <a:xfrm>
            <a:off x="-1172" y="1258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31">
              <a:extLst>
                <a:ext uri="{FF2B5EF4-FFF2-40B4-BE49-F238E27FC236}">
                  <a16:creationId xmlns:a16="http://schemas.microsoft.com/office/drawing/2014/main" id="{D0032D09-6271-254C-E203-83A961C92F6B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32">
              <a:extLst>
                <a:ext uri="{FF2B5EF4-FFF2-40B4-BE49-F238E27FC236}">
                  <a16:creationId xmlns:a16="http://schemas.microsoft.com/office/drawing/2014/main" id="{7951AF46-A890-2E55-5CB6-6FCA93EF60A5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33">
              <a:extLst>
                <a:ext uri="{FF2B5EF4-FFF2-40B4-BE49-F238E27FC236}">
                  <a16:creationId xmlns:a16="http://schemas.microsoft.com/office/drawing/2014/main" id="{B7419FE5-359E-1AB5-3FA0-53D41A3C4ED0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45" y="194945"/>
            <a:ext cx="665988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NOW I CAN...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7045" y="1162751"/>
            <a:ext cx="5704000" cy="574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i="1" dirty="0">
                <a:sym typeface="+mn-ea"/>
              </a:rPr>
              <a:t>Complete the self-assessment table.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D4E188D-C726-03EF-1652-C319FDB18D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045" y="1771586"/>
            <a:ext cx="11069320" cy="49105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7375" y="1289230"/>
            <a:ext cx="189838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67" y="2049941"/>
            <a:ext cx="11445622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ym typeface="+mn-ea"/>
              </a:rPr>
              <a:t>Review the vocabulary and grammar of Unit 2;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ym typeface="+mn-ea"/>
              </a:rPr>
              <a:t>Apply what they have learnt (vocabulary and grammar) into practice through a project.</a:t>
            </a:r>
          </a:p>
          <a:p>
            <a:pPr indent="0">
              <a:lnSpc>
                <a:spcPct val="150000"/>
              </a:lnSpc>
              <a:buFont typeface="Wingdings" panose="05000000000000000000" pitchFamily="2" charset="2"/>
              <a:buNone/>
            </a:pPr>
            <a:endParaRPr lang="en-US" sz="3600" dirty="0"/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15" y="1289050"/>
            <a:ext cx="2223770" cy="149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1258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2787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45" y="1793875"/>
            <a:ext cx="11184255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- Prepare for the next lesson.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465" y="3111500"/>
            <a:ext cx="3496310" cy="34963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>
              <a:solidFill>
                <a:schemeClr val="bg1"/>
              </a:solidFill>
            </a:endParaRPr>
          </a:p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Fanpage: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facebook.com/www.tienganhglobalsuccess.vn/</a:t>
            </a:r>
            <a:endParaRPr lang="en-GB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>
          <a:gsLst>
            <a:gs pos="94000">
              <a:schemeClr val="accent1">
                <a:lumMod val="5000"/>
                <a:lumOff val="95000"/>
                <a:alpha val="100000"/>
              </a:schemeClr>
            </a:gs>
            <a:gs pos="41000">
              <a:schemeClr val="tx1"/>
            </a:gs>
            <a:gs pos="77000">
              <a:schemeClr val="tx1">
                <a:alpha val="69000"/>
              </a:schemeClr>
            </a:gs>
            <a:gs pos="6000">
              <a:schemeClr val="tx1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>
            <a:grpSpLocks noGrp="1" noUngrp="1" noRot="1" noChangeAspect="1" noMove="1" noResize="1"/>
          </p:cNvGrpSpPr>
          <p:nvPr/>
        </p:nvGrpSpPr>
        <p:grpSpPr>
          <a:xfrm flipH="1">
            <a:off x="-18231" y="-1504"/>
            <a:ext cx="4527885" cy="2330553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28" name="Freeform: Shape 27"/>
            <p:cNvSpPr/>
            <p:nvPr/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/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/>
            <p:cNvSpPr/>
            <p:nvPr/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30"/>
            <p:cNvSpPr/>
            <p:nvPr/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>
            <a:grpSpLocks noGrp="1" noUngrp="1" noRot="1" noChangeAspect="1" noMove="1" noResize="1"/>
          </p:cNvGrpSpPr>
          <p:nvPr/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18" name="Freeform: Shape 17"/>
            <p:cNvSpPr/>
            <p:nvPr/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/>
            <p:cNvSpPr/>
            <p:nvPr/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/>
            <p:cNvSpPr/>
            <p:nvPr/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1" name="Freeform: Shape 20"/>
            <p:cNvSpPr/>
            <p:nvPr/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seoul_-_21985 (540p)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85315" y="18415"/>
            <a:ext cx="9105900" cy="6863715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4684395" y="-123190"/>
            <a:ext cx="7543165" cy="7004685"/>
          </a:xfrm>
          <a:custGeom>
            <a:avLst/>
            <a:gdLst>
              <a:gd name="connsiteX0" fmla="*/ 0 w 11879"/>
              <a:gd name="connsiteY0" fmla="*/ 0 h 11031"/>
              <a:gd name="connsiteX1" fmla="*/ 11879 w 11879"/>
              <a:gd name="connsiteY1" fmla="*/ 0 h 11031"/>
              <a:gd name="connsiteX2" fmla="*/ 11879 w 11879"/>
              <a:gd name="connsiteY2" fmla="*/ 11031 h 11031"/>
              <a:gd name="connsiteX3" fmla="*/ 0 w 11879"/>
              <a:gd name="connsiteY3" fmla="*/ 11031 h 11031"/>
              <a:gd name="connsiteX4" fmla="*/ 3960 w 11879"/>
              <a:gd name="connsiteY4" fmla="*/ 9605 h 11031"/>
              <a:gd name="connsiteX5" fmla="*/ 4112 w 11879"/>
              <a:gd name="connsiteY5" fmla="*/ 2484 h 11031"/>
              <a:gd name="connsiteX6" fmla="*/ 0 w 11879"/>
              <a:gd name="connsiteY6" fmla="*/ 0 h 11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879" h="11031">
                <a:moveTo>
                  <a:pt x="0" y="0"/>
                </a:moveTo>
                <a:lnTo>
                  <a:pt x="11879" y="0"/>
                </a:lnTo>
                <a:lnTo>
                  <a:pt x="11879" y="11031"/>
                </a:lnTo>
                <a:lnTo>
                  <a:pt x="0" y="11031"/>
                </a:lnTo>
                <a:lnTo>
                  <a:pt x="3960" y="9605"/>
                </a:lnTo>
                <a:lnTo>
                  <a:pt x="4112" y="24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64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4307656" y="894096"/>
            <a:ext cx="9119446" cy="867709"/>
            <a:chOff x="3034454" y="307340"/>
            <a:chExt cx="9119446" cy="867709"/>
          </a:xfrm>
        </p:grpSpPr>
        <p:grpSp>
          <p:nvGrpSpPr>
            <p:cNvPr id="4" name="Group 3"/>
            <p:cNvGrpSpPr/>
            <p:nvPr/>
          </p:nvGrpSpPr>
          <p:grpSpPr>
            <a:xfrm>
              <a:off x="4871957" y="413386"/>
              <a:ext cx="712319" cy="709214"/>
              <a:chOff x="2180974" y="148629"/>
              <a:chExt cx="712319" cy="709214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2180974" y="148629"/>
                <a:ext cx="712319" cy="709214"/>
              </a:xfrm>
              <a:prstGeom prst="ellipse">
                <a:avLst/>
              </a:prstGeom>
              <a:solidFill>
                <a:srgbClr val="77ADC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Chord 10"/>
              <p:cNvSpPr/>
              <p:nvPr/>
            </p:nvSpPr>
            <p:spPr>
              <a:xfrm rot="4088942">
                <a:off x="2197459" y="160739"/>
                <a:ext cx="676824" cy="685834"/>
              </a:xfrm>
              <a:prstGeom prst="chord">
                <a:avLst>
                  <a:gd name="adj1" fmla="val 2761841"/>
                  <a:gd name="adj2" fmla="val 16200000"/>
                </a:avLst>
              </a:prstGeom>
              <a:solidFill>
                <a:srgbClr val="0087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" name="TextBox 39"/>
            <p:cNvSpPr txBox="1"/>
            <p:nvPr/>
          </p:nvSpPr>
          <p:spPr>
            <a:xfrm>
              <a:off x="3034454" y="307340"/>
              <a:ext cx="208915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bg1"/>
                  </a:solidFill>
                  <a:latin typeface="Myriad Pro" pitchFamily="34" charset="0"/>
                </a:rPr>
                <a:t>Unit</a:t>
              </a:r>
            </a:p>
          </p:txBody>
        </p:sp>
        <p:sp>
          <p:nvSpPr>
            <p:cNvPr id="8" name="TextBox 16"/>
            <p:cNvSpPr txBox="1"/>
            <p:nvPr/>
          </p:nvSpPr>
          <p:spPr>
            <a:xfrm>
              <a:off x="4853882" y="396833"/>
              <a:ext cx="730394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Myriad Pro" pitchFamily="34" charset="0"/>
                </a:rPr>
                <a:t>2</a:t>
              </a:r>
              <a:endParaRPr lang="en-US" sz="40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  <p:sp>
          <p:nvSpPr>
            <p:cNvPr id="9" name="TextBox 40"/>
            <p:cNvSpPr txBox="1"/>
            <p:nvPr/>
          </p:nvSpPr>
          <p:spPr>
            <a:xfrm>
              <a:off x="5632792" y="313275"/>
              <a:ext cx="652110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>
                  <a:solidFill>
                    <a:schemeClr val="bg1"/>
                  </a:solidFill>
                  <a:latin typeface="Myriad Pro" pitchFamily="34" charset="0"/>
                </a:rPr>
                <a:t>CITY LIFE</a:t>
              </a:r>
            </a:p>
          </p:txBody>
        </p:sp>
      </p:grpSp>
      <p:sp>
        <p:nvSpPr>
          <p:cNvPr id="12" name="Rounded Rectangle 13"/>
          <p:cNvSpPr/>
          <p:nvPr/>
        </p:nvSpPr>
        <p:spPr>
          <a:xfrm>
            <a:off x="5011420" y="1934210"/>
            <a:ext cx="6069330" cy="625475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35"/>
          <p:cNvSpPr txBox="1"/>
          <p:nvPr/>
        </p:nvSpPr>
        <p:spPr>
          <a:xfrm>
            <a:off x="5457190" y="2022475"/>
            <a:ext cx="556196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chemeClr val="bg1"/>
                </a:solidFill>
                <a:sym typeface="+mn-ea"/>
              </a:rPr>
              <a:t>LESSON 7: LOOKING BACK &amp; PROJECT</a:t>
            </a:r>
            <a:endParaRPr lang="en-US" sz="2600" b="1" dirty="0">
              <a:solidFill>
                <a:schemeClr val="bg1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467225" y="1765112"/>
            <a:ext cx="990895" cy="941618"/>
            <a:chOff x="2766630" y="1746890"/>
            <a:chExt cx="990895" cy="94161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0" dur="142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1" repeatCount="indefinite" fill="remove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599233" y="2037447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VOCABULARY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69161" y="3548328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GRAMMAR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99308" y="4837484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PROJECT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70856" y="1104194"/>
            <a:ext cx="5597254" cy="537680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Brainstorming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70856" y="1943386"/>
            <a:ext cx="5597254" cy="113982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1: Choose the correct answer to complete each sentence below.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2: Fill in each gap with a word from the box to complete the passage.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70856" y="3364397"/>
            <a:ext cx="5597254" cy="117157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sz="1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Task 3: Complete the sentences with the particles in the box. </a:t>
            </a:r>
            <a:endParaRPr lang="en-US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sz="1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Task 4: Find a grammar mistake in each sentence and correct it.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76511" y="4817158"/>
            <a:ext cx="5591599" cy="621773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A city in the future</a:t>
            </a:r>
            <a:endParaRPr dirty="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1012115" cy="628294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9" y="2346250"/>
            <a:ext cx="1012115" cy="1202077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849052"/>
            <a:ext cx="1012190" cy="988432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926304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118" y="5138208"/>
            <a:ext cx="1012190" cy="788096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79857" y="5753806"/>
            <a:ext cx="5597254" cy="68496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850" y="247015"/>
            <a:ext cx="6774815" cy="625475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250690" y="279400"/>
            <a:ext cx="57029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7: LOOKING BACK &amp; PROJECT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9" name="Content Placeholder 7" descr="board-3699939_128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09630" y="7346315"/>
            <a:ext cx="923290" cy="6153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1258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774327" y="20843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BRAINSTORMING</a:t>
            </a:r>
          </a:p>
        </p:txBody>
      </p:sp>
      <p:sp>
        <p:nvSpPr>
          <p:cNvPr id="5" name="TextBox 20"/>
          <p:cNvSpPr txBox="1"/>
          <p:nvPr/>
        </p:nvSpPr>
        <p:spPr>
          <a:xfrm>
            <a:off x="607695" y="1203641"/>
            <a:ext cx="6612890" cy="13538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sz="3600" dirty="0"/>
              <a:t>- Work in teams.</a:t>
            </a:r>
          </a:p>
        </p:txBody>
      </p:sp>
      <p:sp>
        <p:nvSpPr>
          <p:cNvPr id="4" name="TextBox 20"/>
          <p:cNvSpPr txBox="1"/>
          <p:nvPr/>
        </p:nvSpPr>
        <p:spPr>
          <a:xfrm>
            <a:off x="607695" y="2112010"/>
            <a:ext cx="10211435" cy="13538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/>
            <a:r>
              <a:rPr lang="en-US" sz="3600" dirty="0"/>
              <a:t>- Members of each team take turns and write as many vocabulary about city as possible in ................. minutes.</a:t>
            </a:r>
          </a:p>
        </p:txBody>
      </p:sp>
      <p:sp>
        <p:nvSpPr>
          <p:cNvPr id="6" name="TextBox 20"/>
          <p:cNvSpPr txBox="1"/>
          <p:nvPr/>
        </p:nvSpPr>
        <p:spPr>
          <a:xfrm>
            <a:off x="607695" y="4047490"/>
            <a:ext cx="10211435" cy="13538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/>
            <a:r>
              <a:rPr lang="en-US" sz="3600" dirty="0"/>
              <a:t>- The group having more correct answers is the winner.</a:t>
            </a:r>
          </a:p>
        </p:txBody>
      </p:sp>
      <p:pic>
        <p:nvPicPr>
          <p:cNvPr id="8" name="Content Placeholder 7" descr="board-3699939_1280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813763" y="4724400"/>
            <a:ext cx="2903855" cy="1935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80708" y="1142498"/>
            <a:ext cx="10888345" cy="46166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2400" b="1" dirty="0">
                <a:ln>
                  <a:noFill/>
                </a:ln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Choose the correct answer to complete each sentence below.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0630279-3979-9E85-DD54-D1DEB1C8B25A}"/>
              </a:ext>
            </a:extLst>
          </p:cNvPr>
          <p:cNvGrpSpPr/>
          <p:nvPr/>
        </p:nvGrpSpPr>
        <p:grpSpPr>
          <a:xfrm>
            <a:off x="-1172" y="1258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31">
              <a:extLst>
                <a:ext uri="{FF2B5EF4-FFF2-40B4-BE49-F238E27FC236}">
                  <a16:creationId xmlns:a16="http://schemas.microsoft.com/office/drawing/2014/main" id="{BC333334-3C84-136D-8C61-06244980CB05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ound Single Corner Rectangle 32">
              <a:extLst>
                <a:ext uri="{FF2B5EF4-FFF2-40B4-BE49-F238E27FC236}">
                  <a16:creationId xmlns:a16="http://schemas.microsoft.com/office/drawing/2014/main" id="{222ACD20-F008-4994-593A-C4B89997BA5A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33">
              <a:extLst>
                <a:ext uri="{FF2B5EF4-FFF2-40B4-BE49-F238E27FC236}">
                  <a16:creationId xmlns:a16="http://schemas.microsoft.com/office/drawing/2014/main" id="{A28D3E17-6BC5-2735-6108-D338D05D3D65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FC09536-7561-58DB-A4C8-84D8C70765AE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0E8961-D170-9E8F-765F-D264383BFF96}"/>
              </a:ext>
            </a:extLst>
          </p:cNvPr>
          <p:cNvSpPr txBox="1"/>
          <p:nvPr/>
        </p:nvSpPr>
        <p:spPr>
          <a:xfrm>
            <a:off x="487067" y="1740580"/>
            <a:ext cx="11224267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F26548"/>
                </a:solidFill>
                <a:effectLst/>
              </a:rPr>
              <a:t>1.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It takes Jane 30 minutes to travel from her house in the </a:t>
            </a:r>
            <a:r>
              <a:rPr lang="en-US" sz="3200" b="0" i="0" dirty="0">
                <a:solidFill>
                  <a:srgbClr val="F26548"/>
                </a:solidFill>
                <a:effectLst/>
              </a:rPr>
              <a:t>suburbs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/ </a:t>
            </a:r>
            <a:r>
              <a:rPr lang="en-US" sz="3200" b="0" i="0" dirty="0">
                <a:solidFill>
                  <a:srgbClr val="F26548"/>
                </a:solidFill>
                <a:effectLst/>
              </a:rPr>
              <a:t>downtown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to her office in the city </a:t>
            </a:r>
            <a:r>
              <a:rPr lang="en-US" sz="3200" b="0" i="0" dirty="0" err="1">
                <a:solidFill>
                  <a:srgbClr val="242021"/>
                </a:solidFill>
                <a:effectLst/>
              </a:rPr>
              <a:t>centre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.</a:t>
            </a:r>
          </a:p>
          <a:p>
            <a:endParaRPr lang="en-US" sz="800" b="0" i="0" dirty="0">
              <a:solidFill>
                <a:srgbClr val="242021"/>
              </a:solidFill>
              <a:effectLst/>
            </a:endParaRPr>
          </a:p>
          <a:p>
            <a:r>
              <a:rPr lang="en-US" sz="3200" b="1" i="0" dirty="0">
                <a:solidFill>
                  <a:srgbClr val="F26548"/>
                </a:solidFill>
                <a:effectLst/>
              </a:rPr>
              <a:t>2.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Minh prefers the </a:t>
            </a:r>
            <a:r>
              <a:rPr lang="en-US" sz="3200" b="0" i="0" dirty="0">
                <a:solidFill>
                  <a:srgbClr val="F26548"/>
                </a:solidFill>
                <a:effectLst/>
              </a:rPr>
              <a:t>metro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/ </a:t>
            </a:r>
            <a:r>
              <a:rPr lang="en-US" sz="3200" b="0" i="0" dirty="0">
                <a:solidFill>
                  <a:srgbClr val="F26548"/>
                </a:solidFill>
                <a:effectLst/>
              </a:rPr>
              <a:t>sky train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. He finds it more comfortable to go underground than above the ground.</a:t>
            </a:r>
          </a:p>
          <a:p>
            <a:endParaRPr lang="en-US" sz="800" b="0" i="0" dirty="0">
              <a:solidFill>
                <a:srgbClr val="242021"/>
              </a:solidFill>
              <a:effectLst/>
            </a:endParaRPr>
          </a:p>
          <a:p>
            <a:r>
              <a:rPr lang="en-US" sz="3200" b="1" i="0" dirty="0">
                <a:solidFill>
                  <a:srgbClr val="F26548"/>
                </a:solidFill>
                <a:effectLst/>
              </a:rPr>
              <a:t>3.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The city </a:t>
            </a:r>
            <a:r>
              <a:rPr lang="en-US" sz="3200" b="0" i="0" dirty="0" err="1">
                <a:solidFill>
                  <a:srgbClr val="242021"/>
                </a:solidFill>
                <a:effectLst/>
              </a:rPr>
              <a:t>centre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is now packed with high buildings. It looks like an ugly </a:t>
            </a:r>
            <a:r>
              <a:rPr lang="en-US" sz="3200" b="0" i="0" dirty="0">
                <a:solidFill>
                  <a:srgbClr val="F26548"/>
                </a:solidFill>
                <a:effectLst/>
              </a:rPr>
              <a:t>public amenity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/ </a:t>
            </a:r>
            <a:r>
              <a:rPr lang="en-US" sz="3200" b="0" i="0" dirty="0">
                <a:solidFill>
                  <a:srgbClr val="F26548"/>
                </a:solidFill>
                <a:effectLst/>
              </a:rPr>
              <a:t>concrete jungle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.</a:t>
            </a:r>
          </a:p>
          <a:p>
            <a:endParaRPr lang="en-US" sz="800" b="0" i="0" dirty="0">
              <a:solidFill>
                <a:srgbClr val="242021"/>
              </a:solidFill>
              <a:effectLst/>
            </a:endParaRPr>
          </a:p>
          <a:p>
            <a:r>
              <a:rPr lang="en-US" sz="3200" b="1" i="0" dirty="0">
                <a:solidFill>
                  <a:srgbClr val="F26548"/>
                </a:solidFill>
                <a:effectLst/>
              </a:rPr>
              <a:t>4.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He loves the nightlife of his city. He thinks that it is </a:t>
            </a:r>
            <a:r>
              <a:rPr lang="en-US" sz="3200" b="0" i="0" dirty="0">
                <a:solidFill>
                  <a:srgbClr val="F26548"/>
                </a:solidFill>
                <a:effectLst/>
              </a:rPr>
              <a:t>lively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/ </a:t>
            </a:r>
            <a:r>
              <a:rPr lang="en-US" sz="3200" b="0" i="0" dirty="0">
                <a:solidFill>
                  <a:srgbClr val="F26548"/>
                </a:solidFill>
                <a:effectLst/>
              </a:rPr>
              <a:t>noisy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.</a:t>
            </a:r>
          </a:p>
          <a:p>
            <a:endParaRPr lang="en-US" sz="800" b="0" i="0" dirty="0">
              <a:solidFill>
                <a:srgbClr val="242021"/>
              </a:solidFill>
              <a:effectLst/>
            </a:endParaRPr>
          </a:p>
          <a:p>
            <a:r>
              <a:rPr lang="en-US" sz="3200" b="1" i="0" dirty="0">
                <a:solidFill>
                  <a:srgbClr val="F26548"/>
                </a:solidFill>
                <a:effectLst/>
              </a:rPr>
              <a:t>5.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Ho Chi Minh City is a </a:t>
            </a:r>
            <a:r>
              <a:rPr lang="en-US" sz="3200" b="0" i="0" dirty="0">
                <a:solidFill>
                  <a:srgbClr val="F26548"/>
                </a:solidFill>
                <a:effectLst/>
              </a:rPr>
              <a:t>slow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/ </a:t>
            </a:r>
            <a:r>
              <a:rPr lang="en-US" sz="3200" b="0" i="0" dirty="0">
                <a:solidFill>
                  <a:srgbClr val="F26548"/>
                </a:solidFill>
                <a:effectLst/>
              </a:rPr>
              <a:t>bustling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city. It is always full of activities.</a:t>
            </a:r>
            <a:r>
              <a:rPr lang="en-US" sz="3200" dirty="0"/>
              <a:t>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AA268BA-D316-7935-8033-19A953C23F63}"/>
              </a:ext>
            </a:extLst>
          </p:cNvPr>
          <p:cNvSpPr/>
          <p:nvPr/>
        </p:nvSpPr>
        <p:spPr>
          <a:xfrm>
            <a:off x="10156054" y="1791922"/>
            <a:ext cx="1420428" cy="46166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8323CE8-9A8D-370B-7779-6F722D956295}"/>
              </a:ext>
            </a:extLst>
          </p:cNvPr>
          <p:cNvSpPr/>
          <p:nvPr/>
        </p:nvSpPr>
        <p:spPr>
          <a:xfrm>
            <a:off x="3781887" y="2921578"/>
            <a:ext cx="1127465" cy="46166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0E4F931-451A-80BB-1A25-60D87B1887A6}"/>
              </a:ext>
            </a:extLst>
          </p:cNvPr>
          <p:cNvSpPr/>
          <p:nvPr/>
        </p:nvSpPr>
        <p:spPr>
          <a:xfrm>
            <a:off x="4110360" y="4492925"/>
            <a:ext cx="2592280" cy="46166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E676D07-6CDE-E48F-B2C9-9DF6D0F0C84D}"/>
              </a:ext>
            </a:extLst>
          </p:cNvPr>
          <p:cNvSpPr/>
          <p:nvPr/>
        </p:nvSpPr>
        <p:spPr>
          <a:xfrm>
            <a:off x="9312674" y="5096606"/>
            <a:ext cx="958790" cy="46166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90D61D29-95A4-D102-7ADC-18CC7D4A240F}"/>
              </a:ext>
            </a:extLst>
          </p:cNvPr>
          <p:cNvSpPr/>
          <p:nvPr/>
        </p:nvSpPr>
        <p:spPr>
          <a:xfrm>
            <a:off x="5530788" y="5706624"/>
            <a:ext cx="1411550" cy="46166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  <p:bldP spid="22" grpId="0" animBg="1"/>
      <p:bldP spid="30" grpId="0" animBg="1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11"/>
          <p:cNvSpPr txBox="1"/>
          <p:nvPr/>
        </p:nvSpPr>
        <p:spPr>
          <a:xfrm>
            <a:off x="1075508" y="1218108"/>
            <a:ext cx="10888345" cy="354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no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Fill in each gap with a word from the box to complete the passage.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519550" y="1159248"/>
            <a:ext cx="502920" cy="533400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41" name="TextBox 16"/>
          <p:cNvSpPr txBox="1"/>
          <p:nvPr/>
        </p:nvSpPr>
        <p:spPr>
          <a:xfrm>
            <a:off x="572588" y="1046659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137652" y="1710638"/>
            <a:ext cx="9299316" cy="523220"/>
          </a:xfrm>
          <a:prstGeom prst="rect">
            <a:avLst/>
          </a:prstGeom>
          <a:solidFill>
            <a:srgbClr val="E1C78F"/>
          </a:solidFill>
        </p:spPr>
        <p:txBody>
          <a:bodyPr wrap="square" rtlCol="0" anchor="t">
            <a:spAutoFit/>
          </a:bodyPr>
          <a:lstStyle/>
          <a:p>
            <a:r>
              <a:rPr lang="en-US" sz="2800" dirty="0"/>
              <a:t>congestion    	peaceful  	 safe  		  </a:t>
            </a:r>
            <a:r>
              <a:rPr lang="en-US" sz="2800" dirty="0" err="1"/>
              <a:t>liveable</a:t>
            </a:r>
            <a:r>
              <a:rPr lang="en-US" sz="2800" dirty="0"/>
              <a:t> 	    itch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229968" y="2360434"/>
            <a:ext cx="11647170" cy="4247317"/>
          </a:xfrm>
          <a:prstGeom prst="rect">
            <a:avLst/>
          </a:prstGeom>
          <a:solidFill>
            <a:srgbClr val="FAE7C9"/>
          </a:solidFill>
        </p:spPr>
        <p:txBody>
          <a:bodyPr wrap="square" rtlCol="0" anchor="t">
            <a:spAutoFit/>
          </a:bodyPr>
          <a:lstStyle/>
          <a:p>
            <a:r>
              <a:rPr lang="en-US" sz="3000" dirty="0"/>
              <a:t>Mia lives in a small town. In the past, there were not many people living in the town, so it was rather quiet and</a:t>
            </a:r>
            <a:r>
              <a:rPr lang="en-US" sz="3000" b="1" dirty="0"/>
              <a:t> (1) </a:t>
            </a:r>
            <a:r>
              <a:rPr lang="en-US" sz="3000" dirty="0"/>
              <a:t>________. Nowadays, it is totally different. The more crowded the town is, the less </a:t>
            </a:r>
            <a:r>
              <a:rPr lang="en-US" sz="3000" b="1" dirty="0"/>
              <a:t>(2)</a:t>
            </a:r>
            <a:r>
              <a:rPr lang="en-US" sz="3000" dirty="0"/>
              <a:t> ____ it becomes. Crime rates are increasing quickly. Moreover, many car drivers don’t obey traffic rules, so they indirectly cause traffic </a:t>
            </a:r>
            <a:r>
              <a:rPr lang="en-US" sz="3000" b="1" dirty="0"/>
              <a:t>(3)</a:t>
            </a:r>
            <a:r>
              <a:rPr lang="en-US" sz="3000" dirty="0"/>
              <a:t> __________. Construction sites are everywhere in the town. The dust and dirt from these sites have caused many problems for people’s health, for example </a:t>
            </a:r>
            <a:r>
              <a:rPr lang="en-US" sz="3000" b="1" dirty="0"/>
              <a:t>(4) </a:t>
            </a:r>
            <a:r>
              <a:rPr lang="en-US" sz="3000" dirty="0"/>
              <a:t>_____ eyes, runny noses, and acne. All these things make Mia feel that her town is not as </a:t>
            </a:r>
            <a:r>
              <a:rPr lang="en-US" sz="3000" b="1" dirty="0"/>
              <a:t>(5) </a:t>
            </a:r>
            <a:r>
              <a:rPr lang="en-US" sz="3000" dirty="0"/>
              <a:t>________ as before.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6376578" y="2819110"/>
            <a:ext cx="1643380" cy="55399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0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peaceful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8480405" y="3289151"/>
            <a:ext cx="876659" cy="55399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0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safe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7404080" y="4211015"/>
            <a:ext cx="1952984" cy="55399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0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congestion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9459498" y="5132880"/>
            <a:ext cx="1123438" cy="55399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0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itchy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1329498" y="6035997"/>
            <a:ext cx="1502478" cy="55399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0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liveable</a:t>
            </a:r>
            <a:endParaRPr lang="en-US" sz="30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9B09416-C82C-E721-5329-712F85989041}"/>
              </a:ext>
            </a:extLst>
          </p:cNvPr>
          <p:cNvGrpSpPr/>
          <p:nvPr/>
        </p:nvGrpSpPr>
        <p:grpSpPr>
          <a:xfrm>
            <a:off x="-1172" y="1258"/>
            <a:ext cx="12192000" cy="1083309"/>
            <a:chOff x="7620" y="-7620"/>
            <a:chExt cx="12192000" cy="1083309"/>
          </a:xfrm>
        </p:grpSpPr>
        <p:sp>
          <p:nvSpPr>
            <p:cNvPr id="10" name="Round Single Corner Rectangle 31">
              <a:extLst>
                <a:ext uri="{FF2B5EF4-FFF2-40B4-BE49-F238E27FC236}">
                  <a16:creationId xmlns:a16="http://schemas.microsoft.com/office/drawing/2014/main" id="{21FF5F7A-7C70-4320-D305-6CEEDA4F2987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32">
              <a:extLst>
                <a:ext uri="{FF2B5EF4-FFF2-40B4-BE49-F238E27FC236}">
                  <a16:creationId xmlns:a16="http://schemas.microsoft.com/office/drawing/2014/main" id="{94F306B0-0D4A-9D62-FF1F-71F66E669E00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ound Single Corner Rectangle 33">
              <a:extLst>
                <a:ext uri="{FF2B5EF4-FFF2-40B4-BE49-F238E27FC236}">
                  <a16:creationId xmlns:a16="http://schemas.microsoft.com/office/drawing/2014/main" id="{9E0A81DD-7F76-7E22-E641-A98625CA6C5B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561DB83-1C43-E294-EE24-D1C5CEEA1762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9" grpId="0"/>
      <p:bldP spid="9" grpId="1"/>
      <p:bldP spid="16" grpId="0"/>
      <p:bldP spid="1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3EB0B619-A03C-9143-2A4F-22ADF20F6EE2}"/>
              </a:ext>
            </a:extLst>
          </p:cNvPr>
          <p:cNvSpPr txBox="1"/>
          <p:nvPr/>
        </p:nvSpPr>
        <p:spPr>
          <a:xfrm>
            <a:off x="578102" y="2759054"/>
            <a:ext cx="10888344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F26548"/>
                </a:solidFill>
                <a:effectLst/>
              </a:rPr>
              <a:t>1.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People are throwing </a:t>
            </a:r>
            <a:r>
              <a:rPr lang="en-US" sz="3200" b="0" i="0" dirty="0">
                <a:solidFill>
                  <a:srgbClr val="949599"/>
                </a:solidFill>
                <a:effectLst/>
              </a:rPr>
              <a:t>______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tons of food each year. This is such a waste!</a:t>
            </a:r>
          </a:p>
          <a:p>
            <a:endParaRPr lang="en-US" sz="1000" b="0" i="0" dirty="0">
              <a:solidFill>
                <a:srgbClr val="242021"/>
              </a:solidFill>
              <a:effectLst/>
            </a:endParaRPr>
          </a:p>
          <a:p>
            <a:r>
              <a:rPr lang="en-US" sz="3200" b="1" i="0" dirty="0">
                <a:solidFill>
                  <a:srgbClr val="F26548"/>
                </a:solidFill>
                <a:effectLst/>
              </a:rPr>
              <a:t>2.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The shopping mall is a popular place for teens to hang </a:t>
            </a:r>
            <a:r>
              <a:rPr lang="en-US" sz="3200" b="0" i="0" dirty="0">
                <a:solidFill>
                  <a:srgbClr val="949599"/>
                </a:solidFill>
                <a:effectLst/>
              </a:rPr>
              <a:t>______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with one another these days.</a:t>
            </a:r>
          </a:p>
          <a:p>
            <a:endParaRPr lang="en-US" sz="1000" b="0" i="0" dirty="0">
              <a:solidFill>
                <a:srgbClr val="242021"/>
              </a:solidFill>
              <a:effectLst/>
            </a:endParaRPr>
          </a:p>
          <a:p>
            <a:r>
              <a:rPr lang="en-US" sz="3200" b="1" i="0" dirty="0">
                <a:solidFill>
                  <a:srgbClr val="F26548"/>
                </a:solidFill>
                <a:effectLst/>
              </a:rPr>
              <a:t>3.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The city council wants to cut </a:t>
            </a:r>
            <a:r>
              <a:rPr lang="en-US" sz="3200" b="0" i="0" dirty="0">
                <a:solidFill>
                  <a:srgbClr val="949599"/>
                </a:solidFill>
                <a:effectLst/>
              </a:rPr>
              <a:t>________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construction noise by 20% in the next five years.</a:t>
            </a:r>
            <a:r>
              <a:rPr lang="en-US" sz="3200" dirty="0"/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24683" y="1170817"/>
            <a:ext cx="108883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Complete the sentences with the particles in the box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1348554" y="1745615"/>
            <a:ext cx="9409998" cy="583565"/>
          </a:xfrm>
          <a:prstGeom prst="rect">
            <a:avLst/>
          </a:prstGeom>
          <a:solidFill>
            <a:srgbClr val="E1C78F"/>
          </a:solidFill>
        </p:spPr>
        <p:txBody>
          <a:bodyPr wrap="square" rtlCol="0" anchor="t">
            <a:spAutoFit/>
          </a:bodyPr>
          <a:lstStyle/>
          <a:p>
            <a:r>
              <a:rPr lang="en-US" sz="3200" dirty="0"/>
              <a:t>out (x2)		down with		down on		away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4533014" y="2759054"/>
            <a:ext cx="1677286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away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10250554" y="3900496"/>
            <a:ext cx="1677286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5819524" y="5017106"/>
            <a:ext cx="1677286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down 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99AF977-9C15-2152-539E-748283A2836A}"/>
              </a:ext>
            </a:extLst>
          </p:cNvPr>
          <p:cNvGrpSpPr/>
          <p:nvPr/>
        </p:nvGrpSpPr>
        <p:grpSpPr>
          <a:xfrm>
            <a:off x="-1172" y="1258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31">
              <a:extLst>
                <a:ext uri="{FF2B5EF4-FFF2-40B4-BE49-F238E27FC236}">
                  <a16:creationId xmlns:a16="http://schemas.microsoft.com/office/drawing/2014/main" id="{694FE9CE-024E-F981-0F0A-0D07ABD33A8C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ound Single Corner Rectangle 32">
              <a:extLst>
                <a:ext uri="{FF2B5EF4-FFF2-40B4-BE49-F238E27FC236}">
                  <a16:creationId xmlns:a16="http://schemas.microsoft.com/office/drawing/2014/main" id="{0F301881-737B-C48A-194B-35CAAC130B8A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33">
              <a:extLst>
                <a:ext uri="{FF2B5EF4-FFF2-40B4-BE49-F238E27FC236}">
                  <a16:creationId xmlns:a16="http://schemas.microsoft.com/office/drawing/2014/main" id="{9FF3674C-43BB-4C54-6440-991F75F32F59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BA4330C-1FE2-FF4B-24AF-DF420CACF49E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val="7329151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3" grpId="0"/>
      <p:bldP spid="13" grpId="1"/>
      <p:bldP spid="18" grpId="0"/>
      <p:bldP spid="1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FA9276EA-7E5D-4641-6DE1-105FB80A06A4}"/>
              </a:ext>
            </a:extLst>
          </p:cNvPr>
          <p:cNvSpPr txBox="1"/>
          <p:nvPr/>
        </p:nvSpPr>
        <p:spPr>
          <a:xfrm>
            <a:off x="487067" y="3061907"/>
            <a:ext cx="1116741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F26548"/>
                </a:solidFill>
                <a:effectLst/>
              </a:rPr>
              <a:t>4.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The researchers carried </a:t>
            </a:r>
            <a:r>
              <a:rPr lang="en-US" sz="3200" b="0" i="0" dirty="0">
                <a:solidFill>
                  <a:srgbClr val="949599"/>
                </a:solidFill>
                <a:effectLst/>
              </a:rPr>
              <a:t>______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a study about people’s attitudes towards their cities.</a:t>
            </a:r>
          </a:p>
          <a:p>
            <a:endParaRPr lang="en-US" sz="3200" b="0" i="0" dirty="0">
              <a:solidFill>
                <a:srgbClr val="242021"/>
              </a:solidFill>
              <a:effectLst/>
            </a:endParaRPr>
          </a:p>
          <a:p>
            <a:r>
              <a:rPr lang="en-US" sz="3200" b="1" i="0" dirty="0">
                <a:solidFill>
                  <a:srgbClr val="F26548"/>
                </a:solidFill>
                <a:effectLst/>
              </a:rPr>
              <a:t>5.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Many people come </a:t>
            </a:r>
            <a:r>
              <a:rPr lang="en-US" sz="3200" b="0" i="0" dirty="0">
                <a:solidFill>
                  <a:srgbClr val="949599"/>
                </a:solidFill>
                <a:effectLst/>
              </a:rPr>
              <a:t>__________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the flu in winter.</a:t>
            </a:r>
            <a:r>
              <a:rPr lang="en-US" sz="3200" dirty="0"/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24683" y="1170817"/>
            <a:ext cx="108883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Complete the sentences with the particles in the box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1348554" y="1745615"/>
            <a:ext cx="9409998" cy="583565"/>
          </a:xfrm>
          <a:prstGeom prst="rect">
            <a:avLst/>
          </a:prstGeom>
          <a:solidFill>
            <a:srgbClr val="E1C78F"/>
          </a:solidFill>
        </p:spPr>
        <p:txBody>
          <a:bodyPr wrap="square" rtlCol="0" anchor="t">
            <a:spAutoFit/>
          </a:bodyPr>
          <a:lstStyle/>
          <a:p>
            <a:r>
              <a:rPr lang="en-US" sz="3200" dirty="0"/>
              <a:t>out (x2)		down with		down on		away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5179060" y="3073531"/>
            <a:ext cx="215265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4254500" y="4552069"/>
            <a:ext cx="215265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down with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99AF977-9C15-2152-539E-748283A2836A}"/>
              </a:ext>
            </a:extLst>
          </p:cNvPr>
          <p:cNvGrpSpPr/>
          <p:nvPr/>
        </p:nvGrpSpPr>
        <p:grpSpPr>
          <a:xfrm>
            <a:off x="-1172" y="1258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31">
              <a:extLst>
                <a:ext uri="{FF2B5EF4-FFF2-40B4-BE49-F238E27FC236}">
                  <a16:creationId xmlns:a16="http://schemas.microsoft.com/office/drawing/2014/main" id="{694FE9CE-024E-F981-0F0A-0D07ABD33A8C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ound Single Corner Rectangle 32">
              <a:extLst>
                <a:ext uri="{FF2B5EF4-FFF2-40B4-BE49-F238E27FC236}">
                  <a16:creationId xmlns:a16="http://schemas.microsoft.com/office/drawing/2014/main" id="{0F301881-737B-C48A-194B-35CAAC130B8A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33">
              <a:extLst>
                <a:ext uri="{FF2B5EF4-FFF2-40B4-BE49-F238E27FC236}">
                  <a16:creationId xmlns:a16="http://schemas.microsoft.com/office/drawing/2014/main" id="{9FF3674C-43BB-4C54-6440-991F75F32F59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BA4330C-1FE2-FF4B-24AF-DF420CACF49E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3" grpId="0"/>
      <p:bldP spid="1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6168C91E-51CE-E2EA-C3DE-89F49BD50C82}"/>
              </a:ext>
            </a:extLst>
          </p:cNvPr>
          <p:cNvSpPr txBox="1"/>
          <p:nvPr/>
        </p:nvSpPr>
        <p:spPr>
          <a:xfrm>
            <a:off x="203522" y="2375379"/>
            <a:ext cx="11809506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i="0" dirty="0">
                <a:solidFill>
                  <a:srgbClr val="F26548"/>
                </a:solidFill>
                <a:effectLst/>
              </a:rPr>
              <a:t>1. </a:t>
            </a:r>
            <a:r>
              <a:rPr lang="en-US" sz="3400" b="0" i="0" dirty="0">
                <a:solidFill>
                  <a:srgbClr val="242021"/>
                </a:solidFill>
                <a:effectLst/>
              </a:rPr>
              <a:t>The dirtier the air gets, more difficult it is for people to breathe.</a:t>
            </a:r>
          </a:p>
          <a:p>
            <a:endParaRPr lang="en-US" sz="3400" b="0" i="0" dirty="0">
              <a:solidFill>
                <a:srgbClr val="242021"/>
              </a:solidFill>
              <a:effectLst/>
            </a:endParaRPr>
          </a:p>
          <a:p>
            <a:r>
              <a:rPr lang="en-US" sz="3400" b="1" i="0" dirty="0">
                <a:solidFill>
                  <a:srgbClr val="F26548"/>
                </a:solidFill>
                <a:effectLst/>
              </a:rPr>
              <a:t>2. </a:t>
            </a:r>
            <a:r>
              <a:rPr lang="en-US" sz="3400" b="0" i="0" dirty="0">
                <a:solidFill>
                  <a:srgbClr val="242021"/>
                </a:solidFill>
                <a:effectLst/>
              </a:rPr>
              <a:t>My brother likes to get up the city by bike, but I prefer using public transport.</a:t>
            </a:r>
          </a:p>
          <a:p>
            <a:endParaRPr lang="en-US" sz="3400" b="0" i="0" dirty="0">
              <a:solidFill>
                <a:srgbClr val="242021"/>
              </a:solidFill>
              <a:effectLst/>
            </a:endParaRPr>
          </a:p>
          <a:p>
            <a:r>
              <a:rPr lang="en-US" sz="3400" b="1" i="0" dirty="0">
                <a:solidFill>
                  <a:srgbClr val="F26548"/>
                </a:solidFill>
                <a:effectLst/>
              </a:rPr>
              <a:t>3. </a:t>
            </a:r>
            <a:r>
              <a:rPr lang="en-US" sz="3400" b="0" i="0" dirty="0">
                <a:solidFill>
                  <a:srgbClr val="242021"/>
                </a:solidFill>
                <a:effectLst/>
              </a:rPr>
              <a:t>Nearer the school is, the more convenient it is for the students.</a:t>
            </a:r>
            <a:r>
              <a:rPr lang="en-US" sz="3400" dirty="0"/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68988" y="1148327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16203" y="1250967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5" name="TextBox 11"/>
          <p:cNvSpPr txBox="1"/>
          <p:nvPr/>
        </p:nvSpPr>
        <p:spPr>
          <a:xfrm>
            <a:off x="1171595" y="1274440"/>
            <a:ext cx="8721706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Find a grammar mistake in each sentence and correct it.</a:t>
            </a:r>
          </a:p>
        </p:txBody>
      </p:sp>
      <p:sp>
        <p:nvSpPr>
          <p:cNvPr id="2" name="TextBox 16"/>
          <p:cNvSpPr txBox="1"/>
          <p:nvPr/>
        </p:nvSpPr>
        <p:spPr>
          <a:xfrm>
            <a:off x="674068" y="1153407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4787265" y="2884165"/>
            <a:ext cx="4048760" cy="6311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indent="0"/>
            <a:r>
              <a:rPr lang="en-US" sz="3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the more difficult		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25728" y="5505937"/>
            <a:ext cx="2619375" cy="6311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indent="0"/>
            <a:r>
              <a:rPr lang="en-US" sz="3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The nearer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4005262" y="3967071"/>
            <a:ext cx="2728913" cy="6311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indent="0"/>
            <a:r>
              <a:rPr lang="en-US" sz="3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get around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8843B4B-E7C0-349C-0BEA-8A94A0BEB733}"/>
              </a:ext>
            </a:extLst>
          </p:cNvPr>
          <p:cNvGrpSpPr/>
          <p:nvPr/>
        </p:nvGrpSpPr>
        <p:grpSpPr>
          <a:xfrm>
            <a:off x="-1172" y="1258"/>
            <a:ext cx="12192000" cy="1083309"/>
            <a:chOff x="7620" y="-7620"/>
            <a:chExt cx="12192000" cy="1083309"/>
          </a:xfrm>
        </p:grpSpPr>
        <p:sp>
          <p:nvSpPr>
            <p:cNvPr id="11" name="Round Single Corner Rectangle 31">
              <a:extLst>
                <a:ext uri="{FF2B5EF4-FFF2-40B4-BE49-F238E27FC236}">
                  <a16:creationId xmlns:a16="http://schemas.microsoft.com/office/drawing/2014/main" id="{3E137688-598B-526C-CA4E-6ED82EB344EA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ound Single Corner Rectangle 32">
              <a:extLst>
                <a:ext uri="{FF2B5EF4-FFF2-40B4-BE49-F238E27FC236}">
                  <a16:creationId xmlns:a16="http://schemas.microsoft.com/office/drawing/2014/main" id="{F5230788-B4EB-08F1-687F-FD7EDFFBA0B3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33">
              <a:extLst>
                <a:ext uri="{FF2B5EF4-FFF2-40B4-BE49-F238E27FC236}">
                  <a16:creationId xmlns:a16="http://schemas.microsoft.com/office/drawing/2014/main" id="{AFEBE5C4-85CA-7F1A-3BF7-A6C670C840FC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12BFB04-13BB-1C90-033E-8614C10086A7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34526DA-924C-55FA-C23A-F094F14763AF}"/>
              </a:ext>
            </a:extLst>
          </p:cNvPr>
          <p:cNvCxnSpPr/>
          <p:nvPr/>
        </p:nvCxnSpPr>
        <p:spPr>
          <a:xfrm>
            <a:off x="4819650" y="2868290"/>
            <a:ext cx="23526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B4B1788-253D-7ED5-0781-22B7983C88F5}"/>
              </a:ext>
            </a:extLst>
          </p:cNvPr>
          <p:cNvCxnSpPr>
            <a:cxnSpLocks/>
          </p:cNvCxnSpPr>
          <p:nvPr/>
        </p:nvCxnSpPr>
        <p:spPr>
          <a:xfrm>
            <a:off x="4114800" y="3953106"/>
            <a:ext cx="11334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18186BC-E756-F6F7-CF75-4D2B88089F06}"/>
              </a:ext>
            </a:extLst>
          </p:cNvPr>
          <p:cNvCxnSpPr>
            <a:cxnSpLocks/>
          </p:cNvCxnSpPr>
          <p:nvPr/>
        </p:nvCxnSpPr>
        <p:spPr>
          <a:xfrm>
            <a:off x="733425" y="5467581"/>
            <a:ext cx="11334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3" grpId="0"/>
      <p:bldP spid="13" grpId="1"/>
      <p:bldP spid="19" grpId="0"/>
      <p:bldP spid="19" grpId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80</TotalTime>
  <Words>888</Words>
  <Application>Microsoft Office PowerPoint</Application>
  <PresentationFormat>Widescreen</PresentationFormat>
  <Paragraphs>131</Paragraphs>
  <Slides>17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Adobe Gothic Std B</vt:lpstr>
      <vt:lpstr>Arial</vt:lpstr>
      <vt:lpstr>Calibri</vt:lpstr>
      <vt:lpstr>Calibri Light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Linh-Ban NN</cp:lastModifiedBy>
  <cp:revision>317</cp:revision>
  <dcterms:created xsi:type="dcterms:W3CDTF">2020-12-09T02:04:00Z</dcterms:created>
  <dcterms:modified xsi:type="dcterms:W3CDTF">2024-07-24T11:22:51Z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D8DDB1DC7937498796ABEBFCF2186461_13</vt:lpwstr>
  </property>
  <property fmtid="{D5CDD505-2E9C-101B-9397-08002B2CF9AE}" pid="3" name="KSOProductBuildVer">
    <vt:lpwstr>1033-12.2.0.13266</vt:lpwstr>
  </property>
</Properties>
</file>