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71" r:id="rId2"/>
    <p:sldId id="256" r:id="rId3"/>
    <p:sldId id="302" r:id="rId4"/>
    <p:sldId id="350" r:id="rId5"/>
    <p:sldId id="380" r:id="rId6"/>
    <p:sldId id="370" r:id="rId7"/>
    <p:sldId id="276" r:id="rId8"/>
    <p:sldId id="368" r:id="rId9"/>
    <p:sldId id="371" r:id="rId10"/>
    <p:sldId id="373" r:id="rId11"/>
    <p:sldId id="374" r:id="rId12"/>
    <p:sldId id="375" r:id="rId13"/>
    <p:sldId id="376" r:id="rId14"/>
    <p:sldId id="369" r:id="rId15"/>
    <p:sldId id="377" r:id="rId16"/>
    <p:sldId id="378" r:id="rId17"/>
    <p:sldId id="382" r:id="rId18"/>
    <p:sldId id="298" r:id="rId19"/>
    <p:sldId id="314" r:id="rId20"/>
    <p:sldId id="330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16649"/>
    <a:srgbClr val="62C8CE"/>
    <a:srgbClr val="0FB7BD"/>
    <a:srgbClr val="E8F6F8"/>
    <a:srgbClr val="C0E6EA"/>
    <a:srgbClr val="05A0B8"/>
    <a:srgbClr val="7192A9"/>
    <a:srgbClr val="F47D5F"/>
    <a:srgbClr val="F26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4620"/>
  </p:normalViewPr>
  <p:slideViewPr>
    <p:cSldViewPr snapToGrid="0" showGuides="1">
      <p:cViewPr varScale="1">
        <p:scale>
          <a:sx n="106" d="100"/>
          <a:sy n="106" d="100"/>
        </p:scale>
        <p:origin x="7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20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55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29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13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7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994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04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09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05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57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47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09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97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2.png"/><Relationship Id="rId7" Type="http://schemas.openxmlformats.org/officeDocument/2006/relationships/image" Target="../media/image18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3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0.png"/><Relationship Id="rId7" Type="http://schemas.openxmlformats.org/officeDocument/2006/relationships/image" Target="../media/image17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3.png"/><Relationship Id="rId5" Type="http://schemas.openxmlformats.org/officeDocument/2006/relationships/image" Target="../media/image15.png"/><Relationship Id="rId10" Type="http://schemas.openxmlformats.org/officeDocument/2006/relationships/image" Target="../media/image21.png"/><Relationship Id="rId4" Type="http://schemas.openxmlformats.org/officeDocument/2006/relationships/image" Target="../media/image22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1.png"/><Relationship Id="rId7" Type="http://schemas.openxmlformats.org/officeDocument/2006/relationships/image" Target="../media/image15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image" Target="../media/image18.png"/><Relationship Id="rId4" Type="http://schemas.openxmlformats.org/officeDocument/2006/relationships/image" Target="../media/image19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1EE8789F-2619-1401-B51C-158AD0962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257" y="2822123"/>
            <a:ext cx="2484483" cy="93895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044609"/>
            <a:ext cx="1107461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words in A with the words/ phrases in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05491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522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0A30C4-601A-8B0E-F749-4A5AE4C2E45D}"/>
              </a:ext>
            </a:extLst>
          </p:cNvPr>
          <p:cNvSpPr txBox="1"/>
          <p:nvPr/>
        </p:nvSpPr>
        <p:spPr>
          <a:xfrm>
            <a:off x="2389877" y="1386070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31DACA-8264-F571-AD3F-3C29F15C02D2}"/>
              </a:ext>
            </a:extLst>
          </p:cNvPr>
          <p:cNvSpPr txBox="1"/>
          <p:nvPr/>
        </p:nvSpPr>
        <p:spPr>
          <a:xfrm>
            <a:off x="8643039" y="1396377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0000"/>
                </a:solidFill>
              </a:rPr>
              <a:t>B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2C4FC94-00A1-8DC7-BFD0-AF73B54FD2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009" y="2840280"/>
            <a:ext cx="2639559" cy="9316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BEDDE4-ACD1-BFB5-C009-35185CF089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72" y="3762363"/>
            <a:ext cx="2634204" cy="92684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035D470-D071-54AE-D313-5CF6E1F367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87" y="4705570"/>
            <a:ext cx="2664692" cy="92684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5B72D1-AF20-905E-5041-0D0B1A00F7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87" y="5648775"/>
            <a:ext cx="2664692" cy="92112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C0BA6E3-5BAE-39BE-EFDF-B55EB5516A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83" y="1865205"/>
            <a:ext cx="2418009" cy="98049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90428AE-EF7E-019F-1714-396F534593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64" y="2857408"/>
            <a:ext cx="2509411" cy="92233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7DFCB68-8E03-A813-ABCD-A5DB08FA3F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83" y="3791446"/>
            <a:ext cx="2526030" cy="92233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88CAAA1-273D-B26C-8F38-770E7C536B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990" y="1875705"/>
            <a:ext cx="2492793" cy="9223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A74049-1A07-4DF1-F2AB-DB4EF20A720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407" y="1866429"/>
            <a:ext cx="2634204" cy="9316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51079A-C7B4-A9F4-1CFC-384DA29D8BC1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316281575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890428AE-EF7E-019F-1714-396F53459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545" y="3802260"/>
            <a:ext cx="2509411" cy="92233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EE8789F-2619-1401-B51C-158AD09621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257" y="2822123"/>
            <a:ext cx="2484483" cy="93895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044609"/>
            <a:ext cx="1107461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words in A with the words/ phrases in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05491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522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0A30C4-601A-8B0E-F749-4A5AE4C2E45D}"/>
              </a:ext>
            </a:extLst>
          </p:cNvPr>
          <p:cNvSpPr txBox="1"/>
          <p:nvPr/>
        </p:nvSpPr>
        <p:spPr>
          <a:xfrm>
            <a:off x="2389877" y="1386070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31DACA-8264-F571-AD3F-3C29F15C02D2}"/>
              </a:ext>
            </a:extLst>
          </p:cNvPr>
          <p:cNvSpPr txBox="1"/>
          <p:nvPr/>
        </p:nvSpPr>
        <p:spPr>
          <a:xfrm>
            <a:off x="8643039" y="1396377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0000"/>
                </a:solidFill>
              </a:rPr>
              <a:t>B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2C4FC94-00A1-8DC7-BFD0-AF73B54FD2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009" y="2840280"/>
            <a:ext cx="2639559" cy="9316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BEDDE4-ACD1-BFB5-C009-35185CF089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407" y="3764014"/>
            <a:ext cx="2629517" cy="925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035D470-D071-54AE-D313-5CF6E1F367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87" y="4705570"/>
            <a:ext cx="2664692" cy="92684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5B72D1-AF20-905E-5041-0D0B1A00F7F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87" y="5648775"/>
            <a:ext cx="2664692" cy="92112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C0BA6E3-5BAE-39BE-EFDF-B55EB5516A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83" y="1865205"/>
            <a:ext cx="2418009" cy="98049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7DFCB68-8E03-A813-ABCD-A5DB08FA3F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83" y="3791446"/>
            <a:ext cx="2526030" cy="92233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88CAAA1-273D-B26C-8F38-770E7C536B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990" y="1875705"/>
            <a:ext cx="2492793" cy="9223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A74049-1A07-4DF1-F2AB-DB4EF20A720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407" y="1866429"/>
            <a:ext cx="2634204" cy="9316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411CEC-93C6-0183-4084-A1D39312546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42398489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C0BA6E3-5BAE-39BE-EFDF-B55EB5516A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731" y="4664109"/>
            <a:ext cx="2418009" cy="98049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90428AE-EF7E-019F-1714-396F534593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545" y="3802260"/>
            <a:ext cx="2509411" cy="92233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EE8789F-2619-1401-B51C-158AD09621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257" y="2822123"/>
            <a:ext cx="2484483" cy="93895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044609"/>
            <a:ext cx="1107461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words in A with the words/ phrases in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05491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522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0A30C4-601A-8B0E-F749-4A5AE4C2E45D}"/>
              </a:ext>
            </a:extLst>
          </p:cNvPr>
          <p:cNvSpPr txBox="1"/>
          <p:nvPr/>
        </p:nvSpPr>
        <p:spPr>
          <a:xfrm>
            <a:off x="2389877" y="1386070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31DACA-8264-F571-AD3F-3C29F15C02D2}"/>
              </a:ext>
            </a:extLst>
          </p:cNvPr>
          <p:cNvSpPr txBox="1"/>
          <p:nvPr/>
        </p:nvSpPr>
        <p:spPr>
          <a:xfrm>
            <a:off x="8643039" y="1396377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0000"/>
                </a:solidFill>
              </a:rPr>
              <a:t>B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2C4FC94-00A1-8DC7-BFD0-AF73B54FD2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009" y="2840280"/>
            <a:ext cx="2639559" cy="9316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BEDDE4-ACD1-BFB5-C009-35185CF089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407" y="3764014"/>
            <a:ext cx="2629517" cy="925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035D470-D071-54AE-D313-5CF6E1F3675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009" y="4721926"/>
            <a:ext cx="2664692" cy="92684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5B72D1-AF20-905E-5041-0D0B1A00F7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87" y="5648775"/>
            <a:ext cx="2664692" cy="92112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7DFCB68-8E03-A813-ABCD-A5DB08FA3F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83" y="3791446"/>
            <a:ext cx="2526030" cy="92233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88CAAA1-273D-B26C-8F38-770E7C536B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990" y="1875705"/>
            <a:ext cx="2492793" cy="9223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A74049-1A07-4DF1-F2AB-DB4EF20A720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407" y="1866429"/>
            <a:ext cx="2634204" cy="9316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B53A4C-C8C5-1972-E405-410BDCDCD475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338870665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67DFCB68-8E03-A813-ABCD-A5DB08FA3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731" y="5648741"/>
            <a:ext cx="2526030" cy="92233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C0BA6E3-5BAE-39BE-EFDF-B55EB5516A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731" y="4664109"/>
            <a:ext cx="2418009" cy="98049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90428AE-EF7E-019F-1714-396F534593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545" y="3802260"/>
            <a:ext cx="2509411" cy="92233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EE8789F-2619-1401-B51C-158AD09621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257" y="2822123"/>
            <a:ext cx="2484483" cy="93895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044609"/>
            <a:ext cx="1107461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words in A with the words/ phrases in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05491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522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0A30C4-601A-8B0E-F749-4A5AE4C2E45D}"/>
              </a:ext>
            </a:extLst>
          </p:cNvPr>
          <p:cNvSpPr txBox="1"/>
          <p:nvPr/>
        </p:nvSpPr>
        <p:spPr>
          <a:xfrm>
            <a:off x="2389877" y="1386070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31DACA-8264-F571-AD3F-3C29F15C02D2}"/>
              </a:ext>
            </a:extLst>
          </p:cNvPr>
          <p:cNvSpPr txBox="1"/>
          <p:nvPr/>
        </p:nvSpPr>
        <p:spPr>
          <a:xfrm>
            <a:off x="8643039" y="1396377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0000"/>
                </a:solidFill>
              </a:rPr>
              <a:t>B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2C4FC94-00A1-8DC7-BFD0-AF73B54FD2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009" y="2840280"/>
            <a:ext cx="2639559" cy="9316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BEDDE4-ACD1-BFB5-C009-35185CF089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407" y="3764014"/>
            <a:ext cx="2629517" cy="925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035D470-D071-54AE-D313-5CF6E1F3675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009" y="4721926"/>
            <a:ext cx="2664692" cy="92684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5B72D1-AF20-905E-5041-0D0B1A00F7F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442" y="5655190"/>
            <a:ext cx="2664692" cy="92112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88CAAA1-273D-B26C-8F38-770E7C536B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990" y="1875705"/>
            <a:ext cx="2492793" cy="9223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A74049-1A07-4DF1-F2AB-DB4EF20A720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407" y="1866429"/>
            <a:ext cx="2634204" cy="9316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F48991-B566-55EB-4030-ABD76C808B9C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04196563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107461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present simple.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61851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A007E8-A519-A719-CED2-FE97F969CE85}"/>
              </a:ext>
            </a:extLst>
          </p:cNvPr>
          <p:cNvSpPr txBox="1"/>
          <p:nvPr/>
        </p:nvSpPr>
        <p:spPr>
          <a:xfrm>
            <a:off x="738369" y="1899380"/>
            <a:ext cx="1079713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1. </a:t>
            </a:r>
            <a:r>
              <a:rPr lang="en-US" sz="3600" dirty="0"/>
              <a:t>He (come) ______ from Da Nang.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2. </a:t>
            </a:r>
            <a:r>
              <a:rPr lang="en-US" sz="3600" dirty="0"/>
              <a:t>− Do you learn Russian? − No, I (not do) _______.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3. </a:t>
            </a:r>
            <a:r>
              <a:rPr lang="en-US" sz="3600" dirty="0"/>
              <a:t>She always (walk) _______ to school with her friends.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4. </a:t>
            </a:r>
            <a:r>
              <a:rPr lang="en-US" sz="3600" dirty="0"/>
              <a:t>I often (do) _______ my homework after school.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5</a:t>
            </a:r>
            <a:r>
              <a:rPr lang="en-US" sz="3600" b="1">
                <a:solidFill>
                  <a:srgbClr val="0070C0"/>
                </a:solidFill>
              </a:rPr>
              <a:t>. </a:t>
            </a:r>
            <a:r>
              <a:rPr lang="en-US" sz="3600" smtClean="0"/>
              <a:t>Mr </a:t>
            </a:r>
            <a:r>
              <a:rPr lang="en-US" sz="3600" dirty="0"/>
              <a:t>Nam (teach) _______ history at my school.</a:t>
            </a:r>
            <a:endParaRPr lang="en-VN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68DD81-E3CC-479C-6A14-BFD159173CA0}"/>
              </a:ext>
            </a:extLst>
          </p:cNvPr>
          <p:cNvSpPr txBox="1"/>
          <p:nvPr/>
        </p:nvSpPr>
        <p:spPr>
          <a:xfrm>
            <a:off x="3285410" y="2083866"/>
            <a:ext cx="1416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7030A0"/>
                </a:solidFill>
              </a:rPr>
              <a:t>comes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33F9B3-3001-6B4A-CE2D-C208312F89F4}"/>
              </a:ext>
            </a:extLst>
          </p:cNvPr>
          <p:cNvSpPr txBox="1"/>
          <p:nvPr/>
        </p:nvSpPr>
        <p:spPr>
          <a:xfrm>
            <a:off x="8765214" y="2898253"/>
            <a:ext cx="1301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7030A0"/>
                </a:solidFill>
              </a:rPr>
              <a:t>don't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1669EE-7FDB-1A15-BBDE-B5607DC961AB}"/>
              </a:ext>
            </a:extLst>
          </p:cNvPr>
          <p:cNvSpPr txBox="1"/>
          <p:nvPr/>
        </p:nvSpPr>
        <p:spPr>
          <a:xfrm>
            <a:off x="4728446" y="3716266"/>
            <a:ext cx="1267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7030A0"/>
                </a:solidFill>
              </a:rPr>
              <a:t>walks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1336D7-A912-701A-300F-54A047C413CD}"/>
              </a:ext>
            </a:extLst>
          </p:cNvPr>
          <p:cNvSpPr txBox="1"/>
          <p:nvPr/>
        </p:nvSpPr>
        <p:spPr>
          <a:xfrm>
            <a:off x="3751021" y="4563559"/>
            <a:ext cx="681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7030A0"/>
                </a:solidFill>
              </a:rPr>
              <a:t>do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CA84F8-0EC4-3456-87DD-435EA6BD18BE}"/>
              </a:ext>
            </a:extLst>
          </p:cNvPr>
          <p:cNvSpPr txBox="1"/>
          <p:nvPr/>
        </p:nvSpPr>
        <p:spPr>
          <a:xfrm>
            <a:off x="4312368" y="5380200"/>
            <a:ext cx="165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7030A0"/>
                </a:solidFill>
              </a:rPr>
              <a:t>teaches</a:t>
            </a:r>
          </a:p>
        </p:txBody>
      </p:sp>
    </p:spTree>
    <p:extLst>
      <p:ext uri="{BB962C8B-B14F-4D97-AF65-F5344CB8AC3E}">
        <p14:creationId xmlns:p14="http://schemas.microsoft.com/office/powerpoint/2010/main" val="198982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107461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text with the correct form of the verbs in brackets.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61851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A007E8-A519-A719-CED2-FE97F969CE85}"/>
              </a:ext>
            </a:extLst>
          </p:cNvPr>
          <p:cNvSpPr txBox="1"/>
          <p:nvPr/>
        </p:nvSpPr>
        <p:spPr>
          <a:xfrm>
            <a:off x="214313" y="1918672"/>
            <a:ext cx="11902757" cy="4161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Hoang lives in a small house in the centre of his village. His house (1. be) ____ near his new school. Every day, he (2. have) ____ breakfast at 6 o'clock. Then he (3. walk) _____ to school with his friends. Hoang and his friends (4. study) _____ in grade 6 at An Son School. Hoang (5. like) _____ his new school.</a:t>
            </a:r>
            <a:endParaRPr lang="en-VN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A38170-2FC3-148C-1997-BF293209BB45}"/>
              </a:ext>
            </a:extLst>
          </p:cNvPr>
          <p:cNvSpPr txBox="1"/>
          <p:nvPr/>
        </p:nvSpPr>
        <p:spPr>
          <a:xfrm>
            <a:off x="3043427" y="2918908"/>
            <a:ext cx="482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7030A0"/>
                </a:solidFill>
              </a:rPr>
              <a:t>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7939DF-86D4-739A-B1A7-7E3BE76EAB3C}"/>
              </a:ext>
            </a:extLst>
          </p:cNvPr>
          <p:cNvSpPr txBox="1"/>
          <p:nvPr/>
        </p:nvSpPr>
        <p:spPr>
          <a:xfrm>
            <a:off x="255290" y="3676204"/>
            <a:ext cx="845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7030A0"/>
                </a:solidFill>
              </a:rPr>
              <a:t>has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E816BC-174A-CDA7-F7A9-B9A5CAA76C0D}"/>
              </a:ext>
            </a:extLst>
          </p:cNvPr>
          <p:cNvSpPr txBox="1"/>
          <p:nvPr/>
        </p:nvSpPr>
        <p:spPr>
          <a:xfrm>
            <a:off x="8654018" y="3746939"/>
            <a:ext cx="1267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7030A0"/>
                </a:solidFill>
              </a:rPr>
              <a:t>walks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B8E491-5257-F63C-EC69-E0665B1563D7}"/>
              </a:ext>
            </a:extLst>
          </p:cNvPr>
          <p:cNvSpPr txBox="1"/>
          <p:nvPr/>
        </p:nvSpPr>
        <p:spPr>
          <a:xfrm>
            <a:off x="9302015" y="4590337"/>
            <a:ext cx="1239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7030A0"/>
                </a:solidFill>
              </a:rPr>
              <a:t>study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62C054-4B17-9647-92E3-5FC8228B892A}"/>
              </a:ext>
            </a:extLst>
          </p:cNvPr>
          <p:cNvSpPr txBox="1"/>
          <p:nvPr/>
        </p:nvSpPr>
        <p:spPr>
          <a:xfrm>
            <a:off x="7829739" y="5405161"/>
            <a:ext cx="1037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7030A0"/>
                </a:solidFill>
              </a:rPr>
              <a:t>likes</a:t>
            </a:r>
          </a:p>
        </p:txBody>
      </p:sp>
    </p:spTree>
    <p:extLst>
      <p:ext uri="{BB962C8B-B14F-4D97-AF65-F5344CB8AC3E}">
        <p14:creationId xmlns:p14="http://schemas.microsoft.com/office/powerpoint/2010/main" val="180559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107461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text with the correct form of the verbs in brackets.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61851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C84C1B-CA28-C709-ACED-272B47DAD94A}"/>
              </a:ext>
            </a:extLst>
          </p:cNvPr>
          <p:cNvSpPr txBox="1"/>
          <p:nvPr/>
        </p:nvSpPr>
        <p:spPr>
          <a:xfrm>
            <a:off x="959131" y="2062977"/>
            <a:ext cx="10271394" cy="4081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1</a:t>
            </a:r>
            <a:r>
              <a:rPr lang="en-US" sz="3600" b="1">
                <a:solidFill>
                  <a:srgbClr val="0070C0"/>
                </a:solidFill>
              </a:rPr>
              <a:t>.</a:t>
            </a:r>
            <a:r>
              <a:rPr lang="en-US" sz="3600">
                <a:solidFill>
                  <a:srgbClr val="0070C0"/>
                </a:solidFill>
              </a:rPr>
              <a:t> </a:t>
            </a:r>
            <a:r>
              <a:rPr lang="en-US" sz="3600"/>
              <a:t>I remember to do my homework. (always)</a:t>
            </a:r>
            <a:r>
              <a:rPr lang="en-US" sz="3600" smtClean="0"/>
              <a:t> </a:t>
            </a:r>
            <a:endParaRPr lang="en-US" sz="3600" dirty="0"/>
          </a:p>
          <a:p>
            <a:pPr>
              <a:lnSpc>
                <a:spcPct val="120000"/>
              </a:lnSpc>
            </a:pPr>
            <a:r>
              <a:rPr lang="en-US" sz="3600" b="1">
                <a:solidFill>
                  <a:srgbClr val="0070C0"/>
                </a:solidFill>
                <a:sym typeface="Wingdings" pitchFamily="2" charset="2"/>
              </a:rPr>
              <a:t></a:t>
            </a:r>
            <a:r>
              <a:rPr lang="en-US" sz="3600">
                <a:solidFill>
                  <a:srgbClr val="7030A0"/>
                </a:solidFill>
                <a:sym typeface="Wingdings" pitchFamily="2" charset="2"/>
              </a:rPr>
              <a:t> </a:t>
            </a:r>
            <a:r>
              <a:rPr lang="en-US" sz="3600"/>
              <a:t>I </a:t>
            </a:r>
            <a:r>
              <a:rPr lang="en-US" sz="3600" b="1">
                <a:solidFill>
                  <a:srgbClr val="F16649"/>
                </a:solidFill>
              </a:rPr>
              <a:t>always</a:t>
            </a:r>
            <a:r>
              <a:rPr lang="en-US" sz="3600"/>
              <a:t> remember to do my homework.</a:t>
            </a:r>
            <a:endParaRPr lang="en-US" sz="3600" dirty="0">
              <a:solidFill>
                <a:srgbClr val="7030A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2</a:t>
            </a:r>
            <a:r>
              <a:rPr lang="en-US" sz="3600" b="1">
                <a:solidFill>
                  <a:srgbClr val="0070C0"/>
                </a:solidFill>
              </a:rPr>
              <a:t>.</a:t>
            </a:r>
            <a:r>
              <a:rPr lang="en-US" sz="3600">
                <a:solidFill>
                  <a:srgbClr val="0070C0"/>
                </a:solidFill>
              </a:rPr>
              <a:t> </a:t>
            </a:r>
            <a:r>
              <a:rPr lang="en-US" sz="3600"/>
              <a:t>Nick gets good marks in exams. (usually)</a:t>
            </a:r>
            <a:r>
              <a:rPr lang="en-US" sz="3600" smtClean="0"/>
              <a:t> </a:t>
            </a:r>
            <a:endParaRPr lang="en-US" sz="3600" dirty="0"/>
          </a:p>
          <a:p>
            <a:pPr>
              <a:lnSpc>
                <a:spcPct val="120000"/>
              </a:lnSpc>
            </a:pPr>
            <a:r>
              <a:rPr lang="en-US" sz="3600" b="1">
                <a:solidFill>
                  <a:srgbClr val="0070C0"/>
                </a:solidFill>
                <a:sym typeface="Wingdings" pitchFamily="2" charset="2"/>
              </a:rPr>
              <a:t></a:t>
            </a:r>
            <a:r>
              <a:rPr lang="en-US" sz="3600">
                <a:solidFill>
                  <a:srgbClr val="7030A0"/>
                </a:solidFill>
                <a:sym typeface="Wingdings" pitchFamily="2" charset="2"/>
              </a:rPr>
              <a:t> </a:t>
            </a:r>
            <a:r>
              <a:rPr lang="en-US" sz="3600"/>
              <a:t>Nick </a:t>
            </a:r>
            <a:r>
              <a:rPr lang="en-US" sz="3600" b="1">
                <a:solidFill>
                  <a:srgbClr val="F16649"/>
                </a:solidFill>
              </a:rPr>
              <a:t>usually</a:t>
            </a:r>
            <a:r>
              <a:rPr lang="en-US" sz="3600"/>
              <a:t> gets good marks in exams.</a:t>
            </a:r>
            <a:r>
              <a:rPr lang="en-US" sz="3600" smtClean="0">
                <a:solidFill>
                  <a:srgbClr val="7030A0"/>
                </a:solidFill>
                <a:sym typeface="Wingdings" pitchFamily="2" charset="2"/>
              </a:rPr>
              <a:t> </a:t>
            </a:r>
            <a:endParaRPr lang="en-US" sz="3600" dirty="0">
              <a:solidFill>
                <a:srgbClr val="7030A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3</a:t>
            </a:r>
            <a:r>
              <a:rPr lang="en-US" sz="3600" b="1">
                <a:solidFill>
                  <a:srgbClr val="0070C0"/>
                </a:solidFill>
              </a:rPr>
              <a:t>.</a:t>
            </a:r>
            <a:r>
              <a:rPr lang="en-US" sz="3600">
                <a:solidFill>
                  <a:srgbClr val="0070C0"/>
                </a:solidFill>
              </a:rPr>
              <a:t> </a:t>
            </a:r>
            <a:r>
              <a:rPr lang="en-US" sz="3600"/>
              <a:t>We do not see a rabbit in town. (often) </a:t>
            </a:r>
            <a:endParaRPr lang="en-US" sz="3600" dirty="0"/>
          </a:p>
          <a:p>
            <a:pPr>
              <a:lnSpc>
                <a:spcPct val="120000"/>
              </a:lnSpc>
            </a:pPr>
            <a:r>
              <a:rPr lang="en-US" sz="3600" b="1">
                <a:solidFill>
                  <a:srgbClr val="0070C0"/>
                </a:solidFill>
                <a:sym typeface="Wingdings" pitchFamily="2" charset="2"/>
              </a:rPr>
              <a:t></a:t>
            </a:r>
            <a:r>
              <a:rPr lang="en-US" sz="3600">
                <a:solidFill>
                  <a:srgbClr val="7030A0"/>
                </a:solidFill>
                <a:sym typeface="Wingdings" pitchFamily="2" charset="2"/>
              </a:rPr>
              <a:t> </a:t>
            </a:r>
            <a:r>
              <a:rPr lang="en-US" sz="3600"/>
              <a:t>We do not </a:t>
            </a:r>
            <a:r>
              <a:rPr lang="en-US" sz="3600" b="1">
                <a:solidFill>
                  <a:srgbClr val="F16649"/>
                </a:solidFill>
              </a:rPr>
              <a:t>often</a:t>
            </a:r>
            <a:r>
              <a:rPr lang="en-US" sz="3600"/>
              <a:t> see a rabbit in town.</a:t>
            </a:r>
            <a:r>
              <a:rPr lang="en-US" sz="3600" smtClean="0">
                <a:solidFill>
                  <a:srgbClr val="7030A0"/>
                </a:solidFill>
                <a:sym typeface="Wingdings" pitchFamily="2" charset="2"/>
              </a:rPr>
              <a:t>  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107461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text with the correct form of the verbs in brackets.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61851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C84C1B-CA28-C709-ACED-272B47DAD94A}"/>
              </a:ext>
            </a:extLst>
          </p:cNvPr>
          <p:cNvSpPr txBox="1"/>
          <p:nvPr/>
        </p:nvSpPr>
        <p:spPr>
          <a:xfrm>
            <a:off x="959131" y="2062977"/>
            <a:ext cx="10271394" cy="2751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smtClean="0">
                <a:solidFill>
                  <a:srgbClr val="0070C0"/>
                </a:solidFill>
              </a:rPr>
              <a:t>4.</a:t>
            </a:r>
            <a:r>
              <a:rPr lang="en-US" sz="3600" smtClean="0"/>
              <a:t> </a:t>
            </a:r>
            <a:r>
              <a:rPr lang="en-US" sz="3600"/>
              <a:t>I read in bed at night. (rarely)</a:t>
            </a:r>
            <a:r>
              <a:rPr lang="en-US" sz="3600" smtClean="0"/>
              <a:t> </a:t>
            </a:r>
            <a:endParaRPr lang="en-US" sz="3600" dirty="0"/>
          </a:p>
          <a:p>
            <a:pPr>
              <a:lnSpc>
                <a:spcPct val="120000"/>
              </a:lnSpc>
            </a:pPr>
            <a:r>
              <a:rPr lang="en-US" sz="3600" b="1">
                <a:solidFill>
                  <a:srgbClr val="0070C0"/>
                </a:solidFill>
                <a:sym typeface="Wingdings" pitchFamily="2" charset="2"/>
              </a:rPr>
              <a:t></a:t>
            </a:r>
            <a:r>
              <a:rPr lang="en-US" sz="3600">
                <a:solidFill>
                  <a:srgbClr val="7030A0"/>
                </a:solidFill>
                <a:sym typeface="Wingdings" pitchFamily="2" charset="2"/>
              </a:rPr>
              <a:t> </a:t>
            </a:r>
            <a:r>
              <a:rPr lang="en-US" sz="3600"/>
              <a:t>I </a:t>
            </a:r>
            <a:r>
              <a:rPr lang="en-US" sz="3600" b="1">
                <a:solidFill>
                  <a:srgbClr val="F16649"/>
                </a:solidFill>
              </a:rPr>
              <a:t>rarely</a:t>
            </a:r>
            <a:r>
              <a:rPr lang="en-US" sz="3600"/>
              <a:t> read in bed at night.</a:t>
            </a:r>
            <a:endParaRPr lang="en-US" sz="3600" dirty="0">
              <a:solidFill>
                <a:srgbClr val="7030A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3600" b="1" smtClean="0">
                <a:solidFill>
                  <a:srgbClr val="0070C0"/>
                </a:solidFill>
              </a:rPr>
              <a:t>5.</a:t>
            </a:r>
            <a:r>
              <a:rPr lang="en-US" sz="3600" smtClean="0"/>
              <a:t> </a:t>
            </a:r>
            <a:r>
              <a:rPr lang="en-US" sz="3600"/>
              <a:t>Do you sing in the shower? (sometimes)</a:t>
            </a:r>
            <a:r>
              <a:rPr lang="en-US" sz="3600" smtClean="0"/>
              <a:t> </a:t>
            </a:r>
            <a:endParaRPr lang="en-US" sz="3600" dirty="0"/>
          </a:p>
          <a:p>
            <a:pPr>
              <a:lnSpc>
                <a:spcPct val="120000"/>
              </a:lnSpc>
            </a:pPr>
            <a:r>
              <a:rPr lang="en-US" sz="3600" b="1">
                <a:solidFill>
                  <a:srgbClr val="0070C0"/>
                </a:solidFill>
                <a:sym typeface="Wingdings" pitchFamily="2" charset="2"/>
              </a:rPr>
              <a:t></a:t>
            </a:r>
            <a:r>
              <a:rPr lang="en-US" sz="3600">
                <a:solidFill>
                  <a:srgbClr val="7030A0"/>
                </a:solidFill>
                <a:sym typeface="Wingdings" pitchFamily="2" charset="2"/>
              </a:rPr>
              <a:t> </a:t>
            </a:r>
            <a:r>
              <a:rPr lang="en-US" sz="3600"/>
              <a:t>Do you </a:t>
            </a:r>
            <a:r>
              <a:rPr lang="en-US" sz="3600" b="1">
                <a:solidFill>
                  <a:srgbClr val="F16649"/>
                </a:solidFill>
              </a:rPr>
              <a:t>sometimes</a:t>
            </a:r>
            <a:r>
              <a:rPr lang="en-US" sz="3600"/>
              <a:t> sing in the shower?</a:t>
            </a:r>
            <a:r>
              <a:rPr lang="en-US" sz="3600" smtClean="0">
                <a:solidFill>
                  <a:srgbClr val="7030A0"/>
                </a:solidFill>
                <a:sym typeface="Wingdings" pitchFamily="2" charset="2"/>
              </a:rPr>
              <a:t> 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90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9" name="Round Single Corner Rectangle 2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pic>
        <p:nvPicPr>
          <p:cNvPr id="3076" name="Picture 4" descr="comando Vai al circuito salone writing team Standard salato male">
            <a:extLst>
              <a:ext uri="{FF2B5EF4-FFF2-40B4-BE49-F238E27FC236}">
                <a16:creationId xmlns:a16="http://schemas.microsoft.com/office/drawing/2014/main" id="{0CF12D9E-208A-A314-0D82-9B722C2C7D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" t="5315" r="3098" b="7309"/>
          <a:stretch/>
        </p:blipFill>
        <p:spPr bwMode="auto">
          <a:xfrm>
            <a:off x="1400175" y="4238625"/>
            <a:ext cx="2638425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8863"/>
          <a:stretch/>
        </p:blipFill>
        <p:spPr>
          <a:xfrm>
            <a:off x="-1172" y="1090294"/>
            <a:ext cx="4309690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1175" y="3270817"/>
            <a:ext cx="6248400" cy="3472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635572">
            <a:off x="4483725" y="713493"/>
            <a:ext cx="4911047" cy="327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330742" y="2677956"/>
            <a:ext cx="114456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/>
              <a:t>Review vocabulary related to </a:t>
            </a:r>
            <a:r>
              <a:rPr lang="en-US" sz="3600" smtClean="0"/>
              <a:t>school things and activities</a:t>
            </a:r>
            <a:endParaRPr lang="en-US" sz="360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/>
              <a:t>Review </a:t>
            </a:r>
            <a:r>
              <a:rPr lang="en-US" sz="3600" smtClean="0"/>
              <a:t>present simple and adverbs of frequency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smtClean="0"/>
              <a:t>Do a project</a:t>
            </a:r>
            <a:endParaRPr lang="en-US" sz="360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488" y="1290971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250138" y="1896087"/>
            <a:ext cx="642122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792694" y="1947297"/>
            <a:ext cx="6064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MY NEW SCHOOL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1351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36053" y="1742250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pic>
        <p:nvPicPr>
          <p:cNvPr id="1030" name="Picture 6" descr="Ilustración De Un Niños Felices En El Aula Ilustraciones Svg, Vectoriales,  Clip Art Vectorizado Libre De Derechos. Image 14892476.">
            <a:extLst>
              <a:ext uri="{FF2B5EF4-FFF2-40B4-BE49-F238E27FC236}">
                <a16:creationId xmlns:a16="http://schemas.microsoft.com/office/drawing/2014/main" id="{0844E342-FCA9-9F57-325C-53ED591E5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951" y="3064597"/>
            <a:ext cx="8551337" cy="395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6330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304241"/>
            <a:ext cx="86546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/>
              <a:t>Prepare for the next lesson</a:t>
            </a:r>
            <a:r>
              <a:rPr lang="en-US" sz="3600"/>
              <a:t>: </a:t>
            </a:r>
          </a:p>
          <a:p>
            <a:pPr algn="just">
              <a:lnSpc>
                <a:spcPct val="150000"/>
              </a:lnSpc>
            </a:pPr>
            <a:r>
              <a:rPr lang="en-US" sz="3600"/>
              <a:t>Unit </a:t>
            </a:r>
            <a:r>
              <a:rPr lang="en-US" sz="3600" dirty="0"/>
              <a:t>2 – </a:t>
            </a:r>
            <a:r>
              <a:rPr lang="en-US" sz="3600"/>
              <a:t>Lesson </a:t>
            </a:r>
            <a:r>
              <a:rPr lang="en-US" sz="3600" smtClean="0"/>
              <a:t>1: </a:t>
            </a:r>
            <a:r>
              <a:rPr lang="en-US" sz="3600"/>
              <a:t>Getting </a:t>
            </a:r>
            <a:r>
              <a:rPr lang="en-US" sz="3600" smtClean="0"/>
              <a:t>started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537" y="3748421"/>
            <a:ext cx="2767596" cy="276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67870" y="2298998"/>
            <a:ext cx="1835914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VOCABULARY REVIEW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942781" y="4786481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PROJECT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18440"/>
            <a:ext cx="5935892" cy="624909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Brainstorming: School things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63546" y="3092107"/>
            <a:ext cx="5926644" cy="1423851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rgbClr val="000000"/>
                </a:solidFill>
              </a:rPr>
              <a:t>Task </a:t>
            </a:r>
            <a:r>
              <a:rPr lang="en-US">
                <a:solidFill>
                  <a:srgbClr val="000000"/>
                </a:solidFill>
              </a:rPr>
              <a:t>3: Complete the sentences with the present simple.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Task 4: Complete the text with the correct form of the verbs in brackets.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Task 5: Put the adverb in brackets in the correct place in each sentence</a:t>
            </a:r>
            <a:r>
              <a:rPr lang="en-US" smtClean="0">
                <a:solidFill>
                  <a:srgbClr val="000000"/>
                </a:solidFill>
              </a:rPr>
              <a:t>.</a:t>
            </a:r>
            <a:endParaRPr lang="en-US"/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380752" cy="88984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37" idx="0"/>
          </p:cNvCxnSpPr>
          <p:nvPr/>
        </p:nvCxnSpPr>
        <p:spPr>
          <a:xfrm rot="10800000" flipV="1">
            <a:off x="1587118" y="2607802"/>
            <a:ext cx="1380752" cy="1179314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06060" y="5680791"/>
            <a:ext cx="1835914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28" name="Curved Connector 27"/>
          <p:cNvCxnSpPr>
            <a:stCxn id="18" idx="1"/>
            <a:endCxn id="27" idx="0"/>
          </p:cNvCxnSpPr>
          <p:nvPr/>
        </p:nvCxnSpPr>
        <p:spPr>
          <a:xfrm rot="10800000" flipV="1">
            <a:off x="1624017" y="5087205"/>
            <a:ext cx="1318764" cy="593586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48976" y="4733297"/>
            <a:ext cx="5941215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Your dream school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6327318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034381" y="302906"/>
            <a:ext cx="5748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97338F7-84C2-6AC6-B75B-3A6F4EB76776}"/>
              </a:ext>
            </a:extLst>
          </p:cNvPr>
          <p:cNvSpPr/>
          <p:nvPr/>
        </p:nvSpPr>
        <p:spPr>
          <a:xfrm>
            <a:off x="5548976" y="5593761"/>
            <a:ext cx="5941214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69161" y="3787116"/>
            <a:ext cx="1835914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GRAMMAR REVIEW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38" name="Curved Connector 37"/>
          <p:cNvCxnSpPr>
            <a:stCxn id="37" idx="3"/>
            <a:endCxn id="18" idx="0"/>
          </p:cNvCxnSpPr>
          <p:nvPr/>
        </p:nvCxnSpPr>
        <p:spPr>
          <a:xfrm>
            <a:off x="2505075" y="4095920"/>
            <a:ext cx="1355663" cy="690561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5540721" y="2000685"/>
            <a:ext cx="5966233" cy="91592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correct words in the gaps. 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Match the words in A with the words/ phrases in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512809-24F3-0412-7015-87281BB80E6E}"/>
              </a:ext>
            </a:extLst>
          </p:cNvPr>
          <p:cNvSpPr txBox="1"/>
          <p:nvPr/>
        </p:nvSpPr>
        <p:spPr>
          <a:xfrm>
            <a:off x="531980" y="4360594"/>
            <a:ext cx="1640247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VN" sz="3200" dirty="0"/>
              <a:t>2 teams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024321" y="1049194"/>
            <a:ext cx="5965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BRAINSTORMING</a:t>
            </a:r>
          </a:p>
        </p:txBody>
      </p:sp>
      <p:pic>
        <p:nvPicPr>
          <p:cNvPr id="14" name="Graphic 13" descr="Users with solid fill">
            <a:extLst>
              <a:ext uri="{FF2B5EF4-FFF2-40B4-BE49-F238E27FC236}">
                <a16:creationId xmlns:a16="http://schemas.microsoft.com/office/drawing/2014/main" id="{1576E5F9-329F-510B-ED84-BB12BFA48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614" y="2787491"/>
            <a:ext cx="1856978" cy="18569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8BBDB9-79D8-283B-FABC-4630CC1ECCDB}"/>
              </a:ext>
            </a:extLst>
          </p:cNvPr>
          <p:cNvSpPr txBox="1"/>
          <p:nvPr/>
        </p:nvSpPr>
        <p:spPr>
          <a:xfrm>
            <a:off x="3002046" y="4360594"/>
            <a:ext cx="5273507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Write as many school things as possible in </a:t>
            </a:r>
            <a:r>
              <a:rPr lang="en-US" sz="3200"/>
              <a:t>2 </a:t>
            </a:r>
            <a:r>
              <a:rPr lang="en-US" sz="3200" smtClean="0"/>
              <a:t>minutes.</a:t>
            </a:r>
            <a:endParaRPr lang="en-VN" sz="3200" dirty="0"/>
          </a:p>
        </p:txBody>
      </p:sp>
      <p:pic>
        <p:nvPicPr>
          <p:cNvPr id="6" name="Graphic 5" descr="Pencil with solid fill">
            <a:extLst>
              <a:ext uri="{FF2B5EF4-FFF2-40B4-BE49-F238E27FC236}">
                <a16:creationId xmlns:a16="http://schemas.microsoft.com/office/drawing/2014/main" id="{3EA0531C-2DE5-6A20-E5D8-F106E38397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40325" y="3277286"/>
            <a:ext cx="914400" cy="914400"/>
          </a:xfrm>
          <a:prstGeom prst="rect">
            <a:avLst/>
          </a:prstGeom>
        </p:spPr>
      </p:pic>
      <p:pic>
        <p:nvPicPr>
          <p:cNvPr id="9" name="Graphic 8" descr="Trophy with solid fill">
            <a:extLst>
              <a:ext uri="{FF2B5EF4-FFF2-40B4-BE49-F238E27FC236}">
                <a16:creationId xmlns:a16="http://schemas.microsoft.com/office/drawing/2014/main" id="{292AFC78-21E7-3F99-AADE-A51FA975D6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68570" y="3258780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F862F0F-A808-D74E-ED64-89631296B51F}"/>
              </a:ext>
            </a:extLst>
          </p:cNvPr>
          <p:cNvSpPr txBox="1"/>
          <p:nvPr/>
        </p:nvSpPr>
        <p:spPr>
          <a:xfrm>
            <a:off x="8815388" y="4360594"/>
            <a:ext cx="3198812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Group with more correct answers</a:t>
            </a:r>
            <a:endParaRPr lang="en-VN" sz="3200" dirty="0"/>
          </a:p>
        </p:txBody>
      </p:sp>
    </p:spTree>
    <p:extLst>
      <p:ext uri="{BB962C8B-B14F-4D97-AF65-F5344CB8AC3E}">
        <p14:creationId xmlns:p14="http://schemas.microsoft.com/office/powerpoint/2010/main" val="13912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024321" y="1049194"/>
            <a:ext cx="5965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BRAINSTORMING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873020" y="2347518"/>
            <a:ext cx="15568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smtClean="0">
                <a:solidFill>
                  <a:srgbClr val="231F20"/>
                </a:solidFill>
                <a:ea typeface="Times New Roman" panose="02020603050405020304" pitchFamily="18" charset="0"/>
              </a:rPr>
              <a:t>pencil</a:t>
            </a:r>
            <a:endParaRPr lang="en-GB" sz="4400"/>
          </a:p>
        </p:txBody>
      </p:sp>
      <p:sp>
        <p:nvSpPr>
          <p:cNvPr id="16" name="Rectangle 15"/>
          <p:cNvSpPr/>
          <p:nvPr/>
        </p:nvSpPr>
        <p:spPr>
          <a:xfrm>
            <a:off x="1521486" y="4598431"/>
            <a:ext cx="10583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smtClean="0">
                <a:solidFill>
                  <a:srgbClr val="231F20"/>
                </a:solidFill>
                <a:ea typeface="Times New Roman" panose="02020603050405020304" pitchFamily="18" charset="0"/>
              </a:rPr>
              <a:t>pen</a:t>
            </a:r>
            <a:endParaRPr lang="en-GB" sz="4400"/>
          </a:p>
        </p:txBody>
      </p:sp>
      <p:sp>
        <p:nvSpPr>
          <p:cNvPr id="18" name="Rectangle 17"/>
          <p:cNvSpPr/>
          <p:nvPr/>
        </p:nvSpPr>
        <p:spPr>
          <a:xfrm>
            <a:off x="2844839" y="3604863"/>
            <a:ext cx="17491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>
                <a:solidFill>
                  <a:srgbClr val="231F20"/>
                </a:solidFill>
                <a:ea typeface="Times New Roman" panose="02020603050405020304" pitchFamily="18" charset="0"/>
              </a:rPr>
              <a:t>rubber</a:t>
            </a:r>
            <a:endParaRPr lang="en-GB" sz="4400"/>
          </a:p>
        </p:txBody>
      </p:sp>
      <p:sp>
        <p:nvSpPr>
          <p:cNvPr id="20" name="Rectangle 19"/>
          <p:cNvSpPr/>
          <p:nvPr/>
        </p:nvSpPr>
        <p:spPr>
          <a:xfrm>
            <a:off x="4634173" y="2377560"/>
            <a:ext cx="217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>
                <a:solidFill>
                  <a:srgbClr val="231F20"/>
                </a:solidFill>
                <a:ea typeface="Times New Roman" panose="02020603050405020304" pitchFamily="18" charset="0"/>
              </a:rPr>
              <a:t>compass</a:t>
            </a:r>
            <a:endParaRPr lang="en-GB" sz="4400"/>
          </a:p>
        </p:txBody>
      </p:sp>
      <p:sp>
        <p:nvSpPr>
          <p:cNvPr id="21" name="Rectangle 20"/>
          <p:cNvSpPr/>
          <p:nvPr/>
        </p:nvSpPr>
        <p:spPr>
          <a:xfrm>
            <a:off x="4740102" y="4635714"/>
            <a:ext cx="26292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>
                <a:solidFill>
                  <a:srgbClr val="231F20"/>
                </a:solidFill>
                <a:ea typeface="Times New Roman" panose="02020603050405020304" pitchFamily="18" charset="0"/>
              </a:rPr>
              <a:t>school bag</a:t>
            </a:r>
            <a:endParaRPr lang="en-GB" sz="4400"/>
          </a:p>
        </p:txBody>
      </p:sp>
      <p:sp>
        <p:nvSpPr>
          <p:cNvPr id="22" name="Rectangle 21"/>
          <p:cNvSpPr/>
          <p:nvPr/>
        </p:nvSpPr>
        <p:spPr>
          <a:xfrm>
            <a:off x="7153753" y="3709410"/>
            <a:ext cx="24294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>
                <a:solidFill>
                  <a:srgbClr val="231F20"/>
                </a:solidFill>
                <a:ea typeface="Times New Roman" panose="02020603050405020304" pitchFamily="18" charset="0"/>
              </a:rPr>
              <a:t>calculator</a:t>
            </a:r>
            <a:endParaRPr lang="en-GB" sz="4400"/>
          </a:p>
        </p:txBody>
      </p:sp>
      <p:sp>
        <p:nvSpPr>
          <p:cNvPr id="23" name="Rectangle 22"/>
          <p:cNvSpPr/>
          <p:nvPr/>
        </p:nvSpPr>
        <p:spPr>
          <a:xfrm>
            <a:off x="7991945" y="2388493"/>
            <a:ext cx="40222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>
                <a:solidFill>
                  <a:srgbClr val="231F20"/>
                </a:solidFill>
                <a:ea typeface="Times New Roman" panose="02020603050405020304" pitchFamily="18" charset="0"/>
              </a:rPr>
              <a:t>pencil sharpener</a:t>
            </a:r>
            <a:endParaRPr lang="en-GB" sz="4400"/>
          </a:p>
        </p:txBody>
      </p:sp>
      <p:sp>
        <p:nvSpPr>
          <p:cNvPr id="24" name="Rectangle 23"/>
          <p:cNvSpPr/>
          <p:nvPr/>
        </p:nvSpPr>
        <p:spPr>
          <a:xfrm>
            <a:off x="8989878" y="5657891"/>
            <a:ext cx="18421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smtClean="0">
                <a:solidFill>
                  <a:srgbClr val="231F20"/>
                </a:solidFill>
                <a:ea typeface="Times New Roman" panose="02020603050405020304" pitchFamily="18" charset="0"/>
              </a:rPr>
              <a:t>subject</a:t>
            </a:r>
            <a:endParaRPr lang="en-GB" sz="4400"/>
          </a:p>
        </p:txBody>
      </p:sp>
      <p:sp>
        <p:nvSpPr>
          <p:cNvPr id="25" name="Rectangle 24"/>
          <p:cNvSpPr/>
          <p:nvPr/>
        </p:nvSpPr>
        <p:spPr>
          <a:xfrm>
            <a:off x="3024321" y="5863017"/>
            <a:ext cx="20130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>
                <a:solidFill>
                  <a:srgbClr val="231F20"/>
                </a:solidFill>
                <a:ea typeface="Times New Roman" panose="02020603050405020304" pitchFamily="18" charset="0"/>
              </a:rPr>
              <a:t>uniform</a:t>
            </a:r>
            <a:endParaRPr lang="en-GB" sz="4400"/>
          </a:p>
        </p:txBody>
      </p:sp>
    </p:spTree>
    <p:extLst>
      <p:ext uri="{BB962C8B-B14F-4D97-AF65-F5344CB8AC3E}">
        <p14:creationId xmlns:p14="http://schemas.microsoft.com/office/powerpoint/2010/main" val="124746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8" grpId="0"/>
      <p:bldP spid="21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FB7DD9D4-1047-0810-167E-F3453295C6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9" r="19388"/>
          <a:stretch/>
        </p:blipFill>
        <p:spPr bwMode="auto">
          <a:xfrm>
            <a:off x="9838989" y="4049172"/>
            <a:ext cx="2233246" cy="265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C93F213-FF9F-ABC3-9081-7B348D4D3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25" y="3191775"/>
            <a:ext cx="2509128" cy="174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64B2E11-F1E0-1194-7DAB-859708D0B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2530" flipH="1">
            <a:off x="6866510" y="1630521"/>
            <a:ext cx="2784983" cy="193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269942"/>
            <a:ext cx="1107461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Look at the pictures. Write the correct words in the gaps.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467E7C-356B-ECB5-367D-9C17D9E76F49}"/>
              </a:ext>
            </a:extLst>
          </p:cNvPr>
          <p:cNvSpPr/>
          <p:nvPr/>
        </p:nvSpPr>
        <p:spPr>
          <a:xfrm>
            <a:off x="487067" y="2047545"/>
            <a:ext cx="10773446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400" b="1" dirty="0">
                <a:solidFill>
                  <a:srgbClr val="0070C0"/>
                </a:solidFill>
              </a:rPr>
              <a:t>1. </a:t>
            </a:r>
            <a:r>
              <a:rPr lang="en-US" sz="3400" dirty="0"/>
              <a:t>Our new _________ is very nice. </a:t>
            </a:r>
          </a:p>
          <a:p>
            <a:pPr lvl="0" algn="just">
              <a:lnSpc>
                <a:spcPct val="150000"/>
              </a:lnSpc>
            </a:pPr>
            <a:endParaRPr lang="en-US" sz="3400" dirty="0"/>
          </a:p>
          <a:p>
            <a:pPr lvl="0" algn="just">
              <a:lnSpc>
                <a:spcPct val="150000"/>
              </a:lnSpc>
            </a:pPr>
            <a:r>
              <a:rPr lang="en-US" sz="3400" dirty="0"/>
              <a:t>			</a:t>
            </a:r>
            <a:r>
              <a:rPr lang="en-US" sz="3400" b="1" dirty="0">
                <a:solidFill>
                  <a:srgbClr val="0070C0"/>
                </a:solidFill>
              </a:rPr>
              <a:t>2. </a:t>
            </a:r>
            <a:r>
              <a:rPr lang="en-US" sz="3400" dirty="0"/>
              <a:t>I have a red _______________. </a:t>
            </a:r>
          </a:p>
          <a:p>
            <a:pPr lvl="0" algn="just">
              <a:lnSpc>
                <a:spcPct val="150000"/>
              </a:lnSpc>
            </a:pPr>
            <a:endParaRPr lang="en-US" sz="3400" dirty="0"/>
          </a:p>
          <a:p>
            <a:pPr lvl="0" algn="just">
              <a:lnSpc>
                <a:spcPct val="150000"/>
              </a:lnSpc>
            </a:pPr>
            <a:r>
              <a:rPr lang="en-US" sz="3400" b="1" dirty="0">
                <a:solidFill>
                  <a:srgbClr val="0070C0"/>
                </a:solidFill>
              </a:rPr>
              <a:t>3. </a:t>
            </a:r>
            <a:r>
              <a:rPr lang="en-US" sz="3400" dirty="0"/>
              <a:t>This is my ___________ for writing English words.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F96EF3-EE95-5FBE-E215-77064CC2BB94}"/>
              </a:ext>
            </a:extLst>
          </p:cNvPr>
          <p:cNvSpPr txBox="1"/>
          <p:nvPr/>
        </p:nvSpPr>
        <p:spPr>
          <a:xfrm>
            <a:off x="2677842" y="2208816"/>
            <a:ext cx="163519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400" b="1" dirty="0">
                <a:solidFill>
                  <a:srgbClr val="7030A0"/>
                </a:solidFill>
              </a:rPr>
              <a:t>uniform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857135-2B27-83F2-4F78-1BFED513069C}"/>
              </a:ext>
            </a:extLst>
          </p:cNvPr>
          <p:cNvSpPr txBox="1"/>
          <p:nvPr/>
        </p:nvSpPr>
        <p:spPr>
          <a:xfrm>
            <a:off x="5867292" y="3799187"/>
            <a:ext cx="320953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400" b="1" dirty="0">
                <a:solidFill>
                  <a:srgbClr val="7030A0"/>
                </a:solidFill>
              </a:rPr>
              <a:t>pencil sharpener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93FB07-F613-249A-3AB8-74E1865F776D}"/>
              </a:ext>
            </a:extLst>
          </p:cNvPr>
          <p:cNvSpPr txBox="1"/>
          <p:nvPr/>
        </p:nvSpPr>
        <p:spPr>
          <a:xfrm>
            <a:off x="2946869" y="5329282"/>
            <a:ext cx="192982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400" b="1" dirty="0">
                <a:solidFill>
                  <a:srgbClr val="7030A0"/>
                </a:solidFill>
              </a:rPr>
              <a:t>notebook</a:t>
            </a:r>
          </a:p>
        </p:txBody>
      </p:sp>
    </p:spTree>
    <p:extLst>
      <p:ext uri="{BB962C8B-B14F-4D97-AF65-F5344CB8AC3E}">
        <p14:creationId xmlns:p14="http://schemas.microsoft.com/office/powerpoint/2010/main" val="205498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467E7C-356B-ECB5-367D-9C17D9E76F49}"/>
              </a:ext>
            </a:extLst>
          </p:cNvPr>
          <p:cNvSpPr/>
          <p:nvPr/>
        </p:nvSpPr>
        <p:spPr>
          <a:xfrm>
            <a:off x="487066" y="2047545"/>
            <a:ext cx="11712553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400" dirty="0"/>
              <a:t>			</a:t>
            </a:r>
            <a:r>
              <a:rPr lang="en-US" sz="3400" b="1" dirty="0">
                <a:solidFill>
                  <a:srgbClr val="0070C0"/>
                </a:solidFill>
              </a:rPr>
              <a:t>4. </a:t>
            </a:r>
            <a:r>
              <a:rPr lang="en-US" sz="3400" dirty="0"/>
              <a:t>We often use a _________ in a </a:t>
            </a:r>
            <a:r>
              <a:rPr lang="en-US" sz="3400" dirty="0" err="1"/>
              <a:t>maths</a:t>
            </a:r>
            <a:r>
              <a:rPr lang="en-US" sz="3400" dirty="0"/>
              <a:t> class. </a:t>
            </a:r>
          </a:p>
          <a:p>
            <a:pPr lvl="0" algn="just">
              <a:lnSpc>
                <a:spcPct val="150000"/>
              </a:lnSpc>
            </a:pPr>
            <a:endParaRPr lang="en-US" sz="3400" dirty="0"/>
          </a:p>
          <a:p>
            <a:pPr lvl="0" algn="just">
              <a:lnSpc>
                <a:spcPct val="150000"/>
              </a:lnSpc>
            </a:pPr>
            <a:r>
              <a:rPr lang="en-US" sz="3400" b="1" dirty="0">
                <a:solidFill>
                  <a:srgbClr val="0070C0"/>
                </a:solidFill>
              </a:rPr>
              <a:t>5. </a:t>
            </a:r>
            <a:r>
              <a:rPr lang="en-US" sz="3400" dirty="0"/>
              <a:t>Can you lend me your ___________ for a minute? </a:t>
            </a:r>
          </a:p>
          <a:p>
            <a:pPr lvl="0" algn="just">
              <a:lnSpc>
                <a:spcPct val="150000"/>
              </a:lnSpc>
            </a:pPr>
            <a:endParaRPr lang="en-US" sz="3400" dirty="0"/>
          </a:p>
          <a:p>
            <a:pPr lvl="0" algn="just">
              <a:lnSpc>
                <a:spcPct val="150000"/>
              </a:lnSpc>
            </a:pPr>
            <a:r>
              <a:rPr lang="en-US" sz="3400" dirty="0"/>
              <a:t>			</a:t>
            </a:r>
            <a:r>
              <a:rPr lang="en-US" sz="3400" b="1" dirty="0">
                <a:solidFill>
                  <a:srgbClr val="0070C0"/>
                </a:solidFill>
              </a:rPr>
              <a:t>6. </a:t>
            </a:r>
            <a:r>
              <a:rPr lang="en-US" sz="3400" dirty="0"/>
              <a:t>My new ______ is short.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12011FF2-8221-0E84-8BD3-4E30F20C3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52" y="4497257"/>
            <a:ext cx="2549543" cy="176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6743CA3-A06F-235D-AAF1-D0FAD1417B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1" r="23123"/>
          <a:stretch/>
        </p:blipFill>
        <p:spPr bwMode="auto">
          <a:xfrm rot="856584">
            <a:off x="9965565" y="3040912"/>
            <a:ext cx="1702403" cy="221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027524ED-0888-FF2B-DD77-65BE91264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52" y="1828541"/>
            <a:ext cx="2760561" cy="191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107461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Look at the pictures. Write the correct words in the gaps.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D1FB2E-D171-21DD-886B-9F2AB331F6B1}"/>
              </a:ext>
            </a:extLst>
          </p:cNvPr>
          <p:cNvSpPr txBox="1"/>
          <p:nvPr/>
        </p:nvSpPr>
        <p:spPr>
          <a:xfrm>
            <a:off x="6484019" y="2244651"/>
            <a:ext cx="175189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400" b="1" dirty="0">
                <a:solidFill>
                  <a:srgbClr val="7030A0"/>
                </a:solidFill>
              </a:rPr>
              <a:t>compass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0FB634-0267-0F31-D26A-E7D51777BCE6}"/>
              </a:ext>
            </a:extLst>
          </p:cNvPr>
          <p:cNvSpPr txBox="1"/>
          <p:nvPr/>
        </p:nvSpPr>
        <p:spPr>
          <a:xfrm>
            <a:off x="5049305" y="3776822"/>
            <a:ext cx="195797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400" b="1" dirty="0">
                <a:solidFill>
                  <a:srgbClr val="7030A0"/>
                </a:solidFill>
              </a:rPr>
              <a:t>calculator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BB76CD-94DF-B02C-8E03-CA69B2D7D04A}"/>
              </a:ext>
            </a:extLst>
          </p:cNvPr>
          <p:cNvSpPr txBox="1"/>
          <p:nvPr/>
        </p:nvSpPr>
        <p:spPr>
          <a:xfrm>
            <a:off x="5392224" y="5346647"/>
            <a:ext cx="105670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400" b="1" dirty="0">
                <a:solidFill>
                  <a:srgbClr val="7030A0"/>
                </a:solidFill>
              </a:rPr>
              <a:t>ruler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158298-5492-32F0-AF94-ACCC651CC98C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058767"/>
            <a:ext cx="1107461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words in A with the words/ phrases in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05491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522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0A30C4-601A-8B0E-F749-4A5AE4C2E45D}"/>
              </a:ext>
            </a:extLst>
          </p:cNvPr>
          <p:cNvSpPr txBox="1"/>
          <p:nvPr/>
        </p:nvSpPr>
        <p:spPr>
          <a:xfrm>
            <a:off x="2389877" y="1386070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31DACA-8264-F571-AD3F-3C29F15C02D2}"/>
              </a:ext>
            </a:extLst>
          </p:cNvPr>
          <p:cNvSpPr txBox="1"/>
          <p:nvPr/>
        </p:nvSpPr>
        <p:spPr>
          <a:xfrm>
            <a:off x="8643039" y="1396377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0000"/>
                </a:solidFill>
              </a:rPr>
              <a:t>B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A74049-1A07-4DF1-F2AB-DB4EF20A72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72" y="1866429"/>
            <a:ext cx="2634204" cy="9316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2C4FC94-00A1-8DC7-BFD0-AF73B54FD2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87" y="2814396"/>
            <a:ext cx="2639559" cy="9316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BEDDE4-ACD1-BFB5-C009-35185CF089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72" y="3762363"/>
            <a:ext cx="2634204" cy="92684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035D470-D071-54AE-D313-5CF6E1F367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87" y="4705570"/>
            <a:ext cx="2664692" cy="92684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5B72D1-AF20-905E-5041-0D0B1A00F7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87" y="5648775"/>
            <a:ext cx="2664692" cy="92112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C0BA6E3-5BAE-39BE-EFDF-B55EB5516A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83" y="1865205"/>
            <a:ext cx="2418009" cy="98049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90428AE-EF7E-019F-1714-396F534593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64" y="2857408"/>
            <a:ext cx="2509411" cy="92233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7DFCB68-8E03-A813-ABCD-A5DB08FA3F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83" y="3791446"/>
            <a:ext cx="2526030" cy="92233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EE8789F-2619-1401-B51C-158AD09621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83" y="4725484"/>
            <a:ext cx="2484483" cy="938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88CAAA1-273D-B26C-8F38-770E7C536B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83" y="5676140"/>
            <a:ext cx="2492793" cy="92233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839FA46-CF88-BBA5-A44A-D620F00E7292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03661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044609"/>
            <a:ext cx="1107461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words in A with the words/ phrases in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05491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522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0A30C4-601A-8B0E-F749-4A5AE4C2E45D}"/>
              </a:ext>
            </a:extLst>
          </p:cNvPr>
          <p:cNvSpPr txBox="1"/>
          <p:nvPr/>
        </p:nvSpPr>
        <p:spPr>
          <a:xfrm>
            <a:off x="2389877" y="1386070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31DACA-8264-F571-AD3F-3C29F15C02D2}"/>
              </a:ext>
            </a:extLst>
          </p:cNvPr>
          <p:cNvSpPr txBox="1"/>
          <p:nvPr/>
        </p:nvSpPr>
        <p:spPr>
          <a:xfrm>
            <a:off x="8643039" y="1396377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0000"/>
                </a:solidFill>
              </a:rPr>
              <a:t>B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2C4FC94-00A1-8DC7-BFD0-AF73B54FD2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87" y="2814396"/>
            <a:ext cx="2639559" cy="9316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BEDDE4-ACD1-BFB5-C009-35185CF089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72" y="3762363"/>
            <a:ext cx="2634204" cy="92684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035D470-D071-54AE-D313-5CF6E1F367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87" y="4705570"/>
            <a:ext cx="2664692" cy="92684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5B72D1-AF20-905E-5041-0D0B1A00F7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87" y="5648775"/>
            <a:ext cx="2664692" cy="92112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C0BA6E3-5BAE-39BE-EFDF-B55EB5516A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83" y="1865205"/>
            <a:ext cx="2418009" cy="98049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90428AE-EF7E-019F-1714-396F534593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64" y="2857408"/>
            <a:ext cx="2509411" cy="92233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7DFCB68-8E03-A813-ABCD-A5DB08FA3F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83" y="3791446"/>
            <a:ext cx="2526030" cy="92233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EE8789F-2619-1401-B51C-158AD09621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83" y="4725484"/>
            <a:ext cx="2484483" cy="938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88CAAA1-273D-B26C-8F38-770E7C536B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990" y="1875705"/>
            <a:ext cx="2492793" cy="9223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A74049-1A07-4DF1-F2AB-DB4EF20A720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407" y="1866429"/>
            <a:ext cx="2634204" cy="9316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FAFCAF-6EFB-9241-CA43-51E1CFF137A9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332280007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3825</TotalTime>
  <Words>690</Words>
  <Application>Microsoft Office PowerPoint</Application>
  <PresentationFormat>Widescreen</PresentationFormat>
  <Paragraphs>160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356</cp:revision>
  <dcterms:created xsi:type="dcterms:W3CDTF">2020-12-09T02:04:09Z</dcterms:created>
  <dcterms:modified xsi:type="dcterms:W3CDTF">2023-09-13T03:58:30Z</dcterms:modified>
</cp:coreProperties>
</file>