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71" r:id="rId2"/>
    <p:sldId id="256" r:id="rId3"/>
    <p:sldId id="531" r:id="rId4"/>
    <p:sldId id="436" r:id="rId5"/>
    <p:sldId id="622" r:id="rId6"/>
    <p:sldId id="446" r:id="rId7"/>
    <p:sldId id="623" r:id="rId8"/>
    <p:sldId id="596" r:id="rId9"/>
    <p:sldId id="624" r:id="rId10"/>
    <p:sldId id="625" r:id="rId11"/>
    <p:sldId id="626" r:id="rId12"/>
    <p:sldId id="599" r:id="rId13"/>
    <p:sldId id="627" r:id="rId14"/>
    <p:sldId id="628" r:id="rId15"/>
    <p:sldId id="456" r:id="rId16"/>
    <p:sldId id="636" r:id="rId17"/>
    <p:sldId id="635" r:id="rId18"/>
    <p:sldId id="629" r:id="rId19"/>
    <p:sldId id="457" r:id="rId20"/>
    <p:sldId id="604" r:id="rId21"/>
    <p:sldId id="605" r:id="rId22"/>
    <p:sldId id="631" r:id="rId23"/>
    <p:sldId id="632" r:id="rId24"/>
    <p:sldId id="314" r:id="rId25"/>
    <p:sldId id="330" r:id="rId26"/>
    <p:sldId id="35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2727"/>
    <a:srgbClr val="F0AE2C"/>
    <a:srgbClr val="F9D00F"/>
    <a:srgbClr val="FBD9DA"/>
    <a:srgbClr val="FCE8C6"/>
    <a:srgbClr val="D4E1B1"/>
    <a:srgbClr val="F96D7F"/>
    <a:srgbClr val="FFC4A3"/>
    <a:srgbClr val="D3AB7B"/>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p:scale>
          <a:sx n="100" d="100"/>
          <a:sy n="100" d="100"/>
        </p:scale>
        <p:origin x="534" y="270"/>
      </p:cViewPr>
      <p:guideLst>
        <p:guide orient="horz" pos="2162"/>
        <p:guide pos="38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7/23/2024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763274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934639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45"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0" y="1451313"/>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tram</a:t>
            </a:r>
            <a:r>
              <a:rPr lang="en-US" sz="5400" b="1" dirty="0">
                <a:solidFill>
                  <a:srgbClr val="AD4F0F"/>
                </a:solidFill>
              </a:rPr>
              <a:t> </a:t>
            </a:r>
            <a:r>
              <a:rPr lang="en-US" sz="6000" b="1" dirty="0">
                <a:solidFill>
                  <a:srgbClr val="AD4F0F"/>
                </a:solidFill>
              </a:rPr>
              <a:t>(n)</a:t>
            </a:r>
            <a:r>
              <a:rPr lang="en-US" sz="4400" b="1" dirty="0"/>
              <a:t> </a:t>
            </a:r>
            <a:endParaRPr lang="en-US" sz="4400" b="1" dirty="0">
              <a:solidFill>
                <a:srgbClr val="AD4F0F"/>
              </a:solidFill>
            </a:endParaRPr>
          </a:p>
        </p:txBody>
      </p:sp>
      <p:sp>
        <p:nvSpPr>
          <p:cNvPr id="12" name="Rectangle 11"/>
          <p:cNvSpPr/>
          <p:nvPr/>
        </p:nvSpPr>
        <p:spPr>
          <a:xfrm>
            <a:off x="1204480" y="4452856"/>
            <a:ext cx="4050892" cy="829945"/>
          </a:xfrm>
          <a:prstGeom prst="rect">
            <a:avLst/>
          </a:prstGeom>
        </p:spPr>
        <p:txBody>
          <a:bodyPr wrap="square">
            <a:spAutoFit/>
          </a:bodyPr>
          <a:lstStyle/>
          <a:p>
            <a:pPr lvl="0" algn="ctr"/>
            <a:r>
              <a:rPr lang="en-US" sz="4800" dirty="0" err="1"/>
              <a:t>xe</a:t>
            </a:r>
            <a:r>
              <a:rPr lang="en-US" sz="4800" dirty="0"/>
              <a:t> </a:t>
            </a:r>
            <a:r>
              <a:rPr lang="en-US" sz="4800" dirty="0" err="1"/>
              <a:t>điện</a:t>
            </a:r>
            <a:endParaRPr lang="en-US" sz="4800" dirty="0"/>
          </a:p>
        </p:txBody>
      </p:sp>
      <p:sp>
        <p:nvSpPr>
          <p:cNvPr id="2" name="Rectangle 1"/>
          <p:cNvSpPr/>
          <p:nvPr/>
        </p:nvSpPr>
        <p:spPr>
          <a:xfrm>
            <a:off x="2185034" y="3193672"/>
            <a:ext cx="2089785" cy="829945"/>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træm</a:t>
            </a:r>
            <a:r>
              <a:rPr lang="en-US" sz="4800" b="1" dirty="0">
                <a:solidFill>
                  <a:schemeClr val="accent5">
                    <a:lumMod val="50000"/>
                  </a:schemeClr>
                </a:solidFill>
              </a:rPr>
              <a:t>/</a:t>
            </a:r>
          </a:p>
        </p:txBody>
      </p:sp>
      <p:sp>
        <p:nvSpPr>
          <p:cNvPr id="100" name="Text Box 99"/>
          <p:cNvSpPr txBox="1"/>
          <p:nvPr/>
        </p:nvSpPr>
        <p:spPr>
          <a:xfrm>
            <a:off x="6158230" y="1144270"/>
            <a:ext cx="5416550" cy="2306955"/>
          </a:xfrm>
          <a:prstGeom prst="rect">
            <a:avLst/>
          </a:prstGeom>
          <a:noFill/>
          <a:ln w="9525">
            <a:noFill/>
          </a:ln>
        </p:spPr>
        <p:txBody>
          <a:bodyPr wrap="square">
            <a:spAutoFit/>
          </a:bodyPr>
          <a:lstStyle/>
          <a:p>
            <a:pPr marL="635" indent="-635"/>
            <a:r>
              <a:rPr lang="en-US" sz="3600" b="0" dirty="0">
                <a:solidFill>
                  <a:srgbClr val="000000"/>
                </a:solidFill>
                <a:latin typeface="Times New Roman" panose="02020603050405020304" pitchFamily="18" charset="0"/>
              </a:rPr>
              <a:t>an electric vehicle that transports people, usually in cities, and goes along metal tracks in the road</a:t>
            </a:r>
          </a:p>
        </p:txBody>
      </p:sp>
      <p:pic>
        <p:nvPicPr>
          <p:cNvPr id="4" name="tram">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463674" y="3312059"/>
            <a:ext cx="721360" cy="721360"/>
          </a:xfrm>
          <a:prstGeom prst="rect">
            <a:avLst/>
          </a:prstGeom>
        </p:spPr>
      </p:pic>
      <p:pic>
        <p:nvPicPr>
          <p:cNvPr id="5" name="Picture 4" descr="78fb6700-596d-4857-bcca-1e6c8c7a4b6d"/>
          <p:cNvPicPr>
            <a:picLocks noChangeAspect="1"/>
          </p:cNvPicPr>
          <p:nvPr/>
        </p:nvPicPr>
        <p:blipFill>
          <a:blip r:embed="rId6"/>
          <a:stretch>
            <a:fillRect/>
          </a:stretch>
        </p:blipFill>
        <p:spPr>
          <a:xfrm>
            <a:off x="6268720" y="3461385"/>
            <a:ext cx="5063490" cy="2917825"/>
          </a:xfrm>
          <a:prstGeom prst="rect">
            <a:avLst/>
          </a:prstGeom>
        </p:spPr>
      </p:pic>
      <p:sp>
        <p:nvSpPr>
          <p:cNvPr id="3" name="TextBox 2">
            <a:extLst>
              <a:ext uri="{FF2B5EF4-FFF2-40B4-BE49-F238E27FC236}">
                <a16:creationId xmlns:a16="http://schemas.microsoft.com/office/drawing/2014/main" id="{555F91DC-1EF6-B1F7-D02E-8C4FC4DB5F82}"/>
              </a:ext>
            </a:extLst>
          </p:cNvPr>
          <p:cNvSpPr txBox="1"/>
          <p:nvPr/>
        </p:nvSpPr>
        <p:spPr>
          <a:xfrm>
            <a:off x="487067" y="160809"/>
            <a:ext cx="514220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00"/>
                                        <p:tgtEl>
                                          <p:spTgt spid="2"/>
                                        </p:tgtEl>
                                      </p:cBhvr>
                                    </p:animEffect>
                                    <p:anim calcmode="lin" valueType="num">
                                      <p:cBhvr>
                                        <p:cTn id="8" dur="600" fill="hold"/>
                                        <p:tgtEl>
                                          <p:spTgt spid="2"/>
                                        </p:tgtEl>
                                        <p:attrNameLst>
                                          <p:attrName>ppt_x</p:attrName>
                                        </p:attrNameLst>
                                      </p:cBhvr>
                                      <p:tavLst>
                                        <p:tav tm="0">
                                          <p:val>
                                            <p:strVal val="#ppt_x"/>
                                          </p:val>
                                        </p:tav>
                                        <p:tav tm="100000">
                                          <p:val>
                                            <p:strVal val="#ppt_x"/>
                                          </p:val>
                                        </p:tav>
                                      </p:tavLst>
                                    </p:anim>
                                    <p:anim calcmode="lin" valueType="num">
                                      <p:cBhvr>
                                        <p:cTn id="9" dur="6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4"/>
                </p:tgtEl>
              </p:cMediaNode>
            </p:audio>
          </p:childTnLst>
        </p:cTn>
      </p:par>
    </p:tnLst>
    <p:bldLst>
      <p:bldP spid="7"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704850" y="1577340"/>
          <a:ext cx="11174730" cy="2607945"/>
        </p:xfrm>
        <a:graphic>
          <a:graphicData uri="http://schemas.openxmlformats.org/drawingml/2006/table">
            <a:tbl>
              <a:tblPr firstRow="1" bandRow="1">
                <a:tableStyleId>{5DA37D80-6434-44D0-A028-1B22A696006F}</a:tableStyleId>
              </a:tblPr>
              <a:tblGrid>
                <a:gridCol w="3948430">
                  <a:extLst>
                    <a:ext uri="{9D8B030D-6E8A-4147-A177-3AD203B41FA5}">
                      <a16:colId xmlns:a16="http://schemas.microsoft.com/office/drawing/2014/main" val="20000"/>
                    </a:ext>
                  </a:extLst>
                </a:gridCol>
                <a:gridCol w="3785870">
                  <a:extLst>
                    <a:ext uri="{9D8B030D-6E8A-4147-A177-3AD203B41FA5}">
                      <a16:colId xmlns:a16="http://schemas.microsoft.com/office/drawing/2014/main" val="20001"/>
                    </a:ext>
                  </a:extLst>
                </a:gridCol>
                <a:gridCol w="3440430">
                  <a:extLst>
                    <a:ext uri="{9D8B030D-6E8A-4147-A177-3AD203B41FA5}">
                      <a16:colId xmlns:a16="http://schemas.microsoft.com/office/drawing/2014/main" val="20002"/>
                    </a:ext>
                  </a:extLst>
                </a:gridCol>
              </a:tblGrid>
              <a:tr h="756920">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664845">
                <a:tc>
                  <a:txBody>
                    <a:bodyPr/>
                    <a:lstStyle/>
                    <a:p>
                      <a:pPr marL="144145" marR="0" indent="-144145">
                        <a:lnSpc>
                          <a:spcPct val="107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rush hour (n)</a:t>
                      </a: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/ˈrʌʃ aʊə/</a:t>
                      </a:r>
                    </a:p>
                  </a:txBody>
                  <a:tcPr marL="36195" marR="36195" marT="71755" marB="71755" anchor="ctr"/>
                </a:tc>
                <a:tc>
                  <a:txBody>
                    <a:bodyPr/>
                    <a:lstStyle/>
                    <a:p>
                      <a:pPr marL="0" marR="0" algn="ctr">
                        <a:lnSpc>
                          <a:spcPct val="107000"/>
                        </a:lnSpc>
                        <a:spcBef>
                          <a:spcPts val="0"/>
                        </a:spcBef>
                        <a:spcAft>
                          <a:spcPts val="0"/>
                        </a:spcAft>
                      </a:pP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giờ cao điểm</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1186180">
                <a:tc>
                  <a:txBody>
                    <a:bodyPr/>
                    <a:lstStyle/>
                    <a:p>
                      <a:pPr marL="144145" marR="0" indent="-144145">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2. tram (n) </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træm</a:t>
                      </a: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xe</a:t>
                      </a: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điện</a:t>
                      </a:r>
                      <a:endPar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10002"/>
                  </a:ext>
                </a:extLst>
              </a:tr>
            </a:tbl>
          </a:graphicData>
        </a:graphic>
      </p:graphicFrame>
      <p:pic>
        <p:nvPicPr>
          <p:cNvPr id="8" name="rush hour">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62865" y="2320290"/>
            <a:ext cx="721360" cy="721360"/>
          </a:xfrm>
          <a:prstGeom prst="rect">
            <a:avLst/>
          </a:prstGeom>
        </p:spPr>
      </p:pic>
      <p:pic>
        <p:nvPicPr>
          <p:cNvPr id="3" name="tram">
            <a:hlinkClick r:id="" action="ppaction://media"/>
          </p:cNvPr>
          <p:cNvPicPr/>
          <p:nvPr>
            <a:audioFile r:link="rId4"/>
            <p:extLst>
              <p:ext uri="{DAA4B4D4-6D71-4841-9C94-3DE7FCFB9230}">
                <p14:media xmlns:p14="http://schemas.microsoft.com/office/powerpoint/2010/main" r:embed="rId3"/>
              </p:ext>
            </p:extLst>
          </p:nvPr>
        </p:nvPicPr>
        <p:blipFill>
          <a:blip r:embed="rId7"/>
          <a:stretch>
            <a:fillRect/>
          </a:stretch>
        </p:blipFill>
        <p:spPr>
          <a:xfrm>
            <a:off x="62865" y="3288665"/>
            <a:ext cx="721360" cy="721360"/>
          </a:xfrm>
          <a:prstGeom prst="rect">
            <a:avLst/>
          </a:prstGeom>
        </p:spPr>
      </p:pic>
      <p:grpSp>
        <p:nvGrpSpPr>
          <p:cNvPr id="2" name="Group 1">
            <a:extLst>
              <a:ext uri="{FF2B5EF4-FFF2-40B4-BE49-F238E27FC236}">
                <a16:creationId xmlns:a16="http://schemas.microsoft.com/office/drawing/2014/main" id="{CCA9F5B2-3272-777C-905E-A2FA743140C0}"/>
              </a:ext>
            </a:extLst>
          </p:cNvPr>
          <p:cNvGrpSpPr/>
          <p:nvPr/>
        </p:nvGrpSpPr>
        <p:grpSpPr>
          <a:xfrm>
            <a:off x="745" y="-7620"/>
            <a:ext cx="12192000" cy="1083309"/>
            <a:chOff x="7620" y="-7620"/>
            <a:chExt cx="12192000" cy="1083309"/>
          </a:xfrm>
        </p:grpSpPr>
        <p:sp>
          <p:nvSpPr>
            <p:cNvPr id="4" name="Round Single Corner Rectangle 18">
              <a:extLst>
                <a:ext uri="{FF2B5EF4-FFF2-40B4-BE49-F238E27FC236}">
                  <a16:creationId xmlns:a16="http://schemas.microsoft.com/office/drawing/2014/main" id="{FAB3B64D-1680-94FE-7B03-4E251ADCFFA7}"/>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Single Corner Rectangle 19">
              <a:extLst>
                <a:ext uri="{FF2B5EF4-FFF2-40B4-BE49-F238E27FC236}">
                  <a16:creationId xmlns:a16="http://schemas.microsoft.com/office/drawing/2014/main" id="{2F649096-EB6B-1901-521D-DB124EBC7A0B}"/>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20">
              <a:extLst>
                <a:ext uri="{FF2B5EF4-FFF2-40B4-BE49-F238E27FC236}">
                  <a16:creationId xmlns:a16="http://schemas.microsoft.com/office/drawing/2014/main" id="{E464D651-E2E4-F844-5EAB-CCEFC295FFA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56A73E19-9821-F173-38EB-ACC1DEF4C873}"/>
              </a:ext>
            </a:extLst>
          </p:cNvPr>
          <p:cNvSpPr txBox="1"/>
          <p:nvPr/>
        </p:nvSpPr>
        <p:spPr>
          <a:xfrm>
            <a:off x="487067" y="160809"/>
            <a:ext cx="514220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9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6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delay="0">
                      <p:tgtEl>
                        <p:sldTgt/>
                      </p:tgtEl>
                    </p:cond>
                  </p:endCondLst>
                </p:cTn>
                <p:tgtEl>
                  <p:spTgt spid="8"/>
                </p:tgtEl>
              </p:cMediaNode>
            </p:audio>
            <p:audio>
              <p:cMediaNode>
                <p:cTn id="12" fill="hold" display="1">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0" y="2346"/>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70" y="109791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 Listen and read the conversations below. Pay attention to the highlighted parts.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 name="TextBox 11"/>
          <p:cNvSpPr txBox="1"/>
          <p:nvPr/>
        </p:nvSpPr>
        <p:spPr>
          <a:xfrm>
            <a:off x="763270" y="2287905"/>
            <a:ext cx="3025775" cy="583565"/>
          </a:xfrm>
          <a:prstGeom prst="rect">
            <a:avLst/>
          </a:prstGeom>
          <a:solidFill>
            <a:srgbClr val="829460"/>
          </a:solidFill>
          <a:effectLst/>
        </p:spPr>
        <p:txBody>
          <a:bodyPr wrap="square" rtlCol="0">
            <a:spAutoFit/>
          </a:bodyPr>
          <a:lstStyle/>
          <a:p>
            <a:pPr algn="ctr"/>
            <a:r>
              <a:rPr lang="en-US" sz="3200">
                <a:solidFill>
                  <a:schemeClr val="bg1"/>
                </a:solidFill>
                <a:sym typeface="+mn-ea"/>
              </a:rPr>
              <a:t>Situation:</a:t>
            </a:r>
            <a:endParaRPr lang="en-US" sz="3200" b="1" dirty="0">
              <a:ln>
                <a:noFill/>
              </a:ln>
              <a:solidFill>
                <a:schemeClr val="tx1"/>
              </a:solidFill>
              <a:effectLst>
                <a:glow rad="88900">
                  <a:schemeClr val="bg1"/>
                </a:glow>
              </a:effectLst>
              <a:cs typeface="Arial" panose="020B0604020202020204" pitchFamily="34" charset="0"/>
            </a:endParaRPr>
          </a:p>
        </p:txBody>
      </p:sp>
      <p:sp>
        <p:nvSpPr>
          <p:cNvPr id="21" name="Line Callout 1 20"/>
          <p:cNvSpPr/>
          <p:nvPr/>
        </p:nvSpPr>
        <p:spPr>
          <a:xfrm>
            <a:off x="6819265" y="1969135"/>
            <a:ext cx="4838700" cy="4267200"/>
          </a:xfrm>
          <a:prstGeom prst="borderCallout1">
            <a:avLst/>
          </a:prstGeom>
          <a:solidFill>
            <a:srgbClr val="FFE1E1"/>
          </a:solidFill>
          <a:ln w="28575">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Duong’s best friend is going to Singapore to study there. Duong’s dad knows that Duong wants to go to the airport to see him off. What will Duong’s dad do?</a:t>
            </a:r>
          </a:p>
        </p:txBody>
      </p:sp>
      <p:sp>
        <p:nvSpPr>
          <p:cNvPr id="23" name="TextBox 11"/>
          <p:cNvSpPr txBox="1"/>
          <p:nvPr/>
        </p:nvSpPr>
        <p:spPr>
          <a:xfrm>
            <a:off x="763270" y="3170555"/>
            <a:ext cx="4587240" cy="735965"/>
          </a:xfrm>
          <a:prstGeom prst="rect">
            <a:avLst/>
          </a:prstGeom>
          <a:solidFill>
            <a:srgbClr val="90A17D"/>
          </a:solidFill>
          <a:effectLst/>
        </p:spPr>
        <p:txBody>
          <a:bodyPr wrap="square" rtlCol="0">
            <a:noAutofit/>
          </a:bodyPr>
          <a:lstStyle/>
          <a:p>
            <a:pPr algn="ctr"/>
            <a:r>
              <a:rPr lang="en-US" sz="3200" dirty="0">
                <a:solidFill>
                  <a:schemeClr val="bg1"/>
                </a:solidFill>
                <a:sym typeface="+mn-ea"/>
              </a:rPr>
              <a:t>Try to make some guesses</a:t>
            </a:r>
            <a:endParaRPr lang="en-US" sz="3200" b="1" dirty="0">
              <a:ln>
                <a:noFill/>
              </a:ln>
              <a:solidFill>
                <a:schemeClr val="bg1"/>
              </a:solidFill>
              <a:effectLst>
                <a:glow rad="88900">
                  <a:schemeClr val="bg1"/>
                </a:glow>
              </a:effectLst>
              <a:cs typeface="Arial" panose="020B0604020202020204" pitchFamily="34" charset="0"/>
              <a:sym typeface="+mn-ea"/>
            </a:endParaRPr>
          </a:p>
        </p:txBody>
      </p:sp>
      <p:sp>
        <p:nvSpPr>
          <p:cNvPr id="25" name="TextBox 11"/>
          <p:cNvSpPr txBox="1"/>
          <p:nvPr/>
        </p:nvSpPr>
        <p:spPr>
          <a:xfrm>
            <a:off x="1320800" y="4093210"/>
            <a:ext cx="4587240" cy="1051560"/>
          </a:xfrm>
          <a:prstGeom prst="rect">
            <a:avLst/>
          </a:prstGeom>
          <a:solidFill>
            <a:srgbClr val="90A17D"/>
          </a:solidFill>
          <a:effectLst/>
        </p:spPr>
        <p:txBody>
          <a:bodyPr wrap="square" rtlCol="0">
            <a:noAutofit/>
          </a:bodyPr>
          <a:lstStyle/>
          <a:p>
            <a:pPr algn="ctr"/>
            <a:r>
              <a:rPr lang="en-US" sz="3200">
                <a:solidFill>
                  <a:schemeClr val="bg1"/>
                </a:solidFill>
                <a:sym typeface="+mn-ea"/>
              </a:rPr>
              <a:t>“I can take you to the airport if you like.”</a:t>
            </a:r>
          </a:p>
        </p:txBody>
      </p:sp>
      <p:sp>
        <p:nvSpPr>
          <p:cNvPr id="26" name="Right Arrow 25"/>
          <p:cNvSpPr/>
          <p:nvPr/>
        </p:nvSpPr>
        <p:spPr>
          <a:xfrm>
            <a:off x="334010" y="5340985"/>
            <a:ext cx="736600" cy="666750"/>
          </a:xfrm>
          <a:prstGeom prst="rightArrow">
            <a:avLst/>
          </a:prstGeom>
          <a:solidFill>
            <a:srgbClr val="BF7926"/>
          </a:solidFill>
          <a:ln>
            <a:solidFill>
              <a:srgbClr val="EEEEE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8" name="TextBox 11"/>
          <p:cNvSpPr txBox="1"/>
          <p:nvPr/>
        </p:nvSpPr>
        <p:spPr>
          <a:xfrm>
            <a:off x="1131570" y="5216525"/>
            <a:ext cx="5302885" cy="1051560"/>
          </a:xfrm>
          <a:prstGeom prst="rect">
            <a:avLst/>
          </a:prstGeom>
          <a:solidFill>
            <a:srgbClr val="D3AB7B"/>
          </a:solidFill>
          <a:effectLst/>
        </p:spPr>
        <p:txBody>
          <a:bodyPr wrap="square" rtlCol="0">
            <a:noAutofit/>
          </a:bodyPr>
          <a:lstStyle/>
          <a:p>
            <a:pPr algn="ctr"/>
            <a:r>
              <a:rPr lang="en-US" sz="3200">
                <a:solidFill>
                  <a:schemeClr val="bg1"/>
                </a:solidFill>
                <a:sym typeface="+mn-ea"/>
              </a:rPr>
              <a:t>Duong’s dad says this sentence to offer to help him. </a:t>
            </a:r>
          </a:p>
        </p:txBody>
      </p:sp>
      <p:sp>
        <p:nvSpPr>
          <p:cNvPr id="3" name="TextBox 2">
            <a:extLst>
              <a:ext uri="{FF2B5EF4-FFF2-40B4-BE49-F238E27FC236}">
                <a16:creationId xmlns:a16="http://schemas.microsoft.com/office/drawing/2014/main" id="{8E0CEC71-05FE-2FAC-F3B8-3F75BC5BA80B}"/>
              </a:ext>
            </a:extLst>
          </p:cNvPr>
          <p:cNvSpPr txBox="1"/>
          <p:nvPr/>
        </p:nvSpPr>
        <p:spPr>
          <a:xfrm>
            <a:off x="487067" y="160809"/>
            <a:ext cx="514220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1" grpId="0" animBg="1"/>
      <p:bldP spid="21" grpId="1" animBg="1"/>
      <p:bldP spid="23" grpId="0" animBg="1"/>
      <p:bldP spid="23" grpId="1" animBg="1"/>
      <p:bldP spid="25" grpId="0" animBg="1"/>
      <p:bldP spid="25" grpId="1" animBg="1"/>
      <p:bldP spid="26" grpId="0" animBg="1"/>
      <p:bldP spid="26" grpId="1" animBg="1"/>
      <p:bldP spid="28" grpId="0" animBg="1"/>
      <p:bldP spid="2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0" y="-4753"/>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25855" y="1274355"/>
            <a:ext cx="10888345" cy="4616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2400" b="1" dirty="0">
                <a:ln>
                  <a:noFill/>
                </a:ln>
                <a:solidFill>
                  <a:schemeClr val="tx1"/>
                </a:solidFill>
                <a:effectLst>
                  <a:glow rad="88900">
                    <a:schemeClr val="bg1"/>
                  </a:glow>
                </a:effectLst>
                <a:cs typeface="Arial" panose="020B0604020202020204" pitchFamily="34" charset="0"/>
              </a:rPr>
              <a:t>Listen and read the conversations below. Pay attention to the highlighted parts.</a:t>
            </a:r>
          </a:p>
        </p:txBody>
      </p:sp>
      <p:sp>
        <p:nvSpPr>
          <p:cNvPr id="16" name="Rounded Rectangle 15"/>
          <p:cNvSpPr/>
          <p:nvPr/>
        </p:nvSpPr>
        <p:spPr>
          <a:xfrm>
            <a:off x="549528" y="126322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02313" y="116058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 name="TextBox 1">
            <a:extLst>
              <a:ext uri="{FF2B5EF4-FFF2-40B4-BE49-F238E27FC236}">
                <a16:creationId xmlns:a16="http://schemas.microsoft.com/office/drawing/2014/main" id="{B4996A2F-27A5-B42D-3665-6D81AF9774A0}"/>
              </a:ext>
            </a:extLst>
          </p:cNvPr>
          <p:cNvSpPr txBox="1"/>
          <p:nvPr/>
        </p:nvSpPr>
        <p:spPr>
          <a:xfrm>
            <a:off x="487067" y="160809"/>
            <a:ext cx="514220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pic>
        <p:nvPicPr>
          <p:cNvPr id="11" name="Picture 10">
            <a:extLst>
              <a:ext uri="{FF2B5EF4-FFF2-40B4-BE49-F238E27FC236}">
                <a16:creationId xmlns:a16="http://schemas.microsoft.com/office/drawing/2014/main" id="{5E383AC6-405B-B232-07DD-26425D366DDD}"/>
              </a:ext>
            </a:extLst>
          </p:cNvPr>
          <p:cNvPicPr>
            <a:picLocks noChangeAspect="1"/>
          </p:cNvPicPr>
          <p:nvPr/>
        </p:nvPicPr>
        <p:blipFill rotWithShape="1">
          <a:blip r:embed="rId5"/>
          <a:srcRect l="52031"/>
          <a:stretch/>
        </p:blipFill>
        <p:spPr>
          <a:xfrm>
            <a:off x="2528831" y="4427406"/>
            <a:ext cx="6970509" cy="1925259"/>
          </a:xfrm>
          <a:prstGeom prst="rect">
            <a:avLst/>
          </a:prstGeom>
        </p:spPr>
      </p:pic>
      <p:pic>
        <p:nvPicPr>
          <p:cNvPr id="14" name="Picture 13">
            <a:extLst>
              <a:ext uri="{FF2B5EF4-FFF2-40B4-BE49-F238E27FC236}">
                <a16:creationId xmlns:a16="http://schemas.microsoft.com/office/drawing/2014/main" id="{41FA53D2-E2FE-2B98-90D2-75044C73529D}"/>
              </a:ext>
            </a:extLst>
          </p:cNvPr>
          <p:cNvPicPr>
            <a:picLocks noChangeAspect="1"/>
          </p:cNvPicPr>
          <p:nvPr/>
        </p:nvPicPr>
        <p:blipFill rotWithShape="1">
          <a:blip r:embed="rId5"/>
          <a:srcRect r="50990"/>
          <a:stretch/>
        </p:blipFill>
        <p:spPr>
          <a:xfrm>
            <a:off x="2380615" y="2364228"/>
            <a:ext cx="7121877" cy="1925259"/>
          </a:xfrm>
          <a:prstGeom prst="rect">
            <a:avLst/>
          </a:prstGeom>
        </p:spPr>
      </p:pic>
      <p:pic>
        <p:nvPicPr>
          <p:cNvPr id="15" name="011">
            <a:hlinkClick r:id="" action="ppaction://media"/>
            <a:extLst>
              <a:ext uri="{FF2B5EF4-FFF2-40B4-BE49-F238E27FC236}">
                <a16:creationId xmlns:a16="http://schemas.microsoft.com/office/drawing/2014/main" id="{0680594E-B75A-B581-D8A0-EC37643A3D0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70000" y="1765832"/>
            <a:ext cx="609600" cy="609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182"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0" y="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ight Arrow 25"/>
          <p:cNvSpPr/>
          <p:nvPr/>
        </p:nvSpPr>
        <p:spPr>
          <a:xfrm>
            <a:off x="7522210" y="2762250"/>
            <a:ext cx="736600" cy="666750"/>
          </a:xfrm>
          <a:prstGeom prst="rightArrow">
            <a:avLst/>
          </a:prstGeom>
          <a:solidFill>
            <a:srgbClr val="BF7926"/>
          </a:solidFill>
          <a:ln>
            <a:solidFill>
              <a:srgbClr val="EEEEE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00" name="Text Box 99"/>
          <p:cNvSpPr txBox="1"/>
          <p:nvPr/>
        </p:nvSpPr>
        <p:spPr>
          <a:xfrm>
            <a:off x="8425815" y="2311400"/>
            <a:ext cx="3633470" cy="1568450"/>
          </a:xfrm>
          <a:prstGeom prst="rect">
            <a:avLst/>
          </a:prstGeom>
          <a:noFill/>
          <a:ln w="9525">
            <a:noFill/>
          </a:ln>
        </p:spPr>
        <p:txBody>
          <a:bodyPr wrap="square">
            <a:spAutoFit/>
          </a:bodyPr>
          <a:lstStyle/>
          <a:p>
            <a:pPr marL="635" indent="-635"/>
            <a:r>
              <a:rPr lang="en-US" sz="3200" b="0" dirty="0">
                <a:latin typeface="Times New Roman" panose="02020603050405020304" pitchFamily="18" charset="0"/>
              </a:rPr>
              <a:t>These are two common ways to offer help.</a:t>
            </a:r>
          </a:p>
        </p:txBody>
      </p:sp>
      <p:sp>
        <p:nvSpPr>
          <p:cNvPr id="2" name="Text Box 1"/>
          <p:cNvSpPr txBox="1"/>
          <p:nvPr/>
        </p:nvSpPr>
        <p:spPr>
          <a:xfrm>
            <a:off x="1183005" y="5533927"/>
            <a:ext cx="9648190" cy="646331"/>
          </a:xfrm>
          <a:prstGeom prst="rect">
            <a:avLst/>
          </a:prstGeom>
          <a:noFill/>
          <a:ln w="9525">
            <a:noFill/>
          </a:ln>
        </p:spPr>
        <p:txBody>
          <a:bodyPr wrap="square">
            <a:spAutoFit/>
          </a:bodyPr>
          <a:lstStyle/>
          <a:p>
            <a:pPr marL="635" indent="-635" algn="just"/>
            <a:r>
              <a:rPr lang="en-US" sz="3600" b="1" dirty="0">
                <a:solidFill>
                  <a:srgbClr val="C00000"/>
                </a:solidFill>
                <a:latin typeface="Times New Roman" panose="02020603050405020304" pitchFamily="18" charset="0"/>
              </a:rPr>
              <a:t>How Duong and Hoang say to accept the offers?</a:t>
            </a:r>
          </a:p>
        </p:txBody>
      </p:sp>
      <p:sp>
        <p:nvSpPr>
          <p:cNvPr id="3" name="TextBox 2">
            <a:extLst>
              <a:ext uri="{FF2B5EF4-FFF2-40B4-BE49-F238E27FC236}">
                <a16:creationId xmlns:a16="http://schemas.microsoft.com/office/drawing/2014/main" id="{B4B31998-7CBA-B078-1A1F-C212FC5A7EF6}"/>
              </a:ext>
            </a:extLst>
          </p:cNvPr>
          <p:cNvSpPr txBox="1"/>
          <p:nvPr/>
        </p:nvSpPr>
        <p:spPr>
          <a:xfrm>
            <a:off x="487067" y="160809"/>
            <a:ext cx="514220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pic>
        <p:nvPicPr>
          <p:cNvPr id="10" name="Picture 9">
            <a:extLst>
              <a:ext uri="{FF2B5EF4-FFF2-40B4-BE49-F238E27FC236}">
                <a16:creationId xmlns:a16="http://schemas.microsoft.com/office/drawing/2014/main" id="{0E32C43E-EF51-5EF6-5F6B-F2F2735272DE}"/>
              </a:ext>
            </a:extLst>
          </p:cNvPr>
          <p:cNvPicPr>
            <a:picLocks noChangeAspect="1"/>
          </p:cNvPicPr>
          <p:nvPr/>
        </p:nvPicPr>
        <p:blipFill rotWithShape="1">
          <a:blip r:embed="rId3"/>
          <a:srcRect l="52031"/>
          <a:stretch/>
        </p:blipFill>
        <p:spPr>
          <a:xfrm>
            <a:off x="280931" y="3284406"/>
            <a:ext cx="6970509" cy="1925259"/>
          </a:xfrm>
          <a:prstGeom prst="rect">
            <a:avLst/>
          </a:prstGeom>
        </p:spPr>
      </p:pic>
      <p:pic>
        <p:nvPicPr>
          <p:cNvPr id="11" name="Picture 10">
            <a:extLst>
              <a:ext uri="{FF2B5EF4-FFF2-40B4-BE49-F238E27FC236}">
                <a16:creationId xmlns:a16="http://schemas.microsoft.com/office/drawing/2014/main" id="{1201A29C-9996-BE96-5345-904F88BCA623}"/>
              </a:ext>
            </a:extLst>
          </p:cNvPr>
          <p:cNvPicPr>
            <a:picLocks noChangeAspect="1"/>
          </p:cNvPicPr>
          <p:nvPr/>
        </p:nvPicPr>
        <p:blipFill rotWithShape="1">
          <a:blip r:embed="rId3"/>
          <a:srcRect r="50990"/>
          <a:stretch/>
        </p:blipFill>
        <p:spPr>
          <a:xfrm>
            <a:off x="132715" y="1221228"/>
            <a:ext cx="7121877" cy="192525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2"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6" grpId="1" animBg="1"/>
      <p:bldP spid="100" grpId="0" bldLvl="0"/>
      <p:bldP spid="100" grpId="1"/>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63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9106" y="1252509"/>
            <a:ext cx="1088834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Make similar conversations with the following situations.</a:t>
            </a:r>
          </a:p>
        </p:txBody>
      </p:sp>
      <p:sp>
        <p:nvSpPr>
          <p:cNvPr id="16" name="Rounded Rectangle 15"/>
          <p:cNvSpPr/>
          <p:nvPr/>
        </p:nvSpPr>
        <p:spPr>
          <a:xfrm>
            <a:off x="513715" y="122555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6500" y="112291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a:extLst>
              <a:ext uri="{FF2B5EF4-FFF2-40B4-BE49-F238E27FC236}">
                <a16:creationId xmlns:a16="http://schemas.microsoft.com/office/drawing/2014/main" id="{8B1EA850-E103-B330-7CE4-C93CE19D6573}"/>
              </a:ext>
            </a:extLst>
          </p:cNvPr>
          <p:cNvSpPr txBox="1"/>
          <p:nvPr/>
        </p:nvSpPr>
        <p:spPr>
          <a:xfrm>
            <a:off x="487067" y="160809"/>
            <a:ext cx="514220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3" name="TextBox 2">
            <a:extLst>
              <a:ext uri="{FF2B5EF4-FFF2-40B4-BE49-F238E27FC236}">
                <a16:creationId xmlns:a16="http://schemas.microsoft.com/office/drawing/2014/main" id="{9FB6E702-0072-D108-399F-0FF922CED674}"/>
              </a:ext>
            </a:extLst>
          </p:cNvPr>
          <p:cNvSpPr txBox="1"/>
          <p:nvPr/>
        </p:nvSpPr>
        <p:spPr>
          <a:xfrm>
            <a:off x="566500" y="4272368"/>
            <a:ext cx="10047583" cy="1200329"/>
          </a:xfrm>
          <a:prstGeom prst="rect">
            <a:avLst/>
          </a:prstGeom>
          <a:noFill/>
        </p:spPr>
        <p:txBody>
          <a:bodyPr wrap="square">
            <a:spAutoFit/>
          </a:bodyPr>
          <a:lstStyle/>
          <a:p>
            <a:r>
              <a:rPr lang="en-US" sz="3600" b="1" i="0" dirty="0">
                <a:solidFill>
                  <a:srgbClr val="F26548"/>
                </a:solidFill>
                <a:effectLst/>
              </a:rPr>
              <a:t>2. </a:t>
            </a:r>
            <a:r>
              <a:rPr lang="en-US" sz="3600" b="0" i="0" dirty="0">
                <a:solidFill>
                  <a:srgbClr val="242021"/>
                </a:solidFill>
                <a:effectLst/>
              </a:rPr>
              <a:t>A teacher wants to talk to </a:t>
            </a:r>
            <a:r>
              <a:rPr lang="en-US" sz="3600" b="0" i="0" dirty="0" err="1">
                <a:solidFill>
                  <a:srgbClr val="242021"/>
                </a:solidFill>
                <a:effectLst/>
              </a:rPr>
              <a:t>Ms</a:t>
            </a:r>
            <a:r>
              <a:rPr lang="en-US" sz="3600" b="0" i="0" dirty="0">
                <a:solidFill>
                  <a:srgbClr val="242021"/>
                </a:solidFill>
                <a:effectLst/>
              </a:rPr>
              <a:t> Hoa, but she is not there. You offer to write a note for </a:t>
            </a:r>
            <a:r>
              <a:rPr lang="en-US" sz="3600" b="0" i="0" dirty="0" err="1">
                <a:solidFill>
                  <a:srgbClr val="242021"/>
                </a:solidFill>
                <a:effectLst/>
              </a:rPr>
              <a:t>Ms</a:t>
            </a:r>
            <a:r>
              <a:rPr lang="en-US" sz="3600" b="0" i="0" dirty="0">
                <a:solidFill>
                  <a:srgbClr val="242021"/>
                </a:solidFill>
                <a:effectLst/>
              </a:rPr>
              <a:t> Hoa.</a:t>
            </a:r>
            <a:endParaRPr lang="en-US" sz="3600" dirty="0"/>
          </a:p>
        </p:txBody>
      </p:sp>
      <p:sp>
        <p:nvSpPr>
          <p:cNvPr id="4" name="TextBox 3">
            <a:extLst>
              <a:ext uri="{FF2B5EF4-FFF2-40B4-BE49-F238E27FC236}">
                <a16:creationId xmlns:a16="http://schemas.microsoft.com/office/drawing/2014/main" id="{7EB1DA6E-3A21-2BD7-F725-2B9A01E7DB79}"/>
              </a:ext>
            </a:extLst>
          </p:cNvPr>
          <p:cNvSpPr txBox="1"/>
          <p:nvPr/>
        </p:nvSpPr>
        <p:spPr>
          <a:xfrm>
            <a:off x="566500" y="2450852"/>
            <a:ext cx="10508457" cy="1200329"/>
          </a:xfrm>
          <a:prstGeom prst="rect">
            <a:avLst/>
          </a:prstGeom>
          <a:noFill/>
        </p:spPr>
        <p:txBody>
          <a:bodyPr wrap="square">
            <a:spAutoFit/>
          </a:bodyPr>
          <a:lstStyle/>
          <a:p>
            <a:r>
              <a:rPr lang="en-US" sz="3600" b="1" i="0" dirty="0">
                <a:solidFill>
                  <a:srgbClr val="F26548"/>
                </a:solidFill>
                <a:effectLst/>
              </a:rPr>
              <a:t>1. </a:t>
            </a:r>
            <a:r>
              <a:rPr lang="en-US" sz="3600" b="0" i="0" dirty="0">
                <a:solidFill>
                  <a:srgbClr val="242021"/>
                </a:solidFill>
                <a:effectLst/>
              </a:rPr>
              <a:t>Your friend doesn’t know how to use the library smart card. You offer to show him / her.</a:t>
            </a:r>
            <a:r>
              <a:rPr lang="en-US" sz="3600" dirty="0"/>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63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9106" y="1252509"/>
            <a:ext cx="1088834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Make similar conversations with the following situations.</a:t>
            </a:r>
          </a:p>
        </p:txBody>
      </p:sp>
      <p:sp>
        <p:nvSpPr>
          <p:cNvPr id="16" name="Rounded Rectangle 15"/>
          <p:cNvSpPr/>
          <p:nvPr/>
        </p:nvSpPr>
        <p:spPr>
          <a:xfrm>
            <a:off x="513715" y="122555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6500" y="112291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a:extLst>
              <a:ext uri="{FF2B5EF4-FFF2-40B4-BE49-F238E27FC236}">
                <a16:creationId xmlns:a16="http://schemas.microsoft.com/office/drawing/2014/main" id="{8B1EA850-E103-B330-7CE4-C93CE19D6573}"/>
              </a:ext>
            </a:extLst>
          </p:cNvPr>
          <p:cNvSpPr txBox="1"/>
          <p:nvPr/>
        </p:nvSpPr>
        <p:spPr>
          <a:xfrm>
            <a:off x="487067" y="160809"/>
            <a:ext cx="514220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4" name="TextBox 3">
            <a:extLst>
              <a:ext uri="{FF2B5EF4-FFF2-40B4-BE49-F238E27FC236}">
                <a16:creationId xmlns:a16="http://schemas.microsoft.com/office/drawing/2014/main" id="{B10665FC-F3F2-810A-7BFE-56DE7D1DC4A2}"/>
              </a:ext>
            </a:extLst>
          </p:cNvPr>
          <p:cNvSpPr txBox="1"/>
          <p:nvPr/>
        </p:nvSpPr>
        <p:spPr>
          <a:xfrm>
            <a:off x="605483" y="2358853"/>
            <a:ext cx="10047583" cy="1077218"/>
          </a:xfrm>
          <a:prstGeom prst="rect">
            <a:avLst/>
          </a:prstGeom>
          <a:noFill/>
        </p:spPr>
        <p:txBody>
          <a:bodyPr wrap="square">
            <a:spAutoFit/>
          </a:bodyPr>
          <a:lstStyle/>
          <a:p>
            <a:r>
              <a:rPr lang="en-US" sz="3200" b="1" i="0" dirty="0">
                <a:solidFill>
                  <a:srgbClr val="F26548"/>
                </a:solidFill>
                <a:effectLst/>
              </a:rPr>
              <a:t>1. </a:t>
            </a:r>
            <a:r>
              <a:rPr lang="en-US" sz="3200" b="0" i="0" dirty="0">
                <a:solidFill>
                  <a:srgbClr val="242021"/>
                </a:solidFill>
                <a:effectLst/>
              </a:rPr>
              <a:t>Your friend doesn’t know how to use the library smart card. You offer to show him / her.</a:t>
            </a:r>
            <a:r>
              <a:rPr lang="en-US" sz="3200" dirty="0"/>
              <a:t> </a:t>
            </a:r>
          </a:p>
        </p:txBody>
      </p:sp>
      <p:sp>
        <p:nvSpPr>
          <p:cNvPr id="3" name="Text Box 5">
            <a:extLst>
              <a:ext uri="{FF2B5EF4-FFF2-40B4-BE49-F238E27FC236}">
                <a16:creationId xmlns:a16="http://schemas.microsoft.com/office/drawing/2014/main" id="{F39A03B4-1C3A-ED84-ACFC-5B32903EB3A4}"/>
              </a:ext>
            </a:extLst>
          </p:cNvPr>
          <p:cNvSpPr txBox="1"/>
          <p:nvPr/>
        </p:nvSpPr>
        <p:spPr>
          <a:xfrm>
            <a:off x="513657" y="4018711"/>
            <a:ext cx="11123295" cy="1569660"/>
          </a:xfrm>
          <a:prstGeom prst="rect">
            <a:avLst/>
          </a:prstGeom>
          <a:solidFill>
            <a:srgbClr val="FFC4A3"/>
          </a:solidFill>
          <a:ln w="9525">
            <a:noFill/>
          </a:ln>
        </p:spPr>
        <p:txBody>
          <a:bodyPr wrap="square">
            <a:spAutoFit/>
          </a:bodyPr>
          <a:lstStyle/>
          <a:p>
            <a:pPr marL="635" indent="-635" algn="just"/>
            <a:r>
              <a:rPr lang="en-US" sz="3200" b="1" i="1" dirty="0"/>
              <a:t>Suggested dialogues</a:t>
            </a:r>
            <a:r>
              <a:rPr lang="en-US" sz="3200" b="0" dirty="0"/>
              <a:t>:</a:t>
            </a:r>
          </a:p>
          <a:p>
            <a:pPr marL="635" indent="-635" algn="just"/>
            <a:r>
              <a:rPr lang="en-US" sz="3200" b="1" dirty="0"/>
              <a:t>You:</a:t>
            </a:r>
            <a:r>
              <a:rPr lang="en-US" sz="3200" b="0" dirty="0"/>
              <a:t> </a:t>
            </a:r>
            <a:r>
              <a:rPr lang="en-US" sz="3200" b="0" dirty="0">
                <a:highlight>
                  <a:srgbClr val="FFFF00"/>
                </a:highlight>
              </a:rPr>
              <a:t>I can</a:t>
            </a:r>
            <a:r>
              <a:rPr lang="en-US" sz="3200" b="0" dirty="0"/>
              <a:t> show you how to use the library smart card if you like. </a:t>
            </a:r>
          </a:p>
          <a:p>
            <a:pPr marL="635" indent="-635" algn="just"/>
            <a:r>
              <a:rPr lang="en-US" sz="3200" b="1" dirty="0"/>
              <a:t>Friend:</a:t>
            </a:r>
            <a:r>
              <a:rPr lang="en-US" sz="3200" b="0" dirty="0"/>
              <a:t> </a:t>
            </a:r>
            <a:r>
              <a:rPr lang="en-US" sz="3200" b="0" dirty="0">
                <a:highlight>
                  <a:srgbClr val="FFFF00"/>
                </a:highlight>
              </a:rPr>
              <a:t>Thanks</a:t>
            </a:r>
            <a:r>
              <a:rPr lang="en-US" sz="3200" b="0" dirty="0"/>
              <a:t>. That’s so kind of you. </a:t>
            </a:r>
          </a:p>
        </p:txBody>
      </p:sp>
    </p:spTree>
    <p:extLst>
      <p:ext uri="{BB962C8B-B14F-4D97-AF65-F5344CB8AC3E}">
        <p14:creationId xmlns:p14="http://schemas.microsoft.com/office/powerpoint/2010/main" val="340738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63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9106" y="1252509"/>
            <a:ext cx="1088834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Make similar conversations with the following situations.</a:t>
            </a:r>
          </a:p>
        </p:txBody>
      </p:sp>
      <p:sp>
        <p:nvSpPr>
          <p:cNvPr id="16" name="Rounded Rectangle 15"/>
          <p:cNvSpPr/>
          <p:nvPr/>
        </p:nvSpPr>
        <p:spPr>
          <a:xfrm>
            <a:off x="513715" y="122555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6500" y="112291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a:extLst>
              <a:ext uri="{FF2B5EF4-FFF2-40B4-BE49-F238E27FC236}">
                <a16:creationId xmlns:a16="http://schemas.microsoft.com/office/drawing/2014/main" id="{8B1EA850-E103-B330-7CE4-C93CE19D6573}"/>
              </a:ext>
            </a:extLst>
          </p:cNvPr>
          <p:cNvSpPr txBox="1"/>
          <p:nvPr/>
        </p:nvSpPr>
        <p:spPr>
          <a:xfrm>
            <a:off x="487067" y="160809"/>
            <a:ext cx="514220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4" name="TextBox 3">
            <a:extLst>
              <a:ext uri="{FF2B5EF4-FFF2-40B4-BE49-F238E27FC236}">
                <a16:creationId xmlns:a16="http://schemas.microsoft.com/office/drawing/2014/main" id="{B10665FC-F3F2-810A-7BFE-56DE7D1DC4A2}"/>
              </a:ext>
            </a:extLst>
          </p:cNvPr>
          <p:cNvSpPr txBox="1"/>
          <p:nvPr/>
        </p:nvSpPr>
        <p:spPr>
          <a:xfrm>
            <a:off x="605483" y="2358853"/>
            <a:ext cx="10047583" cy="1077218"/>
          </a:xfrm>
          <a:prstGeom prst="rect">
            <a:avLst/>
          </a:prstGeom>
          <a:noFill/>
        </p:spPr>
        <p:txBody>
          <a:bodyPr wrap="square">
            <a:spAutoFit/>
          </a:bodyPr>
          <a:lstStyle/>
          <a:p>
            <a:r>
              <a:rPr lang="en-US" sz="3200" b="1" i="0" dirty="0">
                <a:solidFill>
                  <a:srgbClr val="F26548"/>
                </a:solidFill>
                <a:effectLst/>
              </a:rPr>
              <a:t>2. </a:t>
            </a:r>
            <a:r>
              <a:rPr lang="en-US" sz="3200" b="0" i="0" dirty="0">
                <a:solidFill>
                  <a:srgbClr val="242021"/>
                </a:solidFill>
                <a:effectLst/>
              </a:rPr>
              <a:t>A teacher wants to talk to </a:t>
            </a:r>
            <a:r>
              <a:rPr lang="en-US" sz="3200" b="0" i="0" dirty="0" err="1">
                <a:solidFill>
                  <a:srgbClr val="242021"/>
                </a:solidFill>
                <a:effectLst/>
              </a:rPr>
              <a:t>Ms</a:t>
            </a:r>
            <a:r>
              <a:rPr lang="en-US" sz="3200" b="0" i="0" dirty="0">
                <a:solidFill>
                  <a:srgbClr val="242021"/>
                </a:solidFill>
                <a:effectLst/>
              </a:rPr>
              <a:t> Hoa, but she is not there. You offer to write a note for </a:t>
            </a:r>
            <a:r>
              <a:rPr lang="en-US" sz="3200" b="0" i="0" dirty="0" err="1">
                <a:solidFill>
                  <a:srgbClr val="242021"/>
                </a:solidFill>
                <a:effectLst/>
              </a:rPr>
              <a:t>Ms</a:t>
            </a:r>
            <a:r>
              <a:rPr lang="en-US" sz="3200" b="0" i="0" dirty="0">
                <a:solidFill>
                  <a:srgbClr val="242021"/>
                </a:solidFill>
                <a:effectLst/>
              </a:rPr>
              <a:t> Hoa.</a:t>
            </a:r>
            <a:endParaRPr lang="en-US" sz="3200" dirty="0"/>
          </a:p>
        </p:txBody>
      </p:sp>
      <p:sp>
        <p:nvSpPr>
          <p:cNvPr id="7" name="Text Box 6"/>
          <p:cNvSpPr txBox="1"/>
          <p:nvPr/>
        </p:nvSpPr>
        <p:spPr>
          <a:xfrm>
            <a:off x="513715" y="4166640"/>
            <a:ext cx="11123295" cy="1568450"/>
          </a:xfrm>
          <a:prstGeom prst="rect">
            <a:avLst/>
          </a:prstGeom>
          <a:solidFill>
            <a:srgbClr val="F96D7F"/>
          </a:solidFill>
          <a:ln w="9525">
            <a:noFill/>
          </a:ln>
        </p:spPr>
        <p:txBody>
          <a:bodyPr wrap="square">
            <a:spAutoFit/>
          </a:bodyPr>
          <a:lstStyle/>
          <a:p>
            <a:pPr marL="635" indent="-635"/>
            <a:r>
              <a:rPr lang="en-US" sz="3200" b="1" dirty="0">
                <a:solidFill>
                  <a:srgbClr val="000000"/>
                </a:solidFill>
              </a:rPr>
              <a:t>Conversation 2</a:t>
            </a:r>
          </a:p>
          <a:p>
            <a:pPr marL="635" indent="-635"/>
            <a:r>
              <a:rPr lang="en-US" sz="3200" b="1" dirty="0">
                <a:solidFill>
                  <a:srgbClr val="000000"/>
                </a:solidFill>
              </a:rPr>
              <a:t>You</a:t>
            </a:r>
            <a:r>
              <a:rPr lang="en-US" sz="3200" b="0" dirty="0">
                <a:solidFill>
                  <a:srgbClr val="000000"/>
                </a:solidFill>
              </a:rPr>
              <a:t>: </a:t>
            </a:r>
            <a:r>
              <a:rPr lang="en-US" sz="3200" b="0" dirty="0">
                <a:solidFill>
                  <a:srgbClr val="000000"/>
                </a:solidFill>
                <a:highlight>
                  <a:srgbClr val="FFFF00"/>
                </a:highlight>
              </a:rPr>
              <a:t>Would you like me to</a:t>
            </a:r>
            <a:r>
              <a:rPr lang="en-US" sz="3200" b="0" dirty="0">
                <a:solidFill>
                  <a:srgbClr val="000000"/>
                </a:solidFill>
              </a:rPr>
              <a:t> write a note for </a:t>
            </a:r>
            <a:r>
              <a:rPr lang="en-US" sz="3200" b="0" dirty="0" err="1">
                <a:solidFill>
                  <a:srgbClr val="000000"/>
                </a:solidFill>
              </a:rPr>
              <a:t>Ms</a:t>
            </a:r>
            <a:r>
              <a:rPr lang="en-US" sz="3200" b="0" dirty="0">
                <a:solidFill>
                  <a:srgbClr val="000000"/>
                </a:solidFill>
              </a:rPr>
              <a:t> Hoa? </a:t>
            </a:r>
            <a:endParaRPr lang="en-US" sz="3200" b="1" dirty="0">
              <a:solidFill>
                <a:srgbClr val="000000"/>
              </a:solidFill>
            </a:endParaRPr>
          </a:p>
          <a:p>
            <a:pPr marL="635" indent="-635"/>
            <a:r>
              <a:rPr lang="en-US" sz="3200" b="1" dirty="0">
                <a:solidFill>
                  <a:srgbClr val="000000"/>
                </a:solidFill>
              </a:rPr>
              <a:t>Friend</a:t>
            </a:r>
            <a:r>
              <a:rPr lang="en-US" sz="3200" b="0" dirty="0">
                <a:solidFill>
                  <a:srgbClr val="000000"/>
                </a:solidFill>
              </a:rPr>
              <a:t>: </a:t>
            </a:r>
            <a:r>
              <a:rPr lang="en-US" sz="3200" b="0" dirty="0">
                <a:solidFill>
                  <a:srgbClr val="000000"/>
                </a:solidFill>
                <a:highlight>
                  <a:srgbClr val="FFFF00"/>
                </a:highlight>
              </a:rPr>
              <a:t>Thank you.</a:t>
            </a:r>
            <a:r>
              <a:rPr lang="en-US" sz="3200" b="0" dirty="0">
                <a:solidFill>
                  <a:srgbClr val="000000"/>
                </a:solidFill>
              </a:rPr>
              <a:t> That’s so kind of you.</a:t>
            </a:r>
          </a:p>
        </p:txBody>
      </p:sp>
    </p:spTree>
    <p:extLst>
      <p:ext uri="{BB962C8B-B14F-4D97-AF65-F5344CB8AC3E}">
        <p14:creationId xmlns:p14="http://schemas.microsoft.com/office/powerpoint/2010/main" val="17153983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603250" y="754380"/>
            <a:ext cx="11123295" cy="583565"/>
          </a:xfrm>
          <a:prstGeom prst="rect">
            <a:avLst/>
          </a:prstGeom>
          <a:noFill/>
          <a:ln w="9525">
            <a:noFill/>
          </a:ln>
        </p:spPr>
        <p:txBody>
          <a:bodyPr wrap="square">
            <a:spAutoFit/>
          </a:bodyPr>
          <a:lstStyle/>
          <a:p>
            <a:pPr marL="635" indent="-635"/>
            <a:r>
              <a:rPr lang="en-US" sz="3200" b="0" dirty="0">
                <a:latin typeface="Segoe UI Semibold" panose="020B0702040204020203" pitchFamily="34" charset="0"/>
                <a:cs typeface="Segoe UI Semibold" panose="020B0702040204020203" pitchFamily="34" charset="0"/>
              </a:rPr>
              <a:t>- We have A &amp; B.</a:t>
            </a:r>
          </a:p>
        </p:txBody>
      </p:sp>
      <p:sp>
        <p:nvSpPr>
          <p:cNvPr id="2" name="Text Box 1"/>
          <p:cNvSpPr txBox="1"/>
          <p:nvPr/>
        </p:nvSpPr>
        <p:spPr>
          <a:xfrm>
            <a:off x="603250" y="1572895"/>
            <a:ext cx="11123295" cy="1076325"/>
          </a:xfrm>
          <a:prstGeom prst="rect">
            <a:avLst/>
          </a:prstGeom>
          <a:noFill/>
          <a:ln w="9525">
            <a:noFill/>
          </a:ln>
        </p:spPr>
        <p:txBody>
          <a:bodyPr wrap="square">
            <a:spAutoFit/>
          </a:bodyPr>
          <a:lstStyle/>
          <a:p>
            <a:pPr marL="635" indent="-635"/>
            <a:r>
              <a:rPr lang="en-US" sz="3200" b="0" dirty="0">
                <a:latin typeface="Segoe UI Semibold" panose="020B0702040204020203" pitchFamily="34" charset="0"/>
                <a:cs typeface="Segoe UI Semibold" panose="020B0702040204020203" pitchFamily="34" charset="0"/>
              </a:rPr>
              <a:t>- Imagine B is new to the city and he/she doesn’t know how to use the public transport system.</a:t>
            </a:r>
          </a:p>
        </p:txBody>
      </p:sp>
      <p:sp>
        <p:nvSpPr>
          <p:cNvPr id="3" name="Text Box 2"/>
          <p:cNvSpPr txBox="1"/>
          <p:nvPr/>
        </p:nvSpPr>
        <p:spPr>
          <a:xfrm>
            <a:off x="602932" y="2884170"/>
            <a:ext cx="11123295" cy="583565"/>
          </a:xfrm>
          <a:prstGeom prst="rect">
            <a:avLst/>
          </a:prstGeom>
          <a:noFill/>
          <a:ln w="9525">
            <a:noFill/>
          </a:ln>
        </p:spPr>
        <p:txBody>
          <a:bodyPr wrap="square">
            <a:spAutoFit/>
          </a:bodyPr>
          <a:lstStyle/>
          <a:p>
            <a:pPr marL="635" indent="-635"/>
            <a:r>
              <a:rPr lang="en-US" sz="3200" b="0" dirty="0">
                <a:latin typeface="Segoe UI Semibold" panose="020B0702040204020203" pitchFamily="34" charset="0"/>
                <a:cs typeface="Segoe UI Semibold" panose="020B0702040204020203" pitchFamily="34" charset="0"/>
              </a:rPr>
              <a:t>- Tell A to offer help to B and B to respond to A’s offer.</a:t>
            </a:r>
          </a:p>
        </p:txBody>
      </p:sp>
      <p:sp>
        <p:nvSpPr>
          <p:cNvPr id="5" name="Double Wave 4"/>
          <p:cNvSpPr/>
          <p:nvPr/>
        </p:nvSpPr>
        <p:spPr>
          <a:xfrm>
            <a:off x="1751330" y="3816350"/>
            <a:ext cx="8826500" cy="2260600"/>
          </a:xfrm>
          <a:prstGeom prst="doubleWave">
            <a:avLst/>
          </a:prstGeom>
          <a:solidFill>
            <a:schemeClr val="accent6">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dirty="0"/>
              <a:t>They are going to read the opinions of some students about their </a:t>
            </a:r>
            <a:r>
              <a:rPr lang="en-US" sz="3200" dirty="0" err="1"/>
              <a:t>favourite</a:t>
            </a:r>
            <a:r>
              <a:rPr lang="en-US" sz="3200" dirty="0"/>
              <a:t> means of transport in the city.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p:bldP spid="3" grpId="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612" y="-4354"/>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0765" y="1134745"/>
            <a:ext cx="10888345" cy="830997"/>
          </a:xfrm>
          <a:prstGeom prst="rect">
            <a:avLst/>
          </a:prstGeom>
          <a:noFill/>
          <a:effectLst/>
        </p:spPr>
        <p:txBody>
          <a:bodyPr wrap="square" rtlCol="0">
            <a:spAutoFit/>
          </a:bodyPr>
          <a:lstStyle/>
          <a:p>
            <a:pPr algn="just"/>
            <a:r>
              <a:rPr lang="en-US" sz="2400" b="1" dirty="0">
                <a:solidFill>
                  <a:schemeClr val="tx1"/>
                </a:solidFill>
                <a:effectLst>
                  <a:glow rad="88900">
                    <a:schemeClr val="bg1"/>
                  </a:glow>
                </a:effectLst>
                <a:cs typeface="Arial" panose="020B0604020202020204" pitchFamily="34" charset="0"/>
              </a:rPr>
              <a:t>Work in pairs. Read the descriptions of three teenagers about their favourite means of transport. Then complete the table below.</a:t>
            </a:r>
          </a:p>
        </p:txBody>
      </p:sp>
      <p:sp>
        <p:nvSpPr>
          <p:cNvPr id="16" name="Rounded Rectangle 15"/>
          <p:cNvSpPr/>
          <p:nvPr/>
        </p:nvSpPr>
        <p:spPr>
          <a:xfrm>
            <a:off x="578103" y="13457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28988" y="197137"/>
            <a:ext cx="6659880"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TRANSPORT IN THE CITY</a:t>
            </a:r>
          </a:p>
        </p:txBody>
      </p:sp>
      <p:sp>
        <p:nvSpPr>
          <p:cNvPr id="13" name="Text Box 12"/>
          <p:cNvSpPr txBox="1"/>
          <p:nvPr/>
        </p:nvSpPr>
        <p:spPr>
          <a:xfrm>
            <a:off x="144145" y="2044700"/>
            <a:ext cx="3926205" cy="4707890"/>
          </a:xfrm>
          <a:prstGeom prst="rect">
            <a:avLst/>
          </a:prstGeom>
          <a:solidFill>
            <a:srgbClr val="D4E1B1"/>
          </a:solidFill>
        </p:spPr>
        <p:txBody>
          <a:bodyPr wrap="square" rtlCol="0" anchor="t">
            <a:spAutoFit/>
          </a:bodyPr>
          <a:lstStyle/>
          <a:p>
            <a:r>
              <a:rPr lang="en-US" sz="3000" b="1" i="1" dirty="0"/>
              <a:t>Hoang</a:t>
            </a:r>
            <a:r>
              <a:rPr lang="en-US" sz="3000" dirty="0"/>
              <a:t>: I live in the suburbs of Ha Noi. I use my bike to get around. It’s convenient because I can ride it to places where the bus line doesn’t reach. Going by bike might be a bit slow, but I can avoid traffic jams.</a:t>
            </a:r>
          </a:p>
        </p:txBody>
      </p:sp>
      <p:sp>
        <p:nvSpPr>
          <p:cNvPr id="14" name="Text Box 13"/>
          <p:cNvSpPr txBox="1"/>
          <p:nvPr/>
        </p:nvSpPr>
        <p:spPr>
          <a:xfrm>
            <a:off x="4129405" y="2057400"/>
            <a:ext cx="3861435" cy="4678680"/>
          </a:xfrm>
          <a:prstGeom prst="rect">
            <a:avLst/>
          </a:prstGeom>
          <a:solidFill>
            <a:srgbClr val="FCE8C6"/>
          </a:solidFill>
        </p:spPr>
        <p:txBody>
          <a:bodyPr wrap="square" rtlCol="0" anchor="t">
            <a:noAutofit/>
          </a:bodyPr>
          <a:lstStyle/>
          <a:p>
            <a:r>
              <a:rPr lang="en-US" sz="3000" b="1" i="1" dirty="0" err="1"/>
              <a:t>Cholada</a:t>
            </a:r>
            <a:r>
              <a:rPr lang="en-US" sz="3000" b="1" i="1" dirty="0"/>
              <a:t>:</a:t>
            </a:r>
            <a:r>
              <a:rPr lang="en-US" sz="3000" dirty="0"/>
              <a:t> My </a:t>
            </a:r>
            <a:r>
              <a:rPr lang="en-US" sz="3000" dirty="0" err="1"/>
              <a:t>favourite</a:t>
            </a:r>
            <a:r>
              <a:rPr lang="en-US" sz="3000" dirty="0"/>
              <a:t> means of transport in Bangkok is the sky train. It’s crowded at rush hour, but it’s always on time. It doesn’t get stuck in traffic jams, so I can save time travelling.</a:t>
            </a:r>
          </a:p>
        </p:txBody>
      </p:sp>
      <p:sp>
        <p:nvSpPr>
          <p:cNvPr id="20" name="Text Box 19"/>
          <p:cNvSpPr txBox="1"/>
          <p:nvPr/>
        </p:nvSpPr>
        <p:spPr>
          <a:xfrm>
            <a:off x="8049260" y="2066290"/>
            <a:ext cx="3957955" cy="4686300"/>
          </a:xfrm>
          <a:prstGeom prst="rect">
            <a:avLst/>
          </a:prstGeom>
          <a:solidFill>
            <a:srgbClr val="FBD9DA"/>
          </a:solidFill>
        </p:spPr>
        <p:txBody>
          <a:bodyPr wrap="square" rtlCol="0" anchor="t">
            <a:noAutofit/>
          </a:bodyPr>
          <a:lstStyle/>
          <a:p>
            <a:r>
              <a:rPr lang="en-US" sz="3000" b="1" i="1"/>
              <a:t>Kathy: </a:t>
            </a:r>
            <a:r>
              <a:rPr lang="en-US" sz="3000"/>
              <a:t>I love the tram in Melbourne. It offers a discount for students. Sometimes the tram is late, but it always updates its arrival on a smartphone app, so I know in advance and arrange my time easily.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wedg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000" fill="hold">
                                          <p:stCondLst>
                                            <p:cond delay="0"/>
                                          </p:stCondLst>
                                        </p:cTn>
                                        <p:tgtEl>
                                          <p:spTgt spid="14"/>
                                        </p:tgtEl>
                                        <p:attrNameLst>
                                          <p:attrName>style.visibility</p:attrName>
                                        </p:attrNameLst>
                                      </p:cBhvr>
                                      <p:to>
                                        <p:strVal val="visible"/>
                                      </p:to>
                                    </p:set>
                                    <p:animEffect transition="in" filter="wedg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000"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20" grpId="0" animBg="1"/>
      <p:bldP spid="2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5532813" y="2184077"/>
            <a:ext cx="9119446" cy="867709"/>
            <a:chOff x="3034454" y="307340"/>
            <a:chExt cx="9119446" cy="867709"/>
          </a:xfrm>
        </p:grpSpPr>
        <p:grpSp>
          <p:nvGrpSpPr>
            <p:cNvPr id="9" name="Group 8"/>
            <p:cNvGrpSpPr/>
            <p:nvPr/>
          </p:nvGrpSpPr>
          <p:grpSpPr>
            <a:xfrm>
              <a:off x="4871957" y="413386"/>
              <a:ext cx="712319" cy="709214"/>
              <a:chOff x="2180974" y="148629"/>
              <a:chExt cx="712319" cy="709214"/>
            </a:xfrm>
          </p:grpSpPr>
          <p:sp>
            <p:nvSpPr>
              <p:cNvPr id="10" name="Oval 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ord 1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39"/>
            <p:cNvSpPr txBox="1"/>
            <p:nvPr/>
          </p:nvSpPr>
          <p:spPr>
            <a:xfrm>
              <a:off x="3034454" y="307340"/>
              <a:ext cx="2089150" cy="861774"/>
            </a:xfrm>
            <a:prstGeom prst="rect">
              <a:avLst/>
            </a:prstGeom>
            <a:noFill/>
          </p:spPr>
          <p:txBody>
            <a:bodyPr wrap="square" rtlCol="0">
              <a:spAutoFit/>
            </a:bodyPr>
            <a:lstStyle/>
            <a:p>
              <a:pPr algn="ctr"/>
              <a:r>
                <a:rPr lang="en-US" sz="5000" b="1" dirty="0">
                  <a:solidFill>
                    <a:schemeClr val="bg1"/>
                  </a:solidFill>
                  <a:latin typeface="Myriad Pro" pitchFamily="34" charset="0"/>
                </a:rPr>
                <a:t>Unit</a:t>
              </a:r>
            </a:p>
          </p:txBody>
        </p:sp>
        <p:sp>
          <p:nvSpPr>
            <p:cNvPr id="13" name="TextBox 16"/>
            <p:cNvSpPr txBox="1"/>
            <p:nvPr/>
          </p:nvSpPr>
          <p:spPr>
            <a:xfrm>
              <a:off x="4853882" y="396833"/>
              <a:ext cx="730394" cy="706755"/>
            </a:xfrm>
            <a:prstGeom prst="rect">
              <a:avLst/>
            </a:prstGeom>
            <a:noFill/>
          </p:spPr>
          <p:txBody>
            <a:bodyPr wrap="square" rtlCol="0">
              <a:spAutoFit/>
            </a:bodyPr>
            <a:lstStyle/>
            <a:p>
              <a:pPr algn="ctr"/>
              <a:r>
                <a:rPr lang="en-US" sz="4000" b="1">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0" name="TextBox 40"/>
            <p:cNvSpPr txBox="1"/>
            <p:nvPr/>
          </p:nvSpPr>
          <p:spPr>
            <a:xfrm>
              <a:off x="5632792" y="313275"/>
              <a:ext cx="6521108" cy="861774"/>
            </a:xfrm>
            <a:prstGeom prst="rect">
              <a:avLst/>
            </a:prstGeom>
            <a:noFill/>
          </p:spPr>
          <p:txBody>
            <a:bodyPr wrap="square" rtlCol="0">
              <a:spAutoFit/>
            </a:bodyPr>
            <a:lstStyle/>
            <a:p>
              <a:r>
                <a:rPr lang="en-US" sz="5000" b="1" dirty="0">
                  <a:solidFill>
                    <a:schemeClr val="bg1"/>
                  </a:solidFill>
                  <a:latin typeface="Myriad Pro" pitchFamily="34" charset="0"/>
                </a:rPr>
                <a:t>CITY LIFE</a:t>
              </a:r>
            </a:p>
          </p:txBody>
        </p:sp>
      </p:grpSp>
      <p:sp>
        <p:nvSpPr>
          <p:cNvPr id="14" name="Rounded Rectangle 13"/>
          <p:cNvSpPr/>
          <p:nvPr/>
        </p:nvSpPr>
        <p:spPr>
          <a:xfrm>
            <a:off x="6076057" y="3397744"/>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6601615" y="3433287"/>
            <a:ext cx="4712984" cy="521970"/>
          </a:xfrm>
          <a:prstGeom prst="rect">
            <a:avLst/>
          </a:prstGeom>
          <a:noFill/>
        </p:spPr>
        <p:txBody>
          <a:bodyPr wrap="square" rtlCol="0">
            <a:spAutoFit/>
          </a:bodyPr>
          <a:lstStyle/>
          <a:p>
            <a:r>
              <a:rPr lang="en-US" sz="2800" b="1" dirty="0">
                <a:solidFill>
                  <a:schemeClr val="bg1"/>
                </a:solidFill>
              </a:rPr>
              <a:t>LESSON 4: COMMUNICATION</a:t>
            </a:r>
          </a:p>
        </p:txBody>
      </p:sp>
      <p:grpSp>
        <p:nvGrpSpPr>
          <p:cNvPr id="16" name="Group 15"/>
          <p:cNvGrpSpPr/>
          <p:nvPr/>
        </p:nvGrpSpPr>
        <p:grpSpPr>
          <a:xfrm>
            <a:off x="5531589" y="3228814"/>
            <a:ext cx="990895" cy="941618"/>
            <a:chOff x="2766630" y="1746890"/>
            <a:chExt cx="990895" cy="941618"/>
          </a:xfrm>
        </p:grpSpPr>
        <p:pic>
          <p:nvPicPr>
            <p:cNvPr id="18" name="Picture 1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5"/>
            <a:srcRect t="5582"/>
            <a:stretch>
              <a:fillRect/>
            </a:stretch>
          </p:blipFill>
          <p:spPr>
            <a:xfrm>
              <a:off x="2906617" y="1968106"/>
              <a:ext cx="710920" cy="499184"/>
            </a:xfrm>
            <a:prstGeom prst="rect">
              <a:avLst/>
            </a:prstGeom>
          </p:spPr>
        </p:pic>
      </p:grpSp>
      <p:grpSp>
        <p:nvGrpSpPr>
          <p:cNvPr id="25" name="Group 24"/>
          <p:cNvGrpSpPr/>
          <p:nvPr/>
        </p:nvGrpSpPr>
        <p:grpSpPr>
          <a:xfrm>
            <a:off x="272415" y="295910"/>
            <a:ext cx="4752340" cy="5850890"/>
            <a:chOff x="429" y="466"/>
            <a:chExt cx="7484" cy="9214"/>
          </a:xfrm>
          <a:blipFill rotWithShape="1">
            <a:blip r:embed="rId6"/>
            <a:stretch>
              <a:fillRect/>
            </a:stretch>
          </a:blipFill>
        </p:grpSpPr>
        <p:sp>
          <p:nvSpPr>
            <p:cNvPr id="3" name="Freeform 2"/>
            <p:cNvSpPr/>
            <p:nvPr/>
          </p:nvSpPr>
          <p:spPr>
            <a:xfrm>
              <a:off x="429" y="466"/>
              <a:ext cx="1416" cy="918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Freeform 7"/>
            <p:cNvSpPr/>
            <p:nvPr/>
          </p:nvSpPr>
          <p:spPr>
            <a:xfrm>
              <a:off x="1856" y="1791"/>
              <a:ext cx="1218" cy="6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7" name="Freeform 16"/>
            <p:cNvSpPr/>
            <p:nvPr/>
          </p:nvSpPr>
          <p:spPr>
            <a:xfrm>
              <a:off x="3118" y="2500"/>
              <a:ext cx="1031" cy="5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2" name="Freeform 21"/>
            <p:cNvSpPr/>
            <p:nvPr/>
          </p:nvSpPr>
          <p:spPr>
            <a:xfrm flipH="1">
              <a:off x="6497" y="498"/>
              <a:ext cx="1416" cy="918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3" name="Freeform 22"/>
            <p:cNvSpPr/>
            <p:nvPr/>
          </p:nvSpPr>
          <p:spPr>
            <a:xfrm flipH="1">
              <a:off x="5268" y="1791"/>
              <a:ext cx="1218" cy="6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4" name="Freeform 23"/>
            <p:cNvSpPr/>
            <p:nvPr/>
          </p:nvSpPr>
          <p:spPr>
            <a:xfrm flipH="1">
              <a:off x="4193" y="2500"/>
              <a:ext cx="1031" cy="5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nodeType="withEffect" p14:presetBounceEnd="44000">
                                      <p:stCondLst>
                                        <p:cond delay="0"/>
                                      </p:stCondLst>
                                      <p:childTnLst>
                                        <p:set>
                                          <p:cBhvr>
                                            <p:cTn id="6" dur="1000" fill="hold">
                                              <p:stCondLst>
                                                <p:cond delay="0"/>
                                              </p:stCondLst>
                                            </p:cTn>
                                            <p:tgtEl>
                                              <p:spTgt spid="25"/>
                                            </p:tgtEl>
                                            <p:attrNameLst>
                                              <p:attrName>style.visibility</p:attrName>
                                            </p:attrNameLst>
                                          </p:cBhvr>
                                          <p:to>
                                            <p:strVal val="visible"/>
                                          </p:to>
                                        </p:set>
                                        <p:anim calcmode="lin" valueType="num" p14:bounceEnd="44000">
                                          <p:cBhvr additive="base">
                                            <p:cTn id="7" dur="10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8" dur="1000" fill="hold"/>
                                            <p:tgtEl>
                                              <p:spTgt spid="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decel="100000"/>
                                            <p:tgtEl>
                                              <p:spTgt spid="4"/>
                                            </p:tgtEl>
                                          </p:cBhvr>
                                        </p:animEffect>
                                        <p:anim calcmode="lin" valueType="num">
                                          <p:cBhvr>
                                            <p:cTn id="13" dur="400" decel="100000" fill="hold"/>
                                            <p:tgtEl>
                                              <p:spTgt spid="4"/>
                                            </p:tgtEl>
                                            <p:attrNameLst>
                                              <p:attrName>style.rotation</p:attrName>
                                            </p:attrNameLst>
                                          </p:cBhvr>
                                          <p:tavLst>
                                            <p:tav tm="0">
                                              <p:val>
                                                <p:fltVal val="-90"/>
                                              </p:val>
                                            </p:tav>
                                            <p:tav tm="100000">
                                              <p:val>
                                                <p:fltVal val="0"/>
                                              </p:val>
                                            </p:tav>
                                          </p:tavLst>
                                        </p:anim>
                                        <p:anim calcmode="lin" valueType="num">
                                          <p:cBhvr>
                                            <p:cTn id="14" dur="400" decel="100000" fill="hold"/>
                                            <p:tgtEl>
                                              <p:spTgt spid="4"/>
                                            </p:tgtEl>
                                            <p:attrNameLst>
                                              <p:attrName>ppt_x</p:attrName>
                                            </p:attrNameLst>
                                          </p:cBhvr>
                                          <p:tavLst>
                                            <p:tav tm="0">
                                              <p:val>
                                                <p:strVal val="#ppt_x+0.4"/>
                                              </p:val>
                                            </p:tav>
                                            <p:tav tm="100000">
                                              <p:val>
                                                <p:strVal val="#ppt_x-0.05"/>
                                              </p:val>
                                            </p:tav>
                                          </p:tavLst>
                                        </p:anim>
                                        <p:anim calcmode="lin" valueType="num">
                                          <p:cBhvr>
                                            <p:cTn id="15" dur="400" decel="100000" fill="hold"/>
                                            <p:tgtEl>
                                              <p:spTgt spid="4"/>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nodeType="withEffect">
                                      <p:stCondLst>
                                        <p:cond delay="0"/>
                                      </p:stCondLst>
                                      <p:childTnLst>
                                        <p:set>
                                          <p:cBhvr>
                                            <p:cTn id="6" dur="1000"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arrow.wav"/>
                                            </p:tgtEl>
                                          </p:cMediaNode>
                                        </p:audio>
                                      </p:sub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decel="100000"/>
                                            <p:tgtEl>
                                              <p:spTgt spid="4"/>
                                            </p:tgtEl>
                                          </p:cBhvr>
                                        </p:animEffect>
                                        <p:anim calcmode="lin" valueType="num">
                                          <p:cBhvr>
                                            <p:cTn id="13" dur="400" decel="100000" fill="hold"/>
                                            <p:tgtEl>
                                              <p:spTgt spid="4"/>
                                            </p:tgtEl>
                                            <p:attrNameLst>
                                              <p:attrName>style.rotation</p:attrName>
                                            </p:attrNameLst>
                                          </p:cBhvr>
                                          <p:tavLst>
                                            <p:tav tm="0">
                                              <p:val>
                                                <p:fltVal val="-90"/>
                                              </p:val>
                                            </p:tav>
                                            <p:tav tm="100000">
                                              <p:val>
                                                <p:fltVal val="0"/>
                                              </p:val>
                                            </p:tav>
                                          </p:tavLst>
                                        </p:anim>
                                        <p:anim calcmode="lin" valueType="num">
                                          <p:cBhvr>
                                            <p:cTn id="14" dur="400" decel="100000" fill="hold"/>
                                            <p:tgtEl>
                                              <p:spTgt spid="4"/>
                                            </p:tgtEl>
                                            <p:attrNameLst>
                                              <p:attrName>ppt_x</p:attrName>
                                            </p:attrNameLst>
                                          </p:cBhvr>
                                          <p:tavLst>
                                            <p:tav tm="0">
                                              <p:val>
                                                <p:strVal val="#ppt_x+0.4"/>
                                              </p:val>
                                            </p:tav>
                                            <p:tav tm="100000">
                                              <p:val>
                                                <p:strVal val="#ppt_x-0.05"/>
                                              </p:val>
                                            </p:tav>
                                          </p:tavLst>
                                        </p:anim>
                                        <p:anim calcmode="lin" valueType="num">
                                          <p:cBhvr>
                                            <p:cTn id="15" dur="400" decel="100000" fill="hold"/>
                                            <p:tgtEl>
                                              <p:spTgt spid="4"/>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45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63163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8" name="Table 7"/>
          <p:cNvGraphicFramePr/>
          <p:nvPr>
            <p:extLst>
              <p:ext uri="{D42A27DB-BD31-4B8C-83A1-F6EECF244321}">
                <p14:modId xmlns:p14="http://schemas.microsoft.com/office/powerpoint/2010/main" val="2588334800"/>
              </p:ext>
            </p:extLst>
          </p:nvPr>
        </p:nvGraphicFramePr>
        <p:xfrm>
          <a:off x="168275" y="1459230"/>
          <a:ext cx="11855450" cy="5060315"/>
        </p:xfrm>
        <a:graphic>
          <a:graphicData uri="http://schemas.openxmlformats.org/drawingml/2006/table">
            <a:tbl>
              <a:tblPr firstRow="1" bandRow="1">
                <a:tableStyleId>{5C22544A-7EE6-4342-B048-85BDC9FD1C3A}</a:tableStyleId>
              </a:tblPr>
              <a:tblGrid>
                <a:gridCol w="1527174">
                  <a:extLst>
                    <a:ext uri="{9D8B030D-6E8A-4147-A177-3AD203B41FA5}">
                      <a16:colId xmlns:a16="http://schemas.microsoft.com/office/drawing/2014/main" val="20000"/>
                    </a:ext>
                  </a:extLst>
                </a:gridCol>
                <a:gridCol w="3020530">
                  <a:extLst>
                    <a:ext uri="{9D8B030D-6E8A-4147-A177-3AD203B41FA5}">
                      <a16:colId xmlns:a16="http://schemas.microsoft.com/office/drawing/2014/main" val="20001"/>
                    </a:ext>
                  </a:extLst>
                </a:gridCol>
                <a:gridCol w="2380146">
                  <a:extLst>
                    <a:ext uri="{9D8B030D-6E8A-4147-A177-3AD203B41FA5}">
                      <a16:colId xmlns:a16="http://schemas.microsoft.com/office/drawing/2014/main" val="20002"/>
                    </a:ext>
                  </a:extLst>
                </a:gridCol>
                <a:gridCol w="2219325">
                  <a:extLst>
                    <a:ext uri="{9D8B030D-6E8A-4147-A177-3AD203B41FA5}">
                      <a16:colId xmlns:a16="http://schemas.microsoft.com/office/drawing/2014/main" val="20003"/>
                    </a:ext>
                  </a:extLst>
                </a:gridCol>
                <a:gridCol w="2708275">
                  <a:extLst>
                    <a:ext uri="{9D8B030D-6E8A-4147-A177-3AD203B41FA5}">
                      <a16:colId xmlns:a16="http://schemas.microsoft.com/office/drawing/2014/main" val="20004"/>
                    </a:ext>
                  </a:extLst>
                </a:gridCol>
              </a:tblGrid>
              <a:tr h="1040765">
                <a:tc>
                  <a:txBody>
                    <a:bodyPr/>
                    <a:lstStyle/>
                    <a:p>
                      <a:pPr algn="ctr">
                        <a:buNone/>
                      </a:pPr>
                      <a:r>
                        <a:rPr lang="en-US" sz="3000" dirty="0"/>
                        <a:t>Name </a:t>
                      </a:r>
                    </a:p>
                  </a:txBody>
                  <a:tcPr/>
                </a:tc>
                <a:tc>
                  <a:txBody>
                    <a:bodyPr/>
                    <a:lstStyle/>
                    <a:p>
                      <a:pPr algn="ctr">
                        <a:buNone/>
                      </a:pPr>
                      <a:r>
                        <a:rPr lang="en-US" sz="3000"/>
                        <a:t>Favourite means </a:t>
                      </a:r>
                    </a:p>
                    <a:p>
                      <a:pPr algn="ctr">
                        <a:buNone/>
                      </a:pPr>
                      <a:r>
                        <a:rPr lang="en-US" sz="3000"/>
                        <a:t>of transport</a:t>
                      </a:r>
                    </a:p>
                  </a:txBody>
                  <a:tcPr/>
                </a:tc>
                <a:tc>
                  <a:txBody>
                    <a:bodyPr/>
                    <a:lstStyle/>
                    <a:p>
                      <a:pPr algn="ctr">
                        <a:buNone/>
                      </a:pPr>
                      <a:r>
                        <a:rPr lang="en-US" sz="3000"/>
                        <a:t>Advantage(s)</a:t>
                      </a:r>
                    </a:p>
                  </a:txBody>
                  <a:tcPr/>
                </a:tc>
                <a:tc>
                  <a:txBody>
                    <a:bodyPr/>
                    <a:lstStyle/>
                    <a:p>
                      <a:pPr algn="ctr">
                        <a:buNone/>
                      </a:pPr>
                      <a:r>
                        <a:rPr lang="en-US" sz="3000"/>
                        <a:t>Drawback(s)</a:t>
                      </a:r>
                    </a:p>
                  </a:txBody>
                  <a:tcPr/>
                </a:tc>
                <a:tc>
                  <a:txBody>
                    <a:bodyPr/>
                    <a:lstStyle/>
                    <a:p>
                      <a:pPr algn="ctr">
                        <a:buNone/>
                      </a:pPr>
                      <a:r>
                        <a:rPr lang="en-US" sz="3000"/>
                        <a:t>Why using it</a:t>
                      </a:r>
                    </a:p>
                  </a:txBody>
                  <a:tcPr/>
                </a:tc>
                <a:extLst>
                  <a:ext uri="{0D108BD9-81ED-4DB2-BD59-A6C34878D82A}">
                    <a16:rowId xmlns:a16="http://schemas.microsoft.com/office/drawing/2014/main" val="10000"/>
                  </a:ext>
                </a:extLst>
              </a:tr>
              <a:tr h="1339850">
                <a:tc>
                  <a:txBody>
                    <a:bodyPr/>
                    <a:lstStyle/>
                    <a:p>
                      <a:pPr>
                        <a:buNone/>
                      </a:pPr>
                      <a:r>
                        <a:rPr lang="en-US" sz="3000" b="0" dirty="0"/>
                        <a:t>Hoang</a:t>
                      </a:r>
                    </a:p>
                  </a:txBody>
                  <a:tcPr/>
                </a:tc>
                <a:tc>
                  <a:txBody>
                    <a:bodyPr/>
                    <a:lstStyle/>
                    <a:p>
                      <a:pPr>
                        <a:buNone/>
                      </a:pPr>
                      <a:r>
                        <a:rPr lang="en-US" sz="3000" b="0" dirty="0"/>
                        <a:t>bike</a:t>
                      </a:r>
                    </a:p>
                  </a:txBody>
                  <a:tcPr/>
                </a:tc>
                <a:tc>
                  <a:txBody>
                    <a:bodyPr/>
                    <a:lstStyle/>
                    <a:p>
                      <a:pPr>
                        <a:buNone/>
                      </a:pPr>
                      <a:r>
                        <a:rPr lang="en-US" sz="3000" b="0"/>
                        <a:t>convenient</a:t>
                      </a:r>
                    </a:p>
                  </a:txBody>
                  <a:tcPr/>
                </a:tc>
                <a:tc>
                  <a:txBody>
                    <a:bodyPr/>
                    <a:lstStyle/>
                    <a:p>
                      <a:pPr>
                        <a:buNone/>
                      </a:pPr>
                      <a:r>
                        <a:rPr lang="en-US" sz="3000" b="0"/>
                        <a:t>slow</a:t>
                      </a:r>
                    </a:p>
                  </a:txBody>
                  <a:tcPr/>
                </a:tc>
                <a:tc>
                  <a:txBody>
                    <a:bodyPr/>
                    <a:lstStyle/>
                    <a:p>
                      <a:pPr>
                        <a:buNone/>
                      </a:pPr>
                      <a:r>
                        <a:rPr lang="en-US" sz="3000" b="0" dirty="0"/>
                        <a:t>avoid </a:t>
                      </a:r>
                    </a:p>
                    <a:p>
                      <a:pPr>
                        <a:buNone/>
                      </a:pPr>
                      <a:r>
                        <a:rPr lang="en-US" sz="3000" b="0" dirty="0"/>
                        <a:t>(1) __________</a:t>
                      </a:r>
                    </a:p>
                  </a:txBody>
                  <a:tcPr/>
                </a:tc>
                <a:extLst>
                  <a:ext uri="{0D108BD9-81ED-4DB2-BD59-A6C34878D82A}">
                    <a16:rowId xmlns:a16="http://schemas.microsoft.com/office/drawing/2014/main" val="10001"/>
                  </a:ext>
                </a:extLst>
              </a:tr>
              <a:tr h="1339850">
                <a:tc>
                  <a:txBody>
                    <a:bodyPr/>
                    <a:lstStyle/>
                    <a:p>
                      <a:pPr>
                        <a:buNone/>
                      </a:pPr>
                      <a:r>
                        <a:rPr lang="en-US" sz="3000" b="0"/>
                        <a:t>Cholada</a:t>
                      </a:r>
                    </a:p>
                  </a:txBody>
                  <a:tcPr/>
                </a:tc>
                <a:tc>
                  <a:txBody>
                    <a:bodyPr/>
                    <a:lstStyle/>
                    <a:p>
                      <a:pPr>
                        <a:buNone/>
                      </a:pPr>
                      <a:r>
                        <a:rPr lang="en-US" sz="3000" b="0" dirty="0"/>
                        <a:t>(2) _________</a:t>
                      </a:r>
                    </a:p>
                  </a:txBody>
                  <a:tcPr/>
                </a:tc>
                <a:tc>
                  <a:txBody>
                    <a:bodyPr/>
                    <a:lstStyle/>
                    <a:p>
                      <a:pPr>
                        <a:buNone/>
                      </a:pPr>
                      <a:r>
                        <a:rPr lang="en-US" sz="3000" b="0"/>
                        <a:t>on time</a:t>
                      </a:r>
                    </a:p>
                  </a:txBody>
                  <a:tcPr/>
                </a:tc>
                <a:tc>
                  <a:txBody>
                    <a:bodyPr/>
                    <a:lstStyle/>
                    <a:p>
                      <a:pPr>
                        <a:buNone/>
                      </a:pPr>
                      <a:r>
                        <a:rPr lang="en-US" sz="3000" b="0" dirty="0"/>
                        <a:t>(3) ________</a:t>
                      </a:r>
                    </a:p>
                    <a:p>
                      <a:pPr>
                        <a:buNone/>
                      </a:pPr>
                      <a:r>
                        <a:rPr lang="en-US" sz="3000" b="0" dirty="0"/>
                        <a:t>at rush hour</a:t>
                      </a:r>
                    </a:p>
                  </a:txBody>
                  <a:tcPr/>
                </a:tc>
                <a:tc>
                  <a:txBody>
                    <a:bodyPr/>
                    <a:lstStyle/>
                    <a:p>
                      <a:pPr>
                        <a:buNone/>
                      </a:pPr>
                      <a:r>
                        <a:rPr lang="en-US" sz="3000" b="0"/>
                        <a:t>save time travelling</a:t>
                      </a:r>
                    </a:p>
                  </a:txBody>
                  <a:tcPr/>
                </a:tc>
                <a:extLst>
                  <a:ext uri="{0D108BD9-81ED-4DB2-BD59-A6C34878D82A}">
                    <a16:rowId xmlns:a16="http://schemas.microsoft.com/office/drawing/2014/main" val="10002"/>
                  </a:ext>
                </a:extLst>
              </a:tr>
              <a:tr h="1339850">
                <a:tc>
                  <a:txBody>
                    <a:bodyPr/>
                    <a:lstStyle/>
                    <a:p>
                      <a:pPr>
                        <a:buNone/>
                      </a:pPr>
                      <a:r>
                        <a:rPr lang="en-US" sz="3000" b="0"/>
                        <a:t>Kathy</a:t>
                      </a:r>
                    </a:p>
                  </a:txBody>
                  <a:tcPr/>
                </a:tc>
                <a:tc>
                  <a:txBody>
                    <a:bodyPr/>
                    <a:lstStyle/>
                    <a:p>
                      <a:pPr>
                        <a:buNone/>
                      </a:pPr>
                      <a:r>
                        <a:rPr lang="en-US" sz="3000" b="0" dirty="0"/>
                        <a:t>(4)________</a:t>
                      </a:r>
                    </a:p>
                  </a:txBody>
                  <a:tcPr/>
                </a:tc>
                <a:tc>
                  <a:txBody>
                    <a:bodyPr/>
                    <a:lstStyle/>
                    <a:p>
                      <a:pPr>
                        <a:buNone/>
                      </a:pPr>
                      <a:r>
                        <a:rPr lang="en-US" sz="3000" b="0" dirty="0"/>
                        <a:t>(5) ________</a:t>
                      </a:r>
                    </a:p>
                    <a:p>
                      <a:pPr>
                        <a:buNone/>
                      </a:pPr>
                      <a:r>
                        <a:rPr lang="en-US" sz="3000" b="0" dirty="0"/>
                        <a:t>for students</a:t>
                      </a:r>
                    </a:p>
                  </a:txBody>
                  <a:tcPr/>
                </a:tc>
                <a:tc>
                  <a:txBody>
                    <a:bodyPr/>
                    <a:lstStyle/>
                    <a:p>
                      <a:pPr>
                        <a:buNone/>
                      </a:pPr>
                      <a:r>
                        <a:rPr lang="en-US" sz="3000" b="0" dirty="0"/>
                        <a:t>late</a:t>
                      </a:r>
                    </a:p>
                  </a:txBody>
                  <a:tcPr/>
                </a:tc>
                <a:tc>
                  <a:txBody>
                    <a:bodyPr/>
                    <a:lstStyle/>
                    <a:p>
                      <a:pPr>
                        <a:buNone/>
                      </a:pPr>
                      <a:r>
                        <a:rPr lang="en-US" sz="3000" b="0" dirty="0"/>
                        <a:t>arrange time easily</a:t>
                      </a:r>
                    </a:p>
                  </a:txBody>
                  <a:tcPr/>
                </a:tc>
                <a:extLst>
                  <a:ext uri="{0D108BD9-81ED-4DB2-BD59-A6C34878D82A}">
                    <a16:rowId xmlns:a16="http://schemas.microsoft.com/office/drawing/2014/main" val="10003"/>
                  </a:ext>
                </a:extLst>
              </a:tr>
            </a:tbl>
          </a:graphicData>
        </a:graphic>
      </p:graphicFrame>
      <p:sp>
        <p:nvSpPr>
          <p:cNvPr id="100" name="Text Box 99"/>
          <p:cNvSpPr txBox="1"/>
          <p:nvPr/>
        </p:nvSpPr>
        <p:spPr>
          <a:xfrm>
            <a:off x="9813925" y="2923027"/>
            <a:ext cx="2130425" cy="583565"/>
          </a:xfrm>
          <a:prstGeom prst="rect">
            <a:avLst/>
          </a:prstGeom>
          <a:noFill/>
          <a:ln w="9525">
            <a:noFill/>
          </a:ln>
        </p:spPr>
        <p:txBody>
          <a:bodyPr wrap="square">
            <a:spAutoFit/>
          </a:bodyPr>
          <a:lstStyle/>
          <a:p>
            <a:pPr marL="635" indent="-635"/>
            <a:r>
              <a:rPr lang="en-US" sz="3200" b="1" dirty="0">
                <a:solidFill>
                  <a:srgbClr val="7030A0"/>
                </a:solidFill>
              </a:rPr>
              <a:t>traffic jams</a:t>
            </a:r>
          </a:p>
        </p:txBody>
      </p:sp>
      <p:sp>
        <p:nvSpPr>
          <p:cNvPr id="9" name="Text Box 8"/>
          <p:cNvSpPr txBox="1"/>
          <p:nvPr/>
        </p:nvSpPr>
        <p:spPr>
          <a:xfrm>
            <a:off x="2271772" y="3827965"/>
            <a:ext cx="1681104" cy="583565"/>
          </a:xfrm>
          <a:prstGeom prst="rect">
            <a:avLst/>
          </a:prstGeom>
          <a:noFill/>
          <a:ln w="9525">
            <a:noFill/>
          </a:ln>
        </p:spPr>
        <p:txBody>
          <a:bodyPr wrap="square">
            <a:spAutoFit/>
          </a:bodyPr>
          <a:lstStyle/>
          <a:p>
            <a:pPr marL="635" indent="-635"/>
            <a:r>
              <a:rPr lang="en-US" sz="3200" b="1" dirty="0">
                <a:solidFill>
                  <a:srgbClr val="7030A0"/>
                </a:solidFill>
              </a:rPr>
              <a:t>sky train</a:t>
            </a:r>
          </a:p>
        </p:txBody>
      </p:sp>
      <p:sp>
        <p:nvSpPr>
          <p:cNvPr id="10" name="Text Box 9"/>
          <p:cNvSpPr txBox="1"/>
          <p:nvPr/>
        </p:nvSpPr>
        <p:spPr>
          <a:xfrm>
            <a:off x="7613650" y="3833681"/>
            <a:ext cx="1681104" cy="583565"/>
          </a:xfrm>
          <a:prstGeom prst="rect">
            <a:avLst/>
          </a:prstGeom>
          <a:noFill/>
          <a:ln w="9525">
            <a:noFill/>
          </a:ln>
        </p:spPr>
        <p:txBody>
          <a:bodyPr wrap="square">
            <a:spAutoFit/>
          </a:bodyPr>
          <a:lstStyle/>
          <a:p>
            <a:pPr marL="635" indent="-635"/>
            <a:r>
              <a:rPr lang="en-US" sz="3200" b="1" dirty="0">
                <a:solidFill>
                  <a:srgbClr val="7030A0"/>
                </a:solidFill>
              </a:rPr>
              <a:t>crowded</a:t>
            </a:r>
          </a:p>
        </p:txBody>
      </p:sp>
      <p:sp>
        <p:nvSpPr>
          <p:cNvPr id="12" name="Text Box 11"/>
          <p:cNvSpPr txBox="1"/>
          <p:nvPr/>
        </p:nvSpPr>
        <p:spPr>
          <a:xfrm>
            <a:off x="2330568" y="5170672"/>
            <a:ext cx="1203207" cy="583565"/>
          </a:xfrm>
          <a:prstGeom prst="rect">
            <a:avLst/>
          </a:prstGeom>
          <a:noFill/>
          <a:ln w="9525">
            <a:noFill/>
          </a:ln>
        </p:spPr>
        <p:txBody>
          <a:bodyPr wrap="square">
            <a:spAutoFit/>
          </a:bodyPr>
          <a:lstStyle/>
          <a:p>
            <a:pPr marL="635" indent="-635"/>
            <a:r>
              <a:rPr lang="en-US" sz="3200" b="1" dirty="0">
                <a:solidFill>
                  <a:srgbClr val="7030A0"/>
                </a:solidFill>
              </a:rPr>
              <a:t>tram</a:t>
            </a:r>
          </a:p>
        </p:txBody>
      </p:sp>
      <p:sp>
        <p:nvSpPr>
          <p:cNvPr id="13" name="Text Box 12"/>
          <p:cNvSpPr txBox="1"/>
          <p:nvPr/>
        </p:nvSpPr>
        <p:spPr>
          <a:xfrm>
            <a:off x="5264150" y="5170671"/>
            <a:ext cx="1663700" cy="583565"/>
          </a:xfrm>
          <a:prstGeom prst="rect">
            <a:avLst/>
          </a:prstGeom>
          <a:noFill/>
          <a:ln w="9525">
            <a:noFill/>
          </a:ln>
        </p:spPr>
        <p:txBody>
          <a:bodyPr wrap="square">
            <a:spAutoFit/>
          </a:bodyPr>
          <a:lstStyle/>
          <a:p>
            <a:pPr marL="635" indent="-635"/>
            <a:r>
              <a:rPr lang="en-US" sz="3200" b="1" dirty="0">
                <a:solidFill>
                  <a:srgbClr val="7030A0"/>
                </a:solidFill>
              </a:rPr>
              <a:t>discount</a:t>
            </a:r>
          </a:p>
        </p:txBody>
      </p:sp>
      <p:sp>
        <p:nvSpPr>
          <p:cNvPr id="16" name="Text Box 15"/>
          <p:cNvSpPr txBox="1"/>
          <p:nvPr/>
        </p:nvSpPr>
        <p:spPr>
          <a:xfrm rot="19080000">
            <a:off x="-8442960" y="-2967355"/>
            <a:ext cx="10642600" cy="583565"/>
          </a:xfrm>
          <a:prstGeom prst="rect">
            <a:avLst/>
          </a:prstGeom>
          <a:solidFill>
            <a:srgbClr val="F9D00F"/>
          </a:solidFill>
        </p:spPr>
        <p:txBody>
          <a:bodyPr wrap="square" rtlCol="0" anchor="t">
            <a:spAutoFit/>
          </a:bodyPr>
          <a:lstStyle/>
          <a:p>
            <a:r>
              <a:rPr lang="en-US" sz="3200" b="1"/>
              <a:t>Name of the means of transport</a:t>
            </a:r>
          </a:p>
        </p:txBody>
      </p:sp>
      <p:sp>
        <p:nvSpPr>
          <p:cNvPr id="19" name="Text Box 18"/>
          <p:cNvSpPr txBox="1"/>
          <p:nvPr/>
        </p:nvSpPr>
        <p:spPr>
          <a:xfrm rot="7620000">
            <a:off x="10137775" y="7893685"/>
            <a:ext cx="10642600" cy="583565"/>
          </a:xfrm>
          <a:prstGeom prst="rect">
            <a:avLst/>
          </a:prstGeom>
          <a:solidFill>
            <a:srgbClr val="F0AE2C"/>
          </a:solidFill>
        </p:spPr>
        <p:txBody>
          <a:bodyPr wrap="square" rtlCol="0" anchor="t">
            <a:spAutoFit/>
          </a:bodyPr>
          <a:lstStyle/>
          <a:p>
            <a:r>
              <a:rPr lang="en-US" sz="3200" b="1"/>
              <a:t> Its advantage(s) and drawback(s)</a:t>
            </a:r>
          </a:p>
        </p:txBody>
      </p:sp>
      <p:sp>
        <p:nvSpPr>
          <p:cNvPr id="23" name="Text Box 22"/>
          <p:cNvSpPr txBox="1"/>
          <p:nvPr/>
        </p:nvSpPr>
        <p:spPr>
          <a:xfrm>
            <a:off x="379730" y="10022840"/>
            <a:ext cx="10642600" cy="583565"/>
          </a:xfrm>
          <a:prstGeom prst="rect">
            <a:avLst/>
          </a:prstGeom>
          <a:solidFill>
            <a:srgbClr val="F92727"/>
          </a:solidFill>
        </p:spPr>
        <p:txBody>
          <a:bodyPr wrap="square" rtlCol="0" anchor="t">
            <a:spAutoFit/>
          </a:bodyPr>
          <a:lstStyle/>
          <a:p>
            <a:r>
              <a:rPr lang="en-US" sz="3200" b="1"/>
              <a:t>Why you choose to use it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9" grpId="0"/>
      <p:bldP spid="9" grpId="1"/>
      <p:bldP spid="10" grpId="0"/>
      <p:bldP spid="10" grpId="1"/>
      <p:bldP spid="12" grpId="0"/>
      <p:bldP spid="12" grpId="1"/>
      <p:bldP spid="13" grpId="0"/>
      <p:bldP spid="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7372"/>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19505"/>
            <a:ext cx="10888345" cy="58356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Make notes about a means of transport you are using.</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8" name="Text Box 7"/>
          <p:cNvSpPr txBox="1"/>
          <p:nvPr/>
        </p:nvSpPr>
        <p:spPr>
          <a:xfrm>
            <a:off x="1028065" y="1828165"/>
            <a:ext cx="10642600" cy="583565"/>
          </a:xfrm>
          <a:prstGeom prst="rect">
            <a:avLst/>
          </a:prstGeom>
          <a:solidFill>
            <a:schemeClr val="accent4">
              <a:lumMod val="40000"/>
              <a:lumOff val="60000"/>
            </a:schemeClr>
          </a:solidFill>
        </p:spPr>
        <p:txBody>
          <a:bodyPr wrap="square" rtlCol="0" anchor="t">
            <a:spAutoFit/>
          </a:bodyPr>
          <a:lstStyle/>
          <a:p>
            <a:r>
              <a:rPr lang="en-US" sz="3200" b="1"/>
              <a:t>Name of the means of transport</a:t>
            </a:r>
          </a:p>
        </p:txBody>
      </p:sp>
      <p:sp>
        <p:nvSpPr>
          <p:cNvPr id="19" name="Text Box 18"/>
          <p:cNvSpPr txBox="1"/>
          <p:nvPr/>
        </p:nvSpPr>
        <p:spPr>
          <a:xfrm>
            <a:off x="1028065" y="3305810"/>
            <a:ext cx="10642600" cy="583565"/>
          </a:xfrm>
          <a:prstGeom prst="rect">
            <a:avLst/>
          </a:prstGeom>
          <a:solidFill>
            <a:schemeClr val="accent2">
              <a:lumMod val="40000"/>
              <a:lumOff val="60000"/>
            </a:schemeClr>
          </a:solidFill>
        </p:spPr>
        <p:txBody>
          <a:bodyPr wrap="square" rtlCol="0" anchor="t">
            <a:spAutoFit/>
          </a:bodyPr>
          <a:lstStyle/>
          <a:p>
            <a:r>
              <a:rPr lang="en-US" sz="3200" b="1" dirty="0"/>
              <a:t> Its advantage(s) and drawback(s)</a:t>
            </a:r>
          </a:p>
        </p:txBody>
      </p:sp>
      <p:sp>
        <p:nvSpPr>
          <p:cNvPr id="23" name="Text Box 22"/>
          <p:cNvSpPr txBox="1"/>
          <p:nvPr/>
        </p:nvSpPr>
        <p:spPr>
          <a:xfrm>
            <a:off x="1028065" y="4971415"/>
            <a:ext cx="10642600" cy="583565"/>
          </a:xfrm>
          <a:prstGeom prst="rect">
            <a:avLst/>
          </a:prstGeom>
          <a:solidFill>
            <a:schemeClr val="accent2">
              <a:lumMod val="60000"/>
              <a:lumOff val="40000"/>
            </a:schemeClr>
          </a:solidFill>
        </p:spPr>
        <p:txBody>
          <a:bodyPr wrap="square" rtlCol="0" anchor="t">
            <a:spAutoFit/>
          </a:bodyPr>
          <a:lstStyle/>
          <a:p>
            <a:r>
              <a:rPr lang="en-US" sz="3200" b="1"/>
              <a:t>Why you choose to use it</a:t>
            </a:r>
          </a:p>
        </p:txBody>
      </p:sp>
      <p:sp>
        <p:nvSpPr>
          <p:cNvPr id="24" name="Text Box 23"/>
          <p:cNvSpPr txBox="1"/>
          <p:nvPr/>
        </p:nvSpPr>
        <p:spPr>
          <a:xfrm>
            <a:off x="1430020" y="2505904"/>
            <a:ext cx="2295525" cy="583565"/>
          </a:xfrm>
          <a:prstGeom prst="rect">
            <a:avLst/>
          </a:prstGeom>
          <a:noFill/>
          <a:ln w="9525">
            <a:noFill/>
          </a:ln>
        </p:spPr>
        <p:txBody>
          <a:bodyPr wrap="square">
            <a:spAutoFit/>
          </a:bodyPr>
          <a:lstStyle/>
          <a:p>
            <a:pPr marL="635" indent="-635"/>
            <a:r>
              <a:rPr lang="en-US" sz="3200" b="1" dirty="0">
                <a:solidFill>
                  <a:srgbClr val="7030A0"/>
                </a:solidFill>
                <a:latin typeface="Times New Roman" panose="02020603050405020304" pitchFamily="18" charset="0"/>
              </a:rPr>
              <a:t>bus</a:t>
            </a:r>
          </a:p>
        </p:txBody>
      </p:sp>
      <p:sp>
        <p:nvSpPr>
          <p:cNvPr id="25" name="Text Box 24"/>
          <p:cNvSpPr txBox="1"/>
          <p:nvPr/>
        </p:nvSpPr>
        <p:spPr>
          <a:xfrm>
            <a:off x="1430020" y="4138295"/>
            <a:ext cx="9838690" cy="583565"/>
          </a:xfrm>
          <a:prstGeom prst="rect">
            <a:avLst/>
          </a:prstGeom>
          <a:noFill/>
          <a:ln w="9525">
            <a:noFill/>
          </a:ln>
        </p:spPr>
        <p:txBody>
          <a:bodyPr wrap="square">
            <a:spAutoFit/>
          </a:bodyPr>
          <a:lstStyle/>
          <a:p>
            <a:pPr marL="635" indent="-635"/>
            <a:r>
              <a:rPr lang="en-US" sz="3200" b="1" dirty="0">
                <a:solidFill>
                  <a:srgbClr val="7030A0"/>
                </a:solidFill>
                <a:latin typeface="Times New Roman" panose="02020603050405020304" pitchFamily="18" charset="0"/>
              </a:rPr>
              <a:t>near house and school, clean, on time, air conditioning</a:t>
            </a:r>
          </a:p>
        </p:txBody>
      </p:sp>
      <p:sp>
        <p:nvSpPr>
          <p:cNvPr id="30" name="Text Box 29"/>
          <p:cNvSpPr txBox="1"/>
          <p:nvPr/>
        </p:nvSpPr>
        <p:spPr>
          <a:xfrm>
            <a:off x="1430020" y="5728335"/>
            <a:ext cx="9838690" cy="583565"/>
          </a:xfrm>
          <a:prstGeom prst="rect">
            <a:avLst/>
          </a:prstGeom>
          <a:noFill/>
          <a:ln w="9525">
            <a:noFill/>
          </a:ln>
        </p:spPr>
        <p:txBody>
          <a:bodyPr wrap="square">
            <a:spAutoFit/>
          </a:bodyPr>
          <a:lstStyle/>
          <a:p>
            <a:pPr marL="635" indent="-635"/>
            <a:r>
              <a:rPr lang="en-US" sz="3200" b="1" dirty="0">
                <a:solidFill>
                  <a:srgbClr val="7030A0"/>
                </a:solidFill>
                <a:latin typeface="Times New Roman" panose="02020603050405020304" pitchFamily="18" charset="0"/>
              </a:rPr>
              <a:t>crowded at rush hour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30" grpId="0"/>
      <p:bldP spid="3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347" y="-254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3494" y="1079928"/>
            <a:ext cx="10396917" cy="830997"/>
          </a:xfrm>
          <a:prstGeom prst="rect">
            <a:avLst/>
          </a:prstGeom>
          <a:noFill/>
          <a:effectLst/>
        </p:spPr>
        <p:txBody>
          <a:bodyPr wrap="square" rtlCol="0">
            <a:spAutoFit/>
          </a:bodyPr>
          <a:lstStyle/>
          <a:p>
            <a:r>
              <a:rPr lang="en-US" sz="2400" b="1" dirty="0">
                <a:solidFill>
                  <a:schemeClr val="tx1"/>
                </a:solidFill>
                <a:effectLst>
                  <a:glow rad="88900">
                    <a:schemeClr val="bg1"/>
                  </a:glow>
                </a:effectLst>
                <a:cs typeface="Arial" panose="020B0604020202020204" pitchFamily="34" charset="0"/>
              </a:rPr>
              <a:t>Work in groups. Talk to your friends about the means of transport that you use. Use your notes in 4.</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31190" y="2039088"/>
            <a:ext cx="11123295" cy="583565"/>
          </a:xfrm>
          <a:prstGeom prst="rect">
            <a:avLst/>
          </a:prstGeom>
          <a:noFill/>
          <a:ln w="9525">
            <a:noFill/>
          </a:ln>
        </p:spPr>
        <p:txBody>
          <a:bodyPr wrap="square">
            <a:spAutoFit/>
          </a:bodyPr>
          <a:lstStyle/>
          <a:p>
            <a:pPr marL="635" indent="-635" algn="just"/>
            <a:r>
              <a:rPr lang="en-US" sz="3200" b="0" dirty="0">
                <a:latin typeface="Times New Roman" panose="02020603050405020304" pitchFamily="18" charset="0"/>
              </a:rPr>
              <a:t>- Sit in the groups</a:t>
            </a:r>
          </a:p>
        </p:txBody>
      </p:sp>
      <p:sp>
        <p:nvSpPr>
          <p:cNvPr id="2" name="Text Box 1"/>
          <p:cNvSpPr txBox="1"/>
          <p:nvPr/>
        </p:nvSpPr>
        <p:spPr>
          <a:xfrm>
            <a:off x="630888" y="2692310"/>
            <a:ext cx="11123295" cy="583565"/>
          </a:xfrm>
          <a:prstGeom prst="rect">
            <a:avLst/>
          </a:prstGeom>
          <a:noFill/>
          <a:ln w="9525">
            <a:noFill/>
          </a:ln>
        </p:spPr>
        <p:txBody>
          <a:bodyPr wrap="square">
            <a:spAutoFit/>
          </a:bodyPr>
          <a:lstStyle/>
          <a:p>
            <a:pPr marL="635" indent="-635" algn="just"/>
            <a:r>
              <a:rPr lang="en-US" sz="3200" b="0" dirty="0">
                <a:latin typeface="Times New Roman" panose="02020603050405020304" pitchFamily="18" charset="0"/>
              </a:rPr>
              <a:t>- Take turns to talk, using your notes in 4.</a:t>
            </a:r>
          </a:p>
        </p:txBody>
      </p:sp>
      <p:sp>
        <p:nvSpPr>
          <p:cNvPr id="7" name="Text Box 6"/>
          <p:cNvSpPr txBox="1"/>
          <p:nvPr/>
        </p:nvSpPr>
        <p:spPr>
          <a:xfrm>
            <a:off x="631190" y="3606165"/>
            <a:ext cx="11123295" cy="2553335"/>
          </a:xfrm>
          <a:prstGeom prst="rect">
            <a:avLst/>
          </a:prstGeom>
          <a:solidFill>
            <a:srgbClr val="FBD9DA"/>
          </a:solidFill>
          <a:ln w="9525">
            <a:noFill/>
          </a:ln>
        </p:spPr>
        <p:txBody>
          <a:bodyPr wrap="square">
            <a:spAutoFit/>
          </a:bodyPr>
          <a:lstStyle/>
          <a:p>
            <a:pPr marL="635" indent="-635" algn="just"/>
            <a:r>
              <a:rPr lang="en-US" sz="3200" b="1" i="1" dirty="0">
                <a:latin typeface="Times New Roman" panose="02020603050405020304" pitchFamily="18" charset="0"/>
              </a:rPr>
              <a:t>Suggested talk</a:t>
            </a:r>
          </a:p>
          <a:p>
            <a:pPr marL="635" indent="-635" algn="just"/>
            <a:r>
              <a:rPr lang="en-US" sz="3200" b="0" dirty="0">
                <a:latin typeface="Times New Roman" panose="02020603050405020304" pitchFamily="18" charset="0"/>
              </a:rPr>
              <a:t>I go to school by bus every day. It is convenient because there are bus stops near my house and my school. The bus is clean and on time. It is very crowded at rush hour, but it has air conditioning so it is cool. That’s why I choose to use it.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7" grpId="0" bldLvl="0" animBg="1"/>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347" y="-254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EXTRA ACTIVITY</a:t>
            </a:r>
          </a:p>
        </p:txBody>
      </p:sp>
      <p:sp>
        <p:nvSpPr>
          <p:cNvPr id="100" name="Text Box 99"/>
          <p:cNvSpPr txBox="1"/>
          <p:nvPr/>
        </p:nvSpPr>
        <p:spPr>
          <a:xfrm>
            <a:off x="631190" y="1118235"/>
            <a:ext cx="11123295" cy="2122805"/>
          </a:xfrm>
          <a:prstGeom prst="rect">
            <a:avLst/>
          </a:prstGeom>
          <a:noFill/>
          <a:ln w="9525">
            <a:noFill/>
          </a:ln>
        </p:spPr>
        <p:txBody>
          <a:bodyPr wrap="square">
            <a:spAutoFit/>
          </a:bodyPr>
          <a:lstStyle/>
          <a:p>
            <a:pPr marL="635" indent="-635" algn="just"/>
            <a:r>
              <a:rPr lang="en-US" sz="4400" b="0" dirty="0">
                <a:latin typeface="Calibri" panose="020F0502020204030204" pitchFamily="34" charset="0"/>
                <a:cs typeface="Calibri" panose="020F0502020204030204" pitchFamily="34" charset="0"/>
              </a:rPr>
              <a:t>- Which of the three means of transportation in the reading text you have used or would like to use.</a:t>
            </a:r>
          </a:p>
        </p:txBody>
      </p:sp>
      <p:sp>
        <p:nvSpPr>
          <p:cNvPr id="2" name="Text Box 1"/>
          <p:cNvSpPr txBox="1"/>
          <p:nvPr/>
        </p:nvSpPr>
        <p:spPr>
          <a:xfrm>
            <a:off x="563245" y="3159760"/>
            <a:ext cx="11123295" cy="1445260"/>
          </a:xfrm>
          <a:prstGeom prst="rect">
            <a:avLst/>
          </a:prstGeom>
          <a:noFill/>
          <a:ln w="9525">
            <a:noFill/>
          </a:ln>
        </p:spPr>
        <p:txBody>
          <a:bodyPr wrap="square">
            <a:spAutoFit/>
          </a:bodyPr>
          <a:lstStyle/>
          <a:p>
            <a:pPr marL="635" indent="-635" algn="just"/>
            <a:r>
              <a:rPr lang="en-US" sz="4400" b="0" dirty="0">
                <a:latin typeface="Calibri" panose="020F0502020204030204" pitchFamily="34" charset="0"/>
                <a:cs typeface="Calibri" panose="020F0502020204030204" pitchFamily="34" charset="0"/>
              </a:rPr>
              <a:t>- Think of how you felt when you used them and/or why you would like to use them. </a:t>
            </a:r>
          </a:p>
        </p:txBody>
      </p:sp>
      <p:sp>
        <p:nvSpPr>
          <p:cNvPr id="3" name="Text Box 2"/>
          <p:cNvSpPr txBox="1"/>
          <p:nvPr/>
        </p:nvSpPr>
        <p:spPr>
          <a:xfrm>
            <a:off x="631190" y="4665345"/>
            <a:ext cx="11123295" cy="768350"/>
          </a:xfrm>
          <a:prstGeom prst="rect">
            <a:avLst/>
          </a:prstGeom>
          <a:noFill/>
          <a:ln w="9525">
            <a:noFill/>
          </a:ln>
        </p:spPr>
        <p:txBody>
          <a:bodyPr wrap="square">
            <a:spAutoFit/>
          </a:bodyPr>
          <a:lstStyle/>
          <a:p>
            <a:pPr marL="635" indent="-635" algn="just"/>
            <a:r>
              <a:rPr lang="en-US" sz="4400" b="0" dirty="0">
                <a:latin typeface="Calibri" panose="020F0502020204030204" pitchFamily="34" charset="0"/>
                <a:cs typeface="Calibri" panose="020F0502020204030204" pitchFamily="34" charset="0"/>
              </a:rPr>
              <a:t>- Share your thoughts with your partner.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344581"/>
            <a:ext cx="11445622" cy="258445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sym typeface="+mn-ea"/>
              </a:rPr>
              <a:t>Offer help and respond </a:t>
            </a:r>
            <a:r>
              <a:rPr lang="en-US" sz="3600">
                <a:sym typeface="+mn-ea"/>
              </a:rPr>
              <a:t>to an </a:t>
            </a:r>
            <a:r>
              <a:rPr lang="en-US" sz="3600" dirty="0">
                <a:sym typeface="+mn-ea"/>
              </a:rPr>
              <a:t>offer;</a:t>
            </a:r>
          </a:p>
          <a:p>
            <a:pPr marL="457200" indent="-457200">
              <a:lnSpc>
                <a:spcPct val="150000"/>
              </a:lnSpc>
              <a:buFont typeface="Wingdings" panose="05000000000000000000" pitchFamily="2" charset="2"/>
              <a:buChar char="ü"/>
            </a:pPr>
            <a:r>
              <a:rPr lang="en-US" sz="3600" dirty="0"/>
              <a:t>Talk about means of transport that they use.</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45" y="1953895"/>
            <a:ext cx="11184255" cy="1753235"/>
          </a:xfrm>
          <a:prstGeom prst="rect">
            <a:avLst/>
          </a:prstGeom>
          <a:noFill/>
        </p:spPr>
        <p:txBody>
          <a:bodyPr wrap="square" rtlCol="0">
            <a:spAutoFit/>
          </a:bodyPr>
          <a:lstStyle/>
          <a:p>
            <a:pPr>
              <a:lnSpc>
                <a:spcPct val="150000"/>
              </a:lnSpc>
            </a:pPr>
            <a:r>
              <a:rPr lang="en-US" sz="3600"/>
              <a:t>- Do exercises in the workbook.</a:t>
            </a:r>
          </a:p>
          <a:p>
            <a:pPr>
              <a:lnSpc>
                <a:spcPct val="150000"/>
              </a:lnSpc>
            </a:pPr>
            <a:endParaRPr lang="en-US" sz="36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465" y="3111500"/>
            <a:ext cx="3496310" cy="34963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984343" y="2232977"/>
            <a:ext cx="1835914"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669161" y="4034789"/>
            <a:ext cx="1835914"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TRANSPORT IN THE CITY</a:t>
            </a: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 </a:t>
            </a:r>
            <a:r>
              <a:rPr lang="en-US" altLang="en-GB" dirty="0">
                <a:solidFill>
                  <a:schemeClr val="tx1"/>
                </a:solidFill>
              </a:rPr>
              <a:t>Look and answer.</a:t>
            </a:r>
            <a:endParaRPr lang="en-GB" dirty="0">
              <a:solidFill>
                <a:schemeClr val="tx1"/>
              </a:solidFill>
            </a:endParaRPr>
          </a:p>
          <a:p>
            <a:r>
              <a:rPr lang="en-GB" dirty="0">
                <a:solidFill>
                  <a:schemeClr val="tx1"/>
                </a:solidFill>
              </a:rPr>
              <a:t>Option 2: C</a:t>
            </a:r>
            <a:r>
              <a:rPr lang="en-US" altLang="en-GB" dirty="0">
                <a:solidFill>
                  <a:schemeClr val="tx1"/>
                </a:solidFill>
              </a:rPr>
              <a:t>harades</a:t>
            </a:r>
          </a:p>
        </p:txBody>
      </p:sp>
      <p:sp>
        <p:nvSpPr>
          <p:cNvPr id="21" name="Rectangle 20"/>
          <p:cNvSpPr/>
          <p:nvPr/>
        </p:nvSpPr>
        <p:spPr>
          <a:xfrm>
            <a:off x="5570855" y="1854835"/>
            <a:ext cx="6329680" cy="137414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Vocabulary</a:t>
            </a:r>
          </a:p>
          <a:p>
            <a:pPr marL="285750" marR="0" indent="-285750">
              <a:spcBef>
                <a:spcPts val="0"/>
              </a:spcBef>
              <a:spcAft>
                <a:spcPts val="0"/>
              </a:spcAft>
              <a:buFont typeface="Arial" panose="020B0604020202020204" pitchFamily="34" charset="0"/>
              <a:buChar char="•"/>
            </a:pP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below. Pay attention to the highlighted parts.</a:t>
            </a:r>
          </a:p>
          <a:p>
            <a:pPr marL="285750" marR="0" indent="-285750">
              <a:spcBef>
                <a:spcPts val="0"/>
              </a:spcBef>
              <a:spcAft>
                <a:spcPts val="0"/>
              </a:spcAft>
              <a:buFont typeface="Arial" panose="020B0604020202020204" pitchFamily="34" charset="0"/>
              <a:buChar char="•"/>
            </a:pP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pairs</a:t>
            </a: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Make similar conversations with the following situations.</a:t>
            </a:r>
          </a:p>
        </p:txBody>
      </p:sp>
      <p:sp>
        <p:nvSpPr>
          <p:cNvPr id="22" name="Rectangle 21"/>
          <p:cNvSpPr/>
          <p:nvPr/>
        </p:nvSpPr>
        <p:spPr>
          <a:xfrm>
            <a:off x="5574665" y="3300730"/>
            <a:ext cx="6327775" cy="20694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Work in pairs. Read the descriptions of three teenagers about their </a:t>
            </a:r>
            <a:r>
              <a:rP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favourite</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means of transport. Then complete the table below</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Make notes about a means of transport you are using.</a:t>
            </a:r>
          </a:p>
          <a:p>
            <a:pPr marL="285750" marR="0" indent="-285750">
              <a:spcBef>
                <a:spcPts val="0"/>
              </a:spcBef>
              <a:spcAft>
                <a:spcPts val="0"/>
              </a:spcAft>
              <a:buFont typeface="Arial" panose="020B0604020202020204" pitchFamily="34" charset="0"/>
              <a:buChar char="•"/>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groups. Talk to your friends about the means of transport that you use. Use your notes in 4.</a:t>
            </a:r>
          </a:p>
        </p:txBody>
      </p:sp>
      <p:cxnSp>
        <p:nvCxnSpPr>
          <p:cNvPr id="24" name="Curved Connector 23"/>
          <p:cNvCxnSpPr>
            <a:cxnSpLocks/>
            <a:stCxn id="16" idx="3"/>
            <a:endCxn id="17" idx="0"/>
          </p:cNvCxnSpPr>
          <p:nvPr/>
        </p:nvCxnSpPr>
        <p:spPr>
          <a:xfrm>
            <a:off x="2505075" y="1409153"/>
            <a:ext cx="1397225" cy="82382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587119" y="2541905"/>
            <a:ext cx="1397225" cy="149288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942781" y="5594081"/>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8" idx="3"/>
            <a:endCxn id="27" idx="0"/>
          </p:cNvCxnSpPr>
          <p:nvPr/>
        </p:nvCxnSpPr>
        <p:spPr>
          <a:xfrm>
            <a:off x="2505075" y="4335462"/>
            <a:ext cx="1355663" cy="1258619"/>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513070"/>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5" name="TextBox 20"/>
          <p:cNvSpPr txBox="1"/>
          <p:nvPr/>
        </p:nvSpPr>
        <p:spPr>
          <a:xfrm>
            <a:off x="804545" y="659130"/>
            <a:ext cx="7990205" cy="1353820"/>
          </a:xfrm>
          <a:prstGeom prst="rect">
            <a:avLst/>
          </a:prstGeom>
          <a:noFill/>
        </p:spPr>
        <p:txBody>
          <a:bodyPr wrap="square">
            <a:noAutofit/>
          </a:bodyPr>
          <a:lstStyle/>
          <a:p>
            <a:pPr>
              <a:lnSpc>
                <a:spcPct val="200000"/>
              </a:lnSpc>
            </a:pPr>
            <a:r>
              <a:rPr lang="en-US" sz="3600" b="1" dirty="0"/>
              <a:t>- Look at the pictures.</a:t>
            </a:r>
          </a:p>
        </p:txBody>
      </p:sp>
      <p:pic>
        <p:nvPicPr>
          <p:cNvPr id="11" name="Content Placeholder 10" descr="84522"/>
          <p:cNvPicPr>
            <a:picLocks noGrp="1" noChangeAspect="1"/>
          </p:cNvPicPr>
          <p:nvPr>
            <p:ph sz="half" idx="1"/>
          </p:nvPr>
        </p:nvPicPr>
        <p:blipFill>
          <a:blip r:embed="rId3"/>
          <a:stretch>
            <a:fillRect/>
          </a:stretch>
        </p:blipFill>
        <p:spPr>
          <a:xfrm>
            <a:off x="173355" y="1707515"/>
            <a:ext cx="3623310" cy="2717165"/>
          </a:xfrm>
          <a:prstGeom prst="rect">
            <a:avLst/>
          </a:prstGeom>
        </p:spPr>
      </p:pic>
      <p:pic>
        <p:nvPicPr>
          <p:cNvPr id="13" name="Content Placeholder 12" descr="2201_w023_n001_1701b_p1_1701"/>
          <p:cNvPicPr>
            <a:picLocks noGrp="1" noChangeAspect="1"/>
          </p:cNvPicPr>
          <p:nvPr>
            <p:ph sz="half" idx="2"/>
          </p:nvPr>
        </p:nvPicPr>
        <p:blipFill>
          <a:blip r:embed="rId4"/>
          <a:stretch>
            <a:fillRect/>
          </a:stretch>
        </p:blipFill>
        <p:spPr>
          <a:xfrm>
            <a:off x="708660" y="4558665"/>
            <a:ext cx="4810125" cy="2042160"/>
          </a:xfrm>
          <a:prstGeom prst="rect">
            <a:avLst/>
          </a:prstGeom>
        </p:spPr>
      </p:pic>
      <p:pic>
        <p:nvPicPr>
          <p:cNvPr id="17" name="Picture 16" descr="DJV MAR 979-06"/>
          <p:cNvPicPr>
            <a:picLocks noChangeAspect="1"/>
          </p:cNvPicPr>
          <p:nvPr/>
        </p:nvPicPr>
        <p:blipFill>
          <a:blip r:embed="rId5"/>
          <a:stretch>
            <a:fillRect/>
          </a:stretch>
        </p:blipFill>
        <p:spPr>
          <a:xfrm>
            <a:off x="9151620" y="1381125"/>
            <a:ext cx="2995295" cy="2995930"/>
          </a:xfrm>
          <a:prstGeom prst="rect">
            <a:avLst/>
          </a:prstGeom>
        </p:spPr>
      </p:pic>
      <p:pic>
        <p:nvPicPr>
          <p:cNvPr id="19" name="Picture 18" descr="7827301"/>
          <p:cNvPicPr>
            <a:picLocks noChangeAspect="1"/>
          </p:cNvPicPr>
          <p:nvPr/>
        </p:nvPicPr>
        <p:blipFill>
          <a:blip r:embed="rId6"/>
          <a:srcRect l="5809" t="32954" r="4784" b="10620"/>
          <a:stretch>
            <a:fillRect/>
          </a:stretch>
        </p:blipFill>
        <p:spPr>
          <a:xfrm>
            <a:off x="6830060" y="4682490"/>
            <a:ext cx="4559935" cy="1918335"/>
          </a:xfrm>
          <a:prstGeom prst="rect">
            <a:avLst/>
          </a:prstGeom>
        </p:spPr>
      </p:pic>
      <p:pic>
        <p:nvPicPr>
          <p:cNvPr id="21" name="Picture 20" descr="78fb6700-596d-4857-bcca-1e6c8c7a4b6d"/>
          <p:cNvPicPr>
            <a:picLocks noChangeAspect="1"/>
          </p:cNvPicPr>
          <p:nvPr/>
        </p:nvPicPr>
        <p:blipFill>
          <a:blip r:embed="rId7"/>
          <a:stretch>
            <a:fillRect/>
          </a:stretch>
        </p:blipFill>
        <p:spPr>
          <a:xfrm>
            <a:off x="4030345" y="1608455"/>
            <a:ext cx="4887595" cy="28162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800" decel="100000"/>
                                        <p:tgtEl>
                                          <p:spTgt spid="11"/>
                                        </p:tgtEl>
                                      </p:cBhvr>
                                    </p:animEffect>
                                    <p:anim calcmode="lin" valueType="num">
                                      <p:cBhvr>
                                        <p:cTn id="13" dur="800" decel="100000" fill="hold"/>
                                        <p:tgtEl>
                                          <p:spTgt spid="11"/>
                                        </p:tgtEl>
                                        <p:attrNameLst>
                                          <p:attrName>style.rotation</p:attrName>
                                        </p:attrNameLst>
                                      </p:cBhvr>
                                      <p:tavLst>
                                        <p:tav tm="0">
                                          <p:val>
                                            <p:fltVal val="-90"/>
                                          </p:val>
                                        </p:tav>
                                        <p:tav tm="100000">
                                          <p:val>
                                            <p:fltVal val="0"/>
                                          </p:val>
                                        </p:tav>
                                      </p:tavLst>
                                    </p:anim>
                                    <p:anim calcmode="lin" valueType="num">
                                      <p:cBhvr>
                                        <p:cTn id="14" dur="800" decel="100000" fill="hold"/>
                                        <p:tgtEl>
                                          <p:spTgt spid="11"/>
                                        </p:tgtEl>
                                        <p:attrNameLst>
                                          <p:attrName>ppt_x</p:attrName>
                                        </p:attrNameLst>
                                      </p:cBhvr>
                                      <p:tavLst>
                                        <p:tav tm="0">
                                          <p:val>
                                            <p:strVal val="#ppt_x+0.4"/>
                                          </p:val>
                                        </p:tav>
                                        <p:tav tm="100000">
                                          <p:val>
                                            <p:strVal val="#ppt_x-0.05"/>
                                          </p:val>
                                        </p:tav>
                                      </p:tavLst>
                                    </p:anim>
                                    <p:anim calcmode="lin" valueType="num">
                                      <p:cBhvr>
                                        <p:cTn id="15" dur="800" decel="100000" fill="hold"/>
                                        <p:tgtEl>
                                          <p:spTgt spid="1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800" decel="100000"/>
                                        <p:tgtEl>
                                          <p:spTgt spid="21"/>
                                        </p:tgtEl>
                                      </p:cBhvr>
                                    </p:animEffect>
                                    <p:anim calcmode="lin" valueType="num">
                                      <p:cBhvr>
                                        <p:cTn id="23" dur="800" decel="100000" fill="hold"/>
                                        <p:tgtEl>
                                          <p:spTgt spid="21"/>
                                        </p:tgtEl>
                                        <p:attrNameLst>
                                          <p:attrName>style.rotation</p:attrName>
                                        </p:attrNameLst>
                                      </p:cBhvr>
                                      <p:tavLst>
                                        <p:tav tm="0">
                                          <p:val>
                                            <p:fltVal val="-90"/>
                                          </p:val>
                                        </p:tav>
                                        <p:tav tm="100000">
                                          <p:val>
                                            <p:fltVal val="0"/>
                                          </p:val>
                                        </p:tav>
                                      </p:tavLst>
                                    </p:anim>
                                    <p:anim calcmode="lin" valueType="num">
                                      <p:cBhvr>
                                        <p:cTn id="24" dur="800" decel="100000" fill="hold"/>
                                        <p:tgtEl>
                                          <p:spTgt spid="21"/>
                                        </p:tgtEl>
                                        <p:attrNameLst>
                                          <p:attrName>ppt_x</p:attrName>
                                        </p:attrNameLst>
                                      </p:cBhvr>
                                      <p:tavLst>
                                        <p:tav tm="0">
                                          <p:val>
                                            <p:strVal val="#ppt_x+0.4"/>
                                          </p:val>
                                        </p:tav>
                                        <p:tav tm="100000">
                                          <p:val>
                                            <p:strVal val="#ppt_x-0.05"/>
                                          </p:val>
                                        </p:tav>
                                      </p:tavLst>
                                    </p:anim>
                                    <p:anim calcmode="lin" valueType="num">
                                      <p:cBhvr>
                                        <p:cTn id="25" dur="800" decel="100000" fill="hold"/>
                                        <p:tgtEl>
                                          <p:spTgt spid="2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800" decel="100000"/>
                                        <p:tgtEl>
                                          <p:spTgt spid="17"/>
                                        </p:tgtEl>
                                      </p:cBhvr>
                                    </p:animEffect>
                                    <p:anim calcmode="lin" valueType="num">
                                      <p:cBhvr>
                                        <p:cTn id="33" dur="800" decel="100000" fill="hold"/>
                                        <p:tgtEl>
                                          <p:spTgt spid="17"/>
                                        </p:tgtEl>
                                        <p:attrNameLst>
                                          <p:attrName>style.rotation</p:attrName>
                                        </p:attrNameLst>
                                      </p:cBhvr>
                                      <p:tavLst>
                                        <p:tav tm="0">
                                          <p:val>
                                            <p:fltVal val="-90"/>
                                          </p:val>
                                        </p:tav>
                                        <p:tav tm="100000">
                                          <p:val>
                                            <p:fltVal val="0"/>
                                          </p:val>
                                        </p:tav>
                                      </p:tavLst>
                                    </p:anim>
                                    <p:anim calcmode="lin" valueType="num">
                                      <p:cBhvr>
                                        <p:cTn id="34" dur="800" decel="100000" fill="hold"/>
                                        <p:tgtEl>
                                          <p:spTgt spid="17"/>
                                        </p:tgtEl>
                                        <p:attrNameLst>
                                          <p:attrName>ppt_x</p:attrName>
                                        </p:attrNameLst>
                                      </p:cBhvr>
                                      <p:tavLst>
                                        <p:tav tm="0">
                                          <p:val>
                                            <p:strVal val="#ppt_x+0.4"/>
                                          </p:val>
                                        </p:tav>
                                        <p:tav tm="100000">
                                          <p:val>
                                            <p:strVal val="#ppt_x-0.05"/>
                                          </p:val>
                                        </p:tav>
                                      </p:tavLst>
                                    </p:anim>
                                    <p:anim calcmode="lin" valueType="num">
                                      <p:cBhvr>
                                        <p:cTn id="35" dur="800" decel="100000" fill="hold"/>
                                        <p:tgtEl>
                                          <p:spTgt spid="1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800" decel="100000"/>
                                        <p:tgtEl>
                                          <p:spTgt spid="13"/>
                                        </p:tgtEl>
                                      </p:cBhvr>
                                    </p:animEffect>
                                    <p:anim calcmode="lin" valueType="num">
                                      <p:cBhvr>
                                        <p:cTn id="43" dur="800" decel="100000" fill="hold"/>
                                        <p:tgtEl>
                                          <p:spTgt spid="13"/>
                                        </p:tgtEl>
                                        <p:attrNameLst>
                                          <p:attrName>style.rotation</p:attrName>
                                        </p:attrNameLst>
                                      </p:cBhvr>
                                      <p:tavLst>
                                        <p:tav tm="0">
                                          <p:val>
                                            <p:fltVal val="-90"/>
                                          </p:val>
                                        </p:tav>
                                        <p:tav tm="100000">
                                          <p:val>
                                            <p:fltVal val="0"/>
                                          </p:val>
                                        </p:tav>
                                      </p:tavLst>
                                    </p:anim>
                                    <p:anim calcmode="lin" valueType="num">
                                      <p:cBhvr>
                                        <p:cTn id="44" dur="800" decel="100000" fill="hold"/>
                                        <p:tgtEl>
                                          <p:spTgt spid="13"/>
                                        </p:tgtEl>
                                        <p:attrNameLst>
                                          <p:attrName>ppt_x</p:attrName>
                                        </p:attrNameLst>
                                      </p:cBhvr>
                                      <p:tavLst>
                                        <p:tav tm="0">
                                          <p:val>
                                            <p:strVal val="#ppt_x+0.4"/>
                                          </p:val>
                                        </p:tav>
                                        <p:tav tm="100000">
                                          <p:val>
                                            <p:strVal val="#ppt_x-0.05"/>
                                          </p:val>
                                        </p:tav>
                                      </p:tavLst>
                                    </p:anim>
                                    <p:anim calcmode="lin" valueType="num">
                                      <p:cBhvr>
                                        <p:cTn id="45" dur="800" decel="100000" fill="hold"/>
                                        <p:tgtEl>
                                          <p:spTgt spid="13"/>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800" decel="100000"/>
                                        <p:tgtEl>
                                          <p:spTgt spid="19"/>
                                        </p:tgtEl>
                                      </p:cBhvr>
                                    </p:animEffect>
                                    <p:anim calcmode="lin" valueType="num">
                                      <p:cBhvr>
                                        <p:cTn id="53" dur="800" decel="100000" fill="hold"/>
                                        <p:tgtEl>
                                          <p:spTgt spid="19"/>
                                        </p:tgtEl>
                                        <p:attrNameLst>
                                          <p:attrName>style.rotation</p:attrName>
                                        </p:attrNameLst>
                                      </p:cBhvr>
                                      <p:tavLst>
                                        <p:tav tm="0">
                                          <p:val>
                                            <p:fltVal val="-90"/>
                                          </p:val>
                                        </p:tav>
                                        <p:tav tm="100000">
                                          <p:val>
                                            <p:fltVal val="0"/>
                                          </p:val>
                                        </p:tav>
                                      </p:tavLst>
                                    </p:anim>
                                    <p:anim calcmode="lin" valueType="num">
                                      <p:cBhvr>
                                        <p:cTn id="54" dur="800" decel="100000" fill="hold"/>
                                        <p:tgtEl>
                                          <p:spTgt spid="19"/>
                                        </p:tgtEl>
                                        <p:attrNameLst>
                                          <p:attrName>ppt_x</p:attrName>
                                        </p:attrNameLst>
                                      </p:cBhvr>
                                      <p:tavLst>
                                        <p:tav tm="0">
                                          <p:val>
                                            <p:strVal val="#ppt_x+0.4"/>
                                          </p:val>
                                        </p:tav>
                                        <p:tav tm="100000">
                                          <p:val>
                                            <p:strVal val="#ppt_x-0.05"/>
                                          </p:val>
                                        </p:tav>
                                      </p:tavLst>
                                    </p:anim>
                                    <p:anim calcmode="lin" valueType="num">
                                      <p:cBhvr>
                                        <p:cTn id="55" dur="800" decel="100000" fill="hold"/>
                                        <p:tgtEl>
                                          <p:spTgt spid="1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11" name="Content Placeholder 10" descr="84522"/>
          <p:cNvPicPr>
            <a:picLocks noGrp="1" noChangeAspect="1"/>
          </p:cNvPicPr>
          <p:nvPr>
            <p:ph sz="half" idx="1"/>
          </p:nvPr>
        </p:nvPicPr>
        <p:blipFill>
          <a:blip r:embed="rId3"/>
          <a:stretch>
            <a:fillRect/>
          </a:stretch>
        </p:blipFill>
        <p:spPr>
          <a:xfrm>
            <a:off x="300355" y="1075690"/>
            <a:ext cx="2620010" cy="1964690"/>
          </a:xfrm>
          <a:prstGeom prst="rect">
            <a:avLst/>
          </a:prstGeom>
        </p:spPr>
      </p:pic>
      <p:pic>
        <p:nvPicPr>
          <p:cNvPr id="13" name="Content Placeholder 12" descr="2201_w023_n001_1701b_p1_1701"/>
          <p:cNvPicPr>
            <a:picLocks noGrp="1" noChangeAspect="1"/>
          </p:cNvPicPr>
          <p:nvPr>
            <p:ph sz="half" idx="2"/>
          </p:nvPr>
        </p:nvPicPr>
        <p:blipFill>
          <a:blip r:embed="rId4"/>
          <a:srcRect l="34243"/>
          <a:stretch>
            <a:fillRect/>
          </a:stretch>
        </p:blipFill>
        <p:spPr>
          <a:xfrm>
            <a:off x="300355" y="3261360"/>
            <a:ext cx="2432685" cy="1570990"/>
          </a:xfrm>
          <a:prstGeom prst="rect">
            <a:avLst/>
          </a:prstGeom>
        </p:spPr>
      </p:pic>
      <p:pic>
        <p:nvPicPr>
          <p:cNvPr id="17" name="Picture 16" descr="DJV MAR 979-06"/>
          <p:cNvPicPr>
            <a:picLocks noChangeAspect="1"/>
          </p:cNvPicPr>
          <p:nvPr/>
        </p:nvPicPr>
        <p:blipFill>
          <a:blip r:embed="rId5"/>
          <a:stretch>
            <a:fillRect/>
          </a:stretch>
        </p:blipFill>
        <p:spPr>
          <a:xfrm>
            <a:off x="3154045" y="3261360"/>
            <a:ext cx="1694815" cy="1695450"/>
          </a:xfrm>
          <a:prstGeom prst="rect">
            <a:avLst/>
          </a:prstGeom>
        </p:spPr>
      </p:pic>
      <p:pic>
        <p:nvPicPr>
          <p:cNvPr id="19" name="Picture 18" descr="7827301"/>
          <p:cNvPicPr>
            <a:picLocks noChangeAspect="1"/>
          </p:cNvPicPr>
          <p:nvPr/>
        </p:nvPicPr>
        <p:blipFill>
          <a:blip r:embed="rId6"/>
          <a:srcRect l="5809" t="32954" r="4784" b="10620"/>
          <a:stretch>
            <a:fillRect/>
          </a:stretch>
        </p:blipFill>
        <p:spPr>
          <a:xfrm>
            <a:off x="300355" y="5275580"/>
            <a:ext cx="2863215" cy="1204595"/>
          </a:xfrm>
          <a:prstGeom prst="rect">
            <a:avLst/>
          </a:prstGeom>
        </p:spPr>
      </p:pic>
      <p:pic>
        <p:nvPicPr>
          <p:cNvPr id="21" name="Picture 20" descr="78fb6700-596d-4857-bcca-1e6c8c7a4b6d"/>
          <p:cNvPicPr>
            <a:picLocks noChangeAspect="1"/>
          </p:cNvPicPr>
          <p:nvPr/>
        </p:nvPicPr>
        <p:blipFill>
          <a:blip r:embed="rId7"/>
          <a:stretch>
            <a:fillRect/>
          </a:stretch>
        </p:blipFill>
        <p:spPr>
          <a:xfrm>
            <a:off x="3154045" y="989330"/>
            <a:ext cx="2797810" cy="1611630"/>
          </a:xfrm>
          <a:prstGeom prst="rect">
            <a:avLst/>
          </a:prstGeom>
        </p:spPr>
      </p:pic>
      <p:sp>
        <p:nvSpPr>
          <p:cNvPr id="2" name="TextBox 20"/>
          <p:cNvSpPr txBox="1"/>
          <p:nvPr/>
        </p:nvSpPr>
        <p:spPr>
          <a:xfrm>
            <a:off x="5401310" y="2651798"/>
            <a:ext cx="5855335" cy="1353820"/>
          </a:xfrm>
          <a:prstGeom prst="rect">
            <a:avLst/>
          </a:prstGeom>
          <a:noFill/>
        </p:spPr>
        <p:txBody>
          <a:bodyPr wrap="square">
            <a:noAutofit/>
          </a:bodyPr>
          <a:lstStyle/>
          <a:p>
            <a:pPr>
              <a:lnSpc>
                <a:spcPct val="150000"/>
              </a:lnSpc>
            </a:pPr>
            <a:r>
              <a:rPr lang="en-US" sz="3600" b="1" dirty="0">
                <a:solidFill>
                  <a:srgbClr val="C00000"/>
                </a:solidFill>
              </a:rPr>
              <a:t>- What means of transport do you know?</a:t>
            </a:r>
          </a:p>
        </p:txBody>
      </p:sp>
      <p:sp>
        <p:nvSpPr>
          <p:cNvPr id="3" name="TextBox 20"/>
          <p:cNvSpPr txBox="1"/>
          <p:nvPr/>
        </p:nvSpPr>
        <p:spPr>
          <a:xfrm>
            <a:off x="5401310" y="4514850"/>
            <a:ext cx="6490335" cy="1353820"/>
          </a:xfrm>
          <a:prstGeom prst="rect">
            <a:avLst/>
          </a:prstGeom>
          <a:noFill/>
        </p:spPr>
        <p:txBody>
          <a:bodyPr wrap="square">
            <a:noAutofit/>
          </a:bodyPr>
          <a:lstStyle/>
          <a:p>
            <a:pPr>
              <a:lnSpc>
                <a:spcPct val="150000"/>
              </a:lnSpc>
            </a:pPr>
            <a:r>
              <a:rPr lang="en-US" sz="3600" b="1" dirty="0">
                <a:solidFill>
                  <a:srgbClr val="C00000"/>
                </a:solidFill>
              </a:rPr>
              <a:t>- What might be common means of transport in the city?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6" name="Content Placeholder 5" descr="paper-1074131_960_720"/>
          <p:cNvPicPr>
            <a:picLocks noGrp="1" noChangeAspect="1"/>
          </p:cNvPicPr>
          <p:nvPr>
            <p:ph idx="1"/>
          </p:nvPr>
        </p:nvPicPr>
        <p:blipFill>
          <a:blip r:embed="rId3"/>
          <a:stretch>
            <a:fillRect/>
          </a:stretch>
        </p:blipFill>
        <p:spPr>
          <a:xfrm>
            <a:off x="-8255" y="840105"/>
            <a:ext cx="12192635" cy="8649335"/>
          </a:xfrm>
          <a:prstGeom prst="rect">
            <a:avLst/>
          </a:prstGeom>
        </p:spPr>
      </p:pic>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2" name="TextBox 20"/>
          <p:cNvSpPr txBox="1"/>
          <p:nvPr/>
        </p:nvSpPr>
        <p:spPr>
          <a:xfrm>
            <a:off x="2120265" y="2256790"/>
            <a:ext cx="8100060" cy="2344420"/>
          </a:xfrm>
          <a:prstGeom prst="rect">
            <a:avLst/>
          </a:prstGeom>
          <a:noFill/>
        </p:spPr>
        <p:txBody>
          <a:bodyPr wrap="square">
            <a:noAutofit/>
          </a:bodyPr>
          <a:lstStyle/>
          <a:p>
            <a:pPr algn="ctr"/>
            <a:r>
              <a:rPr lang="en-US" sz="8800" b="1" dirty="0">
                <a:solidFill>
                  <a:srgbClr val="C00000"/>
                </a:solidFill>
                <a:effectLst>
                  <a:outerShdw blurRad="38100" dist="38100" dir="2700000" algn="tl">
                    <a:srgbClr val="000000">
                      <a:alpha val="43137"/>
                    </a:srgbClr>
                  </a:outerShdw>
                </a:effectLst>
                <a:sym typeface="+mn-ea"/>
              </a:rPr>
              <a:t>CHARADE </a:t>
            </a:r>
            <a:endParaRPr lang="en-US" sz="8800" b="1" dirty="0">
              <a:solidFill>
                <a:srgbClr val="FF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2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6" name="Content Placeholder 5" descr="paper-1074131_960_720"/>
          <p:cNvPicPr>
            <a:picLocks noGrp="1" noChangeAspect="1"/>
          </p:cNvPicPr>
          <p:nvPr>
            <p:ph idx="1"/>
          </p:nvPr>
        </p:nvPicPr>
        <p:blipFill>
          <a:blip r:embed="rId3"/>
          <a:stretch>
            <a:fillRect/>
          </a:stretch>
        </p:blipFill>
        <p:spPr>
          <a:xfrm>
            <a:off x="-1905" y="855345"/>
            <a:ext cx="12192635" cy="8594725"/>
          </a:xfrm>
          <a:prstGeom prst="rect">
            <a:avLst/>
          </a:prstGeom>
        </p:spPr>
      </p:pic>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3" name="TextBox 20"/>
          <p:cNvSpPr txBox="1"/>
          <p:nvPr/>
        </p:nvSpPr>
        <p:spPr>
          <a:xfrm>
            <a:off x="-535940" y="751205"/>
            <a:ext cx="5945505" cy="1401445"/>
          </a:xfrm>
          <a:prstGeom prst="rect">
            <a:avLst/>
          </a:prstGeom>
          <a:noFill/>
        </p:spPr>
        <p:txBody>
          <a:bodyPr wrap="square">
            <a:noAutofit/>
          </a:bodyPr>
          <a:lstStyle/>
          <a:p>
            <a:pPr algn="ctr"/>
            <a:r>
              <a:rPr lang="en-US" sz="6000" b="1" dirty="0">
                <a:solidFill>
                  <a:srgbClr val="C00000"/>
                </a:solidFill>
                <a:effectLst>
                  <a:outerShdw blurRad="38100" dist="38100" dir="2700000" algn="tl">
                    <a:srgbClr val="000000">
                      <a:alpha val="43137"/>
                    </a:srgbClr>
                  </a:outerShdw>
                </a:effectLst>
                <a:sym typeface="+mn-ea"/>
              </a:rPr>
              <a:t>How to play:</a:t>
            </a:r>
          </a:p>
        </p:txBody>
      </p:sp>
      <p:sp>
        <p:nvSpPr>
          <p:cNvPr id="7" name="TextBox 20"/>
          <p:cNvSpPr txBox="1"/>
          <p:nvPr/>
        </p:nvSpPr>
        <p:spPr>
          <a:xfrm>
            <a:off x="101600" y="1792605"/>
            <a:ext cx="9716135" cy="746125"/>
          </a:xfrm>
          <a:prstGeom prst="rect">
            <a:avLst/>
          </a:prstGeom>
          <a:noFill/>
        </p:spPr>
        <p:txBody>
          <a:bodyPr wrap="square">
            <a:noAutofit/>
          </a:bodyPr>
          <a:lstStyle/>
          <a:p>
            <a:pPr algn="ctr"/>
            <a:r>
              <a:rPr lang="en-US" sz="3200" dirty="0">
                <a:solidFill>
                  <a:schemeClr val="tx1"/>
                </a:solidFill>
                <a:effectLst>
                  <a:outerShdw blurRad="38100" dist="38100" dir="2700000" algn="tl">
                    <a:srgbClr val="000000">
                      <a:alpha val="43137"/>
                    </a:srgbClr>
                  </a:outerShdw>
                </a:effectLst>
                <a:sym typeface="+mn-ea"/>
              </a:rPr>
              <a:t>- There are some slips of paper in bag/hat/box.</a:t>
            </a:r>
          </a:p>
        </p:txBody>
      </p:sp>
      <p:sp>
        <p:nvSpPr>
          <p:cNvPr id="8" name="TextBox 20"/>
          <p:cNvSpPr txBox="1"/>
          <p:nvPr/>
        </p:nvSpPr>
        <p:spPr>
          <a:xfrm>
            <a:off x="1022350" y="2398395"/>
            <a:ext cx="9716135"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One student from each team takes turns to pick a slip and act out the word without speaking.</a:t>
            </a:r>
          </a:p>
        </p:txBody>
      </p:sp>
      <p:sp>
        <p:nvSpPr>
          <p:cNvPr id="9" name="TextBox 20"/>
          <p:cNvSpPr txBox="1"/>
          <p:nvPr/>
        </p:nvSpPr>
        <p:spPr>
          <a:xfrm>
            <a:off x="1022350" y="3501390"/>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The other students from their team have to guess what it is within a time limit.</a:t>
            </a:r>
          </a:p>
        </p:txBody>
      </p:sp>
      <p:sp>
        <p:nvSpPr>
          <p:cNvPr id="10" name="TextBox 20"/>
          <p:cNvSpPr txBox="1"/>
          <p:nvPr/>
        </p:nvSpPr>
        <p:spPr>
          <a:xfrm>
            <a:off x="1022350" y="4604385"/>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If they guess correctly, they get a point. If not, the other team can steal the point by guessing correctly.</a:t>
            </a:r>
          </a:p>
        </p:txBody>
      </p:sp>
      <p:sp>
        <p:nvSpPr>
          <p:cNvPr id="11" name="TextBox 20"/>
          <p:cNvSpPr txBox="1"/>
          <p:nvPr/>
        </p:nvSpPr>
        <p:spPr>
          <a:xfrm>
            <a:off x="1022350" y="5707380"/>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The team with the most points at the end wins.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50"/>
                                  </p:iterate>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50"/>
                                  </p:iterate>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50"/>
                                  </p:iterate>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
                                  </p:iterate>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pic>
        <p:nvPicPr>
          <p:cNvPr id="6" name="Content Placeholder 5" descr="paper-1074131_960_720"/>
          <p:cNvPicPr>
            <a:picLocks noGrp="1" noChangeAspect="1"/>
          </p:cNvPicPr>
          <p:nvPr>
            <p:ph idx="1"/>
          </p:nvPr>
        </p:nvPicPr>
        <p:blipFill>
          <a:blip r:embed="rId3"/>
          <a:stretch>
            <a:fillRect/>
          </a:stretch>
        </p:blipFill>
        <p:spPr>
          <a:xfrm>
            <a:off x="-1905" y="800735"/>
            <a:ext cx="12192635" cy="8649335"/>
          </a:xfrm>
          <a:prstGeom prst="rect">
            <a:avLst/>
          </a:prstGeom>
        </p:spPr>
      </p:pic>
      <p:sp>
        <p:nvSpPr>
          <p:cNvPr id="2" name="TextBox 20"/>
          <p:cNvSpPr txBox="1"/>
          <p:nvPr/>
        </p:nvSpPr>
        <p:spPr>
          <a:xfrm>
            <a:off x="3438525" y="1581150"/>
            <a:ext cx="6457950" cy="2344420"/>
          </a:xfrm>
          <a:prstGeom prst="rect">
            <a:avLst/>
          </a:prstGeom>
          <a:noFill/>
        </p:spPr>
        <p:txBody>
          <a:bodyPr wrap="square">
            <a:noAutofit/>
          </a:bodyPr>
          <a:lstStyle/>
          <a:p>
            <a:pPr algn="just">
              <a:lnSpc>
                <a:spcPct val="200000"/>
              </a:lnSpc>
            </a:pPr>
            <a:r>
              <a:rPr lang="en-US" sz="8800" b="1" dirty="0">
                <a:solidFill>
                  <a:srgbClr val="FF0000"/>
                </a:solidFill>
              </a:rPr>
              <a:t>LET’S PLAY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45"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9623" y="1397960"/>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dirty="0">
                <a:solidFill>
                  <a:srgbClr val="AD4F0F"/>
                </a:solidFill>
              </a:rPr>
              <a:t>rush hour </a:t>
            </a:r>
            <a:r>
              <a:rPr lang="en-US" sz="6000" b="1" dirty="0">
                <a:solidFill>
                  <a:srgbClr val="AD4F0F"/>
                </a:solidFill>
              </a:rPr>
              <a:t>(n)</a:t>
            </a:r>
            <a:r>
              <a:rPr lang="en-US" sz="4400" b="1" dirty="0"/>
              <a:t> </a:t>
            </a:r>
            <a:endParaRPr lang="en-US" sz="4400" b="1" dirty="0">
              <a:solidFill>
                <a:srgbClr val="AD4F0F"/>
              </a:solidFill>
            </a:endParaRPr>
          </a:p>
        </p:txBody>
      </p:sp>
      <p:sp>
        <p:nvSpPr>
          <p:cNvPr id="12" name="Rectangle 11"/>
          <p:cNvSpPr/>
          <p:nvPr/>
        </p:nvSpPr>
        <p:spPr>
          <a:xfrm>
            <a:off x="1096947" y="4630095"/>
            <a:ext cx="4050892" cy="829945"/>
          </a:xfrm>
          <a:prstGeom prst="rect">
            <a:avLst/>
          </a:prstGeom>
        </p:spPr>
        <p:txBody>
          <a:bodyPr wrap="square">
            <a:spAutoFit/>
          </a:bodyPr>
          <a:lstStyle/>
          <a:p>
            <a:pPr lvl="0" algn="ctr"/>
            <a:r>
              <a:rPr lang="en-US" sz="4800" dirty="0" err="1"/>
              <a:t>giờ</a:t>
            </a:r>
            <a:r>
              <a:rPr lang="en-US" sz="4800" dirty="0"/>
              <a:t> </a:t>
            </a:r>
            <a:r>
              <a:rPr lang="en-US" sz="4800" dirty="0" err="1"/>
              <a:t>cao</a:t>
            </a:r>
            <a:r>
              <a:rPr lang="en-US" sz="4800" dirty="0"/>
              <a:t> </a:t>
            </a:r>
            <a:r>
              <a:rPr lang="en-US" sz="4800" dirty="0" err="1"/>
              <a:t>điểm</a:t>
            </a:r>
            <a:endParaRPr lang="en-US" sz="4800" dirty="0"/>
          </a:p>
        </p:txBody>
      </p:sp>
      <p:sp>
        <p:nvSpPr>
          <p:cNvPr id="2" name="Rectangle 1"/>
          <p:cNvSpPr/>
          <p:nvPr/>
        </p:nvSpPr>
        <p:spPr>
          <a:xfrm>
            <a:off x="1981973" y="3247025"/>
            <a:ext cx="2637790" cy="829945"/>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rʌʃ</a:t>
            </a:r>
            <a:r>
              <a:rPr lang="en-US" sz="4800" b="1" dirty="0">
                <a:solidFill>
                  <a:schemeClr val="accent5">
                    <a:lumMod val="50000"/>
                  </a:schemeClr>
                </a:solidFill>
              </a:rPr>
              <a:t> </a:t>
            </a:r>
            <a:r>
              <a:rPr lang="en-US" sz="4800" b="1" dirty="0" err="1">
                <a:solidFill>
                  <a:schemeClr val="accent5">
                    <a:lumMod val="50000"/>
                  </a:schemeClr>
                </a:solidFill>
              </a:rPr>
              <a:t>aʊə</a:t>
            </a:r>
            <a:r>
              <a:rPr lang="en-US" sz="4800" b="1" dirty="0">
                <a:solidFill>
                  <a:schemeClr val="accent5">
                    <a:lumMod val="50000"/>
                  </a:schemeClr>
                </a:solidFill>
              </a:rPr>
              <a:t>/</a:t>
            </a:r>
          </a:p>
        </p:txBody>
      </p:sp>
      <p:sp>
        <p:nvSpPr>
          <p:cNvPr id="100" name="Text Box 99"/>
          <p:cNvSpPr txBox="1"/>
          <p:nvPr/>
        </p:nvSpPr>
        <p:spPr>
          <a:xfrm>
            <a:off x="6175986" y="1823726"/>
            <a:ext cx="5416550" cy="3969385"/>
          </a:xfrm>
          <a:prstGeom prst="rect">
            <a:avLst/>
          </a:prstGeom>
          <a:noFill/>
          <a:ln w="9525">
            <a:noFill/>
          </a:ln>
        </p:spPr>
        <p:txBody>
          <a:bodyPr wrap="square">
            <a:spAutoFit/>
          </a:bodyPr>
          <a:lstStyle/>
          <a:p>
            <a:pPr marL="635" indent="-635"/>
            <a:r>
              <a:rPr lang="en-US" sz="3600" b="0" dirty="0">
                <a:solidFill>
                  <a:srgbClr val="000000"/>
                </a:solidFill>
                <a:latin typeface="Times New Roman" panose="02020603050405020304" pitchFamily="18" charset="0"/>
              </a:rPr>
              <a:t>the busy part of the day when towns and cities are crowded, either in the morning when people are travelling to work, or in the evening when people are travelling home</a:t>
            </a:r>
          </a:p>
        </p:txBody>
      </p:sp>
      <p:pic>
        <p:nvPicPr>
          <p:cNvPr id="8" name="rush hour">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096948" y="3334982"/>
            <a:ext cx="749608" cy="749608"/>
          </a:xfrm>
          <a:prstGeom prst="rect">
            <a:avLst/>
          </a:prstGeom>
        </p:spPr>
      </p:pic>
      <p:sp>
        <p:nvSpPr>
          <p:cNvPr id="3" name="TextBox 2">
            <a:extLst>
              <a:ext uri="{FF2B5EF4-FFF2-40B4-BE49-F238E27FC236}">
                <a16:creationId xmlns:a16="http://schemas.microsoft.com/office/drawing/2014/main" id="{AB0614C3-113E-970F-5E03-0A6E746D2BE3}"/>
              </a:ext>
            </a:extLst>
          </p:cNvPr>
          <p:cNvSpPr txBox="1"/>
          <p:nvPr/>
        </p:nvSpPr>
        <p:spPr>
          <a:xfrm>
            <a:off x="487067" y="160809"/>
            <a:ext cx="514220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00"/>
                                        <p:tgtEl>
                                          <p:spTgt spid="2"/>
                                        </p:tgtEl>
                                      </p:cBhvr>
                                    </p:animEffect>
                                    <p:anim calcmode="lin" valueType="num">
                                      <p:cBhvr>
                                        <p:cTn id="8" dur="600" fill="hold"/>
                                        <p:tgtEl>
                                          <p:spTgt spid="2"/>
                                        </p:tgtEl>
                                        <p:attrNameLst>
                                          <p:attrName>ppt_x</p:attrName>
                                        </p:attrNameLst>
                                      </p:cBhvr>
                                      <p:tavLst>
                                        <p:tav tm="0">
                                          <p:val>
                                            <p:strVal val="#ppt_x"/>
                                          </p:val>
                                        </p:tav>
                                        <p:tav tm="100000">
                                          <p:val>
                                            <p:strVal val="#ppt_x"/>
                                          </p:val>
                                        </p:tav>
                                      </p:tavLst>
                                    </p:anim>
                                    <p:anim calcmode="lin" valueType="num">
                                      <p:cBhvr>
                                        <p:cTn id="9" dur="6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8"/>
                </p:tgtEl>
              </p:cMediaNode>
            </p:audio>
          </p:childTnLst>
        </p:cTn>
      </p:par>
    </p:tnLst>
    <p:bldLst>
      <p:bldP spid="7" grpId="0"/>
      <p:bldP spid="12"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1315</Words>
  <Application>Microsoft Office PowerPoint</Application>
  <PresentationFormat>Widescreen</PresentationFormat>
  <Paragraphs>192</Paragraphs>
  <Slides>26</Slides>
  <Notes>23</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Adobe Gothic Std B</vt:lpstr>
      <vt:lpstr>Arial</vt:lpstr>
      <vt:lpstr>Calibri</vt:lpstr>
      <vt:lpstr>Calibri Light</vt:lpstr>
      <vt:lpstr>Myriad Pro</vt:lpstr>
      <vt:lpstr>Segoe UI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Linh-Ban NN</cp:lastModifiedBy>
  <cp:revision>287</cp:revision>
  <dcterms:created xsi:type="dcterms:W3CDTF">2020-12-09T02:04:00Z</dcterms:created>
  <dcterms:modified xsi:type="dcterms:W3CDTF">2024-07-23T10:02:08Z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1033-12.2.0.13266</vt:lpwstr>
  </property>
</Properties>
</file>