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76" r:id="rId6"/>
    <p:sldId id="266" r:id="rId7"/>
    <p:sldId id="267" r:id="rId8"/>
    <p:sldId id="268" r:id="rId9"/>
    <p:sldId id="269" r:id="rId10"/>
    <p:sldId id="270" r:id="rId11"/>
    <p:sldId id="271" r:id="rId12"/>
    <p:sldId id="277" r:id="rId13"/>
    <p:sldId id="272" r:id="rId14"/>
    <p:sldId id="273" r:id="rId15"/>
    <p:sldId id="274" r:id="rId16"/>
    <p:sldId id="278" r:id="rId17"/>
    <p:sldId id="279" r:id="rId18"/>
    <p:sldId id="275" r:id="rId19"/>
    <p:sldId id="259"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016"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3.sv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6E5BA-CE9A-43C5-89FB-C8E3859E8011}" type="doc">
      <dgm:prSet loTypeId="urn:microsoft.com/office/officeart/2005/8/layout/vList3" loCatId="picture" qsTypeId="urn:microsoft.com/office/officeart/2005/8/quickstyle/simple2" qsCatId="simple" csTypeId="urn:microsoft.com/office/officeart/2005/8/colors/accent1_2" csCatId="accent1" phldr="1"/>
      <dgm:spPr/>
    </dgm:pt>
    <dgm:pt modelId="{AEE3CBF9-D8EF-4DDE-851F-BF700E93765A}">
      <dgm:prSet phldrT="[Text]"/>
      <dgm:spPr/>
      <dgm:t>
        <a:bodyPr/>
        <a:lstStyle/>
        <a:p>
          <a:pPr>
            <a:buClrTx/>
            <a:buSzTx/>
            <a:buFontTx/>
            <a:buNone/>
          </a:pPr>
          <a:r>
            <a:rPr lang="vi-VN">
              <a:effectLst/>
              <a:latin typeface="Times New Roman" panose="02020603050405020304" pitchFamily="18" charset="0"/>
              <a:ea typeface="Courier New" panose="02070309020205020404" pitchFamily="49" charset="0"/>
              <a:cs typeface="Times New Roman" panose="02020603050405020304" pitchFamily="18" charset="0"/>
            </a:rPr>
            <a:t>Luôn trung thực trong quá trình tạo ra sản phẩm số</a:t>
          </a:r>
          <a:endParaRPr lang="en-US"/>
        </a:p>
      </dgm:t>
    </dgm:pt>
    <dgm:pt modelId="{6CD7C3D3-0E22-48B5-805A-9A32067FCAEA}" type="parTrans" cxnId="{5587F144-E427-43D1-BB23-5831699E91A0}">
      <dgm:prSet/>
      <dgm:spPr/>
      <dgm:t>
        <a:bodyPr/>
        <a:lstStyle/>
        <a:p>
          <a:endParaRPr lang="en-US"/>
        </a:p>
      </dgm:t>
    </dgm:pt>
    <dgm:pt modelId="{70014AF5-6734-4808-9DAD-0341D2C61832}" type="sibTrans" cxnId="{5587F144-E427-43D1-BB23-5831699E91A0}">
      <dgm:prSet/>
      <dgm:spPr/>
      <dgm:t>
        <a:bodyPr/>
        <a:lstStyle/>
        <a:p>
          <a:endParaRPr lang="en-US"/>
        </a:p>
      </dgm:t>
    </dgm:pt>
    <dgm:pt modelId="{F097ABE3-9DC0-4D0C-AAA8-97DC9F9DC038}">
      <dgm:prSet phldrT="[Text]"/>
      <dgm:spPr/>
      <dgm:t>
        <a:bodyPr/>
        <a:lstStyle/>
        <a:p>
          <a:r>
            <a:rPr lang="en-US">
              <a:latin typeface="Times New Roman" panose="02020603050405020304" pitchFamily="18" charset="0"/>
              <a:cs typeface="Times New Roman" panose="02020603050405020304" pitchFamily="18" charset="0"/>
            </a:rPr>
            <a:t>K</a:t>
          </a:r>
          <a:r>
            <a:rPr lang="vi-VN">
              <a:latin typeface="Times New Roman" panose="02020603050405020304" pitchFamily="18" charset="0"/>
              <a:cs typeface="Times New Roman" panose="02020603050405020304" pitchFamily="18" charset="0"/>
            </a:rPr>
            <a:t>hông sử dụng các thông tin có bản quyền nếu chưa mua hoặc xin phép</a:t>
          </a:r>
          <a:r>
            <a:rPr lang="vi-VN">
              <a:effectLst/>
              <a:latin typeface="Times New Roman" panose="02020603050405020304" pitchFamily="18" charset="0"/>
              <a:ea typeface="Arial" panose="020B0604020202020204" pitchFamily="34" charset="0"/>
              <a:cs typeface="Times New Roman" panose="02020603050405020304" pitchFamily="18" charset="0"/>
            </a:rPr>
            <a:t>.</a:t>
          </a:r>
          <a:endParaRPr lang="en-US"/>
        </a:p>
      </dgm:t>
    </dgm:pt>
    <dgm:pt modelId="{165CB310-E521-4EE8-80D1-CB91D492BF0A}" type="parTrans" cxnId="{D5461249-5C3A-4521-8689-E5312E6738B7}">
      <dgm:prSet/>
      <dgm:spPr/>
      <dgm:t>
        <a:bodyPr/>
        <a:lstStyle/>
        <a:p>
          <a:endParaRPr lang="en-US"/>
        </a:p>
      </dgm:t>
    </dgm:pt>
    <dgm:pt modelId="{313ACA05-2749-48B3-AA69-510FEAE4F1C3}" type="sibTrans" cxnId="{D5461249-5C3A-4521-8689-E5312E6738B7}">
      <dgm:prSet/>
      <dgm:spPr/>
      <dgm:t>
        <a:bodyPr/>
        <a:lstStyle/>
        <a:p>
          <a:endParaRPr lang="en-US"/>
        </a:p>
      </dgm:t>
    </dgm:pt>
    <dgm:pt modelId="{DFFC1C04-70A5-4818-81FA-467A899ABE4E}">
      <dgm:prSet phldrT="[Text]"/>
      <dgm:spPr/>
      <dgm:t>
        <a:bodyPr/>
        <a:lstStyle/>
        <a:p>
          <a:pPr>
            <a:buClrTx/>
            <a:buSzTx/>
            <a:buFontTx/>
            <a:buNone/>
          </a:pPr>
          <a:r>
            <a:rPr lang="vi-VN">
              <a:effectLst/>
              <a:latin typeface="Times New Roman" panose="02020603050405020304" pitchFamily="18" charset="0"/>
              <a:ea typeface="Courier New" panose="02070309020205020404" pitchFamily="49" charset="0"/>
              <a:cs typeface="Times New Roman" panose="02020603050405020304" pitchFamily="18" charset="0"/>
            </a:rPr>
            <a:t>Nội dung và hình thức của sản phẩm tạo ra không được vi phạm các quy định, chuẩn mực về đạo đức, văn hoá trong x</a:t>
          </a:r>
          <a:r>
            <a:rPr lang="en-US">
              <a:latin typeface="Times New Roman" panose="02020603050405020304" pitchFamily="18" charset="0"/>
              <a:ea typeface="Courier New" panose="02070309020205020404" pitchFamily="49" charset="0"/>
              <a:cs typeface="Times New Roman" panose="02020603050405020304" pitchFamily="18" charset="0"/>
            </a:rPr>
            <a:t>ã</a:t>
          </a:r>
          <a:r>
            <a:rPr lang="vi-VN">
              <a:effectLst/>
              <a:latin typeface="Times New Roman" panose="02020603050405020304" pitchFamily="18" charset="0"/>
              <a:ea typeface="Courier New" panose="02070309020205020404" pitchFamily="49" charset="0"/>
              <a:cs typeface="Times New Roman" panose="02020603050405020304" pitchFamily="18" charset="0"/>
            </a:rPr>
            <a:t> hội nói chung</a:t>
          </a:r>
          <a:endParaRPr lang="en-US"/>
        </a:p>
      </dgm:t>
    </dgm:pt>
    <dgm:pt modelId="{E713A4CD-1BC3-4FD1-AD18-E20AB2A353F5}" type="parTrans" cxnId="{F5E215C6-8E5B-4FE0-8AA0-D0B8FB9D74AA}">
      <dgm:prSet/>
      <dgm:spPr/>
      <dgm:t>
        <a:bodyPr/>
        <a:lstStyle/>
        <a:p>
          <a:endParaRPr lang="en-US"/>
        </a:p>
      </dgm:t>
    </dgm:pt>
    <dgm:pt modelId="{6D2B4E38-1FE0-401C-943B-7A294DA23455}" type="sibTrans" cxnId="{F5E215C6-8E5B-4FE0-8AA0-D0B8FB9D74AA}">
      <dgm:prSet/>
      <dgm:spPr/>
      <dgm:t>
        <a:bodyPr/>
        <a:lstStyle/>
        <a:p>
          <a:endParaRPr lang="en-US"/>
        </a:p>
      </dgm:t>
    </dgm:pt>
    <dgm:pt modelId="{58E832AC-C006-47C9-84CC-37FB010C26F9}" type="pres">
      <dgm:prSet presAssocID="{7DD6E5BA-CE9A-43C5-89FB-C8E3859E8011}" presName="linearFlow" presStyleCnt="0">
        <dgm:presLayoutVars>
          <dgm:dir/>
          <dgm:resizeHandles val="exact"/>
        </dgm:presLayoutVars>
      </dgm:prSet>
      <dgm:spPr/>
    </dgm:pt>
    <dgm:pt modelId="{23ADB3D6-9FBD-468B-AC5A-732FEA7DB507}" type="pres">
      <dgm:prSet presAssocID="{AEE3CBF9-D8EF-4DDE-851F-BF700E93765A}" presName="composite" presStyleCnt="0"/>
      <dgm:spPr/>
    </dgm:pt>
    <dgm:pt modelId="{E9242F0E-60C7-4A38-BC93-BBB91EC42D41}" type="pres">
      <dgm:prSet presAssocID="{AEE3CBF9-D8EF-4DDE-851F-BF700E93765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lumMod val="50000"/>
            </a:schemeClr>
          </a:solidFill>
        </a:ln>
      </dgm:spPr>
      <dgm:extLst>
        <a:ext uri="{E40237B7-FDA0-4F09-8148-C483321AD2D9}">
          <dgm14:cNvPr xmlns:dgm14="http://schemas.microsoft.com/office/drawing/2010/diagram" id="0" name="" descr="Line arrow Slight curve"/>
        </a:ext>
      </dgm:extLst>
    </dgm:pt>
    <dgm:pt modelId="{87E7825A-6091-4B42-9AC5-1E3FCECFAEE1}" type="pres">
      <dgm:prSet presAssocID="{AEE3CBF9-D8EF-4DDE-851F-BF700E93765A}" presName="txShp" presStyleLbl="node1" presStyleIdx="0" presStyleCnt="3">
        <dgm:presLayoutVars>
          <dgm:bulletEnabled val="1"/>
        </dgm:presLayoutVars>
      </dgm:prSet>
      <dgm:spPr/>
    </dgm:pt>
    <dgm:pt modelId="{FA6CFF13-B6D2-4F5E-A7ED-214761C6C221}" type="pres">
      <dgm:prSet presAssocID="{70014AF5-6734-4808-9DAD-0341D2C61832}" presName="spacing" presStyleCnt="0"/>
      <dgm:spPr/>
    </dgm:pt>
    <dgm:pt modelId="{FD38171F-6CB4-4D6C-9B37-47B77D692FB8}" type="pres">
      <dgm:prSet presAssocID="{F097ABE3-9DC0-4D0C-AAA8-97DC9F9DC038}" presName="composite" presStyleCnt="0"/>
      <dgm:spPr/>
    </dgm:pt>
    <dgm:pt modelId="{DA2A6008-647A-4D63-B430-90FB13964E1A}" type="pres">
      <dgm:prSet presAssocID="{F097ABE3-9DC0-4D0C-AAA8-97DC9F9DC038}"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lumMod val="50000"/>
            </a:schemeClr>
          </a:solidFill>
        </a:ln>
      </dgm:spPr>
    </dgm:pt>
    <dgm:pt modelId="{6874E1AF-D57E-4707-A568-3BB5A799EC27}" type="pres">
      <dgm:prSet presAssocID="{F097ABE3-9DC0-4D0C-AAA8-97DC9F9DC038}" presName="txShp" presStyleLbl="node1" presStyleIdx="1" presStyleCnt="3">
        <dgm:presLayoutVars>
          <dgm:bulletEnabled val="1"/>
        </dgm:presLayoutVars>
      </dgm:prSet>
      <dgm:spPr/>
    </dgm:pt>
    <dgm:pt modelId="{43B18E5E-2970-49C3-88F2-4B8509AE01A2}" type="pres">
      <dgm:prSet presAssocID="{313ACA05-2749-48B3-AA69-510FEAE4F1C3}" presName="spacing" presStyleCnt="0"/>
      <dgm:spPr/>
    </dgm:pt>
    <dgm:pt modelId="{71B18A3A-18EE-467A-813F-248AF879A84B}" type="pres">
      <dgm:prSet presAssocID="{DFFC1C04-70A5-4818-81FA-467A899ABE4E}" presName="composite" presStyleCnt="0"/>
      <dgm:spPr/>
    </dgm:pt>
    <dgm:pt modelId="{F050D926-71A7-4A04-8408-4849782F4BDE}" type="pres">
      <dgm:prSet presAssocID="{DFFC1C04-70A5-4818-81FA-467A899ABE4E}"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accent1">
              <a:lumMod val="50000"/>
            </a:schemeClr>
          </a:solidFill>
        </a:ln>
      </dgm:spPr>
    </dgm:pt>
    <dgm:pt modelId="{64D15BF4-E173-40B5-8E26-BC93F16AA331}" type="pres">
      <dgm:prSet presAssocID="{DFFC1C04-70A5-4818-81FA-467A899ABE4E}" presName="txShp" presStyleLbl="node1" presStyleIdx="2" presStyleCnt="3">
        <dgm:presLayoutVars>
          <dgm:bulletEnabled val="1"/>
        </dgm:presLayoutVars>
      </dgm:prSet>
      <dgm:spPr/>
    </dgm:pt>
  </dgm:ptLst>
  <dgm:cxnLst>
    <dgm:cxn modelId="{F258C324-E66B-4E80-8B9E-E91A44D65829}" type="presOf" srcId="{AEE3CBF9-D8EF-4DDE-851F-BF700E93765A}" destId="{87E7825A-6091-4B42-9AC5-1E3FCECFAEE1}" srcOrd="0" destOrd="0" presId="urn:microsoft.com/office/officeart/2005/8/layout/vList3"/>
    <dgm:cxn modelId="{4F1E885F-1C59-405B-A603-01C8D9F9CC17}" type="presOf" srcId="{F097ABE3-9DC0-4D0C-AAA8-97DC9F9DC038}" destId="{6874E1AF-D57E-4707-A568-3BB5A799EC27}" srcOrd="0" destOrd="0" presId="urn:microsoft.com/office/officeart/2005/8/layout/vList3"/>
    <dgm:cxn modelId="{5587F144-E427-43D1-BB23-5831699E91A0}" srcId="{7DD6E5BA-CE9A-43C5-89FB-C8E3859E8011}" destId="{AEE3CBF9-D8EF-4DDE-851F-BF700E93765A}" srcOrd="0" destOrd="0" parTransId="{6CD7C3D3-0E22-48B5-805A-9A32067FCAEA}" sibTransId="{70014AF5-6734-4808-9DAD-0341D2C61832}"/>
    <dgm:cxn modelId="{D5461249-5C3A-4521-8689-E5312E6738B7}" srcId="{7DD6E5BA-CE9A-43C5-89FB-C8E3859E8011}" destId="{F097ABE3-9DC0-4D0C-AAA8-97DC9F9DC038}" srcOrd="1" destOrd="0" parTransId="{165CB310-E521-4EE8-80D1-CB91D492BF0A}" sibTransId="{313ACA05-2749-48B3-AA69-510FEAE4F1C3}"/>
    <dgm:cxn modelId="{2894057C-A8FD-458E-85D5-74934DC78465}" type="presOf" srcId="{7DD6E5BA-CE9A-43C5-89FB-C8E3859E8011}" destId="{58E832AC-C006-47C9-84CC-37FB010C26F9}" srcOrd="0" destOrd="0" presId="urn:microsoft.com/office/officeart/2005/8/layout/vList3"/>
    <dgm:cxn modelId="{F5E215C6-8E5B-4FE0-8AA0-D0B8FB9D74AA}" srcId="{7DD6E5BA-CE9A-43C5-89FB-C8E3859E8011}" destId="{DFFC1C04-70A5-4818-81FA-467A899ABE4E}" srcOrd="2" destOrd="0" parTransId="{E713A4CD-1BC3-4FD1-AD18-E20AB2A353F5}" sibTransId="{6D2B4E38-1FE0-401C-943B-7A294DA23455}"/>
    <dgm:cxn modelId="{D4BAB4EE-7302-410B-A509-84157B3FC8E9}" type="presOf" srcId="{DFFC1C04-70A5-4818-81FA-467A899ABE4E}" destId="{64D15BF4-E173-40B5-8E26-BC93F16AA331}" srcOrd="0" destOrd="0" presId="urn:microsoft.com/office/officeart/2005/8/layout/vList3"/>
    <dgm:cxn modelId="{713EC96B-9FD6-447A-89B3-75EF4211D8C0}" type="presParOf" srcId="{58E832AC-C006-47C9-84CC-37FB010C26F9}" destId="{23ADB3D6-9FBD-468B-AC5A-732FEA7DB507}" srcOrd="0" destOrd="0" presId="urn:microsoft.com/office/officeart/2005/8/layout/vList3"/>
    <dgm:cxn modelId="{100B994C-7CDD-4FDA-AE4F-9A27A03330C6}" type="presParOf" srcId="{23ADB3D6-9FBD-468B-AC5A-732FEA7DB507}" destId="{E9242F0E-60C7-4A38-BC93-BBB91EC42D41}" srcOrd="0" destOrd="0" presId="urn:microsoft.com/office/officeart/2005/8/layout/vList3"/>
    <dgm:cxn modelId="{E2F0A7F1-3FF9-4884-9E55-812F4D593A3F}" type="presParOf" srcId="{23ADB3D6-9FBD-468B-AC5A-732FEA7DB507}" destId="{87E7825A-6091-4B42-9AC5-1E3FCECFAEE1}" srcOrd="1" destOrd="0" presId="urn:microsoft.com/office/officeart/2005/8/layout/vList3"/>
    <dgm:cxn modelId="{F6861637-461C-4D30-BF05-B57D6043B200}" type="presParOf" srcId="{58E832AC-C006-47C9-84CC-37FB010C26F9}" destId="{FA6CFF13-B6D2-4F5E-A7ED-214761C6C221}" srcOrd="1" destOrd="0" presId="urn:microsoft.com/office/officeart/2005/8/layout/vList3"/>
    <dgm:cxn modelId="{11652C4B-9BCF-4E9B-B596-22A6A96E6301}" type="presParOf" srcId="{58E832AC-C006-47C9-84CC-37FB010C26F9}" destId="{FD38171F-6CB4-4D6C-9B37-47B77D692FB8}" srcOrd="2" destOrd="0" presId="urn:microsoft.com/office/officeart/2005/8/layout/vList3"/>
    <dgm:cxn modelId="{A6A1E81F-FB6F-407F-98A2-F41E0D953CC8}" type="presParOf" srcId="{FD38171F-6CB4-4D6C-9B37-47B77D692FB8}" destId="{DA2A6008-647A-4D63-B430-90FB13964E1A}" srcOrd="0" destOrd="0" presId="urn:microsoft.com/office/officeart/2005/8/layout/vList3"/>
    <dgm:cxn modelId="{2CAD7578-2544-40C0-B92C-367C775BCBE4}" type="presParOf" srcId="{FD38171F-6CB4-4D6C-9B37-47B77D692FB8}" destId="{6874E1AF-D57E-4707-A568-3BB5A799EC27}" srcOrd="1" destOrd="0" presId="urn:microsoft.com/office/officeart/2005/8/layout/vList3"/>
    <dgm:cxn modelId="{94840F96-6CB7-4FFE-BA30-18B4F46F3B30}" type="presParOf" srcId="{58E832AC-C006-47C9-84CC-37FB010C26F9}" destId="{43B18E5E-2970-49C3-88F2-4B8509AE01A2}" srcOrd="3" destOrd="0" presId="urn:microsoft.com/office/officeart/2005/8/layout/vList3"/>
    <dgm:cxn modelId="{F620438B-8720-40F4-8B40-FA98B92A0FAC}" type="presParOf" srcId="{58E832AC-C006-47C9-84CC-37FB010C26F9}" destId="{71B18A3A-18EE-467A-813F-248AF879A84B}" srcOrd="4" destOrd="0" presId="urn:microsoft.com/office/officeart/2005/8/layout/vList3"/>
    <dgm:cxn modelId="{35340DCE-29E3-405A-BD4A-8D33F5E0D233}" type="presParOf" srcId="{71B18A3A-18EE-467A-813F-248AF879A84B}" destId="{F050D926-71A7-4A04-8408-4849782F4BDE}" srcOrd="0" destOrd="0" presId="urn:microsoft.com/office/officeart/2005/8/layout/vList3"/>
    <dgm:cxn modelId="{5CED776C-C16C-4327-B86A-B9B14C561464}" type="presParOf" srcId="{71B18A3A-18EE-467A-813F-248AF879A84B}" destId="{64D15BF4-E173-40B5-8E26-BC93F16AA33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7825A-6091-4B42-9AC5-1E3FCECFAEE1}">
      <dsp:nvSpPr>
        <dsp:cNvPr id="0" name=""/>
        <dsp:cNvSpPr/>
      </dsp:nvSpPr>
      <dsp:spPr>
        <a:xfrm rot="10800000">
          <a:off x="2423309" y="959"/>
          <a:ext cx="8409562" cy="12204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8183" tIns="95250" rIns="177800" bIns="95250" numCol="1" spcCol="1270" anchor="ctr" anchorCtr="0">
          <a:noAutofit/>
        </a:bodyPr>
        <a:lstStyle/>
        <a:p>
          <a:pPr marL="0" lvl="0" indent="0" algn="ctr" defTabSz="1111250">
            <a:lnSpc>
              <a:spcPct val="90000"/>
            </a:lnSpc>
            <a:spcBef>
              <a:spcPct val="0"/>
            </a:spcBef>
            <a:spcAft>
              <a:spcPct val="35000"/>
            </a:spcAft>
            <a:buClrTx/>
            <a:buSzTx/>
            <a:buFontTx/>
            <a:buNone/>
          </a:pPr>
          <a:r>
            <a:rPr lang="vi-VN" sz="2500" kern="1200">
              <a:effectLst/>
              <a:latin typeface="Times New Roman" panose="02020603050405020304" pitchFamily="18" charset="0"/>
              <a:ea typeface="Courier New" panose="02070309020205020404" pitchFamily="49" charset="0"/>
              <a:cs typeface="Times New Roman" panose="02020603050405020304" pitchFamily="18" charset="0"/>
            </a:rPr>
            <a:t>Luôn trung thực trong quá trình tạo ra sản phẩm số</a:t>
          </a:r>
          <a:endParaRPr lang="en-US" sz="2500" kern="1200"/>
        </a:p>
      </dsp:txBody>
      <dsp:txXfrm rot="10800000">
        <a:off x="2728420" y="959"/>
        <a:ext cx="8104451" cy="1220446"/>
      </dsp:txXfrm>
    </dsp:sp>
    <dsp:sp modelId="{E9242F0E-60C7-4A38-BC93-BBB91EC42D41}">
      <dsp:nvSpPr>
        <dsp:cNvPr id="0" name=""/>
        <dsp:cNvSpPr/>
      </dsp:nvSpPr>
      <dsp:spPr>
        <a:xfrm>
          <a:off x="1813086" y="959"/>
          <a:ext cx="1220446" cy="122044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6874E1AF-D57E-4707-A568-3BB5A799EC27}">
      <dsp:nvSpPr>
        <dsp:cNvPr id="0" name=""/>
        <dsp:cNvSpPr/>
      </dsp:nvSpPr>
      <dsp:spPr>
        <a:xfrm rot="10800000">
          <a:off x="2423309" y="1529637"/>
          <a:ext cx="8409562" cy="12204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8183"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Times New Roman" panose="02020603050405020304" pitchFamily="18" charset="0"/>
              <a:cs typeface="Times New Roman" panose="02020603050405020304" pitchFamily="18" charset="0"/>
            </a:rPr>
            <a:t>K</a:t>
          </a:r>
          <a:r>
            <a:rPr lang="vi-VN" sz="2500" kern="1200">
              <a:latin typeface="Times New Roman" panose="02020603050405020304" pitchFamily="18" charset="0"/>
              <a:cs typeface="Times New Roman" panose="02020603050405020304" pitchFamily="18" charset="0"/>
            </a:rPr>
            <a:t>hông sử dụng các thông tin có bản quyền nếu chưa mua hoặc xin phép</a:t>
          </a:r>
          <a:r>
            <a:rPr lang="vi-VN" sz="2500" kern="1200">
              <a:effectLst/>
              <a:latin typeface="Times New Roman" panose="02020603050405020304" pitchFamily="18" charset="0"/>
              <a:ea typeface="Arial" panose="020B0604020202020204" pitchFamily="34" charset="0"/>
              <a:cs typeface="Times New Roman" panose="02020603050405020304" pitchFamily="18" charset="0"/>
            </a:rPr>
            <a:t>.</a:t>
          </a:r>
          <a:endParaRPr lang="en-US" sz="2500" kern="1200"/>
        </a:p>
      </dsp:txBody>
      <dsp:txXfrm rot="10800000">
        <a:off x="2728420" y="1529637"/>
        <a:ext cx="8104451" cy="1220446"/>
      </dsp:txXfrm>
    </dsp:sp>
    <dsp:sp modelId="{DA2A6008-647A-4D63-B430-90FB13964E1A}">
      <dsp:nvSpPr>
        <dsp:cNvPr id="0" name=""/>
        <dsp:cNvSpPr/>
      </dsp:nvSpPr>
      <dsp:spPr>
        <a:xfrm>
          <a:off x="1813086" y="1529637"/>
          <a:ext cx="1220446" cy="122044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64D15BF4-E173-40B5-8E26-BC93F16AA331}">
      <dsp:nvSpPr>
        <dsp:cNvPr id="0" name=""/>
        <dsp:cNvSpPr/>
      </dsp:nvSpPr>
      <dsp:spPr>
        <a:xfrm rot="10800000">
          <a:off x="2423309" y="3058316"/>
          <a:ext cx="8409562" cy="1220446"/>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8183" tIns="95250" rIns="177800" bIns="95250" numCol="1" spcCol="1270" anchor="ctr" anchorCtr="0">
          <a:noAutofit/>
        </a:bodyPr>
        <a:lstStyle/>
        <a:p>
          <a:pPr marL="0" lvl="0" indent="0" algn="ctr" defTabSz="1111250">
            <a:lnSpc>
              <a:spcPct val="90000"/>
            </a:lnSpc>
            <a:spcBef>
              <a:spcPct val="0"/>
            </a:spcBef>
            <a:spcAft>
              <a:spcPct val="35000"/>
            </a:spcAft>
            <a:buClrTx/>
            <a:buSzTx/>
            <a:buFontTx/>
            <a:buNone/>
          </a:pPr>
          <a:r>
            <a:rPr lang="vi-VN" sz="2500" kern="1200">
              <a:effectLst/>
              <a:latin typeface="Times New Roman" panose="02020603050405020304" pitchFamily="18" charset="0"/>
              <a:ea typeface="Courier New" panose="02070309020205020404" pitchFamily="49" charset="0"/>
              <a:cs typeface="Times New Roman" panose="02020603050405020304" pitchFamily="18" charset="0"/>
            </a:rPr>
            <a:t>Nội dung và hình thức của sản phẩm tạo ra không được vi phạm các quy định, chuẩn mực về đạo đức, văn hoá trong x</a:t>
          </a:r>
          <a:r>
            <a:rPr lang="en-US" sz="2500" kern="1200">
              <a:latin typeface="Times New Roman" panose="02020603050405020304" pitchFamily="18" charset="0"/>
              <a:ea typeface="Courier New" panose="02070309020205020404" pitchFamily="49" charset="0"/>
              <a:cs typeface="Times New Roman" panose="02020603050405020304" pitchFamily="18" charset="0"/>
            </a:rPr>
            <a:t>ã</a:t>
          </a:r>
          <a:r>
            <a:rPr lang="vi-VN" sz="2500" kern="1200">
              <a:effectLst/>
              <a:latin typeface="Times New Roman" panose="02020603050405020304" pitchFamily="18" charset="0"/>
              <a:ea typeface="Courier New" panose="02070309020205020404" pitchFamily="49" charset="0"/>
              <a:cs typeface="Times New Roman" panose="02020603050405020304" pitchFamily="18" charset="0"/>
            </a:rPr>
            <a:t> hội nói chung</a:t>
          </a:r>
          <a:endParaRPr lang="en-US" sz="2500" kern="1200"/>
        </a:p>
      </dsp:txBody>
      <dsp:txXfrm rot="10800000">
        <a:off x="2728420" y="3058316"/>
        <a:ext cx="8104451" cy="1220446"/>
      </dsp:txXfrm>
    </dsp:sp>
    <dsp:sp modelId="{F050D926-71A7-4A04-8408-4849782F4BDE}">
      <dsp:nvSpPr>
        <dsp:cNvPr id="0" name=""/>
        <dsp:cNvSpPr/>
      </dsp:nvSpPr>
      <dsp:spPr>
        <a:xfrm>
          <a:off x="1813086" y="3058316"/>
          <a:ext cx="1220446" cy="1220446"/>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E21A9-47CC-47BF-2DB4-2E4A18FC94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FDD378-D84F-62ED-0713-03526D2013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EC4F5-F81F-C2EF-D66B-5D2F962F45BA}"/>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24B456FD-4AE2-E760-A2DF-34A2DF524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1F8F0-ED84-E3A0-5C56-B6904CE937E9}"/>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4056407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4EA3-82C8-DA0D-85E8-7377ECDEF9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0BE85C-FA38-FCD8-145A-F12AE81E93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41727-F3E1-E4A1-E219-2E5BC419BC1A}"/>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CEE923BF-610D-F8AD-562D-427F1C82F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B2BBB-5C9F-D5C4-8530-85460C0A3959}"/>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317565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6EDB9E-2479-7123-B79E-F872A0D0CD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EE5E01-B3B9-0E76-D603-23F1892F8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21999-3DD1-D186-74A8-794985B7465A}"/>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A96A70EB-6AD9-27E8-A9EB-1AC682EC2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72117-92C0-C4CC-352C-0FFA71609AFC}"/>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61142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9410D-5353-2E6F-684E-C2A17238B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F1069-6FA8-6B1C-3DD1-8D0D453280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2B93A-1850-30BB-02AA-5CD3531AE5E5}"/>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D15B86E5-EE26-F964-F462-BEFBC04D3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C1115-7B3C-2DD3-CFA8-8F57FB15ED5C}"/>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50092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C062E-7275-BE0D-1CAA-AFBFC5839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631DEA-6C0D-F4CD-1E03-F0BA1B23B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578CEC-8D52-8E63-BEE6-A6B2460A021A}"/>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66DAC732-3B64-5F92-5061-7C032C9F9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02B9F-E8F1-3AB8-90F9-5CB384F055F4}"/>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244294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536-418E-57C4-002D-301CA38036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45100-B1D7-5C1D-08A5-A84F84545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7C0F09-1E20-94E0-DADD-5ABD1C0280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0E5591-1755-D369-4BCF-0240B549D326}"/>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6" name="Footer Placeholder 5">
            <a:extLst>
              <a:ext uri="{FF2B5EF4-FFF2-40B4-BE49-F238E27FC236}">
                <a16:creationId xmlns:a16="http://schemas.microsoft.com/office/drawing/2014/main" id="{C0B13659-4622-D0E1-176B-DD8B2461B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CD0E3-4B50-A4EC-F1E4-484EDF178402}"/>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220583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7313E-7DFC-3F50-8849-59BD323712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E0A254-D4F9-BCA3-6623-1A7CAC82E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5B6446-CFA1-03F0-E9C4-2BDC16CD3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EDD153-6B23-BB01-9C77-AFD62080F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C6F71-0705-4F73-714F-BEF87A4520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6F6FBD-63F1-ABDF-1277-FEC020608326}"/>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8" name="Footer Placeholder 7">
            <a:extLst>
              <a:ext uri="{FF2B5EF4-FFF2-40B4-BE49-F238E27FC236}">
                <a16:creationId xmlns:a16="http://schemas.microsoft.com/office/drawing/2014/main" id="{67BBB543-EEDC-6A03-2040-E9CB6E5D13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A9A822-24F2-0BCB-1BDF-FC607C11D38B}"/>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391294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DD52-0162-B7A9-3477-6AFFB31D3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11DE28-8FE4-2263-EA03-EAEC6739AF92}"/>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4" name="Footer Placeholder 3">
            <a:extLst>
              <a:ext uri="{FF2B5EF4-FFF2-40B4-BE49-F238E27FC236}">
                <a16:creationId xmlns:a16="http://schemas.microsoft.com/office/drawing/2014/main" id="{A4DEB26F-98C3-9949-DC43-A20A252F50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B5EC4D-F209-E31F-26C3-105C769FF1A0}"/>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393948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C3E-5D01-B525-8972-B0C124A7F72E}"/>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3" name="Footer Placeholder 2">
            <a:extLst>
              <a:ext uri="{FF2B5EF4-FFF2-40B4-BE49-F238E27FC236}">
                <a16:creationId xmlns:a16="http://schemas.microsoft.com/office/drawing/2014/main" id="{D737F682-010A-5EA4-D7D9-3754B79E0E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95EC8-978E-8D58-5DA5-D5D3AFB43ED6}"/>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97358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24EE8-4AC2-DC4F-DD15-84BEDC0D2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C4A42-6FA4-D8BA-AFD3-AA4375FD2F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E5C15B-E7F0-61F8-0A6D-E63A8EF47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6E546-A748-B316-0B78-F7E76017BEEB}"/>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6" name="Footer Placeholder 5">
            <a:extLst>
              <a:ext uri="{FF2B5EF4-FFF2-40B4-BE49-F238E27FC236}">
                <a16:creationId xmlns:a16="http://schemas.microsoft.com/office/drawing/2014/main" id="{15E22951-14CD-B991-F257-31DE7052A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6CB42-6FD3-AF20-7D69-5FF56C3DE179}"/>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125567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A1CD-E4D2-2BD4-7FD0-86BF9552A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64174E-0E71-B226-5B6B-934244BFE0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65618A-2D45-5A8F-7C97-B25DE2692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6E355-29E7-0398-0AB3-6F6B6AAA2266}"/>
              </a:ext>
            </a:extLst>
          </p:cNvPr>
          <p:cNvSpPr>
            <a:spLocks noGrp="1"/>
          </p:cNvSpPr>
          <p:nvPr>
            <p:ph type="dt" sz="half" idx="10"/>
          </p:nvPr>
        </p:nvSpPr>
        <p:spPr/>
        <p:txBody>
          <a:bodyPr/>
          <a:lstStyle/>
          <a:p>
            <a:fld id="{C8AE269B-2EB6-4C74-A759-11A34276AC2B}" type="datetimeFigureOut">
              <a:rPr lang="en-US" smtClean="0"/>
              <a:t>9/17/2023</a:t>
            </a:fld>
            <a:endParaRPr lang="en-US"/>
          </a:p>
        </p:txBody>
      </p:sp>
      <p:sp>
        <p:nvSpPr>
          <p:cNvPr id="6" name="Footer Placeholder 5">
            <a:extLst>
              <a:ext uri="{FF2B5EF4-FFF2-40B4-BE49-F238E27FC236}">
                <a16:creationId xmlns:a16="http://schemas.microsoft.com/office/drawing/2014/main" id="{F1796CDD-3801-246A-6824-116F9D536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34FE1-0F4F-5984-2B52-53C97C6E89DB}"/>
              </a:ext>
            </a:extLst>
          </p:cNvPr>
          <p:cNvSpPr>
            <a:spLocks noGrp="1"/>
          </p:cNvSpPr>
          <p:nvPr>
            <p:ph type="sldNum" sz="quarter" idx="12"/>
          </p:nvPr>
        </p:nvSpPr>
        <p:spPr/>
        <p:txBody>
          <a:bodyPr/>
          <a:lstStyle/>
          <a:p>
            <a:fld id="{12889E03-481E-478B-A5DD-C1241F865F25}" type="slidenum">
              <a:rPr lang="en-US" smtClean="0"/>
              <a:t>‹#›</a:t>
            </a:fld>
            <a:endParaRPr lang="en-US"/>
          </a:p>
        </p:txBody>
      </p:sp>
    </p:spTree>
    <p:extLst>
      <p:ext uri="{BB962C8B-B14F-4D97-AF65-F5344CB8AC3E}">
        <p14:creationId xmlns:p14="http://schemas.microsoft.com/office/powerpoint/2010/main" val="295874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1752E-5B98-B662-B8CF-A88684344D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AA3153-7233-E372-8BC5-DF241436F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64F88-BFE2-A300-7F92-A109AF18E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E269B-2EB6-4C74-A759-11A34276AC2B}" type="datetimeFigureOut">
              <a:rPr lang="en-US" smtClean="0"/>
              <a:t>9/17/2023</a:t>
            </a:fld>
            <a:endParaRPr lang="en-US"/>
          </a:p>
        </p:txBody>
      </p:sp>
      <p:sp>
        <p:nvSpPr>
          <p:cNvPr id="5" name="Footer Placeholder 4">
            <a:extLst>
              <a:ext uri="{FF2B5EF4-FFF2-40B4-BE49-F238E27FC236}">
                <a16:creationId xmlns:a16="http://schemas.microsoft.com/office/drawing/2014/main" id="{31BD592F-9CE7-8201-55DE-5564969C0D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10B354-9272-1762-AB4A-73BE92DC7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89E03-481E-478B-A5DD-C1241F865F25}" type="slidenum">
              <a:rPr lang="en-US" smtClean="0"/>
              <a:t>‹#›</a:t>
            </a:fld>
            <a:endParaRPr lang="en-US"/>
          </a:p>
        </p:txBody>
      </p:sp>
    </p:spTree>
    <p:extLst>
      <p:ext uri="{BB962C8B-B14F-4D97-AF65-F5344CB8AC3E}">
        <p14:creationId xmlns:p14="http://schemas.microsoft.com/office/powerpoint/2010/main" val="4272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clipart.org/detail/8874/fwd__bubble_hand_drawn-by-rejon-177666"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2FF4D9-28A7-3A16-DB62-54B5C4BC71D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21910C-D849-583A-D5E5-E29EAC17D5F6}"/>
              </a:ext>
            </a:extLst>
          </p:cNvPr>
          <p:cNvSpPr txBox="1"/>
          <p:nvPr/>
        </p:nvSpPr>
        <p:spPr>
          <a:xfrm>
            <a:off x="1105711" y="465348"/>
            <a:ext cx="9980578" cy="1938992"/>
          </a:xfrm>
          <a:prstGeom prst="rect">
            <a:avLst/>
          </a:prstGeom>
          <a:noFill/>
        </p:spPr>
        <p:txBody>
          <a:bodyPr wrap="square" rtlCol="0">
            <a:spAutoFit/>
          </a:bodyPr>
          <a:lstStyle/>
          <a:p>
            <a:pPr algn="ctr"/>
            <a:r>
              <a:rPr lang="en-US" sz="4000" b="1">
                <a:solidFill>
                  <a:schemeClr val="accent1">
                    <a:lumMod val="50000"/>
                  </a:schemeClr>
                </a:solidFill>
                <a:latin typeface="+mj-lt"/>
              </a:rPr>
              <a:t>CHỦ ĐỀ 3</a:t>
            </a:r>
          </a:p>
          <a:p>
            <a:pPr algn="ctr"/>
            <a:r>
              <a:rPr lang="en-US" sz="4000" b="1">
                <a:solidFill>
                  <a:schemeClr val="accent1">
                    <a:lumMod val="50000"/>
                  </a:schemeClr>
                </a:solidFill>
                <a:latin typeface="+mj-lt"/>
              </a:rPr>
              <a:t>ĐẠO ĐỨC, PHÁP LUẬT VÀ VĂN HÓA </a:t>
            </a:r>
          </a:p>
          <a:p>
            <a:pPr algn="ctr"/>
            <a:r>
              <a:rPr lang="en-US" sz="4000" b="1">
                <a:solidFill>
                  <a:schemeClr val="accent1">
                    <a:lumMod val="50000"/>
                  </a:schemeClr>
                </a:solidFill>
                <a:latin typeface="+mj-lt"/>
              </a:rPr>
              <a:t>TRONG MÔI TRƯỜNG SỐ</a:t>
            </a:r>
            <a:endParaRPr lang="vi-VN" sz="4000" b="1" dirty="0">
              <a:solidFill>
                <a:schemeClr val="accent1">
                  <a:lumMod val="50000"/>
                </a:schemeClr>
              </a:solidFill>
              <a:latin typeface="+mj-lt"/>
            </a:endParaRPr>
          </a:p>
        </p:txBody>
      </p:sp>
      <p:sp>
        <p:nvSpPr>
          <p:cNvPr id="7" name="TextBox 6">
            <a:extLst>
              <a:ext uri="{FF2B5EF4-FFF2-40B4-BE49-F238E27FC236}">
                <a16:creationId xmlns:a16="http://schemas.microsoft.com/office/drawing/2014/main" id="{38A8DB22-6210-E11F-38C1-7D3ABB280646}"/>
              </a:ext>
            </a:extLst>
          </p:cNvPr>
          <p:cNvSpPr txBox="1"/>
          <p:nvPr/>
        </p:nvSpPr>
        <p:spPr>
          <a:xfrm>
            <a:off x="1378202" y="2714018"/>
            <a:ext cx="9435596" cy="2656305"/>
          </a:xfrm>
          <a:prstGeom prst="rect">
            <a:avLst/>
          </a:prstGeom>
          <a:noFill/>
          <a:ln>
            <a:noFill/>
          </a:ln>
        </p:spPr>
        <p:txBody>
          <a:bodyPr wrap="none" rtlCol="0">
            <a:spAutoFit/>
          </a:bodyPr>
          <a:lstStyle/>
          <a:p>
            <a:pPr algn="ctr">
              <a:lnSpc>
                <a:spcPct val="120000"/>
              </a:lnSpc>
            </a:pPr>
            <a:r>
              <a:rPr lang="vi-VN" sz="4800" b="1">
                <a:ln w="19050">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BÀI </a:t>
            </a:r>
            <a:r>
              <a:rPr lang="en-US" sz="4800" b="1">
                <a:ln w="19050">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4. ĐẠO ĐỨC VÀ VĂN HÓA </a:t>
            </a:r>
          </a:p>
          <a:p>
            <a:pPr algn="ctr">
              <a:lnSpc>
                <a:spcPct val="120000"/>
              </a:lnSpc>
            </a:pPr>
            <a:r>
              <a:rPr lang="en-US" sz="4800" b="1">
                <a:ln w="19050">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TRONG SỬ DỤNG </a:t>
            </a:r>
          </a:p>
          <a:p>
            <a:pPr algn="ctr">
              <a:lnSpc>
                <a:spcPct val="120000"/>
              </a:lnSpc>
            </a:pPr>
            <a:r>
              <a:rPr lang="en-US" sz="4800" b="1">
                <a:ln w="19050">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CÔNG NGHỆ KĨ THUẬT SỐ</a:t>
            </a:r>
            <a:endParaRPr lang="vi-VN" sz="4400" b="1" dirty="0">
              <a:ln w="19050">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76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ình nền Powerpoint đẹp nhất">
            <a:extLst>
              <a:ext uri="{FF2B5EF4-FFF2-40B4-BE49-F238E27FC236}">
                <a16:creationId xmlns:a16="http://schemas.microsoft.com/office/drawing/2014/main" id="{2290138E-C4A4-6B1F-208D-774E1C1B7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2EE3631-0114-E144-562E-662373106873}"/>
              </a:ext>
            </a:extLst>
          </p:cNvPr>
          <p:cNvGrpSpPr/>
          <p:nvPr/>
        </p:nvGrpSpPr>
        <p:grpSpPr>
          <a:xfrm>
            <a:off x="603376" y="1116496"/>
            <a:ext cx="10598025" cy="3991615"/>
            <a:chOff x="669275" y="3113204"/>
            <a:chExt cx="10598025" cy="3991615"/>
          </a:xfrm>
        </p:grpSpPr>
        <p:grpSp>
          <p:nvGrpSpPr>
            <p:cNvPr id="3" name="Group 2">
              <a:extLst>
                <a:ext uri="{FF2B5EF4-FFF2-40B4-BE49-F238E27FC236}">
                  <a16:creationId xmlns:a16="http://schemas.microsoft.com/office/drawing/2014/main" id="{3114A7DB-62F5-6804-5D73-14D456D49F09}"/>
                </a:ext>
              </a:extLst>
            </p:cNvPr>
            <p:cNvGrpSpPr/>
            <p:nvPr/>
          </p:nvGrpSpPr>
          <p:grpSpPr>
            <a:xfrm>
              <a:off x="669275" y="3113204"/>
              <a:ext cx="10598025" cy="3991615"/>
              <a:chOff x="667609" y="3165158"/>
              <a:chExt cx="10447584" cy="3991615"/>
            </a:xfrm>
          </p:grpSpPr>
          <p:sp>
            <p:nvSpPr>
              <p:cNvPr id="6" name="Rectangle: Rounded Corners 5">
                <a:extLst>
                  <a:ext uri="{FF2B5EF4-FFF2-40B4-BE49-F238E27FC236}">
                    <a16:creationId xmlns:a16="http://schemas.microsoft.com/office/drawing/2014/main" id="{745A9880-F156-B4A3-9695-9AC27473C2C2}"/>
                  </a:ext>
                </a:extLst>
              </p:cNvPr>
              <p:cNvSpPr/>
              <p:nvPr/>
            </p:nvSpPr>
            <p:spPr>
              <a:xfrm>
                <a:off x="807652" y="3381854"/>
                <a:ext cx="10307541" cy="377491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6766A4CF-8D33-37DF-7ACE-83D684F0A048}"/>
                  </a:ext>
                </a:extLst>
              </p:cNvPr>
              <p:cNvPicPr>
                <a:picLocks noChangeAspect="1"/>
              </p:cNvPicPr>
              <p:nvPr/>
            </p:nvPicPr>
            <p:blipFill rotWithShape="1">
              <a:blip r:embed="rId3"/>
              <a:srcRect l="6864"/>
              <a:stretch/>
            </p:blipFill>
            <p:spPr>
              <a:xfrm>
                <a:off x="667609" y="3165158"/>
                <a:ext cx="1104446" cy="758114"/>
              </a:xfrm>
              <a:prstGeom prst="rect">
                <a:avLst/>
              </a:prstGeom>
            </p:spPr>
          </p:pic>
        </p:grpSp>
        <p:sp>
          <p:nvSpPr>
            <p:cNvPr id="4" name="Rectangle 3">
              <a:extLst>
                <a:ext uri="{FF2B5EF4-FFF2-40B4-BE49-F238E27FC236}">
                  <a16:creationId xmlns:a16="http://schemas.microsoft.com/office/drawing/2014/main" id="{C7BB8589-BB1F-3811-2462-523406F37C2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D489ED28-AAAC-E6AF-47AB-B50193010976}"/>
                </a:ext>
              </a:extLst>
            </p:cNvPr>
            <p:cNvSpPr/>
            <p:nvPr/>
          </p:nvSpPr>
          <p:spPr>
            <a:xfrm>
              <a:off x="1131969" y="4004429"/>
              <a:ext cx="9980348" cy="2908617"/>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6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Ba điều lưu ý để tránh các vi phạm khi s</a:t>
              </a:r>
              <a:r>
                <a:rPr kumimoji="0" lang="en-US" sz="26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ử</a:t>
              </a:r>
              <a:r>
                <a:rPr kumimoji="0" lang="vi-VN" sz="26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dụng công nghệ kĩ thuật số</a:t>
              </a:r>
              <a:r>
                <a:rPr kumimoji="0" lang="en-US" sz="26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Tìm hiểu thông tin, trang bị cho mình những kiến thức cần thiết.</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Ch</a:t>
              </a:r>
              <a:r>
                <a:rPr lang="en-US" sz="2800">
                  <a:solidFill>
                    <a:prstClr val="black"/>
                  </a:solidFill>
                  <a:latin typeface="UTM Avo" panose="02040603050506020204" pitchFamily="18" charset="0"/>
                  <a:cs typeface="Times New Roman" panose="02020603050405020304" pitchFamily="18" charset="0"/>
                </a:rPr>
                <a:t>ỉ </a:t>
              </a:r>
              <a:r>
                <a:rPr kumimoji="0" lang="vi-VN" sz="28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sử dụng những sản phẩm số khi có sự cho phép của tác giả hoặc có bản quyền sử dụng.</a:t>
              </a:r>
            </a:p>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Hầu hết thông tin trên Internet là có bản quyền.</a:t>
              </a:r>
            </a:p>
          </p:txBody>
        </p:sp>
      </p:grpSp>
    </p:spTree>
    <p:extLst>
      <p:ext uri="{BB962C8B-B14F-4D97-AF65-F5344CB8AC3E}">
        <p14:creationId xmlns:p14="http://schemas.microsoft.com/office/powerpoint/2010/main" val="3929433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00+ Hình nền Powerpoint màu xanh nước biển (Xanh dương) cực đẹp cho bài  thuyết rình - Kho Sim Số Đẹp Giá Rẻ Lớn Nhất Việt Nam">
            <a:extLst>
              <a:ext uri="{FF2B5EF4-FFF2-40B4-BE49-F238E27FC236}">
                <a16:creationId xmlns:a16="http://schemas.microsoft.com/office/drawing/2014/main" id="{107A81D3-D20D-90A7-4DD0-76F593A4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0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3AEDDAC-7E19-1A35-79A9-A3C4FAEB43E5}"/>
              </a:ext>
            </a:extLst>
          </p:cNvPr>
          <p:cNvSpPr/>
          <p:nvPr/>
        </p:nvSpPr>
        <p:spPr>
          <a:xfrm>
            <a:off x="330201" y="1133061"/>
            <a:ext cx="11391900" cy="3985584"/>
          </a:xfrm>
          <a:prstGeom prst="roundRect">
            <a:avLst>
              <a:gd name="adj" fmla="val 9764"/>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87472C-6BC5-B00D-2EAA-A5D49B79D26D}"/>
              </a:ext>
            </a:extLst>
          </p:cNvPr>
          <p:cNvSpPr/>
          <p:nvPr/>
        </p:nvSpPr>
        <p:spPr>
          <a:xfrm>
            <a:off x="337377" y="1205586"/>
            <a:ext cx="11384724" cy="391305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1.	Hành động nào sau đây không vi phạm đạo đức và pháp luật?</a:t>
            </a:r>
          </a:p>
          <a:p>
            <a:pPr algn="just" defTabSz="342900">
              <a:lnSpc>
                <a:spcPct val="150000"/>
              </a:lnSpc>
            </a:pPr>
            <a:r>
              <a:rPr lang="vi-VN" sz="2400">
                <a:latin typeface="UTM Avo" panose="02040603050506020204" pitchFamily="18" charset="0"/>
                <a:cs typeface="Times New Roman" panose="02020603050405020304" pitchFamily="18" charset="0"/>
              </a:rPr>
              <a:t>A.	Đăng tải thông tin sai sự thật lên mạng.</a:t>
            </a:r>
          </a:p>
          <a:p>
            <a:pPr algn="just" defTabSz="342900">
              <a:lnSpc>
                <a:spcPct val="150000"/>
              </a:lnSpc>
            </a:pPr>
            <a:r>
              <a:rPr lang="vi-VN" sz="2400">
                <a:latin typeface="UTM Avo" panose="02040603050506020204" pitchFamily="18" charset="0"/>
                <a:cs typeface="Times New Roman" panose="02020603050405020304" pitchFamily="18" charset="0"/>
              </a:rPr>
              <a:t>B.	Cố ý nghe, ghi âm trái phép các cuộc nói chuyện.</a:t>
            </a:r>
          </a:p>
          <a:p>
            <a:pPr algn="just" defTabSz="342900">
              <a:lnSpc>
                <a:spcPct val="150000"/>
              </a:lnSpc>
            </a:pP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 Tặng đĩa nhạc có bản quyền em đ</a:t>
            </a:r>
            <a:r>
              <a:rPr lang="en-US" sz="2400">
                <a:latin typeface="UTM Avo" panose="02040603050506020204" pitchFamily="18" charset="0"/>
                <a:cs typeface="Times New Roman" panose="02020603050405020304" pitchFamily="18" charset="0"/>
              </a:rPr>
              <a:t>ã </a:t>
            </a:r>
            <a:r>
              <a:rPr lang="vi-VN" sz="2400">
                <a:latin typeface="UTM Avo" panose="02040603050506020204" pitchFamily="18" charset="0"/>
                <a:cs typeface="Times New Roman" panose="02020603050405020304" pitchFamily="18" charset="0"/>
              </a:rPr>
              <a:t>mua cho người khác.</a:t>
            </a:r>
          </a:p>
          <a:p>
            <a:pPr algn="just" defTabSz="342900">
              <a:lnSpc>
                <a:spcPct val="150000"/>
              </a:lnSpc>
            </a:pPr>
            <a:r>
              <a:rPr lang="vi-VN" sz="2400">
                <a:latin typeface="UTM Avo" panose="02040603050506020204" pitchFamily="18" charset="0"/>
                <a:cs typeface="Times New Roman" panose="02020603050405020304" pitchFamily="18" charset="0"/>
              </a:rPr>
              <a:t>D. Tải một bài trình chiếu của người khác từ Internet và sử dụng như là của mình tạo ra.</a:t>
            </a:r>
          </a:p>
          <a:p>
            <a:pPr algn="just" defTabSz="342900">
              <a:lnSpc>
                <a:spcPct val="150000"/>
              </a:lnSpc>
            </a:pPr>
            <a:r>
              <a:rPr lang="vi-VN" sz="2400" b="1">
                <a:latin typeface="UTM Avo" panose="02040603050506020204" pitchFamily="18" charset="0"/>
                <a:cs typeface="Times New Roman" panose="02020603050405020304" pitchFamily="18" charset="0"/>
              </a:rPr>
              <a:t>2. Nêu một vài hành động chưa đúng của em khi sử dụng công nghệ kĩ thuật số mà em </a:t>
            </a:r>
            <a:r>
              <a:rPr lang="en-US" sz="2400" b="1">
                <a:latin typeface="UTM Avo" panose="02040603050506020204" pitchFamily="18" charset="0"/>
                <a:cs typeface="Times New Roman" panose="02020603050405020304" pitchFamily="18" charset="0"/>
              </a:rPr>
              <a:t>đã </a:t>
            </a:r>
            <a:r>
              <a:rPr lang="vi-VN" sz="2400" b="1">
                <a:latin typeface="UTM Avo" panose="02040603050506020204" pitchFamily="18" charset="0"/>
                <a:cs typeface="Times New Roman" panose="02020603050405020304" pitchFamily="18" charset="0"/>
              </a:rPr>
              <a:t>mắc phải. Nêu cách em sẽ phòng tránh hoặc từ bỏ vi phạm.</a:t>
            </a:r>
          </a:p>
        </p:txBody>
      </p:sp>
      <p:sp>
        <p:nvSpPr>
          <p:cNvPr id="4" name="Oval 3">
            <a:extLst>
              <a:ext uri="{FF2B5EF4-FFF2-40B4-BE49-F238E27FC236}">
                <a16:creationId xmlns:a16="http://schemas.microsoft.com/office/drawing/2014/main" id="{F1F1D9F4-11B0-4455-66B5-E7C8BA0A3CE6}"/>
              </a:ext>
            </a:extLst>
          </p:cNvPr>
          <p:cNvSpPr/>
          <p:nvPr/>
        </p:nvSpPr>
        <p:spPr>
          <a:xfrm>
            <a:off x="337377" y="2971800"/>
            <a:ext cx="450023"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2E6D69BF-3A70-CBF8-1850-1E1BF994CB8B}"/>
              </a:ext>
            </a:extLst>
          </p:cNvPr>
          <p:cNvPicPr>
            <a:picLocks noChangeAspect="1"/>
          </p:cNvPicPr>
          <p:nvPr/>
        </p:nvPicPr>
        <p:blipFill>
          <a:blip r:embed="rId3"/>
          <a:stretch>
            <a:fillRect/>
          </a:stretch>
        </p:blipFill>
        <p:spPr>
          <a:xfrm>
            <a:off x="401522" y="601148"/>
            <a:ext cx="771755" cy="766168"/>
          </a:xfrm>
          <a:prstGeom prst="rect">
            <a:avLst/>
          </a:prstGeom>
        </p:spPr>
      </p:pic>
    </p:spTree>
    <p:extLst>
      <p:ext uri="{BB962C8B-B14F-4D97-AF65-F5344CB8AC3E}">
        <p14:creationId xmlns:p14="http://schemas.microsoft.com/office/powerpoint/2010/main" val="165899212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BD2B1D-630F-EAD8-7D2E-DB27BBE5E631}"/>
              </a:ext>
            </a:extLst>
          </p:cNvPr>
          <p:cNvGrpSpPr/>
          <p:nvPr/>
        </p:nvGrpSpPr>
        <p:grpSpPr>
          <a:xfrm>
            <a:off x="0" y="0"/>
            <a:ext cx="12192000" cy="6858000"/>
            <a:chOff x="0" y="0"/>
            <a:chExt cx="12192000" cy="6858000"/>
          </a:xfrm>
        </p:grpSpPr>
        <p:pic>
          <p:nvPicPr>
            <p:cNvPr id="3074" name="Picture 2" descr="Cập nhật 79+ về hình nền đẹp làm pp mới nhất - cdgdbentre.edu.vn">
              <a:extLst>
                <a:ext uri="{FF2B5EF4-FFF2-40B4-BE49-F238E27FC236}">
                  <a16:creationId xmlns:a16="http://schemas.microsoft.com/office/drawing/2014/main" id="{A80CFA77-4A83-9C79-BC94-38C349A41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45957F-7FDA-B9C4-A7FE-3C4D5E2D24F9}"/>
                </a:ext>
              </a:extLst>
            </p:cNvPr>
            <p:cNvSpPr txBox="1"/>
            <p:nvPr/>
          </p:nvSpPr>
          <p:spPr>
            <a:xfrm>
              <a:off x="361950" y="1318393"/>
              <a:ext cx="11468099" cy="4552080"/>
            </a:xfrm>
            <a:prstGeom prst="rect">
              <a:avLst/>
            </a:prstGeom>
            <a:noFill/>
          </p:spPr>
          <p:txBody>
            <a:bodyPr wrap="square" rtlCol="0">
              <a:spAutoFit/>
            </a:bodyPr>
            <a:lstStyle/>
            <a:p>
              <a:pPr algn="ctr">
                <a:lnSpc>
                  <a:spcPct val="150000"/>
                </a:lnSpc>
              </a:pPr>
              <a:r>
                <a:rPr lang="en-US" sz="50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2. TUÂN THỦ NHỮNG QUY ĐỊNH </a:t>
              </a:r>
            </a:p>
            <a:p>
              <a:pPr algn="ctr">
                <a:lnSpc>
                  <a:spcPct val="150000"/>
                </a:lnSpc>
              </a:pPr>
              <a:r>
                <a:rPr lang="en-US" sz="50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VỀ ĐẠO ĐỨC, VĂN HÓA </a:t>
              </a:r>
            </a:p>
            <a:p>
              <a:pPr algn="ctr">
                <a:lnSpc>
                  <a:spcPct val="150000"/>
                </a:lnSpc>
              </a:pPr>
              <a:r>
                <a:rPr lang="en-US" sz="50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VÀ PHÁP LUẬT </a:t>
              </a:r>
            </a:p>
            <a:p>
              <a:pPr algn="ctr">
                <a:lnSpc>
                  <a:spcPct val="150000"/>
                </a:lnSpc>
              </a:pPr>
              <a:r>
                <a:rPr lang="en-US" sz="50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KHI TẠO RA SẢN PHẨM SỐ</a:t>
              </a:r>
              <a:endParaRPr lang="vi-VN" sz="50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0287705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50 mẫu background powerpoint đơn giản, ấn tượng">
            <a:extLst>
              <a:ext uri="{FF2B5EF4-FFF2-40B4-BE49-F238E27FC236}">
                <a16:creationId xmlns:a16="http://schemas.microsoft.com/office/drawing/2014/main" id="{037A3471-13DD-2801-BC6B-74956C3A4F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95" r="77812"/>
          <a:stretch/>
        </p:blipFill>
        <p:spPr bwMode="auto">
          <a:xfrm rot="10800000" flipH="1">
            <a:off x="-1" y="10793"/>
            <a:ext cx="941721" cy="9192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50 mẫu background powerpoint đơn giản, ấn tượng">
            <a:extLst>
              <a:ext uri="{FF2B5EF4-FFF2-40B4-BE49-F238E27FC236}">
                <a16:creationId xmlns:a16="http://schemas.microsoft.com/office/drawing/2014/main" id="{D008488E-2FC6-8233-F7EA-C0018C168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95" r="77812"/>
          <a:stretch/>
        </p:blipFill>
        <p:spPr bwMode="auto">
          <a:xfrm rot="10800000">
            <a:off x="11250279" y="0"/>
            <a:ext cx="941721" cy="919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16B0C6-FFBA-9B0F-4E58-18048D134302}"/>
              </a:ext>
            </a:extLst>
          </p:cNvPr>
          <p:cNvSpPr/>
          <p:nvPr/>
        </p:nvSpPr>
        <p:spPr>
          <a:xfrm>
            <a:off x="1539328" y="372246"/>
            <a:ext cx="10055772" cy="1046120"/>
          </a:xfrm>
          <a:prstGeom prst="rect">
            <a:avLst/>
          </a:prstGeom>
        </p:spPr>
        <p:txBody>
          <a:bodyPr wrap="square">
            <a:spAutoFit/>
          </a:bodyPr>
          <a:lstStyle/>
          <a:p>
            <a:pPr lvl="0" algn="just" defTabSz="342900">
              <a:lnSpc>
                <a:spcPct val="135000"/>
              </a:lnSpc>
              <a:defRPr/>
            </a:pPr>
            <a:r>
              <a:rPr lang="fr-FR" sz="2400" b="1" i="1">
                <a:solidFill>
                  <a:srgbClr val="000000"/>
                </a:solidFill>
                <a:latin typeface="UTM Avo" panose="02040603050506020204" pitchFamily="18" charset="0"/>
                <a:cs typeface="Times New Roman" panose="02020603050405020304" pitchFamily="18" charset="0"/>
              </a:rPr>
              <a:t>Có nhiều dạng sản phẩm số mà em có thể tạo ra, đáp ứng sở thích cũng </a:t>
            </a:r>
            <a:r>
              <a:rPr lang="vi-VN" sz="2400" b="1" i="1">
                <a:solidFill>
                  <a:srgbClr val="000000"/>
                </a:solidFill>
                <a:latin typeface="UTM Avo" panose="02040603050506020204" pitchFamily="18" charset="0"/>
                <a:cs typeface="Times New Roman" panose="02020603050405020304" pitchFamily="18" charset="0"/>
              </a:rPr>
              <a:t>như nhu cầu học tập, kết nối bạn bè</a:t>
            </a:r>
            <a:endParaRPr kumimoji="0" lang="en-US" sz="2400" b="1" i="1"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EDBC305F-9E0D-8E87-DEE5-CB2E7D303493}"/>
              </a:ext>
            </a:extLst>
          </p:cNvPr>
          <p:cNvPicPr>
            <a:picLocks noChangeAspect="1"/>
          </p:cNvPicPr>
          <p:nvPr/>
        </p:nvPicPr>
        <p:blipFill>
          <a:blip r:embed="rId3"/>
          <a:stretch>
            <a:fillRect/>
          </a:stretch>
        </p:blipFill>
        <p:spPr>
          <a:xfrm>
            <a:off x="614525" y="422728"/>
            <a:ext cx="941721" cy="885725"/>
          </a:xfrm>
          <a:prstGeom prst="rect">
            <a:avLst/>
          </a:prstGeom>
        </p:spPr>
      </p:pic>
      <p:grpSp>
        <p:nvGrpSpPr>
          <p:cNvPr id="6" name="Group 5">
            <a:extLst>
              <a:ext uri="{FF2B5EF4-FFF2-40B4-BE49-F238E27FC236}">
                <a16:creationId xmlns:a16="http://schemas.microsoft.com/office/drawing/2014/main" id="{433EEE3D-FFBD-4A86-CF25-D49AC4C47258}"/>
              </a:ext>
            </a:extLst>
          </p:cNvPr>
          <p:cNvGrpSpPr/>
          <p:nvPr/>
        </p:nvGrpSpPr>
        <p:grpSpPr>
          <a:xfrm>
            <a:off x="893784" y="1753102"/>
            <a:ext cx="10739870" cy="4897241"/>
            <a:chOff x="893784" y="1753102"/>
            <a:chExt cx="10739870" cy="4897241"/>
          </a:xfrm>
        </p:grpSpPr>
        <p:pic>
          <p:nvPicPr>
            <p:cNvPr id="4" name="Picture 3" descr="Diagram&#10;&#10;Description automatically generated">
              <a:extLst>
                <a:ext uri="{FF2B5EF4-FFF2-40B4-BE49-F238E27FC236}">
                  <a16:creationId xmlns:a16="http://schemas.microsoft.com/office/drawing/2014/main" id="{8951F24C-F11A-2C3A-44EE-BD1399F7A5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84" y="1753102"/>
              <a:ext cx="10739870" cy="4362450"/>
            </a:xfrm>
            <a:prstGeom prst="rect">
              <a:avLst/>
            </a:prstGeom>
          </p:spPr>
        </p:pic>
        <p:sp>
          <p:nvSpPr>
            <p:cNvPr id="5" name="TextBox 4">
              <a:extLst>
                <a:ext uri="{FF2B5EF4-FFF2-40B4-BE49-F238E27FC236}">
                  <a16:creationId xmlns:a16="http://schemas.microsoft.com/office/drawing/2014/main" id="{F4C9D5C4-CDE0-868F-D55A-D96E63FF810B}"/>
                </a:ext>
              </a:extLst>
            </p:cNvPr>
            <p:cNvSpPr txBox="1"/>
            <p:nvPr/>
          </p:nvSpPr>
          <p:spPr>
            <a:xfrm>
              <a:off x="3467100" y="6250233"/>
              <a:ext cx="6908800" cy="400110"/>
            </a:xfrm>
            <a:prstGeom prst="rect">
              <a:avLst/>
            </a:prstGeom>
            <a:noFill/>
          </p:spPr>
          <p:txBody>
            <a:bodyPr wrap="square" rtlCol="0">
              <a:spAutoFit/>
            </a:bodyPr>
            <a:lstStyle/>
            <a:p>
              <a:r>
                <a:rPr lang="en-US" sz="2000" i="1">
                  <a:latin typeface="Tahoma" panose="020B0604030504040204" pitchFamily="34" charset="0"/>
                  <a:ea typeface="Tahoma" panose="020B0604030504040204" pitchFamily="34" charset="0"/>
                  <a:cs typeface="Tahoma" panose="020B0604030504040204" pitchFamily="34" charset="0"/>
                </a:rPr>
                <a:t>Hình 4.3. Các sản phẩm số được tạo bởi học sinh</a:t>
              </a:r>
            </a:p>
          </p:txBody>
        </p:sp>
      </p:grpSp>
      <p:pic>
        <p:nvPicPr>
          <p:cNvPr id="7" name="Picture 6" descr="50 mẫu background powerpoint đơn giản, ấn tượng">
            <a:extLst>
              <a:ext uri="{FF2B5EF4-FFF2-40B4-BE49-F238E27FC236}">
                <a16:creationId xmlns:a16="http://schemas.microsoft.com/office/drawing/2014/main" id="{3D169589-E210-FEEE-C92F-C53B133A73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95" r="77812"/>
          <a:stretch/>
        </p:blipFill>
        <p:spPr bwMode="auto">
          <a:xfrm flipH="1">
            <a:off x="11250279" y="5938707"/>
            <a:ext cx="941721" cy="919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50 mẫu background powerpoint đơn giản, ấn tượng">
            <a:extLst>
              <a:ext uri="{FF2B5EF4-FFF2-40B4-BE49-F238E27FC236}">
                <a16:creationId xmlns:a16="http://schemas.microsoft.com/office/drawing/2014/main" id="{55EF29B1-68C5-87A6-61A6-E065E6D6DA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95" r="77812"/>
          <a:stretch/>
        </p:blipFill>
        <p:spPr bwMode="auto">
          <a:xfrm>
            <a:off x="0" y="5938708"/>
            <a:ext cx="941721" cy="91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7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A7F60B-5071-2E46-2167-98F6FD0B9EB1}"/>
              </a:ext>
            </a:extLst>
          </p:cNvPr>
          <p:cNvSpPr txBox="1"/>
          <p:nvPr/>
        </p:nvSpPr>
        <p:spPr>
          <a:xfrm>
            <a:off x="941720" y="680436"/>
            <a:ext cx="10427886" cy="2022092"/>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Tạo ra các sản phẩm số rất dễ dàng và nhanh chóng.</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Tuy nhiên, em cần phải bảo đảm được sản phẩm số do bản thân tạo ra thể hiện được đạo đức, tính văn hoá và không vi phạm pháp luật. </a:t>
            </a:r>
          </a:p>
        </p:txBody>
      </p:sp>
      <p:pic>
        <p:nvPicPr>
          <p:cNvPr id="11266" name="Picture 2" descr="Sản phẩm số là gì? Tổng hợp các sản phẩm số kinh doanh siêu lợi nhuận -  GOACADEMY - HỌC VIỆN ĐÀO TẠO KỸ NĂNG BÁN HÀNG CHUYÊN NGHIỆP">
            <a:extLst>
              <a:ext uri="{FF2B5EF4-FFF2-40B4-BE49-F238E27FC236}">
                <a16:creationId xmlns:a16="http://schemas.microsoft.com/office/drawing/2014/main" id="{48BFFD09-084D-0AD9-1076-4290DDC38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20" t="20425" r="14562" b="15745"/>
          <a:stretch/>
        </p:blipFill>
        <p:spPr bwMode="auto">
          <a:xfrm>
            <a:off x="1996647" y="2295727"/>
            <a:ext cx="7782129" cy="4377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50 mẫu background powerpoint đơn giản, ấn tượng">
            <a:extLst>
              <a:ext uri="{FF2B5EF4-FFF2-40B4-BE49-F238E27FC236}">
                <a16:creationId xmlns:a16="http://schemas.microsoft.com/office/drawing/2014/main" id="{38E6ECCA-990E-8CCC-D3E6-B55316BE4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rot="10800000" flipH="1">
            <a:off x="-1" y="10793"/>
            <a:ext cx="941721" cy="919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50 mẫu background powerpoint đơn giản, ấn tượng">
            <a:extLst>
              <a:ext uri="{FF2B5EF4-FFF2-40B4-BE49-F238E27FC236}">
                <a16:creationId xmlns:a16="http://schemas.microsoft.com/office/drawing/2014/main" id="{92F41FB2-373A-99D5-DB9F-16E4A751E9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rot="10800000">
            <a:off x="11250279" y="0"/>
            <a:ext cx="941721" cy="919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50 mẫu background powerpoint đơn giản, ấn tượng">
            <a:extLst>
              <a:ext uri="{FF2B5EF4-FFF2-40B4-BE49-F238E27FC236}">
                <a16:creationId xmlns:a16="http://schemas.microsoft.com/office/drawing/2014/main" id="{8BFB66D5-C852-0672-867F-8849ED66E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flipH="1">
            <a:off x="11250279" y="5938707"/>
            <a:ext cx="941721" cy="919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50 mẫu background powerpoint đơn giản, ấn tượng">
            <a:extLst>
              <a:ext uri="{FF2B5EF4-FFF2-40B4-BE49-F238E27FC236}">
                <a16:creationId xmlns:a16="http://schemas.microsoft.com/office/drawing/2014/main" id="{3E2B43AC-8088-3397-7D2A-47253D603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a:off x="0" y="5938708"/>
            <a:ext cx="941721" cy="91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910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arn(inVertic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te powerpoint wallpaper | Hình nền, Hình ảnh, Giáo dục">
            <a:extLst>
              <a:ext uri="{FF2B5EF4-FFF2-40B4-BE49-F238E27FC236}">
                <a16:creationId xmlns:a16="http://schemas.microsoft.com/office/drawing/2014/main" id="{0070C2A5-51C0-3CD7-D236-66928F6F6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84FA06-4E62-AAF4-78FE-2694D78FE13D}"/>
              </a:ext>
            </a:extLst>
          </p:cNvPr>
          <p:cNvSpPr txBox="1"/>
          <p:nvPr/>
        </p:nvSpPr>
        <p:spPr>
          <a:xfrm>
            <a:off x="381083" y="57947"/>
            <a:ext cx="11429834" cy="1323439"/>
          </a:xfrm>
          <a:prstGeom prst="rect">
            <a:avLst/>
          </a:prstGeom>
          <a:noFill/>
        </p:spPr>
        <p:txBody>
          <a:bodyPr wrap="square" rtlCol="0">
            <a:spAutoFit/>
          </a:bodyPr>
          <a:lstStyle/>
          <a:p>
            <a:pPr algn="ctr" defTabSz="1219170"/>
            <a:r>
              <a:rPr lang="en-US" altLang="zh-CN" sz="4000" b="1">
                <a:solidFill>
                  <a:srgbClr val="CC0066"/>
                </a:solidFill>
                <a:latin typeface="Calibri"/>
                <a:ea typeface="微软雅黑"/>
              </a:rPr>
              <a:t>Cần trang bị cho mình những kiến thức cần thiết </a:t>
            </a:r>
          </a:p>
          <a:p>
            <a:pPr algn="ctr" defTabSz="1219170"/>
            <a:r>
              <a:rPr lang="en-US" altLang="zh-CN" sz="4000" b="1">
                <a:solidFill>
                  <a:srgbClr val="CC0066"/>
                </a:solidFill>
                <a:latin typeface="Calibri"/>
                <a:ea typeface="微软雅黑"/>
              </a:rPr>
              <a:t>và chú ý một số điều sau:</a:t>
            </a:r>
          </a:p>
        </p:txBody>
      </p:sp>
      <p:graphicFrame>
        <p:nvGraphicFramePr>
          <p:cNvPr id="3" name="Diagram 2">
            <a:extLst>
              <a:ext uri="{FF2B5EF4-FFF2-40B4-BE49-F238E27FC236}">
                <a16:creationId xmlns:a16="http://schemas.microsoft.com/office/drawing/2014/main" id="{39FEA8D3-7D7B-606E-6FC0-B373B0A764CE}"/>
              </a:ext>
            </a:extLst>
          </p:cNvPr>
          <p:cNvGraphicFramePr/>
          <p:nvPr>
            <p:extLst>
              <p:ext uri="{D42A27DB-BD31-4B8C-83A1-F6EECF244321}">
                <p14:modId xmlns:p14="http://schemas.microsoft.com/office/powerpoint/2010/main" val="1954284378"/>
              </p:ext>
            </p:extLst>
          </p:nvPr>
        </p:nvGraphicFramePr>
        <p:xfrm>
          <a:off x="-226980" y="1901533"/>
          <a:ext cx="12645959" cy="427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2512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ình nền Powerpoint đẹp nhất">
            <a:extLst>
              <a:ext uri="{FF2B5EF4-FFF2-40B4-BE49-F238E27FC236}">
                <a16:creationId xmlns:a16="http://schemas.microsoft.com/office/drawing/2014/main" id="{2290138E-C4A4-6B1F-208D-774E1C1B74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2EE3631-0114-E144-562E-662373106873}"/>
              </a:ext>
            </a:extLst>
          </p:cNvPr>
          <p:cNvGrpSpPr/>
          <p:nvPr/>
        </p:nvGrpSpPr>
        <p:grpSpPr>
          <a:xfrm>
            <a:off x="603376" y="1116496"/>
            <a:ext cx="10598025" cy="3991615"/>
            <a:chOff x="669275" y="3113204"/>
            <a:chExt cx="10598025" cy="3991615"/>
          </a:xfrm>
        </p:grpSpPr>
        <p:grpSp>
          <p:nvGrpSpPr>
            <p:cNvPr id="3" name="Group 2">
              <a:extLst>
                <a:ext uri="{FF2B5EF4-FFF2-40B4-BE49-F238E27FC236}">
                  <a16:creationId xmlns:a16="http://schemas.microsoft.com/office/drawing/2014/main" id="{3114A7DB-62F5-6804-5D73-14D456D49F09}"/>
                </a:ext>
              </a:extLst>
            </p:cNvPr>
            <p:cNvGrpSpPr/>
            <p:nvPr/>
          </p:nvGrpSpPr>
          <p:grpSpPr>
            <a:xfrm>
              <a:off x="669275" y="3113204"/>
              <a:ext cx="10598025" cy="3991615"/>
              <a:chOff x="667609" y="3165158"/>
              <a:chExt cx="10447584" cy="3991615"/>
            </a:xfrm>
          </p:grpSpPr>
          <p:sp>
            <p:nvSpPr>
              <p:cNvPr id="6" name="Rectangle: Rounded Corners 5">
                <a:extLst>
                  <a:ext uri="{FF2B5EF4-FFF2-40B4-BE49-F238E27FC236}">
                    <a16:creationId xmlns:a16="http://schemas.microsoft.com/office/drawing/2014/main" id="{745A9880-F156-B4A3-9695-9AC27473C2C2}"/>
                  </a:ext>
                </a:extLst>
              </p:cNvPr>
              <p:cNvSpPr/>
              <p:nvPr/>
            </p:nvSpPr>
            <p:spPr>
              <a:xfrm>
                <a:off x="807652" y="3381854"/>
                <a:ext cx="10307541" cy="3774919"/>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6766A4CF-8D33-37DF-7ACE-83D684F0A048}"/>
                  </a:ext>
                </a:extLst>
              </p:cNvPr>
              <p:cNvPicPr>
                <a:picLocks noChangeAspect="1"/>
              </p:cNvPicPr>
              <p:nvPr/>
            </p:nvPicPr>
            <p:blipFill rotWithShape="1">
              <a:blip r:embed="rId3"/>
              <a:srcRect l="6864"/>
              <a:stretch/>
            </p:blipFill>
            <p:spPr>
              <a:xfrm>
                <a:off x="667609" y="3165158"/>
                <a:ext cx="1104446" cy="758114"/>
              </a:xfrm>
              <a:prstGeom prst="rect">
                <a:avLst/>
              </a:prstGeom>
            </p:spPr>
          </p:pic>
        </p:grpSp>
        <p:sp>
          <p:nvSpPr>
            <p:cNvPr id="4" name="Rectangle 3">
              <a:extLst>
                <a:ext uri="{FF2B5EF4-FFF2-40B4-BE49-F238E27FC236}">
                  <a16:creationId xmlns:a16="http://schemas.microsoft.com/office/drawing/2014/main" id="{C7BB8589-BB1F-3811-2462-523406F37C2C}"/>
                </a:ext>
              </a:extLst>
            </p:cNvPr>
            <p:cNvSpPr/>
            <p:nvPr/>
          </p:nvSpPr>
          <p:spPr>
            <a:xfrm>
              <a:off x="1514259" y="4644163"/>
              <a:ext cx="9598058" cy="454035"/>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endParaRPr kumimoji="0" lang="vi-VN" sz="20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sp>
          <p:nvSpPr>
            <p:cNvPr id="5" name="Rectangle 4">
              <a:extLst>
                <a:ext uri="{FF2B5EF4-FFF2-40B4-BE49-F238E27FC236}">
                  <a16:creationId xmlns:a16="http://schemas.microsoft.com/office/drawing/2014/main" id="{D489ED28-AAAC-E6AF-47AB-B50193010976}"/>
                </a:ext>
              </a:extLst>
            </p:cNvPr>
            <p:cNvSpPr/>
            <p:nvPr/>
          </p:nvSpPr>
          <p:spPr>
            <a:xfrm>
              <a:off x="1131969" y="4004429"/>
              <a:ext cx="9980348" cy="236846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Cần bảo đảm tính văn hoá, thể hiện được đạo đức và tuân th</a:t>
              </a:r>
              <a:r>
                <a:rPr lang="en-US" sz="2800" b="1">
                  <a:solidFill>
                    <a:prstClr val="black"/>
                  </a:solidFill>
                  <a:latin typeface="UTM Avo" panose="02040603050506020204" pitchFamily="18" charset="0"/>
                  <a:cs typeface="Times New Roman" panose="02020603050405020304" pitchFamily="18" charset="0"/>
                </a:rPr>
                <a:t>ủ </a:t>
              </a:r>
              <a:r>
                <a:rPr kumimoji="0" lang="vi-VN" sz="28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pháp luật khi tạo ra các sản phẩm số, giúp tránh được việc lan truyền thông tin sai trái, đồng thời góp phần tạo ra một x</a:t>
              </a:r>
              <a:r>
                <a:rPr lang="en-US" sz="2800" b="1">
                  <a:solidFill>
                    <a:prstClr val="black"/>
                  </a:solidFill>
                  <a:latin typeface="UTM Avo" panose="02040603050506020204" pitchFamily="18" charset="0"/>
                  <a:cs typeface="Times New Roman" panose="02020603050405020304" pitchFamily="18" charset="0"/>
                </a:rPr>
                <a:t>ã</a:t>
              </a:r>
              <a:r>
                <a:rPr kumimoji="0" lang="vi-VN" sz="2800" b="1"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rPr>
                <a:t> hội số lành mạnh và hợp pháp.</a:t>
              </a:r>
              <a:endParaRPr kumimoji="0" lang="vi-VN" sz="280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000052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00+ Hình nền Powerpoint màu xanh nước biển (Xanh dương) cực đẹp cho bài  thuyết rình - Kho Sim Số Đẹp Giá Rẻ Lớn Nhất Việt Nam">
            <a:extLst>
              <a:ext uri="{FF2B5EF4-FFF2-40B4-BE49-F238E27FC236}">
                <a16:creationId xmlns:a16="http://schemas.microsoft.com/office/drawing/2014/main" id="{107A81D3-D20D-90A7-4DD0-76F593A4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0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3AEDDAC-7E19-1A35-79A9-A3C4FAEB43E5}"/>
              </a:ext>
            </a:extLst>
          </p:cNvPr>
          <p:cNvSpPr/>
          <p:nvPr/>
        </p:nvSpPr>
        <p:spPr>
          <a:xfrm>
            <a:off x="177754" y="1436208"/>
            <a:ext cx="11836492" cy="3985584"/>
          </a:xfrm>
          <a:prstGeom prst="roundRect">
            <a:avLst>
              <a:gd name="adj" fmla="val 9764"/>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87472C-6BC5-B00D-2EAA-A5D49B79D26D}"/>
              </a:ext>
            </a:extLst>
          </p:cNvPr>
          <p:cNvSpPr/>
          <p:nvPr/>
        </p:nvSpPr>
        <p:spPr>
          <a:xfrm>
            <a:off x="476526" y="1677991"/>
            <a:ext cx="11384724" cy="3257174"/>
          </a:xfrm>
          <a:prstGeom prst="rect">
            <a:avLst/>
          </a:prstGeom>
        </p:spPr>
        <p:txBody>
          <a:bodyPr wrap="square">
            <a:spAutoFit/>
          </a:bodyPr>
          <a:lstStyle/>
          <a:p>
            <a:pPr algn="just" defTabSz="342900">
              <a:lnSpc>
                <a:spcPct val="150000"/>
              </a:lnSpc>
            </a:pPr>
            <a:r>
              <a:rPr lang="vi-VN" sz="2800" b="1">
                <a:latin typeface="UTM Avo" panose="02040603050506020204" pitchFamily="18" charset="0"/>
                <a:cs typeface="Times New Roman" panose="02020603050405020304" pitchFamily="18" charset="0"/>
              </a:rPr>
              <a:t>Em có cảnh báo và lời khuyên gì với bạn trong mỗi tình huống dưới đây?</a:t>
            </a:r>
            <a:endParaRPr lang="vi-VN" sz="2800">
              <a:latin typeface="UTM Avo" panose="02040603050506020204" pitchFamily="18" charset="0"/>
              <a:cs typeface="Times New Roman" panose="02020603050405020304" pitchFamily="18" charset="0"/>
            </a:endParaRPr>
          </a:p>
          <a:p>
            <a:pPr defTabSz="342900">
              <a:lnSpc>
                <a:spcPct val="150000"/>
              </a:lnSpc>
            </a:pPr>
            <a:r>
              <a:rPr lang="vi-VN" sz="2800">
                <a:latin typeface="UTM Avo" panose="02040603050506020204" pitchFamily="18" charset="0"/>
                <a:cs typeface="Times New Roman" panose="02020603050405020304" pitchFamily="18" charset="0"/>
              </a:rPr>
              <a:t>a)</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Bạn em quay video các bạn trong lớp có hành vi bạo lực và đăng lên mạng xã hội.</a:t>
            </a:r>
          </a:p>
          <a:p>
            <a:pPr defTabSz="342900">
              <a:lnSpc>
                <a:spcPct val="150000"/>
              </a:lnSpc>
            </a:pPr>
            <a:r>
              <a:rPr lang="vi-VN" sz="2800">
                <a:latin typeface="UTM Avo" panose="02040603050506020204" pitchFamily="18" charset="0"/>
                <a:cs typeface="Times New Roman" panose="02020603050405020304" pitchFamily="18" charset="0"/>
              </a:rPr>
              <a:t>b)</a:t>
            </a:r>
            <a:r>
              <a:rPr lang="en-US" sz="2800">
                <a:latin typeface="UTM Avo" panose="02040603050506020204" pitchFamily="18" charset="0"/>
                <a:cs typeface="Times New Roman" panose="02020603050405020304" pitchFamily="18" charset="0"/>
              </a:rPr>
              <a:t> </a:t>
            </a:r>
            <a:r>
              <a:rPr lang="vi-VN" sz="2800">
                <a:latin typeface="UTM Avo" panose="02040603050506020204" pitchFamily="18" charset="0"/>
                <a:cs typeface="Times New Roman" panose="02020603050405020304" pitchFamily="18" charset="0"/>
              </a:rPr>
              <a:t>Một người bạn s</a:t>
            </a:r>
            <a:r>
              <a:rPr lang="en-US" sz="2800">
                <a:latin typeface="UTM Avo" panose="02040603050506020204" pitchFamily="18" charset="0"/>
                <a:cs typeface="Times New Roman" panose="02020603050405020304" pitchFamily="18" charset="0"/>
              </a:rPr>
              <a:t>ử</a:t>
            </a:r>
            <a:r>
              <a:rPr lang="vi-VN" sz="2800">
                <a:latin typeface="UTM Avo" panose="02040603050506020204" pitchFamily="18" charset="0"/>
                <a:cs typeface="Times New Roman" panose="02020603050405020304" pitchFamily="18" charset="0"/>
              </a:rPr>
              <a:t> dụng </a:t>
            </a:r>
            <a:r>
              <a:rPr lang="en-US" sz="2800">
                <a:latin typeface="UTM Avo" panose="02040603050506020204" pitchFamily="18" charset="0"/>
                <a:cs typeface="Times New Roman" panose="02020603050405020304" pitchFamily="18" charset="0"/>
              </a:rPr>
              <a:t>ả</a:t>
            </a:r>
            <a:r>
              <a:rPr lang="vi-VN" sz="2800">
                <a:latin typeface="UTM Avo" panose="02040603050506020204" pitchFamily="18" charset="0"/>
                <a:cs typeface="Times New Roman" panose="02020603050405020304" pitchFamily="18" charset="0"/>
              </a:rPr>
              <a:t>nh em chụp để tham gia một cuộc thi ảnh nhưng chưa có sự đồng ý của em.</a:t>
            </a:r>
          </a:p>
        </p:txBody>
      </p:sp>
      <p:pic>
        <p:nvPicPr>
          <p:cNvPr id="5" name="Picture 4">
            <a:extLst>
              <a:ext uri="{FF2B5EF4-FFF2-40B4-BE49-F238E27FC236}">
                <a16:creationId xmlns:a16="http://schemas.microsoft.com/office/drawing/2014/main" id="{2E6D69BF-3A70-CBF8-1850-1E1BF994CB8B}"/>
              </a:ext>
            </a:extLst>
          </p:cNvPr>
          <p:cNvPicPr>
            <a:picLocks noChangeAspect="1"/>
          </p:cNvPicPr>
          <p:nvPr/>
        </p:nvPicPr>
        <p:blipFill>
          <a:blip r:embed="rId3"/>
          <a:stretch>
            <a:fillRect/>
          </a:stretch>
        </p:blipFill>
        <p:spPr>
          <a:xfrm>
            <a:off x="401522" y="601148"/>
            <a:ext cx="771755" cy="766168"/>
          </a:xfrm>
          <a:prstGeom prst="rect">
            <a:avLst/>
          </a:prstGeom>
        </p:spPr>
      </p:pic>
    </p:spTree>
    <p:extLst>
      <p:ext uri="{BB962C8B-B14F-4D97-AF65-F5344CB8AC3E}">
        <p14:creationId xmlns:p14="http://schemas.microsoft.com/office/powerpoint/2010/main" val="9210280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p 75+ hình nền powerpoint học tập chất lượng full hd cực đẹp">
            <a:extLst>
              <a:ext uri="{FF2B5EF4-FFF2-40B4-BE49-F238E27FC236}">
                <a16:creationId xmlns:a16="http://schemas.microsoft.com/office/drawing/2014/main" id="{04EEA136-BBED-4DC3-4ACA-824840C6E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36E21EF-0665-A0C1-0A76-768428B221E4}"/>
              </a:ext>
            </a:extLst>
          </p:cNvPr>
          <p:cNvPicPr>
            <a:picLocks noChangeAspect="1"/>
          </p:cNvPicPr>
          <p:nvPr/>
        </p:nvPicPr>
        <p:blipFill rotWithShape="1">
          <a:blip r:embed="rId3"/>
          <a:srcRect r="73251" b="-12880"/>
          <a:stretch/>
        </p:blipFill>
        <p:spPr>
          <a:xfrm>
            <a:off x="984069" y="1007690"/>
            <a:ext cx="685792" cy="776097"/>
          </a:xfrm>
          <a:prstGeom prst="rect">
            <a:avLst/>
          </a:prstGeom>
        </p:spPr>
      </p:pic>
      <p:sp>
        <p:nvSpPr>
          <p:cNvPr id="4" name="Rectangle 3">
            <a:extLst>
              <a:ext uri="{FF2B5EF4-FFF2-40B4-BE49-F238E27FC236}">
                <a16:creationId xmlns:a16="http://schemas.microsoft.com/office/drawing/2014/main" id="{FEBCAEB1-2716-1250-8F09-50A4EFB3D8AA}"/>
              </a:ext>
            </a:extLst>
          </p:cNvPr>
          <p:cNvSpPr/>
          <p:nvPr/>
        </p:nvSpPr>
        <p:spPr>
          <a:xfrm>
            <a:off x="1872308" y="1548016"/>
            <a:ext cx="10605623" cy="4031873"/>
          </a:xfrm>
          <a:prstGeom prst="rect">
            <a:avLst/>
          </a:prstGeom>
        </p:spPr>
        <p:txBody>
          <a:bodyPr wrap="square">
            <a:spAutoFit/>
          </a:bodyPr>
          <a:lstStyle/>
          <a:p>
            <a:pPr algn="just" defTabSz="342900">
              <a:spcAft>
                <a:spcPts val="600"/>
              </a:spcAft>
            </a:pPr>
            <a:r>
              <a:rPr lang="vi-VN" sz="2400" b="1">
                <a:latin typeface="UTM Avo" panose="02040603050506020204" pitchFamily="18" charset="0"/>
                <a:cs typeface="Times New Roman" panose="02020603050405020304" pitchFamily="18" charset="0"/>
              </a:rPr>
              <a:t>Em hãy xác định các hành động dưới đây là vi phạm hay không vi phạm</a:t>
            </a:r>
            <a:endParaRPr lang="en-US" sz="2400" b="1">
              <a:latin typeface="UTM Avo" panose="02040603050506020204" pitchFamily="18" charset="0"/>
              <a:cs typeface="Times New Roman" panose="02020603050405020304" pitchFamily="18" charset="0"/>
            </a:endParaRPr>
          </a:p>
          <a:p>
            <a:pPr algn="just" defTabSz="342900">
              <a:spcAft>
                <a:spcPts val="600"/>
              </a:spcAft>
            </a:pPr>
            <a:r>
              <a:rPr lang="vi-VN" sz="2400" b="1">
                <a:latin typeface="UTM Avo" panose="02040603050506020204" pitchFamily="18" charset="0"/>
                <a:cs typeface="Times New Roman" panose="02020603050405020304" pitchFamily="18" charset="0"/>
              </a:rPr>
              <a:t> đạo đức, pháp luật và văn hoá khi sử dụng công nghệ kĩ thuật số.</a:t>
            </a:r>
            <a:endParaRPr lang="vi-VN" sz="2400">
              <a:latin typeface="UTM Avo" panose="02040603050506020204" pitchFamily="18" charset="0"/>
              <a:cs typeface="Times New Roman" panose="02020603050405020304" pitchFamily="18" charset="0"/>
            </a:endParaRPr>
          </a:p>
          <a:p>
            <a:pPr defTabSz="342900">
              <a:spcAft>
                <a:spcPts val="600"/>
              </a:spcAft>
            </a:pPr>
            <a:r>
              <a:rPr lang="vi-VN" sz="2400">
                <a:latin typeface="UTM Avo" panose="02040603050506020204" pitchFamily="18" charset="0"/>
                <a:cs typeface="Times New Roman" panose="02020603050405020304" pitchFamily="18" charset="0"/>
              </a:rPr>
              <a:t>a)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Chia sẻ thông tin mua bán động vật hoang d</a:t>
            </a:r>
            <a:r>
              <a:rPr lang="en-US" sz="2400">
                <a:latin typeface="UTM Avo" panose="02040603050506020204" pitchFamily="18" charset="0"/>
                <a:cs typeface="Times New Roman" panose="02020603050405020304" pitchFamily="18" charset="0"/>
              </a:rPr>
              <a:t>ã</a:t>
            </a:r>
            <a:r>
              <a:rPr lang="vi-VN" sz="2400">
                <a:latin typeface="UTM Avo" panose="02040603050506020204" pitchFamily="18" charset="0"/>
                <a:cs typeface="Times New Roman" panose="02020603050405020304" pitchFamily="18" charset="0"/>
              </a:rPr>
              <a:t> quý hiếm.</a:t>
            </a:r>
          </a:p>
          <a:p>
            <a:pPr defTabSz="342900">
              <a:spcAft>
                <a:spcPts val="600"/>
              </a:spcAft>
            </a:pPr>
            <a:r>
              <a:rPr lang="vi-VN" sz="2400">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Tạo một trang cá nhân để chia sẻ những kinh nghiệm học tập của mình.</a:t>
            </a:r>
          </a:p>
          <a:p>
            <a:pPr defTabSz="342900">
              <a:spcAft>
                <a:spcPts val="600"/>
              </a:spcAft>
            </a:pPr>
            <a:r>
              <a:rPr lang="vi-VN" sz="2400">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Quay và lan truyền video bạo lực học đường.</a:t>
            </a:r>
          </a:p>
          <a:p>
            <a:pPr defTabSz="342900">
              <a:spcAft>
                <a:spcPts val="600"/>
              </a:spcAft>
            </a:pPr>
            <a:r>
              <a:rPr lang="vi-VN" sz="2400">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Sáng tác một bài thơ về lớp và gửi bạn bè cùng đọc.</a:t>
            </a:r>
          </a:p>
          <a:p>
            <a:pPr defTabSz="342900">
              <a:spcAft>
                <a:spcPts val="600"/>
              </a:spcAft>
            </a:pPr>
            <a:r>
              <a:rPr lang="vi-VN" sz="2400">
                <a:latin typeface="UTM Avo" panose="02040603050506020204" pitchFamily="18" charset="0"/>
                <a:cs typeface="Times New Roman" panose="02020603050405020304" pitchFamily="18" charset="0"/>
              </a:rPr>
              <a:t>e)</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Tham gia cá cược bóng đá qua Internet.</a:t>
            </a:r>
          </a:p>
          <a:p>
            <a:pPr defTabSz="342900">
              <a:spcAft>
                <a:spcPts val="600"/>
              </a:spcAft>
            </a:pPr>
            <a:r>
              <a:rPr lang="en-US" sz="2400">
                <a:latin typeface="UTM Avo" panose="02040603050506020204" pitchFamily="18" charset="0"/>
                <a:cs typeface="Times New Roman" panose="02020603050405020304" pitchFamily="18" charset="0"/>
              </a:rPr>
              <a:t>f)   </a:t>
            </a:r>
            <a:r>
              <a:rPr lang="vi-VN" sz="2400">
                <a:latin typeface="UTM Avo" panose="02040603050506020204" pitchFamily="18" charset="0"/>
                <a:cs typeface="Times New Roman" panose="02020603050405020304" pitchFamily="18" charset="0"/>
              </a:rPr>
              <a:t>Chia sẻ địa ch</a:t>
            </a:r>
            <a:r>
              <a:rPr lang="en-US" sz="2400">
                <a:latin typeface="UTM Avo" panose="02040603050506020204" pitchFamily="18" charset="0"/>
                <a:cs typeface="Times New Roman" panose="02020603050405020304" pitchFamily="18" charset="0"/>
              </a:rPr>
              <a:t>ỉ</a:t>
            </a:r>
            <a:r>
              <a:rPr lang="vi-VN" sz="2400">
                <a:latin typeface="UTM Avo" panose="02040603050506020204" pitchFamily="18" charset="0"/>
                <a:cs typeface="Times New Roman" panose="02020603050405020304" pitchFamily="18" charset="0"/>
              </a:rPr>
              <a:t> một website có chứa các bộ phim </a:t>
            </a:r>
            <a:endParaRPr lang="en-US" sz="2400">
              <a:latin typeface="UTM Avo" panose="02040603050506020204" pitchFamily="18" charset="0"/>
              <a:cs typeface="Times New Roman" panose="02020603050405020304" pitchFamily="18" charset="0"/>
            </a:endParaRPr>
          </a:p>
          <a:p>
            <a:pPr defTabSz="342900">
              <a:spcAft>
                <a:spcPts val="600"/>
              </a:spcAft>
            </a:pPr>
            <a:r>
              <a:rPr lang="vi-VN" sz="2400">
                <a:latin typeface="UTM Avo" panose="02040603050506020204" pitchFamily="18" charset="0"/>
                <a:cs typeface="Times New Roman" panose="02020603050405020304" pitchFamily="18" charset="0"/>
              </a:rPr>
              <a:t>không có bản quyền sử dụng.</a:t>
            </a:r>
          </a:p>
        </p:txBody>
      </p:sp>
      <p:sp>
        <p:nvSpPr>
          <p:cNvPr id="5" name="矩形 10">
            <a:extLst>
              <a:ext uri="{FF2B5EF4-FFF2-40B4-BE49-F238E27FC236}">
                <a16:creationId xmlns:a16="http://schemas.microsoft.com/office/drawing/2014/main" id="{8B126D12-E0F1-B4C7-283B-AC73B4D80BC8}"/>
              </a:ext>
            </a:extLst>
          </p:cNvPr>
          <p:cNvSpPr/>
          <p:nvPr/>
        </p:nvSpPr>
        <p:spPr>
          <a:xfrm>
            <a:off x="1414734" y="1007690"/>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LUYỆN TẬP</a:t>
            </a:r>
            <a:endParaRPr lang="vi-VN" sz="320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395587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p 75+ hình nền powerpoint học tập chất lượng full hd cực đẹp">
            <a:extLst>
              <a:ext uri="{FF2B5EF4-FFF2-40B4-BE49-F238E27FC236}">
                <a16:creationId xmlns:a16="http://schemas.microsoft.com/office/drawing/2014/main" id="{AFD82337-220F-E6C1-0834-8460EF3E9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1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1B8EC6-AEA0-49C6-0F9C-B9FCBCF03B54}"/>
              </a:ext>
            </a:extLst>
          </p:cNvPr>
          <p:cNvSpPr/>
          <p:nvPr/>
        </p:nvSpPr>
        <p:spPr>
          <a:xfrm>
            <a:off x="945208" y="2188245"/>
            <a:ext cx="10631749" cy="2229841"/>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tạo một sản phẩm số theo cách sáng tạo để hướng dẫn các bạn hiểu đúng về việc sử dụng công nghệ kĩ thuật số. Em hãy đảm bảo sản phẩm của mình thể hiện được đạo đức, tính văn hoá và không vi phạm pháp luật nhé.</a:t>
            </a:r>
          </a:p>
        </p:txBody>
      </p:sp>
      <p:grpSp>
        <p:nvGrpSpPr>
          <p:cNvPr id="7" name="Group 6">
            <a:extLst>
              <a:ext uri="{FF2B5EF4-FFF2-40B4-BE49-F238E27FC236}">
                <a16:creationId xmlns:a16="http://schemas.microsoft.com/office/drawing/2014/main" id="{60EC10EB-422A-4DCF-8B9B-A409736F3250}"/>
              </a:ext>
            </a:extLst>
          </p:cNvPr>
          <p:cNvGrpSpPr/>
          <p:nvPr/>
        </p:nvGrpSpPr>
        <p:grpSpPr>
          <a:xfrm>
            <a:off x="945208" y="977775"/>
            <a:ext cx="3536555" cy="952468"/>
            <a:chOff x="945208" y="977775"/>
            <a:chExt cx="3536555" cy="952468"/>
          </a:xfrm>
        </p:grpSpPr>
        <p:pic>
          <p:nvPicPr>
            <p:cNvPr id="3" name="Picture 2">
              <a:extLst>
                <a:ext uri="{FF2B5EF4-FFF2-40B4-BE49-F238E27FC236}">
                  <a16:creationId xmlns:a16="http://schemas.microsoft.com/office/drawing/2014/main" id="{7589F263-83F0-2DB0-C01B-1BFE96765F3C}"/>
                </a:ext>
              </a:extLst>
            </p:cNvPr>
            <p:cNvPicPr>
              <a:picLocks noChangeAspect="1"/>
            </p:cNvPicPr>
            <p:nvPr/>
          </p:nvPicPr>
          <p:blipFill rotWithShape="1">
            <a:blip r:embed="rId3"/>
            <a:srcRect r="70376"/>
            <a:stretch/>
          </p:blipFill>
          <p:spPr>
            <a:xfrm>
              <a:off x="945208" y="977775"/>
              <a:ext cx="1033987" cy="952468"/>
            </a:xfrm>
            <a:prstGeom prst="rect">
              <a:avLst/>
            </a:prstGeom>
          </p:spPr>
        </p:pic>
        <p:sp>
          <p:nvSpPr>
            <p:cNvPr id="5" name="矩形 10">
              <a:extLst>
                <a:ext uri="{FF2B5EF4-FFF2-40B4-BE49-F238E27FC236}">
                  <a16:creationId xmlns:a16="http://schemas.microsoft.com/office/drawing/2014/main" id="{40D45FDF-70BF-A50F-CC93-C0C54A780C2D}"/>
                </a:ext>
              </a:extLst>
            </p:cNvPr>
            <p:cNvSpPr/>
            <p:nvPr/>
          </p:nvSpPr>
          <p:spPr>
            <a:xfrm>
              <a:off x="1724172" y="1070927"/>
              <a:ext cx="2757591" cy="641266"/>
            </a:xfrm>
            <a:prstGeom prst="rect">
              <a:avLst/>
            </a:prstGeom>
          </p:spPr>
          <p:txBody>
            <a:bodyPr wrap="square">
              <a:spAutoFit/>
            </a:bodyPr>
            <a:lstStyle/>
            <a:p>
              <a:pPr indent="266700">
                <a:lnSpc>
                  <a:spcPct val="125000"/>
                </a:lnSpc>
                <a:spcAft>
                  <a:spcPts val="400"/>
                </a:spcAft>
              </a:pPr>
              <a:r>
                <a:rPr lang="en-US" sz="3200" b="1">
                  <a:solidFill>
                    <a:srgbClr val="00B050"/>
                  </a:solidFill>
                  <a:latin typeface="UTM Avo" panose="02040603050506020204" pitchFamily="18" charset="0"/>
                  <a:cs typeface="Times New Roman" panose="02020603050405020304" pitchFamily="18" charset="0"/>
                </a:rPr>
                <a:t>VẬN DỤNG</a:t>
              </a:r>
              <a:endParaRPr lang="vi-VN" sz="3200">
                <a:solidFill>
                  <a:srgbClr val="00B050"/>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3153831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ìm hiểu với hơn 99 hình nền powerpoint nền trắng mới nhất ...">
            <a:extLst>
              <a:ext uri="{FF2B5EF4-FFF2-40B4-BE49-F238E27FC236}">
                <a16:creationId xmlns:a16="http://schemas.microsoft.com/office/drawing/2014/main" id="{5C1D1228-2E8A-0AE4-A2BB-510E37BB6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picture containing doll, toy&#10;&#10;Description automatically generated">
            <a:extLst>
              <a:ext uri="{FF2B5EF4-FFF2-40B4-BE49-F238E27FC236}">
                <a16:creationId xmlns:a16="http://schemas.microsoft.com/office/drawing/2014/main" id="{44F1721F-4AB1-9808-B8FE-C29CC86A487D}"/>
              </a:ext>
            </a:extLst>
          </p:cNvPr>
          <p:cNvPicPr>
            <a:picLocks noChangeAspect="1"/>
          </p:cNvPicPr>
          <p:nvPr/>
        </p:nvPicPr>
        <p:blipFill rotWithShape="1">
          <a:blip r:embed="rId3">
            <a:extLst>
              <a:ext uri="{28A0092B-C50C-407E-A947-70E740481C1C}">
                <a14:useLocalDpi xmlns:a14="http://schemas.microsoft.com/office/drawing/2010/main" val="0"/>
              </a:ext>
            </a:extLst>
          </a:blip>
          <a:srcRect r="68252"/>
          <a:stretch/>
        </p:blipFill>
        <p:spPr>
          <a:xfrm flipH="1">
            <a:off x="8127237" y="870295"/>
            <a:ext cx="2142023" cy="4604800"/>
          </a:xfrm>
          <a:prstGeom prst="rect">
            <a:avLst/>
          </a:prstGeom>
        </p:spPr>
      </p:pic>
      <p:pic>
        <p:nvPicPr>
          <p:cNvPr id="3" name="Picture 2" descr="Khám phá lễ hội ruộng bậc thang Mù Cang Chải 2020">
            <a:extLst>
              <a:ext uri="{FF2B5EF4-FFF2-40B4-BE49-F238E27FC236}">
                <a16:creationId xmlns:a16="http://schemas.microsoft.com/office/drawing/2014/main" id="{C136A195-416C-1993-2C4C-D21E54AE7D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88106" y="1876852"/>
            <a:ext cx="3537345" cy="23611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doll, toy&#10;&#10;Description automatically generated">
            <a:extLst>
              <a:ext uri="{FF2B5EF4-FFF2-40B4-BE49-F238E27FC236}">
                <a16:creationId xmlns:a16="http://schemas.microsoft.com/office/drawing/2014/main" id="{27D469C5-8E55-9AAF-D808-A97B29846CE3}"/>
              </a:ext>
            </a:extLst>
          </p:cNvPr>
          <p:cNvPicPr>
            <a:picLocks noChangeAspect="1"/>
          </p:cNvPicPr>
          <p:nvPr/>
        </p:nvPicPr>
        <p:blipFill rotWithShape="1">
          <a:blip r:embed="rId3">
            <a:extLst>
              <a:ext uri="{28A0092B-C50C-407E-A947-70E740481C1C}">
                <a14:useLocalDpi xmlns:a14="http://schemas.microsoft.com/office/drawing/2010/main" val="0"/>
              </a:ext>
            </a:extLst>
          </a:blip>
          <a:srcRect l="68870"/>
          <a:stretch/>
        </p:blipFill>
        <p:spPr>
          <a:xfrm>
            <a:off x="1186223" y="1123526"/>
            <a:ext cx="2100329" cy="4604800"/>
          </a:xfrm>
          <a:prstGeom prst="rect">
            <a:avLst/>
          </a:prstGeom>
        </p:spPr>
      </p:pic>
      <p:sp>
        <p:nvSpPr>
          <p:cNvPr id="5" name="Rectangle 4">
            <a:extLst>
              <a:ext uri="{FF2B5EF4-FFF2-40B4-BE49-F238E27FC236}">
                <a16:creationId xmlns:a16="http://schemas.microsoft.com/office/drawing/2014/main" id="{0FE8FF0E-E638-3D60-7A2B-98CA743AFBFA}"/>
              </a:ext>
            </a:extLst>
          </p:cNvPr>
          <p:cNvSpPr/>
          <p:nvPr/>
        </p:nvSpPr>
        <p:spPr>
          <a:xfrm>
            <a:off x="755583" y="323607"/>
            <a:ext cx="11045422" cy="5466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342900">
              <a:lnSpc>
                <a:spcPct val="140000"/>
              </a:lnSpc>
            </a:pPr>
            <a:r>
              <a:rPr lang="en-US" sz="2400" b="1">
                <a:latin typeface="UTM Avo" panose="02040603050506020204" pitchFamily="18" charset="0"/>
                <a:cs typeface="Times New Roman" panose="02020603050405020304" pitchFamily="18" charset="0"/>
              </a:rPr>
              <a:t>Khoa chia sẻ cho An bức ảnh ruộng bậc thang mà mình đã chụp.</a:t>
            </a:r>
          </a:p>
        </p:txBody>
      </p:sp>
    </p:spTree>
    <p:extLst>
      <p:ext uri="{BB962C8B-B14F-4D97-AF65-F5344CB8AC3E}">
        <p14:creationId xmlns:p14="http://schemas.microsoft.com/office/powerpoint/2010/main" val="18585630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100+ mẫu hình nền powerpoint thank you tuyệt đẹp và chuyên nghiệp  cho các slide thuyết trình">
            <a:extLst>
              <a:ext uri="{FF2B5EF4-FFF2-40B4-BE49-F238E27FC236}">
                <a16:creationId xmlns:a16="http://schemas.microsoft.com/office/drawing/2014/main" id="{0E6A50F8-7666-9C03-3652-0E48EA8F5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013" y="0"/>
            <a:ext cx="91979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7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Nữ Giáo Viên Trẻ Cầm Một Cuốn Sách Tại Bảng Đen Trong Lớp Học Hình minh họa  Sẵn có - Tải xuống Hình ảnh Ngay bây giờ - iStock">
            <a:extLst>
              <a:ext uri="{FF2B5EF4-FFF2-40B4-BE49-F238E27FC236}">
                <a16:creationId xmlns:a16="http://schemas.microsoft.com/office/drawing/2014/main" id="{57B4D6BE-8396-C6B9-6F2C-CF3642D90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581"/>
            <a:ext cx="12192000" cy="700958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D2FC424-29A3-D847-6F0D-CCFEB6FDDC71}"/>
              </a:ext>
            </a:extLst>
          </p:cNvPr>
          <p:cNvGrpSpPr/>
          <p:nvPr/>
        </p:nvGrpSpPr>
        <p:grpSpPr>
          <a:xfrm>
            <a:off x="700391" y="700392"/>
            <a:ext cx="8670713" cy="2500415"/>
            <a:chOff x="2049249" y="494029"/>
            <a:chExt cx="8975557" cy="2934971"/>
          </a:xfrm>
        </p:grpSpPr>
        <p:sp>
          <p:nvSpPr>
            <p:cNvPr id="2" name="Speech Bubble: Rectangle with Corners Rounded 1">
              <a:extLst>
                <a:ext uri="{FF2B5EF4-FFF2-40B4-BE49-F238E27FC236}">
                  <a16:creationId xmlns:a16="http://schemas.microsoft.com/office/drawing/2014/main" id="{3E8FE358-43E2-12F7-8427-564AB1A5EF26}"/>
                </a:ext>
              </a:extLst>
            </p:cNvPr>
            <p:cNvSpPr/>
            <p:nvPr/>
          </p:nvSpPr>
          <p:spPr>
            <a:xfrm>
              <a:off x="2189747" y="494029"/>
              <a:ext cx="8694563" cy="2934971"/>
            </a:xfrm>
            <a:prstGeom prst="wedgeRoundRectCallout">
              <a:avLst>
                <a:gd name="adj1" fmla="val 38092"/>
                <a:gd name="adj2" fmla="val 60386"/>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C0F3110-A648-5FFC-74FA-A77C31F9EF83}"/>
                </a:ext>
              </a:extLst>
            </p:cNvPr>
            <p:cNvSpPr txBox="1"/>
            <p:nvPr/>
          </p:nvSpPr>
          <p:spPr>
            <a:xfrm>
              <a:off x="2049249" y="573480"/>
              <a:ext cx="8975557" cy="2776857"/>
            </a:xfrm>
            <a:prstGeom prst="rect">
              <a:avLst/>
            </a:prstGeom>
            <a:noFill/>
          </p:spPr>
          <p:txBody>
            <a:bodyPr wrap="square">
              <a:spAutoFit/>
            </a:bodyPr>
            <a:lstStyle/>
            <a:p>
              <a:pPr lvl="0" defTabSz="342900">
                <a:lnSpc>
                  <a:spcPct val="135000"/>
                </a:lnSpc>
                <a:defRPr/>
              </a:pPr>
              <a:r>
                <a:rPr lang="en-US" sz="2800" b="1">
                  <a:solidFill>
                    <a:srgbClr val="000000"/>
                  </a:solidFill>
                  <a:latin typeface="UTM Avo" panose="02040603050506020204" pitchFamily="18" charset="0"/>
                  <a:cs typeface="Times New Roman" panose="02020603050405020304" pitchFamily="18" charset="0"/>
                </a:rPr>
                <a:t> </a:t>
              </a:r>
              <a:r>
                <a:rPr lang="vi-VN" sz="2800" b="1">
                  <a:solidFill>
                    <a:srgbClr val="000000"/>
                  </a:solidFill>
                  <a:latin typeface="UTM Avo" panose="02040603050506020204" pitchFamily="18" charset="0"/>
                  <a:cs typeface="Times New Roman" panose="02020603050405020304" pitchFamily="18" charset="0"/>
                </a:rPr>
                <a:t>Trường hợp 1: </a:t>
              </a:r>
              <a:r>
                <a:rPr lang="vi-VN" sz="2800">
                  <a:solidFill>
                    <a:srgbClr val="000000"/>
                  </a:solidFill>
                  <a:latin typeface="UTM Avo" panose="02040603050506020204" pitchFamily="18" charset="0"/>
                  <a:cs typeface="Times New Roman" panose="02020603050405020304" pitchFamily="18" charset="0"/>
                </a:rPr>
                <a:t>An không hỏi ý kiến Khoa, tự mình </a:t>
              </a:r>
              <a:endParaRPr lang="en-US" sz="2800">
                <a:solidFill>
                  <a:srgbClr val="000000"/>
                </a:solidFill>
                <a:latin typeface="UTM Avo" panose="02040603050506020204" pitchFamily="18" charset="0"/>
                <a:cs typeface="Times New Roman" panose="02020603050405020304" pitchFamily="18" charset="0"/>
              </a:endParaRPr>
            </a:p>
            <a:p>
              <a:pPr lvl="0" defTabSz="342900">
                <a:lnSpc>
                  <a:spcPct val="135000"/>
                </a:lnSpc>
                <a:defRPr/>
              </a:pPr>
              <a:r>
                <a:rPr lang="vi-VN" sz="2800">
                  <a:solidFill>
                    <a:srgbClr val="000000"/>
                  </a:solidFill>
                  <a:latin typeface="UTM Avo" panose="02040603050506020204" pitchFamily="18" charset="0"/>
                  <a:cs typeface="Times New Roman" panose="02020603050405020304" pitchFamily="18" charset="0"/>
                </a:rPr>
                <a:t>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bức ảnh và sử dụng làm nền cho ảnh của mình</a:t>
              </a:r>
              <a:r>
                <a:rPr lang="en-US" sz="2800">
                  <a:solidFill>
                    <a:srgbClr val="000000"/>
                  </a:solidFill>
                  <a:latin typeface="UTM Avo" panose="02040603050506020204" pitchFamily="18" charset="0"/>
                  <a:cs typeface="Times New Roman" panose="02020603050405020304" pitchFamily="18" charset="0"/>
                </a:rPr>
                <a:t>,</a:t>
              </a:r>
              <a:r>
                <a:rPr lang="vi-VN" sz="2800">
                  <a:solidFill>
                    <a:srgbClr val="000000"/>
                  </a:solidFill>
                  <a:latin typeface="UTM Avo" panose="02040603050506020204" pitchFamily="18" charset="0"/>
                  <a:cs typeface="Times New Roman" panose="02020603050405020304" pitchFamily="18" charset="0"/>
                </a:rPr>
                <a:t> rồi đưa lên trang cá nhân trên mạng xã hội. An viết chú thích cho bức ảnh: </a:t>
              </a:r>
              <a:r>
                <a:rPr lang="vi-VN" sz="2800" i="1">
                  <a:solidFill>
                    <a:srgbClr val="000000"/>
                  </a:solidFill>
                  <a:latin typeface="UTM Avo" panose="02040603050506020204" pitchFamily="18" charset="0"/>
                  <a:cs typeface="Times New Roman" panose="02020603050405020304" pitchFamily="18" charset="0"/>
                </a:rPr>
                <a:t>Thật tuyệt khi được đến th</a:t>
              </a:r>
              <a:r>
                <a:rPr lang="en-US" sz="2800" i="1">
                  <a:solidFill>
                    <a:srgbClr val="000000"/>
                  </a:solidFill>
                  <a:latin typeface="UTM Avo" panose="02040603050506020204" pitchFamily="18" charset="0"/>
                  <a:cs typeface="Times New Roman" panose="02020603050405020304" pitchFamily="18" charset="0"/>
                </a:rPr>
                <a:t>ă</a:t>
              </a:r>
              <a:r>
                <a:rPr lang="vi-VN" sz="2800" i="1">
                  <a:solidFill>
                    <a:srgbClr val="000000"/>
                  </a:solidFill>
                  <a:latin typeface="UTM Avo" panose="02040603050506020204" pitchFamily="18" charset="0"/>
                  <a:cs typeface="Times New Roman" panose="02020603050405020304" pitchFamily="18" charset="0"/>
                </a:rPr>
                <a:t>m nơi này.</a:t>
              </a:r>
              <a:endParaRPr kumimoji="0" lang="en-US" sz="2800" i="1" u="none" strike="noStrike" kern="1200" cap="none" spc="0" normalizeH="0" baseline="0" noProof="0">
                <a:ln>
                  <a:noFill/>
                </a:ln>
                <a:solidFill>
                  <a:prstClr val="white"/>
                </a:solidFill>
                <a:effectLst/>
                <a:uLnTx/>
                <a:uFillTx/>
                <a:latin typeface="Arial"/>
              </a:endParaRPr>
            </a:p>
          </p:txBody>
        </p:sp>
      </p:grpSp>
    </p:spTree>
    <p:extLst>
      <p:ext uri="{BB962C8B-B14F-4D97-AF65-F5344CB8AC3E}">
        <p14:creationId xmlns:p14="http://schemas.microsoft.com/office/powerpoint/2010/main" val="4368771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Nữ Giáo Viên Trẻ Cầm Một Cuốn Sách Tại Bảng Đen Trong Lớp Học Hình minh họa  Sẵn có - Tải xuống Hình ảnh Ngay bây giờ - iStock">
            <a:extLst>
              <a:ext uri="{FF2B5EF4-FFF2-40B4-BE49-F238E27FC236}">
                <a16:creationId xmlns:a16="http://schemas.microsoft.com/office/drawing/2014/main" id="{8696635D-EB64-BA74-1E80-D31532BD7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581"/>
            <a:ext cx="12192000" cy="700958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B0DC7EBA-8677-CECB-3FC0-6EBF1E574CFC}"/>
              </a:ext>
            </a:extLst>
          </p:cNvPr>
          <p:cNvSpPr/>
          <p:nvPr/>
        </p:nvSpPr>
        <p:spPr>
          <a:xfrm>
            <a:off x="780047" y="693931"/>
            <a:ext cx="8541753" cy="2595370"/>
          </a:xfrm>
          <a:prstGeom prst="wedgeRoundRectCallout">
            <a:avLst>
              <a:gd name="adj1" fmla="val 37323"/>
              <a:gd name="adj2" fmla="val 66285"/>
              <a:gd name="adj3" fmla="val 16667"/>
            </a:avLst>
          </a:prstGeom>
          <a:solidFill>
            <a:schemeClr val="bg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C9AE6AC9-4444-2415-359C-0A987CBF28EE}"/>
              </a:ext>
            </a:extLst>
          </p:cNvPr>
          <p:cNvSpPr txBox="1"/>
          <p:nvPr/>
        </p:nvSpPr>
        <p:spPr>
          <a:xfrm>
            <a:off x="780047" y="693931"/>
            <a:ext cx="8669551" cy="2353273"/>
          </a:xfrm>
          <a:prstGeom prst="rect">
            <a:avLst/>
          </a:prstGeom>
          <a:noFill/>
        </p:spPr>
        <p:txBody>
          <a:bodyPr wrap="square">
            <a:spAutoFit/>
          </a:bodyPr>
          <a:lstStyle/>
          <a:p>
            <a:pPr lvl="0" defTabSz="342900">
              <a:lnSpc>
                <a:spcPct val="135000"/>
              </a:lnSpc>
              <a:defRPr/>
            </a:pPr>
            <a:r>
              <a:rPr lang="vi-VN" sz="2800" b="1">
                <a:solidFill>
                  <a:srgbClr val="000000"/>
                </a:solidFill>
                <a:latin typeface="UTM Avo" panose="02040603050506020204" pitchFamily="18" charset="0"/>
                <a:cs typeface="Times New Roman" panose="02020603050405020304" pitchFamily="18" charset="0"/>
              </a:rPr>
              <a:t>Trường hợp 2: </a:t>
            </a:r>
            <a:r>
              <a:rPr lang="vi-VN" sz="2800">
                <a:solidFill>
                  <a:srgbClr val="000000"/>
                </a:solidFill>
                <a:latin typeface="UTM Avo" panose="02040603050506020204" pitchFamily="18" charset="0"/>
                <a:cs typeface="Times New Roman" panose="02020603050405020304" pitchFamily="18" charset="0"/>
              </a:rPr>
              <a:t>An xin phép Khoa, ch</a:t>
            </a:r>
            <a:r>
              <a:rPr lang="en-US" sz="2800">
                <a:solidFill>
                  <a:srgbClr val="000000"/>
                </a:solidFill>
                <a:latin typeface="UTM Avo" panose="02040603050506020204" pitchFamily="18" charset="0"/>
                <a:cs typeface="Times New Roman" panose="02020603050405020304" pitchFamily="18" charset="0"/>
              </a:rPr>
              <a:t>ỉ</a:t>
            </a:r>
            <a:r>
              <a:rPr lang="vi-VN" sz="2800">
                <a:solidFill>
                  <a:srgbClr val="000000"/>
                </a:solidFill>
                <a:latin typeface="UTM Avo" panose="02040603050506020204" pitchFamily="18" charset="0"/>
                <a:cs typeface="Times New Roman" panose="02020603050405020304" pitchFamily="18" charset="0"/>
              </a:rPr>
              <a:t>nh sửa lại bức ảnh cho đẹp hơn rồi đưa lên trang cá nhân trên mạng xã hội.</a:t>
            </a:r>
            <a:r>
              <a:rPr lang="en-US" sz="2800">
                <a:solidFill>
                  <a:srgbClr val="000000"/>
                </a:solidFill>
                <a:latin typeface="UTM Avo" panose="02040603050506020204" pitchFamily="18" charset="0"/>
                <a:cs typeface="Times New Roman" panose="02020603050405020304" pitchFamily="18" charset="0"/>
              </a:rPr>
              <a:t> </a:t>
            </a:r>
            <a:r>
              <a:rPr lang="vi-VN" sz="2800">
                <a:solidFill>
                  <a:srgbClr val="000000"/>
                </a:solidFill>
                <a:latin typeface="UTM Avo" panose="02040603050506020204" pitchFamily="18" charset="0"/>
                <a:cs typeface="Times New Roman" panose="02020603050405020304" pitchFamily="18" charset="0"/>
              </a:rPr>
              <a:t>An viết chú thích cho bức ảnh: </a:t>
            </a:r>
            <a:r>
              <a:rPr lang="vi-VN" sz="2800" i="1">
                <a:solidFill>
                  <a:srgbClr val="000000"/>
                </a:solidFill>
                <a:latin typeface="UTM Avo" panose="02040603050506020204" pitchFamily="18" charset="0"/>
                <a:cs typeface="Times New Roman" panose="02020603050405020304" pitchFamily="18" charset="0"/>
              </a:rPr>
              <a:t>Đất nước ta thật là đẹp (người chụp L</a:t>
            </a:r>
            <a:r>
              <a:rPr lang="en-US" sz="2800" i="1">
                <a:solidFill>
                  <a:srgbClr val="000000"/>
                </a:solidFill>
                <a:latin typeface="UTM Avo" panose="02040603050506020204" pitchFamily="18" charset="0"/>
                <a:cs typeface="Times New Roman" panose="02020603050405020304" pitchFamily="18" charset="0"/>
              </a:rPr>
              <a:t>ê </a:t>
            </a:r>
            <a:r>
              <a:rPr lang="vi-VN" sz="2800" i="1">
                <a:solidFill>
                  <a:srgbClr val="000000"/>
                </a:solidFill>
                <a:latin typeface="UTM Avo" panose="02040603050506020204" pitchFamily="18" charset="0"/>
                <a:cs typeface="Times New Roman" panose="02020603050405020304" pitchFamily="18" charset="0"/>
              </a:rPr>
              <a:t>Khoa).</a:t>
            </a:r>
            <a:endParaRPr kumimoji="0" lang="en-US" sz="28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110155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Nữ Giáo Viên Trẻ Cầm Một Cuốn Sách Tại Bảng Đen Trong Lớp Học Hình minh họa  Sẵn có - Tải xuống Hình ảnh Ngay bây giờ - iStock">
            <a:extLst>
              <a:ext uri="{FF2B5EF4-FFF2-40B4-BE49-F238E27FC236}">
                <a16:creationId xmlns:a16="http://schemas.microsoft.com/office/drawing/2014/main" id="{8696635D-EB64-BA74-1E80-D31532BD7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1581"/>
            <a:ext cx="12192000" cy="7009581"/>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9CB4929B-DE97-83DF-D480-66AEC219ED1D}"/>
              </a:ext>
            </a:extLst>
          </p:cNvPr>
          <p:cNvSpPr/>
          <p:nvPr/>
        </p:nvSpPr>
        <p:spPr>
          <a:xfrm>
            <a:off x="830847" y="769368"/>
            <a:ext cx="8504604" cy="1482213"/>
          </a:xfrm>
          <a:prstGeom prst="wedgeRoundRectCallout">
            <a:avLst>
              <a:gd name="adj1" fmla="val 40783"/>
              <a:gd name="adj2" fmla="val 112059"/>
              <a:gd name="adj3" fmla="val 16667"/>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2CDB411A-B4A0-A736-B6A0-3EA0461E3E2E}"/>
              </a:ext>
            </a:extLst>
          </p:cNvPr>
          <p:cNvSpPr txBox="1"/>
          <p:nvPr/>
        </p:nvSpPr>
        <p:spPr>
          <a:xfrm>
            <a:off x="595370" y="1124695"/>
            <a:ext cx="8975557" cy="771558"/>
          </a:xfrm>
          <a:prstGeom prst="rect">
            <a:avLst/>
          </a:prstGeom>
          <a:noFill/>
        </p:spPr>
        <p:txBody>
          <a:bodyPr wrap="square">
            <a:spAutoFit/>
          </a:bodyPr>
          <a:lstStyle/>
          <a:p>
            <a:pPr lvl="0" algn="ctr" defTabSz="342900">
              <a:lnSpc>
                <a:spcPct val="135000"/>
              </a:lnSpc>
              <a:defRPr/>
            </a:pPr>
            <a:r>
              <a:rPr lang="vi-VN" sz="3600" b="1">
                <a:solidFill>
                  <a:srgbClr val="000000"/>
                </a:solidFill>
                <a:latin typeface="UTM Avo" panose="02040603050506020204" pitchFamily="18" charset="0"/>
                <a:cs typeface="Times New Roman" panose="02020603050405020304" pitchFamily="18" charset="0"/>
              </a:rPr>
              <a:t>Theo em, An nên làm theo cách nào? V</a:t>
            </a:r>
            <a:r>
              <a:rPr lang="en-US" sz="3600" b="1">
                <a:solidFill>
                  <a:srgbClr val="000000"/>
                </a:solidFill>
                <a:latin typeface="UTM Avo" panose="02040603050506020204" pitchFamily="18" charset="0"/>
                <a:cs typeface="Times New Roman" panose="02020603050405020304" pitchFamily="18" charset="0"/>
              </a:rPr>
              <a:t>ì</a:t>
            </a:r>
            <a:r>
              <a:rPr lang="vi-VN" sz="3600" b="1">
                <a:solidFill>
                  <a:srgbClr val="000000"/>
                </a:solidFill>
                <a:latin typeface="UTM Avo" panose="02040603050506020204" pitchFamily="18" charset="0"/>
                <a:cs typeface="Times New Roman" panose="02020603050405020304" pitchFamily="18" charset="0"/>
              </a:rPr>
              <a:t> sao?</a:t>
            </a:r>
            <a:endParaRPr kumimoji="0" lang="en-US" sz="3600" i="1" u="none" strike="noStrike" kern="1200" cap="none" spc="0" normalizeH="0" baseline="0" noProof="0">
              <a:ln>
                <a:noFill/>
              </a:ln>
              <a:solidFill>
                <a:prstClr val="white"/>
              </a:solidFill>
              <a:effectLst/>
              <a:uLnTx/>
              <a:uFillTx/>
              <a:latin typeface="Arial"/>
            </a:endParaRPr>
          </a:p>
        </p:txBody>
      </p:sp>
    </p:spTree>
    <p:extLst>
      <p:ext uri="{BB962C8B-B14F-4D97-AF65-F5344CB8AC3E}">
        <p14:creationId xmlns:p14="http://schemas.microsoft.com/office/powerpoint/2010/main" val="41006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BD2B1D-630F-EAD8-7D2E-DB27BBE5E631}"/>
              </a:ext>
            </a:extLst>
          </p:cNvPr>
          <p:cNvGrpSpPr/>
          <p:nvPr/>
        </p:nvGrpSpPr>
        <p:grpSpPr>
          <a:xfrm>
            <a:off x="0" y="0"/>
            <a:ext cx="12192000" cy="6858000"/>
            <a:chOff x="0" y="0"/>
            <a:chExt cx="12192000" cy="6858000"/>
          </a:xfrm>
        </p:grpSpPr>
        <p:pic>
          <p:nvPicPr>
            <p:cNvPr id="3074" name="Picture 2" descr="Cập nhật 79+ về hình nền đẹp làm pp mới nhất - cdgdbentre.edu.vn">
              <a:extLst>
                <a:ext uri="{FF2B5EF4-FFF2-40B4-BE49-F238E27FC236}">
                  <a16:creationId xmlns:a16="http://schemas.microsoft.com/office/drawing/2014/main" id="{A80CFA77-4A83-9C79-BC94-38C349A41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445957F-7FDA-B9C4-A7FE-3C4D5E2D24F9}"/>
                </a:ext>
              </a:extLst>
            </p:cNvPr>
            <p:cNvSpPr txBox="1"/>
            <p:nvPr/>
          </p:nvSpPr>
          <p:spPr>
            <a:xfrm>
              <a:off x="1201071" y="1597793"/>
              <a:ext cx="9460444" cy="3662413"/>
            </a:xfrm>
            <a:prstGeom prst="rect">
              <a:avLst/>
            </a:prstGeom>
            <a:noFill/>
          </p:spPr>
          <p:txBody>
            <a:bodyPr wrap="square" rtlCol="0">
              <a:spAutoFit/>
            </a:bodyPr>
            <a:lstStyle/>
            <a:p>
              <a:pPr marL="914400" indent="-914400" algn="ctr">
                <a:lnSpc>
                  <a:spcPct val="150000"/>
                </a:lnSpc>
                <a:buAutoNum type="arabicPeriod"/>
              </a:pPr>
              <a:r>
                <a:rPr lang="vi-VN"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BIỂU HIỆN VI PHẠM KHI </a:t>
              </a:r>
              <a:r>
                <a:rPr lang="en-US"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SỬ</a:t>
              </a:r>
              <a:r>
                <a:rPr lang="vi-VN"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DỤNG </a:t>
              </a:r>
              <a:endParaRPr lang="en-US"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vi-VN"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CÔNG NGHỆ KĨ THUẬT</a:t>
              </a:r>
              <a:r>
                <a:rPr lang="en-US"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SỐ</a:t>
              </a:r>
              <a:endParaRPr lang="vi-VN" sz="5400" b="1">
                <a:ln>
                  <a:solidFill>
                    <a:schemeClr val="bg1"/>
                  </a:solidFill>
                </a:ln>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32751634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50 mẫu background powerpoint đơn giản, ấn tượng">
            <a:extLst>
              <a:ext uri="{FF2B5EF4-FFF2-40B4-BE49-F238E27FC236}">
                <a16:creationId xmlns:a16="http://schemas.microsoft.com/office/drawing/2014/main" id="{80C02257-6BC3-FA66-B728-663B20F74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495" r="77812"/>
          <a:stretch/>
        </p:blipFill>
        <p:spPr bwMode="auto">
          <a:xfrm>
            <a:off x="0" y="5812844"/>
            <a:ext cx="1070656" cy="10451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4DA099C-36D3-ACAE-5163-E90D404A4E8A}"/>
              </a:ext>
            </a:extLst>
          </p:cNvPr>
          <p:cNvPicPr>
            <a:picLocks noChangeAspect="1"/>
          </p:cNvPicPr>
          <p:nvPr/>
        </p:nvPicPr>
        <p:blipFill>
          <a:blip r:embed="rId3"/>
          <a:stretch>
            <a:fillRect/>
          </a:stretch>
        </p:blipFill>
        <p:spPr>
          <a:xfrm>
            <a:off x="614523" y="352228"/>
            <a:ext cx="778622" cy="791262"/>
          </a:xfrm>
          <a:prstGeom prst="rect">
            <a:avLst/>
          </a:prstGeom>
        </p:spPr>
      </p:pic>
      <p:pic>
        <p:nvPicPr>
          <p:cNvPr id="10" name="Picture 9">
            <a:extLst>
              <a:ext uri="{FF2B5EF4-FFF2-40B4-BE49-F238E27FC236}">
                <a16:creationId xmlns:a16="http://schemas.microsoft.com/office/drawing/2014/main" id="{80AD7738-3628-2A38-4D16-52EEFE20F1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08584" y="3899012"/>
            <a:ext cx="3974832" cy="2640672"/>
          </a:xfrm>
          <a:prstGeom prst="rect">
            <a:avLst/>
          </a:prstGeom>
        </p:spPr>
      </p:pic>
      <p:grpSp>
        <p:nvGrpSpPr>
          <p:cNvPr id="2" name="Group 1">
            <a:extLst>
              <a:ext uri="{FF2B5EF4-FFF2-40B4-BE49-F238E27FC236}">
                <a16:creationId xmlns:a16="http://schemas.microsoft.com/office/drawing/2014/main" id="{C6AF4671-EF06-B732-2C0D-D655CBAF5472}"/>
              </a:ext>
            </a:extLst>
          </p:cNvPr>
          <p:cNvGrpSpPr/>
          <p:nvPr/>
        </p:nvGrpSpPr>
        <p:grpSpPr>
          <a:xfrm>
            <a:off x="535328" y="1308556"/>
            <a:ext cx="11415372" cy="1948205"/>
            <a:chOff x="1117599" y="3448423"/>
            <a:chExt cx="10824275" cy="1309203"/>
          </a:xfrm>
        </p:grpSpPr>
        <p:grpSp>
          <p:nvGrpSpPr>
            <p:cNvPr id="3" name="Group 2">
              <a:extLst>
                <a:ext uri="{FF2B5EF4-FFF2-40B4-BE49-F238E27FC236}">
                  <a16:creationId xmlns:a16="http://schemas.microsoft.com/office/drawing/2014/main" id="{C6FEA9C4-D794-B96D-FE82-C9D3B6665FC1}"/>
                </a:ext>
              </a:extLst>
            </p:cNvPr>
            <p:cNvGrpSpPr/>
            <p:nvPr/>
          </p:nvGrpSpPr>
          <p:grpSpPr>
            <a:xfrm>
              <a:off x="1117599" y="3448423"/>
              <a:ext cx="10824275" cy="1309203"/>
              <a:chOff x="1493519" y="3811435"/>
              <a:chExt cx="10824275" cy="1309203"/>
            </a:xfrm>
          </p:grpSpPr>
          <p:sp>
            <p:nvSpPr>
              <p:cNvPr id="5" name="Rectangle: Rounded Corners 4">
                <a:extLst>
                  <a:ext uri="{FF2B5EF4-FFF2-40B4-BE49-F238E27FC236}">
                    <a16:creationId xmlns:a16="http://schemas.microsoft.com/office/drawing/2014/main" id="{4DD2F470-5421-A94F-BCB9-4317DB2ED228}"/>
                  </a:ext>
                </a:extLst>
              </p:cNvPr>
              <p:cNvSpPr/>
              <p:nvPr/>
            </p:nvSpPr>
            <p:spPr>
              <a:xfrm>
                <a:off x="1493519" y="3891280"/>
                <a:ext cx="8165508" cy="632409"/>
              </a:xfrm>
              <a:prstGeom prst="roundRect">
                <a:avLst>
                  <a:gd name="adj" fmla="val 24968"/>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6" name="Rectangle: Rounded Corners 5">
                <a:extLst>
                  <a:ext uri="{FF2B5EF4-FFF2-40B4-BE49-F238E27FC236}">
                    <a16:creationId xmlns:a16="http://schemas.microsoft.com/office/drawing/2014/main" id="{19BF611F-48E9-516F-CB13-A5E9A8172EFA}"/>
                  </a:ext>
                </a:extLst>
              </p:cNvPr>
              <p:cNvSpPr/>
              <p:nvPr/>
            </p:nvSpPr>
            <p:spPr>
              <a:xfrm>
                <a:off x="1493519" y="4207688"/>
                <a:ext cx="10824275" cy="912950"/>
              </a:xfrm>
              <a:prstGeom prst="roundRect">
                <a:avLst>
                  <a:gd name="adj" fmla="val 12944"/>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7" name="Rectangle 6">
                <a:extLst>
                  <a:ext uri="{FF2B5EF4-FFF2-40B4-BE49-F238E27FC236}">
                    <a16:creationId xmlns:a16="http://schemas.microsoft.com/office/drawing/2014/main" id="{B28EC1D8-D15B-E4DD-F000-A83FE58C9997}"/>
                  </a:ext>
                </a:extLst>
              </p:cNvPr>
              <p:cNvSpPr/>
              <p:nvPr/>
            </p:nvSpPr>
            <p:spPr>
              <a:xfrm>
                <a:off x="1632192" y="3811435"/>
                <a:ext cx="2925391" cy="324129"/>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886C7E77-B2B0-1E3E-06B2-410FEDCFBD2C}"/>
                  </a:ext>
                </a:extLst>
              </p:cNvPr>
              <p:cNvSpPr/>
              <p:nvPr/>
            </p:nvSpPr>
            <p:spPr>
              <a:xfrm>
                <a:off x="4165314" y="3917266"/>
                <a:ext cx="5493713"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4" name="Rectangle 3">
              <a:extLst>
                <a:ext uri="{FF2B5EF4-FFF2-40B4-BE49-F238E27FC236}">
                  <a16:creationId xmlns:a16="http://schemas.microsoft.com/office/drawing/2014/main" id="{AADFCD15-8A9A-F90C-7EB4-832AE594B084}"/>
                </a:ext>
              </a:extLst>
            </p:cNvPr>
            <p:cNvSpPr/>
            <p:nvPr/>
          </p:nvSpPr>
          <p:spPr>
            <a:xfrm>
              <a:off x="3789392" y="3504661"/>
              <a:ext cx="5493715" cy="3241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Biểu hiện nào là vi phạm?</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5764EE2A-E041-9722-7B3B-24063B1DC15B}"/>
              </a:ext>
            </a:extLst>
          </p:cNvPr>
          <p:cNvSpPr/>
          <p:nvPr/>
        </p:nvSpPr>
        <p:spPr>
          <a:xfrm>
            <a:off x="812359" y="2061482"/>
            <a:ext cx="10567281" cy="1046120"/>
          </a:xfrm>
          <a:prstGeom prst="rect">
            <a:avLst/>
          </a:prstGeom>
        </p:spPr>
        <p:txBody>
          <a:bodyPr wrap="square">
            <a:spAutoFit/>
          </a:bodyPr>
          <a:lstStyle/>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Từ hiểu biết của em, hãy thảo luận với các bạn về một vài biểu hiện vi phạm </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pPr>
            <a:r>
              <a:rPr lang="vi-VN" sz="2400">
                <a:solidFill>
                  <a:srgbClr val="000000"/>
                </a:solidFill>
                <a:latin typeface="UTM Avo" panose="02040603050506020204" pitchFamily="18" charset="0"/>
                <a:cs typeface="Times New Roman" panose="02020603050405020304" pitchFamily="18" charset="0"/>
              </a:rPr>
              <a:t>đạo đức và pháp luật hay biểu hiện thiếu văn hoá khi s</a:t>
            </a:r>
            <a:r>
              <a:rPr lang="en-US" sz="2400">
                <a:solidFill>
                  <a:srgbClr val="000000"/>
                </a:solidFill>
                <a:latin typeface="UTM Avo" panose="02040603050506020204" pitchFamily="18" charset="0"/>
                <a:cs typeface="Times New Roman" panose="02020603050405020304" pitchFamily="18" charset="0"/>
              </a:rPr>
              <a:t>ử </a:t>
            </a:r>
            <a:r>
              <a:rPr lang="vi-VN" sz="2400">
                <a:solidFill>
                  <a:srgbClr val="000000"/>
                </a:solidFill>
                <a:latin typeface="UTM Avo" panose="02040603050506020204" pitchFamily="18" charset="0"/>
                <a:cs typeface="Times New Roman" panose="02020603050405020304" pitchFamily="18" charset="0"/>
              </a:rPr>
              <a:t>dụng công nghệ kĩ thuật số.</a:t>
            </a:r>
          </a:p>
        </p:txBody>
      </p:sp>
      <p:pic>
        <p:nvPicPr>
          <p:cNvPr id="13" name="Picture 4" descr="50 mẫu background powerpoint đơn giản, ấn tượng">
            <a:extLst>
              <a:ext uri="{FF2B5EF4-FFF2-40B4-BE49-F238E27FC236}">
                <a16:creationId xmlns:a16="http://schemas.microsoft.com/office/drawing/2014/main" id="{31D68607-B299-24FE-ACFC-CCB7031E97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375" b="64630"/>
          <a:stretch/>
        </p:blipFill>
        <p:spPr bwMode="auto">
          <a:xfrm>
            <a:off x="9208394" y="0"/>
            <a:ext cx="2983606" cy="146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826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AEDAFF-891A-3D41-CEA4-9B5E3C3FCEDB}"/>
              </a:ext>
            </a:extLst>
          </p:cNvPr>
          <p:cNvSpPr txBox="1"/>
          <p:nvPr/>
        </p:nvSpPr>
        <p:spPr>
          <a:xfrm>
            <a:off x="508668" y="174263"/>
            <a:ext cx="11365831" cy="6509474"/>
          </a:xfrm>
          <a:prstGeom prst="rect">
            <a:avLst/>
          </a:prstGeom>
          <a:noFill/>
        </p:spPr>
        <p:txBody>
          <a:bodyPr wrap="square">
            <a:spAutoFit/>
          </a:bodyPr>
          <a:lstStyle/>
          <a:p>
            <a:pPr lvl="0" algn="just" defTabSz="342900">
              <a:lnSpc>
                <a:spcPct val="135000"/>
              </a:lnSpc>
              <a:defRPr/>
            </a:pPr>
            <a:r>
              <a:rPr lang="en-US" sz="2400" b="1">
                <a:solidFill>
                  <a:srgbClr val="000000"/>
                </a:solidFill>
                <a:latin typeface="UTM Avo" panose="02040603050506020204" pitchFamily="18" charset="0"/>
                <a:cs typeface="Times New Roman" panose="02020603050405020304" pitchFamily="18" charset="0"/>
              </a:rPr>
              <a:t>M</a:t>
            </a:r>
            <a:r>
              <a:rPr lang="vi-VN" sz="2400" b="1">
                <a:solidFill>
                  <a:srgbClr val="000000"/>
                </a:solidFill>
                <a:latin typeface="UTM Avo" panose="02040603050506020204" pitchFamily="18" charset="0"/>
                <a:cs typeface="Times New Roman" panose="02020603050405020304" pitchFamily="18" charset="0"/>
              </a:rPr>
              <a:t>ột số biểu hiện vi phạm đạo đức, pháp luật hay thiếu văn hoá khi s</a:t>
            </a:r>
            <a:r>
              <a:rPr lang="en-US" sz="2400" b="1">
                <a:solidFill>
                  <a:srgbClr val="000000"/>
                </a:solidFill>
                <a:latin typeface="UTM Avo" panose="02040603050506020204" pitchFamily="18" charset="0"/>
                <a:cs typeface="Times New Roman" panose="02020603050405020304" pitchFamily="18" charset="0"/>
              </a:rPr>
              <a:t>ử</a:t>
            </a:r>
            <a:r>
              <a:rPr lang="vi-VN" sz="2400" b="1">
                <a:solidFill>
                  <a:srgbClr val="000000"/>
                </a:solidFill>
                <a:latin typeface="UTM Avo" panose="02040603050506020204" pitchFamily="18" charset="0"/>
                <a:cs typeface="Times New Roman" panose="02020603050405020304" pitchFamily="18" charset="0"/>
              </a:rPr>
              <a:t> dụng công nghệ kĩ thuật số như:</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Quay phim trong rạp chiếu phim.</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Chụp ảnh ở nơi không cho phép (Hình 4.1).</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Ghi âm trái phép các cuộc nói chuyện.</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Tải về máy tính cá nhân các tệp bài hát, video có bản quyền để sử dụng mà chưa được phép.</a:t>
            </a:r>
            <a:endParaRPr lang="en-US" sz="2400">
              <a:solidFill>
                <a:srgbClr val="000000"/>
              </a:solidFill>
              <a:latin typeface="UTM Avo" panose="02040603050506020204" pitchFamily="18" charset="0"/>
              <a:cs typeface="Times New Roman" panose="02020603050405020304" pitchFamily="18" charset="0"/>
            </a:endParaRP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Sao chép thông tin từ một trang web và coi đó là của mình.</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Sử dụng phần mềm bẻ khoá.</a:t>
            </a:r>
          </a:p>
          <a:p>
            <a:pPr lvl="0" algn="just" defTabSz="342900">
              <a:lnSpc>
                <a:spcPct val="135000"/>
              </a:lnSpc>
              <a:defRPr/>
            </a:pPr>
            <a:r>
              <a:rPr lang="vi-VN" sz="2400">
                <a:solidFill>
                  <a:srgbClr val="000000"/>
                </a:solidFill>
                <a:latin typeface="UTM Avo" panose="02040603050506020204" pitchFamily="18" charset="0"/>
                <a:cs typeface="Times New Roman" panose="02020603050405020304" pitchFamily="18" charset="0"/>
              </a:rPr>
              <a:t>•	Phát trực tiếp (livestream) hoặc chia sẻ các vụ bạo lực học đường. Đưa lên mạng thông tin cá nhân của người khác mà chưa được phép…</a:t>
            </a:r>
          </a:p>
          <a:p>
            <a:pPr lvl="0" algn="just" defTabSz="342900">
              <a:lnSpc>
                <a:spcPct val="135000"/>
              </a:lnSpc>
              <a:defRPr/>
            </a:pPr>
            <a:endParaRPr lang="vi-VN" sz="2400">
              <a:solidFill>
                <a:srgbClr val="000000"/>
              </a:solidFill>
              <a:latin typeface="UTM Avo" panose="020406030505060202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20B52813-9545-B191-356C-06B315BDCD47}"/>
              </a:ext>
            </a:extLst>
          </p:cNvPr>
          <p:cNvGrpSpPr/>
          <p:nvPr/>
        </p:nvGrpSpPr>
        <p:grpSpPr>
          <a:xfrm>
            <a:off x="6501494" y="1069430"/>
            <a:ext cx="4562061" cy="1561777"/>
            <a:chOff x="6539594" y="926298"/>
            <a:chExt cx="4562061" cy="1561777"/>
          </a:xfrm>
        </p:grpSpPr>
        <p:pic>
          <p:nvPicPr>
            <p:cNvPr id="2" name="Picture 2" descr="28 tỉnh thành có quy định không quay phim, chụp ảnh - Trí Thức VN">
              <a:extLst>
                <a:ext uri="{FF2B5EF4-FFF2-40B4-BE49-F238E27FC236}">
                  <a16:creationId xmlns:a16="http://schemas.microsoft.com/office/drawing/2014/main" id="{66B834D5-4C8C-4EBB-E11F-CF35788A1F8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8203" t="21966" r="8667" b="14957"/>
            <a:stretch/>
          </p:blipFill>
          <p:spPr bwMode="auto">
            <a:xfrm>
              <a:off x="7325139" y="926298"/>
              <a:ext cx="2345632" cy="1192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F2174F-5624-6C57-36F2-2C942005A27E}"/>
                </a:ext>
              </a:extLst>
            </p:cNvPr>
            <p:cNvSpPr txBox="1"/>
            <p:nvPr/>
          </p:nvSpPr>
          <p:spPr>
            <a:xfrm>
              <a:off x="6539594" y="2118743"/>
              <a:ext cx="4562061" cy="369332"/>
            </a:xfrm>
            <a:prstGeom prst="rect">
              <a:avLst/>
            </a:prstGeom>
            <a:noFill/>
          </p:spPr>
          <p:txBody>
            <a:bodyPr wrap="square" rtlCol="0">
              <a:spAutoFit/>
            </a:bodyPr>
            <a:lstStyle/>
            <a:p>
              <a:r>
                <a:rPr lang="en-US"/>
                <a:t>Hình 4.1. Biển cấm quay phim, chụp ảnh</a:t>
              </a:r>
            </a:p>
          </p:txBody>
        </p:sp>
      </p:grpSp>
      <p:pic>
        <p:nvPicPr>
          <p:cNvPr id="9" name="Picture 4" descr="50 mẫu background powerpoint đơn giản, ấn tượng">
            <a:extLst>
              <a:ext uri="{FF2B5EF4-FFF2-40B4-BE49-F238E27FC236}">
                <a16:creationId xmlns:a16="http://schemas.microsoft.com/office/drawing/2014/main" id="{A8CF59BF-99E3-16BD-1455-87CA52AE1F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495" r="77812"/>
          <a:stretch/>
        </p:blipFill>
        <p:spPr bwMode="auto">
          <a:xfrm flipH="1">
            <a:off x="10876546" y="5573878"/>
            <a:ext cx="1315452" cy="12841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50 mẫu background powerpoint đơn giản, ấn tượng">
            <a:extLst>
              <a:ext uri="{FF2B5EF4-FFF2-40B4-BE49-F238E27FC236}">
                <a16:creationId xmlns:a16="http://schemas.microsoft.com/office/drawing/2014/main" id="{DA6368DD-AF00-4B00-77FA-97E841FAE6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1495" r="77812"/>
          <a:stretch/>
        </p:blipFill>
        <p:spPr bwMode="auto">
          <a:xfrm>
            <a:off x="0" y="5573878"/>
            <a:ext cx="1315452" cy="128412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ập nhật hơn 100 ảnh gif powerpoint mới nhất - Tin Học Vui">
            <a:extLst>
              <a:ext uri="{FF2B5EF4-FFF2-40B4-BE49-F238E27FC236}">
                <a16:creationId xmlns:a16="http://schemas.microsoft.com/office/drawing/2014/main" id="{AD3498B7-DA18-D74C-C3C9-84FAAFB18C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899" y="6207838"/>
            <a:ext cx="3968471" cy="65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93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DE65C1-ECB3-31A0-E4CB-A1444ADD784D}"/>
              </a:ext>
            </a:extLst>
          </p:cNvPr>
          <p:cNvSpPr txBox="1"/>
          <p:nvPr/>
        </p:nvSpPr>
        <p:spPr>
          <a:xfrm>
            <a:off x="533400" y="1147909"/>
            <a:ext cx="11480800" cy="2690480"/>
          </a:xfrm>
          <a:prstGeom prst="rect">
            <a:avLst/>
          </a:prstGeom>
          <a:noFill/>
        </p:spPr>
        <p:txBody>
          <a:bodyPr wrap="square">
            <a:spAutoFit/>
          </a:bodyPr>
          <a:lstStyle/>
          <a:p>
            <a:pPr marL="0" marR="0" lvl="0" indent="0" algn="l" defTabSz="342900" rtl="0" eaLnBrk="1" fontAlgn="auto" latinLnBrk="0" hangingPunct="1">
              <a:lnSpc>
                <a:spcPct val="135000"/>
              </a:lnSpc>
              <a:spcBef>
                <a:spcPts val="0"/>
              </a:spcBef>
              <a:spcAft>
                <a:spcPts val="0"/>
              </a:spcAft>
              <a:buClrTx/>
              <a:buSzTx/>
              <a:buFontTx/>
              <a:buNone/>
              <a:tabLst/>
              <a:defRPr/>
            </a:pP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C</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ần tìm hiểu thông tin, trang bị cho mình những hiểu biết, những kiến thức pháp luật để có nhận thức đúng đắn và bảo đảm rằng mình sử dụng công nghệ kĩ thuật số có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ách nhiệm, </a:t>
            </a:r>
            <a:r>
              <a:rPr kumimoji="0" lang="en-US"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tr</a:t>
            </a:r>
            <a:r>
              <a:rPr kumimoji="0" lang="vi-VN" sz="3200" i="0" u="none" strike="noStrike" kern="1200" cap="none" spc="0" normalizeH="0" baseline="0" noProof="0">
                <a:ln>
                  <a:noFill/>
                </a:ln>
                <a:solidFill>
                  <a:srgbClr val="000000"/>
                </a:solidFill>
                <a:effectLst/>
                <a:uLnTx/>
                <a:uFillTx/>
                <a:latin typeface="UTM Avo" panose="02040603050506020204" pitchFamily="18" charset="0"/>
                <a:ea typeface="+mn-ea"/>
                <a:cs typeface="Times New Roman" panose="02020603050405020304" pitchFamily="18" charset="0"/>
              </a:rPr>
              <a:t>ánh vi phạm pháp luật và các chuẩn mực về văn hoá, đạo đức của xã hội.</a:t>
            </a:r>
            <a:endParaRPr kumimoji="0" lang="en-US" sz="3200" i="0" u="none" strike="noStrike" kern="1200" cap="none" spc="0" normalizeH="0" baseline="0" noProof="0">
              <a:ln>
                <a:noFill/>
              </a:ln>
              <a:solidFill>
                <a:prstClr val="white"/>
              </a:solidFill>
              <a:effectLst/>
              <a:uLnTx/>
              <a:uFillTx/>
              <a:latin typeface="Arial"/>
              <a:ea typeface="+mn-ea"/>
              <a:cs typeface="+mn-cs"/>
            </a:endParaRPr>
          </a:p>
        </p:txBody>
      </p:sp>
      <p:pic>
        <p:nvPicPr>
          <p:cNvPr id="4" name="Shape 120">
            <a:extLst>
              <a:ext uri="{FF2B5EF4-FFF2-40B4-BE49-F238E27FC236}">
                <a16:creationId xmlns:a16="http://schemas.microsoft.com/office/drawing/2014/main" id="{C3BA23D9-9155-7E03-DEDB-BD9103E79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907" y="3855998"/>
            <a:ext cx="5358186" cy="29304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50 mẫu background powerpoint đơn giản, ấn tượng">
            <a:extLst>
              <a:ext uri="{FF2B5EF4-FFF2-40B4-BE49-F238E27FC236}">
                <a16:creationId xmlns:a16="http://schemas.microsoft.com/office/drawing/2014/main" id="{BC876EC0-15F3-FC51-DF74-87DC47D6F1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flipH="1">
            <a:off x="10876546" y="5573878"/>
            <a:ext cx="1315452" cy="1284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50 mẫu background powerpoint đơn giản, ấn tượng">
            <a:extLst>
              <a:ext uri="{FF2B5EF4-FFF2-40B4-BE49-F238E27FC236}">
                <a16:creationId xmlns:a16="http://schemas.microsoft.com/office/drawing/2014/main" id="{D555CCD1-99EE-7BD9-835F-A14889063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495" r="77812"/>
          <a:stretch/>
        </p:blipFill>
        <p:spPr bwMode="auto">
          <a:xfrm>
            <a:off x="0" y="5573878"/>
            <a:ext cx="1315452" cy="128412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9FD82CC-0A0E-D252-5905-EA1DD450006D}"/>
              </a:ext>
            </a:extLst>
          </p:cNvPr>
          <p:cNvGrpSpPr/>
          <p:nvPr/>
        </p:nvGrpSpPr>
        <p:grpSpPr>
          <a:xfrm>
            <a:off x="0" y="36345"/>
            <a:ext cx="12171582" cy="1093955"/>
            <a:chOff x="0" y="36345"/>
            <a:chExt cx="12171582" cy="1268188"/>
          </a:xfrm>
        </p:grpSpPr>
        <p:pic>
          <p:nvPicPr>
            <p:cNvPr id="8194" name="Picture 2" descr="BST] Ảnh động Powerpoint xin chào, mở đầu cho Slide đẹp">
              <a:extLst>
                <a:ext uri="{FF2B5EF4-FFF2-40B4-BE49-F238E27FC236}">
                  <a16:creationId xmlns:a16="http://schemas.microsoft.com/office/drawing/2014/main" id="{C0F374ED-F9D8-77B0-A28D-B9F97E967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0" y="36346"/>
              <a:ext cx="38766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ST] Ảnh động Powerpoint xin chào, mở đầu cho Slide đẹp">
              <a:extLst>
                <a:ext uri="{FF2B5EF4-FFF2-40B4-BE49-F238E27FC236}">
                  <a16:creationId xmlns:a16="http://schemas.microsoft.com/office/drawing/2014/main" id="{691B7F4B-BB01-9B11-48B0-28DC803D6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76674" y="36345"/>
              <a:ext cx="4086224" cy="1247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ST] Ảnh động Powerpoint xin chào, mở đầu cho Slide đẹp">
              <a:extLst>
                <a:ext uri="{FF2B5EF4-FFF2-40B4-BE49-F238E27FC236}">
                  <a16:creationId xmlns:a16="http://schemas.microsoft.com/office/drawing/2014/main" id="{9A2B2F9C-26EC-5703-29F1-F4B71D33F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962899" y="56758"/>
              <a:ext cx="4208683" cy="1247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9491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strVal val="#ppt_w*0.70"/>
                                          </p:val>
                                        </p:tav>
                                        <p:tav tm="100000">
                                          <p:val>
                                            <p:strVal val="#ppt_w"/>
                                          </p:val>
                                        </p:tav>
                                      </p:tavLst>
                                    </p:anim>
                                    <p:anim calcmode="lin" valueType="num">
                                      <p:cBhvr>
                                        <p:cTn id="11" dur="1000" fill="hold"/>
                                        <p:tgtEl>
                                          <p:spTgt spid="4"/>
                                        </p:tgtEl>
                                        <p:attrNameLst>
                                          <p:attrName>ppt_h</p:attrName>
                                        </p:attrNameLst>
                                      </p:cBhvr>
                                      <p:tavLst>
                                        <p:tav tm="0">
                                          <p:val>
                                            <p:strVal val="#ppt_h"/>
                                          </p:val>
                                        </p:tav>
                                        <p:tav tm="100000">
                                          <p:val>
                                            <p:strVal val="#ppt_h"/>
                                          </p:val>
                                        </p:tav>
                                      </p:tavLst>
                                    </p:anim>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1143</Words>
  <Application>Microsoft Office PowerPoint</Application>
  <PresentationFormat>Widescreen</PresentationFormat>
  <Paragraphs>66</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Segoe Print</vt:lpstr>
      <vt:lpstr>Tahoma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2023-09-17T13:04:01Z</dcterms:created>
  <dcterms:modified xsi:type="dcterms:W3CDTF">2023-09-17T14:08:39Z</dcterms:modified>
</cp:coreProperties>
</file>