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av" ContentType="audio/x-wav"/>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0" r:id="rId2"/>
  </p:sldMasterIdLst>
  <p:notesMasterIdLst>
    <p:notesMasterId r:id="rId27"/>
  </p:notesMasterIdLst>
  <p:sldIdLst>
    <p:sldId id="256" r:id="rId3"/>
    <p:sldId id="322" r:id="rId4"/>
    <p:sldId id="324" r:id="rId5"/>
    <p:sldId id="325" r:id="rId6"/>
    <p:sldId id="326" r:id="rId7"/>
    <p:sldId id="327" r:id="rId8"/>
    <p:sldId id="328" r:id="rId9"/>
    <p:sldId id="329" r:id="rId10"/>
    <p:sldId id="330" r:id="rId11"/>
    <p:sldId id="331" r:id="rId12"/>
    <p:sldId id="332" r:id="rId13"/>
    <p:sldId id="348" r:id="rId14"/>
    <p:sldId id="356" r:id="rId15"/>
    <p:sldId id="333" r:id="rId16"/>
    <p:sldId id="349" r:id="rId17"/>
    <p:sldId id="351" r:id="rId18"/>
    <p:sldId id="357" r:id="rId19"/>
    <p:sldId id="358" r:id="rId20"/>
    <p:sldId id="359" r:id="rId21"/>
    <p:sldId id="361" r:id="rId22"/>
    <p:sldId id="363" r:id="rId23"/>
    <p:sldId id="364" r:id="rId24"/>
    <p:sldId id="347" r:id="rId25"/>
    <p:sldId id="274"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DC68"/>
    <a:srgbClr val="990099"/>
    <a:srgbClr val="EEB500"/>
    <a:srgbClr val="476E2C"/>
    <a:srgbClr val="62FAD6"/>
    <a:srgbClr val="005BE2"/>
    <a:srgbClr val="0066FF"/>
    <a:srgbClr val="16641A"/>
    <a:srgbClr val="FFFFB3"/>
    <a:srgbClr val="A9DA7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64" autoAdjust="0"/>
    <p:restoredTop sz="94660"/>
  </p:normalViewPr>
  <p:slideViewPr>
    <p:cSldViewPr snapToGrid="0">
      <p:cViewPr varScale="1">
        <p:scale>
          <a:sx n="69" d="100"/>
          <a:sy n="69" d="100"/>
        </p:scale>
        <p:origin x="696"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215482313762982"/>
          <c:y val="0.17108256293882027"/>
          <c:w val="0.86246989067349422"/>
          <c:h val="0.73104509663564776"/>
        </c:manualLayout>
      </c:layout>
      <c:barChart>
        <c:barDir val="col"/>
        <c:grouping val="clustered"/>
        <c:varyColors val="0"/>
        <c:ser>
          <c:idx val="0"/>
          <c:order val="0"/>
          <c:tx>
            <c:strRef>
              <c:f>Sheet1!$B$1</c:f>
              <c:strCache>
                <c:ptCount val="1"/>
                <c:pt idx="0">
                  <c:v>Khóa KTCN</c:v>
                </c:pt>
              </c:strCache>
            </c:strRef>
          </c:tx>
          <c:spPr>
            <a:solidFill>
              <a:srgbClr val="00B0F0"/>
            </a:solidFill>
            <a:ln>
              <a:noFill/>
            </a:ln>
            <a:effectLst/>
          </c:spPr>
          <c:invertIfNegative val="0"/>
          <c:dLbls>
            <c:dLbl>
              <c:idx val="0"/>
              <c:layout>
                <c:manualLayout>
                  <c:x val="-1.4285716294392087E-2"/>
                  <c:y val="2.012072434607571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2A1-41E6-95A4-E4747492317C}"/>
                </c:ext>
              </c:extLst>
            </c:dLbl>
            <c:dLbl>
              <c:idx val="1"/>
              <c:layout>
                <c:manualLayout>
                  <c:x val="-8.9285726839950993E-3"/>
                  <c:y val="-7.3775137012268775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2A1-41E6-95A4-E4747492317C}"/>
                </c:ext>
              </c:extLst>
            </c:dLbl>
            <c:dLbl>
              <c:idx val="2"/>
              <c:layout>
                <c:manualLayout>
                  <c:x val="-1.2500001757593113E-2"/>
                  <c:y val="2.01207243460764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2A1-41E6-95A4-E4747492317C}"/>
                </c:ext>
              </c:extLst>
            </c:dLbl>
            <c:spPr>
              <a:noFill/>
              <a:ln>
                <a:noFill/>
              </a:ln>
              <a:effectLst/>
            </c:spPr>
            <c:txPr>
              <a:bodyPr rot="0" spcFirstLastPara="1" vertOverflow="ellipsis" vert="horz" wrap="square" anchor="ctr" anchorCtr="1"/>
              <a:lstStyle/>
              <a:p>
                <a:pPr>
                  <a:defRPr sz="2800" b="0" i="0" u="none" strike="noStrike" kern="1200" baseline="0">
                    <a:solidFill>
                      <a:srgbClr val="0070C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3"/>
                <c:pt idx="0">
                  <c:v>Buổi 1</c:v>
                </c:pt>
                <c:pt idx="1">
                  <c:v>Buổi 2</c:v>
                </c:pt>
                <c:pt idx="2">
                  <c:v>Buổi 3</c:v>
                </c:pt>
              </c:strCache>
            </c:strRef>
          </c:cat>
          <c:val>
            <c:numRef>
              <c:f>Sheet1!$B$2:$B$5</c:f>
              <c:numCache>
                <c:formatCode>General</c:formatCode>
                <c:ptCount val="4"/>
                <c:pt idx="0">
                  <c:v>25</c:v>
                </c:pt>
                <c:pt idx="1">
                  <c:v>23</c:v>
                </c:pt>
                <c:pt idx="2">
                  <c:v>22</c:v>
                </c:pt>
              </c:numCache>
            </c:numRef>
          </c:val>
          <c:extLst>
            <c:ext xmlns:c16="http://schemas.microsoft.com/office/drawing/2014/chart" uri="{C3380CC4-5D6E-409C-BE32-E72D297353CC}">
              <c16:uniqueId val="{00000000-A2A1-41E6-95A4-E4747492317C}"/>
            </c:ext>
          </c:extLst>
        </c:ser>
        <c:ser>
          <c:idx val="1"/>
          <c:order val="1"/>
          <c:tx>
            <c:strRef>
              <c:f>Sheet1!$C$1</c:f>
              <c:strCache>
                <c:ptCount val="1"/>
                <c:pt idx="0">
                  <c:v>Khóa KTNN</c:v>
                </c:pt>
              </c:strCache>
            </c:strRef>
          </c:tx>
          <c:spPr>
            <a:solidFill>
              <a:srgbClr val="990099"/>
            </a:solidFill>
            <a:ln>
              <a:noFill/>
            </a:ln>
            <a:effectLst/>
          </c:spPr>
          <c:invertIfNegative val="0"/>
          <c:dLbls>
            <c:spPr>
              <a:noFill/>
              <a:ln>
                <a:noFill/>
              </a:ln>
              <a:effectLst/>
            </c:spPr>
            <c:txPr>
              <a:bodyPr rot="0" spcFirstLastPara="1" vertOverflow="ellipsis" vert="horz" wrap="square" anchor="ctr" anchorCtr="1"/>
              <a:lstStyle/>
              <a:p>
                <a:pPr>
                  <a:defRPr sz="2800" b="0" i="0" u="none" strike="noStrike" kern="1200" baseline="0">
                    <a:solidFill>
                      <a:srgbClr val="0070C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3"/>
                <c:pt idx="0">
                  <c:v>Buổi 1</c:v>
                </c:pt>
                <c:pt idx="1">
                  <c:v>Buổi 2</c:v>
                </c:pt>
                <c:pt idx="2">
                  <c:v>Buổi 3</c:v>
                </c:pt>
              </c:strCache>
            </c:strRef>
          </c:cat>
          <c:val>
            <c:numRef>
              <c:f>Sheet1!$C$2:$C$5</c:f>
              <c:numCache>
                <c:formatCode>General</c:formatCode>
                <c:ptCount val="4"/>
                <c:pt idx="0">
                  <c:v>35</c:v>
                </c:pt>
                <c:pt idx="1">
                  <c:v>37</c:v>
                </c:pt>
                <c:pt idx="2">
                  <c:v>38</c:v>
                </c:pt>
              </c:numCache>
            </c:numRef>
          </c:val>
          <c:extLst>
            <c:ext xmlns:c16="http://schemas.microsoft.com/office/drawing/2014/chart" uri="{C3380CC4-5D6E-409C-BE32-E72D297353CC}">
              <c16:uniqueId val="{00000001-A2A1-41E6-95A4-E4747492317C}"/>
            </c:ext>
          </c:extLst>
        </c:ser>
        <c:dLbls>
          <c:dLblPos val="outEnd"/>
          <c:showLegendKey val="0"/>
          <c:showVal val="1"/>
          <c:showCatName val="0"/>
          <c:showSerName val="0"/>
          <c:showPercent val="0"/>
          <c:showBubbleSize val="0"/>
        </c:dLbls>
        <c:gapWidth val="200"/>
        <c:axId val="441571176"/>
        <c:axId val="441571832"/>
      </c:barChart>
      <c:catAx>
        <c:axId val="441571176"/>
        <c:scaling>
          <c:orientation val="minMax"/>
        </c:scaling>
        <c:delete val="0"/>
        <c:axPos val="b"/>
        <c:title>
          <c:tx>
            <c:rich>
              <a:bodyPr rot="0" spcFirstLastPara="1" vertOverflow="ellipsis" vert="horz" wrap="square" anchor="ctr" anchorCtr="1"/>
              <a:lstStyle/>
              <a:p>
                <a:pPr>
                  <a:defRPr sz="2800" b="0" i="1" u="none" strike="noStrike" kern="1200" baseline="0">
                    <a:solidFill>
                      <a:srgbClr val="0070C0"/>
                    </a:solidFill>
                    <a:latin typeface="+mn-lt"/>
                    <a:ea typeface="+mn-ea"/>
                    <a:cs typeface="+mn-cs"/>
                  </a:defRPr>
                </a:pPr>
                <a:r>
                  <a:rPr lang="en-US" i="1"/>
                  <a:t>Số học viên</a:t>
                </a:r>
              </a:p>
            </c:rich>
          </c:tx>
          <c:layout>
            <c:manualLayout>
              <c:xMode val="edge"/>
              <c:yMode val="edge"/>
              <c:x val="8.3835782316617306E-3"/>
              <c:y val="8.4773450707443021E-2"/>
            </c:manualLayout>
          </c:layout>
          <c:overlay val="0"/>
          <c:spPr>
            <a:noFill/>
            <a:ln>
              <a:noFill/>
            </a:ln>
            <a:effectLst/>
          </c:spPr>
          <c:txPr>
            <a:bodyPr rot="0" spcFirstLastPara="1" vertOverflow="ellipsis" vert="horz" wrap="square" anchor="ctr" anchorCtr="1"/>
            <a:lstStyle/>
            <a:p>
              <a:pPr>
                <a:defRPr sz="2800" b="0" i="1" u="none" strike="noStrike" kern="1200" baseline="0">
                  <a:solidFill>
                    <a:srgbClr val="0070C0"/>
                  </a:solidFill>
                  <a:latin typeface="+mn-lt"/>
                  <a:ea typeface="+mn-ea"/>
                  <a:cs typeface="+mn-cs"/>
                </a:defRPr>
              </a:pPr>
              <a:endParaRPr lang="en-US"/>
            </a:p>
          </c:txPr>
        </c:title>
        <c:numFmt formatCode="General" sourceLinked="1"/>
        <c:majorTickMark val="none"/>
        <c:minorTickMark val="none"/>
        <c:tickLblPos val="nextTo"/>
        <c:spPr>
          <a:noFill/>
          <a:ln w="38100" cap="flat" cmpd="sng" algn="ctr">
            <a:solidFill>
              <a:srgbClr val="0070C0"/>
            </a:solidFill>
            <a:round/>
            <a:tailEnd type="triangle" w="lg" len="lg"/>
          </a:ln>
          <a:effectLst/>
        </c:spPr>
        <c:txPr>
          <a:bodyPr rot="-60000000" spcFirstLastPara="1" vertOverflow="ellipsis" vert="horz" wrap="square" anchor="ctr" anchorCtr="1"/>
          <a:lstStyle/>
          <a:p>
            <a:pPr>
              <a:defRPr sz="2800" b="0" i="0" u="none" strike="noStrike" kern="1200" baseline="0">
                <a:solidFill>
                  <a:srgbClr val="0070C0"/>
                </a:solidFill>
                <a:latin typeface="+mn-lt"/>
                <a:ea typeface="+mn-ea"/>
                <a:cs typeface="+mn-cs"/>
              </a:defRPr>
            </a:pPr>
            <a:endParaRPr lang="en-US"/>
          </a:p>
        </c:txPr>
        <c:crossAx val="441571832"/>
        <c:crosses val="autoZero"/>
        <c:auto val="1"/>
        <c:lblAlgn val="ctr"/>
        <c:lblOffset val="100"/>
        <c:noMultiLvlLbl val="0"/>
      </c:catAx>
      <c:valAx>
        <c:axId val="441571832"/>
        <c:scaling>
          <c:orientation val="minMax"/>
          <c:max val="44"/>
          <c:min val="0"/>
        </c:scaling>
        <c:delete val="0"/>
        <c:axPos val="l"/>
        <c:title>
          <c:tx>
            <c:rich>
              <a:bodyPr rot="0" spcFirstLastPara="1" vertOverflow="ellipsis" wrap="square" anchor="ctr" anchorCtr="1"/>
              <a:lstStyle/>
              <a:p>
                <a:pPr>
                  <a:defRPr sz="2800" b="0" i="1" u="none" strike="noStrike" kern="1200" baseline="0">
                    <a:solidFill>
                      <a:srgbClr val="0070C0"/>
                    </a:solidFill>
                    <a:latin typeface="+mn-lt"/>
                    <a:ea typeface="+mn-ea"/>
                    <a:cs typeface="+mn-cs"/>
                  </a:defRPr>
                </a:pPr>
                <a:r>
                  <a:rPr lang="en-US" i="1"/>
                  <a:t>Buổi</a:t>
                </a:r>
              </a:p>
            </c:rich>
          </c:tx>
          <c:layout>
            <c:manualLayout>
              <c:xMode val="edge"/>
              <c:yMode val="edge"/>
              <c:x val="0.83818262629114548"/>
              <c:y val="0.92161425244379669"/>
            </c:manualLayout>
          </c:layout>
          <c:overlay val="0"/>
          <c:spPr>
            <a:noFill/>
            <a:ln>
              <a:noFill/>
            </a:ln>
            <a:effectLst/>
          </c:spPr>
          <c:txPr>
            <a:bodyPr rot="0" spcFirstLastPara="1" vertOverflow="ellipsis" wrap="square" anchor="ctr" anchorCtr="1"/>
            <a:lstStyle/>
            <a:p>
              <a:pPr>
                <a:defRPr sz="2800" b="0" i="1" u="none" strike="noStrike" kern="1200" baseline="0">
                  <a:solidFill>
                    <a:srgbClr val="0070C0"/>
                  </a:solidFill>
                  <a:latin typeface="+mn-lt"/>
                  <a:ea typeface="+mn-ea"/>
                  <a:cs typeface="+mn-cs"/>
                </a:defRPr>
              </a:pPr>
              <a:endParaRPr lang="en-US"/>
            </a:p>
          </c:txPr>
        </c:title>
        <c:numFmt formatCode="General" sourceLinked="1"/>
        <c:majorTickMark val="none"/>
        <c:minorTickMark val="cross"/>
        <c:tickLblPos val="nextTo"/>
        <c:spPr>
          <a:noFill/>
          <a:ln w="38100">
            <a:solidFill>
              <a:srgbClr val="0070C0"/>
            </a:solidFill>
            <a:tailEnd type="triangle" w="lg" len="lg"/>
          </a:ln>
          <a:effectLst/>
        </c:spPr>
        <c:txPr>
          <a:bodyPr rot="-60000000" spcFirstLastPara="1" vertOverflow="ellipsis" vert="horz" wrap="square" anchor="ctr" anchorCtr="1"/>
          <a:lstStyle/>
          <a:p>
            <a:pPr>
              <a:defRPr sz="2800" b="0" i="0" u="none" strike="noStrike" kern="1200" baseline="0">
                <a:solidFill>
                  <a:srgbClr val="0070C0"/>
                </a:solidFill>
                <a:latin typeface="+mn-lt"/>
                <a:ea typeface="+mn-ea"/>
                <a:cs typeface="+mn-cs"/>
              </a:defRPr>
            </a:pPr>
            <a:endParaRPr lang="en-US"/>
          </a:p>
        </c:txPr>
        <c:crossAx val="441571176"/>
        <c:crosses val="autoZero"/>
        <c:crossBetween val="between"/>
        <c:minorUnit val="5"/>
      </c:valAx>
      <c:spPr>
        <a:noFill/>
        <a:ln>
          <a:noFill/>
        </a:ln>
        <a:effectLst/>
      </c:spPr>
    </c:plotArea>
    <c:legend>
      <c:legendPos val="b"/>
      <c:layout>
        <c:manualLayout>
          <c:xMode val="edge"/>
          <c:yMode val="edge"/>
          <c:x val="0.15254867161820468"/>
          <c:y val="9.7250948080232699E-3"/>
          <c:w val="0.760892823522613"/>
          <c:h val="7.4390595541754478E-2"/>
        </c:manualLayout>
      </c:layout>
      <c:overlay val="0"/>
      <c:spPr>
        <a:noFill/>
        <a:ln>
          <a:noFill/>
        </a:ln>
        <a:effectLst/>
      </c:spPr>
      <c:txPr>
        <a:bodyPr rot="0" spcFirstLastPara="1" vertOverflow="ellipsis" vert="horz" wrap="square" anchor="ctr" anchorCtr="1"/>
        <a:lstStyle/>
        <a:p>
          <a:pPr>
            <a:defRPr sz="2800" b="0" i="0" u="none" strike="noStrike" kern="1200" baseline="0">
              <a:solidFill>
                <a:srgbClr val="0070C0"/>
              </a:solidFill>
              <a:latin typeface="+mn-lt"/>
              <a:ea typeface="+mn-ea"/>
              <a:cs typeface="+mn-cs"/>
            </a:defRPr>
          </a:pPr>
          <a:endParaRPr lang="en-US"/>
        </a:p>
      </c:txPr>
    </c:legend>
    <c:plotVisOnly val="1"/>
    <c:dispBlanksAs val="gap"/>
    <c:showDLblsOverMax val="0"/>
  </c:chart>
  <c:spPr>
    <a:solidFill>
      <a:schemeClr val="bg1"/>
    </a:solidFill>
    <a:ln>
      <a:noFill/>
    </a:ln>
    <a:effectLst/>
  </c:spPr>
  <c:txPr>
    <a:bodyPr/>
    <a:lstStyle/>
    <a:p>
      <a:pPr>
        <a:defRPr sz="2800">
          <a:solidFill>
            <a:srgbClr val="0070C0"/>
          </a:solidFill>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157155389964151"/>
          <c:y val="0.13469502632925603"/>
          <c:w val="0.7012147885487825"/>
          <c:h val="0.75747816900245957"/>
        </c:manualLayout>
      </c:layout>
      <c:barChart>
        <c:barDir val="col"/>
        <c:grouping val="clustered"/>
        <c:varyColors val="0"/>
        <c:ser>
          <c:idx val="0"/>
          <c:order val="0"/>
          <c:tx>
            <c:strRef>
              <c:f>Sheet1!$B$1</c:f>
              <c:strCache>
                <c:ptCount val="1"/>
                <c:pt idx="0">
                  <c:v>Tháng 5</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2800" b="0" i="0" u="none" strike="noStrike" kern="1200" baseline="0">
                    <a:solidFill>
                      <a:schemeClr val="accent5">
                        <a:lumMod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Cửa hàng 1</c:v>
                </c:pt>
                <c:pt idx="1">
                  <c:v>Cửa hàng 2</c:v>
                </c:pt>
                <c:pt idx="2">
                  <c:v>Cửa hàng 3</c:v>
                </c:pt>
              </c:strCache>
            </c:strRef>
          </c:cat>
          <c:val>
            <c:numRef>
              <c:f>Sheet1!$B$2:$B$4</c:f>
              <c:numCache>
                <c:formatCode>General</c:formatCode>
                <c:ptCount val="3"/>
                <c:pt idx="0">
                  <c:v>30</c:v>
                </c:pt>
                <c:pt idx="1">
                  <c:v>42</c:v>
                </c:pt>
                <c:pt idx="2">
                  <c:v>53</c:v>
                </c:pt>
              </c:numCache>
            </c:numRef>
          </c:val>
          <c:extLst>
            <c:ext xmlns:c16="http://schemas.microsoft.com/office/drawing/2014/chart" uri="{C3380CC4-5D6E-409C-BE32-E72D297353CC}">
              <c16:uniqueId val="{00000000-CE26-4B9F-802E-90F6FA966F1A}"/>
            </c:ext>
          </c:extLst>
        </c:ser>
        <c:ser>
          <c:idx val="1"/>
          <c:order val="1"/>
          <c:tx>
            <c:strRef>
              <c:f>Sheet1!$C$1</c:f>
              <c:strCache>
                <c:ptCount val="1"/>
                <c:pt idx="0">
                  <c:v>Tháng 6</c:v>
                </c:pt>
              </c:strCache>
            </c:strRef>
          </c:tx>
          <c:spPr>
            <a:solidFill>
              <a:srgbClr val="44DC68"/>
            </a:solidFill>
            <a:ln>
              <a:noFill/>
            </a:ln>
            <a:effectLst/>
          </c:spPr>
          <c:invertIfNegative val="0"/>
          <c:dLbls>
            <c:spPr>
              <a:noFill/>
              <a:ln>
                <a:noFill/>
              </a:ln>
              <a:effectLst/>
            </c:spPr>
            <c:txPr>
              <a:bodyPr rot="0" spcFirstLastPara="1" vertOverflow="ellipsis" vert="horz" wrap="square" anchor="ctr" anchorCtr="1"/>
              <a:lstStyle/>
              <a:p>
                <a:pPr>
                  <a:defRPr sz="2800" b="0" i="0" u="none" strike="noStrike" kern="1200" baseline="0">
                    <a:solidFill>
                      <a:schemeClr val="accent5">
                        <a:lumMod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Cửa hàng 1</c:v>
                </c:pt>
                <c:pt idx="1">
                  <c:v>Cửa hàng 2</c:v>
                </c:pt>
                <c:pt idx="2">
                  <c:v>Cửa hàng 3</c:v>
                </c:pt>
              </c:strCache>
            </c:strRef>
          </c:cat>
          <c:val>
            <c:numRef>
              <c:f>Sheet1!$C$2:$C$4</c:f>
              <c:numCache>
                <c:formatCode>General</c:formatCode>
                <c:ptCount val="3"/>
                <c:pt idx="0">
                  <c:v>47</c:v>
                </c:pt>
                <c:pt idx="1">
                  <c:v>71</c:v>
                </c:pt>
                <c:pt idx="2">
                  <c:v>88</c:v>
                </c:pt>
              </c:numCache>
            </c:numRef>
          </c:val>
          <c:extLst>
            <c:ext xmlns:c16="http://schemas.microsoft.com/office/drawing/2014/chart" uri="{C3380CC4-5D6E-409C-BE32-E72D297353CC}">
              <c16:uniqueId val="{00000001-CE26-4B9F-802E-90F6FA966F1A}"/>
            </c:ext>
          </c:extLst>
        </c:ser>
        <c:dLbls>
          <c:showLegendKey val="0"/>
          <c:showVal val="0"/>
          <c:showCatName val="0"/>
          <c:showSerName val="0"/>
          <c:showPercent val="0"/>
          <c:showBubbleSize val="0"/>
        </c:dLbls>
        <c:gapWidth val="253"/>
        <c:axId val="470397040"/>
        <c:axId val="470401632"/>
      </c:barChart>
      <c:catAx>
        <c:axId val="470397040"/>
        <c:scaling>
          <c:orientation val="minMax"/>
        </c:scaling>
        <c:delete val="0"/>
        <c:axPos val="b"/>
        <c:title>
          <c:tx>
            <c:rich>
              <a:bodyPr rot="0" spcFirstLastPara="1" vertOverflow="ellipsis" vert="horz" wrap="square" anchor="ctr" anchorCtr="1"/>
              <a:lstStyle/>
              <a:p>
                <a:pPr>
                  <a:defRPr sz="2800" b="0" i="1" u="none" strike="noStrike" kern="1200" baseline="0">
                    <a:solidFill>
                      <a:schemeClr val="accent5">
                        <a:lumMod val="50000"/>
                      </a:schemeClr>
                    </a:solidFill>
                    <a:latin typeface="+mn-lt"/>
                    <a:ea typeface="+mn-ea"/>
                    <a:cs typeface="+mn-cs"/>
                  </a:defRPr>
                </a:pPr>
                <a:r>
                  <a:rPr lang="en-US" i="1"/>
                  <a:t>Số ti vi</a:t>
                </a:r>
              </a:p>
              <a:p>
                <a:pPr>
                  <a:defRPr i="1"/>
                </a:pPr>
                <a:r>
                  <a:rPr lang="en-US" i="1"/>
                  <a:t>bán được</a:t>
                </a:r>
              </a:p>
            </c:rich>
          </c:tx>
          <c:layout>
            <c:manualLayout>
              <c:xMode val="edge"/>
              <c:yMode val="edge"/>
              <c:x val="4.188204620117849E-2"/>
              <c:y val="1.0937783720431171E-3"/>
            </c:manualLayout>
          </c:layout>
          <c:overlay val="0"/>
          <c:spPr>
            <a:noFill/>
            <a:ln>
              <a:noFill/>
            </a:ln>
            <a:effectLst/>
          </c:spPr>
          <c:txPr>
            <a:bodyPr rot="0" spcFirstLastPara="1" vertOverflow="ellipsis" vert="horz" wrap="square" anchor="ctr" anchorCtr="1"/>
            <a:lstStyle/>
            <a:p>
              <a:pPr>
                <a:defRPr sz="2800" b="0" i="1" u="none" strike="noStrike" kern="1200" baseline="0">
                  <a:solidFill>
                    <a:schemeClr val="accent5">
                      <a:lumMod val="50000"/>
                    </a:schemeClr>
                  </a:solidFill>
                  <a:latin typeface="+mn-lt"/>
                  <a:ea typeface="+mn-ea"/>
                  <a:cs typeface="+mn-cs"/>
                </a:defRPr>
              </a:pPr>
              <a:endParaRPr lang="en-US"/>
            </a:p>
          </c:txPr>
        </c:title>
        <c:numFmt formatCode="General" sourceLinked="1"/>
        <c:majorTickMark val="none"/>
        <c:minorTickMark val="none"/>
        <c:tickLblPos val="nextTo"/>
        <c:spPr>
          <a:noFill/>
          <a:ln w="38100" cap="flat" cmpd="sng" algn="ctr">
            <a:solidFill>
              <a:schemeClr val="accent5">
                <a:lumMod val="50000"/>
              </a:schemeClr>
            </a:solidFill>
            <a:round/>
            <a:tailEnd type="triangle" w="med" len="lg"/>
          </a:ln>
          <a:effectLst/>
        </c:spPr>
        <c:txPr>
          <a:bodyPr rot="-60000000" spcFirstLastPara="1" vertOverflow="ellipsis" vert="horz" wrap="square" anchor="ctr" anchorCtr="1"/>
          <a:lstStyle/>
          <a:p>
            <a:pPr>
              <a:defRPr sz="2800" b="0" i="0" u="none" strike="noStrike" kern="1200" baseline="0">
                <a:solidFill>
                  <a:schemeClr val="accent5">
                    <a:lumMod val="50000"/>
                  </a:schemeClr>
                </a:solidFill>
                <a:latin typeface="+mn-lt"/>
                <a:ea typeface="+mn-ea"/>
                <a:cs typeface="+mn-cs"/>
              </a:defRPr>
            </a:pPr>
            <a:endParaRPr lang="en-US"/>
          </a:p>
        </c:txPr>
        <c:crossAx val="470401632"/>
        <c:crosses val="autoZero"/>
        <c:auto val="1"/>
        <c:lblAlgn val="ctr"/>
        <c:lblOffset val="100"/>
        <c:noMultiLvlLbl val="0"/>
      </c:catAx>
      <c:valAx>
        <c:axId val="470401632"/>
        <c:scaling>
          <c:orientation val="minMax"/>
          <c:max val="109.9"/>
          <c:min val="0"/>
        </c:scaling>
        <c:delete val="0"/>
        <c:axPos val="l"/>
        <c:title>
          <c:tx>
            <c:rich>
              <a:bodyPr rot="0" spcFirstLastPara="1" vertOverflow="ellipsis" wrap="square" anchor="ctr" anchorCtr="1"/>
              <a:lstStyle/>
              <a:p>
                <a:pPr>
                  <a:defRPr sz="2800" b="0" i="1" u="none" strike="noStrike" kern="1200" baseline="0">
                    <a:solidFill>
                      <a:schemeClr val="accent5">
                        <a:lumMod val="50000"/>
                      </a:schemeClr>
                    </a:solidFill>
                    <a:latin typeface="+mn-lt"/>
                    <a:ea typeface="+mn-ea"/>
                    <a:cs typeface="+mn-cs"/>
                  </a:defRPr>
                </a:pPr>
                <a:r>
                  <a:rPr lang="en-US" i="1"/>
                  <a:t>Cửa hàng</a:t>
                </a:r>
              </a:p>
            </c:rich>
          </c:tx>
          <c:layout>
            <c:manualLayout>
              <c:xMode val="edge"/>
              <c:yMode val="edge"/>
              <c:x val="0.82702643792042541"/>
              <c:y val="0.88657356509681573"/>
            </c:manualLayout>
          </c:layout>
          <c:overlay val="0"/>
          <c:spPr>
            <a:noFill/>
            <a:ln>
              <a:noFill/>
            </a:ln>
            <a:effectLst/>
          </c:spPr>
          <c:txPr>
            <a:bodyPr rot="0" spcFirstLastPara="1" vertOverflow="ellipsis" wrap="square" anchor="ctr" anchorCtr="1"/>
            <a:lstStyle/>
            <a:p>
              <a:pPr>
                <a:defRPr sz="2800" b="0" i="1" u="none" strike="noStrike" kern="1200" baseline="0">
                  <a:solidFill>
                    <a:schemeClr val="accent5">
                      <a:lumMod val="50000"/>
                    </a:schemeClr>
                  </a:solidFill>
                  <a:latin typeface="+mn-lt"/>
                  <a:ea typeface="+mn-ea"/>
                  <a:cs typeface="+mn-cs"/>
                </a:defRPr>
              </a:pPr>
              <a:endParaRPr lang="en-US"/>
            </a:p>
          </c:txPr>
        </c:title>
        <c:numFmt formatCode="General" sourceLinked="1"/>
        <c:majorTickMark val="none"/>
        <c:minorTickMark val="cross"/>
        <c:tickLblPos val="nextTo"/>
        <c:spPr>
          <a:noFill/>
          <a:ln w="38100">
            <a:solidFill>
              <a:schemeClr val="accent1">
                <a:shade val="50000"/>
              </a:schemeClr>
            </a:solidFill>
            <a:tailEnd type="triangle" w="med" len="lg"/>
          </a:ln>
          <a:effectLst/>
        </c:spPr>
        <c:txPr>
          <a:bodyPr rot="-60000000" spcFirstLastPara="1" vertOverflow="ellipsis" vert="horz" wrap="square" anchor="ctr" anchorCtr="1"/>
          <a:lstStyle/>
          <a:p>
            <a:pPr>
              <a:defRPr sz="2800" b="0" i="0" u="none" strike="noStrike" kern="1200" baseline="0">
                <a:solidFill>
                  <a:schemeClr val="accent5">
                    <a:lumMod val="50000"/>
                  </a:schemeClr>
                </a:solidFill>
                <a:latin typeface="+mn-lt"/>
                <a:ea typeface="+mn-ea"/>
                <a:cs typeface="+mn-cs"/>
              </a:defRPr>
            </a:pPr>
            <a:endParaRPr lang="en-US"/>
          </a:p>
        </c:txPr>
        <c:crossAx val="470397040"/>
        <c:crosses val="autoZero"/>
        <c:crossBetween val="between"/>
        <c:minorUnit val="10"/>
      </c:valAx>
      <c:spPr>
        <a:noFill/>
        <a:ln>
          <a:noFill/>
        </a:ln>
        <a:effectLst/>
      </c:spPr>
    </c:plotArea>
    <c:legend>
      <c:legendPos val="b"/>
      <c:layout>
        <c:manualLayout>
          <c:xMode val="edge"/>
          <c:yMode val="edge"/>
          <c:x val="0.26602273556864992"/>
          <c:y val="3.5170933821951508E-2"/>
          <c:w val="0.41607915732387757"/>
          <c:h val="0.10685980290199575"/>
        </c:manualLayout>
      </c:layout>
      <c:overlay val="0"/>
      <c:spPr>
        <a:noFill/>
        <a:ln>
          <a:noFill/>
        </a:ln>
        <a:effectLst/>
      </c:spPr>
      <c:txPr>
        <a:bodyPr rot="0" spcFirstLastPara="1" vertOverflow="ellipsis" vert="horz" wrap="square" anchor="ctr" anchorCtr="1"/>
        <a:lstStyle/>
        <a:p>
          <a:pPr>
            <a:defRPr sz="2800" b="0" i="0" u="none" strike="noStrike" kern="1200" baseline="0">
              <a:solidFill>
                <a:schemeClr val="accent5">
                  <a:lumMod val="50000"/>
                </a:schemeClr>
              </a:solidFill>
              <a:latin typeface="+mn-lt"/>
              <a:ea typeface="+mn-ea"/>
              <a:cs typeface="+mn-cs"/>
            </a:defRPr>
          </a:pPr>
          <a:endParaRPr lang="en-US"/>
        </a:p>
      </c:txPr>
    </c:legend>
    <c:plotVisOnly val="1"/>
    <c:dispBlanksAs val="gap"/>
    <c:showDLblsOverMax val="0"/>
  </c:chart>
  <c:spPr>
    <a:solidFill>
      <a:schemeClr val="bg1"/>
    </a:solidFill>
    <a:ln>
      <a:noFill/>
    </a:ln>
    <a:effectLst/>
  </c:spPr>
  <c:txPr>
    <a:bodyPr/>
    <a:lstStyle/>
    <a:p>
      <a:pPr>
        <a:defRPr sz="2800">
          <a:solidFill>
            <a:schemeClr val="accent5">
              <a:lumMod val="50000"/>
            </a:schemeClr>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215482313762982"/>
          <c:y val="0.17108256293882027"/>
          <c:w val="0.86246989067349422"/>
          <c:h val="0.73104509663564776"/>
        </c:manualLayout>
      </c:layout>
      <c:barChart>
        <c:barDir val="col"/>
        <c:grouping val="clustered"/>
        <c:varyColors val="0"/>
        <c:ser>
          <c:idx val="0"/>
          <c:order val="0"/>
          <c:tx>
            <c:strRef>
              <c:f>Sheet1!$B$1</c:f>
              <c:strCache>
                <c:ptCount val="1"/>
                <c:pt idx="0">
                  <c:v>Khóa KTCN</c:v>
                </c:pt>
              </c:strCache>
            </c:strRef>
          </c:tx>
          <c:spPr>
            <a:solidFill>
              <a:srgbClr val="00B0F0"/>
            </a:solidFill>
            <a:ln>
              <a:noFill/>
            </a:ln>
            <a:effectLst/>
          </c:spPr>
          <c:invertIfNegative val="0"/>
          <c:dLbls>
            <c:dLbl>
              <c:idx val="0"/>
              <c:layout>
                <c:manualLayout>
                  <c:x val="-1.4285716294392087E-2"/>
                  <c:y val="2.012072434607571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2A1-41E6-95A4-E4747492317C}"/>
                </c:ext>
              </c:extLst>
            </c:dLbl>
            <c:dLbl>
              <c:idx val="1"/>
              <c:layout>
                <c:manualLayout>
                  <c:x val="-8.9285726839950993E-3"/>
                  <c:y val="-7.3775137012268775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2A1-41E6-95A4-E4747492317C}"/>
                </c:ext>
              </c:extLst>
            </c:dLbl>
            <c:dLbl>
              <c:idx val="2"/>
              <c:layout>
                <c:manualLayout>
                  <c:x val="-1.2500001757593113E-2"/>
                  <c:y val="2.01207243460764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2A1-41E6-95A4-E4747492317C}"/>
                </c:ext>
              </c:extLst>
            </c:dLbl>
            <c:spPr>
              <a:noFill/>
              <a:ln>
                <a:noFill/>
              </a:ln>
              <a:effectLst/>
            </c:spPr>
            <c:txPr>
              <a:bodyPr rot="0" spcFirstLastPara="1" vertOverflow="ellipsis" vert="horz" wrap="square" anchor="ctr" anchorCtr="1"/>
              <a:lstStyle/>
              <a:p>
                <a:pPr>
                  <a:defRPr sz="2800" b="0" i="0" u="none" strike="noStrike" kern="1200" baseline="0">
                    <a:solidFill>
                      <a:srgbClr val="0070C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3"/>
                <c:pt idx="0">
                  <c:v>Buổi 1</c:v>
                </c:pt>
                <c:pt idx="1">
                  <c:v>Buổi 2</c:v>
                </c:pt>
                <c:pt idx="2">
                  <c:v>Buổi 3</c:v>
                </c:pt>
              </c:strCache>
            </c:strRef>
          </c:cat>
          <c:val>
            <c:numRef>
              <c:f>Sheet1!$B$2:$B$5</c:f>
              <c:numCache>
                <c:formatCode>General</c:formatCode>
                <c:ptCount val="4"/>
                <c:pt idx="0">
                  <c:v>25</c:v>
                </c:pt>
                <c:pt idx="1">
                  <c:v>23</c:v>
                </c:pt>
                <c:pt idx="2">
                  <c:v>22</c:v>
                </c:pt>
              </c:numCache>
            </c:numRef>
          </c:val>
          <c:extLst>
            <c:ext xmlns:c16="http://schemas.microsoft.com/office/drawing/2014/chart" uri="{C3380CC4-5D6E-409C-BE32-E72D297353CC}">
              <c16:uniqueId val="{00000000-A2A1-41E6-95A4-E4747492317C}"/>
            </c:ext>
          </c:extLst>
        </c:ser>
        <c:ser>
          <c:idx val="1"/>
          <c:order val="1"/>
          <c:tx>
            <c:strRef>
              <c:f>Sheet1!$C$1</c:f>
              <c:strCache>
                <c:ptCount val="1"/>
                <c:pt idx="0">
                  <c:v>Khóa KTNN</c:v>
                </c:pt>
              </c:strCache>
            </c:strRef>
          </c:tx>
          <c:spPr>
            <a:solidFill>
              <a:srgbClr val="990099"/>
            </a:solidFill>
            <a:ln>
              <a:noFill/>
            </a:ln>
            <a:effectLst/>
          </c:spPr>
          <c:invertIfNegative val="0"/>
          <c:dLbls>
            <c:spPr>
              <a:noFill/>
              <a:ln>
                <a:noFill/>
              </a:ln>
              <a:effectLst/>
            </c:spPr>
            <c:txPr>
              <a:bodyPr rot="0" spcFirstLastPara="1" vertOverflow="ellipsis" vert="horz" wrap="square" anchor="ctr" anchorCtr="1"/>
              <a:lstStyle/>
              <a:p>
                <a:pPr>
                  <a:defRPr sz="2800" b="0" i="0" u="none" strike="noStrike" kern="1200" baseline="0">
                    <a:solidFill>
                      <a:srgbClr val="0070C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3"/>
                <c:pt idx="0">
                  <c:v>Buổi 1</c:v>
                </c:pt>
                <c:pt idx="1">
                  <c:v>Buổi 2</c:v>
                </c:pt>
                <c:pt idx="2">
                  <c:v>Buổi 3</c:v>
                </c:pt>
              </c:strCache>
            </c:strRef>
          </c:cat>
          <c:val>
            <c:numRef>
              <c:f>Sheet1!$C$2:$C$5</c:f>
              <c:numCache>
                <c:formatCode>General</c:formatCode>
                <c:ptCount val="4"/>
                <c:pt idx="0">
                  <c:v>35</c:v>
                </c:pt>
                <c:pt idx="1">
                  <c:v>37</c:v>
                </c:pt>
                <c:pt idx="2">
                  <c:v>38</c:v>
                </c:pt>
              </c:numCache>
            </c:numRef>
          </c:val>
          <c:extLst>
            <c:ext xmlns:c16="http://schemas.microsoft.com/office/drawing/2014/chart" uri="{C3380CC4-5D6E-409C-BE32-E72D297353CC}">
              <c16:uniqueId val="{00000001-A2A1-41E6-95A4-E4747492317C}"/>
            </c:ext>
          </c:extLst>
        </c:ser>
        <c:dLbls>
          <c:dLblPos val="outEnd"/>
          <c:showLegendKey val="0"/>
          <c:showVal val="1"/>
          <c:showCatName val="0"/>
          <c:showSerName val="0"/>
          <c:showPercent val="0"/>
          <c:showBubbleSize val="0"/>
        </c:dLbls>
        <c:gapWidth val="200"/>
        <c:axId val="441571176"/>
        <c:axId val="441571832"/>
      </c:barChart>
      <c:catAx>
        <c:axId val="441571176"/>
        <c:scaling>
          <c:orientation val="minMax"/>
        </c:scaling>
        <c:delete val="0"/>
        <c:axPos val="b"/>
        <c:title>
          <c:tx>
            <c:rich>
              <a:bodyPr rot="0" spcFirstLastPara="1" vertOverflow="ellipsis" vert="horz" wrap="square" anchor="ctr" anchorCtr="1"/>
              <a:lstStyle/>
              <a:p>
                <a:pPr>
                  <a:defRPr sz="2800" b="0" i="1" u="none" strike="noStrike" kern="1200" baseline="0">
                    <a:solidFill>
                      <a:srgbClr val="0070C0"/>
                    </a:solidFill>
                    <a:latin typeface="+mn-lt"/>
                    <a:ea typeface="+mn-ea"/>
                    <a:cs typeface="+mn-cs"/>
                  </a:defRPr>
                </a:pPr>
                <a:r>
                  <a:rPr lang="en-US" i="1"/>
                  <a:t>Số học viên</a:t>
                </a:r>
              </a:p>
            </c:rich>
          </c:tx>
          <c:layout>
            <c:manualLayout>
              <c:xMode val="edge"/>
              <c:yMode val="edge"/>
              <c:x val="8.3835782316617306E-3"/>
              <c:y val="8.4773450707443021E-2"/>
            </c:manualLayout>
          </c:layout>
          <c:overlay val="0"/>
          <c:spPr>
            <a:noFill/>
            <a:ln>
              <a:noFill/>
            </a:ln>
            <a:effectLst/>
          </c:spPr>
          <c:txPr>
            <a:bodyPr rot="0" spcFirstLastPara="1" vertOverflow="ellipsis" vert="horz" wrap="square" anchor="ctr" anchorCtr="1"/>
            <a:lstStyle/>
            <a:p>
              <a:pPr>
                <a:defRPr sz="2800" b="0" i="1" u="none" strike="noStrike" kern="1200" baseline="0">
                  <a:solidFill>
                    <a:srgbClr val="0070C0"/>
                  </a:solidFill>
                  <a:latin typeface="+mn-lt"/>
                  <a:ea typeface="+mn-ea"/>
                  <a:cs typeface="+mn-cs"/>
                </a:defRPr>
              </a:pPr>
              <a:endParaRPr lang="en-US"/>
            </a:p>
          </c:txPr>
        </c:title>
        <c:numFmt formatCode="General" sourceLinked="1"/>
        <c:majorTickMark val="none"/>
        <c:minorTickMark val="none"/>
        <c:tickLblPos val="nextTo"/>
        <c:spPr>
          <a:noFill/>
          <a:ln w="38100" cap="flat" cmpd="sng" algn="ctr">
            <a:solidFill>
              <a:srgbClr val="0070C0"/>
            </a:solidFill>
            <a:round/>
            <a:tailEnd type="triangle" w="lg" len="lg"/>
          </a:ln>
          <a:effectLst/>
        </c:spPr>
        <c:txPr>
          <a:bodyPr rot="-60000000" spcFirstLastPara="1" vertOverflow="ellipsis" vert="horz" wrap="square" anchor="ctr" anchorCtr="1"/>
          <a:lstStyle/>
          <a:p>
            <a:pPr>
              <a:defRPr sz="2800" b="0" i="0" u="none" strike="noStrike" kern="1200" baseline="0">
                <a:solidFill>
                  <a:srgbClr val="0070C0"/>
                </a:solidFill>
                <a:latin typeface="+mn-lt"/>
                <a:ea typeface="+mn-ea"/>
                <a:cs typeface="+mn-cs"/>
              </a:defRPr>
            </a:pPr>
            <a:endParaRPr lang="en-US"/>
          </a:p>
        </c:txPr>
        <c:crossAx val="441571832"/>
        <c:crosses val="autoZero"/>
        <c:auto val="1"/>
        <c:lblAlgn val="ctr"/>
        <c:lblOffset val="100"/>
        <c:noMultiLvlLbl val="0"/>
      </c:catAx>
      <c:valAx>
        <c:axId val="441571832"/>
        <c:scaling>
          <c:orientation val="minMax"/>
          <c:max val="44"/>
          <c:min val="0"/>
        </c:scaling>
        <c:delete val="0"/>
        <c:axPos val="l"/>
        <c:title>
          <c:tx>
            <c:rich>
              <a:bodyPr rot="0" spcFirstLastPara="1" vertOverflow="ellipsis" wrap="square" anchor="ctr" anchorCtr="1"/>
              <a:lstStyle/>
              <a:p>
                <a:pPr>
                  <a:defRPr sz="2800" b="0" i="1" u="none" strike="noStrike" kern="1200" baseline="0">
                    <a:solidFill>
                      <a:srgbClr val="0070C0"/>
                    </a:solidFill>
                    <a:latin typeface="+mn-lt"/>
                    <a:ea typeface="+mn-ea"/>
                    <a:cs typeface="+mn-cs"/>
                  </a:defRPr>
                </a:pPr>
                <a:r>
                  <a:rPr lang="en-US" i="1"/>
                  <a:t>Buổi</a:t>
                </a:r>
              </a:p>
            </c:rich>
          </c:tx>
          <c:layout>
            <c:manualLayout>
              <c:xMode val="edge"/>
              <c:yMode val="edge"/>
              <c:x val="0.83818262629114548"/>
              <c:y val="0.92161425244379669"/>
            </c:manualLayout>
          </c:layout>
          <c:overlay val="0"/>
          <c:spPr>
            <a:noFill/>
            <a:ln>
              <a:noFill/>
            </a:ln>
            <a:effectLst/>
          </c:spPr>
          <c:txPr>
            <a:bodyPr rot="0" spcFirstLastPara="1" vertOverflow="ellipsis" wrap="square" anchor="ctr" anchorCtr="1"/>
            <a:lstStyle/>
            <a:p>
              <a:pPr>
                <a:defRPr sz="2800" b="0" i="1" u="none" strike="noStrike" kern="1200" baseline="0">
                  <a:solidFill>
                    <a:srgbClr val="0070C0"/>
                  </a:solidFill>
                  <a:latin typeface="+mn-lt"/>
                  <a:ea typeface="+mn-ea"/>
                  <a:cs typeface="+mn-cs"/>
                </a:defRPr>
              </a:pPr>
              <a:endParaRPr lang="en-US"/>
            </a:p>
          </c:txPr>
        </c:title>
        <c:numFmt formatCode="General" sourceLinked="1"/>
        <c:majorTickMark val="none"/>
        <c:minorTickMark val="cross"/>
        <c:tickLblPos val="nextTo"/>
        <c:spPr>
          <a:noFill/>
          <a:ln w="38100">
            <a:solidFill>
              <a:srgbClr val="0070C0"/>
            </a:solidFill>
            <a:tailEnd type="triangle" w="lg" len="lg"/>
          </a:ln>
          <a:effectLst/>
        </c:spPr>
        <c:txPr>
          <a:bodyPr rot="-60000000" spcFirstLastPara="1" vertOverflow="ellipsis" vert="horz" wrap="square" anchor="ctr" anchorCtr="1"/>
          <a:lstStyle/>
          <a:p>
            <a:pPr>
              <a:defRPr sz="2800" b="0" i="0" u="none" strike="noStrike" kern="1200" baseline="0">
                <a:solidFill>
                  <a:srgbClr val="0070C0"/>
                </a:solidFill>
                <a:latin typeface="+mn-lt"/>
                <a:ea typeface="+mn-ea"/>
                <a:cs typeface="+mn-cs"/>
              </a:defRPr>
            </a:pPr>
            <a:endParaRPr lang="en-US"/>
          </a:p>
        </c:txPr>
        <c:crossAx val="441571176"/>
        <c:crosses val="autoZero"/>
        <c:crossBetween val="between"/>
        <c:minorUnit val="5"/>
      </c:valAx>
      <c:spPr>
        <a:noFill/>
        <a:ln>
          <a:noFill/>
        </a:ln>
        <a:effectLst/>
      </c:spPr>
    </c:plotArea>
    <c:legend>
      <c:legendPos val="b"/>
      <c:layout>
        <c:manualLayout>
          <c:xMode val="edge"/>
          <c:yMode val="edge"/>
          <c:x val="0.15254867161820468"/>
          <c:y val="9.7250948080232699E-3"/>
          <c:w val="0.760892823522613"/>
          <c:h val="7.4390595541754478E-2"/>
        </c:manualLayout>
      </c:layout>
      <c:overlay val="0"/>
      <c:spPr>
        <a:noFill/>
        <a:ln>
          <a:noFill/>
        </a:ln>
        <a:effectLst/>
      </c:spPr>
      <c:txPr>
        <a:bodyPr rot="0" spcFirstLastPara="1" vertOverflow="ellipsis" vert="horz" wrap="square" anchor="ctr" anchorCtr="1"/>
        <a:lstStyle/>
        <a:p>
          <a:pPr>
            <a:defRPr sz="2800" b="0" i="0" u="none" strike="noStrike" kern="1200" baseline="0">
              <a:solidFill>
                <a:srgbClr val="0070C0"/>
              </a:solidFill>
              <a:latin typeface="+mn-lt"/>
              <a:ea typeface="+mn-ea"/>
              <a:cs typeface="+mn-cs"/>
            </a:defRPr>
          </a:pPr>
          <a:endParaRPr lang="en-US"/>
        </a:p>
      </c:txPr>
    </c:legend>
    <c:plotVisOnly val="1"/>
    <c:dispBlanksAs val="gap"/>
    <c:showDLblsOverMax val="0"/>
  </c:chart>
  <c:spPr>
    <a:noFill/>
    <a:ln>
      <a:noFill/>
    </a:ln>
    <a:effectLst/>
  </c:spPr>
  <c:txPr>
    <a:bodyPr/>
    <a:lstStyle/>
    <a:p>
      <a:pPr>
        <a:defRPr sz="2800">
          <a:solidFill>
            <a:srgbClr val="0070C0"/>
          </a:solidFill>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215482313762982"/>
          <c:y val="0.17108256293882027"/>
          <c:w val="0.86246989067349422"/>
          <c:h val="0.73104509663564776"/>
        </c:manualLayout>
      </c:layout>
      <c:barChart>
        <c:barDir val="col"/>
        <c:grouping val="clustered"/>
        <c:varyColors val="0"/>
        <c:ser>
          <c:idx val="0"/>
          <c:order val="0"/>
          <c:tx>
            <c:strRef>
              <c:f>Sheet1!$B$1</c:f>
              <c:strCache>
                <c:ptCount val="1"/>
                <c:pt idx="0">
                  <c:v>Khóa KTCN</c:v>
                </c:pt>
              </c:strCache>
            </c:strRef>
          </c:tx>
          <c:spPr>
            <a:solidFill>
              <a:srgbClr val="00B0F0"/>
            </a:solidFill>
            <a:ln>
              <a:noFill/>
            </a:ln>
            <a:effectLst/>
          </c:spPr>
          <c:invertIfNegative val="0"/>
          <c:dLbls>
            <c:dLbl>
              <c:idx val="0"/>
              <c:layout>
                <c:manualLayout>
                  <c:x val="-1.4285716294392087E-2"/>
                  <c:y val="2.012072434607571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2A1-41E6-95A4-E4747492317C}"/>
                </c:ext>
              </c:extLst>
            </c:dLbl>
            <c:dLbl>
              <c:idx val="1"/>
              <c:layout>
                <c:manualLayout>
                  <c:x val="-8.9285726839950993E-3"/>
                  <c:y val="-7.3775137012268775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2A1-41E6-95A4-E4747492317C}"/>
                </c:ext>
              </c:extLst>
            </c:dLbl>
            <c:dLbl>
              <c:idx val="2"/>
              <c:layout>
                <c:manualLayout>
                  <c:x val="-1.2500001757593113E-2"/>
                  <c:y val="2.01207243460764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2A1-41E6-95A4-E4747492317C}"/>
                </c:ext>
              </c:extLst>
            </c:dLbl>
            <c:spPr>
              <a:noFill/>
              <a:ln>
                <a:noFill/>
              </a:ln>
              <a:effectLst/>
            </c:spPr>
            <c:txPr>
              <a:bodyPr rot="0" spcFirstLastPara="1" vertOverflow="ellipsis" vert="horz" wrap="square" anchor="ctr" anchorCtr="1"/>
              <a:lstStyle/>
              <a:p>
                <a:pPr>
                  <a:defRPr sz="2800" b="0" i="0" u="none" strike="noStrike" kern="1200" baseline="0">
                    <a:solidFill>
                      <a:srgbClr val="0070C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3"/>
                <c:pt idx="0">
                  <c:v>Buổi 1</c:v>
                </c:pt>
                <c:pt idx="1">
                  <c:v>Buổi 2</c:v>
                </c:pt>
                <c:pt idx="2">
                  <c:v>Buổi 3</c:v>
                </c:pt>
              </c:strCache>
            </c:strRef>
          </c:cat>
          <c:val>
            <c:numRef>
              <c:f>Sheet1!$B$2:$B$5</c:f>
              <c:numCache>
                <c:formatCode>General</c:formatCode>
                <c:ptCount val="4"/>
                <c:pt idx="0">
                  <c:v>25</c:v>
                </c:pt>
                <c:pt idx="1">
                  <c:v>23</c:v>
                </c:pt>
                <c:pt idx="2">
                  <c:v>22</c:v>
                </c:pt>
              </c:numCache>
            </c:numRef>
          </c:val>
          <c:extLst>
            <c:ext xmlns:c16="http://schemas.microsoft.com/office/drawing/2014/chart" uri="{C3380CC4-5D6E-409C-BE32-E72D297353CC}">
              <c16:uniqueId val="{00000000-A2A1-41E6-95A4-E4747492317C}"/>
            </c:ext>
          </c:extLst>
        </c:ser>
        <c:ser>
          <c:idx val="1"/>
          <c:order val="1"/>
          <c:tx>
            <c:strRef>
              <c:f>Sheet1!$C$1</c:f>
              <c:strCache>
                <c:ptCount val="1"/>
                <c:pt idx="0">
                  <c:v>Khóa KTNN</c:v>
                </c:pt>
              </c:strCache>
            </c:strRef>
          </c:tx>
          <c:spPr>
            <a:solidFill>
              <a:srgbClr val="990099"/>
            </a:solidFill>
            <a:ln>
              <a:noFill/>
            </a:ln>
            <a:effectLst/>
          </c:spPr>
          <c:invertIfNegative val="0"/>
          <c:dLbls>
            <c:spPr>
              <a:noFill/>
              <a:ln>
                <a:noFill/>
              </a:ln>
              <a:effectLst/>
            </c:spPr>
            <c:txPr>
              <a:bodyPr rot="0" spcFirstLastPara="1" vertOverflow="ellipsis" vert="horz" wrap="square" anchor="ctr" anchorCtr="1"/>
              <a:lstStyle/>
              <a:p>
                <a:pPr>
                  <a:defRPr sz="2800" b="0" i="0" u="none" strike="noStrike" kern="1200" baseline="0">
                    <a:solidFill>
                      <a:srgbClr val="0070C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3"/>
                <c:pt idx="0">
                  <c:v>Buổi 1</c:v>
                </c:pt>
                <c:pt idx="1">
                  <c:v>Buổi 2</c:v>
                </c:pt>
                <c:pt idx="2">
                  <c:v>Buổi 3</c:v>
                </c:pt>
              </c:strCache>
            </c:strRef>
          </c:cat>
          <c:val>
            <c:numRef>
              <c:f>Sheet1!$C$2:$C$5</c:f>
              <c:numCache>
                <c:formatCode>General</c:formatCode>
                <c:ptCount val="4"/>
                <c:pt idx="0">
                  <c:v>35</c:v>
                </c:pt>
                <c:pt idx="1">
                  <c:v>37</c:v>
                </c:pt>
                <c:pt idx="2">
                  <c:v>38</c:v>
                </c:pt>
              </c:numCache>
            </c:numRef>
          </c:val>
          <c:extLst>
            <c:ext xmlns:c16="http://schemas.microsoft.com/office/drawing/2014/chart" uri="{C3380CC4-5D6E-409C-BE32-E72D297353CC}">
              <c16:uniqueId val="{00000001-A2A1-41E6-95A4-E4747492317C}"/>
            </c:ext>
          </c:extLst>
        </c:ser>
        <c:dLbls>
          <c:dLblPos val="outEnd"/>
          <c:showLegendKey val="0"/>
          <c:showVal val="1"/>
          <c:showCatName val="0"/>
          <c:showSerName val="0"/>
          <c:showPercent val="0"/>
          <c:showBubbleSize val="0"/>
        </c:dLbls>
        <c:gapWidth val="200"/>
        <c:axId val="441571176"/>
        <c:axId val="441571832"/>
      </c:barChart>
      <c:catAx>
        <c:axId val="441571176"/>
        <c:scaling>
          <c:orientation val="minMax"/>
        </c:scaling>
        <c:delete val="0"/>
        <c:axPos val="b"/>
        <c:title>
          <c:tx>
            <c:rich>
              <a:bodyPr rot="0" spcFirstLastPara="1" vertOverflow="ellipsis" vert="horz" wrap="square" anchor="ctr" anchorCtr="1"/>
              <a:lstStyle/>
              <a:p>
                <a:pPr>
                  <a:defRPr sz="2800" b="0" i="1" u="none" strike="noStrike" kern="1200" baseline="0">
                    <a:solidFill>
                      <a:srgbClr val="0070C0"/>
                    </a:solidFill>
                    <a:latin typeface="+mn-lt"/>
                    <a:ea typeface="+mn-ea"/>
                    <a:cs typeface="+mn-cs"/>
                  </a:defRPr>
                </a:pPr>
                <a:r>
                  <a:rPr lang="en-US" i="1"/>
                  <a:t>Số học viên</a:t>
                </a:r>
              </a:p>
            </c:rich>
          </c:tx>
          <c:layout>
            <c:manualLayout>
              <c:xMode val="edge"/>
              <c:yMode val="edge"/>
              <c:x val="8.3835782316617306E-3"/>
              <c:y val="8.4773450707443021E-2"/>
            </c:manualLayout>
          </c:layout>
          <c:overlay val="0"/>
          <c:spPr>
            <a:noFill/>
            <a:ln>
              <a:noFill/>
            </a:ln>
            <a:effectLst/>
          </c:spPr>
          <c:txPr>
            <a:bodyPr rot="0" spcFirstLastPara="1" vertOverflow="ellipsis" vert="horz" wrap="square" anchor="ctr" anchorCtr="1"/>
            <a:lstStyle/>
            <a:p>
              <a:pPr>
                <a:defRPr sz="2800" b="0" i="1" u="none" strike="noStrike" kern="1200" baseline="0">
                  <a:solidFill>
                    <a:srgbClr val="0070C0"/>
                  </a:solidFill>
                  <a:latin typeface="+mn-lt"/>
                  <a:ea typeface="+mn-ea"/>
                  <a:cs typeface="+mn-cs"/>
                </a:defRPr>
              </a:pPr>
              <a:endParaRPr lang="en-US"/>
            </a:p>
          </c:txPr>
        </c:title>
        <c:numFmt formatCode="General" sourceLinked="1"/>
        <c:majorTickMark val="none"/>
        <c:minorTickMark val="none"/>
        <c:tickLblPos val="nextTo"/>
        <c:spPr>
          <a:noFill/>
          <a:ln w="38100" cap="flat" cmpd="sng" algn="ctr">
            <a:solidFill>
              <a:srgbClr val="0070C0"/>
            </a:solidFill>
            <a:round/>
            <a:tailEnd type="triangle" w="lg" len="lg"/>
          </a:ln>
          <a:effectLst/>
        </c:spPr>
        <c:txPr>
          <a:bodyPr rot="-60000000" spcFirstLastPara="1" vertOverflow="ellipsis" vert="horz" wrap="square" anchor="ctr" anchorCtr="1"/>
          <a:lstStyle/>
          <a:p>
            <a:pPr>
              <a:defRPr sz="2800" b="0" i="0" u="none" strike="noStrike" kern="1200" baseline="0">
                <a:solidFill>
                  <a:srgbClr val="0070C0"/>
                </a:solidFill>
                <a:latin typeface="+mn-lt"/>
                <a:ea typeface="+mn-ea"/>
                <a:cs typeface="+mn-cs"/>
              </a:defRPr>
            </a:pPr>
            <a:endParaRPr lang="en-US"/>
          </a:p>
        </c:txPr>
        <c:crossAx val="441571832"/>
        <c:crosses val="autoZero"/>
        <c:auto val="1"/>
        <c:lblAlgn val="ctr"/>
        <c:lblOffset val="100"/>
        <c:noMultiLvlLbl val="0"/>
      </c:catAx>
      <c:valAx>
        <c:axId val="441571832"/>
        <c:scaling>
          <c:orientation val="minMax"/>
          <c:max val="44"/>
          <c:min val="0"/>
        </c:scaling>
        <c:delete val="0"/>
        <c:axPos val="l"/>
        <c:title>
          <c:tx>
            <c:rich>
              <a:bodyPr rot="0" spcFirstLastPara="1" vertOverflow="ellipsis" wrap="square" anchor="ctr" anchorCtr="1"/>
              <a:lstStyle/>
              <a:p>
                <a:pPr>
                  <a:defRPr sz="2800" b="0" i="1" u="none" strike="noStrike" kern="1200" baseline="0">
                    <a:solidFill>
                      <a:srgbClr val="0070C0"/>
                    </a:solidFill>
                    <a:latin typeface="+mn-lt"/>
                    <a:ea typeface="+mn-ea"/>
                    <a:cs typeface="+mn-cs"/>
                  </a:defRPr>
                </a:pPr>
                <a:r>
                  <a:rPr lang="en-US" i="1"/>
                  <a:t>Buổi</a:t>
                </a:r>
              </a:p>
            </c:rich>
          </c:tx>
          <c:layout>
            <c:manualLayout>
              <c:xMode val="edge"/>
              <c:yMode val="edge"/>
              <c:x val="0.83818262629114548"/>
              <c:y val="0.92161425244379669"/>
            </c:manualLayout>
          </c:layout>
          <c:overlay val="0"/>
          <c:spPr>
            <a:noFill/>
            <a:ln>
              <a:noFill/>
            </a:ln>
            <a:effectLst/>
          </c:spPr>
          <c:txPr>
            <a:bodyPr rot="0" spcFirstLastPara="1" vertOverflow="ellipsis" wrap="square" anchor="ctr" anchorCtr="1"/>
            <a:lstStyle/>
            <a:p>
              <a:pPr>
                <a:defRPr sz="2800" b="0" i="1" u="none" strike="noStrike" kern="1200" baseline="0">
                  <a:solidFill>
                    <a:srgbClr val="0070C0"/>
                  </a:solidFill>
                  <a:latin typeface="+mn-lt"/>
                  <a:ea typeface="+mn-ea"/>
                  <a:cs typeface="+mn-cs"/>
                </a:defRPr>
              </a:pPr>
              <a:endParaRPr lang="en-US"/>
            </a:p>
          </c:txPr>
        </c:title>
        <c:numFmt formatCode="General" sourceLinked="1"/>
        <c:majorTickMark val="none"/>
        <c:minorTickMark val="cross"/>
        <c:tickLblPos val="nextTo"/>
        <c:spPr>
          <a:noFill/>
          <a:ln w="38100">
            <a:solidFill>
              <a:srgbClr val="0070C0"/>
            </a:solidFill>
            <a:tailEnd type="triangle" w="lg" len="lg"/>
          </a:ln>
          <a:effectLst/>
        </c:spPr>
        <c:txPr>
          <a:bodyPr rot="-60000000" spcFirstLastPara="1" vertOverflow="ellipsis" vert="horz" wrap="square" anchor="ctr" anchorCtr="1"/>
          <a:lstStyle/>
          <a:p>
            <a:pPr>
              <a:defRPr sz="2800" b="0" i="0" u="none" strike="noStrike" kern="1200" baseline="0">
                <a:solidFill>
                  <a:srgbClr val="0070C0"/>
                </a:solidFill>
                <a:latin typeface="+mn-lt"/>
                <a:ea typeface="+mn-ea"/>
                <a:cs typeface="+mn-cs"/>
              </a:defRPr>
            </a:pPr>
            <a:endParaRPr lang="en-US"/>
          </a:p>
        </c:txPr>
        <c:crossAx val="441571176"/>
        <c:crosses val="autoZero"/>
        <c:crossBetween val="between"/>
        <c:minorUnit val="5"/>
      </c:valAx>
      <c:spPr>
        <a:noFill/>
        <a:ln>
          <a:noFill/>
        </a:ln>
        <a:effectLst/>
      </c:spPr>
    </c:plotArea>
    <c:legend>
      <c:legendPos val="b"/>
      <c:layout>
        <c:manualLayout>
          <c:xMode val="edge"/>
          <c:yMode val="edge"/>
          <c:x val="0.15254867161820468"/>
          <c:y val="9.7250948080232699E-3"/>
          <c:w val="0.760892823522613"/>
          <c:h val="7.4390595541754478E-2"/>
        </c:manualLayout>
      </c:layout>
      <c:overlay val="0"/>
      <c:spPr>
        <a:noFill/>
        <a:ln>
          <a:noFill/>
        </a:ln>
        <a:effectLst/>
      </c:spPr>
      <c:txPr>
        <a:bodyPr rot="0" spcFirstLastPara="1" vertOverflow="ellipsis" vert="horz" wrap="square" anchor="ctr" anchorCtr="1"/>
        <a:lstStyle/>
        <a:p>
          <a:pPr>
            <a:defRPr sz="2800" b="0" i="0" u="none" strike="noStrike" kern="1200" baseline="0">
              <a:solidFill>
                <a:srgbClr val="0070C0"/>
              </a:solidFill>
              <a:latin typeface="+mn-lt"/>
              <a:ea typeface="+mn-ea"/>
              <a:cs typeface="+mn-cs"/>
            </a:defRPr>
          </a:pPr>
          <a:endParaRPr lang="en-US"/>
        </a:p>
      </c:txPr>
    </c:legend>
    <c:plotVisOnly val="1"/>
    <c:dispBlanksAs val="gap"/>
    <c:showDLblsOverMax val="0"/>
  </c:chart>
  <c:spPr>
    <a:noFill/>
    <a:ln>
      <a:noFill/>
    </a:ln>
    <a:effectLst/>
  </c:spPr>
  <c:txPr>
    <a:bodyPr/>
    <a:lstStyle/>
    <a:p>
      <a:pPr>
        <a:defRPr sz="2800">
          <a:solidFill>
            <a:srgbClr val="0070C0"/>
          </a:solidFill>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215482313762982"/>
          <c:y val="0.17108256293882027"/>
          <c:w val="0.86246989067349422"/>
          <c:h val="0.73104509663564776"/>
        </c:manualLayout>
      </c:layout>
      <c:barChart>
        <c:barDir val="col"/>
        <c:grouping val="clustered"/>
        <c:varyColors val="0"/>
        <c:ser>
          <c:idx val="0"/>
          <c:order val="0"/>
          <c:tx>
            <c:strRef>
              <c:f>Sheet1!$B$1</c:f>
              <c:strCache>
                <c:ptCount val="1"/>
                <c:pt idx="0">
                  <c:v>Khóa KTCN</c:v>
                </c:pt>
              </c:strCache>
            </c:strRef>
          </c:tx>
          <c:spPr>
            <a:solidFill>
              <a:srgbClr val="00B0F0"/>
            </a:solidFill>
            <a:ln>
              <a:noFill/>
            </a:ln>
            <a:effectLst/>
          </c:spPr>
          <c:invertIfNegative val="0"/>
          <c:dLbls>
            <c:dLbl>
              <c:idx val="0"/>
              <c:layout>
                <c:manualLayout>
                  <c:x val="-1.4285716294392087E-2"/>
                  <c:y val="2.012072434607571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2A1-41E6-95A4-E4747492317C}"/>
                </c:ext>
              </c:extLst>
            </c:dLbl>
            <c:dLbl>
              <c:idx val="1"/>
              <c:layout>
                <c:manualLayout>
                  <c:x val="-8.9285726839950993E-3"/>
                  <c:y val="-7.3775137012268775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2A1-41E6-95A4-E4747492317C}"/>
                </c:ext>
              </c:extLst>
            </c:dLbl>
            <c:dLbl>
              <c:idx val="2"/>
              <c:layout>
                <c:manualLayout>
                  <c:x val="-1.2500001757593113E-2"/>
                  <c:y val="2.01207243460764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2A1-41E6-95A4-E4747492317C}"/>
                </c:ext>
              </c:extLst>
            </c:dLbl>
            <c:spPr>
              <a:noFill/>
              <a:ln>
                <a:noFill/>
              </a:ln>
              <a:effectLst/>
            </c:spPr>
            <c:txPr>
              <a:bodyPr rot="0" spcFirstLastPara="1" vertOverflow="ellipsis" vert="horz" wrap="square" anchor="ctr" anchorCtr="1"/>
              <a:lstStyle/>
              <a:p>
                <a:pPr>
                  <a:defRPr sz="2800" b="0" i="0" u="none" strike="noStrike" kern="1200" baseline="0">
                    <a:solidFill>
                      <a:srgbClr val="0070C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3"/>
                <c:pt idx="0">
                  <c:v>Buổi 1</c:v>
                </c:pt>
                <c:pt idx="1">
                  <c:v>Buổi 2</c:v>
                </c:pt>
                <c:pt idx="2">
                  <c:v>Buổi 3</c:v>
                </c:pt>
              </c:strCache>
            </c:strRef>
          </c:cat>
          <c:val>
            <c:numRef>
              <c:f>Sheet1!$B$2:$B$5</c:f>
              <c:numCache>
                <c:formatCode>General</c:formatCode>
                <c:ptCount val="4"/>
                <c:pt idx="0">
                  <c:v>25</c:v>
                </c:pt>
                <c:pt idx="1">
                  <c:v>23</c:v>
                </c:pt>
                <c:pt idx="2">
                  <c:v>22</c:v>
                </c:pt>
              </c:numCache>
            </c:numRef>
          </c:val>
          <c:extLst>
            <c:ext xmlns:c16="http://schemas.microsoft.com/office/drawing/2014/chart" uri="{C3380CC4-5D6E-409C-BE32-E72D297353CC}">
              <c16:uniqueId val="{00000000-A2A1-41E6-95A4-E4747492317C}"/>
            </c:ext>
          </c:extLst>
        </c:ser>
        <c:ser>
          <c:idx val="1"/>
          <c:order val="1"/>
          <c:tx>
            <c:strRef>
              <c:f>Sheet1!$C$1</c:f>
              <c:strCache>
                <c:ptCount val="1"/>
                <c:pt idx="0">
                  <c:v>Khóa KTNN</c:v>
                </c:pt>
              </c:strCache>
            </c:strRef>
          </c:tx>
          <c:spPr>
            <a:solidFill>
              <a:srgbClr val="990099"/>
            </a:solidFill>
            <a:ln>
              <a:noFill/>
            </a:ln>
            <a:effectLst/>
          </c:spPr>
          <c:invertIfNegative val="0"/>
          <c:dLbls>
            <c:spPr>
              <a:noFill/>
              <a:ln>
                <a:noFill/>
              </a:ln>
              <a:effectLst/>
            </c:spPr>
            <c:txPr>
              <a:bodyPr rot="0" spcFirstLastPara="1" vertOverflow="ellipsis" vert="horz" wrap="square" anchor="ctr" anchorCtr="1"/>
              <a:lstStyle/>
              <a:p>
                <a:pPr>
                  <a:defRPr sz="2800" b="0" i="0" u="none" strike="noStrike" kern="1200" baseline="0">
                    <a:solidFill>
                      <a:srgbClr val="0070C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3"/>
                <c:pt idx="0">
                  <c:v>Buổi 1</c:v>
                </c:pt>
                <c:pt idx="1">
                  <c:v>Buổi 2</c:v>
                </c:pt>
                <c:pt idx="2">
                  <c:v>Buổi 3</c:v>
                </c:pt>
              </c:strCache>
            </c:strRef>
          </c:cat>
          <c:val>
            <c:numRef>
              <c:f>Sheet1!$C$2:$C$5</c:f>
              <c:numCache>
                <c:formatCode>General</c:formatCode>
                <c:ptCount val="4"/>
                <c:pt idx="0">
                  <c:v>35</c:v>
                </c:pt>
                <c:pt idx="1">
                  <c:v>37</c:v>
                </c:pt>
                <c:pt idx="2">
                  <c:v>38</c:v>
                </c:pt>
              </c:numCache>
            </c:numRef>
          </c:val>
          <c:extLst>
            <c:ext xmlns:c16="http://schemas.microsoft.com/office/drawing/2014/chart" uri="{C3380CC4-5D6E-409C-BE32-E72D297353CC}">
              <c16:uniqueId val="{00000001-A2A1-41E6-95A4-E4747492317C}"/>
            </c:ext>
          </c:extLst>
        </c:ser>
        <c:dLbls>
          <c:dLblPos val="outEnd"/>
          <c:showLegendKey val="0"/>
          <c:showVal val="1"/>
          <c:showCatName val="0"/>
          <c:showSerName val="0"/>
          <c:showPercent val="0"/>
          <c:showBubbleSize val="0"/>
        </c:dLbls>
        <c:gapWidth val="200"/>
        <c:axId val="441571176"/>
        <c:axId val="441571832"/>
      </c:barChart>
      <c:catAx>
        <c:axId val="441571176"/>
        <c:scaling>
          <c:orientation val="minMax"/>
        </c:scaling>
        <c:delete val="0"/>
        <c:axPos val="b"/>
        <c:title>
          <c:tx>
            <c:rich>
              <a:bodyPr rot="0" spcFirstLastPara="1" vertOverflow="ellipsis" vert="horz" wrap="square" anchor="ctr" anchorCtr="1"/>
              <a:lstStyle/>
              <a:p>
                <a:pPr>
                  <a:defRPr sz="2800" b="0" i="1" u="none" strike="noStrike" kern="1200" baseline="0">
                    <a:solidFill>
                      <a:srgbClr val="0070C0"/>
                    </a:solidFill>
                    <a:latin typeface="+mn-lt"/>
                    <a:ea typeface="+mn-ea"/>
                    <a:cs typeface="+mn-cs"/>
                  </a:defRPr>
                </a:pPr>
                <a:r>
                  <a:rPr lang="en-US" i="1"/>
                  <a:t>Số học viên</a:t>
                </a:r>
              </a:p>
            </c:rich>
          </c:tx>
          <c:layout>
            <c:manualLayout>
              <c:xMode val="edge"/>
              <c:yMode val="edge"/>
              <c:x val="8.3835782316617306E-3"/>
              <c:y val="8.4773450707443021E-2"/>
            </c:manualLayout>
          </c:layout>
          <c:overlay val="0"/>
          <c:spPr>
            <a:noFill/>
            <a:ln>
              <a:noFill/>
            </a:ln>
            <a:effectLst/>
          </c:spPr>
          <c:txPr>
            <a:bodyPr rot="0" spcFirstLastPara="1" vertOverflow="ellipsis" vert="horz" wrap="square" anchor="ctr" anchorCtr="1"/>
            <a:lstStyle/>
            <a:p>
              <a:pPr>
                <a:defRPr sz="2800" b="0" i="1" u="none" strike="noStrike" kern="1200" baseline="0">
                  <a:solidFill>
                    <a:srgbClr val="0070C0"/>
                  </a:solidFill>
                  <a:latin typeface="+mn-lt"/>
                  <a:ea typeface="+mn-ea"/>
                  <a:cs typeface="+mn-cs"/>
                </a:defRPr>
              </a:pPr>
              <a:endParaRPr lang="en-US"/>
            </a:p>
          </c:txPr>
        </c:title>
        <c:numFmt formatCode="General" sourceLinked="1"/>
        <c:majorTickMark val="none"/>
        <c:minorTickMark val="none"/>
        <c:tickLblPos val="nextTo"/>
        <c:spPr>
          <a:noFill/>
          <a:ln w="38100" cap="flat" cmpd="sng" algn="ctr">
            <a:solidFill>
              <a:srgbClr val="0070C0"/>
            </a:solidFill>
            <a:round/>
            <a:tailEnd type="triangle" w="lg" len="lg"/>
          </a:ln>
          <a:effectLst/>
        </c:spPr>
        <c:txPr>
          <a:bodyPr rot="-60000000" spcFirstLastPara="1" vertOverflow="ellipsis" vert="horz" wrap="square" anchor="ctr" anchorCtr="1"/>
          <a:lstStyle/>
          <a:p>
            <a:pPr>
              <a:defRPr sz="2800" b="0" i="0" u="none" strike="noStrike" kern="1200" baseline="0">
                <a:solidFill>
                  <a:srgbClr val="0070C0"/>
                </a:solidFill>
                <a:latin typeface="+mn-lt"/>
                <a:ea typeface="+mn-ea"/>
                <a:cs typeface="+mn-cs"/>
              </a:defRPr>
            </a:pPr>
            <a:endParaRPr lang="en-US"/>
          </a:p>
        </c:txPr>
        <c:crossAx val="441571832"/>
        <c:crosses val="autoZero"/>
        <c:auto val="1"/>
        <c:lblAlgn val="ctr"/>
        <c:lblOffset val="100"/>
        <c:noMultiLvlLbl val="0"/>
      </c:catAx>
      <c:valAx>
        <c:axId val="441571832"/>
        <c:scaling>
          <c:orientation val="minMax"/>
          <c:max val="44"/>
          <c:min val="0"/>
        </c:scaling>
        <c:delete val="0"/>
        <c:axPos val="l"/>
        <c:title>
          <c:tx>
            <c:rich>
              <a:bodyPr rot="0" spcFirstLastPara="1" vertOverflow="ellipsis" wrap="square" anchor="ctr" anchorCtr="1"/>
              <a:lstStyle/>
              <a:p>
                <a:pPr>
                  <a:defRPr sz="2800" b="0" i="1" u="none" strike="noStrike" kern="1200" baseline="0">
                    <a:solidFill>
                      <a:srgbClr val="0070C0"/>
                    </a:solidFill>
                    <a:latin typeface="+mn-lt"/>
                    <a:ea typeface="+mn-ea"/>
                    <a:cs typeface="+mn-cs"/>
                  </a:defRPr>
                </a:pPr>
                <a:r>
                  <a:rPr lang="en-US" i="1"/>
                  <a:t>Buổi</a:t>
                </a:r>
              </a:p>
            </c:rich>
          </c:tx>
          <c:layout>
            <c:manualLayout>
              <c:xMode val="edge"/>
              <c:yMode val="edge"/>
              <c:x val="0.83818262629114548"/>
              <c:y val="0.92161425244379669"/>
            </c:manualLayout>
          </c:layout>
          <c:overlay val="0"/>
          <c:spPr>
            <a:noFill/>
            <a:ln>
              <a:noFill/>
            </a:ln>
            <a:effectLst/>
          </c:spPr>
          <c:txPr>
            <a:bodyPr rot="0" spcFirstLastPara="1" vertOverflow="ellipsis" wrap="square" anchor="ctr" anchorCtr="1"/>
            <a:lstStyle/>
            <a:p>
              <a:pPr>
                <a:defRPr sz="2800" b="0" i="1" u="none" strike="noStrike" kern="1200" baseline="0">
                  <a:solidFill>
                    <a:srgbClr val="0070C0"/>
                  </a:solidFill>
                  <a:latin typeface="+mn-lt"/>
                  <a:ea typeface="+mn-ea"/>
                  <a:cs typeface="+mn-cs"/>
                </a:defRPr>
              </a:pPr>
              <a:endParaRPr lang="en-US"/>
            </a:p>
          </c:txPr>
        </c:title>
        <c:numFmt formatCode="General" sourceLinked="1"/>
        <c:majorTickMark val="none"/>
        <c:minorTickMark val="cross"/>
        <c:tickLblPos val="nextTo"/>
        <c:spPr>
          <a:noFill/>
          <a:ln w="38100">
            <a:solidFill>
              <a:srgbClr val="0070C0"/>
            </a:solidFill>
            <a:tailEnd type="triangle" w="lg" len="lg"/>
          </a:ln>
          <a:effectLst/>
        </c:spPr>
        <c:txPr>
          <a:bodyPr rot="-60000000" spcFirstLastPara="1" vertOverflow="ellipsis" vert="horz" wrap="square" anchor="ctr" anchorCtr="1"/>
          <a:lstStyle/>
          <a:p>
            <a:pPr>
              <a:defRPr sz="2800" b="0" i="0" u="none" strike="noStrike" kern="1200" baseline="0">
                <a:solidFill>
                  <a:srgbClr val="0070C0"/>
                </a:solidFill>
                <a:latin typeface="+mn-lt"/>
                <a:ea typeface="+mn-ea"/>
                <a:cs typeface="+mn-cs"/>
              </a:defRPr>
            </a:pPr>
            <a:endParaRPr lang="en-US"/>
          </a:p>
        </c:txPr>
        <c:crossAx val="441571176"/>
        <c:crosses val="autoZero"/>
        <c:crossBetween val="between"/>
        <c:minorUnit val="5"/>
      </c:valAx>
      <c:spPr>
        <a:noFill/>
        <a:ln>
          <a:noFill/>
        </a:ln>
        <a:effectLst/>
      </c:spPr>
    </c:plotArea>
    <c:legend>
      <c:legendPos val="b"/>
      <c:layout>
        <c:manualLayout>
          <c:xMode val="edge"/>
          <c:yMode val="edge"/>
          <c:x val="0.15254867161820468"/>
          <c:y val="9.7250948080232699E-3"/>
          <c:w val="0.760892823522613"/>
          <c:h val="7.4390595541754478E-2"/>
        </c:manualLayout>
      </c:layout>
      <c:overlay val="0"/>
      <c:spPr>
        <a:noFill/>
        <a:ln>
          <a:noFill/>
        </a:ln>
        <a:effectLst/>
      </c:spPr>
      <c:txPr>
        <a:bodyPr rot="0" spcFirstLastPara="1" vertOverflow="ellipsis" vert="horz" wrap="square" anchor="ctr" anchorCtr="1"/>
        <a:lstStyle/>
        <a:p>
          <a:pPr>
            <a:defRPr sz="2800" b="0" i="0" u="none" strike="noStrike" kern="1200" baseline="0">
              <a:solidFill>
                <a:srgbClr val="0070C0"/>
              </a:solidFill>
              <a:latin typeface="+mn-lt"/>
              <a:ea typeface="+mn-ea"/>
              <a:cs typeface="+mn-cs"/>
            </a:defRPr>
          </a:pPr>
          <a:endParaRPr lang="en-US"/>
        </a:p>
      </c:txPr>
    </c:legend>
    <c:plotVisOnly val="1"/>
    <c:dispBlanksAs val="gap"/>
    <c:showDLblsOverMax val="0"/>
  </c:chart>
  <c:spPr>
    <a:noFill/>
    <a:ln>
      <a:noFill/>
    </a:ln>
    <a:effectLst/>
  </c:spPr>
  <c:txPr>
    <a:bodyPr/>
    <a:lstStyle/>
    <a:p>
      <a:pPr>
        <a:defRPr sz="2800">
          <a:solidFill>
            <a:srgbClr val="0070C0"/>
          </a:solidFill>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215482313762982"/>
          <c:y val="0.17108256293882027"/>
          <c:w val="0.86246989067349422"/>
          <c:h val="0.73104509663564776"/>
        </c:manualLayout>
      </c:layout>
      <c:barChart>
        <c:barDir val="col"/>
        <c:grouping val="clustered"/>
        <c:varyColors val="0"/>
        <c:ser>
          <c:idx val="0"/>
          <c:order val="0"/>
          <c:tx>
            <c:strRef>
              <c:f>Sheet1!$B$1</c:f>
              <c:strCache>
                <c:ptCount val="1"/>
                <c:pt idx="0">
                  <c:v>Khóa KTCN</c:v>
                </c:pt>
              </c:strCache>
            </c:strRef>
          </c:tx>
          <c:spPr>
            <a:solidFill>
              <a:srgbClr val="00B0F0"/>
            </a:solidFill>
            <a:ln>
              <a:noFill/>
            </a:ln>
            <a:effectLst/>
          </c:spPr>
          <c:invertIfNegative val="0"/>
          <c:dLbls>
            <c:dLbl>
              <c:idx val="0"/>
              <c:layout>
                <c:manualLayout>
                  <c:x val="-1.4285716294392087E-2"/>
                  <c:y val="2.012072434607571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2A1-41E6-95A4-E4747492317C}"/>
                </c:ext>
              </c:extLst>
            </c:dLbl>
            <c:dLbl>
              <c:idx val="1"/>
              <c:layout>
                <c:manualLayout>
                  <c:x val="-8.9285726839950993E-3"/>
                  <c:y val="-7.3775137012268775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2A1-41E6-95A4-E4747492317C}"/>
                </c:ext>
              </c:extLst>
            </c:dLbl>
            <c:dLbl>
              <c:idx val="2"/>
              <c:layout>
                <c:manualLayout>
                  <c:x val="-1.2500001757593113E-2"/>
                  <c:y val="2.01207243460764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2A1-41E6-95A4-E4747492317C}"/>
                </c:ext>
              </c:extLst>
            </c:dLbl>
            <c:spPr>
              <a:noFill/>
              <a:ln>
                <a:noFill/>
              </a:ln>
              <a:effectLst/>
            </c:spPr>
            <c:txPr>
              <a:bodyPr rot="0" spcFirstLastPara="1" vertOverflow="ellipsis" vert="horz" wrap="square" anchor="ctr" anchorCtr="1"/>
              <a:lstStyle/>
              <a:p>
                <a:pPr>
                  <a:defRPr sz="2800" b="0" i="0" u="none" strike="noStrike" kern="1200" baseline="0">
                    <a:solidFill>
                      <a:srgbClr val="0070C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3"/>
                <c:pt idx="0">
                  <c:v>Buổi 1</c:v>
                </c:pt>
                <c:pt idx="1">
                  <c:v>Buổi 2</c:v>
                </c:pt>
                <c:pt idx="2">
                  <c:v>Buổi 3</c:v>
                </c:pt>
              </c:strCache>
            </c:strRef>
          </c:cat>
          <c:val>
            <c:numRef>
              <c:f>Sheet1!$B$2:$B$5</c:f>
              <c:numCache>
                <c:formatCode>General</c:formatCode>
                <c:ptCount val="4"/>
                <c:pt idx="0">
                  <c:v>25</c:v>
                </c:pt>
                <c:pt idx="1">
                  <c:v>23</c:v>
                </c:pt>
                <c:pt idx="2">
                  <c:v>22</c:v>
                </c:pt>
              </c:numCache>
            </c:numRef>
          </c:val>
          <c:extLst>
            <c:ext xmlns:c16="http://schemas.microsoft.com/office/drawing/2014/chart" uri="{C3380CC4-5D6E-409C-BE32-E72D297353CC}">
              <c16:uniqueId val="{00000000-A2A1-41E6-95A4-E4747492317C}"/>
            </c:ext>
          </c:extLst>
        </c:ser>
        <c:ser>
          <c:idx val="1"/>
          <c:order val="1"/>
          <c:tx>
            <c:strRef>
              <c:f>Sheet1!$C$1</c:f>
              <c:strCache>
                <c:ptCount val="1"/>
                <c:pt idx="0">
                  <c:v>Khóa KTNN</c:v>
                </c:pt>
              </c:strCache>
            </c:strRef>
          </c:tx>
          <c:spPr>
            <a:solidFill>
              <a:srgbClr val="990099"/>
            </a:solidFill>
            <a:ln>
              <a:noFill/>
            </a:ln>
            <a:effectLst/>
          </c:spPr>
          <c:invertIfNegative val="0"/>
          <c:dLbls>
            <c:spPr>
              <a:noFill/>
              <a:ln>
                <a:noFill/>
              </a:ln>
              <a:effectLst/>
            </c:spPr>
            <c:txPr>
              <a:bodyPr rot="0" spcFirstLastPara="1" vertOverflow="ellipsis" vert="horz" wrap="square" anchor="ctr" anchorCtr="1"/>
              <a:lstStyle/>
              <a:p>
                <a:pPr>
                  <a:defRPr sz="2800" b="0" i="0" u="none" strike="noStrike" kern="1200" baseline="0">
                    <a:solidFill>
                      <a:srgbClr val="0070C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3"/>
                <c:pt idx="0">
                  <c:v>Buổi 1</c:v>
                </c:pt>
                <c:pt idx="1">
                  <c:v>Buổi 2</c:v>
                </c:pt>
                <c:pt idx="2">
                  <c:v>Buổi 3</c:v>
                </c:pt>
              </c:strCache>
            </c:strRef>
          </c:cat>
          <c:val>
            <c:numRef>
              <c:f>Sheet1!$C$2:$C$5</c:f>
              <c:numCache>
                <c:formatCode>General</c:formatCode>
                <c:ptCount val="4"/>
                <c:pt idx="0">
                  <c:v>35</c:v>
                </c:pt>
                <c:pt idx="1">
                  <c:v>37</c:v>
                </c:pt>
                <c:pt idx="2">
                  <c:v>38</c:v>
                </c:pt>
              </c:numCache>
            </c:numRef>
          </c:val>
          <c:extLst>
            <c:ext xmlns:c16="http://schemas.microsoft.com/office/drawing/2014/chart" uri="{C3380CC4-5D6E-409C-BE32-E72D297353CC}">
              <c16:uniqueId val="{00000001-A2A1-41E6-95A4-E4747492317C}"/>
            </c:ext>
          </c:extLst>
        </c:ser>
        <c:dLbls>
          <c:dLblPos val="outEnd"/>
          <c:showLegendKey val="0"/>
          <c:showVal val="1"/>
          <c:showCatName val="0"/>
          <c:showSerName val="0"/>
          <c:showPercent val="0"/>
          <c:showBubbleSize val="0"/>
        </c:dLbls>
        <c:gapWidth val="200"/>
        <c:axId val="441571176"/>
        <c:axId val="441571832"/>
      </c:barChart>
      <c:catAx>
        <c:axId val="441571176"/>
        <c:scaling>
          <c:orientation val="minMax"/>
        </c:scaling>
        <c:delete val="0"/>
        <c:axPos val="b"/>
        <c:title>
          <c:tx>
            <c:rich>
              <a:bodyPr rot="0" spcFirstLastPara="1" vertOverflow="ellipsis" vert="horz" wrap="square" anchor="ctr" anchorCtr="1"/>
              <a:lstStyle/>
              <a:p>
                <a:pPr>
                  <a:defRPr sz="2800" b="0" i="1" u="none" strike="noStrike" kern="1200" baseline="0">
                    <a:solidFill>
                      <a:srgbClr val="0070C0"/>
                    </a:solidFill>
                    <a:latin typeface="+mn-lt"/>
                    <a:ea typeface="+mn-ea"/>
                    <a:cs typeface="+mn-cs"/>
                  </a:defRPr>
                </a:pPr>
                <a:r>
                  <a:rPr lang="en-US" i="1"/>
                  <a:t>Số học viên</a:t>
                </a:r>
              </a:p>
            </c:rich>
          </c:tx>
          <c:layout>
            <c:manualLayout>
              <c:xMode val="edge"/>
              <c:yMode val="edge"/>
              <c:x val="8.3835782316617306E-3"/>
              <c:y val="8.4773450707443021E-2"/>
            </c:manualLayout>
          </c:layout>
          <c:overlay val="0"/>
          <c:spPr>
            <a:noFill/>
            <a:ln>
              <a:noFill/>
            </a:ln>
            <a:effectLst/>
          </c:spPr>
          <c:txPr>
            <a:bodyPr rot="0" spcFirstLastPara="1" vertOverflow="ellipsis" vert="horz" wrap="square" anchor="ctr" anchorCtr="1"/>
            <a:lstStyle/>
            <a:p>
              <a:pPr>
                <a:defRPr sz="2800" b="0" i="1" u="none" strike="noStrike" kern="1200" baseline="0">
                  <a:solidFill>
                    <a:srgbClr val="0070C0"/>
                  </a:solidFill>
                  <a:latin typeface="+mn-lt"/>
                  <a:ea typeface="+mn-ea"/>
                  <a:cs typeface="+mn-cs"/>
                </a:defRPr>
              </a:pPr>
              <a:endParaRPr lang="en-US"/>
            </a:p>
          </c:txPr>
        </c:title>
        <c:numFmt formatCode="General" sourceLinked="1"/>
        <c:majorTickMark val="none"/>
        <c:minorTickMark val="none"/>
        <c:tickLblPos val="nextTo"/>
        <c:spPr>
          <a:noFill/>
          <a:ln w="38100" cap="flat" cmpd="sng" algn="ctr">
            <a:solidFill>
              <a:srgbClr val="0070C0"/>
            </a:solidFill>
            <a:round/>
            <a:tailEnd type="triangle" w="lg" len="lg"/>
          </a:ln>
          <a:effectLst/>
        </c:spPr>
        <c:txPr>
          <a:bodyPr rot="-60000000" spcFirstLastPara="1" vertOverflow="ellipsis" vert="horz" wrap="square" anchor="ctr" anchorCtr="1"/>
          <a:lstStyle/>
          <a:p>
            <a:pPr>
              <a:defRPr sz="2800" b="0" i="0" u="none" strike="noStrike" kern="1200" baseline="0">
                <a:solidFill>
                  <a:srgbClr val="0070C0"/>
                </a:solidFill>
                <a:latin typeface="+mn-lt"/>
                <a:ea typeface="+mn-ea"/>
                <a:cs typeface="+mn-cs"/>
              </a:defRPr>
            </a:pPr>
            <a:endParaRPr lang="en-US"/>
          </a:p>
        </c:txPr>
        <c:crossAx val="441571832"/>
        <c:crosses val="autoZero"/>
        <c:auto val="1"/>
        <c:lblAlgn val="ctr"/>
        <c:lblOffset val="100"/>
        <c:noMultiLvlLbl val="0"/>
      </c:catAx>
      <c:valAx>
        <c:axId val="441571832"/>
        <c:scaling>
          <c:orientation val="minMax"/>
          <c:max val="44"/>
          <c:min val="0"/>
        </c:scaling>
        <c:delete val="0"/>
        <c:axPos val="l"/>
        <c:title>
          <c:tx>
            <c:rich>
              <a:bodyPr rot="0" spcFirstLastPara="1" vertOverflow="ellipsis" wrap="square" anchor="ctr" anchorCtr="1"/>
              <a:lstStyle/>
              <a:p>
                <a:pPr>
                  <a:defRPr sz="2800" b="0" i="1" u="none" strike="noStrike" kern="1200" baseline="0">
                    <a:solidFill>
                      <a:srgbClr val="0070C0"/>
                    </a:solidFill>
                    <a:latin typeface="+mn-lt"/>
                    <a:ea typeface="+mn-ea"/>
                    <a:cs typeface="+mn-cs"/>
                  </a:defRPr>
                </a:pPr>
                <a:r>
                  <a:rPr lang="en-US" i="1"/>
                  <a:t>Buổi</a:t>
                </a:r>
              </a:p>
            </c:rich>
          </c:tx>
          <c:layout>
            <c:manualLayout>
              <c:xMode val="edge"/>
              <c:yMode val="edge"/>
              <c:x val="0.83818262629114548"/>
              <c:y val="0.92161425244379669"/>
            </c:manualLayout>
          </c:layout>
          <c:overlay val="0"/>
          <c:spPr>
            <a:noFill/>
            <a:ln>
              <a:noFill/>
            </a:ln>
            <a:effectLst/>
          </c:spPr>
          <c:txPr>
            <a:bodyPr rot="0" spcFirstLastPara="1" vertOverflow="ellipsis" wrap="square" anchor="ctr" anchorCtr="1"/>
            <a:lstStyle/>
            <a:p>
              <a:pPr>
                <a:defRPr sz="2800" b="0" i="1" u="none" strike="noStrike" kern="1200" baseline="0">
                  <a:solidFill>
                    <a:srgbClr val="0070C0"/>
                  </a:solidFill>
                  <a:latin typeface="+mn-lt"/>
                  <a:ea typeface="+mn-ea"/>
                  <a:cs typeface="+mn-cs"/>
                </a:defRPr>
              </a:pPr>
              <a:endParaRPr lang="en-US"/>
            </a:p>
          </c:txPr>
        </c:title>
        <c:numFmt formatCode="General" sourceLinked="1"/>
        <c:majorTickMark val="none"/>
        <c:minorTickMark val="cross"/>
        <c:tickLblPos val="nextTo"/>
        <c:spPr>
          <a:noFill/>
          <a:ln w="38100">
            <a:solidFill>
              <a:srgbClr val="0070C0"/>
            </a:solidFill>
            <a:tailEnd type="triangle" w="lg" len="lg"/>
          </a:ln>
          <a:effectLst/>
        </c:spPr>
        <c:txPr>
          <a:bodyPr rot="-60000000" spcFirstLastPara="1" vertOverflow="ellipsis" vert="horz" wrap="square" anchor="ctr" anchorCtr="1"/>
          <a:lstStyle/>
          <a:p>
            <a:pPr>
              <a:defRPr sz="2800" b="0" i="0" u="none" strike="noStrike" kern="1200" baseline="0">
                <a:solidFill>
                  <a:srgbClr val="0070C0"/>
                </a:solidFill>
                <a:latin typeface="+mn-lt"/>
                <a:ea typeface="+mn-ea"/>
                <a:cs typeface="+mn-cs"/>
              </a:defRPr>
            </a:pPr>
            <a:endParaRPr lang="en-US"/>
          </a:p>
        </c:txPr>
        <c:crossAx val="441571176"/>
        <c:crosses val="autoZero"/>
        <c:crossBetween val="between"/>
        <c:minorUnit val="5"/>
      </c:valAx>
      <c:spPr>
        <a:noFill/>
        <a:ln>
          <a:noFill/>
        </a:ln>
        <a:effectLst/>
      </c:spPr>
    </c:plotArea>
    <c:legend>
      <c:legendPos val="b"/>
      <c:layout>
        <c:manualLayout>
          <c:xMode val="edge"/>
          <c:yMode val="edge"/>
          <c:x val="0.15254867161820468"/>
          <c:y val="9.7250948080232699E-3"/>
          <c:w val="0.760892823522613"/>
          <c:h val="7.4390595541754478E-2"/>
        </c:manualLayout>
      </c:layout>
      <c:overlay val="0"/>
      <c:spPr>
        <a:noFill/>
        <a:ln>
          <a:noFill/>
        </a:ln>
        <a:effectLst/>
      </c:spPr>
      <c:txPr>
        <a:bodyPr rot="0" spcFirstLastPara="1" vertOverflow="ellipsis" vert="horz" wrap="square" anchor="ctr" anchorCtr="1"/>
        <a:lstStyle/>
        <a:p>
          <a:pPr>
            <a:defRPr sz="2800" b="0" i="0" u="none" strike="noStrike" kern="1200" baseline="0">
              <a:solidFill>
                <a:srgbClr val="0070C0"/>
              </a:solidFill>
              <a:latin typeface="+mn-lt"/>
              <a:ea typeface="+mn-ea"/>
              <a:cs typeface="+mn-cs"/>
            </a:defRPr>
          </a:pPr>
          <a:endParaRPr lang="en-US"/>
        </a:p>
      </c:txPr>
    </c:legend>
    <c:plotVisOnly val="1"/>
    <c:dispBlanksAs val="gap"/>
    <c:showDLblsOverMax val="0"/>
  </c:chart>
  <c:spPr>
    <a:noFill/>
    <a:ln>
      <a:noFill/>
    </a:ln>
    <a:effectLst/>
  </c:spPr>
  <c:txPr>
    <a:bodyPr/>
    <a:lstStyle/>
    <a:p>
      <a:pPr>
        <a:defRPr sz="2800">
          <a:solidFill>
            <a:srgbClr val="0070C0"/>
          </a:solidFill>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215482313762982"/>
          <c:y val="0.17108256293882027"/>
          <c:w val="0.86246989067349422"/>
          <c:h val="0.73104509663564776"/>
        </c:manualLayout>
      </c:layout>
      <c:barChart>
        <c:barDir val="col"/>
        <c:grouping val="clustered"/>
        <c:varyColors val="0"/>
        <c:ser>
          <c:idx val="0"/>
          <c:order val="0"/>
          <c:tx>
            <c:strRef>
              <c:f>Sheet1!$B$1</c:f>
              <c:strCache>
                <c:ptCount val="1"/>
                <c:pt idx="0">
                  <c:v>Khóa KTCN</c:v>
                </c:pt>
              </c:strCache>
            </c:strRef>
          </c:tx>
          <c:spPr>
            <a:solidFill>
              <a:srgbClr val="00B0F0"/>
            </a:solidFill>
            <a:ln>
              <a:noFill/>
            </a:ln>
            <a:effectLst/>
          </c:spPr>
          <c:invertIfNegative val="0"/>
          <c:dLbls>
            <c:dLbl>
              <c:idx val="0"/>
              <c:layout>
                <c:manualLayout>
                  <c:x val="-1.4285716294392087E-2"/>
                  <c:y val="2.012072434607571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2A1-41E6-95A4-E4747492317C}"/>
                </c:ext>
              </c:extLst>
            </c:dLbl>
            <c:dLbl>
              <c:idx val="1"/>
              <c:layout>
                <c:manualLayout>
                  <c:x val="-8.9285726839950993E-3"/>
                  <c:y val="-7.3775137012268775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2A1-41E6-95A4-E4747492317C}"/>
                </c:ext>
              </c:extLst>
            </c:dLbl>
            <c:dLbl>
              <c:idx val="2"/>
              <c:layout>
                <c:manualLayout>
                  <c:x val="-1.2500001757593113E-2"/>
                  <c:y val="2.01207243460764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2A1-41E6-95A4-E4747492317C}"/>
                </c:ext>
              </c:extLst>
            </c:dLbl>
            <c:spPr>
              <a:noFill/>
              <a:ln>
                <a:noFill/>
              </a:ln>
              <a:effectLst/>
            </c:spPr>
            <c:txPr>
              <a:bodyPr rot="0" spcFirstLastPara="1" vertOverflow="ellipsis" vert="horz" wrap="square" anchor="ctr" anchorCtr="1"/>
              <a:lstStyle/>
              <a:p>
                <a:pPr>
                  <a:defRPr sz="2800" b="0" i="0" u="none" strike="noStrike" kern="1200" baseline="0">
                    <a:solidFill>
                      <a:srgbClr val="0070C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3"/>
                <c:pt idx="0">
                  <c:v>Buổi 1</c:v>
                </c:pt>
                <c:pt idx="1">
                  <c:v>Buổi 2</c:v>
                </c:pt>
                <c:pt idx="2">
                  <c:v>Buổi 3</c:v>
                </c:pt>
              </c:strCache>
            </c:strRef>
          </c:cat>
          <c:val>
            <c:numRef>
              <c:f>Sheet1!$B$2:$B$5</c:f>
              <c:numCache>
                <c:formatCode>General</c:formatCode>
                <c:ptCount val="4"/>
                <c:pt idx="0">
                  <c:v>25</c:v>
                </c:pt>
                <c:pt idx="1">
                  <c:v>23</c:v>
                </c:pt>
                <c:pt idx="2">
                  <c:v>22</c:v>
                </c:pt>
              </c:numCache>
            </c:numRef>
          </c:val>
          <c:extLst>
            <c:ext xmlns:c16="http://schemas.microsoft.com/office/drawing/2014/chart" uri="{C3380CC4-5D6E-409C-BE32-E72D297353CC}">
              <c16:uniqueId val="{00000000-A2A1-41E6-95A4-E4747492317C}"/>
            </c:ext>
          </c:extLst>
        </c:ser>
        <c:ser>
          <c:idx val="1"/>
          <c:order val="1"/>
          <c:tx>
            <c:strRef>
              <c:f>Sheet1!$C$1</c:f>
              <c:strCache>
                <c:ptCount val="1"/>
                <c:pt idx="0">
                  <c:v>Khóa KTNN</c:v>
                </c:pt>
              </c:strCache>
            </c:strRef>
          </c:tx>
          <c:spPr>
            <a:solidFill>
              <a:srgbClr val="990099"/>
            </a:solidFill>
            <a:ln>
              <a:noFill/>
            </a:ln>
            <a:effectLst/>
          </c:spPr>
          <c:invertIfNegative val="0"/>
          <c:dLbls>
            <c:spPr>
              <a:noFill/>
              <a:ln>
                <a:noFill/>
              </a:ln>
              <a:effectLst/>
            </c:spPr>
            <c:txPr>
              <a:bodyPr rot="0" spcFirstLastPara="1" vertOverflow="ellipsis" vert="horz" wrap="square" anchor="ctr" anchorCtr="1"/>
              <a:lstStyle/>
              <a:p>
                <a:pPr>
                  <a:defRPr sz="2800" b="0" i="0" u="none" strike="noStrike" kern="1200" baseline="0">
                    <a:solidFill>
                      <a:srgbClr val="0070C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3"/>
                <c:pt idx="0">
                  <c:v>Buổi 1</c:v>
                </c:pt>
                <c:pt idx="1">
                  <c:v>Buổi 2</c:v>
                </c:pt>
                <c:pt idx="2">
                  <c:v>Buổi 3</c:v>
                </c:pt>
              </c:strCache>
            </c:strRef>
          </c:cat>
          <c:val>
            <c:numRef>
              <c:f>Sheet1!$C$2:$C$5</c:f>
              <c:numCache>
                <c:formatCode>General</c:formatCode>
                <c:ptCount val="4"/>
                <c:pt idx="0">
                  <c:v>35</c:v>
                </c:pt>
                <c:pt idx="1">
                  <c:v>37</c:v>
                </c:pt>
                <c:pt idx="2">
                  <c:v>38</c:v>
                </c:pt>
              </c:numCache>
            </c:numRef>
          </c:val>
          <c:extLst>
            <c:ext xmlns:c16="http://schemas.microsoft.com/office/drawing/2014/chart" uri="{C3380CC4-5D6E-409C-BE32-E72D297353CC}">
              <c16:uniqueId val="{00000001-A2A1-41E6-95A4-E4747492317C}"/>
            </c:ext>
          </c:extLst>
        </c:ser>
        <c:dLbls>
          <c:dLblPos val="outEnd"/>
          <c:showLegendKey val="0"/>
          <c:showVal val="1"/>
          <c:showCatName val="0"/>
          <c:showSerName val="0"/>
          <c:showPercent val="0"/>
          <c:showBubbleSize val="0"/>
        </c:dLbls>
        <c:gapWidth val="200"/>
        <c:axId val="441571176"/>
        <c:axId val="441571832"/>
      </c:barChart>
      <c:catAx>
        <c:axId val="441571176"/>
        <c:scaling>
          <c:orientation val="minMax"/>
        </c:scaling>
        <c:delete val="0"/>
        <c:axPos val="b"/>
        <c:title>
          <c:tx>
            <c:rich>
              <a:bodyPr rot="0" spcFirstLastPara="1" vertOverflow="ellipsis" vert="horz" wrap="square" anchor="ctr" anchorCtr="1"/>
              <a:lstStyle/>
              <a:p>
                <a:pPr>
                  <a:defRPr sz="2800" b="0" i="1" u="none" strike="noStrike" kern="1200" baseline="0">
                    <a:solidFill>
                      <a:srgbClr val="0070C0"/>
                    </a:solidFill>
                    <a:latin typeface="+mn-lt"/>
                    <a:ea typeface="+mn-ea"/>
                    <a:cs typeface="+mn-cs"/>
                  </a:defRPr>
                </a:pPr>
                <a:r>
                  <a:rPr lang="en-US" i="1"/>
                  <a:t>Số học viên</a:t>
                </a:r>
              </a:p>
            </c:rich>
          </c:tx>
          <c:layout>
            <c:manualLayout>
              <c:xMode val="edge"/>
              <c:yMode val="edge"/>
              <c:x val="8.3835782316617306E-3"/>
              <c:y val="8.4773450707443021E-2"/>
            </c:manualLayout>
          </c:layout>
          <c:overlay val="0"/>
          <c:spPr>
            <a:noFill/>
            <a:ln>
              <a:noFill/>
            </a:ln>
            <a:effectLst/>
          </c:spPr>
          <c:txPr>
            <a:bodyPr rot="0" spcFirstLastPara="1" vertOverflow="ellipsis" vert="horz" wrap="square" anchor="ctr" anchorCtr="1"/>
            <a:lstStyle/>
            <a:p>
              <a:pPr>
                <a:defRPr sz="2800" b="0" i="1" u="none" strike="noStrike" kern="1200" baseline="0">
                  <a:solidFill>
                    <a:srgbClr val="0070C0"/>
                  </a:solidFill>
                  <a:latin typeface="+mn-lt"/>
                  <a:ea typeface="+mn-ea"/>
                  <a:cs typeface="+mn-cs"/>
                </a:defRPr>
              </a:pPr>
              <a:endParaRPr lang="en-US"/>
            </a:p>
          </c:txPr>
        </c:title>
        <c:numFmt formatCode="General" sourceLinked="1"/>
        <c:majorTickMark val="none"/>
        <c:minorTickMark val="none"/>
        <c:tickLblPos val="nextTo"/>
        <c:spPr>
          <a:noFill/>
          <a:ln w="38100" cap="flat" cmpd="sng" algn="ctr">
            <a:solidFill>
              <a:srgbClr val="0070C0"/>
            </a:solidFill>
            <a:round/>
            <a:tailEnd type="triangle" w="lg" len="lg"/>
          </a:ln>
          <a:effectLst/>
        </c:spPr>
        <c:txPr>
          <a:bodyPr rot="-60000000" spcFirstLastPara="1" vertOverflow="ellipsis" vert="horz" wrap="square" anchor="ctr" anchorCtr="1"/>
          <a:lstStyle/>
          <a:p>
            <a:pPr>
              <a:defRPr sz="2800" b="0" i="0" u="none" strike="noStrike" kern="1200" baseline="0">
                <a:solidFill>
                  <a:srgbClr val="0070C0"/>
                </a:solidFill>
                <a:latin typeface="+mn-lt"/>
                <a:ea typeface="+mn-ea"/>
                <a:cs typeface="+mn-cs"/>
              </a:defRPr>
            </a:pPr>
            <a:endParaRPr lang="en-US"/>
          </a:p>
        </c:txPr>
        <c:crossAx val="441571832"/>
        <c:crosses val="autoZero"/>
        <c:auto val="1"/>
        <c:lblAlgn val="ctr"/>
        <c:lblOffset val="100"/>
        <c:noMultiLvlLbl val="0"/>
      </c:catAx>
      <c:valAx>
        <c:axId val="441571832"/>
        <c:scaling>
          <c:orientation val="minMax"/>
          <c:max val="44"/>
          <c:min val="0"/>
        </c:scaling>
        <c:delete val="0"/>
        <c:axPos val="l"/>
        <c:title>
          <c:tx>
            <c:rich>
              <a:bodyPr rot="0" spcFirstLastPara="1" vertOverflow="ellipsis" wrap="square" anchor="ctr" anchorCtr="1"/>
              <a:lstStyle/>
              <a:p>
                <a:pPr>
                  <a:defRPr sz="2800" b="0" i="1" u="none" strike="noStrike" kern="1200" baseline="0">
                    <a:solidFill>
                      <a:srgbClr val="0070C0"/>
                    </a:solidFill>
                    <a:latin typeface="+mn-lt"/>
                    <a:ea typeface="+mn-ea"/>
                    <a:cs typeface="+mn-cs"/>
                  </a:defRPr>
                </a:pPr>
                <a:r>
                  <a:rPr lang="en-US" i="1"/>
                  <a:t>Buổi</a:t>
                </a:r>
              </a:p>
            </c:rich>
          </c:tx>
          <c:layout>
            <c:manualLayout>
              <c:xMode val="edge"/>
              <c:yMode val="edge"/>
              <c:x val="0.83818262629114548"/>
              <c:y val="0.92161425244379669"/>
            </c:manualLayout>
          </c:layout>
          <c:overlay val="0"/>
          <c:spPr>
            <a:noFill/>
            <a:ln>
              <a:noFill/>
            </a:ln>
            <a:effectLst/>
          </c:spPr>
          <c:txPr>
            <a:bodyPr rot="0" spcFirstLastPara="1" vertOverflow="ellipsis" wrap="square" anchor="ctr" anchorCtr="1"/>
            <a:lstStyle/>
            <a:p>
              <a:pPr>
                <a:defRPr sz="2800" b="0" i="1" u="none" strike="noStrike" kern="1200" baseline="0">
                  <a:solidFill>
                    <a:srgbClr val="0070C0"/>
                  </a:solidFill>
                  <a:latin typeface="+mn-lt"/>
                  <a:ea typeface="+mn-ea"/>
                  <a:cs typeface="+mn-cs"/>
                </a:defRPr>
              </a:pPr>
              <a:endParaRPr lang="en-US"/>
            </a:p>
          </c:txPr>
        </c:title>
        <c:numFmt formatCode="General" sourceLinked="1"/>
        <c:majorTickMark val="none"/>
        <c:minorTickMark val="cross"/>
        <c:tickLblPos val="nextTo"/>
        <c:spPr>
          <a:noFill/>
          <a:ln w="38100">
            <a:solidFill>
              <a:srgbClr val="0070C0"/>
            </a:solidFill>
            <a:tailEnd type="triangle" w="lg" len="lg"/>
          </a:ln>
          <a:effectLst/>
        </c:spPr>
        <c:txPr>
          <a:bodyPr rot="-60000000" spcFirstLastPara="1" vertOverflow="ellipsis" vert="horz" wrap="square" anchor="ctr" anchorCtr="1"/>
          <a:lstStyle/>
          <a:p>
            <a:pPr>
              <a:defRPr sz="2800" b="0" i="0" u="none" strike="noStrike" kern="1200" baseline="0">
                <a:solidFill>
                  <a:srgbClr val="0070C0"/>
                </a:solidFill>
                <a:latin typeface="+mn-lt"/>
                <a:ea typeface="+mn-ea"/>
                <a:cs typeface="+mn-cs"/>
              </a:defRPr>
            </a:pPr>
            <a:endParaRPr lang="en-US"/>
          </a:p>
        </c:txPr>
        <c:crossAx val="441571176"/>
        <c:crosses val="autoZero"/>
        <c:crossBetween val="between"/>
        <c:minorUnit val="5"/>
      </c:valAx>
      <c:spPr>
        <a:noFill/>
        <a:ln>
          <a:noFill/>
        </a:ln>
        <a:effectLst/>
      </c:spPr>
    </c:plotArea>
    <c:legend>
      <c:legendPos val="b"/>
      <c:layout>
        <c:manualLayout>
          <c:xMode val="edge"/>
          <c:yMode val="edge"/>
          <c:x val="0.15254867161820468"/>
          <c:y val="9.7250948080232699E-3"/>
          <c:w val="0.760892823522613"/>
          <c:h val="7.4390595541754478E-2"/>
        </c:manualLayout>
      </c:layout>
      <c:overlay val="0"/>
      <c:spPr>
        <a:noFill/>
        <a:ln>
          <a:noFill/>
        </a:ln>
        <a:effectLst/>
      </c:spPr>
      <c:txPr>
        <a:bodyPr rot="0" spcFirstLastPara="1" vertOverflow="ellipsis" vert="horz" wrap="square" anchor="ctr" anchorCtr="1"/>
        <a:lstStyle/>
        <a:p>
          <a:pPr>
            <a:defRPr sz="2800" b="0" i="0" u="none" strike="noStrike" kern="1200" baseline="0">
              <a:solidFill>
                <a:srgbClr val="0070C0"/>
              </a:solidFill>
              <a:latin typeface="+mn-lt"/>
              <a:ea typeface="+mn-ea"/>
              <a:cs typeface="+mn-cs"/>
            </a:defRPr>
          </a:pPr>
          <a:endParaRPr lang="en-US"/>
        </a:p>
      </c:txPr>
    </c:legend>
    <c:plotVisOnly val="1"/>
    <c:dispBlanksAs val="gap"/>
    <c:showDLblsOverMax val="0"/>
  </c:chart>
  <c:spPr>
    <a:noFill/>
    <a:ln>
      <a:noFill/>
    </a:ln>
    <a:effectLst/>
  </c:spPr>
  <c:txPr>
    <a:bodyPr/>
    <a:lstStyle/>
    <a:p>
      <a:pPr>
        <a:defRPr sz="2800">
          <a:solidFill>
            <a:srgbClr val="0070C0"/>
          </a:solidFill>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215482313762982"/>
          <c:y val="0.17108256293882027"/>
          <c:w val="0.86246989067349422"/>
          <c:h val="0.73104509663564776"/>
        </c:manualLayout>
      </c:layout>
      <c:barChart>
        <c:barDir val="col"/>
        <c:grouping val="clustered"/>
        <c:varyColors val="0"/>
        <c:ser>
          <c:idx val="0"/>
          <c:order val="0"/>
          <c:tx>
            <c:strRef>
              <c:f>Sheet1!$B$1</c:f>
              <c:strCache>
                <c:ptCount val="1"/>
                <c:pt idx="0">
                  <c:v>Khóa KTCN</c:v>
                </c:pt>
              </c:strCache>
            </c:strRef>
          </c:tx>
          <c:spPr>
            <a:solidFill>
              <a:srgbClr val="00B0F0"/>
            </a:solidFill>
            <a:ln>
              <a:noFill/>
            </a:ln>
            <a:effectLst/>
          </c:spPr>
          <c:invertIfNegative val="0"/>
          <c:dLbls>
            <c:dLbl>
              <c:idx val="0"/>
              <c:layout>
                <c:manualLayout>
                  <c:x val="-1.4285716294392087E-2"/>
                  <c:y val="2.012072434607571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2A1-41E6-95A4-E4747492317C}"/>
                </c:ext>
              </c:extLst>
            </c:dLbl>
            <c:dLbl>
              <c:idx val="1"/>
              <c:layout>
                <c:manualLayout>
                  <c:x val="-8.9285726839950993E-3"/>
                  <c:y val="-7.3775137012268775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2A1-41E6-95A4-E4747492317C}"/>
                </c:ext>
              </c:extLst>
            </c:dLbl>
            <c:dLbl>
              <c:idx val="2"/>
              <c:layout>
                <c:manualLayout>
                  <c:x val="-1.2500001757593113E-2"/>
                  <c:y val="2.01207243460764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2A1-41E6-95A4-E4747492317C}"/>
                </c:ext>
              </c:extLst>
            </c:dLbl>
            <c:spPr>
              <a:noFill/>
              <a:ln>
                <a:noFill/>
              </a:ln>
              <a:effectLst/>
            </c:spPr>
            <c:txPr>
              <a:bodyPr rot="0" spcFirstLastPara="1" vertOverflow="ellipsis" vert="horz" wrap="square" anchor="ctr" anchorCtr="1"/>
              <a:lstStyle/>
              <a:p>
                <a:pPr>
                  <a:defRPr sz="2800" b="0" i="0" u="none" strike="noStrike" kern="1200" baseline="0">
                    <a:solidFill>
                      <a:srgbClr val="0070C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3"/>
                <c:pt idx="0">
                  <c:v>Buổi 1</c:v>
                </c:pt>
                <c:pt idx="1">
                  <c:v>Buổi 2</c:v>
                </c:pt>
                <c:pt idx="2">
                  <c:v>Buổi 3</c:v>
                </c:pt>
              </c:strCache>
            </c:strRef>
          </c:cat>
          <c:val>
            <c:numRef>
              <c:f>Sheet1!$B$2:$B$5</c:f>
              <c:numCache>
                <c:formatCode>General</c:formatCode>
                <c:ptCount val="4"/>
                <c:pt idx="0">
                  <c:v>25</c:v>
                </c:pt>
                <c:pt idx="1">
                  <c:v>23</c:v>
                </c:pt>
                <c:pt idx="2">
                  <c:v>22</c:v>
                </c:pt>
              </c:numCache>
            </c:numRef>
          </c:val>
          <c:extLst>
            <c:ext xmlns:c16="http://schemas.microsoft.com/office/drawing/2014/chart" uri="{C3380CC4-5D6E-409C-BE32-E72D297353CC}">
              <c16:uniqueId val="{00000000-A2A1-41E6-95A4-E4747492317C}"/>
            </c:ext>
          </c:extLst>
        </c:ser>
        <c:ser>
          <c:idx val="1"/>
          <c:order val="1"/>
          <c:tx>
            <c:strRef>
              <c:f>Sheet1!$C$1</c:f>
              <c:strCache>
                <c:ptCount val="1"/>
                <c:pt idx="0">
                  <c:v>Khóa KTNN</c:v>
                </c:pt>
              </c:strCache>
            </c:strRef>
          </c:tx>
          <c:spPr>
            <a:solidFill>
              <a:srgbClr val="990099"/>
            </a:solidFill>
            <a:ln>
              <a:noFill/>
            </a:ln>
            <a:effectLst/>
          </c:spPr>
          <c:invertIfNegative val="0"/>
          <c:dLbls>
            <c:spPr>
              <a:noFill/>
              <a:ln>
                <a:noFill/>
              </a:ln>
              <a:effectLst/>
            </c:spPr>
            <c:txPr>
              <a:bodyPr rot="0" spcFirstLastPara="1" vertOverflow="ellipsis" vert="horz" wrap="square" anchor="ctr" anchorCtr="1"/>
              <a:lstStyle/>
              <a:p>
                <a:pPr>
                  <a:defRPr sz="2800" b="0" i="0" u="none" strike="noStrike" kern="1200" baseline="0">
                    <a:solidFill>
                      <a:srgbClr val="0070C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3"/>
                <c:pt idx="0">
                  <c:v>Buổi 1</c:v>
                </c:pt>
                <c:pt idx="1">
                  <c:v>Buổi 2</c:v>
                </c:pt>
                <c:pt idx="2">
                  <c:v>Buổi 3</c:v>
                </c:pt>
              </c:strCache>
            </c:strRef>
          </c:cat>
          <c:val>
            <c:numRef>
              <c:f>Sheet1!$C$2:$C$5</c:f>
              <c:numCache>
                <c:formatCode>General</c:formatCode>
                <c:ptCount val="4"/>
                <c:pt idx="0">
                  <c:v>35</c:v>
                </c:pt>
                <c:pt idx="1">
                  <c:v>37</c:v>
                </c:pt>
                <c:pt idx="2">
                  <c:v>38</c:v>
                </c:pt>
              </c:numCache>
            </c:numRef>
          </c:val>
          <c:extLst>
            <c:ext xmlns:c16="http://schemas.microsoft.com/office/drawing/2014/chart" uri="{C3380CC4-5D6E-409C-BE32-E72D297353CC}">
              <c16:uniqueId val="{00000001-A2A1-41E6-95A4-E4747492317C}"/>
            </c:ext>
          </c:extLst>
        </c:ser>
        <c:dLbls>
          <c:dLblPos val="outEnd"/>
          <c:showLegendKey val="0"/>
          <c:showVal val="1"/>
          <c:showCatName val="0"/>
          <c:showSerName val="0"/>
          <c:showPercent val="0"/>
          <c:showBubbleSize val="0"/>
        </c:dLbls>
        <c:gapWidth val="200"/>
        <c:axId val="441571176"/>
        <c:axId val="441571832"/>
      </c:barChart>
      <c:catAx>
        <c:axId val="441571176"/>
        <c:scaling>
          <c:orientation val="minMax"/>
        </c:scaling>
        <c:delete val="0"/>
        <c:axPos val="b"/>
        <c:title>
          <c:tx>
            <c:rich>
              <a:bodyPr rot="0" spcFirstLastPara="1" vertOverflow="ellipsis" vert="horz" wrap="square" anchor="ctr" anchorCtr="1"/>
              <a:lstStyle/>
              <a:p>
                <a:pPr>
                  <a:defRPr sz="2800" b="0" i="1" u="none" strike="noStrike" kern="1200" baseline="0">
                    <a:solidFill>
                      <a:srgbClr val="0070C0"/>
                    </a:solidFill>
                    <a:latin typeface="+mn-lt"/>
                    <a:ea typeface="+mn-ea"/>
                    <a:cs typeface="+mn-cs"/>
                  </a:defRPr>
                </a:pPr>
                <a:r>
                  <a:rPr lang="en-US" i="1"/>
                  <a:t>Số học viên</a:t>
                </a:r>
              </a:p>
            </c:rich>
          </c:tx>
          <c:layout>
            <c:manualLayout>
              <c:xMode val="edge"/>
              <c:yMode val="edge"/>
              <c:x val="8.3835782316617306E-3"/>
              <c:y val="8.4773450707443021E-2"/>
            </c:manualLayout>
          </c:layout>
          <c:overlay val="0"/>
          <c:spPr>
            <a:noFill/>
            <a:ln>
              <a:noFill/>
            </a:ln>
            <a:effectLst/>
          </c:spPr>
          <c:txPr>
            <a:bodyPr rot="0" spcFirstLastPara="1" vertOverflow="ellipsis" vert="horz" wrap="square" anchor="ctr" anchorCtr="1"/>
            <a:lstStyle/>
            <a:p>
              <a:pPr>
                <a:defRPr sz="2800" b="0" i="1" u="none" strike="noStrike" kern="1200" baseline="0">
                  <a:solidFill>
                    <a:srgbClr val="0070C0"/>
                  </a:solidFill>
                  <a:latin typeface="+mn-lt"/>
                  <a:ea typeface="+mn-ea"/>
                  <a:cs typeface="+mn-cs"/>
                </a:defRPr>
              </a:pPr>
              <a:endParaRPr lang="en-US"/>
            </a:p>
          </c:txPr>
        </c:title>
        <c:numFmt formatCode="General" sourceLinked="1"/>
        <c:majorTickMark val="none"/>
        <c:minorTickMark val="none"/>
        <c:tickLblPos val="nextTo"/>
        <c:spPr>
          <a:noFill/>
          <a:ln w="38100" cap="flat" cmpd="sng" algn="ctr">
            <a:solidFill>
              <a:srgbClr val="0070C0"/>
            </a:solidFill>
            <a:round/>
            <a:tailEnd type="triangle" w="lg" len="lg"/>
          </a:ln>
          <a:effectLst/>
        </c:spPr>
        <c:txPr>
          <a:bodyPr rot="-60000000" spcFirstLastPara="1" vertOverflow="ellipsis" vert="horz" wrap="square" anchor="ctr" anchorCtr="1"/>
          <a:lstStyle/>
          <a:p>
            <a:pPr>
              <a:defRPr sz="2800" b="0" i="0" u="none" strike="noStrike" kern="1200" baseline="0">
                <a:solidFill>
                  <a:srgbClr val="0070C0"/>
                </a:solidFill>
                <a:latin typeface="+mn-lt"/>
                <a:ea typeface="+mn-ea"/>
                <a:cs typeface="+mn-cs"/>
              </a:defRPr>
            </a:pPr>
            <a:endParaRPr lang="en-US"/>
          </a:p>
        </c:txPr>
        <c:crossAx val="441571832"/>
        <c:crosses val="autoZero"/>
        <c:auto val="1"/>
        <c:lblAlgn val="ctr"/>
        <c:lblOffset val="100"/>
        <c:noMultiLvlLbl val="0"/>
      </c:catAx>
      <c:valAx>
        <c:axId val="441571832"/>
        <c:scaling>
          <c:orientation val="minMax"/>
          <c:max val="44"/>
          <c:min val="0"/>
        </c:scaling>
        <c:delete val="0"/>
        <c:axPos val="l"/>
        <c:title>
          <c:tx>
            <c:rich>
              <a:bodyPr rot="0" spcFirstLastPara="1" vertOverflow="ellipsis" wrap="square" anchor="ctr" anchorCtr="1"/>
              <a:lstStyle/>
              <a:p>
                <a:pPr>
                  <a:defRPr sz="2800" b="0" i="1" u="none" strike="noStrike" kern="1200" baseline="0">
                    <a:solidFill>
                      <a:srgbClr val="0070C0"/>
                    </a:solidFill>
                    <a:latin typeface="+mn-lt"/>
                    <a:ea typeface="+mn-ea"/>
                    <a:cs typeface="+mn-cs"/>
                  </a:defRPr>
                </a:pPr>
                <a:r>
                  <a:rPr lang="en-US" i="1"/>
                  <a:t>Buổi</a:t>
                </a:r>
              </a:p>
            </c:rich>
          </c:tx>
          <c:layout>
            <c:manualLayout>
              <c:xMode val="edge"/>
              <c:yMode val="edge"/>
              <c:x val="0.83818262629114548"/>
              <c:y val="0.92161425244379669"/>
            </c:manualLayout>
          </c:layout>
          <c:overlay val="0"/>
          <c:spPr>
            <a:noFill/>
            <a:ln>
              <a:noFill/>
            </a:ln>
            <a:effectLst/>
          </c:spPr>
          <c:txPr>
            <a:bodyPr rot="0" spcFirstLastPara="1" vertOverflow="ellipsis" wrap="square" anchor="ctr" anchorCtr="1"/>
            <a:lstStyle/>
            <a:p>
              <a:pPr>
                <a:defRPr sz="2800" b="0" i="1" u="none" strike="noStrike" kern="1200" baseline="0">
                  <a:solidFill>
                    <a:srgbClr val="0070C0"/>
                  </a:solidFill>
                  <a:latin typeface="+mn-lt"/>
                  <a:ea typeface="+mn-ea"/>
                  <a:cs typeface="+mn-cs"/>
                </a:defRPr>
              </a:pPr>
              <a:endParaRPr lang="en-US"/>
            </a:p>
          </c:txPr>
        </c:title>
        <c:numFmt formatCode="General" sourceLinked="1"/>
        <c:majorTickMark val="none"/>
        <c:minorTickMark val="cross"/>
        <c:tickLblPos val="nextTo"/>
        <c:spPr>
          <a:noFill/>
          <a:ln w="38100">
            <a:solidFill>
              <a:srgbClr val="0070C0"/>
            </a:solidFill>
            <a:tailEnd type="triangle" w="lg" len="lg"/>
          </a:ln>
          <a:effectLst/>
        </c:spPr>
        <c:txPr>
          <a:bodyPr rot="-60000000" spcFirstLastPara="1" vertOverflow="ellipsis" vert="horz" wrap="square" anchor="ctr" anchorCtr="1"/>
          <a:lstStyle/>
          <a:p>
            <a:pPr>
              <a:defRPr sz="2800" b="0" i="0" u="none" strike="noStrike" kern="1200" baseline="0">
                <a:solidFill>
                  <a:srgbClr val="0070C0"/>
                </a:solidFill>
                <a:latin typeface="+mn-lt"/>
                <a:ea typeface="+mn-ea"/>
                <a:cs typeface="+mn-cs"/>
              </a:defRPr>
            </a:pPr>
            <a:endParaRPr lang="en-US"/>
          </a:p>
        </c:txPr>
        <c:crossAx val="441571176"/>
        <c:crosses val="autoZero"/>
        <c:crossBetween val="between"/>
        <c:minorUnit val="5"/>
      </c:valAx>
      <c:spPr>
        <a:noFill/>
        <a:ln>
          <a:noFill/>
        </a:ln>
        <a:effectLst/>
      </c:spPr>
    </c:plotArea>
    <c:legend>
      <c:legendPos val="b"/>
      <c:layout>
        <c:manualLayout>
          <c:xMode val="edge"/>
          <c:yMode val="edge"/>
          <c:x val="0.15254867161820468"/>
          <c:y val="9.7250948080232699E-3"/>
          <c:w val="0.760892823522613"/>
          <c:h val="7.4390595541754478E-2"/>
        </c:manualLayout>
      </c:layout>
      <c:overlay val="0"/>
      <c:spPr>
        <a:noFill/>
        <a:ln>
          <a:noFill/>
        </a:ln>
        <a:effectLst/>
      </c:spPr>
      <c:txPr>
        <a:bodyPr rot="0" spcFirstLastPara="1" vertOverflow="ellipsis" vert="horz" wrap="square" anchor="ctr" anchorCtr="1"/>
        <a:lstStyle/>
        <a:p>
          <a:pPr>
            <a:defRPr sz="2800" b="0" i="0" u="none" strike="noStrike" kern="1200" baseline="0">
              <a:solidFill>
                <a:srgbClr val="0070C0"/>
              </a:solidFill>
              <a:latin typeface="+mn-lt"/>
              <a:ea typeface="+mn-ea"/>
              <a:cs typeface="+mn-cs"/>
            </a:defRPr>
          </a:pPr>
          <a:endParaRPr lang="en-US"/>
        </a:p>
      </c:txPr>
    </c:legend>
    <c:plotVisOnly val="1"/>
    <c:dispBlanksAs val="gap"/>
    <c:showDLblsOverMax val="0"/>
  </c:chart>
  <c:spPr>
    <a:noFill/>
    <a:ln>
      <a:noFill/>
    </a:ln>
    <a:effectLst/>
  </c:spPr>
  <c:txPr>
    <a:bodyPr/>
    <a:lstStyle/>
    <a:p>
      <a:pPr>
        <a:defRPr sz="2800">
          <a:solidFill>
            <a:srgbClr val="0070C0"/>
          </a:solidFill>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311653007659755"/>
          <c:y val="0.169362507571169"/>
          <c:w val="0.8664337066562332"/>
          <c:h val="0.72273513024513225"/>
        </c:manualLayout>
      </c:layout>
      <c:barChart>
        <c:barDir val="col"/>
        <c:grouping val="clustered"/>
        <c:varyColors val="0"/>
        <c:ser>
          <c:idx val="0"/>
          <c:order val="0"/>
          <c:tx>
            <c:strRef>
              <c:f>Sheet1!$B$1</c:f>
              <c:strCache>
                <c:ptCount val="1"/>
                <c:pt idx="0">
                  <c:v>Cửa hàng 1</c:v>
                </c:pt>
              </c:strCache>
            </c:strRef>
          </c:tx>
          <c:spPr>
            <a:solidFill>
              <a:srgbClr val="2CBC14"/>
            </a:solidFill>
            <a:ln>
              <a:noFill/>
            </a:ln>
            <a:effectLst/>
          </c:spPr>
          <c:invertIfNegative val="0"/>
          <c:cat>
            <c:strRef>
              <c:f>Sheet1!$A$2:$A$4</c:f>
              <c:strCache>
                <c:ptCount val="2"/>
                <c:pt idx="0">
                  <c:v>Ngày 1</c:v>
                </c:pt>
                <c:pt idx="1">
                  <c:v>ngày 2</c:v>
                </c:pt>
              </c:strCache>
            </c:strRef>
          </c:cat>
          <c:val>
            <c:numRef>
              <c:f>Sheet1!$B$2:$B$4</c:f>
              <c:numCache>
                <c:formatCode>General</c:formatCode>
                <c:ptCount val="3"/>
                <c:pt idx="0">
                  <c:v>6</c:v>
                </c:pt>
                <c:pt idx="1">
                  <c:v>8</c:v>
                </c:pt>
              </c:numCache>
            </c:numRef>
          </c:val>
          <c:extLst>
            <c:ext xmlns:c16="http://schemas.microsoft.com/office/drawing/2014/chart" uri="{C3380CC4-5D6E-409C-BE32-E72D297353CC}">
              <c16:uniqueId val="{00000000-0B3A-4731-A2CF-B89F126E12FC}"/>
            </c:ext>
          </c:extLst>
        </c:ser>
        <c:ser>
          <c:idx val="1"/>
          <c:order val="1"/>
          <c:tx>
            <c:strRef>
              <c:f>Sheet1!$C$1</c:f>
              <c:strCache>
                <c:ptCount val="1"/>
                <c:pt idx="0">
                  <c:v>Cửa hàng 2</c:v>
                </c:pt>
              </c:strCache>
            </c:strRef>
          </c:tx>
          <c:spPr>
            <a:solidFill>
              <a:srgbClr val="FF0000"/>
            </a:solidFill>
            <a:ln>
              <a:noFill/>
            </a:ln>
            <a:effectLst/>
          </c:spPr>
          <c:invertIfNegative val="0"/>
          <c:cat>
            <c:strRef>
              <c:f>Sheet1!$A$2:$A$4</c:f>
              <c:strCache>
                <c:ptCount val="2"/>
                <c:pt idx="0">
                  <c:v>Ngày 1</c:v>
                </c:pt>
                <c:pt idx="1">
                  <c:v>ngày 2</c:v>
                </c:pt>
              </c:strCache>
            </c:strRef>
          </c:cat>
          <c:val>
            <c:numRef>
              <c:f>Sheet1!$C$2:$C$4</c:f>
              <c:numCache>
                <c:formatCode>General</c:formatCode>
                <c:ptCount val="3"/>
                <c:pt idx="0">
                  <c:v>3</c:v>
                </c:pt>
                <c:pt idx="1">
                  <c:v>4</c:v>
                </c:pt>
              </c:numCache>
            </c:numRef>
          </c:val>
          <c:extLst>
            <c:ext xmlns:c16="http://schemas.microsoft.com/office/drawing/2014/chart" uri="{C3380CC4-5D6E-409C-BE32-E72D297353CC}">
              <c16:uniqueId val="{00000001-0B3A-4731-A2CF-B89F126E12FC}"/>
            </c:ext>
          </c:extLst>
        </c:ser>
        <c:dLbls>
          <c:showLegendKey val="0"/>
          <c:showVal val="0"/>
          <c:showCatName val="0"/>
          <c:showSerName val="0"/>
          <c:showPercent val="0"/>
          <c:showBubbleSize val="0"/>
        </c:dLbls>
        <c:gapWidth val="147"/>
        <c:axId val="518201408"/>
        <c:axId val="518201736"/>
      </c:barChart>
      <c:catAx>
        <c:axId val="518201408"/>
        <c:scaling>
          <c:orientation val="minMax"/>
        </c:scaling>
        <c:delete val="0"/>
        <c:axPos val="b"/>
        <c:title>
          <c:tx>
            <c:rich>
              <a:bodyPr rot="0" spcFirstLastPara="1" vertOverflow="ellipsis" vert="horz" wrap="square" anchor="ctr" anchorCtr="1"/>
              <a:lstStyle/>
              <a:p>
                <a:pPr>
                  <a:defRPr sz="2800" b="0" i="1" u="none" strike="noStrike" kern="1200" baseline="0">
                    <a:solidFill>
                      <a:schemeClr val="accent1">
                        <a:lumMod val="75000"/>
                      </a:schemeClr>
                    </a:solidFill>
                    <a:latin typeface="+mn-lt"/>
                    <a:ea typeface="+mn-ea"/>
                    <a:cs typeface="+mn-cs"/>
                  </a:defRPr>
                </a:pPr>
                <a:r>
                  <a:rPr lang="en-US" i="1"/>
                  <a:t>Số áo</a:t>
                </a:r>
              </a:p>
              <a:p>
                <a:pPr>
                  <a:defRPr i="1"/>
                </a:pPr>
                <a:r>
                  <a:rPr lang="en-US" i="1"/>
                  <a:t>bán được</a:t>
                </a:r>
              </a:p>
            </c:rich>
          </c:tx>
          <c:layout>
            <c:manualLayout>
              <c:xMode val="edge"/>
              <c:yMode val="edge"/>
              <c:x val="1.2649311693181465E-3"/>
              <c:y val="2.7031185359241792E-2"/>
            </c:manualLayout>
          </c:layout>
          <c:overlay val="0"/>
          <c:spPr>
            <a:noFill/>
            <a:ln>
              <a:noFill/>
            </a:ln>
            <a:effectLst/>
          </c:spPr>
          <c:txPr>
            <a:bodyPr rot="0" spcFirstLastPara="1" vertOverflow="ellipsis" vert="horz" wrap="square" anchor="ctr" anchorCtr="1"/>
            <a:lstStyle/>
            <a:p>
              <a:pPr>
                <a:defRPr sz="2800" b="0" i="1" u="none" strike="noStrike" kern="1200" baseline="0">
                  <a:solidFill>
                    <a:schemeClr val="accent1">
                      <a:lumMod val="75000"/>
                    </a:schemeClr>
                  </a:solidFill>
                  <a:latin typeface="+mn-lt"/>
                  <a:ea typeface="+mn-ea"/>
                  <a:cs typeface="+mn-cs"/>
                </a:defRPr>
              </a:pPr>
              <a:endParaRPr lang="en-US"/>
            </a:p>
          </c:txPr>
        </c:title>
        <c:numFmt formatCode="General" sourceLinked="1"/>
        <c:majorTickMark val="none"/>
        <c:minorTickMark val="none"/>
        <c:tickLblPos val="nextTo"/>
        <c:spPr>
          <a:noFill/>
          <a:ln w="38100" cap="flat" cmpd="sng" algn="ctr">
            <a:solidFill>
              <a:srgbClr val="0070C0"/>
            </a:solidFill>
            <a:round/>
            <a:tailEnd type="triangle" w="med" len="lg"/>
          </a:ln>
          <a:effectLst/>
        </c:spPr>
        <c:txPr>
          <a:bodyPr rot="-60000000" spcFirstLastPara="1" vertOverflow="ellipsis" vert="horz" wrap="square" anchor="ctr" anchorCtr="1"/>
          <a:lstStyle/>
          <a:p>
            <a:pPr>
              <a:defRPr sz="2800" b="0" i="0" u="none" strike="noStrike" kern="1200" baseline="0">
                <a:solidFill>
                  <a:schemeClr val="accent1">
                    <a:lumMod val="75000"/>
                  </a:schemeClr>
                </a:solidFill>
                <a:latin typeface="+mn-lt"/>
                <a:ea typeface="+mn-ea"/>
                <a:cs typeface="+mn-cs"/>
              </a:defRPr>
            </a:pPr>
            <a:endParaRPr lang="en-US"/>
          </a:p>
        </c:txPr>
        <c:crossAx val="518201736"/>
        <c:crosses val="autoZero"/>
        <c:auto val="1"/>
        <c:lblAlgn val="ctr"/>
        <c:lblOffset val="100"/>
        <c:noMultiLvlLbl val="0"/>
      </c:catAx>
      <c:valAx>
        <c:axId val="518201736"/>
        <c:scaling>
          <c:orientation val="minMax"/>
          <c:max val="9.9"/>
          <c:min val="0"/>
        </c:scaling>
        <c:delete val="0"/>
        <c:axPos val="l"/>
        <c:majorGridlines>
          <c:spPr>
            <a:ln w="38100" cap="flat" cmpd="sng" algn="ctr">
              <a:solidFill>
                <a:schemeClr val="bg2">
                  <a:lumMod val="75000"/>
                </a:schemeClr>
              </a:solidFill>
              <a:round/>
            </a:ln>
            <a:effectLst/>
          </c:spPr>
        </c:majorGridlines>
        <c:minorGridlines>
          <c:spPr>
            <a:ln w="38100" cap="flat" cmpd="sng" algn="ctr">
              <a:solidFill>
                <a:schemeClr val="bg2">
                  <a:lumMod val="75000"/>
                </a:schemeClr>
              </a:solidFill>
              <a:round/>
            </a:ln>
            <a:effectLst/>
          </c:spPr>
        </c:minorGridlines>
        <c:title>
          <c:tx>
            <c:rich>
              <a:bodyPr rot="0" spcFirstLastPara="1" vertOverflow="ellipsis" wrap="square" anchor="ctr" anchorCtr="1"/>
              <a:lstStyle/>
              <a:p>
                <a:pPr>
                  <a:defRPr sz="2800" b="0" i="1" u="none" strike="noStrike" kern="1200" baseline="0">
                    <a:solidFill>
                      <a:schemeClr val="accent1">
                        <a:lumMod val="75000"/>
                      </a:schemeClr>
                    </a:solidFill>
                    <a:latin typeface="+mn-lt"/>
                    <a:ea typeface="+mn-ea"/>
                    <a:cs typeface="+mn-cs"/>
                  </a:defRPr>
                </a:pPr>
                <a:r>
                  <a:rPr lang="en-US" i="1"/>
                  <a:t>Ngày</a:t>
                </a:r>
              </a:p>
            </c:rich>
          </c:tx>
          <c:layout>
            <c:manualLayout>
              <c:xMode val="edge"/>
              <c:yMode val="edge"/>
              <c:x val="0.84819582334816845"/>
              <c:y val="0.90619528001677541"/>
            </c:manualLayout>
          </c:layout>
          <c:overlay val="0"/>
          <c:spPr>
            <a:noFill/>
            <a:ln>
              <a:noFill/>
            </a:ln>
            <a:effectLst/>
          </c:spPr>
          <c:txPr>
            <a:bodyPr rot="0" spcFirstLastPara="1" vertOverflow="ellipsis" wrap="square" anchor="ctr" anchorCtr="1"/>
            <a:lstStyle/>
            <a:p>
              <a:pPr>
                <a:defRPr sz="2800" b="0" i="1" u="none" strike="noStrike" kern="1200" baseline="0">
                  <a:solidFill>
                    <a:schemeClr val="accent1">
                      <a:lumMod val="75000"/>
                    </a:schemeClr>
                  </a:solidFill>
                  <a:latin typeface="+mn-lt"/>
                  <a:ea typeface="+mn-ea"/>
                  <a:cs typeface="+mn-cs"/>
                </a:defRPr>
              </a:pPr>
              <a:endParaRPr lang="en-US"/>
            </a:p>
          </c:txPr>
        </c:title>
        <c:numFmt formatCode="General" sourceLinked="1"/>
        <c:majorTickMark val="none"/>
        <c:minorTickMark val="cross"/>
        <c:tickLblPos val="nextTo"/>
        <c:spPr>
          <a:noFill/>
          <a:ln w="38100">
            <a:solidFill>
              <a:srgbClr val="0070C0"/>
            </a:solidFill>
            <a:tailEnd type="triangle" w="med" len="lg"/>
          </a:ln>
          <a:effectLst/>
        </c:spPr>
        <c:txPr>
          <a:bodyPr rot="-60000000" spcFirstLastPara="1" vertOverflow="ellipsis" vert="horz" wrap="square" anchor="ctr" anchorCtr="1"/>
          <a:lstStyle/>
          <a:p>
            <a:pPr>
              <a:defRPr sz="2800" b="0" i="0" u="none" strike="noStrike" kern="1200" baseline="0">
                <a:solidFill>
                  <a:schemeClr val="accent1">
                    <a:lumMod val="75000"/>
                  </a:schemeClr>
                </a:solidFill>
                <a:latin typeface="+mn-lt"/>
                <a:ea typeface="+mn-ea"/>
                <a:cs typeface="+mn-cs"/>
              </a:defRPr>
            </a:pPr>
            <a:endParaRPr lang="en-US"/>
          </a:p>
        </c:txPr>
        <c:crossAx val="518201408"/>
        <c:crosses val="autoZero"/>
        <c:crossBetween val="between"/>
        <c:majorUnit val="2"/>
        <c:minorUnit val="1"/>
      </c:valAx>
      <c:spPr>
        <a:noFill/>
        <a:ln>
          <a:noFill/>
        </a:ln>
        <a:effectLst/>
      </c:spPr>
    </c:plotArea>
    <c:legend>
      <c:legendPos val="b"/>
      <c:layout>
        <c:manualLayout>
          <c:xMode val="edge"/>
          <c:yMode val="edge"/>
          <c:x val="0.41033893084792972"/>
          <c:y val="3.5065359852812575E-2"/>
          <c:w val="0.3820472440944882"/>
          <c:h val="0.13994427400697229"/>
        </c:manualLayout>
      </c:layout>
      <c:overlay val="0"/>
      <c:spPr>
        <a:noFill/>
        <a:ln>
          <a:noFill/>
        </a:ln>
        <a:effectLst/>
      </c:spPr>
      <c:txPr>
        <a:bodyPr rot="0" spcFirstLastPara="1" vertOverflow="ellipsis" vert="horz" wrap="square" anchor="ctr" anchorCtr="1"/>
        <a:lstStyle/>
        <a:p>
          <a:pPr>
            <a:defRPr sz="2800" b="0" i="0" u="none" strike="noStrike" kern="1200" baseline="0">
              <a:solidFill>
                <a:schemeClr val="accent1">
                  <a:lumMod val="75000"/>
                </a:schemeClr>
              </a:solidFill>
              <a:latin typeface="+mn-lt"/>
              <a:ea typeface="+mn-ea"/>
              <a:cs typeface="+mn-cs"/>
            </a:defRPr>
          </a:pPr>
          <a:endParaRPr lang="en-US"/>
        </a:p>
      </c:txPr>
    </c:legend>
    <c:plotVisOnly val="1"/>
    <c:dispBlanksAs val="gap"/>
    <c:showDLblsOverMax val="0"/>
  </c:chart>
  <c:spPr>
    <a:solidFill>
      <a:schemeClr val="bg1"/>
    </a:solidFill>
    <a:ln>
      <a:noFill/>
    </a:ln>
    <a:effectLst/>
  </c:spPr>
  <c:txPr>
    <a:bodyPr/>
    <a:lstStyle/>
    <a:p>
      <a:pPr>
        <a:defRPr sz="2800">
          <a:solidFill>
            <a:schemeClr val="accent1">
              <a:lumMod val="75000"/>
            </a:schemeClr>
          </a:solidFill>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311653007659755"/>
          <c:y val="0.169362507571169"/>
          <c:w val="0.8664337066562332"/>
          <c:h val="0.72273513024513225"/>
        </c:manualLayout>
      </c:layout>
      <c:barChart>
        <c:barDir val="col"/>
        <c:grouping val="clustered"/>
        <c:varyColors val="0"/>
        <c:ser>
          <c:idx val="0"/>
          <c:order val="0"/>
          <c:tx>
            <c:strRef>
              <c:f>Sheet1!$B$1</c:f>
              <c:strCache>
                <c:ptCount val="1"/>
                <c:pt idx="0">
                  <c:v>Cửa hàng 1</c:v>
                </c:pt>
              </c:strCache>
            </c:strRef>
          </c:tx>
          <c:spPr>
            <a:solidFill>
              <a:srgbClr val="2CBC14"/>
            </a:solidFill>
            <a:ln>
              <a:noFill/>
            </a:ln>
            <a:effectLst/>
          </c:spPr>
          <c:invertIfNegative val="0"/>
          <c:cat>
            <c:strRef>
              <c:f>Sheet1!$A$2:$A$4</c:f>
              <c:strCache>
                <c:ptCount val="2"/>
                <c:pt idx="0">
                  <c:v>Ngày 1</c:v>
                </c:pt>
                <c:pt idx="1">
                  <c:v>ngày 2</c:v>
                </c:pt>
              </c:strCache>
            </c:strRef>
          </c:cat>
          <c:val>
            <c:numRef>
              <c:f>Sheet1!$B$2:$B$4</c:f>
              <c:numCache>
                <c:formatCode>General</c:formatCode>
                <c:ptCount val="3"/>
                <c:pt idx="0">
                  <c:v>6</c:v>
                </c:pt>
                <c:pt idx="1">
                  <c:v>8</c:v>
                </c:pt>
              </c:numCache>
            </c:numRef>
          </c:val>
          <c:extLst>
            <c:ext xmlns:c16="http://schemas.microsoft.com/office/drawing/2014/chart" uri="{C3380CC4-5D6E-409C-BE32-E72D297353CC}">
              <c16:uniqueId val="{00000000-0B3A-4731-A2CF-B89F126E12FC}"/>
            </c:ext>
          </c:extLst>
        </c:ser>
        <c:ser>
          <c:idx val="1"/>
          <c:order val="1"/>
          <c:tx>
            <c:strRef>
              <c:f>Sheet1!$C$1</c:f>
              <c:strCache>
                <c:ptCount val="1"/>
                <c:pt idx="0">
                  <c:v>Cửa hàng 2</c:v>
                </c:pt>
              </c:strCache>
            </c:strRef>
          </c:tx>
          <c:spPr>
            <a:solidFill>
              <a:srgbClr val="FF0000"/>
            </a:solidFill>
            <a:ln>
              <a:noFill/>
            </a:ln>
            <a:effectLst/>
          </c:spPr>
          <c:invertIfNegative val="0"/>
          <c:cat>
            <c:strRef>
              <c:f>Sheet1!$A$2:$A$4</c:f>
              <c:strCache>
                <c:ptCount val="2"/>
                <c:pt idx="0">
                  <c:v>Ngày 1</c:v>
                </c:pt>
                <c:pt idx="1">
                  <c:v>ngày 2</c:v>
                </c:pt>
              </c:strCache>
            </c:strRef>
          </c:cat>
          <c:val>
            <c:numRef>
              <c:f>Sheet1!$C$2:$C$4</c:f>
              <c:numCache>
                <c:formatCode>General</c:formatCode>
                <c:ptCount val="3"/>
                <c:pt idx="0">
                  <c:v>3</c:v>
                </c:pt>
                <c:pt idx="1">
                  <c:v>4</c:v>
                </c:pt>
              </c:numCache>
            </c:numRef>
          </c:val>
          <c:extLst>
            <c:ext xmlns:c16="http://schemas.microsoft.com/office/drawing/2014/chart" uri="{C3380CC4-5D6E-409C-BE32-E72D297353CC}">
              <c16:uniqueId val="{00000001-0B3A-4731-A2CF-B89F126E12FC}"/>
            </c:ext>
          </c:extLst>
        </c:ser>
        <c:dLbls>
          <c:showLegendKey val="0"/>
          <c:showVal val="0"/>
          <c:showCatName val="0"/>
          <c:showSerName val="0"/>
          <c:showPercent val="0"/>
          <c:showBubbleSize val="0"/>
        </c:dLbls>
        <c:gapWidth val="147"/>
        <c:axId val="518201408"/>
        <c:axId val="518201736"/>
      </c:barChart>
      <c:catAx>
        <c:axId val="518201408"/>
        <c:scaling>
          <c:orientation val="minMax"/>
        </c:scaling>
        <c:delete val="0"/>
        <c:axPos val="b"/>
        <c:title>
          <c:tx>
            <c:rich>
              <a:bodyPr rot="0" spcFirstLastPara="1" vertOverflow="ellipsis" vert="horz" wrap="square" anchor="ctr" anchorCtr="1"/>
              <a:lstStyle/>
              <a:p>
                <a:pPr>
                  <a:defRPr sz="2800" b="0" i="1" u="none" strike="noStrike" kern="1200" baseline="0">
                    <a:solidFill>
                      <a:schemeClr val="accent1">
                        <a:lumMod val="75000"/>
                      </a:schemeClr>
                    </a:solidFill>
                    <a:latin typeface="+mn-lt"/>
                    <a:ea typeface="+mn-ea"/>
                    <a:cs typeface="+mn-cs"/>
                  </a:defRPr>
                </a:pPr>
                <a:r>
                  <a:rPr lang="en-US" i="1"/>
                  <a:t>Số áo</a:t>
                </a:r>
              </a:p>
              <a:p>
                <a:pPr>
                  <a:defRPr i="1"/>
                </a:pPr>
                <a:r>
                  <a:rPr lang="en-US" i="1"/>
                  <a:t>bán được</a:t>
                </a:r>
              </a:p>
            </c:rich>
          </c:tx>
          <c:layout>
            <c:manualLayout>
              <c:xMode val="edge"/>
              <c:yMode val="edge"/>
              <c:x val="1.2649311693181465E-3"/>
              <c:y val="2.7031185359241792E-2"/>
            </c:manualLayout>
          </c:layout>
          <c:overlay val="0"/>
          <c:spPr>
            <a:noFill/>
            <a:ln>
              <a:noFill/>
            </a:ln>
            <a:effectLst/>
          </c:spPr>
          <c:txPr>
            <a:bodyPr rot="0" spcFirstLastPara="1" vertOverflow="ellipsis" vert="horz" wrap="square" anchor="ctr" anchorCtr="1"/>
            <a:lstStyle/>
            <a:p>
              <a:pPr>
                <a:defRPr sz="2800" b="0" i="1" u="none" strike="noStrike" kern="1200" baseline="0">
                  <a:solidFill>
                    <a:schemeClr val="accent1">
                      <a:lumMod val="75000"/>
                    </a:schemeClr>
                  </a:solidFill>
                  <a:latin typeface="+mn-lt"/>
                  <a:ea typeface="+mn-ea"/>
                  <a:cs typeface="+mn-cs"/>
                </a:defRPr>
              </a:pPr>
              <a:endParaRPr lang="en-US"/>
            </a:p>
          </c:txPr>
        </c:title>
        <c:numFmt formatCode="General" sourceLinked="1"/>
        <c:majorTickMark val="none"/>
        <c:minorTickMark val="none"/>
        <c:tickLblPos val="nextTo"/>
        <c:spPr>
          <a:noFill/>
          <a:ln w="38100" cap="flat" cmpd="sng" algn="ctr">
            <a:solidFill>
              <a:srgbClr val="0070C0"/>
            </a:solidFill>
            <a:round/>
            <a:tailEnd type="triangle" w="med" len="lg"/>
          </a:ln>
          <a:effectLst/>
        </c:spPr>
        <c:txPr>
          <a:bodyPr rot="-60000000" spcFirstLastPara="1" vertOverflow="ellipsis" vert="horz" wrap="square" anchor="ctr" anchorCtr="1"/>
          <a:lstStyle/>
          <a:p>
            <a:pPr>
              <a:defRPr sz="2800" b="0" i="0" u="none" strike="noStrike" kern="1200" baseline="0">
                <a:solidFill>
                  <a:schemeClr val="accent1">
                    <a:lumMod val="75000"/>
                  </a:schemeClr>
                </a:solidFill>
                <a:latin typeface="+mn-lt"/>
                <a:ea typeface="+mn-ea"/>
                <a:cs typeface="+mn-cs"/>
              </a:defRPr>
            </a:pPr>
            <a:endParaRPr lang="en-US"/>
          </a:p>
        </c:txPr>
        <c:crossAx val="518201736"/>
        <c:crosses val="autoZero"/>
        <c:auto val="1"/>
        <c:lblAlgn val="ctr"/>
        <c:lblOffset val="100"/>
        <c:noMultiLvlLbl val="0"/>
      </c:catAx>
      <c:valAx>
        <c:axId val="518201736"/>
        <c:scaling>
          <c:orientation val="minMax"/>
          <c:max val="9.9"/>
          <c:min val="0"/>
        </c:scaling>
        <c:delete val="0"/>
        <c:axPos val="l"/>
        <c:majorGridlines>
          <c:spPr>
            <a:ln w="38100" cap="flat" cmpd="sng" algn="ctr">
              <a:solidFill>
                <a:schemeClr val="bg2">
                  <a:lumMod val="75000"/>
                </a:schemeClr>
              </a:solidFill>
              <a:round/>
            </a:ln>
            <a:effectLst/>
          </c:spPr>
        </c:majorGridlines>
        <c:minorGridlines>
          <c:spPr>
            <a:ln w="38100" cap="flat" cmpd="sng" algn="ctr">
              <a:solidFill>
                <a:schemeClr val="bg2">
                  <a:lumMod val="75000"/>
                </a:schemeClr>
              </a:solidFill>
              <a:round/>
            </a:ln>
            <a:effectLst/>
          </c:spPr>
        </c:minorGridlines>
        <c:title>
          <c:tx>
            <c:rich>
              <a:bodyPr rot="0" spcFirstLastPara="1" vertOverflow="ellipsis" wrap="square" anchor="ctr" anchorCtr="1"/>
              <a:lstStyle/>
              <a:p>
                <a:pPr>
                  <a:defRPr sz="2800" b="0" i="1" u="none" strike="noStrike" kern="1200" baseline="0">
                    <a:solidFill>
                      <a:schemeClr val="accent1">
                        <a:lumMod val="75000"/>
                      </a:schemeClr>
                    </a:solidFill>
                    <a:latin typeface="+mn-lt"/>
                    <a:ea typeface="+mn-ea"/>
                    <a:cs typeface="+mn-cs"/>
                  </a:defRPr>
                </a:pPr>
                <a:r>
                  <a:rPr lang="en-US" i="1"/>
                  <a:t>Ngày</a:t>
                </a:r>
              </a:p>
            </c:rich>
          </c:tx>
          <c:layout>
            <c:manualLayout>
              <c:xMode val="edge"/>
              <c:yMode val="edge"/>
              <c:x val="0.84819582334816845"/>
              <c:y val="0.90619528001677541"/>
            </c:manualLayout>
          </c:layout>
          <c:overlay val="0"/>
          <c:spPr>
            <a:noFill/>
            <a:ln>
              <a:noFill/>
            </a:ln>
            <a:effectLst/>
          </c:spPr>
          <c:txPr>
            <a:bodyPr rot="0" spcFirstLastPara="1" vertOverflow="ellipsis" wrap="square" anchor="ctr" anchorCtr="1"/>
            <a:lstStyle/>
            <a:p>
              <a:pPr>
                <a:defRPr sz="2800" b="0" i="1" u="none" strike="noStrike" kern="1200" baseline="0">
                  <a:solidFill>
                    <a:schemeClr val="accent1">
                      <a:lumMod val="75000"/>
                    </a:schemeClr>
                  </a:solidFill>
                  <a:latin typeface="+mn-lt"/>
                  <a:ea typeface="+mn-ea"/>
                  <a:cs typeface="+mn-cs"/>
                </a:defRPr>
              </a:pPr>
              <a:endParaRPr lang="en-US"/>
            </a:p>
          </c:txPr>
        </c:title>
        <c:numFmt formatCode="General" sourceLinked="1"/>
        <c:majorTickMark val="none"/>
        <c:minorTickMark val="cross"/>
        <c:tickLblPos val="nextTo"/>
        <c:spPr>
          <a:noFill/>
          <a:ln w="38100">
            <a:solidFill>
              <a:srgbClr val="0070C0"/>
            </a:solidFill>
            <a:tailEnd type="triangle" w="med" len="lg"/>
          </a:ln>
          <a:effectLst/>
        </c:spPr>
        <c:txPr>
          <a:bodyPr rot="-60000000" spcFirstLastPara="1" vertOverflow="ellipsis" vert="horz" wrap="square" anchor="ctr" anchorCtr="1"/>
          <a:lstStyle/>
          <a:p>
            <a:pPr>
              <a:defRPr sz="2800" b="0" i="0" u="none" strike="noStrike" kern="1200" baseline="0">
                <a:solidFill>
                  <a:schemeClr val="accent1">
                    <a:lumMod val="75000"/>
                  </a:schemeClr>
                </a:solidFill>
                <a:latin typeface="+mn-lt"/>
                <a:ea typeface="+mn-ea"/>
                <a:cs typeface="+mn-cs"/>
              </a:defRPr>
            </a:pPr>
            <a:endParaRPr lang="en-US"/>
          </a:p>
        </c:txPr>
        <c:crossAx val="518201408"/>
        <c:crosses val="autoZero"/>
        <c:crossBetween val="between"/>
        <c:majorUnit val="2"/>
        <c:minorUnit val="1"/>
      </c:valAx>
      <c:spPr>
        <a:noFill/>
        <a:ln>
          <a:noFill/>
        </a:ln>
        <a:effectLst/>
      </c:spPr>
    </c:plotArea>
    <c:legend>
      <c:legendPos val="b"/>
      <c:layout>
        <c:manualLayout>
          <c:xMode val="edge"/>
          <c:yMode val="edge"/>
          <c:x val="0.41033893084792972"/>
          <c:y val="3.5065359852812575E-2"/>
          <c:w val="0.3820472440944882"/>
          <c:h val="0.13994427400697229"/>
        </c:manualLayout>
      </c:layout>
      <c:overlay val="0"/>
      <c:spPr>
        <a:noFill/>
        <a:ln>
          <a:noFill/>
        </a:ln>
        <a:effectLst/>
      </c:spPr>
      <c:txPr>
        <a:bodyPr rot="0" spcFirstLastPara="1" vertOverflow="ellipsis" vert="horz" wrap="square" anchor="ctr" anchorCtr="1"/>
        <a:lstStyle/>
        <a:p>
          <a:pPr>
            <a:defRPr sz="2800" b="0" i="0" u="none" strike="noStrike" kern="1200" baseline="0">
              <a:solidFill>
                <a:schemeClr val="accent1">
                  <a:lumMod val="75000"/>
                </a:schemeClr>
              </a:solidFill>
              <a:latin typeface="+mn-lt"/>
              <a:ea typeface="+mn-ea"/>
              <a:cs typeface="+mn-cs"/>
            </a:defRPr>
          </a:pPr>
          <a:endParaRPr lang="en-US"/>
        </a:p>
      </c:txPr>
    </c:legend>
    <c:plotVisOnly val="1"/>
    <c:dispBlanksAs val="gap"/>
    <c:showDLblsOverMax val="0"/>
  </c:chart>
  <c:spPr>
    <a:solidFill>
      <a:schemeClr val="bg1"/>
    </a:solidFill>
    <a:ln>
      <a:noFill/>
    </a:ln>
    <a:effectLst/>
  </c:spPr>
  <c:txPr>
    <a:bodyPr/>
    <a:lstStyle/>
    <a:p>
      <a:pPr>
        <a:defRPr sz="2800">
          <a:solidFill>
            <a:schemeClr val="accent1">
              <a:lumMod val="75000"/>
            </a:schemeClr>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2EAFB0-4E25-4F9E-9F51-37A6A00DED0A}" type="datetimeFigureOut">
              <a:rPr lang="en-US" smtClean="0"/>
              <a:t>10-May-24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2D7B84-BB9C-41D5-842F-91991E3BDCD3}" type="slidenum">
              <a:rPr lang="en-US" smtClean="0"/>
              <a:t>‹#›</a:t>
            </a:fld>
            <a:endParaRPr lang="en-US"/>
          </a:p>
        </p:txBody>
      </p:sp>
    </p:spTree>
    <p:extLst>
      <p:ext uri="{BB962C8B-B14F-4D97-AF65-F5344CB8AC3E}">
        <p14:creationId xmlns:p14="http://schemas.microsoft.com/office/powerpoint/2010/main" val="25228332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0C5E7-B1A1-4648-89D2-17B0F1E7F5B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D140298-3E00-4E73-B947-697E692828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6BB99EB-0E86-4FEA-A9C4-501D4E755A2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133F5E9-5DAC-4C4A-9DF5-C2B87276BCC8}"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10-May-24</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6731F536-58DF-4935-AE3B-7A08C03124E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FE995127-BE30-42B7-9BE5-B83CC6A2E68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EC5C30-0B3A-4B13-ADDD-7C63C8AA921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68449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0C5E7-B1A1-4648-89D2-17B0F1E7F5B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D140298-3E00-4E73-B947-697E692828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6BB99EB-0E86-4FEA-A9C4-501D4E755A2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133F5E9-5DAC-4C4A-9DF5-C2B87276BCC8}"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10-May-24</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6731F536-58DF-4935-AE3B-7A08C03124E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FE995127-BE30-42B7-9BE5-B83CC6A2E68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EC5C30-0B3A-4B13-ADDD-7C63C8AA921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36689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AE108-9C7F-4CDC-AD71-B576580A199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A103746-779A-435F-995A-5BF82C86C29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84E866-B322-455F-AC32-8C164B8CD9C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133F5E9-5DAC-4C4A-9DF5-C2B87276BCC8}"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10-May-24</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AC0D61E0-F80F-48E7-A817-F1CECBEE9A3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5BF34AFC-4299-43F1-A312-79EF0102CEF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EC5C30-0B3A-4B13-ADDD-7C63C8AA921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679486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E1D3E-E4B6-4EAA-BFB4-25A0557A6CB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F7E0856-45A8-4EAD-A9D6-8A993968A1A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90EEBE1-2BAF-4C94-8403-6E8454F9BC4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133F5E9-5DAC-4C4A-9DF5-C2B87276BCC8}"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10-May-24</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F3358F46-E931-4D79-94A5-037AFD07333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E5130D95-EF5F-4A0A-93BD-73AEE2C2FF1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EC5C30-0B3A-4B13-ADDD-7C63C8AA921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964024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ABEC0-6253-4360-B586-B9D20933DE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946E20B-8661-4C60-84FB-4892E8B4860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132BE45-79E4-479B-BD2F-46CCB0BEE62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589105E-DF25-4F38-BDE2-9B00C2C44FC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133F5E9-5DAC-4C4A-9DF5-C2B87276BCC8}"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10-May-24</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B1D9C4A8-7467-4BAD-98A2-0B63CAC19B6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8BC5C5C0-08E4-4F7B-9E80-8925539D221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EC5C30-0B3A-4B13-ADDD-7C63C8AA921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980871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FF641-A5CC-4263-A394-2112D623A8A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24D6865-C632-473C-AEC8-8D3F71562BE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9FDBD19-4D33-4F6A-9938-6A04B3888EC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1697E46-CE4D-480E-A997-2B53B2DF55B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B8B7E36-823F-4FD4-B826-E450A124800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DBB3B14-C886-4F84-9FD5-11C8320E1FE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133F5E9-5DAC-4C4A-9DF5-C2B87276BCC8}"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10-May-24</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8" name="Footer Placeholder 7">
            <a:extLst>
              <a:ext uri="{FF2B5EF4-FFF2-40B4-BE49-F238E27FC236}">
                <a16:creationId xmlns:a16="http://schemas.microsoft.com/office/drawing/2014/main" id="{DF9AF591-4BBF-4BF2-9EF7-F8B114DFA16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9" name="Slide Number Placeholder 8">
            <a:extLst>
              <a:ext uri="{FF2B5EF4-FFF2-40B4-BE49-F238E27FC236}">
                <a16:creationId xmlns:a16="http://schemas.microsoft.com/office/drawing/2014/main" id="{352B1A04-B244-4AE3-8997-9B075B10597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EC5C30-0B3A-4B13-ADDD-7C63C8AA921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15018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408F1-BB29-4C6F-91C9-653A730BECC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F54FEF9-8D09-4091-BE99-B6264EBD34B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133F5E9-5DAC-4C4A-9DF5-C2B87276BCC8}"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10-May-24</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4" name="Footer Placeholder 3">
            <a:extLst>
              <a:ext uri="{FF2B5EF4-FFF2-40B4-BE49-F238E27FC236}">
                <a16:creationId xmlns:a16="http://schemas.microsoft.com/office/drawing/2014/main" id="{0B5F49AA-83D5-4063-9CDE-AA7763048B6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B2A2B27C-3C99-4208-B425-775413C5365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EC5C30-0B3A-4B13-ADDD-7C63C8AA921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06976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2A62B2-A6D1-4A6F-8B20-80606F47854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133F5E9-5DAC-4C4A-9DF5-C2B87276BCC8}"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10-May-24</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3" name="Footer Placeholder 2">
            <a:extLst>
              <a:ext uri="{FF2B5EF4-FFF2-40B4-BE49-F238E27FC236}">
                <a16:creationId xmlns:a16="http://schemas.microsoft.com/office/drawing/2014/main" id="{C02E4958-7A46-4331-B2D8-2C31D8FCBD7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45C8548B-339B-46B2-BF01-1EE3DDC72AA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EC5C30-0B3A-4B13-ADDD-7C63C8AA921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536735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F408F-8083-4F07-9628-074C7AFE41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70477E0-A333-439D-A531-30B39A81346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5D59501-D187-414C-AACE-F838720036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235F890-BB8A-49E1-880A-924FD6FE402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133F5E9-5DAC-4C4A-9DF5-C2B87276BCC8}"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10-May-24</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51CA38FE-429A-41E7-942D-ECCE639D3CA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2401D9BC-0038-4041-AE2C-657BF99D41E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EC5C30-0B3A-4B13-ADDD-7C63C8AA921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83468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56CFD-7F35-482C-A50F-B3D43ACB0AE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FD7F3EF-0FE9-46C4-A116-5DA6E26B0D5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D10B4041-0F17-42D8-AF16-AB099A39FF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BAF67FF-F8F1-4B22-A471-9317ED3A25F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133F5E9-5DAC-4C4A-9DF5-C2B87276BCC8}"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10-May-24</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A73D6993-98F8-4234-B24A-02D4DB41CE9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F2A34037-0E7D-4379-ACA0-98611B2F76E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EC5C30-0B3A-4B13-ADDD-7C63C8AA921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569142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AE108-9C7F-4CDC-AD71-B576580A199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A103746-779A-435F-995A-5BF82C86C29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84E866-B322-455F-AC32-8C164B8CD9C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133F5E9-5DAC-4C4A-9DF5-C2B87276BCC8}"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10-May-24</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AC0D61E0-F80F-48E7-A817-F1CECBEE9A3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5BF34AFC-4299-43F1-A312-79EF0102CEF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EC5C30-0B3A-4B13-ADDD-7C63C8AA921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113170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E1D3E-E4B6-4EAA-BFB4-25A0557A6CB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F7E0856-45A8-4EAD-A9D6-8A993968A1A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90EEBE1-2BAF-4C94-8403-6E8454F9BC4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133F5E9-5DAC-4C4A-9DF5-C2B87276BCC8}"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10-May-24</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F3358F46-E931-4D79-94A5-037AFD07333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E5130D95-EF5F-4A0A-93BD-73AEE2C2FF1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EC5C30-0B3A-4B13-ADDD-7C63C8AA921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642253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ABEC0-6253-4360-B586-B9D20933DE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946E20B-8661-4C60-84FB-4892E8B4860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132BE45-79E4-479B-BD2F-46CCB0BEE62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589105E-DF25-4F38-BDE2-9B00C2C44FC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133F5E9-5DAC-4C4A-9DF5-C2B87276BCC8}"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10-May-24</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B1D9C4A8-7467-4BAD-98A2-0B63CAC19B6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8BC5C5C0-08E4-4F7B-9E80-8925539D221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EC5C30-0B3A-4B13-ADDD-7C63C8AA921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677388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FF641-A5CC-4263-A394-2112D623A8A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24D6865-C632-473C-AEC8-8D3F71562BE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9FDBD19-4D33-4F6A-9938-6A04B3888EC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1697E46-CE4D-480E-A997-2B53B2DF55B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B8B7E36-823F-4FD4-B826-E450A124800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DBB3B14-C886-4F84-9FD5-11C8320E1FE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133F5E9-5DAC-4C4A-9DF5-C2B87276BCC8}"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10-May-24</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8" name="Footer Placeholder 7">
            <a:extLst>
              <a:ext uri="{FF2B5EF4-FFF2-40B4-BE49-F238E27FC236}">
                <a16:creationId xmlns:a16="http://schemas.microsoft.com/office/drawing/2014/main" id="{DF9AF591-4BBF-4BF2-9EF7-F8B114DFA16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9" name="Slide Number Placeholder 8">
            <a:extLst>
              <a:ext uri="{FF2B5EF4-FFF2-40B4-BE49-F238E27FC236}">
                <a16:creationId xmlns:a16="http://schemas.microsoft.com/office/drawing/2014/main" id="{352B1A04-B244-4AE3-8997-9B075B10597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EC5C30-0B3A-4B13-ADDD-7C63C8AA921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892577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408F1-BB29-4C6F-91C9-653A730BECC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F54FEF9-8D09-4091-BE99-B6264EBD34B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133F5E9-5DAC-4C4A-9DF5-C2B87276BCC8}"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10-May-24</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4" name="Footer Placeholder 3">
            <a:extLst>
              <a:ext uri="{FF2B5EF4-FFF2-40B4-BE49-F238E27FC236}">
                <a16:creationId xmlns:a16="http://schemas.microsoft.com/office/drawing/2014/main" id="{0B5F49AA-83D5-4063-9CDE-AA7763048B6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B2A2B27C-3C99-4208-B425-775413C5365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EC5C30-0B3A-4B13-ADDD-7C63C8AA921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740214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2A62B2-A6D1-4A6F-8B20-80606F47854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133F5E9-5DAC-4C4A-9DF5-C2B87276BCC8}"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10-May-24</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3" name="Footer Placeholder 2">
            <a:extLst>
              <a:ext uri="{FF2B5EF4-FFF2-40B4-BE49-F238E27FC236}">
                <a16:creationId xmlns:a16="http://schemas.microsoft.com/office/drawing/2014/main" id="{C02E4958-7A46-4331-B2D8-2C31D8FCBD7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45C8548B-339B-46B2-BF01-1EE3DDC72AA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EC5C30-0B3A-4B13-ADDD-7C63C8AA921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323729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F408F-8083-4F07-9628-074C7AFE41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70477E0-A333-439D-A531-30B39A81346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5D59501-D187-414C-AACE-F838720036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235F890-BB8A-49E1-880A-924FD6FE402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133F5E9-5DAC-4C4A-9DF5-C2B87276BCC8}"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10-May-24</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51CA38FE-429A-41E7-942D-ECCE639D3CA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2401D9BC-0038-4041-AE2C-657BF99D41E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EC5C30-0B3A-4B13-ADDD-7C63C8AA921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786275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56CFD-7F35-482C-A50F-B3D43ACB0AE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FD7F3EF-0FE9-46C4-A116-5DA6E26B0D5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D10B4041-0F17-42D8-AF16-AB099A39FF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BAF67FF-F8F1-4B22-A471-9317ED3A25F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133F5E9-5DAC-4C4A-9DF5-C2B87276BCC8}"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10-May-24</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A73D6993-98F8-4234-B24A-02D4DB41CE9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F2A34037-0E7D-4379-ACA0-98611B2F76E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EC5C30-0B3A-4B13-ADDD-7C63C8AA921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846942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1.png"/><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645B175-C851-453B-B2A0-9A5CFCADC0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E65F4A2-0E4F-4E49-A0BF-BEEC722033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28AA27-3F13-4BFD-B949-21CF3191088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133F5E9-5DAC-4C4A-9DF5-C2B87276BCC8}"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10-May-24</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EEEE99A2-0FED-42D4-9FBD-08CC1C3F81B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DF2468D4-5440-4CE2-BAB3-61D83F628C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CEC5C30-0B3A-4B13-ADDD-7C63C8AA921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7" name="Picture 6" descr="Logo, company name&#10;&#10;Description automatically generated">
            <a:extLst>
              <a:ext uri="{FF2B5EF4-FFF2-40B4-BE49-F238E27FC236}">
                <a16:creationId xmlns:a16="http://schemas.microsoft.com/office/drawing/2014/main" id="{C617D0E3-7879-4E51-9843-14E11D752E40}"/>
              </a:ext>
            </a:extLst>
          </p:cNvPr>
          <p:cNvPicPr>
            <a:picLocks noChangeAspect="1"/>
          </p:cNvPicPr>
          <p:nvPr userDrawn="1"/>
        </p:nvPicPr>
        <p:blipFill>
          <a:blip r:embed="rId11"/>
          <a:stretch>
            <a:fillRect/>
          </a:stretch>
        </p:blipFill>
        <p:spPr>
          <a:xfrm>
            <a:off x="9411307" y="5438588"/>
            <a:ext cx="2086303" cy="1656138"/>
          </a:xfrm>
          <a:prstGeom prst="rect">
            <a:avLst/>
          </a:prstGeom>
        </p:spPr>
      </p:pic>
    </p:spTree>
    <p:extLst>
      <p:ext uri="{BB962C8B-B14F-4D97-AF65-F5344CB8AC3E}">
        <p14:creationId xmlns:p14="http://schemas.microsoft.com/office/powerpoint/2010/main" val="29750695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645B175-C851-453B-B2A0-9A5CFCADC0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E65F4A2-0E4F-4E49-A0BF-BEEC722033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28AA27-3F13-4BFD-B949-21CF3191088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133F5E9-5DAC-4C4A-9DF5-C2B87276BCC8}"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10-May-24</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EEEE99A2-0FED-42D4-9FBD-08CC1C3F81B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DF2468D4-5440-4CE2-BAB3-61D83F628C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CEC5C30-0B3A-4B13-ADDD-7C63C8AA921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7" name="Picture 6" descr="Logo, company name&#10;&#10;Description automatically generated">
            <a:extLst>
              <a:ext uri="{FF2B5EF4-FFF2-40B4-BE49-F238E27FC236}">
                <a16:creationId xmlns:a16="http://schemas.microsoft.com/office/drawing/2014/main" id="{C617D0E3-7879-4E51-9843-14E11D752E40}"/>
              </a:ext>
            </a:extLst>
          </p:cNvPr>
          <p:cNvPicPr>
            <a:picLocks noChangeAspect="1"/>
          </p:cNvPicPr>
          <p:nvPr userDrawn="1"/>
        </p:nvPicPr>
        <p:blipFill>
          <a:blip r:embed="rId11"/>
          <a:stretch>
            <a:fillRect/>
          </a:stretch>
        </p:blipFill>
        <p:spPr>
          <a:xfrm>
            <a:off x="9411307" y="5438588"/>
            <a:ext cx="2086303" cy="1656138"/>
          </a:xfrm>
          <a:prstGeom prst="rect">
            <a:avLst/>
          </a:prstGeom>
        </p:spPr>
      </p:pic>
    </p:spTree>
    <p:extLst>
      <p:ext uri="{BB962C8B-B14F-4D97-AF65-F5344CB8AC3E}">
        <p14:creationId xmlns:p14="http://schemas.microsoft.com/office/powerpoint/2010/main" val="1980740358"/>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svg"/></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wav"/><Relationship Id="rId1" Type="http://schemas.microsoft.com/office/2007/relationships/media" Target="../media/media1.wav"/><Relationship Id="rId5" Type="http://schemas.openxmlformats.org/officeDocument/2006/relationships/image" Target="../media/image7.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slide" Target="slide21.xml"/><Relationship Id="rId3" Type="http://schemas.openxmlformats.org/officeDocument/2006/relationships/slide" Target="slide19.xml"/><Relationship Id="rId7" Type="http://schemas.openxmlformats.org/officeDocument/2006/relationships/slide" Target="slide20.xml"/><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slide" Target="slide16.xml"/><Relationship Id="rId5" Type="http://schemas.openxmlformats.org/officeDocument/2006/relationships/slide" Target="slide17.xml"/><Relationship Id="rId4" Type="http://schemas.openxmlformats.org/officeDocument/2006/relationships/slide" Target="slide18.xml"/><Relationship Id="rId9" Type="http://schemas.openxmlformats.org/officeDocument/2006/relationships/slide" Target="slide22.xml"/></Relationships>
</file>

<file path=ppt/slides/_rels/slide1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audio" Target="../media/audio2.wav"/><Relationship Id="rId7" Type="http://schemas.openxmlformats.org/officeDocument/2006/relationships/image" Target="../media/image8.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audio" Target="../media/audio5.wav"/><Relationship Id="rId11" Type="http://schemas.openxmlformats.org/officeDocument/2006/relationships/audio" Target="../media/audio1.wav"/><Relationship Id="rId5" Type="http://schemas.openxmlformats.org/officeDocument/2006/relationships/audio" Target="../media/audio4.wav"/><Relationship Id="rId10" Type="http://schemas.openxmlformats.org/officeDocument/2006/relationships/slide" Target="slide15.xml"/><Relationship Id="rId4" Type="http://schemas.openxmlformats.org/officeDocument/2006/relationships/audio" Target="../media/audio3.wav"/><Relationship Id="rId9" Type="http://schemas.openxmlformats.org/officeDocument/2006/relationships/slide" Target="slide1.xml"/></Relationships>
</file>

<file path=ppt/slides/_rels/slide1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audio" Target="../media/audio2.wav"/><Relationship Id="rId7" Type="http://schemas.openxmlformats.org/officeDocument/2006/relationships/image" Target="../media/image8.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audio" Target="../media/audio4.wav"/><Relationship Id="rId11" Type="http://schemas.openxmlformats.org/officeDocument/2006/relationships/audio" Target="../media/audio1.wav"/><Relationship Id="rId5" Type="http://schemas.openxmlformats.org/officeDocument/2006/relationships/audio" Target="../media/audio5.wav"/><Relationship Id="rId10" Type="http://schemas.openxmlformats.org/officeDocument/2006/relationships/slide" Target="slide15.xml"/><Relationship Id="rId4" Type="http://schemas.openxmlformats.org/officeDocument/2006/relationships/audio" Target="../media/audio3.wav"/><Relationship Id="rId9" Type="http://schemas.openxmlformats.org/officeDocument/2006/relationships/slide" Target="slide1.xml"/></Relationships>
</file>

<file path=ppt/slides/_rels/slide1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audio" Target="../media/audio2.wav"/><Relationship Id="rId7" Type="http://schemas.openxmlformats.org/officeDocument/2006/relationships/image" Target="../media/image8.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audio" Target="../media/audio4.wav"/><Relationship Id="rId11" Type="http://schemas.openxmlformats.org/officeDocument/2006/relationships/audio" Target="../media/audio1.wav"/><Relationship Id="rId5" Type="http://schemas.openxmlformats.org/officeDocument/2006/relationships/audio" Target="../media/audio5.wav"/><Relationship Id="rId10" Type="http://schemas.openxmlformats.org/officeDocument/2006/relationships/slide" Target="slide15.xml"/><Relationship Id="rId4" Type="http://schemas.openxmlformats.org/officeDocument/2006/relationships/audio" Target="../media/audio3.wav"/><Relationship Id="rId9" Type="http://schemas.openxmlformats.org/officeDocument/2006/relationships/slide" Target="slide1.xml"/></Relationships>
</file>

<file path=ppt/slides/_rels/slide19.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audio" Target="../media/audio2.wav"/><Relationship Id="rId7" Type="http://schemas.openxmlformats.org/officeDocument/2006/relationships/image" Target="../media/image8.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audio" Target="../media/audio5.wav"/><Relationship Id="rId11" Type="http://schemas.openxmlformats.org/officeDocument/2006/relationships/audio" Target="../media/audio1.wav"/><Relationship Id="rId5" Type="http://schemas.openxmlformats.org/officeDocument/2006/relationships/audio" Target="../media/audio4.wav"/><Relationship Id="rId10" Type="http://schemas.openxmlformats.org/officeDocument/2006/relationships/slide" Target="slide15.xml"/><Relationship Id="rId4" Type="http://schemas.openxmlformats.org/officeDocument/2006/relationships/audio" Target="../media/audio3.wav"/><Relationship Id="rId9" Type="http://schemas.openxmlformats.org/officeDocument/2006/relationships/slide" Target="slide1.xml"/></Relationships>
</file>

<file path=ppt/slides/_rels/slide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audio" Target="../media/audio2.wav"/><Relationship Id="rId7" Type="http://schemas.openxmlformats.org/officeDocument/2006/relationships/image" Target="../media/image8.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audio" Target="../media/audio5.wav"/><Relationship Id="rId11" Type="http://schemas.openxmlformats.org/officeDocument/2006/relationships/audio" Target="../media/audio1.wav"/><Relationship Id="rId5" Type="http://schemas.openxmlformats.org/officeDocument/2006/relationships/audio" Target="../media/audio4.wav"/><Relationship Id="rId10" Type="http://schemas.openxmlformats.org/officeDocument/2006/relationships/slide" Target="slide15.xml"/><Relationship Id="rId4" Type="http://schemas.openxmlformats.org/officeDocument/2006/relationships/audio" Target="../media/audio3.wav"/><Relationship Id="rId9" Type="http://schemas.openxmlformats.org/officeDocument/2006/relationships/slide" Target="slide1.xml"/></Relationships>
</file>

<file path=ppt/slides/_rels/slide21.xml.rels><?xml version="1.0" encoding="UTF-8" standalone="yes"?>
<Relationships xmlns="http://schemas.openxmlformats.org/package/2006/relationships"><Relationship Id="rId8" Type="http://schemas.openxmlformats.org/officeDocument/2006/relationships/slide" Target="slide15.xml"/><Relationship Id="rId3" Type="http://schemas.openxmlformats.org/officeDocument/2006/relationships/audio" Target="../media/audio2.wav"/><Relationship Id="rId7" Type="http://schemas.openxmlformats.org/officeDocument/2006/relationships/slide" Target="slide1.xm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audio" Target="../media/audio3.wav"/><Relationship Id="rId9" Type="http://schemas.openxmlformats.org/officeDocument/2006/relationships/audio" Target="../media/audio1.wav"/></Relationships>
</file>

<file path=ppt/slides/_rels/slide22.xml.rels><?xml version="1.0" encoding="UTF-8" standalone="yes"?>
<Relationships xmlns="http://schemas.openxmlformats.org/package/2006/relationships"><Relationship Id="rId8" Type="http://schemas.openxmlformats.org/officeDocument/2006/relationships/slide" Target="slide15.xml"/><Relationship Id="rId3" Type="http://schemas.openxmlformats.org/officeDocument/2006/relationships/audio" Target="../media/audio2.wav"/><Relationship Id="rId7" Type="http://schemas.openxmlformats.org/officeDocument/2006/relationships/slide" Target="slide1.xm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audio" Target="../media/audio3.wav"/><Relationship Id="rId9" Type="http://schemas.openxmlformats.org/officeDocument/2006/relationships/audio" Target="../media/audio1.wav"/></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2">
            <a:extLst>
              <a:ext uri="{FF2B5EF4-FFF2-40B4-BE49-F238E27FC236}">
                <a16:creationId xmlns:a16="http://schemas.microsoft.com/office/drawing/2014/main" id="{F4B5F415-7490-4054-85B4-10F7AE6D3385}"/>
              </a:ext>
            </a:extLst>
          </p:cNvPr>
          <p:cNvSpPr>
            <a:spLocks noGrp="1"/>
          </p:cNvSpPr>
          <p:nvPr>
            <p:ph type="ctrTitle"/>
          </p:nvPr>
        </p:nvSpPr>
        <p:spPr>
          <a:xfrm>
            <a:off x="262360" y="2696953"/>
            <a:ext cx="11809826" cy="1407997"/>
          </a:xfrm>
        </p:spPr>
        <p:txBody>
          <a:bodyPr anchor="ctr">
            <a:noAutofit/>
          </a:bodyPr>
          <a:lstStyle/>
          <a:p>
            <a:r>
              <a:rPr lang="en-US" sz="5000" b="1">
                <a:solidFill>
                  <a:srgbClr val="FFFF00"/>
                </a:solidFill>
                <a:cs typeface="Times New Roman" panose="02020603050405020304" pitchFamily="18" charset="0"/>
              </a:rPr>
              <a:t>Biểu đồ cột kép (tiết 2)</a:t>
            </a:r>
            <a:endParaRPr lang="en-US" sz="5000" b="1" dirty="0">
              <a:solidFill>
                <a:srgbClr val="FFFF00"/>
              </a:solidFill>
              <a:cs typeface="Times New Roman" panose="02020603050405020304" pitchFamily="18" charset="0"/>
            </a:endParaRPr>
          </a:p>
        </p:txBody>
      </p:sp>
      <p:cxnSp>
        <p:nvCxnSpPr>
          <p:cNvPr id="5" name="Straight Connector 4">
            <a:extLst>
              <a:ext uri="{FF2B5EF4-FFF2-40B4-BE49-F238E27FC236}">
                <a16:creationId xmlns:a16="http://schemas.microsoft.com/office/drawing/2014/main" id="{AA65E432-C1E6-4C36-BF8E-2DA25E65DC32}"/>
              </a:ext>
              <a:ext uri="{C183D7F6-B498-43B3-948B-1728B52AA6E4}">
                <adec:decorative xmlns:adec="http://schemas.microsoft.com/office/drawing/2017/decorative" val="1"/>
              </a:ext>
            </a:extLst>
          </p:cNvPr>
          <p:cNvCxnSpPr/>
          <p:nvPr/>
        </p:nvCxnSpPr>
        <p:spPr>
          <a:xfrm>
            <a:off x="3579677" y="4747910"/>
            <a:ext cx="49149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7" name="1" descr="Clipboard">
            <a:extLst>
              <a:ext uri="{FF2B5EF4-FFF2-40B4-BE49-F238E27FC236}">
                <a16:creationId xmlns:a16="http://schemas.microsoft.com/office/drawing/2014/main" id="{2A123BD8-A09C-49C0-98E8-54B55610A92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631394">
            <a:off x="-685842" y="3883013"/>
            <a:ext cx="3194131" cy="3194131"/>
          </a:xfrm>
          <a:prstGeom prst="rect">
            <a:avLst/>
          </a:prstGeom>
        </p:spPr>
      </p:pic>
      <p:sp>
        <p:nvSpPr>
          <p:cNvPr id="9" name="!!1">
            <a:extLst>
              <a:ext uri="{FF2B5EF4-FFF2-40B4-BE49-F238E27FC236}">
                <a16:creationId xmlns:a16="http://schemas.microsoft.com/office/drawing/2014/main" id="{0E246211-C9C9-4B3E-9DDF-914AB989AE93}"/>
              </a:ext>
            </a:extLst>
          </p:cNvPr>
          <p:cNvSpPr txBox="1"/>
          <p:nvPr/>
        </p:nvSpPr>
        <p:spPr>
          <a:xfrm>
            <a:off x="4397104" y="2138683"/>
            <a:ext cx="3330220" cy="861774"/>
          </a:xfrm>
          <a:prstGeom prst="rect">
            <a:avLst/>
          </a:prstGeom>
          <a:noFill/>
        </p:spPr>
        <p:txBody>
          <a:bodyPr wrap="square">
            <a:spAutoFit/>
          </a:bodyPr>
          <a:lstStyle/>
          <a:p>
            <a:pPr algn="ctr"/>
            <a:r>
              <a:rPr lang="en-US" sz="4800" b="1">
                <a:solidFill>
                  <a:srgbClr val="FFFF00"/>
                </a:solidFill>
                <a:latin typeface="+mj-lt"/>
                <a:cs typeface="Times New Roman" panose="02020603050405020304" pitchFamily="18" charset="0"/>
              </a:rPr>
              <a:t>S6-C4-T….</a:t>
            </a:r>
            <a:endParaRPr lang="en-US" sz="4800">
              <a:solidFill>
                <a:srgbClr val="FFFF00"/>
              </a:solidFill>
              <a:latin typeface="+mj-lt"/>
            </a:endParaRPr>
          </a:p>
        </p:txBody>
      </p:sp>
      <p:sp>
        <p:nvSpPr>
          <p:cNvPr id="3" name="Subtitle 2">
            <a:extLst>
              <a:ext uri="{FF2B5EF4-FFF2-40B4-BE49-F238E27FC236}">
                <a16:creationId xmlns:a16="http://schemas.microsoft.com/office/drawing/2014/main" id="{1C44D940-18A5-38A3-ABB5-2BD1F738A844}"/>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9123572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152358"/>
            <a:ext cx="6133108" cy="5919729"/>
          </a:xfrm>
          <a:prstGeom prst="rect">
            <a:avLst/>
          </a:prstGeom>
        </p:spPr>
      </p:pic>
      <p:sp>
        <p:nvSpPr>
          <p:cNvPr id="2" name="TextBox 1"/>
          <p:cNvSpPr txBox="1"/>
          <p:nvPr/>
        </p:nvSpPr>
        <p:spPr>
          <a:xfrm>
            <a:off x="0" y="6488668"/>
            <a:ext cx="2463800" cy="369332"/>
          </a:xfrm>
          <a:prstGeom prst="rect">
            <a:avLst/>
          </a:prstGeom>
          <a:noFill/>
        </p:spPr>
        <p:txBody>
          <a:bodyPr wrap="square" rtlCol="0">
            <a:spAutoFit/>
          </a:bodyPr>
          <a:lstStyle/>
          <a:p>
            <a:r>
              <a:rPr lang="en-US" i="1">
                <a:solidFill>
                  <a:srgbClr val="CC3399"/>
                </a:solidFill>
              </a:rPr>
              <a:t>Hướng dẫn trả lời</a:t>
            </a:r>
          </a:p>
        </p:txBody>
      </p:sp>
      <p:sp>
        <p:nvSpPr>
          <p:cNvPr id="6" name="TextBox 5"/>
          <p:cNvSpPr txBox="1"/>
          <p:nvPr/>
        </p:nvSpPr>
        <p:spPr>
          <a:xfrm>
            <a:off x="2365326" y="6072087"/>
            <a:ext cx="2070100" cy="523220"/>
          </a:xfrm>
          <a:prstGeom prst="rect">
            <a:avLst/>
          </a:prstGeom>
          <a:noFill/>
        </p:spPr>
        <p:txBody>
          <a:bodyPr wrap="square" rtlCol="0">
            <a:spAutoFit/>
          </a:bodyPr>
          <a:lstStyle/>
          <a:p>
            <a:pPr algn="ctr"/>
            <a:r>
              <a:rPr lang="en-US" sz="2800" b="1" i="1">
                <a:solidFill>
                  <a:schemeClr val="accent2">
                    <a:lumMod val="75000"/>
                  </a:schemeClr>
                </a:solidFill>
              </a:rPr>
              <a:t>Hình 15</a:t>
            </a:r>
          </a:p>
        </p:txBody>
      </p:sp>
      <p:sp>
        <p:nvSpPr>
          <p:cNvPr id="7" name="TextBox 6"/>
          <p:cNvSpPr txBox="1"/>
          <p:nvPr/>
        </p:nvSpPr>
        <p:spPr>
          <a:xfrm>
            <a:off x="6451600" y="596900"/>
            <a:ext cx="5638800" cy="2677656"/>
          </a:xfrm>
          <a:prstGeom prst="rect">
            <a:avLst/>
          </a:prstGeom>
          <a:noFill/>
        </p:spPr>
        <p:txBody>
          <a:bodyPr wrap="square" rtlCol="0">
            <a:spAutoFit/>
          </a:bodyPr>
          <a:lstStyle/>
          <a:p>
            <a:pPr algn="just"/>
            <a:r>
              <a:rPr lang="en-US" sz="2800" b="1">
                <a:solidFill>
                  <a:schemeClr val="accent2">
                    <a:lumMod val="75000"/>
                  </a:schemeClr>
                </a:solidFill>
              </a:rPr>
              <a:t>Bài tập 2 trang 13</a:t>
            </a:r>
          </a:p>
          <a:p>
            <a:pPr algn="just"/>
            <a:r>
              <a:rPr lang="en-US" sz="2800">
                <a:solidFill>
                  <a:schemeClr val="accent2">
                    <a:lumMod val="75000"/>
                  </a:schemeClr>
                </a:solidFill>
              </a:rPr>
              <a:t>a) Biểu đồ ở </a:t>
            </a:r>
            <a:r>
              <a:rPr lang="en-US" sz="2800" i="1">
                <a:solidFill>
                  <a:schemeClr val="accent2">
                    <a:lumMod val="75000"/>
                  </a:schemeClr>
                </a:solidFill>
              </a:rPr>
              <a:t>Hình 15 </a:t>
            </a:r>
            <a:r>
              <a:rPr lang="en-US" sz="2800">
                <a:solidFill>
                  <a:schemeClr val="accent2">
                    <a:lumMod val="75000"/>
                  </a:schemeClr>
                </a:solidFill>
              </a:rPr>
              <a:t>thống kê số áo được bán ra trong hai ngày của hai cửa hàng kinh doanh. Mỗi cửa hàng đó đã bán được bao nhiêu chiếc áo trong hai ngày?</a:t>
            </a:r>
          </a:p>
        </p:txBody>
      </p:sp>
      <p:sp>
        <p:nvSpPr>
          <p:cNvPr id="9" name="Rectangle 8"/>
          <p:cNvSpPr/>
          <p:nvPr/>
        </p:nvSpPr>
        <p:spPr>
          <a:xfrm>
            <a:off x="6496050" y="3500886"/>
            <a:ext cx="5549900" cy="1041247"/>
          </a:xfrm>
          <a:prstGeom prst="rect">
            <a:avLst/>
          </a:prstGeom>
          <a:solidFill>
            <a:srgbClr val="FFFF9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algn="just">
              <a:lnSpc>
                <a:spcPct val="115000"/>
              </a:lnSpc>
              <a:spcAft>
                <a:spcPts val="0"/>
              </a:spcAft>
            </a:pPr>
            <a:r>
              <a:rPr lang="en-US" sz="2800">
                <a:latin typeface="+mj-lt"/>
                <a:ea typeface="Times New Roman" panose="02020603050405020304" pitchFamily="18" charset="0"/>
                <a:cs typeface="Times New Roman" panose="02020603050405020304" pitchFamily="18" charset="0"/>
              </a:rPr>
              <a:t>Trong 2 ngày, cửa hàng 1 đã bán được số áo là: 6 + 8 = 14 (chiếc)</a:t>
            </a:r>
          </a:p>
        </p:txBody>
      </p:sp>
      <p:sp>
        <p:nvSpPr>
          <p:cNvPr id="4" name="Oval 3"/>
          <p:cNvSpPr/>
          <p:nvPr/>
        </p:nvSpPr>
        <p:spPr>
          <a:xfrm>
            <a:off x="1055076" y="2349304"/>
            <a:ext cx="745587" cy="565970"/>
          </a:xfrm>
          <a:prstGeom prst="ellipse">
            <a:avLst/>
          </a:prstGeom>
          <a:noFill/>
          <a:ln w="38100">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b="1">
                <a:solidFill>
                  <a:schemeClr val="accent1">
                    <a:lumMod val="50000"/>
                  </a:schemeClr>
                </a:solidFill>
              </a:rPr>
              <a:t>6</a:t>
            </a:r>
          </a:p>
        </p:txBody>
      </p:sp>
      <p:sp>
        <p:nvSpPr>
          <p:cNvPr id="10" name="Oval 9"/>
          <p:cNvSpPr/>
          <p:nvPr/>
        </p:nvSpPr>
        <p:spPr>
          <a:xfrm>
            <a:off x="2860238" y="1479687"/>
            <a:ext cx="745587" cy="565970"/>
          </a:xfrm>
          <a:prstGeom prst="ellipse">
            <a:avLst/>
          </a:prstGeom>
          <a:noFill/>
          <a:ln w="38100">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b="1">
                <a:solidFill>
                  <a:schemeClr val="accent1">
                    <a:lumMod val="50000"/>
                  </a:schemeClr>
                </a:solidFill>
              </a:rPr>
              <a:t>8</a:t>
            </a:r>
          </a:p>
        </p:txBody>
      </p:sp>
      <p:sp>
        <p:nvSpPr>
          <p:cNvPr id="11" name="Oval 10"/>
          <p:cNvSpPr/>
          <p:nvPr/>
        </p:nvSpPr>
        <p:spPr>
          <a:xfrm>
            <a:off x="1591601" y="3616589"/>
            <a:ext cx="745587" cy="565970"/>
          </a:xfrm>
          <a:prstGeom prst="ellipse">
            <a:avLst/>
          </a:prstGeom>
          <a:noFill/>
          <a:ln w="38100">
            <a:solidFill>
              <a:schemeClr val="tx1">
                <a:lumMod val="95000"/>
                <a:lumOff val="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b="1">
                <a:solidFill>
                  <a:schemeClr val="accent1">
                    <a:lumMod val="50000"/>
                  </a:schemeClr>
                </a:solidFill>
              </a:rPr>
              <a:t>3</a:t>
            </a:r>
          </a:p>
        </p:txBody>
      </p:sp>
      <p:sp>
        <p:nvSpPr>
          <p:cNvPr id="12" name="Oval 11"/>
          <p:cNvSpPr/>
          <p:nvPr/>
        </p:nvSpPr>
        <p:spPr>
          <a:xfrm>
            <a:off x="3400376" y="3217901"/>
            <a:ext cx="745587" cy="565970"/>
          </a:xfrm>
          <a:prstGeom prst="ellipse">
            <a:avLst/>
          </a:prstGeom>
          <a:noFill/>
          <a:ln w="38100">
            <a:solidFill>
              <a:schemeClr val="tx1">
                <a:lumMod val="95000"/>
                <a:lumOff val="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b="1">
                <a:solidFill>
                  <a:schemeClr val="accent1">
                    <a:lumMod val="50000"/>
                  </a:schemeClr>
                </a:solidFill>
              </a:rPr>
              <a:t>4</a:t>
            </a:r>
          </a:p>
        </p:txBody>
      </p:sp>
      <p:sp>
        <p:nvSpPr>
          <p:cNvPr id="13" name="Rectangle 12"/>
          <p:cNvSpPr/>
          <p:nvPr/>
        </p:nvSpPr>
        <p:spPr>
          <a:xfrm>
            <a:off x="6496050" y="4754803"/>
            <a:ext cx="5549900" cy="954107"/>
          </a:xfrm>
          <a:prstGeom prst="rect">
            <a:avLst/>
          </a:prstGeom>
          <a:solidFill>
            <a:schemeClr val="accent5">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lvl="0" algn="just"/>
            <a:r>
              <a:rPr lang="en-US" sz="2800">
                <a:solidFill>
                  <a:prstClr val="black"/>
                </a:solidFill>
                <a:ea typeface="Times New Roman" panose="02020603050405020304" pitchFamily="18" charset="0"/>
                <a:cs typeface="Times New Roman" panose="02020603050405020304" pitchFamily="18" charset="0"/>
              </a:rPr>
              <a:t>Trong 2 ngày, cửa hàng 2 đã bán được số áo là: 3 + 4 = 7 (chiếc)</a:t>
            </a:r>
          </a:p>
        </p:txBody>
      </p:sp>
      <p:sp>
        <p:nvSpPr>
          <p:cNvPr id="14" name="Oval 13"/>
          <p:cNvSpPr/>
          <p:nvPr/>
        </p:nvSpPr>
        <p:spPr>
          <a:xfrm>
            <a:off x="2504049" y="323557"/>
            <a:ext cx="2489982" cy="47830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2504049" y="745586"/>
            <a:ext cx="2489982" cy="478301"/>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7258051" y="0"/>
            <a:ext cx="4933949" cy="500743"/>
          </a:xfrm>
          <a:prstGeom prst="roundRect">
            <a:avLst>
              <a:gd name="adj"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effectLst>
                  <a:outerShdw blurRad="38100" dist="38100" dir="2700000" algn="tl">
                    <a:srgbClr val="000000">
                      <a:alpha val="43137"/>
                    </a:srgbClr>
                  </a:outerShdw>
                </a:effectLst>
              </a:rPr>
              <a:t>HOẠT ĐỘNG LUYỆN TẬP</a:t>
            </a:r>
          </a:p>
        </p:txBody>
      </p:sp>
    </p:spTree>
    <p:extLst>
      <p:ext uri="{BB962C8B-B14F-4D97-AF65-F5344CB8AC3E}">
        <p14:creationId xmlns:p14="http://schemas.microsoft.com/office/powerpoint/2010/main" val="469991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xit" presetSubtype="0" fill="hold" grpId="1" nodeType="withEffect">
                                  <p:stCondLst>
                                    <p:cond delay="0"/>
                                  </p:stCondLst>
                                  <p:childTnLst>
                                    <p:set>
                                      <p:cBhvr>
                                        <p:cTn id="24" dur="1" fill="hold">
                                          <p:stCondLst>
                                            <p:cond delay="0"/>
                                          </p:stCondLst>
                                        </p:cTn>
                                        <p:tgtEl>
                                          <p:spTgt spid="4"/>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10"/>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4" grpId="1" animBg="1"/>
      <p:bldP spid="10" grpId="0" animBg="1"/>
      <p:bldP spid="10" grpId="1" animBg="1"/>
      <p:bldP spid="11" grpId="0" animBg="1"/>
      <p:bldP spid="12" grpId="0" animBg="1"/>
      <p:bldP spid="13" grpId="0" animBg="1"/>
      <p:bldP spid="14" grpId="0" animBg="1"/>
      <p:bldP spid="14" grpId="1" animBg="1"/>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extLst>
              <p:ext uri="{D42A27DB-BD31-4B8C-83A1-F6EECF244321}">
                <p14:modId xmlns:p14="http://schemas.microsoft.com/office/powerpoint/2010/main" val="3829664361"/>
              </p:ext>
            </p:extLst>
          </p:nvPr>
        </p:nvGraphicFramePr>
        <p:xfrm>
          <a:off x="112933" y="0"/>
          <a:ext cx="6134100" cy="5918199"/>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2463800" y="5918199"/>
            <a:ext cx="2070100" cy="523220"/>
          </a:xfrm>
          <a:prstGeom prst="rect">
            <a:avLst/>
          </a:prstGeom>
          <a:noFill/>
        </p:spPr>
        <p:txBody>
          <a:bodyPr wrap="square" rtlCol="0">
            <a:spAutoFit/>
          </a:bodyPr>
          <a:lstStyle/>
          <a:p>
            <a:pPr algn="ctr"/>
            <a:r>
              <a:rPr lang="en-US" sz="2800" b="1" i="1">
                <a:solidFill>
                  <a:schemeClr val="accent2">
                    <a:lumMod val="75000"/>
                  </a:schemeClr>
                </a:solidFill>
              </a:rPr>
              <a:t>Hình 15</a:t>
            </a:r>
          </a:p>
        </p:txBody>
      </p:sp>
      <p:sp>
        <p:nvSpPr>
          <p:cNvPr id="7" name="TextBox 6"/>
          <p:cNvSpPr txBox="1"/>
          <p:nvPr/>
        </p:nvSpPr>
        <p:spPr>
          <a:xfrm>
            <a:off x="6680200" y="638719"/>
            <a:ext cx="5372100" cy="3539430"/>
          </a:xfrm>
          <a:prstGeom prst="rect">
            <a:avLst/>
          </a:prstGeom>
          <a:noFill/>
        </p:spPr>
        <p:txBody>
          <a:bodyPr wrap="square" rtlCol="0">
            <a:spAutoFit/>
          </a:bodyPr>
          <a:lstStyle/>
          <a:p>
            <a:pPr algn="just"/>
            <a:r>
              <a:rPr lang="en-US" sz="2800" b="1">
                <a:solidFill>
                  <a:schemeClr val="accent2">
                    <a:lumMod val="75000"/>
                  </a:schemeClr>
                </a:solidFill>
              </a:rPr>
              <a:t>Bài tập 2 trang 13</a:t>
            </a:r>
          </a:p>
          <a:p>
            <a:pPr algn="just"/>
            <a:r>
              <a:rPr lang="en-US" sz="2800">
                <a:solidFill>
                  <a:schemeClr val="accent2">
                    <a:lumMod val="75000"/>
                  </a:schemeClr>
                </a:solidFill>
              </a:rPr>
              <a:t>b) Biết rằng sau hai ngày nói trên, cửa hàng 1 đã lãi được 700 000 đồng và cửa hàng 2 đã lãi được 400 000 đồng. Nhận định “bán được càng nhiều áo thì càng lãi nhiều” có hợp lí không?</a:t>
            </a:r>
          </a:p>
        </p:txBody>
      </p:sp>
      <p:sp>
        <p:nvSpPr>
          <p:cNvPr id="4" name="Rectangle 3"/>
          <p:cNvSpPr/>
          <p:nvPr/>
        </p:nvSpPr>
        <p:spPr>
          <a:xfrm>
            <a:off x="6737350" y="1315202"/>
            <a:ext cx="5257800" cy="3539430"/>
          </a:xfrm>
          <a:prstGeom prst="rect">
            <a:avLst/>
          </a:prstGeom>
          <a:solidFill>
            <a:srgbClr val="FFFFB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algn="just"/>
            <a:r>
              <a:rPr lang="en-US" sz="2800">
                <a:latin typeface="+mj-lt"/>
                <a:ea typeface="Times New Roman" panose="02020603050405020304" pitchFamily="18" charset="0"/>
              </a:rPr>
              <a:t>b) Sau 2 ngày nói trên:</a:t>
            </a:r>
          </a:p>
          <a:p>
            <a:pPr algn="just"/>
            <a:r>
              <a:rPr lang="en-US" sz="2800">
                <a:latin typeface="+mj-lt"/>
                <a:ea typeface="Times New Roman" panose="02020603050405020304" pitchFamily="18" charset="0"/>
              </a:rPr>
              <a:t>+ Cửa hàng 1 lãi được: </a:t>
            </a:r>
          </a:p>
          <a:p>
            <a:pPr algn="ctr"/>
            <a:r>
              <a:rPr lang="en-US" sz="2800">
                <a:latin typeface="+mj-lt"/>
                <a:ea typeface="Times New Roman" panose="02020603050405020304" pitchFamily="18" charset="0"/>
              </a:rPr>
              <a:t>700 000 đồng với 14 chiếc áo.</a:t>
            </a:r>
          </a:p>
          <a:p>
            <a:pPr algn="just"/>
            <a:r>
              <a:rPr lang="en-US" sz="2800">
                <a:latin typeface="+mj-lt"/>
                <a:ea typeface="Times New Roman" panose="02020603050405020304" pitchFamily="18" charset="0"/>
              </a:rPr>
              <a:t>+ Cửa hàng 2 lãi được: </a:t>
            </a:r>
          </a:p>
          <a:p>
            <a:pPr algn="ctr"/>
            <a:r>
              <a:rPr lang="en-US" sz="2800">
                <a:latin typeface="+mj-lt"/>
                <a:ea typeface="Times New Roman" panose="02020603050405020304" pitchFamily="18" charset="0"/>
              </a:rPr>
              <a:t>400 000 đồng với 7 chiếc áo.</a:t>
            </a:r>
          </a:p>
          <a:p>
            <a:pPr algn="just"/>
            <a:r>
              <a:rPr lang="en-US" sz="2800">
                <a:latin typeface="+mj-lt"/>
                <a:ea typeface="Times New Roman" panose="02020603050405020304" pitchFamily="18" charset="0"/>
              </a:rPr>
              <a:t>Vậy nhận định “Bán được càng nhiều áo thì càng lãi nhiều” là hợp lí.</a:t>
            </a:r>
            <a:endParaRPr lang="en-US" sz="2800">
              <a:latin typeface="+mj-lt"/>
            </a:endParaRPr>
          </a:p>
        </p:txBody>
      </p:sp>
      <p:sp>
        <p:nvSpPr>
          <p:cNvPr id="9" name="TextBox 8"/>
          <p:cNvSpPr txBox="1"/>
          <p:nvPr/>
        </p:nvSpPr>
        <p:spPr>
          <a:xfrm>
            <a:off x="0" y="6434385"/>
            <a:ext cx="2463800" cy="369332"/>
          </a:xfrm>
          <a:prstGeom prst="rect">
            <a:avLst/>
          </a:prstGeom>
          <a:noFill/>
        </p:spPr>
        <p:txBody>
          <a:bodyPr wrap="square" rtlCol="0">
            <a:spAutoFit/>
          </a:bodyPr>
          <a:lstStyle/>
          <a:p>
            <a:r>
              <a:rPr lang="en-US" i="1">
                <a:solidFill>
                  <a:srgbClr val="CC3399"/>
                </a:solidFill>
              </a:rPr>
              <a:t>Hướng dẫn trả lời</a:t>
            </a:r>
          </a:p>
        </p:txBody>
      </p:sp>
      <p:sp>
        <p:nvSpPr>
          <p:cNvPr id="10" name="Rounded Rectangle 9"/>
          <p:cNvSpPr/>
          <p:nvPr/>
        </p:nvSpPr>
        <p:spPr>
          <a:xfrm>
            <a:off x="7258051" y="0"/>
            <a:ext cx="4933949" cy="500743"/>
          </a:xfrm>
          <a:prstGeom prst="roundRect">
            <a:avLst>
              <a:gd name="adj"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effectLst>
                  <a:outerShdw blurRad="38100" dist="38100" dir="2700000" algn="tl">
                    <a:srgbClr val="000000">
                      <a:alpha val="43137"/>
                    </a:srgbClr>
                  </a:outerShdw>
                </a:effectLst>
              </a:rPr>
              <a:t>HOẠT ĐỘNG LUYỆN TẬP</a:t>
            </a:r>
          </a:p>
        </p:txBody>
      </p:sp>
    </p:spTree>
    <p:extLst>
      <p:ext uri="{BB962C8B-B14F-4D97-AF65-F5344CB8AC3E}">
        <p14:creationId xmlns:p14="http://schemas.microsoft.com/office/powerpoint/2010/main" val="2786300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xit"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65098" y="1931015"/>
            <a:ext cx="10213052" cy="1938992"/>
          </a:xfrm>
          <a:prstGeom prst="rect">
            <a:avLst/>
          </a:prstGeom>
          <a:noFill/>
        </p:spPr>
        <p:txBody>
          <a:bodyPr wrap="none" lIns="91440" tIns="45720" rIns="91440" bIns="45720">
            <a:spAutoFit/>
          </a:bodyPr>
          <a:lstStyle/>
          <a:p>
            <a:pPr algn="ctr"/>
            <a:r>
              <a:rPr lang="en-US" sz="6000" b="1" cap="none" spc="0">
                <a:ln w="28575">
                  <a:solidFill>
                    <a:schemeClr val="tx1">
                      <a:lumMod val="50000"/>
                      <a:lumOff val="50000"/>
                    </a:schemeClr>
                  </a:solidFill>
                  <a:prstDash val="solid"/>
                </a:ln>
                <a:solidFill>
                  <a:srgbClr val="FFC000"/>
                </a:solidFill>
                <a:effectLst>
                  <a:outerShdw blurRad="12700" dist="38100" dir="2700000" algn="tl" rotWithShape="0">
                    <a:schemeClr val="accent5">
                      <a:lumMod val="60000"/>
                      <a:lumOff val="40000"/>
                    </a:schemeClr>
                  </a:outerShdw>
                </a:effectLst>
                <a:latin typeface="Tahoma" panose="020B0604030504040204" pitchFamily="34" charset="0"/>
                <a:ea typeface="Tahoma" panose="020B0604030504040204" pitchFamily="34" charset="0"/>
                <a:cs typeface="Tahoma" panose="020B0604030504040204" pitchFamily="34" charset="0"/>
              </a:rPr>
              <a:t>TRÒ CHƠI</a:t>
            </a:r>
          </a:p>
          <a:p>
            <a:pPr algn="ctr"/>
            <a:r>
              <a:rPr lang="en-US" sz="6000" b="1" cap="none" spc="0">
                <a:ln w="28575">
                  <a:solidFill>
                    <a:schemeClr val="tx1">
                      <a:lumMod val="50000"/>
                      <a:lumOff val="50000"/>
                    </a:schemeClr>
                  </a:solidFill>
                  <a:prstDash val="solid"/>
                </a:ln>
                <a:solidFill>
                  <a:srgbClr val="FFC000"/>
                </a:solidFill>
                <a:effectLst>
                  <a:outerShdw blurRad="12700" dist="38100" dir="2700000" algn="tl" rotWithShape="0">
                    <a:schemeClr val="accent5">
                      <a:lumMod val="60000"/>
                      <a:lumOff val="40000"/>
                    </a:schemeClr>
                  </a:outerShdw>
                </a:effectLst>
                <a:latin typeface="Tahoma" panose="020B0604030504040204" pitchFamily="34" charset="0"/>
                <a:ea typeface="Tahoma" panose="020B0604030504040204" pitchFamily="34" charset="0"/>
                <a:cs typeface="Tahoma" panose="020B0604030504040204" pitchFamily="34" charset="0"/>
              </a:rPr>
              <a:t>VƯỢT </a:t>
            </a:r>
            <a:r>
              <a:rPr lang="en-US" sz="6000" b="1" cap="none" spc="0" dirty="0">
                <a:ln w="28575">
                  <a:solidFill>
                    <a:schemeClr val="tx1">
                      <a:lumMod val="50000"/>
                      <a:lumOff val="50000"/>
                    </a:schemeClr>
                  </a:solidFill>
                  <a:prstDash val="solid"/>
                </a:ln>
                <a:solidFill>
                  <a:srgbClr val="FFC000"/>
                </a:solidFill>
                <a:effectLst>
                  <a:outerShdw blurRad="12700" dist="38100" dir="2700000" algn="tl" rotWithShape="0">
                    <a:schemeClr val="accent5">
                      <a:lumMod val="60000"/>
                      <a:lumOff val="40000"/>
                    </a:schemeClr>
                  </a:outerShdw>
                </a:effectLst>
                <a:latin typeface="Tahoma" panose="020B0604030504040204" pitchFamily="34" charset="0"/>
                <a:ea typeface="Tahoma" panose="020B0604030504040204" pitchFamily="34" charset="0"/>
                <a:cs typeface="Tahoma" panose="020B0604030504040204" pitchFamily="34" charset="0"/>
              </a:rPr>
              <a:t>CHƯỚNG NGẠI VẬT</a:t>
            </a:r>
          </a:p>
        </p:txBody>
      </p:sp>
      <p:pic>
        <p:nvPicPr>
          <p:cNvPr id="65" name="introl vuotchuongngaivat">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2612914" y="1034142"/>
            <a:ext cx="609600" cy="609600"/>
          </a:xfrm>
          <a:prstGeom prst="rect">
            <a:avLst/>
          </a:prstGeom>
        </p:spPr>
      </p:pic>
      <p:sp>
        <p:nvSpPr>
          <p:cNvPr id="30" name="Rounded Rectangle 29"/>
          <p:cNvSpPr/>
          <p:nvPr/>
        </p:nvSpPr>
        <p:spPr>
          <a:xfrm>
            <a:off x="7456714" y="0"/>
            <a:ext cx="4735286" cy="500743"/>
          </a:xfrm>
          <a:prstGeom prst="roundRect">
            <a:avLst>
              <a:gd name="adj" fmla="val 50000"/>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b="1">
                <a:effectLst>
                  <a:outerShdw blurRad="38100" dist="38100" dir="2700000" algn="tl">
                    <a:srgbClr val="000000">
                      <a:alpha val="43137"/>
                    </a:srgbClr>
                  </a:outerShdw>
                </a:effectLst>
              </a:rPr>
              <a:t>HOẠT ĐỘNG VẬN DỤNG</a:t>
            </a: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4266838"/>
            <a:ext cx="1781424" cy="2591162"/>
          </a:xfrm>
          <a:prstGeom prst="rect">
            <a:avLst/>
          </a:prstGeom>
        </p:spPr>
      </p:pic>
    </p:spTree>
    <p:extLst>
      <p:ext uri="{BB962C8B-B14F-4D97-AF65-F5344CB8AC3E}">
        <p14:creationId xmlns:p14="http://schemas.microsoft.com/office/powerpoint/2010/main" val="1214901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p:cTn id="13"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5" dur="500"/>
                                        <p:tgtEl>
                                          <p:spTgt spid="4">
                                            <p:txEl>
                                              <p:pRg st="1" end="1"/>
                                            </p:txEl>
                                          </p:spTgt>
                                        </p:tgtEl>
                                      </p:cBhvr>
                                    </p:animEffect>
                                  </p:childTnLst>
                                </p:cTn>
                              </p:par>
                            </p:childTnLst>
                          </p:cTn>
                        </p:par>
                        <p:par>
                          <p:cTn id="16" fill="hold">
                            <p:stCondLst>
                              <p:cond delay="1000"/>
                            </p:stCondLst>
                            <p:childTnLst>
                              <p:par>
                                <p:cTn id="17" presetID="1" presetClass="mediacall" presetSubtype="0" fill="hold" nodeType="afterEffect">
                                  <p:stCondLst>
                                    <p:cond delay="0"/>
                                  </p:stCondLst>
                                  <p:childTnLst>
                                    <p:cmd type="call" cmd="playFrom(0.0)">
                                      <p:cBhvr>
                                        <p:cTn id="18" dur="3018" fill="hold"/>
                                        <p:tgtEl>
                                          <p:spTgt spid="65"/>
                                        </p:tgtEl>
                                      </p:cBhvr>
                                    </p:cmd>
                                  </p:childTnLst>
                                </p:cTn>
                              </p:par>
                              <p:par>
                                <p:cTn id="19" presetID="26" presetClass="emph" presetSubtype="0" repeatCount="4000" fill="hold" nodeType="withEffect">
                                  <p:stCondLst>
                                    <p:cond delay="0"/>
                                  </p:stCondLst>
                                  <p:childTnLst>
                                    <p:animEffect transition="out" filter="fade">
                                      <p:cBhvr>
                                        <p:cTn id="20" dur="500" tmFilter="0, 0; .2, .5; .8, .5; 1, 0"/>
                                        <p:tgtEl>
                                          <p:spTgt spid="4">
                                            <p:txEl>
                                              <p:pRg st="0" end="0"/>
                                            </p:txEl>
                                          </p:spTgt>
                                        </p:tgtEl>
                                      </p:cBhvr>
                                    </p:animEffect>
                                    <p:animScale>
                                      <p:cBhvr>
                                        <p:cTn id="21" dur="250" autoRev="1" fill="hold"/>
                                        <p:tgtEl>
                                          <p:spTgt spid="4">
                                            <p:txEl>
                                              <p:pRg st="0" end="0"/>
                                            </p:txEl>
                                          </p:spTgt>
                                        </p:tgtEl>
                                      </p:cBhvr>
                                      <p:by x="105000" y="105000"/>
                                    </p:animScale>
                                  </p:childTnLst>
                                </p:cTn>
                              </p:par>
                              <p:par>
                                <p:cTn id="22" presetID="26" presetClass="emph" presetSubtype="0" repeatCount="4000" fill="hold" nodeType="withEffect">
                                  <p:stCondLst>
                                    <p:cond delay="0"/>
                                  </p:stCondLst>
                                  <p:childTnLst>
                                    <p:animEffect transition="out" filter="fade">
                                      <p:cBhvr>
                                        <p:cTn id="23" dur="500" tmFilter="0, 0; .2, .5; .8, .5; 1, 0"/>
                                        <p:tgtEl>
                                          <p:spTgt spid="4">
                                            <p:txEl>
                                              <p:pRg st="1" end="1"/>
                                            </p:txEl>
                                          </p:spTgt>
                                        </p:tgtEl>
                                      </p:cBhvr>
                                    </p:animEffect>
                                    <p:animScale>
                                      <p:cBhvr>
                                        <p:cTn id="24" dur="250" autoRev="1" fill="hold"/>
                                        <p:tgtEl>
                                          <p:spTgt spid="4">
                                            <p:txEl>
                                              <p:pRg st="1" end="1"/>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audio>
              <p:cMediaNode vol="80000">
                <p:cTn id="25" fill="hold" display="0">
                  <p:stCondLst>
                    <p:cond delay="indefinite"/>
                  </p:stCondLst>
                  <p:endCondLst>
                    <p:cond evt="onStopAudio" delay="0">
                      <p:tgtEl>
                        <p:sldTgt/>
                      </p:tgtEl>
                    </p:cond>
                  </p:endCondLst>
                </p:cTn>
                <p:tgtEl>
                  <p:spTgt spid="65"/>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62981" y="568761"/>
            <a:ext cx="6961238" cy="646331"/>
          </a:xfrm>
          <a:prstGeom prst="rect">
            <a:avLst/>
          </a:prstGeom>
          <a:noFill/>
        </p:spPr>
        <p:txBody>
          <a:bodyPr wrap="square" rtlCol="0">
            <a:spAutoFit/>
          </a:bodyPr>
          <a:lstStyle/>
          <a:p>
            <a:pPr algn="ctr"/>
            <a:r>
              <a:rPr lang="en-US" sz="3600" b="1">
                <a:solidFill>
                  <a:srgbClr val="FF0000"/>
                </a:solidFill>
              </a:rPr>
              <a:t>HƯỚNG DẪN TRÒ CHƠI</a:t>
            </a:r>
          </a:p>
        </p:txBody>
      </p:sp>
      <p:sp>
        <p:nvSpPr>
          <p:cNvPr id="3" name="TextBox 2"/>
          <p:cNvSpPr txBox="1"/>
          <p:nvPr/>
        </p:nvSpPr>
        <p:spPr>
          <a:xfrm>
            <a:off x="213695" y="1664110"/>
            <a:ext cx="11830929" cy="4031873"/>
          </a:xfrm>
          <a:prstGeom prst="rect">
            <a:avLst/>
          </a:prstGeom>
          <a:noFill/>
        </p:spPr>
        <p:txBody>
          <a:bodyPr wrap="square" rtlCol="0">
            <a:spAutoFit/>
          </a:bodyPr>
          <a:lstStyle/>
          <a:p>
            <a:pPr algn="just"/>
            <a:r>
              <a:rPr lang="en-US" sz="3200">
                <a:solidFill>
                  <a:srgbClr val="0066FF"/>
                </a:solidFill>
              </a:rPr>
              <a:t>- Lớp chia thành 2 đội</a:t>
            </a:r>
          </a:p>
          <a:p>
            <a:pPr algn="just"/>
            <a:r>
              <a:rPr lang="en-US" sz="3200">
                <a:solidFill>
                  <a:srgbClr val="0066FF"/>
                </a:solidFill>
              </a:rPr>
              <a:t>- Sử dụng biểu đồ cột kép </a:t>
            </a:r>
            <a:r>
              <a:rPr lang="en-US" sz="3200" i="1">
                <a:solidFill>
                  <a:srgbClr val="0066FF"/>
                </a:solidFill>
              </a:rPr>
              <a:t>Hình 16 </a:t>
            </a:r>
            <a:r>
              <a:rPr lang="en-US" sz="3200">
                <a:solidFill>
                  <a:srgbClr val="0066FF"/>
                </a:solidFill>
              </a:rPr>
              <a:t>để trả lời 5 câu hỏi trắc nghiệm và 2 câu hỏi tự luận. Chọn câu hỏi theo thứ tự câu 1 đến câu 7.</a:t>
            </a:r>
          </a:p>
          <a:p>
            <a:pPr algn="just"/>
            <a:r>
              <a:rPr lang="en-US" sz="3200">
                <a:solidFill>
                  <a:srgbClr val="0066FF"/>
                </a:solidFill>
              </a:rPr>
              <a:t>- Mỗi đội thay phiên nhau trả lời theo thứ tự từ câu 1 đến 7.</a:t>
            </a:r>
          </a:p>
          <a:p>
            <a:pPr algn="just"/>
            <a:r>
              <a:rPr lang="en-US" sz="3200">
                <a:solidFill>
                  <a:srgbClr val="0066FF"/>
                </a:solidFill>
              </a:rPr>
              <a:t>- Đội nào trả lời sai thì đội khác trả lời.</a:t>
            </a:r>
          </a:p>
          <a:p>
            <a:pPr algn="just"/>
            <a:r>
              <a:rPr lang="en-US" sz="3200">
                <a:solidFill>
                  <a:srgbClr val="0066FF"/>
                </a:solidFill>
              </a:rPr>
              <a:t>- Mỗi câu hỏi trả lời đúng được 10 điểm, đội trả lời bổ sung được 5 điểm nếu trả lời đúng.</a:t>
            </a:r>
          </a:p>
        </p:txBody>
      </p:sp>
      <p:sp>
        <p:nvSpPr>
          <p:cNvPr id="6" name="Rounded Rectangle 5"/>
          <p:cNvSpPr/>
          <p:nvPr/>
        </p:nvSpPr>
        <p:spPr>
          <a:xfrm>
            <a:off x="7456714" y="0"/>
            <a:ext cx="4735286" cy="500743"/>
          </a:xfrm>
          <a:prstGeom prst="roundRect">
            <a:avLst>
              <a:gd name="adj" fmla="val 50000"/>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b="1">
                <a:effectLst>
                  <a:outerShdw blurRad="38100" dist="38100" dir="2700000" algn="tl">
                    <a:srgbClr val="000000">
                      <a:alpha val="43137"/>
                    </a:srgbClr>
                  </a:outerShdw>
                </a:effectLst>
              </a:rPr>
              <a:t>HOẠT ĐỘNG VẬN DỤNG</a:t>
            </a:r>
          </a:p>
        </p:txBody>
      </p:sp>
    </p:spTree>
    <p:extLst>
      <p:ext uri="{BB962C8B-B14F-4D97-AF65-F5344CB8AC3E}">
        <p14:creationId xmlns:p14="http://schemas.microsoft.com/office/powerpoint/2010/main" val="4922091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extLst>
              <p:ext uri="{D42A27DB-BD31-4B8C-83A1-F6EECF244321}">
                <p14:modId xmlns:p14="http://schemas.microsoft.com/office/powerpoint/2010/main" val="1670772034"/>
              </p:ext>
            </p:extLst>
          </p:nvPr>
        </p:nvGraphicFramePr>
        <p:xfrm>
          <a:off x="0" y="88900"/>
          <a:ext cx="9232900" cy="586992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7970157" y="1327374"/>
            <a:ext cx="3860800" cy="2246769"/>
          </a:xfrm>
          <a:prstGeom prst="rect">
            <a:avLst/>
          </a:prstGeom>
          <a:noFill/>
        </p:spPr>
        <p:txBody>
          <a:bodyPr wrap="square" rtlCol="0">
            <a:spAutoFit/>
          </a:bodyPr>
          <a:lstStyle/>
          <a:p>
            <a:pPr algn="just"/>
            <a:r>
              <a:rPr lang="en-US" sz="2800">
                <a:solidFill>
                  <a:srgbClr val="16641A"/>
                </a:solidFill>
              </a:rPr>
              <a:t>Biểu đồ ở </a:t>
            </a:r>
            <a:r>
              <a:rPr lang="en-US" sz="2800" b="1" i="1">
                <a:solidFill>
                  <a:srgbClr val="16641A"/>
                </a:solidFill>
              </a:rPr>
              <a:t>Hình 16 </a:t>
            </a:r>
            <a:r>
              <a:rPr lang="en-US" sz="2800">
                <a:solidFill>
                  <a:srgbClr val="16641A"/>
                </a:solidFill>
              </a:rPr>
              <a:t>thống kê số lượng ti vi bán được của ba cửa hàng trong tháng 5 và tháng 6 của năm 2018.</a:t>
            </a:r>
          </a:p>
        </p:txBody>
      </p:sp>
      <p:sp>
        <p:nvSpPr>
          <p:cNvPr id="6" name="TextBox 5"/>
          <p:cNvSpPr txBox="1"/>
          <p:nvPr/>
        </p:nvSpPr>
        <p:spPr>
          <a:xfrm>
            <a:off x="3356512" y="5958820"/>
            <a:ext cx="1651000" cy="523220"/>
          </a:xfrm>
          <a:prstGeom prst="rect">
            <a:avLst/>
          </a:prstGeom>
          <a:noFill/>
        </p:spPr>
        <p:txBody>
          <a:bodyPr wrap="square" rtlCol="0">
            <a:spAutoFit/>
          </a:bodyPr>
          <a:lstStyle/>
          <a:p>
            <a:r>
              <a:rPr lang="en-US" sz="2800" b="1" i="1">
                <a:solidFill>
                  <a:schemeClr val="accent6">
                    <a:lumMod val="50000"/>
                  </a:schemeClr>
                </a:solidFill>
              </a:rPr>
              <a:t>Hình 16</a:t>
            </a:r>
          </a:p>
        </p:txBody>
      </p:sp>
      <p:sp>
        <p:nvSpPr>
          <p:cNvPr id="2" name="TextBox 1"/>
          <p:cNvSpPr txBox="1"/>
          <p:nvPr/>
        </p:nvSpPr>
        <p:spPr>
          <a:xfrm>
            <a:off x="50604" y="6488668"/>
            <a:ext cx="9402885" cy="369332"/>
          </a:xfrm>
          <a:prstGeom prst="rect">
            <a:avLst/>
          </a:prstGeom>
          <a:noFill/>
        </p:spPr>
        <p:txBody>
          <a:bodyPr wrap="square" rtlCol="0">
            <a:spAutoFit/>
          </a:bodyPr>
          <a:lstStyle/>
          <a:p>
            <a:r>
              <a:rPr lang="en-US" i="1">
                <a:solidFill>
                  <a:srgbClr val="990099"/>
                </a:solidFill>
              </a:rPr>
              <a:t>Học sinh quan sát màu biểu thị cho tháng, cửa hàng và số lượng ti vi bán ra.</a:t>
            </a:r>
          </a:p>
        </p:txBody>
      </p:sp>
      <p:sp>
        <p:nvSpPr>
          <p:cNvPr id="7" name="Rounded Rectangle 6"/>
          <p:cNvSpPr/>
          <p:nvPr/>
        </p:nvSpPr>
        <p:spPr>
          <a:xfrm>
            <a:off x="7456714" y="0"/>
            <a:ext cx="4735286" cy="500743"/>
          </a:xfrm>
          <a:prstGeom prst="roundRect">
            <a:avLst>
              <a:gd name="adj" fmla="val 50000"/>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b="1">
                <a:effectLst>
                  <a:outerShdw blurRad="38100" dist="38100" dir="2700000" algn="tl">
                    <a:srgbClr val="000000">
                      <a:alpha val="43137"/>
                    </a:srgbClr>
                  </a:outerShdw>
                </a:effectLst>
              </a:rPr>
              <a:t>HOẠT ĐỘNG VẬN DỤNG</a:t>
            </a:r>
          </a:p>
        </p:txBody>
      </p:sp>
    </p:spTree>
    <p:extLst>
      <p:ext uri="{BB962C8B-B14F-4D97-AF65-F5344CB8AC3E}">
        <p14:creationId xmlns:p14="http://schemas.microsoft.com/office/powerpoint/2010/main" val="17047571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266838"/>
            <a:ext cx="1781424" cy="2591162"/>
          </a:xfrm>
          <a:prstGeom prst="rect">
            <a:avLst/>
          </a:prstGeom>
        </p:spPr>
      </p:pic>
      <p:sp>
        <p:nvSpPr>
          <p:cNvPr id="2" name="TextBox 1"/>
          <p:cNvSpPr txBox="1"/>
          <p:nvPr/>
        </p:nvSpPr>
        <p:spPr>
          <a:xfrm>
            <a:off x="623162" y="416537"/>
            <a:ext cx="10452295" cy="1200329"/>
          </a:xfrm>
          <a:prstGeom prst="rect">
            <a:avLst/>
          </a:prstGeom>
          <a:noFill/>
        </p:spPr>
        <p:txBody>
          <a:bodyPr wrap="square" rtlCol="0">
            <a:spAutoFit/>
          </a:bodyPr>
          <a:lstStyle/>
          <a:p>
            <a:pPr algn="just"/>
            <a:r>
              <a:rPr lang="en-US" sz="3600">
                <a:solidFill>
                  <a:srgbClr val="FF0000"/>
                </a:solidFill>
              </a:rPr>
              <a:t>** Câu hỏi trắc nghiệm:</a:t>
            </a:r>
          </a:p>
          <a:p>
            <a:pPr algn="just"/>
            <a:r>
              <a:rPr lang="en-US" sz="3600">
                <a:solidFill>
                  <a:srgbClr val="FF0000"/>
                </a:solidFill>
              </a:rPr>
              <a:t>Chọn đáp án đúng trong các đáp án A, B, C, D</a:t>
            </a:r>
          </a:p>
        </p:txBody>
      </p:sp>
      <p:sp>
        <p:nvSpPr>
          <p:cNvPr id="101" name="Rectangle 100">
            <a:hlinkClick r:id="rId3" action="ppaction://hlinksldjump"/>
          </p:cNvPr>
          <p:cNvSpPr/>
          <p:nvPr/>
        </p:nvSpPr>
        <p:spPr>
          <a:xfrm>
            <a:off x="6980359" y="2024513"/>
            <a:ext cx="1727489" cy="867109"/>
          </a:xfrm>
          <a:prstGeom prst="rect">
            <a:avLst/>
          </a:prstGeom>
          <a:solidFill>
            <a:srgbClr val="00206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latin typeface="Tahoma" panose="020B0604030504040204" pitchFamily="34" charset="0"/>
                <a:ea typeface="Tahoma" panose="020B0604030504040204" pitchFamily="34" charset="0"/>
                <a:cs typeface="Tahoma" panose="020B0604030504040204" pitchFamily="34" charset="0"/>
              </a:rPr>
              <a:t>Câu 4</a:t>
            </a:r>
            <a:endParaRPr lang="vi-VN" sz="4000" b="1" dirty="0">
              <a:latin typeface="Tahoma" panose="020B0604030504040204" pitchFamily="34" charset="0"/>
              <a:ea typeface="Tahoma" panose="020B0604030504040204" pitchFamily="34" charset="0"/>
              <a:cs typeface="Tahoma" panose="020B0604030504040204" pitchFamily="34" charset="0"/>
            </a:endParaRPr>
          </a:p>
        </p:txBody>
      </p:sp>
      <p:sp>
        <p:nvSpPr>
          <p:cNvPr id="132" name="Rectangle 131">
            <a:hlinkClick r:id="rId4" action="ppaction://hlinksldjump"/>
          </p:cNvPr>
          <p:cNvSpPr/>
          <p:nvPr/>
        </p:nvSpPr>
        <p:spPr>
          <a:xfrm>
            <a:off x="4981342" y="2024513"/>
            <a:ext cx="1660013" cy="867109"/>
          </a:xfrm>
          <a:prstGeom prst="rect">
            <a:avLst/>
          </a:prstGeom>
          <a:solidFill>
            <a:srgbClr val="00206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latin typeface="Tahoma" panose="020B0604030504040204" pitchFamily="34" charset="0"/>
                <a:ea typeface="Tahoma" panose="020B0604030504040204" pitchFamily="34" charset="0"/>
                <a:cs typeface="Tahoma" panose="020B0604030504040204" pitchFamily="34" charset="0"/>
              </a:rPr>
              <a:t>Câu 3</a:t>
            </a:r>
            <a:endParaRPr lang="vi-VN" sz="4000" b="1" dirty="0">
              <a:latin typeface="Tahoma" panose="020B0604030504040204" pitchFamily="34" charset="0"/>
              <a:ea typeface="Tahoma" panose="020B0604030504040204" pitchFamily="34" charset="0"/>
              <a:cs typeface="Tahoma" panose="020B0604030504040204" pitchFamily="34" charset="0"/>
            </a:endParaRPr>
          </a:p>
        </p:txBody>
      </p:sp>
      <p:sp>
        <p:nvSpPr>
          <p:cNvPr id="162" name="Rectangle 161">
            <a:hlinkClick r:id="rId5" action="ppaction://hlinksldjump"/>
          </p:cNvPr>
          <p:cNvSpPr/>
          <p:nvPr/>
        </p:nvSpPr>
        <p:spPr>
          <a:xfrm>
            <a:off x="2968270" y="2024513"/>
            <a:ext cx="1674068" cy="867109"/>
          </a:xfrm>
          <a:prstGeom prst="rect">
            <a:avLst/>
          </a:prstGeom>
          <a:solidFill>
            <a:srgbClr val="00206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latin typeface="Tahoma" panose="020B0604030504040204" pitchFamily="34" charset="0"/>
                <a:ea typeface="Tahoma" panose="020B0604030504040204" pitchFamily="34" charset="0"/>
                <a:cs typeface="Tahoma" panose="020B0604030504040204" pitchFamily="34" charset="0"/>
              </a:rPr>
              <a:t>Câu 2</a:t>
            </a:r>
            <a:endParaRPr lang="vi-VN" sz="4000" b="1" dirty="0">
              <a:latin typeface="Tahoma" panose="020B0604030504040204" pitchFamily="34" charset="0"/>
              <a:ea typeface="Tahoma" panose="020B0604030504040204" pitchFamily="34" charset="0"/>
              <a:cs typeface="Tahoma" panose="020B0604030504040204" pitchFamily="34" charset="0"/>
            </a:endParaRPr>
          </a:p>
        </p:txBody>
      </p:sp>
      <p:sp>
        <p:nvSpPr>
          <p:cNvPr id="192" name="Rectangle 191">
            <a:hlinkClick r:id="rId6" action="ppaction://hlinksldjump"/>
          </p:cNvPr>
          <p:cNvSpPr/>
          <p:nvPr/>
        </p:nvSpPr>
        <p:spPr>
          <a:xfrm>
            <a:off x="969278" y="2024513"/>
            <a:ext cx="1659988" cy="867109"/>
          </a:xfrm>
          <a:prstGeom prst="rect">
            <a:avLst/>
          </a:prstGeom>
          <a:solidFill>
            <a:srgbClr val="00206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latin typeface="Tahoma" panose="020B0604030504040204" pitchFamily="34" charset="0"/>
                <a:ea typeface="Tahoma" panose="020B0604030504040204" pitchFamily="34" charset="0"/>
                <a:cs typeface="Tahoma" panose="020B0604030504040204" pitchFamily="34" charset="0"/>
              </a:rPr>
              <a:t>Câu 1</a:t>
            </a:r>
            <a:endParaRPr lang="vi-VN" sz="4000" b="1" dirty="0">
              <a:latin typeface="Tahoma" panose="020B0604030504040204" pitchFamily="34" charset="0"/>
              <a:ea typeface="Tahoma" panose="020B0604030504040204" pitchFamily="34" charset="0"/>
              <a:cs typeface="Tahoma" panose="020B0604030504040204" pitchFamily="34" charset="0"/>
            </a:endParaRPr>
          </a:p>
        </p:txBody>
      </p:sp>
      <p:sp>
        <p:nvSpPr>
          <p:cNvPr id="194" name="Rectangle 193">
            <a:hlinkClick r:id="rId7" action="ppaction://hlinksldjump"/>
          </p:cNvPr>
          <p:cNvSpPr/>
          <p:nvPr/>
        </p:nvSpPr>
        <p:spPr>
          <a:xfrm>
            <a:off x="9046852" y="2024513"/>
            <a:ext cx="1772529" cy="867109"/>
          </a:xfrm>
          <a:prstGeom prst="rect">
            <a:avLst/>
          </a:prstGeom>
          <a:solidFill>
            <a:srgbClr val="00206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latin typeface="Tahoma" panose="020B0604030504040204" pitchFamily="34" charset="0"/>
                <a:ea typeface="Tahoma" panose="020B0604030504040204" pitchFamily="34" charset="0"/>
                <a:cs typeface="Tahoma" panose="020B0604030504040204" pitchFamily="34" charset="0"/>
              </a:rPr>
              <a:t>Câu 5</a:t>
            </a:r>
            <a:endParaRPr lang="vi-VN" sz="4000" b="1" dirty="0">
              <a:latin typeface="Tahoma" panose="020B0604030504040204" pitchFamily="34" charset="0"/>
              <a:ea typeface="Tahoma" panose="020B0604030504040204" pitchFamily="34" charset="0"/>
              <a:cs typeface="Tahoma" panose="020B0604030504040204" pitchFamily="34" charset="0"/>
            </a:endParaRPr>
          </a:p>
        </p:txBody>
      </p:sp>
      <p:sp>
        <p:nvSpPr>
          <p:cNvPr id="196" name="TextBox 195"/>
          <p:cNvSpPr txBox="1"/>
          <p:nvPr/>
        </p:nvSpPr>
        <p:spPr>
          <a:xfrm>
            <a:off x="623163" y="3299269"/>
            <a:ext cx="4019176" cy="646331"/>
          </a:xfrm>
          <a:prstGeom prst="rect">
            <a:avLst/>
          </a:prstGeom>
          <a:noFill/>
        </p:spPr>
        <p:txBody>
          <a:bodyPr wrap="square" rtlCol="0">
            <a:spAutoFit/>
          </a:bodyPr>
          <a:lstStyle/>
          <a:p>
            <a:pPr algn="just"/>
            <a:r>
              <a:rPr lang="en-US" sz="3600">
                <a:solidFill>
                  <a:srgbClr val="FF0000"/>
                </a:solidFill>
              </a:rPr>
              <a:t>** Câu hỏi tự luận</a:t>
            </a:r>
          </a:p>
        </p:txBody>
      </p:sp>
      <p:sp>
        <p:nvSpPr>
          <p:cNvPr id="197" name="Rectangle 196">
            <a:hlinkClick r:id="rId8" action="ppaction://hlinksldjump"/>
          </p:cNvPr>
          <p:cNvSpPr/>
          <p:nvPr/>
        </p:nvSpPr>
        <p:spPr>
          <a:xfrm>
            <a:off x="969278" y="4353245"/>
            <a:ext cx="1663473" cy="867109"/>
          </a:xfrm>
          <a:prstGeom prst="rect">
            <a:avLst/>
          </a:prstGeom>
          <a:solidFill>
            <a:srgbClr val="00206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latin typeface="Tahoma" panose="020B0604030504040204" pitchFamily="34" charset="0"/>
                <a:ea typeface="Tahoma" panose="020B0604030504040204" pitchFamily="34" charset="0"/>
                <a:cs typeface="Tahoma" panose="020B0604030504040204" pitchFamily="34" charset="0"/>
              </a:rPr>
              <a:t>Câu 6</a:t>
            </a:r>
            <a:endParaRPr lang="vi-VN" sz="4000" b="1" dirty="0">
              <a:latin typeface="Tahoma" panose="020B0604030504040204" pitchFamily="34" charset="0"/>
              <a:ea typeface="Tahoma" panose="020B0604030504040204" pitchFamily="34" charset="0"/>
              <a:cs typeface="Tahoma" panose="020B0604030504040204" pitchFamily="34" charset="0"/>
            </a:endParaRPr>
          </a:p>
        </p:txBody>
      </p:sp>
      <p:sp>
        <p:nvSpPr>
          <p:cNvPr id="198" name="Rectangle 197">
            <a:hlinkClick r:id="rId9" action="ppaction://hlinksldjump"/>
          </p:cNvPr>
          <p:cNvSpPr/>
          <p:nvPr/>
        </p:nvSpPr>
        <p:spPr>
          <a:xfrm>
            <a:off x="2968296" y="4353244"/>
            <a:ext cx="1674042" cy="867109"/>
          </a:xfrm>
          <a:prstGeom prst="rect">
            <a:avLst/>
          </a:prstGeom>
          <a:solidFill>
            <a:srgbClr val="00206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latin typeface="Tahoma" panose="020B0604030504040204" pitchFamily="34" charset="0"/>
                <a:ea typeface="Tahoma" panose="020B0604030504040204" pitchFamily="34" charset="0"/>
                <a:cs typeface="Tahoma" panose="020B0604030504040204" pitchFamily="34" charset="0"/>
              </a:rPr>
              <a:t>Câu 7</a:t>
            </a:r>
            <a:endParaRPr lang="vi-VN" sz="4000" b="1" dirty="0">
              <a:latin typeface="Tahoma" panose="020B0604030504040204" pitchFamily="34" charset="0"/>
              <a:ea typeface="Tahoma" panose="020B0604030504040204" pitchFamily="34" charset="0"/>
              <a:cs typeface="Tahoma" panose="020B0604030504040204" pitchFamily="34" charset="0"/>
            </a:endParaRPr>
          </a:p>
        </p:txBody>
      </p:sp>
      <p:sp>
        <p:nvSpPr>
          <p:cNvPr id="14" name="Rounded Rectangle 13"/>
          <p:cNvSpPr/>
          <p:nvPr/>
        </p:nvSpPr>
        <p:spPr>
          <a:xfrm>
            <a:off x="7456714" y="0"/>
            <a:ext cx="4735286" cy="500743"/>
          </a:xfrm>
          <a:prstGeom prst="roundRect">
            <a:avLst>
              <a:gd name="adj" fmla="val 50000"/>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b="1">
                <a:effectLst>
                  <a:outerShdw blurRad="38100" dist="38100" dir="2700000" algn="tl">
                    <a:srgbClr val="000000">
                      <a:alpha val="43137"/>
                    </a:srgbClr>
                  </a:outerShdw>
                </a:effectLst>
              </a:rPr>
              <a:t>HOẠT ĐỘNG VẬN DỤNG</a:t>
            </a:r>
          </a:p>
        </p:txBody>
      </p:sp>
    </p:spTree>
    <p:extLst>
      <p:ext uri="{BB962C8B-B14F-4D97-AF65-F5344CB8AC3E}">
        <p14:creationId xmlns:p14="http://schemas.microsoft.com/office/powerpoint/2010/main" val="128106322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92"/>
                    </p:tgtEl>
                  </p:cond>
                </p:stCondLst>
                <p:endSync evt="end" delay="0">
                  <p:rtn val="all"/>
                </p:endSync>
                <p:childTnLst>
                  <p:par>
                    <p:cTn id="3" fill="hold">
                      <p:stCondLst>
                        <p:cond delay="0"/>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500"/>
                                        <p:tgtEl>
                                          <p:spTgt spid="192"/>
                                        </p:tgtEl>
                                        <p:attrNameLst>
                                          <p:attrName>ppt_w</p:attrName>
                                        </p:attrNameLst>
                                      </p:cBhvr>
                                      <p:tavLst>
                                        <p:tav tm="0">
                                          <p:val>
                                            <p:strVal val="ppt_w"/>
                                          </p:val>
                                        </p:tav>
                                        <p:tav tm="100000">
                                          <p:val>
                                            <p:fltVal val="0"/>
                                          </p:val>
                                        </p:tav>
                                      </p:tavLst>
                                    </p:anim>
                                    <p:anim calcmode="lin" valueType="num">
                                      <p:cBhvr>
                                        <p:cTn id="7" dur="500"/>
                                        <p:tgtEl>
                                          <p:spTgt spid="192"/>
                                        </p:tgtEl>
                                        <p:attrNameLst>
                                          <p:attrName>ppt_h</p:attrName>
                                        </p:attrNameLst>
                                      </p:cBhvr>
                                      <p:tavLst>
                                        <p:tav tm="0">
                                          <p:val>
                                            <p:strVal val="ppt_h"/>
                                          </p:val>
                                        </p:tav>
                                        <p:tav tm="100000">
                                          <p:val>
                                            <p:fltVal val="0"/>
                                          </p:val>
                                        </p:tav>
                                      </p:tavLst>
                                    </p:anim>
                                    <p:animEffect transition="out" filter="fade">
                                      <p:cBhvr>
                                        <p:cTn id="8" dur="500"/>
                                        <p:tgtEl>
                                          <p:spTgt spid="192"/>
                                        </p:tgtEl>
                                      </p:cBhvr>
                                    </p:animEffect>
                                    <p:set>
                                      <p:cBhvr>
                                        <p:cTn id="9" dur="1" fill="hold">
                                          <p:stCondLst>
                                            <p:cond delay="499"/>
                                          </p:stCondLst>
                                        </p:cTn>
                                        <p:tgtEl>
                                          <p:spTgt spid="192"/>
                                        </p:tgtEl>
                                        <p:attrNameLst>
                                          <p:attrName>style.visibility</p:attrName>
                                        </p:attrNameLst>
                                      </p:cBhvr>
                                      <p:to>
                                        <p:strVal val="hidden"/>
                                      </p:to>
                                    </p:set>
                                  </p:childTnLst>
                                </p:cTn>
                              </p:par>
                            </p:childTnLst>
                          </p:cTn>
                        </p:par>
                      </p:childTnLst>
                    </p:cTn>
                  </p:par>
                </p:childTnLst>
              </p:cTn>
              <p:nextCondLst>
                <p:cond evt="onClick" delay="0">
                  <p:tgtEl>
                    <p:spTgt spid="192"/>
                  </p:tgtEl>
                </p:cond>
              </p:nextCondLst>
            </p:seq>
            <p:seq concurrent="1" nextAc="seek">
              <p:cTn id="10" restart="whenNotActive" fill="hold" evtFilter="cancelBubble" nodeType="interactiveSeq">
                <p:stCondLst>
                  <p:cond evt="onClick" delay="0">
                    <p:tgtEl>
                      <p:spTgt spid="162"/>
                    </p:tgtEl>
                  </p:cond>
                </p:stCondLst>
                <p:endSync evt="end" delay="0">
                  <p:rtn val="all"/>
                </p:endSync>
                <p:childTnLst>
                  <p:par>
                    <p:cTn id="11" fill="hold">
                      <p:stCondLst>
                        <p:cond delay="0"/>
                      </p:stCondLst>
                      <p:childTnLst>
                        <p:par>
                          <p:cTn id="12" fill="hold">
                            <p:stCondLst>
                              <p:cond delay="0"/>
                            </p:stCondLst>
                            <p:childTnLst>
                              <p:par>
                                <p:cTn id="13" presetID="53" presetClass="exit" presetSubtype="32" fill="hold" grpId="0" nodeType="clickEffect">
                                  <p:stCondLst>
                                    <p:cond delay="0"/>
                                  </p:stCondLst>
                                  <p:childTnLst>
                                    <p:anim calcmode="lin" valueType="num">
                                      <p:cBhvr>
                                        <p:cTn id="14" dur="500"/>
                                        <p:tgtEl>
                                          <p:spTgt spid="162"/>
                                        </p:tgtEl>
                                        <p:attrNameLst>
                                          <p:attrName>ppt_w</p:attrName>
                                        </p:attrNameLst>
                                      </p:cBhvr>
                                      <p:tavLst>
                                        <p:tav tm="0">
                                          <p:val>
                                            <p:strVal val="ppt_w"/>
                                          </p:val>
                                        </p:tav>
                                        <p:tav tm="100000">
                                          <p:val>
                                            <p:fltVal val="0"/>
                                          </p:val>
                                        </p:tav>
                                      </p:tavLst>
                                    </p:anim>
                                    <p:anim calcmode="lin" valueType="num">
                                      <p:cBhvr>
                                        <p:cTn id="15" dur="500"/>
                                        <p:tgtEl>
                                          <p:spTgt spid="162"/>
                                        </p:tgtEl>
                                        <p:attrNameLst>
                                          <p:attrName>ppt_h</p:attrName>
                                        </p:attrNameLst>
                                      </p:cBhvr>
                                      <p:tavLst>
                                        <p:tav tm="0">
                                          <p:val>
                                            <p:strVal val="ppt_h"/>
                                          </p:val>
                                        </p:tav>
                                        <p:tav tm="100000">
                                          <p:val>
                                            <p:fltVal val="0"/>
                                          </p:val>
                                        </p:tav>
                                      </p:tavLst>
                                    </p:anim>
                                    <p:animEffect transition="out" filter="fade">
                                      <p:cBhvr>
                                        <p:cTn id="16" dur="500"/>
                                        <p:tgtEl>
                                          <p:spTgt spid="162"/>
                                        </p:tgtEl>
                                      </p:cBhvr>
                                    </p:animEffect>
                                    <p:set>
                                      <p:cBhvr>
                                        <p:cTn id="17" dur="1" fill="hold">
                                          <p:stCondLst>
                                            <p:cond delay="499"/>
                                          </p:stCondLst>
                                        </p:cTn>
                                        <p:tgtEl>
                                          <p:spTgt spid="162"/>
                                        </p:tgtEl>
                                        <p:attrNameLst>
                                          <p:attrName>style.visibility</p:attrName>
                                        </p:attrNameLst>
                                      </p:cBhvr>
                                      <p:to>
                                        <p:strVal val="hidden"/>
                                      </p:to>
                                    </p:set>
                                  </p:childTnLst>
                                </p:cTn>
                              </p:par>
                            </p:childTnLst>
                          </p:cTn>
                        </p:par>
                      </p:childTnLst>
                    </p:cTn>
                  </p:par>
                </p:childTnLst>
              </p:cTn>
              <p:nextCondLst>
                <p:cond evt="onClick" delay="0">
                  <p:tgtEl>
                    <p:spTgt spid="162"/>
                  </p:tgtEl>
                </p:cond>
              </p:nextCondLst>
            </p:seq>
            <p:seq concurrent="1" nextAc="seek">
              <p:cTn id="18" restart="whenNotActive" fill="hold" evtFilter="cancelBubble" nodeType="interactiveSeq">
                <p:stCondLst>
                  <p:cond evt="onClick" delay="0">
                    <p:tgtEl>
                      <p:spTgt spid="132"/>
                    </p:tgtEl>
                  </p:cond>
                </p:stCondLst>
                <p:endSync evt="end" delay="0">
                  <p:rtn val="all"/>
                </p:endSync>
                <p:childTnLst>
                  <p:par>
                    <p:cTn id="19" fill="hold">
                      <p:stCondLst>
                        <p:cond delay="0"/>
                      </p:stCondLst>
                      <p:childTnLst>
                        <p:par>
                          <p:cTn id="20" fill="hold">
                            <p:stCondLst>
                              <p:cond delay="0"/>
                            </p:stCondLst>
                            <p:childTnLst>
                              <p:par>
                                <p:cTn id="21" presetID="53" presetClass="exit" presetSubtype="32" fill="hold" grpId="0" nodeType="clickEffect">
                                  <p:stCondLst>
                                    <p:cond delay="0"/>
                                  </p:stCondLst>
                                  <p:childTnLst>
                                    <p:anim calcmode="lin" valueType="num">
                                      <p:cBhvr>
                                        <p:cTn id="22" dur="500"/>
                                        <p:tgtEl>
                                          <p:spTgt spid="132"/>
                                        </p:tgtEl>
                                        <p:attrNameLst>
                                          <p:attrName>ppt_w</p:attrName>
                                        </p:attrNameLst>
                                      </p:cBhvr>
                                      <p:tavLst>
                                        <p:tav tm="0">
                                          <p:val>
                                            <p:strVal val="ppt_w"/>
                                          </p:val>
                                        </p:tav>
                                        <p:tav tm="100000">
                                          <p:val>
                                            <p:fltVal val="0"/>
                                          </p:val>
                                        </p:tav>
                                      </p:tavLst>
                                    </p:anim>
                                    <p:anim calcmode="lin" valueType="num">
                                      <p:cBhvr>
                                        <p:cTn id="23" dur="500"/>
                                        <p:tgtEl>
                                          <p:spTgt spid="132"/>
                                        </p:tgtEl>
                                        <p:attrNameLst>
                                          <p:attrName>ppt_h</p:attrName>
                                        </p:attrNameLst>
                                      </p:cBhvr>
                                      <p:tavLst>
                                        <p:tav tm="0">
                                          <p:val>
                                            <p:strVal val="ppt_h"/>
                                          </p:val>
                                        </p:tav>
                                        <p:tav tm="100000">
                                          <p:val>
                                            <p:fltVal val="0"/>
                                          </p:val>
                                        </p:tav>
                                      </p:tavLst>
                                    </p:anim>
                                    <p:animEffect transition="out" filter="fade">
                                      <p:cBhvr>
                                        <p:cTn id="24" dur="500"/>
                                        <p:tgtEl>
                                          <p:spTgt spid="132"/>
                                        </p:tgtEl>
                                      </p:cBhvr>
                                    </p:animEffect>
                                    <p:set>
                                      <p:cBhvr>
                                        <p:cTn id="25" dur="1" fill="hold">
                                          <p:stCondLst>
                                            <p:cond delay="499"/>
                                          </p:stCondLst>
                                        </p:cTn>
                                        <p:tgtEl>
                                          <p:spTgt spid="132"/>
                                        </p:tgtEl>
                                        <p:attrNameLst>
                                          <p:attrName>style.visibility</p:attrName>
                                        </p:attrNameLst>
                                      </p:cBhvr>
                                      <p:to>
                                        <p:strVal val="hidden"/>
                                      </p:to>
                                    </p:set>
                                  </p:childTnLst>
                                </p:cTn>
                              </p:par>
                            </p:childTnLst>
                          </p:cTn>
                        </p:par>
                      </p:childTnLst>
                    </p:cTn>
                  </p:par>
                </p:childTnLst>
              </p:cTn>
              <p:nextCondLst>
                <p:cond evt="onClick" delay="0">
                  <p:tgtEl>
                    <p:spTgt spid="132"/>
                  </p:tgtEl>
                </p:cond>
              </p:nextCondLst>
            </p:seq>
            <p:seq concurrent="1" nextAc="seek">
              <p:cTn id="26" restart="whenNotActive" fill="hold" evtFilter="cancelBubble" nodeType="interactiveSeq">
                <p:stCondLst>
                  <p:cond evt="onClick" delay="0">
                    <p:tgtEl>
                      <p:spTgt spid="101"/>
                    </p:tgtEl>
                  </p:cond>
                </p:stCondLst>
                <p:endSync evt="end" delay="0">
                  <p:rtn val="all"/>
                </p:endSync>
                <p:childTnLst>
                  <p:par>
                    <p:cTn id="27" fill="hold">
                      <p:stCondLst>
                        <p:cond delay="0"/>
                      </p:stCondLst>
                      <p:childTnLst>
                        <p:par>
                          <p:cTn id="28" fill="hold">
                            <p:stCondLst>
                              <p:cond delay="0"/>
                            </p:stCondLst>
                            <p:childTnLst>
                              <p:par>
                                <p:cTn id="29" presetID="53" presetClass="exit" presetSubtype="32" fill="hold" grpId="0" nodeType="clickEffect">
                                  <p:stCondLst>
                                    <p:cond delay="0"/>
                                  </p:stCondLst>
                                  <p:childTnLst>
                                    <p:anim calcmode="lin" valueType="num">
                                      <p:cBhvr>
                                        <p:cTn id="30" dur="500"/>
                                        <p:tgtEl>
                                          <p:spTgt spid="101"/>
                                        </p:tgtEl>
                                        <p:attrNameLst>
                                          <p:attrName>ppt_w</p:attrName>
                                        </p:attrNameLst>
                                      </p:cBhvr>
                                      <p:tavLst>
                                        <p:tav tm="0">
                                          <p:val>
                                            <p:strVal val="ppt_w"/>
                                          </p:val>
                                        </p:tav>
                                        <p:tav tm="100000">
                                          <p:val>
                                            <p:fltVal val="0"/>
                                          </p:val>
                                        </p:tav>
                                      </p:tavLst>
                                    </p:anim>
                                    <p:anim calcmode="lin" valueType="num">
                                      <p:cBhvr>
                                        <p:cTn id="31" dur="500"/>
                                        <p:tgtEl>
                                          <p:spTgt spid="101"/>
                                        </p:tgtEl>
                                        <p:attrNameLst>
                                          <p:attrName>ppt_h</p:attrName>
                                        </p:attrNameLst>
                                      </p:cBhvr>
                                      <p:tavLst>
                                        <p:tav tm="0">
                                          <p:val>
                                            <p:strVal val="ppt_h"/>
                                          </p:val>
                                        </p:tav>
                                        <p:tav tm="100000">
                                          <p:val>
                                            <p:fltVal val="0"/>
                                          </p:val>
                                        </p:tav>
                                      </p:tavLst>
                                    </p:anim>
                                    <p:animEffect transition="out" filter="fade">
                                      <p:cBhvr>
                                        <p:cTn id="32" dur="500"/>
                                        <p:tgtEl>
                                          <p:spTgt spid="101"/>
                                        </p:tgtEl>
                                      </p:cBhvr>
                                    </p:animEffect>
                                    <p:set>
                                      <p:cBhvr>
                                        <p:cTn id="33" dur="1" fill="hold">
                                          <p:stCondLst>
                                            <p:cond delay="499"/>
                                          </p:stCondLst>
                                        </p:cTn>
                                        <p:tgtEl>
                                          <p:spTgt spid="101"/>
                                        </p:tgtEl>
                                        <p:attrNameLst>
                                          <p:attrName>style.visibility</p:attrName>
                                        </p:attrNameLst>
                                      </p:cBhvr>
                                      <p:to>
                                        <p:strVal val="hidden"/>
                                      </p:to>
                                    </p:set>
                                  </p:childTnLst>
                                </p:cTn>
                              </p:par>
                            </p:childTnLst>
                          </p:cTn>
                        </p:par>
                      </p:childTnLst>
                    </p:cTn>
                  </p:par>
                </p:childTnLst>
              </p:cTn>
              <p:nextCondLst>
                <p:cond evt="onClick" delay="0">
                  <p:tgtEl>
                    <p:spTgt spid="101"/>
                  </p:tgtEl>
                </p:cond>
              </p:nextCondLst>
            </p:seq>
            <p:seq concurrent="1" nextAc="seek">
              <p:cTn id="34" restart="whenNotActive" fill="hold" evtFilter="cancelBubble" nodeType="interactiveSeq">
                <p:stCondLst>
                  <p:cond evt="onClick" delay="0">
                    <p:tgtEl>
                      <p:spTgt spid="194"/>
                    </p:tgtEl>
                  </p:cond>
                </p:stCondLst>
                <p:endSync evt="end" delay="0">
                  <p:rtn val="all"/>
                </p:endSync>
                <p:childTnLst>
                  <p:par>
                    <p:cTn id="35" fill="hold">
                      <p:stCondLst>
                        <p:cond delay="0"/>
                      </p:stCondLst>
                      <p:childTnLst>
                        <p:par>
                          <p:cTn id="36" fill="hold">
                            <p:stCondLst>
                              <p:cond delay="0"/>
                            </p:stCondLst>
                            <p:childTnLst>
                              <p:par>
                                <p:cTn id="37" presetID="53" presetClass="exit" presetSubtype="32" fill="hold" grpId="0" nodeType="clickEffect">
                                  <p:stCondLst>
                                    <p:cond delay="0"/>
                                  </p:stCondLst>
                                  <p:childTnLst>
                                    <p:anim calcmode="lin" valueType="num">
                                      <p:cBhvr>
                                        <p:cTn id="38" dur="500"/>
                                        <p:tgtEl>
                                          <p:spTgt spid="194"/>
                                        </p:tgtEl>
                                        <p:attrNameLst>
                                          <p:attrName>ppt_w</p:attrName>
                                        </p:attrNameLst>
                                      </p:cBhvr>
                                      <p:tavLst>
                                        <p:tav tm="0">
                                          <p:val>
                                            <p:strVal val="ppt_w"/>
                                          </p:val>
                                        </p:tav>
                                        <p:tav tm="100000">
                                          <p:val>
                                            <p:fltVal val="0"/>
                                          </p:val>
                                        </p:tav>
                                      </p:tavLst>
                                    </p:anim>
                                    <p:anim calcmode="lin" valueType="num">
                                      <p:cBhvr>
                                        <p:cTn id="39" dur="500"/>
                                        <p:tgtEl>
                                          <p:spTgt spid="194"/>
                                        </p:tgtEl>
                                        <p:attrNameLst>
                                          <p:attrName>ppt_h</p:attrName>
                                        </p:attrNameLst>
                                      </p:cBhvr>
                                      <p:tavLst>
                                        <p:tav tm="0">
                                          <p:val>
                                            <p:strVal val="ppt_h"/>
                                          </p:val>
                                        </p:tav>
                                        <p:tav tm="100000">
                                          <p:val>
                                            <p:fltVal val="0"/>
                                          </p:val>
                                        </p:tav>
                                      </p:tavLst>
                                    </p:anim>
                                    <p:animEffect transition="out" filter="fade">
                                      <p:cBhvr>
                                        <p:cTn id="40" dur="500"/>
                                        <p:tgtEl>
                                          <p:spTgt spid="194"/>
                                        </p:tgtEl>
                                      </p:cBhvr>
                                    </p:animEffect>
                                    <p:set>
                                      <p:cBhvr>
                                        <p:cTn id="41" dur="1" fill="hold">
                                          <p:stCondLst>
                                            <p:cond delay="499"/>
                                          </p:stCondLst>
                                        </p:cTn>
                                        <p:tgtEl>
                                          <p:spTgt spid="194"/>
                                        </p:tgtEl>
                                        <p:attrNameLst>
                                          <p:attrName>style.visibility</p:attrName>
                                        </p:attrNameLst>
                                      </p:cBhvr>
                                      <p:to>
                                        <p:strVal val="hidden"/>
                                      </p:to>
                                    </p:set>
                                  </p:childTnLst>
                                </p:cTn>
                              </p:par>
                            </p:childTnLst>
                          </p:cTn>
                        </p:par>
                      </p:childTnLst>
                    </p:cTn>
                  </p:par>
                </p:childTnLst>
              </p:cTn>
              <p:nextCondLst>
                <p:cond evt="onClick" delay="0">
                  <p:tgtEl>
                    <p:spTgt spid="194"/>
                  </p:tgtEl>
                </p:cond>
              </p:nextCondLst>
            </p:seq>
            <p:seq concurrent="1" nextAc="seek">
              <p:cTn id="42" restart="whenNotActive" fill="hold" evtFilter="cancelBubble" nodeType="interactiveSeq">
                <p:stCondLst>
                  <p:cond evt="onClick" delay="0">
                    <p:tgtEl>
                      <p:spTgt spid="197"/>
                    </p:tgtEl>
                  </p:cond>
                </p:stCondLst>
                <p:endSync evt="end" delay="0">
                  <p:rtn val="all"/>
                </p:endSync>
                <p:childTnLst>
                  <p:par>
                    <p:cTn id="43" fill="hold">
                      <p:stCondLst>
                        <p:cond delay="0"/>
                      </p:stCondLst>
                      <p:childTnLst>
                        <p:par>
                          <p:cTn id="44" fill="hold">
                            <p:stCondLst>
                              <p:cond delay="0"/>
                            </p:stCondLst>
                            <p:childTnLst>
                              <p:par>
                                <p:cTn id="45" presetID="53" presetClass="exit" presetSubtype="32" fill="hold" grpId="0" nodeType="clickEffect">
                                  <p:stCondLst>
                                    <p:cond delay="0"/>
                                  </p:stCondLst>
                                  <p:childTnLst>
                                    <p:anim calcmode="lin" valueType="num">
                                      <p:cBhvr>
                                        <p:cTn id="46" dur="500"/>
                                        <p:tgtEl>
                                          <p:spTgt spid="197"/>
                                        </p:tgtEl>
                                        <p:attrNameLst>
                                          <p:attrName>ppt_w</p:attrName>
                                        </p:attrNameLst>
                                      </p:cBhvr>
                                      <p:tavLst>
                                        <p:tav tm="0">
                                          <p:val>
                                            <p:strVal val="ppt_w"/>
                                          </p:val>
                                        </p:tav>
                                        <p:tav tm="100000">
                                          <p:val>
                                            <p:fltVal val="0"/>
                                          </p:val>
                                        </p:tav>
                                      </p:tavLst>
                                    </p:anim>
                                    <p:anim calcmode="lin" valueType="num">
                                      <p:cBhvr>
                                        <p:cTn id="47" dur="500"/>
                                        <p:tgtEl>
                                          <p:spTgt spid="197"/>
                                        </p:tgtEl>
                                        <p:attrNameLst>
                                          <p:attrName>ppt_h</p:attrName>
                                        </p:attrNameLst>
                                      </p:cBhvr>
                                      <p:tavLst>
                                        <p:tav tm="0">
                                          <p:val>
                                            <p:strVal val="ppt_h"/>
                                          </p:val>
                                        </p:tav>
                                        <p:tav tm="100000">
                                          <p:val>
                                            <p:fltVal val="0"/>
                                          </p:val>
                                        </p:tav>
                                      </p:tavLst>
                                    </p:anim>
                                    <p:animEffect transition="out" filter="fade">
                                      <p:cBhvr>
                                        <p:cTn id="48" dur="500"/>
                                        <p:tgtEl>
                                          <p:spTgt spid="197"/>
                                        </p:tgtEl>
                                      </p:cBhvr>
                                    </p:animEffect>
                                    <p:set>
                                      <p:cBhvr>
                                        <p:cTn id="49" dur="1" fill="hold">
                                          <p:stCondLst>
                                            <p:cond delay="499"/>
                                          </p:stCondLst>
                                        </p:cTn>
                                        <p:tgtEl>
                                          <p:spTgt spid="197"/>
                                        </p:tgtEl>
                                        <p:attrNameLst>
                                          <p:attrName>style.visibility</p:attrName>
                                        </p:attrNameLst>
                                      </p:cBhvr>
                                      <p:to>
                                        <p:strVal val="hidden"/>
                                      </p:to>
                                    </p:set>
                                  </p:childTnLst>
                                </p:cTn>
                              </p:par>
                            </p:childTnLst>
                          </p:cTn>
                        </p:par>
                      </p:childTnLst>
                    </p:cTn>
                  </p:par>
                </p:childTnLst>
              </p:cTn>
              <p:nextCondLst>
                <p:cond evt="onClick" delay="0">
                  <p:tgtEl>
                    <p:spTgt spid="197"/>
                  </p:tgtEl>
                </p:cond>
              </p:nextCondLst>
            </p:seq>
            <p:seq concurrent="1" nextAc="seek">
              <p:cTn id="50" restart="whenNotActive" fill="hold" evtFilter="cancelBubble" nodeType="interactiveSeq">
                <p:stCondLst>
                  <p:cond evt="onClick" delay="0">
                    <p:tgtEl>
                      <p:spTgt spid="198"/>
                    </p:tgtEl>
                  </p:cond>
                </p:stCondLst>
                <p:endSync evt="end" delay="0">
                  <p:rtn val="all"/>
                </p:endSync>
                <p:childTnLst>
                  <p:par>
                    <p:cTn id="51" fill="hold">
                      <p:stCondLst>
                        <p:cond delay="0"/>
                      </p:stCondLst>
                      <p:childTnLst>
                        <p:par>
                          <p:cTn id="52" fill="hold">
                            <p:stCondLst>
                              <p:cond delay="0"/>
                            </p:stCondLst>
                            <p:childTnLst>
                              <p:par>
                                <p:cTn id="53" presetID="53" presetClass="exit" presetSubtype="32" fill="hold" grpId="0" nodeType="clickEffect">
                                  <p:stCondLst>
                                    <p:cond delay="0"/>
                                  </p:stCondLst>
                                  <p:childTnLst>
                                    <p:anim calcmode="lin" valueType="num">
                                      <p:cBhvr>
                                        <p:cTn id="54" dur="500"/>
                                        <p:tgtEl>
                                          <p:spTgt spid="198"/>
                                        </p:tgtEl>
                                        <p:attrNameLst>
                                          <p:attrName>ppt_w</p:attrName>
                                        </p:attrNameLst>
                                      </p:cBhvr>
                                      <p:tavLst>
                                        <p:tav tm="0">
                                          <p:val>
                                            <p:strVal val="ppt_w"/>
                                          </p:val>
                                        </p:tav>
                                        <p:tav tm="100000">
                                          <p:val>
                                            <p:fltVal val="0"/>
                                          </p:val>
                                        </p:tav>
                                      </p:tavLst>
                                    </p:anim>
                                    <p:anim calcmode="lin" valueType="num">
                                      <p:cBhvr>
                                        <p:cTn id="55" dur="500"/>
                                        <p:tgtEl>
                                          <p:spTgt spid="198"/>
                                        </p:tgtEl>
                                        <p:attrNameLst>
                                          <p:attrName>ppt_h</p:attrName>
                                        </p:attrNameLst>
                                      </p:cBhvr>
                                      <p:tavLst>
                                        <p:tav tm="0">
                                          <p:val>
                                            <p:strVal val="ppt_h"/>
                                          </p:val>
                                        </p:tav>
                                        <p:tav tm="100000">
                                          <p:val>
                                            <p:fltVal val="0"/>
                                          </p:val>
                                        </p:tav>
                                      </p:tavLst>
                                    </p:anim>
                                    <p:animEffect transition="out" filter="fade">
                                      <p:cBhvr>
                                        <p:cTn id="56" dur="500"/>
                                        <p:tgtEl>
                                          <p:spTgt spid="198"/>
                                        </p:tgtEl>
                                      </p:cBhvr>
                                    </p:animEffect>
                                    <p:set>
                                      <p:cBhvr>
                                        <p:cTn id="57" dur="1" fill="hold">
                                          <p:stCondLst>
                                            <p:cond delay="499"/>
                                          </p:stCondLst>
                                        </p:cTn>
                                        <p:tgtEl>
                                          <p:spTgt spid="198"/>
                                        </p:tgtEl>
                                        <p:attrNameLst>
                                          <p:attrName>style.visibility</p:attrName>
                                        </p:attrNameLst>
                                      </p:cBhvr>
                                      <p:to>
                                        <p:strVal val="hidden"/>
                                      </p:to>
                                    </p:set>
                                  </p:childTnLst>
                                </p:cTn>
                              </p:par>
                            </p:childTnLst>
                          </p:cTn>
                        </p:par>
                      </p:childTnLst>
                    </p:cTn>
                  </p:par>
                </p:childTnLst>
              </p:cTn>
              <p:nextCondLst>
                <p:cond evt="onClick" delay="0">
                  <p:tgtEl>
                    <p:spTgt spid="198"/>
                  </p:tgtEl>
                </p:cond>
              </p:nextCondLst>
            </p:seq>
          </p:childTnLst>
        </p:cTn>
      </p:par>
    </p:tnLst>
    <p:bldLst>
      <p:bldP spid="101" grpId="0" animBg="1"/>
      <p:bldP spid="132" grpId="0" animBg="1"/>
      <p:bldP spid="162" grpId="0" animBg="1"/>
      <p:bldP spid="192" grpId="0" animBg="1"/>
      <p:bldP spid="194" grpId="0" animBg="1"/>
      <p:bldP spid="197" grpId="0" animBg="1"/>
      <p:bldP spid="19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1222167" y="144766"/>
            <a:ext cx="1498385" cy="1498385"/>
          </a:xfrm>
          <a:prstGeom prst="ellipse">
            <a:avLst/>
          </a:prstGeom>
          <a:blipFill dpi="0" rotWithShape="1">
            <a:blip r:embed="rId7"/>
            <a:srcRect/>
            <a:stretch>
              <a:fillRect/>
            </a:stretch>
          </a:blip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4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3" name="Group 2"/>
          <p:cNvGrpSpPr/>
          <p:nvPr/>
        </p:nvGrpSpPr>
        <p:grpSpPr>
          <a:xfrm>
            <a:off x="0" y="47596"/>
            <a:ext cx="12192000" cy="1755058"/>
            <a:chOff x="0" y="47596"/>
            <a:chExt cx="12192000" cy="1755058"/>
          </a:xfrm>
        </p:grpSpPr>
        <p:sp>
          <p:nvSpPr>
            <p:cNvPr id="5" name="Rectangle 4"/>
            <p:cNvSpPr/>
            <p:nvPr/>
          </p:nvSpPr>
          <p:spPr>
            <a:xfrm>
              <a:off x="0" y="723956"/>
              <a:ext cx="12192000" cy="356935"/>
            </a:xfrm>
            <a:prstGeom prst="rect">
              <a:avLst/>
            </a:prstGeom>
            <a:blipFill dpi="0" rotWithShape="1">
              <a:blip r:embed="rId7"/>
              <a:srcRect/>
              <a:stretch>
                <a:fillRect/>
              </a:stretch>
            </a:blipFill>
            <a:ln>
              <a:noFill/>
            </a:ln>
            <a:effectLst>
              <a:outerShdw blurRad="44450" dist="27940" dir="5400000" algn="ctr">
                <a:srgbClr val="000000">
                  <a:alpha val="32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5" name="Rectangle 24"/>
            <p:cNvSpPr/>
            <p:nvPr/>
          </p:nvSpPr>
          <p:spPr>
            <a:xfrm>
              <a:off x="3392666" y="617480"/>
              <a:ext cx="8557147" cy="569886"/>
            </a:xfrm>
            <a:prstGeom prst="rect">
              <a:avLst/>
            </a:prstGeom>
            <a:blipFill dpi="0" rotWithShape="1">
              <a:blip r:embed="rId7"/>
              <a:srcRect/>
              <a:stretch>
                <a:fillRect/>
              </a:stretch>
            </a:blipFill>
            <a:ln>
              <a:noFill/>
            </a:ln>
            <a:effectLst>
              <a:outerShdw blurRad="44450" dist="27940" dir="5400000" algn="ctr">
                <a:srgbClr val="000000">
                  <a:alpha val="32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7" name="Rectangle 6"/>
            <p:cNvSpPr/>
            <p:nvPr/>
          </p:nvSpPr>
          <p:spPr>
            <a:xfrm>
              <a:off x="3558428" y="47596"/>
              <a:ext cx="8225624" cy="1755058"/>
            </a:xfrm>
            <a:prstGeom prst="rect">
              <a:avLst/>
            </a:prstGeom>
            <a:blipFill>
              <a:blip r:embed="rId7"/>
              <a:stretch>
                <a:fillRect/>
              </a:stretch>
            </a:blipFill>
            <a:ln>
              <a:noFill/>
            </a:ln>
            <a:effectLst>
              <a:outerShdw blurRad="1270000" dir="21540000" sx="1000" sy="1000" algn="ctr">
                <a:srgbClr val="000000"/>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FFFF00"/>
                  </a:solidFill>
                  <a:effectLst/>
                  <a:uLnTx/>
                  <a:uFillTx/>
                  <a:latin typeface="+mj-lt"/>
                  <a:ea typeface="Tahoma" panose="020B0604030504040204" pitchFamily="34" charset="0"/>
                  <a:cs typeface="Tahoma" panose="020B0604030504040204" pitchFamily="34" charset="0"/>
                </a:rPr>
                <a:t>Câu</a:t>
              </a:r>
              <a:r>
                <a:rPr kumimoji="0" lang="en-US" sz="3600" b="1" i="0" u="none" strike="noStrike" kern="1200" cap="none" spc="0" normalizeH="0" noProof="0">
                  <a:ln>
                    <a:noFill/>
                  </a:ln>
                  <a:solidFill>
                    <a:srgbClr val="FFFF00"/>
                  </a:solidFill>
                  <a:effectLst/>
                  <a:uLnTx/>
                  <a:uFillTx/>
                  <a:latin typeface="+mj-lt"/>
                  <a:ea typeface="Tahoma" panose="020B0604030504040204" pitchFamily="34" charset="0"/>
                  <a:cs typeface="Tahoma" panose="020B0604030504040204" pitchFamily="34" charset="0"/>
                </a:rPr>
                <a:t> 1</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noProof="0">
                  <a:ln>
                    <a:noFill/>
                  </a:ln>
                  <a:solidFill>
                    <a:prstClr val="white"/>
                  </a:solidFill>
                  <a:effectLst/>
                  <a:uLnTx/>
                  <a:uFillTx/>
                  <a:latin typeface="+mj-lt"/>
                  <a:ea typeface="Tahoma" panose="020B0604030504040204" pitchFamily="34" charset="0"/>
                  <a:cs typeface="Tahoma" panose="020B0604030504040204" pitchFamily="34" charset="0"/>
                </a:rPr>
                <a:t>Trong tháng 5 cửa hàng bán nhiều ti vi nhất là:</a:t>
              </a:r>
              <a:endParaRPr kumimoji="0" lang="vi-VN" sz="3600" b="0" i="0" u="none" strike="noStrike" kern="1200" cap="none" spc="0" normalizeH="0" baseline="0" noProof="0" dirty="0">
                <a:ln>
                  <a:noFill/>
                </a:ln>
                <a:solidFill>
                  <a:prstClr val="white"/>
                </a:solidFill>
                <a:effectLst/>
                <a:uLnTx/>
                <a:uFillTx/>
                <a:latin typeface="+mj-lt"/>
                <a:ea typeface="Tahoma" panose="020B0604030504040204" pitchFamily="34" charset="0"/>
                <a:cs typeface="Tahoma" panose="020B0604030504040204" pitchFamily="34" charset="0"/>
              </a:endParaRPr>
            </a:p>
          </p:txBody>
        </p:sp>
      </p:grpSp>
      <p:sp>
        <p:nvSpPr>
          <p:cNvPr id="8" name="Oval 7"/>
          <p:cNvSpPr/>
          <p:nvPr/>
        </p:nvSpPr>
        <p:spPr>
          <a:xfrm>
            <a:off x="1222167" y="144766"/>
            <a:ext cx="1498385" cy="1498385"/>
          </a:xfrm>
          <a:prstGeom prst="ellipse">
            <a:avLst/>
          </a:prstGeom>
          <a:blipFill dpi="0" rotWithShape="1">
            <a:blip r:embed="rId7"/>
            <a:srcRect/>
            <a:stretch>
              <a:fillRect/>
            </a:stretch>
          </a:blip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15</a:t>
            </a:r>
            <a:endParaRPr kumimoji="0" lang="vi-VN"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9" name="Oval 8"/>
          <p:cNvSpPr/>
          <p:nvPr/>
        </p:nvSpPr>
        <p:spPr>
          <a:xfrm>
            <a:off x="1222167" y="144766"/>
            <a:ext cx="1498385" cy="1498385"/>
          </a:xfrm>
          <a:prstGeom prst="ellipse">
            <a:avLst/>
          </a:prstGeom>
          <a:blipFill dpi="0" rotWithShape="1">
            <a:blip r:embed="rId7"/>
            <a:srcRect/>
            <a:stretch>
              <a:fillRect/>
            </a:stretch>
          </a:blip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14</a:t>
            </a:r>
            <a:endParaRPr kumimoji="0" lang="vi-VN"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0" name="Oval 9"/>
          <p:cNvSpPr/>
          <p:nvPr/>
        </p:nvSpPr>
        <p:spPr>
          <a:xfrm>
            <a:off x="1222167" y="144766"/>
            <a:ext cx="1498385" cy="1498385"/>
          </a:xfrm>
          <a:prstGeom prst="ellipse">
            <a:avLst/>
          </a:prstGeom>
          <a:blipFill dpi="0" rotWithShape="1">
            <a:blip r:embed="rId7"/>
            <a:srcRect/>
            <a:stretch>
              <a:fillRect/>
            </a:stretch>
          </a:blip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13</a:t>
            </a:r>
            <a:endParaRPr kumimoji="0" lang="vi-VN"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1" name="Oval 10"/>
          <p:cNvSpPr/>
          <p:nvPr/>
        </p:nvSpPr>
        <p:spPr>
          <a:xfrm>
            <a:off x="1222167" y="144766"/>
            <a:ext cx="1498385" cy="1498385"/>
          </a:xfrm>
          <a:prstGeom prst="ellipse">
            <a:avLst/>
          </a:prstGeom>
          <a:blipFill dpi="0" rotWithShape="1">
            <a:blip r:embed="rId7"/>
            <a:srcRect/>
            <a:stretch>
              <a:fillRect/>
            </a:stretch>
          </a:blip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12</a:t>
            </a:r>
            <a:endParaRPr kumimoji="0" lang="vi-VN"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2" name="Oval 11"/>
          <p:cNvSpPr/>
          <p:nvPr/>
        </p:nvSpPr>
        <p:spPr>
          <a:xfrm>
            <a:off x="1222167" y="144766"/>
            <a:ext cx="1498385" cy="1498385"/>
          </a:xfrm>
          <a:prstGeom prst="ellipse">
            <a:avLst/>
          </a:prstGeom>
          <a:blipFill dpi="0" rotWithShape="1">
            <a:blip r:embed="rId7"/>
            <a:srcRect/>
            <a:stretch>
              <a:fillRect/>
            </a:stretch>
          </a:blip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11</a:t>
            </a:r>
            <a:endParaRPr kumimoji="0" lang="vi-VN"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3" name="Oval 12"/>
          <p:cNvSpPr/>
          <p:nvPr/>
        </p:nvSpPr>
        <p:spPr>
          <a:xfrm>
            <a:off x="1222167" y="144766"/>
            <a:ext cx="1498385" cy="1498385"/>
          </a:xfrm>
          <a:prstGeom prst="ellipse">
            <a:avLst/>
          </a:prstGeom>
          <a:blipFill dpi="0" rotWithShape="1">
            <a:blip r:embed="rId7"/>
            <a:srcRect/>
            <a:stretch>
              <a:fillRect/>
            </a:stretch>
          </a:blip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10</a:t>
            </a:r>
            <a:endParaRPr kumimoji="0" lang="vi-VN"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4" name="Oval 13"/>
          <p:cNvSpPr/>
          <p:nvPr/>
        </p:nvSpPr>
        <p:spPr>
          <a:xfrm>
            <a:off x="1222167" y="144766"/>
            <a:ext cx="1498385" cy="1498385"/>
          </a:xfrm>
          <a:prstGeom prst="ellipse">
            <a:avLst/>
          </a:prstGeom>
          <a:blipFill dpi="0" rotWithShape="1">
            <a:blip r:embed="rId7"/>
            <a:srcRect/>
            <a:stretch>
              <a:fillRect/>
            </a:stretch>
          </a:blip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09</a:t>
            </a:r>
            <a:endParaRPr kumimoji="0" lang="vi-VN"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5" name="Oval 14"/>
          <p:cNvSpPr/>
          <p:nvPr/>
        </p:nvSpPr>
        <p:spPr>
          <a:xfrm>
            <a:off x="1222167" y="144766"/>
            <a:ext cx="1498385" cy="1498385"/>
          </a:xfrm>
          <a:prstGeom prst="ellipse">
            <a:avLst/>
          </a:prstGeom>
          <a:blipFill dpi="0" rotWithShape="1">
            <a:blip r:embed="rId7"/>
            <a:srcRect/>
            <a:stretch>
              <a:fillRect/>
            </a:stretch>
          </a:blip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08</a:t>
            </a:r>
            <a:endParaRPr kumimoji="0" lang="vi-VN"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6" name="Oval 15"/>
          <p:cNvSpPr/>
          <p:nvPr/>
        </p:nvSpPr>
        <p:spPr>
          <a:xfrm>
            <a:off x="1222167" y="144766"/>
            <a:ext cx="1498385" cy="1498385"/>
          </a:xfrm>
          <a:prstGeom prst="ellipse">
            <a:avLst/>
          </a:prstGeom>
          <a:blipFill dpi="0" rotWithShape="1">
            <a:blip r:embed="rId7"/>
            <a:srcRect/>
            <a:stretch>
              <a:fillRect/>
            </a:stretch>
          </a:blip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07</a:t>
            </a:r>
            <a:endParaRPr kumimoji="0" lang="vi-VN"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45" name="Picture 44"/>
          <p:cNvPicPr>
            <a:picLocks noChangeAspect="1"/>
          </p:cNvPicPr>
          <p:nvPr/>
        </p:nvPicPr>
        <p:blipFill>
          <a:blip r:embed="rId8"/>
          <a:stretch>
            <a:fillRect/>
          </a:stretch>
        </p:blipFill>
        <p:spPr>
          <a:xfrm>
            <a:off x="84094" y="1883229"/>
            <a:ext cx="7984743" cy="4894139"/>
          </a:xfrm>
          <a:prstGeom prst="rect">
            <a:avLst/>
          </a:prstGeom>
          <a:ln>
            <a:noFill/>
          </a:ln>
        </p:spPr>
      </p:pic>
      <p:sp>
        <p:nvSpPr>
          <p:cNvPr id="17" name="Oval 16"/>
          <p:cNvSpPr/>
          <p:nvPr/>
        </p:nvSpPr>
        <p:spPr>
          <a:xfrm>
            <a:off x="1222167" y="144766"/>
            <a:ext cx="1498385" cy="1498385"/>
          </a:xfrm>
          <a:prstGeom prst="ellipse">
            <a:avLst/>
          </a:prstGeom>
          <a:blipFill dpi="0" rotWithShape="1">
            <a:blip r:embed="rId7"/>
            <a:srcRect/>
            <a:stretch>
              <a:fillRect/>
            </a:stretch>
          </a:blip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06</a:t>
            </a:r>
            <a:endParaRPr kumimoji="0" lang="vi-VN"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8" name="Oval 17"/>
          <p:cNvSpPr/>
          <p:nvPr/>
        </p:nvSpPr>
        <p:spPr>
          <a:xfrm>
            <a:off x="1222167" y="144766"/>
            <a:ext cx="1498385" cy="1498385"/>
          </a:xfrm>
          <a:prstGeom prst="ellipse">
            <a:avLst/>
          </a:prstGeom>
          <a:blipFill dpi="0" rotWithShape="1">
            <a:blip r:embed="rId7"/>
            <a:srcRect/>
            <a:stretch>
              <a:fillRect/>
            </a:stretch>
          </a:blip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05</a:t>
            </a:r>
            <a:endParaRPr kumimoji="0" lang="vi-VN"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9" name="Oval 18"/>
          <p:cNvSpPr/>
          <p:nvPr/>
        </p:nvSpPr>
        <p:spPr>
          <a:xfrm>
            <a:off x="1222167" y="144766"/>
            <a:ext cx="1498385" cy="1498385"/>
          </a:xfrm>
          <a:prstGeom prst="ellipse">
            <a:avLst/>
          </a:prstGeom>
          <a:blipFill dpi="0" rotWithShape="1">
            <a:blip r:embed="rId7"/>
            <a:srcRect/>
            <a:stretch>
              <a:fillRect/>
            </a:stretch>
          </a:blip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04</a:t>
            </a:r>
            <a:endParaRPr kumimoji="0" lang="vi-VN"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0" name="Oval 19"/>
          <p:cNvSpPr/>
          <p:nvPr/>
        </p:nvSpPr>
        <p:spPr>
          <a:xfrm>
            <a:off x="1222167" y="144766"/>
            <a:ext cx="1498385" cy="1498385"/>
          </a:xfrm>
          <a:prstGeom prst="ellipse">
            <a:avLst/>
          </a:prstGeom>
          <a:blipFill dpi="0" rotWithShape="1">
            <a:blip r:embed="rId7"/>
            <a:srcRect/>
            <a:stretch>
              <a:fillRect/>
            </a:stretch>
          </a:blip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03</a:t>
            </a:r>
            <a:endParaRPr kumimoji="0" lang="vi-VN"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1" name="Oval 20"/>
          <p:cNvSpPr/>
          <p:nvPr/>
        </p:nvSpPr>
        <p:spPr>
          <a:xfrm>
            <a:off x="1222167" y="144766"/>
            <a:ext cx="1498385" cy="1498385"/>
          </a:xfrm>
          <a:prstGeom prst="ellipse">
            <a:avLst/>
          </a:prstGeom>
          <a:blipFill dpi="0" rotWithShape="1">
            <a:blip r:embed="rId7"/>
            <a:srcRect/>
            <a:stretch>
              <a:fillRect/>
            </a:stretch>
          </a:blip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02</a:t>
            </a:r>
            <a:endParaRPr kumimoji="0" lang="vi-VN"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2" name="Oval 21"/>
          <p:cNvSpPr/>
          <p:nvPr/>
        </p:nvSpPr>
        <p:spPr>
          <a:xfrm>
            <a:off x="1222167" y="144766"/>
            <a:ext cx="1498385" cy="1498385"/>
          </a:xfrm>
          <a:prstGeom prst="ellipse">
            <a:avLst/>
          </a:prstGeom>
          <a:blipFill dpi="0" rotWithShape="1">
            <a:blip r:embed="rId7"/>
            <a:srcRect/>
            <a:stretch>
              <a:fillRect/>
            </a:stretch>
          </a:blip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01</a:t>
            </a:r>
            <a:endParaRPr kumimoji="0" lang="vi-VN"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3" name="Oval 22">
            <a:hlinkClick r:id="rId9" action="ppaction://hlinksldjump"/>
          </p:cNvPr>
          <p:cNvSpPr/>
          <p:nvPr/>
        </p:nvSpPr>
        <p:spPr>
          <a:xfrm>
            <a:off x="1210736" y="121903"/>
            <a:ext cx="1498385" cy="1498385"/>
          </a:xfrm>
          <a:prstGeom prst="ellipse">
            <a:avLst/>
          </a:prstGeom>
          <a:blipFill dpi="0" rotWithShape="1">
            <a:blip r:embed="rId7"/>
            <a:srcRect/>
            <a:stretch>
              <a:fillRect/>
            </a:stretch>
          </a:blip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HẾT GIỜ</a:t>
            </a:r>
            <a:endParaRPr kumimoji="0" lang="vi-VN" sz="24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1" name="Oval 30"/>
          <p:cNvSpPr/>
          <p:nvPr/>
        </p:nvSpPr>
        <p:spPr>
          <a:xfrm>
            <a:off x="1305943" y="228542"/>
            <a:ext cx="1330832" cy="1330832"/>
          </a:xfrm>
          <a:prstGeom prst="ellipse">
            <a:avLst/>
          </a:prstGeom>
          <a:noFill/>
          <a:ln w="66675" cmpd="dbl">
            <a:solidFill>
              <a:srgbClr val="00FFCC"/>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FFFF00"/>
              </a:solidFill>
              <a:effectLst/>
              <a:uLnTx/>
              <a:uFillTx/>
              <a:latin typeface="Arial" panose="020B0604020202020204" pitchFamily="34" charset="0"/>
              <a:ea typeface="+mn-ea"/>
              <a:cs typeface="+mn-cs"/>
            </a:endParaRPr>
          </a:p>
        </p:txBody>
      </p:sp>
      <p:sp>
        <p:nvSpPr>
          <p:cNvPr id="30" name="TextBox 29"/>
          <p:cNvSpPr txBox="1"/>
          <p:nvPr/>
        </p:nvSpPr>
        <p:spPr>
          <a:xfrm>
            <a:off x="11296104" y="3947230"/>
            <a:ext cx="527246" cy="92333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5400" b="1">
                <a:solidFill>
                  <a:srgbClr val="FF0000"/>
                </a:solidFill>
                <a:sym typeface="Wingdings" panose="05000000000000000000" pitchFamily="2" charset="2"/>
              </a:rPr>
              <a:t></a:t>
            </a:r>
            <a:endParaRPr lang="en-US" sz="5400" b="1">
              <a:solidFill>
                <a:srgbClr val="FF0000"/>
              </a:solidFill>
            </a:endParaRPr>
          </a:p>
        </p:txBody>
      </p:sp>
      <p:grpSp>
        <p:nvGrpSpPr>
          <p:cNvPr id="29" name="cau A"/>
          <p:cNvGrpSpPr/>
          <p:nvPr/>
        </p:nvGrpSpPr>
        <p:grpSpPr>
          <a:xfrm>
            <a:off x="7417327" y="2404707"/>
            <a:ext cx="3715215" cy="708022"/>
            <a:chOff x="8068837" y="2393274"/>
            <a:chExt cx="3715215" cy="708022"/>
          </a:xfrm>
        </p:grpSpPr>
        <p:sp>
          <p:nvSpPr>
            <p:cNvPr id="28" name="Rounded Rectangle 27"/>
            <p:cNvSpPr/>
            <p:nvPr/>
          </p:nvSpPr>
          <p:spPr>
            <a:xfrm>
              <a:off x="8587462" y="2393274"/>
              <a:ext cx="3196590" cy="708022"/>
            </a:xfrm>
            <a:prstGeom prst="roundRect">
              <a:avLst/>
            </a:prstGeom>
            <a:solidFill>
              <a:srgbClr val="005BE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t>Cửa hàng 1</a:t>
              </a:r>
            </a:p>
          </p:txBody>
        </p:sp>
        <p:sp>
          <p:nvSpPr>
            <p:cNvPr id="27" name="Oval 26"/>
            <p:cNvSpPr/>
            <p:nvPr/>
          </p:nvSpPr>
          <p:spPr>
            <a:xfrm>
              <a:off x="8068837" y="2514600"/>
              <a:ext cx="789413" cy="502920"/>
            </a:xfrm>
            <a:prstGeom prst="ellipse">
              <a:avLst/>
            </a:prstGeom>
            <a:solidFill>
              <a:schemeClr val="accent6">
                <a:lumMod val="50000"/>
              </a:schemeClr>
            </a:solidFill>
            <a:ln>
              <a:solidFill>
                <a:srgbClr val="0066FF"/>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t>A</a:t>
              </a:r>
            </a:p>
          </p:txBody>
        </p:sp>
      </p:grpSp>
      <p:grpSp>
        <p:nvGrpSpPr>
          <p:cNvPr id="32" name="CAU B"/>
          <p:cNvGrpSpPr/>
          <p:nvPr/>
        </p:nvGrpSpPr>
        <p:grpSpPr>
          <a:xfrm>
            <a:off x="7417327" y="3211319"/>
            <a:ext cx="3715215" cy="708022"/>
            <a:chOff x="8068837" y="2393274"/>
            <a:chExt cx="3715215" cy="708022"/>
          </a:xfrm>
        </p:grpSpPr>
        <p:sp>
          <p:nvSpPr>
            <p:cNvPr id="33" name="Rounded Rectangle 32"/>
            <p:cNvSpPr/>
            <p:nvPr/>
          </p:nvSpPr>
          <p:spPr>
            <a:xfrm>
              <a:off x="8587462" y="2393274"/>
              <a:ext cx="3196590" cy="708022"/>
            </a:xfrm>
            <a:prstGeom prst="roundRect">
              <a:avLst/>
            </a:prstGeom>
            <a:solidFill>
              <a:srgbClr val="005BE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t>Cửa hàng 2</a:t>
              </a:r>
            </a:p>
          </p:txBody>
        </p:sp>
        <p:sp>
          <p:nvSpPr>
            <p:cNvPr id="34" name="Oval 33"/>
            <p:cNvSpPr/>
            <p:nvPr/>
          </p:nvSpPr>
          <p:spPr>
            <a:xfrm>
              <a:off x="8068837" y="2514600"/>
              <a:ext cx="789413" cy="502920"/>
            </a:xfrm>
            <a:prstGeom prst="ellipse">
              <a:avLst/>
            </a:prstGeom>
            <a:solidFill>
              <a:schemeClr val="accent6">
                <a:lumMod val="50000"/>
              </a:schemeClr>
            </a:solidFill>
            <a:ln>
              <a:solidFill>
                <a:srgbClr val="0066FF"/>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t>B</a:t>
              </a:r>
            </a:p>
          </p:txBody>
        </p:sp>
      </p:grpSp>
      <p:grpSp>
        <p:nvGrpSpPr>
          <p:cNvPr id="35" name="CAU C"/>
          <p:cNvGrpSpPr/>
          <p:nvPr/>
        </p:nvGrpSpPr>
        <p:grpSpPr>
          <a:xfrm>
            <a:off x="7417327" y="4017931"/>
            <a:ext cx="3715215" cy="708022"/>
            <a:chOff x="8068837" y="2393274"/>
            <a:chExt cx="3715215" cy="708022"/>
          </a:xfrm>
        </p:grpSpPr>
        <p:sp>
          <p:nvSpPr>
            <p:cNvPr id="36" name="Rounded Rectangle 35"/>
            <p:cNvSpPr/>
            <p:nvPr/>
          </p:nvSpPr>
          <p:spPr>
            <a:xfrm>
              <a:off x="8587462" y="2393274"/>
              <a:ext cx="3196590" cy="708022"/>
            </a:xfrm>
            <a:prstGeom prst="roundRect">
              <a:avLst/>
            </a:prstGeom>
            <a:solidFill>
              <a:srgbClr val="005BE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t>Cửa hàng 3</a:t>
              </a:r>
            </a:p>
          </p:txBody>
        </p:sp>
        <p:sp>
          <p:nvSpPr>
            <p:cNvPr id="37" name="Oval 36"/>
            <p:cNvSpPr/>
            <p:nvPr/>
          </p:nvSpPr>
          <p:spPr>
            <a:xfrm>
              <a:off x="8068837" y="2514600"/>
              <a:ext cx="789413" cy="502920"/>
            </a:xfrm>
            <a:prstGeom prst="ellipse">
              <a:avLst/>
            </a:prstGeom>
            <a:solidFill>
              <a:schemeClr val="accent6">
                <a:lumMod val="50000"/>
              </a:schemeClr>
            </a:solidFill>
            <a:ln>
              <a:solidFill>
                <a:srgbClr val="0066FF"/>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t>C</a:t>
              </a:r>
            </a:p>
          </p:txBody>
        </p:sp>
      </p:grpSp>
      <p:sp>
        <p:nvSpPr>
          <p:cNvPr id="38" name="TextBox 37"/>
          <p:cNvSpPr txBox="1"/>
          <p:nvPr/>
        </p:nvSpPr>
        <p:spPr>
          <a:xfrm>
            <a:off x="11387544" y="3211319"/>
            <a:ext cx="527246" cy="70788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4000" b="1">
                <a:solidFill>
                  <a:srgbClr val="FF0000"/>
                </a:solidFill>
                <a:sym typeface="Wingdings" panose="05000000000000000000" pitchFamily="2" charset="2"/>
              </a:rPr>
              <a:t>X</a:t>
            </a:r>
            <a:endParaRPr lang="en-US" sz="4000" b="1">
              <a:solidFill>
                <a:srgbClr val="FF0000"/>
              </a:solidFill>
            </a:endParaRPr>
          </a:p>
        </p:txBody>
      </p:sp>
      <p:sp>
        <p:nvSpPr>
          <p:cNvPr id="39" name="TextBox 38"/>
          <p:cNvSpPr txBox="1"/>
          <p:nvPr/>
        </p:nvSpPr>
        <p:spPr>
          <a:xfrm>
            <a:off x="11387544" y="2372538"/>
            <a:ext cx="527246" cy="70788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4000" b="1">
                <a:solidFill>
                  <a:srgbClr val="FF0000"/>
                </a:solidFill>
                <a:sym typeface="Wingdings" panose="05000000000000000000" pitchFamily="2" charset="2"/>
              </a:rPr>
              <a:t>X</a:t>
            </a:r>
            <a:endParaRPr lang="en-US" sz="4000" b="1">
              <a:solidFill>
                <a:srgbClr val="FF0000"/>
              </a:solidFill>
            </a:endParaRPr>
          </a:p>
        </p:txBody>
      </p:sp>
      <p:sp>
        <p:nvSpPr>
          <p:cNvPr id="40" name="Oval 39"/>
          <p:cNvSpPr/>
          <p:nvPr/>
        </p:nvSpPr>
        <p:spPr>
          <a:xfrm>
            <a:off x="5275384" y="4017931"/>
            <a:ext cx="618978" cy="48373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4851009" y="6335679"/>
            <a:ext cx="1971822" cy="48373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2313218" y="2028234"/>
            <a:ext cx="1611668" cy="57293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Left Arrow 43">
            <a:hlinkClick r:id="rId10" action="ppaction://hlinksldjump"/>
          </p:cNvPr>
          <p:cNvSpPr/>
          <p:nvPr/>
        </p:nvSpPr>
        <p:spPr>
          <a:xfrm>
            <a:off x="11132542" y="6217920"/>
            <a:ext cx="937538" cy="601490"/>
          </a:xfrm>
          <a:prstGeom prst="lef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15102878"/>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lato.wav"/>
          </p:stSnd>
        </p:sndAc>
      </p:transition>
    </mc:Choice>
    <mc:Fallback xmlns="">
      <p:transition spd="slow">
        <p:sndAc>
          <p:stSnd>
            <p:snd r:embed="rId11" name="lato.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2"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999"/>
                                          </p:stCondLst>
                                        </p:cTn>
                                        <p:tgtEl>
                                          <p:spTgt spid="8"/>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3" name="nhacchocauhoi.wav"/>
                                        </p:tgtEl>
                                      </p:cMediaNode>
                                    </p:audio>
                                  </p:subTnLst>
                                </p:cTn>
                              </p:par>
                              <p:par>
                                <p:cTn id="11" presetID="8" presetClass="emph" presetSubtype="0" repeatCount="indefinite" fill="hold" grpId="1" nodeType="withEffect">
                                  <p:stCondLst>
                                    <p:cond delay="0"/>
                                  </p:stCondLst>
                                  <p:childTnLst>
                                    <p:animRot by="21600000">
                                      <p:cBhvr>
                                        <p:cTn id="12" dur="1000" fill="hold"/>
                                        <p:tgtEl>
                                          <p:spTgt spid="31"/>
                                        </p:tgtEl>
                                        <p:attrNameLst>
                                          <p:attrName>r</p:attrName>
                                        </p:attrNameLst>
                                      </p:cBhvr>
                                    </p:animRot>
                                  </p:childTnLst>
                                </p:cTn>
                              </p:par>
                              <p:par>
                                <p:cTn id="13" presetID="21" presetClass="exit" presetSubtype="1" repeatCount="indefinite" fill="hold" grpId="0" nodeType="withEffect">
                                  <p:stCondLst>
                                    <p:cond delay="0"/>
                                  </p:stCondLst>
                                  <p:childTnLst>
                                    <p:animEffect transition="out" filter="wheel(1)">
                                      <p:cBhvr>
                                        <p:cTn id="14" dur="1000"/>
                                        <p:tgtEl>
                                          <p:spTgt spid="31"/>
                                        </p:tgtEl>
                                      </p:cBhvr>
                                    </p:animEffect>
                                    <p:set>
                                      <p:cBhvr>
                                        <p:cTn id="15" dur="1" fill="hold">
                                          <p:stCondLst>
                                            <p:cond delay="999"/>
                                          </p:stCondLst>
                                        </p:cTn>
                                        <p:tgtEl>
                                          <p:spTgt spid="31"/>
                                        </p:tgtEl>
                                        <p:attrNameLst>
                                          <p:attrName>style.visibility</p:attrName>
                                        </p:attrNameLst>
                                      </p:cBhvr>
                                      <p:to>
                                        <p:strVal val="hidden"/>
                                      </p:to>
                                    </p:set>
                                  </p:childTnLst>
                                </p:cTn>
                              </p:par>
                            </p:childTnLst>
                          </p:cTn>
                        </p:par>
                        <p:par>
                          <p:cTn id="16" fill="hold">
                            <p:stCondLst>
                              <p:cond delay="1500"/>
                            </p:stCondLst>
                            <p:childTnLst>
                              <p:par>
                                <p:cTn id="17" presetID="1" presetClass="entr" presetSubtype="0" fill="hold" grpId="0" nodeType="afterEffect">
                                  <p:stCondLst>
                                    <p:cond delay="0"/>
                                  </p:stCondLst>
                                  <p:childTnLst>
                                    <p:set>
                                      <p:cBhvr>
                                        <p:cTn id="18" dur="1" fill="hold">
                                          <p:stCondLst>
                                            <p:cond delay="999"/>
                                          </p:stCondLst>
                                        </p:cTn>
                                        <p:tgtEl>
                                          <p:spTgt spid="9"/>
                                        </p:tgtEl>
                                        <p:attrNameLst>
                                          <p:attrName>style.visibility</p:attrName>
                                        </p:attrNameLst>
                                      </p:cBhvr>
                                      <p:to>
                                        <p:strVal val="visible"/>
                                      </p:to>
                                    </p:set>
                                  </p:childTnLst>
                                </p:cTn>
                              </p:par>
                            </p:childTnLst>
                          </p:cTn>
                        </p:par>
                        <p:par>
                          <p:cTn id="19" fill="hold">
                            <p:stCondLst>
                              <p:cond delay="2500"/>
                            </p:stCondLst>
                            <p:childTnLst>
                              <p:par>
                                <p:cTn id="20" presetID="1" presetClass="entr" presetSubtype="0" fill="hold" grpId="0" nodeType="afterEffect">
                                  <p:stCondLst>
                                    <p:cond delay="0"/>
                                  </p:stCondLst>
                                  <p:childTnLst>
                                    <p:set>
                                      <p:cBhvr>
                                        <p:cTn id="21" dur="1" fill="hold">
                                          <p:stCondLst>
                                            <p:cond delay="999"/>
                                          </p:stCondLst>
                                        </p:cTn>
                                        <p:tgtEl>
                                          <p:spTgt spid="10"/>
                                        </p:tgtEl>
                                        <p:attrNameLst>
                                          <p:attrName>style.visibility</p:attrName>
                                        </p:attrNameLst>
                                      </p:cBhvr>
                                      <p:to>
                                        <p:strVal val="visible"/>
                                      </p:to>
                                    </p:set>
                                  </p:childTnLst>
                                </p:cTn>
                              </p:par>
                            </p:childTnLst>
                          </p:cTn>
                        </p:par>
                        <p:par>
                          <p:cTn id="22" fill="hold">
                            <p:stCondLst>
                              <p:cond delay="3500"/>
                            </p:stCondLst>
                            <p:childTnLst>
                              <p:par>
                                <p:cTn id="23" presetID="1" presetClass="entr" presetSubtype="0" fill="hold" grpId="0" nodeType="afterEffect">
                                  <p:stCondLst>
                                    <p:cond delay="0"/>
                                  </p:stCondLst>
                                  <p:childTnLst>
                                    <p:set>
                                      <p:cBhvr>
                                        <p:cTn id="24" dur="1" fill="hold">
                                          <p:stCondLst>
                                            <p:cond delay="999"/>
                                          </p:stCondLst>
                                        </p:cTn>
                                        <p:tgtEl>
                                          <p:spTgt spid="11"/>
                                        </p:tgtEl>
                                        <p:attrNameLst>
                                          <p:attrName>style.visibility</p:attrName>
                                        </p:attrNameLst>
                                      </p:cBhvr>
                                      <p:to>
                                        <p:strVal val="visible"/>
                                      </p:to>
                                    </p:set>
                                  </p:childTnLst>
                                </p:cTn>
                              </p:par>
                            </p:childTnLst>
                          </p:cTn>
                        </p:par>
                        <p:par>
                          <p:cTn id="25" fill="hold">
                            <p:stCondLst>
                              <p:cond delay="4500"/>
                            </p:stCondLst>
                            <p:childTnLst>
                              <p:par>
                                <p:cTn id="26" presetID="1" presetClass="entr" presetSubtype="0" fill="hold" grpId="0" nodeType="afterEffect">
                                  <p:stCondLst>
                                    <p:cond delay="0"/>
                                  </p:stCondLst>
                                  <p:childTnLst>
                                    <p:set>
                                      <p:cBhvr>
                                        <p:cTn id="27" dur="1" fill="hold">
                                          <p:stCondLst>
                                            <p:cond delay="999"/>
                                          </p:stCondLst>
                                        </p:cTn>
                                        <p:tgtEl>
                                          <p:spTgt spid="12"/>
                                        </p:tgtEl>
                                        <p:attrNameLst>
                                          <p:attrName>style.visibility</p:attrName>
                                        </p:attrNameLst>
                                      </p:cBhvr>
                                      <p:to>
                                        <p:strVal val="visible"/>
                                      </p:to>
                                    </p:set>
                                  </p:childTnLst>
                                </p:cTn>
                              </p:par>
                            </p:childTnLst>
                          </p:cTn>
                        </p:par>
                        <p:par>
                          <p:cTn id="28" fill="hold">
                            <p:stCondLst>
                              <p:cond delay="5500"/>
                            </p:stCondLst>
                            <p:childTnLst>
                              <p:par>
                                <p:cTn id="29" presetID="1" presetClass="entr" presetSubtype="0" fill="hold" grpId="0" nodeType="afterEffect">
                                  <p:stCondLst>
                                    <p:cond delay="0"/>
                                  </p:stCondLst>
                                  <p:childTnLst>
                                    <p:set>
                                      <p:cBhvr>
                                        <p:cTn id="30" dur="1" fill="hold">
                                          <p:stCondLst>
                                            <p:cond delay="999"/>
                                          </p:stCondLst>
                                        </p:cTn>
                                        <p:tgtEl>
                                          <p:spTgt spid="13"/>
                                        </p:tgtEl>
                                        <p:attrNameLst>
                                          <p:attrName>style.visibility</p:attrName>
                                        </p:attrNameLst>
                                      </p:cBhvr>
                                      <p:to>
                                        <p:strVal val="visible"/>
                                      </p:to>
                                    </p:set>
                                  </p:childTnLst>
                                </p:cTn>
                              </p:par>
                            </p:childTnLst>
                          </p:cTn>
                        </p:par>
                        <p:par>
                          <p:cTn id="31" fill="hold">
                            <p:stCondLst>
                              <p:cond delay="6500"/>
                            </p:stCondLst>
                            <p:childTnLst>
                              <p:par>
                                <p:cTn id="32" presetID="1" presetClass="entr" presetSubtype="0" fill="hold" grpId="0" nodeType="afterEffect">
                                  <p:stCondLst>
                                    <p:cond delay="0"/>
                                  </p:stCondLst>
                                  <p:childTnLst>
                                    <p:set>
                                      <p:cBhvr>
                                        <p:cTn id="33" dur="1" fill="hold">
                                          <p:stCondLst>
                                            <p:cond delay="999"/>
                                          </p:stCondLst>
                                        </p:cTn>
                                        <p:tgtEl>
                                          <p:spTgt spid="14"/>
                                        </p:tgtEl>
                                        <p:attrNameLst>
                                          <p:attrName>style.visibility</p:attrName>
                                        </p:attrNameLst>
                                      </p:cBhvr>
                                      <p:to>
                                        <p:strVal val="visible"/>
                                      </p:to>
                                    </p:set>
                                  </p:childTnLst>
                                </p:cTn>
                              </p:par>
                            </p:childTnLst>
                          </p:cTn>
                        </p:par>
                        <p:par>
                          <p:cTn id="34" fill="hold">
                            <p:stCondLst>
                              <p:cond delay="7500"/>
                            </p:stCondLst>
                            <p:childTnLst>
                              <p:par>
                                <p:cTn id="35" presetID="1" presetClass="entr" presetSubtype="0" fill="hold" grpId="0" nodeType="afterEffect">
                                  <p:stCondLst>
                                    <p:cond delay="0"/>
                                  </p:stCondLst>
                                  <p:childTnLst>
                                    <p:set>
                                      <p:cBhvr>
                                        <p:cTn id="36" dur="1" fill="hold">
                                          <p:stCondLst>
                                            <p:cond delay="999"/>
                                          </p:stCondLst>
                                        </p:cTn>
                                        <p:tgtEl>
                                          <p:spTgt spid="15"/>
                                        </p:tgtEl>
                                        <p:attrNameLst>
                                          <p:attrName>style.visibility</p:attrName>
                                        </p:attrNameLst>
                                      </p:cBhvr>
                                      <p:to>
                                        <p:strVal val="visible"/>
                                      </p:to>
                                    </p:set>
                                  </p:childTnLst>
                                </p:cTn>
                              </p:par>
                            </p:childTnLst>
                          </p:cTn>
                        </p:par>
                        <p:par>
                          <p:cTn id="37" fill="hold">
                            <p:stCondLst>
                              <p:cond delay="8500"/>
                            </p:stCondLst>
                            <p:childTnLst>
                              <p:par>
                                <p:cTn id="38" presetID="1" presetClass="entr" presetSubtype="0" fill="hold" grpId="0" nodeType="afterEffect">
                                  <p:stCondLst>
                                    <p:cond delay="0"/>
                                  </p:stCondLst>
                                  <p:childTnLst>
                                    <p:set>
                                      <p:cBhvr>
                                        <p:cTn id="39" dur="1" fill="hold">
                                          <p:stCondLst>
                                            <p:cond delay="999"/>
                                          </p:stCondLst>
                                        </p:cTn>
                                        <p:tgtEl>
                                          <p:spTgt spid="16"/>
                                        </p:tgtEl>
                                        <p:attrNameLst>
                                          <p:attrName>style.visibility</p:attrName>
                                        </p:attrNameLst>
                                      </p:cBhvr>
                                      <p:to>
                                        <p:strVal val="visible"/>
                                      </p:to>
                                    </p:set>
                                  </p:childTnLst>
                                </p:cTn>
                              </p:par>
                            </p:childTnLst>
                          </p:cTn>
                        </p:par>
                        <p:par>
                          <p:cTn id="40" fill="hold">
                            <p:stCondLst>
                              <p:cond delay="9500"/>
                            </p:stCondLst>
                            <p:childTnLst>
                              <p:par>
                                <p:cTn id="41" presetID="1" presetClass="entr" presetSubtype="0" fill="hold" grpId="0" nodeType="afterEffect">
                                  <p:stCondLst>
                                    <p:cond delay="0"/>
                                  </p:stCondLst>
                                  <p:childTnLst>
                                    <p:set>
                                      <p:cBhvr>
                                        <p:cTn id="42" dur="1" fill="hold">
                                          <p:stCondLst>
                                            <p:cond delay="999"/>
                                          </p:stCondLst>
                                        </p:cTn>
                                        <p:tgtEl>
                                          <p:spTgt spid="17"/>
                                        </p:tgtEl>
                                        <p:attrNameLst>
                                          <p:attrName>style.visibility</p:attrName>
                                        </p:attrNameLst>
                                      </p:cBhvr>
                                      <p:to>
                                        <p:strVal val="visible"/>
                                      </p:to>
                                    </p:set>
                                  </p:childTnLst>
                                </p:cTn>
                              </p:par>
                            </p:childTnLst>
                          </p:cTn>
                        </p:par>
                        <p:par>
                          <p:cTn id="43" fill="hold">
                            <p:stCondLst>
                              <p:cond delay="10500"/>
                            </p:stCondLst>
                            <p:childTnLst>
                              <p:par>
                                <p:cTn id="44" presetID="1" presetClass="entr" presetSubtype="0" fill="hold" grpId="0" nodeType="afterEffect">
                                  <p:stCondLst>
                                    <p:cond delay="0"/>
                                  </p:stCondLst>
                                  <p:childTnLst>
                                    <p:set>
                                      <p:cBhvr>
                                        <p:cTn id="45" dur="1" fill="hold">
                                          <p:stCondLst>
                                            <p:cond delay="999"/>
                                          </p:stCondLst>
                                        </p:cTn>
                                        <p:tgtEl>
                                          <p:spTgt spid="18"/>
                                        </p:tgtEl>
                                        <p:attrNameLst>
                                          <p:attrName>style.visibility</p:attrName>
                                        </p:attrNameLst>
                                      </p:cBhvr>
                                      <p:to>
                                        <p:strVal val="visible"/>
                                      </p:to>
                                    </p:set>
                                  </p:childTnLst>
                                </p:cTn>
                              </p:par>
                            </p:childTnLst>
                          </p:cTn>
                        </p:par>
                        <p:par>
                          <p:cTn id="46" fill="hold">
                            <p:stCondLst>
                              <p:cond delay="11500"/>
                            </p:stCondLst>
                            <p:childTnLst>
                              <p:par>
                                <p:cTn id="47" presetID="1" presetClass="entr" presetSubtype="0" fill="hold" grpId="0" nodeType="afterEffect">
                                  <p:stCondLst>
                                    <p:cond delay="0"/>
                                  </p:stCondLst>
                                  <p:childTnLst>
                                    <p:set>
                                      <p:cBhvr>
                                        <p:cTn id="48" dur="1" fill="hold">
                                          <p:stCondLst>
                                            <p:cond delay="999"/>
                                          </p:stCondLst>
                                        </p:cTn>
                                        <p:tgtEl>
                                          <p:spTgt spid="19"/>
                                        </p:tgtEl>
                                        <p:attrNameLst>
                                          <p:attrName>style.visibility</p:attrName>
                                        </p:attrNameLst>
                                      </p:cBhvr>
                                      <p:to>
                                        <p:strVal val="visible"/>
                                      </p:to>
                                    </p:set>
                                  </p:childTnLst>
                                </p:cTn>
                              </p:par>
                            </p:childTnLst>
                          </p:cTn>
                        </p:par>
                        <p:par>
                          <p:cTn id="49" fill="hold">
                            <p:stCondLst>
                              <p:cond delay="12500"/>
                            </p:stCondLst>
                            <p:childTnLst>
                              <p:par>
                                <p:cTn id="50" presetID="1" presetClass="entr" presetSubtype="0" fill="hold" grpId="0" nodeType="afterEffect">
                                  <p:stCondLst>
                                    <p:cond delay="0"/>
                                  </p:stCondLst>
                                  <p:childTnLst>
                                    <p:set>
                                      <p:cBhvr>
                                        <p:cTn id="51" dur="1" fill="hold">
                                          <p:stCondLst>
                                            <p:cond delay="999"/>
                                          </p:stCondLst>
                                        </p:cTn>
                                        <p:tgtEl>
                                          <p:spTgt spid="20"/>
                                        </p:tgtEl>
                                        <p:attrNameLst>
                                          <p:attrName>style.visibility</p:attrName>
                                        </p:attrNameLst>
                                      </p:cBhvr>
                                      <p:to>
                                        <p:strVal val="visible"/>
                                      </p:to>
                                    </p:set>
                                  </p:childTnLst>
                                </p:cTn>
                              </p:par>
                            </p:childTnLst>
                          </p:cTn>
                        </p:par>
                        <p:par>
                          <p:cTn id="52" fill="hold">
                            <p:stCondLst>
                              <p:cond delay="13500"/>
                            </p:stCondLst>
                            <p:childTnLst>
                              <p:par>
                                <p:cTn id="53" presetID="1" presetClass="entr" presetSubtype="0" fill="hold" grpId="0" nodeType="afterEffect">
                                  <p:stCondLst>
                                    <p:cond delay="0"/>
                                  </p:stCondLst>
                                  <p:childTnLst>
                                    <p:set>
                                      <p:cBhvr>
                                        <p:cTn id="54" dur="1" fill="hold">
                                          <p:stCondLst>
                                            <p:cond delay="999"/>
                                          </p:stCondLst>
                                        </p:cTn>
                                        <p:tgtEl>
                                          <p:spTgt spid="21"/>
                                        </p:tgtEl>
                                        <p:attrNameLst>
                                          <p:attrName>style.visibility</p:attrName>
                                        </p:attrNameLst>
                                      </p:cBhvr>
                                      <p:to>
                                        <p:strVal val="visible"/>
                                      </p:to>
                                    </p:set>
                                  </p:childTnLst>
                                </p:cTn>
                              </p:par>
                            </p:childTnLst>
                          </p:cTn>
                        </p:par>
                        <p:par>
                          <p:cTn id="55" fill="hold">
                            <p:stCondLst>
                              <p:cond delay="14500"/>
                            </p:stCondLst>
                            <p:childTnLst>
                              <p:par>
                                <p:cTn id="56" presetID="1" presetClass="entr" presetSubtype="0" fill="hold" grpId="0" nodeType="afterEffect">
                                  <p:stCondLst>
                                    <p:cond delay="0"/>
                                  </p:stCondLst>
                                  <p:childTnLst>
                                    <p:set>
                                      <p:cBhvr>
                                        <p:cTn id="57" dur="1" fill="hold">
                                          <p:stCondLst>
                                            <p:cond delay="999"/>
                                          </p:stCondLst>
                                        </p:cTn>
                                        <p:tgtEl>
                                          <p:spTgt spid="22"/>
                                        </p:tgtEl>
                                        <p:attrNameLst>
                                          <p:attrName>style.visibility</p:attrName>
                                        </p:attrNameLst>
                                      </p:cBhvr>
                                      <p:to>
                                        <p:strVal val="visible"/>
                                      </p:to>
                                    </p:set>
                                  </p:childTnLst>
                                </p:cTn>
                              </p:par>
                            </p:childTnLst>
                          </p:cTn>
                        </p:par>
                        <p:par>
                          <p:cTn id="58" fill="hold">
                            <p:stCondLst>
                              <p:cond delay="15500"/>
                            </p:stCondLst>
                            <p:childTnLst>
                              <p:par>
                                <p:cTn id="59" presetID="1" presetClass="entr" presetSubtype="0" fill="hold" grpId="0" nodeType="afterEffect">
                                  <p:stCondLst>
                                    <p:cond delay="0"/>
                                  </p:stCondLst>
                                  <p:childTnLst>
                                    <p:set>
                                      <p:cBhvr>
                                        <p:cTn id="60"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61" restart="whenNotActive" fill="hold" evtFilter="cancelBubble" nodeType="interactiveSeq">
                <p:stCondLst>
                  <p:cond evt="onClick" delay="0">
                    <p:tgtEl>
                      <p:spTgt spid="29"/>
                    </p:tgtEl>
                  </p:cond>
                </p:stCondLst>
                <p:endSync evt="end" delay="0">
                  <p:rtn val="all"/>
                </p:endSync>
                <p:childTnLst>
                  <p:par>
                    <p:cTn id="62" fill="hold">
                      <p:stCondLst>
                        <p:cond delay="0"/>
                      </p:stCondLst>
                      <p:childTnLst>
                        <p:par>
                          <p:cTn id="63" fill="hold">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39"/>
                                        </p:tgtEl>
                                        <p:attrNameLst>
                                          <p:attrName>style.visibility</p:attrName>
                                        </p:attrNameLst>
                                      </p:cBhvr>
                                      <p:to>
                                        <p:strVal val="visible"/>
                                      </p:to>
                                    </p:set>
                                  </p:childTnLst>
                                  <p:subTnLst>
                                    <p:audio>
                                      <p:cMediaNode>
                                        <p:cTn display="0" masterRel="sameClick">
                                          <p:stCondLst>
                                            <p:cond evt="begin" delay="0">
                                              <p:tn val="64"/>
                                            </p:cond>
                                          </p:stCondLst>
                                          <p:endCondLst>
                                            <p:cond evt="onStopAudio" delay="0">
                                              <p:tgtEl>
                                                <p:sldTgt/>
                                              </p:tgtEl>
                                            </p:cond>
                                          </p:endCondLst>
                                        </p:cTn>
                                        <p:tgtEl>
                                          <p:sndTgt r:embed="rId5" name="Am-thanh-tra-loi-sai-www_nhacchuongvui_com.wav"/>
                                        </p:tgtEl>
                                      </p:cMediaNode>
                                    </p:audio>
                                  </p:subTnLst>
                                </p:cTn>
                              </p:par>
                            </p:childTnLst>
                          </p:cTn>
                        </p:par>
                      </p:childTnLst>
                    </p:cTn>
                  </p:par>
                </p:childTnLst>
              </p:cTn>
              <p:nextCondLst>
                <p:cond evt="onClick" delay="0">
                  <p:tgtEl>
                    <p:spTgt spid="29"/>
                  </p:tgtEl>
                </p:cond>
              </p:nextCondLst>
            </p:seq>
            <p:seq concurrent="1" nextAc="seek">
              <p:cTn id="66" restart="whenNotActive" fill="hold" evtFilter="cancelBubble" nodeType="interactiveSeq">
                <p:stCondLst>
                  <p:cond evt="onClick" delay="0">
                    <p:tgtEl>
                      <p:spTgt spid="32"/>
                    </p:tgtEl>
                  </p:cond>
                </p:stCondLst>
                <p:endSync evt="end" delay="0">
                  <p:rtn val="all"/>
                </p:endSync>
                <p:childTnLst>
                  <p:par>
                    <p:cTn id="67" fill="hold">
                      <p:stCondLst>
                        <p:cond delay="0"/>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38"/>
                                        </p:tgtEl>
                                        <p:attrNameLst>
                                          <p:attrName>style.visibility</p:attrName>
                                        </p:attrNameLst>
                                      </p:cBhvr>
                                      <p:to>
                                        <p:strVal val="visible"/>
                                      </p:to>
                                    </p:set>
                                  </p:childTnLst>
                                  <p:subTnLst>
                                    <p:audio>
                                      <p:cMediaNode>
                                        <p:cTn display="0" masterRel="sameClick">
                                          <p:stCondLst>
                                            <p:cond evt="begin" delay="0">
                                              <p:tn val="69"/>
                                            </p:cond>
                                          </p:stCondLst>
                                          <p:endCondLst>
                                            <p:cond evt="onStopAudio" delay="0">
                                              <p:tgtEl>
                                                <p:sldTgt/>
                                              </p:tgtEl>
                                            </p:cond>
                                          </p:endCondLst>
                                        </p:cTn>
                                        <p:tgtEl>
                                          <p:sndTgt r:embed="rId5" name="Am-thanh-tra-loi-sai-www_nhacchuongvui_com.wav"/>
                                        </p:tgtEl>
                                      </p:cMediaNode>
                                    </p:audio>
                                  </p:subTnLst>
                                </p:cTn>
                              </p:par>
                            </p:childTnLst>
                          </p:cTn>
                        </p:par>
                      </p:childTnLst>
                    </p:cTn>
                  </p:par>
                </p:childTnLst>
              </p:cTn>
              <p:nextCondLst>
                <p:cond evt="onClick" delay="0">
                  <p:tgtEl>
                    <p:spTgt spid="32"/>
                  </p:tgtEl>
                </p:cond>
              </p:nextCondLst>
            </p:seq>
            <p:seq concurrent="1" nextAc="seek">
              <p:cTn id="71" restart="whenNotActive" fill="hold" evtFilter="cancelBubble" nodeType="interactiveSeq">
                <p:stCondLst>
                  <p:cond evt="onClick" delay="0">
                    <p:tgtEl>
                      <p:spTgt spid="35"/>
                    </p:tgtEl>
                  </p:cond>
                </p:stCondLst>
                <p:endSync evt="end" delay="0">
                  <p:rtn val="all"/>
                </p:endSync>
                <p:childTnLst>
                  <p:par>
                    <p:cTn id="72" fill="hold">
                      <p:stCondLst>
                        <p:cond delay="0"/>
                      </p:stCondLst>
                      <p:childTnLst>
                        <p:par>
                          <p:cTn id="73" fill="hold">
                            <p:stCondLst>
                              <p:cond delay="0"/>
                            </p:stCondLst>
                            <p:childTnLst>
                              <p:par>
                                <p:cTn id="74" presetID="1" presetClass="entr" presetSubtype="0" fill="hold" grpId="0" nodeType="clickEffect">
                                  <p:stCondLst>
                                    <p:cond delay="0"/>
                                  </p:stCondLst>
                                  <p:childTnLst>
                                    <p:set>
                                      <p:cBhvr>
                                        <p:cTn id="75" dur="1" fill="hold">
                                          <p:stCondLst>
                                            <p:cond delay="0"/>
                                          </p:stCondLst>
                                        </p:cTn>
                                        <p:tgtEl>
                                          <p:spTgt spid="30"/>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6" name="Am-thanh-tra-loi-dung-www_nhacchuongvui_com.wav"/>
                                        </p:tgtEl>
                                      </p:cMediaNode>
                                    </p:audio>
                                  </p:subTnLst>
                                </p:cTn>
                              </p:par>
                              <p:par>
                                <p:cTn id="76" presetID="21" presetClass="entr" presetSubtype="1" repeatCount="indefinite" fill="hold" grpId="0" nodeType="withEffect">
                                  <p:stCondLst>
                                    <p:cond delay="0"/>
                                  </p:stCondLst>
                                  <p:endCondLst>
                                    <p:cond evt="onNext" delay="0">
                                      <p:tgtEl>
                                        <p:sldTgt/>
                                      </p:tgtEl>
                                    </p:cond>
                                  </p:endCondLst>
                                  <p:childTnLst>
                                    <p:set>
                                      <p:cBhvr>
                                        <p:cTn id="77" dur="1" fill="hold">
                                          <p:stCondLst>
                                            <p:cond delay="0"/>
                                          </p:stCondLst>
                                        </p:cTn>
                                        <p:tgtEl>
                                          <p:spTgt spid="40"/>
                                        </p:tgtEl>
                                        <p:attrNameLst>
                                          <p:attrName>style.visibility</p:attrName>
                                        </p:attrNameLst>
                                      </p:cBhvr>
                                      <p:to>
                                        <p:strVal val="visible"/>
                                      </p:to>
                                    </p:set>
                                    <p:animEffect transition="in" filter="wheel(1)">
                                      <p:cBhvr>
                                        <p:cTn id="78" dur="2000"/>
                                        <p:tgtEl>
                                          <p:spTgt spid="40"/>
                                        </p:tgtEl>
                                      </p:cBhvr>
                                    </p:animEffect>
                                  </p:childTnLst>
                                </p:cTn>
                              </p:par>
                              <p:par>
                                <p:cTn id="79" presetID="21" presetClass="entr" presetSubtype="1" repeatCount="indefinite" fill="hold" grpId="0" nodeType="withEffect">
                                  <p:stCondLst>
                                    <p:cond delay="0"/>
                                  </p:stCondLst>
                                  <p:endCondLst>
                                    <p:cond evt="onNext" delay="0">
                                      <p:tgtEl>
                                        <p:sldTgt/>
                                      </p:tgtEl>
                                    </p:cond>
                                  </p:endCondLst>
                                  <p:childTnLst>
                                    <p:set>
                                      <p:cBhvr>
                                        <p:cTn id="80" dur="1" fill="hold">
                                          <p:stCondLst>
                                            <p:cond delay="0"/>
                                          </p:stCondLst>
                                        </p:cTn>
                                        <p:tgtEl>
                                          <p:spTgt spid="42"/>
                                        </p:tgtEl>
                                        <p:attrNameLst>
                                          <p:attrName>style.visibility</p:attrName>
                                        </p:attrNameLst>
                                      </p:cBhvr>
                                      <p:to>
                                        <p:strVal val="visible"/>
                                      </p:to>
                                    </p:set>
                                    <p:animEffect transition="in" filter="wheel(1)">
                                      <p:cBhvr>
                                        <p:cTn id="81" dur="2000"/>
                                        <p:tgtEl>
                                          <p:spTgt spid="42"/>
                                        </p:tgtEl>
                                      </p:cBhvr>
                                    </p:animEffect>
                                  </p:childTnLst>
                                </p:cTn>
                              </p:par>
                              <p:par>
                                <p:cTn id="82" presetID="21" presetClass="entr" presetSubtype="1" repeatCount="indefinite" fill="hold" grpId="0" nodeType="withEffect">
                                  <p:stCondLst>
                                    <p:cond delay="0"/>
                                  </p:stCondLst>
                                  <p:endCondLst>
                                    <p:cond evt="onNext" delay="0">
                                      <p:tgtEl>
                                        <p:sldTgt/>
                                      </p:tgtEl>
                                    </p:cond>
                                  </p:endCondLst>
                                  <p:childTnLst>
                                    <p:set>
                                      <p:cBhvr>
                                        <p:cTn id="83" dur="1" fill="hold">
                                          <p:stCondLst>
                                            <p:cond delay="0"/>
                                          </p:stCondLst>
                                        </p:cTn>
                                        <p:tgtEl>
                                          <p:spTgt spid="41"/>
                                        </p:tgtEl>
                                        <p:attrNameLst>
                                          <p:attrName>style.visibility</p:attrName>
                                        </p:attrNameLst>
                                      </p:cBhvr>
                                      <p:to>
                                        <p:strVal val="visible"/>
                                      </p:to>
                                    </p:set>
                                    <p:animEffect transition="in" filter="wheel(1)">
                                      <p:cBhvr>
                                        <p:cTn id="84" dur="2000"/>
                                        <p:tgtEl>
                                          <p:spTgt spid="41"/>
                                        </p:tgtEl>
                                      </p:cBhvr>
                                    </p:animEffect>
                                  </p:childTnLst>
                                </p:cTn>
                              </p:par>
                            </p:childTnLst>
                          </p:cTn>
                        </p:par>
                      </p:childTnLst>
                    </p:cTn>
                  </p:par>
                </p:childTnLst>
              </p:cTn>
              <p:nextCondLst>
                <p:cond evt="onClick" delay="0">
                  <p:tgtEl>
                    <p:spTgt spid="35"/>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31" grpId="0" animBg="1"/>
      <p:bldP spid="31" grpId="1" animBg="1"/>
      <p:bldP spid="31" grpId="2" animBg="1"/>
      <p:bldP spid="30" grpId="0"/>
      <p:bldP spid="38" grpId="0"/>
      <p:bldP spid="39" grpId="0"/>
      <p:bldP spid="40" grpId="0" animBg="1"/>
      <p:bldP spid="41" grpId="0" animBg="1"/>
      <p:bldP spid="4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1222167" y="144766"/>
            <a:ext cx="1498385" cy="1498385"/>
          </a:xfrm>
          <a:prstGeom prst="ellipse">
            <a:avLst/>
          </a:prstGeom>
          <a:blipFill dpi="0" rotWithShape="1">
            <a:blip r:embed="rId7"/>
            <a:srcRect/>
            <a:stretch>
              <a:fillRect/>
            </a:stretch>
          </a:blip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4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3" name="Group 2"/>
          <p:cNvGrpSpPr/>
          <p:nvPr/>
        </p:nvGrpSpPr>
        <p:grpSpPr>
          <a:xfrm>
            <a:off x="0" y="47596"/>
            <a:ext cx="12192000" cy="1755058"/>
            <a:chOff x="0" y="47596"/>
            <a:chExt cx="12192000" cy="1755058"/>
          </a:xfrm>
        </p:grpSpPr>
        <p:sp>
          <p:nvSpPr>
            <p:cNvPr id="5" name="Rectangle 4"/>
            <p:cNvSpPr/>
            <p:nvPr/>
          </p:nvSpPr>
          <p:spPr>
            <a:xfrm>
              <a:off x="0" y="723956"/>
              <a:ext cx="12192000" cy="356935"/>
            </a:xfrm>
            <a:prstGeom prst="rect">
              <a:avLst/>
            </a:prstGeom>
            <a:blipFill dpi="0" rotWithShape="1">
              <a:blip r:embed="rId7"/>
              <a:srcRect/>
              <a:stretch>
                <a:fillRect/>
              </a:stretch>
            </a:blipFill>
            <a:ln>
              <a:noFill/>
            </a:ln>
            <a:effectLst>
              <a:outerShdw blurRad="44450" dist="27940" dir="5400000" algn="ctr">
                <a:srgbClr val="000000">
                  <a:alpha val="32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5" name="Rectangle 24"/>
            <p:cNvSpPr/>
            <p:nvPr/>
          </p:nvSpPr>
          <p:spPr>
            <a:xfrm>
              <a:off x="3392666" y="617480"/>
              <a:ext cx="8557147" cy="569886"/>
            </a:xfrm>
            <a:prstGeom prst="rect">
              <a:avLst/>
            </a:prstGeom>
            <a:blipFill dpi="0" rotWithShape="1">
              <a:blip r:embed="rId7"/>
              <a:srcRect/>
              <a:stretch>
                <a:fillRect/>
              </a:stretch>
            </a:blipFill>
            <a:ln>
              <a:noFill/>
            </a:ln>
            <a:effectLst>
              <a:outerShdw blurRad="44450" dist="27940" dir="5400000" algn="ctr">
                <a:srgbClr val="000000">
                  <a:alpha val="32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7" name="Rectangle 6"/>
            <p:cNvSpPr/>
            <p:nvPr/>
          </p:nvSpPr>
          <p:spPr>
            <a:xfrm>
              <a:off x="3558428" y="47596"/>
              <a:ext cx="8225624" cy="1755058"/>
            </a:xfrm>
            <a:prstGeom prst="rect">
              <a:avLst/>
            </a:prstGeom>
            <a:blipFill>
              <a:blip r:embed="rId7"/>
              <a:stretch>
                <a:fillRect/>
              </a:stretch>
            </a:blipFill>
            <a:ln>
              <a:noFill/>
            </a:ln>
            <a:effectLst>
              <a:outerShdw blurRad="1270000" dir="21540000" sx="1000" sy="1000" algn="ctr">
                <a:srgbClr val="000000"/>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FFFF00"/>
                  </a:solidFill>
                  <a:effectLst/>
                  <a:uLnTx/>
                  <a:uFillTx/>
                  <a:latin typeface="+mj-lt"/>
                  <a:ea typeface="Tahoma" panose="020B0604030504040204" pitchFamily="34" charset="0"/>
                  <a:cs typeface="Tahoma" panose="020B0604030504040204" pitchFamily="34" charset="0"/>
                </a:rPr>
                <a:t>Câu</a:t>
              </a:r>
              <a:r>
                <a:rPr kumimoji="0" lang="en-US" sz="3600" b="1" i="0" u="none" strike="noStrike" kern="1200" cap="none" spc="0" normalizeH="0" noProof="0">
                  <a:ln>
                    <a:noFill/>
                  </a:ln>
                  <a:solidFill>
                    <a:srgbClr val="FFFF00"/>
                  </a:solidFill>
                  <a:effectLst/>
                  <a:uLnTx/>
                  <a:uFillTx/>
                  <a:latin typeface="+mj-lt"/>
                  <a:ea typeface="Tahoma" panose="020B0604030504040204" pitchFamily="34" charset="0"/>
                  <a:cs typeface="Tahoma" panose="020B0604030504040204" pitchFamily="34" charset="0"/>
                </a:rPr>
                <a:t> 2</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noProof="0">
                  <a:ln>
                    <a:noFill/>
                  </a:ln>
                  <a:solidFill>
                    <a:prstClr val="white"/>
                  </a:solidFill>
                  <a:effectLst/>
                  <a:uLnTx/>
                  <a:uFillTx/>
                  <a:latin typeface="+mj-lt"/>
                  <a:ea typeface="Tahoma" panose="020B0604030504040204" pitchFamily="34" charset="0"/>
                  <a:cs typeface="Tahoma" panose="020B0604030504040204" pitchFamily="34" charset="0"/>
                </a:rPr>
                <a:t>Trong tháng 6 cửa hàng bán ít ti vi nhất là:</a:t>
              </a:r>
              <a:endParaRPr kumimoji="0" lang="vi-VN" sz="3600" b="0" i="0" u="none" strike="noStrike" kern="1200" cap="none" spc="0" normalizeH="0" baseline="0" noProof="0" dirty="0">
                <a:ln>
                  <a:noFill/>
                </a:ln>
                <a:solidFill>
                  <a:prstClr val="white"/>
                </a:solidFill>
                <a:effectLst/>
                <a:uLnTx/>
                <a:uFillTx/>
                <a:latin typeface="+mj-lt"/>
                <a:ea typeface="Tahoma" panose="020B0604030504040204" pitchFamily="34" charset="0"/>
                <a:cs typeface="Tahoma" panose="020B0604030504040204" pitchFamily="34" charset="0"/>
              </a:endParaRPr>
            </a:p>
          </p:txBody>
        </p:sp>
      </p:grpSp>
      <p:sp>
        <p:nvSpPr>
          <p:cNvPr id="8" name="Oval 7"/>
          <p:cNvSpPr/>
          <p:nvPr/>
        </p:nvSpPr>
        <p:spPr>
          <a:xfrm>
            <a:off x="1222167" y="144766"/>
            <a:ext cx="1498385" cy="1498385"/>
          </a:xfrm>
          <a:prstGeom prst="ellipse">
            <a:avLst/>
          </a:prstGeom>
          <a:blipFill dpi="0" rotWithShape="1">
            <a:blip r:embed="rId7"/>
            <a:srcRect/>
            <a:stretch>
              <a:fillRect/>
            </a:stretch>
          </a:blip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15</a:t>
            </a:r>
            <a:endParaRPr kumimoji="0" lang="vi-VN"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9" name="Oval 8"/>
          <p:cNvSpPr/>
          <p:nvPr/>
        </p:nvSpPr>
        <p:spPr>
          <a:xfrm>
            <a:off x="1222167" y="144766"/>
            <a:ext cx="1498385" cy="1498385"/>
          </a:xfrm>
          <a:prstGeom prst="ellipse">
            <a:avLst/>
          </a:prstGeom>
          <a:blipFill dpi="0" rotWithShape="1">
            <a:blip r:embed="rId7"/>
            <a:srcRect/>
            <a:stretch>
              <a:fillRect/>
            </a:stretch>
          </a:blip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14</a:t>
            </a:r>
            <a:endParaRPr kumimoji="0" lang="vi-VN"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0" name="Oval 9"/>
          <p:cNvSpPr/>
          <p:nvPr/>
        </p:nvSpPr>
        <p:spPr>
          <a:xfrm>
            <a:off x="1222167" y="144766"/>
            <a:ext cx="1498385" cy="1498385"/>
          </a:xfrm>
          <a:prstGeom prst="ellipse">
            <a:avLst/>
          </a:prstGeom>
          <a:blipFill dpi="0" rotWithShape="1">
            <a:blip r:embed="rId7"/>
            <a:srcRect/>
            <a:stretch>
              <a:fillRect/>
            </a:stretch>
          </a:blip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13</a:t>
            </a:r>
            <a:endParaRPr kumimoji="0" lang="vi-VN"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1" name="Oval 10"/>
          <p:cNvSpPr/>
          <p:nvPr/>
        </p:nvSpPr>
        <p:spPr>
          <a:xfrm>
            <a:off x="1222167" y="144766"/>
            <a:ext cx="1498385" cy="1498385"/>
          </a:xfrm>
          <a:prstGeom prst="ellipse">
            <a:avLst/>
          </a:prstGeom>
          <a:blipFill dpi="0" rotWithShape="1">
            <a:blip r:embed="rId7"/>
            <a:srcRect/>
            <a:stretch>
              <a:fillRect/>
            </a:stretch>
          </a:blip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12</a:t>
            </a:r>
            <a:endParaRPr kumimoji="0" lang="vi-VN"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2" name="Oval 11"/>
          <p:cNvSpPr/>
          <p:nvPr/>
        </p:nvSpPr>
        <p:spPr>
          <a:xfrm>
            <a:off x="1222167" y="144766"/>
            <a:ext cx="1498385" cy="1498385"/>
          </a:xfrm>
          <a:prstGeom prst="ellipse">
            <a:avLst/>
          </a:prstGeom>
          <a:blipFill dpi="0" rotWithShape="1">
            <a:blip r:embed="rId7"/>
            <a:srcRect/>
            <a:stretch>
              <a:fillRect/>
            </a:stretch>
          </a:blip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11</a:t>
            </a:r>
            <a:endParaRPr kumimoji="0" lang="vi-VN"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3" name="Oval 12"/>
          <p:cNvSpPr/>
          <p:nvPr/>
        </p:nvSpPr>
        <p:spPr>
          <a:xfrm>
            <a:off x="1222167" y="144766"/>
            <a:ext cx="1498385" cy="1498385"/>
          </a:xfrm>
          <a:prstGeom prst="ellipse">
            <a:avLst/>
          </a:prstGeom>
          <a:blipFill dpi="0" rotWithShape="1">
            <a:blip r:embed="rId7"/>
            <a:srcRect/>
            <a:stretch>
              <a:fillRect/>
            </a:stretch>
          </a:blip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10</a:t>
            </a:r>
            <a:endParaRPr kumimoji="0" lang="vi-VN"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4" name="Oval 13"/>
          <p:cNvSpPr/>
          <p:nvPr/>
        </p:nvSpPr>
        <p:spPr>
          <a:xfrm>
            <a:off x="1222167" y="144766"/>
            <a:ext cx="1498385" cy="1498385"/>
          </a:xfrm>
          <a:prstGeom prst="ellipse">
            <a:avLst/>
          </a:prstGeom>
          <a:blipFill dpi="0" rotWithShape="1">
            <a:blip r:embed="rId7"/>
            <a:srcRect/>
            <a:stretch>
              <a:fillRect/>
            </a:stretch>
          </a:blip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09</a:t>
            </a:r>
            <a:endParaRPr kumimoji="0" lang="vi-VN"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5" name="Oval 14"/>
          <p:cNvSpPr/>
          <p:nvPr/>
        </p:nvSpPr>
        <p:spPr>
          <a:xfrm>
            <a:off x="1222167" y="144766"/>
            <a:ext cx="1498385" cy="1498385"/>
          </a:xfrm>
          <a:prstGeom prst="ellipse">
            <a:avLst/>
          </a:prstGeom>
          <a:blipFill dpi="0" rotWithShape="1">
            <a:blip r:embed="rId7"/>
            <a:srcRect/>
            <a:stretch>
              <a:fillRect/>
            </a:stretch>
          </a:blip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08</a:t>
            </a:r>
            <a:endParaRPr kumimoji="0" lang="vi-VN"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44" name="Picture 43"/>
          <p:cNvPicPr>
            <a:picLocks noChangeAspect="1"/>
          </p:cNvPicPr>
          <p:nvPr/>
        </p:nvPicPr>
        <p:blipFill>
          <a:blip r:embed="rId8"/>
          <a:stretch>
            <a:fillRect/>
          </a:stretch>
        </p:blipFill>
        <p:spPr>
          <a:xfrm>
            <a:off x="84094" y="1883229"/>
            <a:ext cx="7984743" cy="4894139"/>
          </a:xfrm>
          <a:prstGeom prst="rect">
            <a:avLst/>
          </a:prstGeom>
          <a:ln>
            <a:noFill/>
          </a:ln>
        </p:spPr>
      </p:pic>
      <p:sp>
        <p:nvSpPr>
          <p:cNvPr id="16" name="Oval 15"/>
          <p:cNvSpPr/>
          <p:nvPr/>
        </p:nvSpPr>
        <p:spPr>
          <a:xfrm>
            <a:off x="1222167" y="144766"/>
            <a:ext cx="1498385" cy="1498385"/>
          </a:xfrm>
          <a:prstGeom prst="ellipse">
            <a:avLst/>
          </a:prstGeom>
          <a:blipFill dpi="0" rotWithShape="1">
            <a:blip r:embed="rId7"/>
            <a:srcRect/>
            <a:stretch>
              <a:fillRect/>
            </a:stretch>
          </a:blip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07</a:t>
            </a:r>
            <a:endParaRPr kumimoji="0" lang="vi-VN"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7" name="Oval 16"/>
          <p:cNvSpPr/>
          <p:nvPr/>
        </p:nvSpPr>
        <p:spPr>
          <a:xfrm>
            <a:off x="1222167" y="144766"/>
            <a:ext cx="1498385" cy="1498385"/>
          </a:xfrm>
          <a:prstGeom prst="ellipse">
            <a:avLst/>
          </a:prstGeom>
          <a:blipFill dpi="0" rotWithShape="1">
            <a:blip r:embed="rId7"/>
            <a:srcRect/>
            <a:stretch>
              <a:fillRect/>
            </a:stretch>
          </a:blip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06</a:t>
            </a:r>
            <a:endParaRPr kumimoji="0" lang="vi-VN"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8" name="Oval 17"/>
          <p:cNvSpPr/>
          <p:nvPr/>
        </p:nvSpPr>
        <p:spPr>
          <a:xfrm>
            <a:off x="1222167" y="144766"/>
            <a:ext cx="1498385" cy="1498385"/>
          </a:xfrm>
          <a:prstGeom prst="ellipse">
            <a:avLst/>
          </a:prstGeom>
          <a:blipFill dpi="0" rotWithShape="1">
            <a:blip r:embed="rId7"/>
            <a:srcRect/>
            <a:stretch>
              <a:fillRect/>
            </a:stretch>
          </a:blip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05</a:t>
            </a:r>
            <a:endParaRPr kumimoji="0" lang="vi-VN"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9" name="Oval 18"/>
          <p:cNvSpPr/>
          <p:nvPr/>
        </p:nvSpPr>
        <p:spPr>
          <a:xfrm>
            <a:off x="1222167" y="144766"/>
            <a:ext cx="1498385" cy="1498385"/>
          </a:xfrm>
          <a:prstGeom prst="ellipse">
            <a:avLst/>
          </a:prstGeom>
          <a:blipFill dpi="0" rotWithShape="1">
            <a:blip r:embed="rId7"/>
            <a:srcRect/>
            <a:stretch>
              <a:fillRect/>
            </a:stretch>
          </a:blip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04</a:t>
            </a:r>
            <a:endParaRPr kumimoji="0" lang="vi-VN"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0" name="Oval 19"/>
          <p:cNvSpPr/>
          <p:nvPr/>
        </p:nvSpPr>
        <p:spPr>
          <a:xfrm>
            <a:off x="1222167" y="144766"/>
            <a:ext cx="1498385" cy="1498385"/>
          </a:xfrm>
          <a:prstGeom prst="ellipse">
            <a:avLst/>
          </a:prstGeom>
          <a:blipFill dpi="0" rotWithShape="1">
            <a:blip r:embed="rId7"/>
            <a:srcRect/>
            <a:stretch>
              <a:fillRect/>
            </a:stretch>
          </a:blip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03</a:t>
            </a:r>
            <a:endParaRPr kumimoji="0" lang="vi-VN"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1" name="Oval 20"/>
          <p:cNvSpPr/>
          <p:nvPr/>
        </p:nvSpPr>
        <p:spPr>
          <a:xfrm>
            <a:off x="1222167" y="144766"/>
            <a:ext cx="1498385" cy="1498385"/>
          </a:xfrm>
          <a:prstGeom prst="ellipse">
            <a:avLst/>
          </a:prstGeom>
          <a:blipFill dpi="0" rotWithShape="1">
            <a:blip r:embed="rId7"/>
            <a:srcRect/>
            <a:stretch>
              <a:fillRect/>
            </a:stretch>
          </a:blip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02</a:t>
            </a:r>
            <a:endParaRPr kumimoji="0" lang="vi-VN"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2" name="Oval 21"/>
          <p:cNvSpPr/>
          <p:nvPr/>
        </p:nvSpPr>
        <p:spPr>
          <a:xfrm>
            <a:off x="1222167" y="144766"/>
            <a:ext cx="1498385" cy="1498385"/>
          </a:xfrm>
          <a:prstGeom prst="ellipse">
            <a:avLst/>
          </a:prstGeom>
          <a:blipFill dpi="0" rotWithShape="1">
            <a:blip r:embed="rId7"/>
            <a:srcRect/>
            <a:stretch>
              <a:fillRect/>
            </a:stretch>
          </a:blip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01</a:t>
            </a:r>
            <a:endParaRPr kumimoji="0" lang="vi-VN"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3" name="Oval 22">
            <a:hlinkClick r:id="rId9" action="ppaction://hlinksldjump"/>
          </p:cNvPr>
          <p:cNvSpPr/>
          <p:nvPr/>
        </p:nvSpPr>
        <p:spPr>
          <a:xfrm>
            <a:off x="1210736" y="121903"/>
            <a:ext cx="1498385" cy="1498385"/>
          </a:xfrm>
          <a:prstGeom prst="ellipse">
            <a:avLst/>
          </a:prstGeom>
          <a:blipFill dpi="0" rotWithShape="1">
            <a:blip r:embed="rId7"/>
            <a:srcRect/>
            <a:stretch>
              <a:fillRect/>
            </a:stretch>
          </a:blip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HẾT GIỜ</a:t>
            </a:r>
            <a:endParaRPr kumimoji="0" lang="vi-VN" sz="24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1" name="Oval 30"/>
          <p:cNvSpPr/>
          <p:nvPr/>
        </p:nvSpPr>
        <p:spPr>
          <a:xfrm>
            <a:off x="1305943" y="228542"/>
            <a:ext cx="1330832" cy="1330832"/>
          </a:xfrm>
          <a:prstGeom prst="ellipse">
            <a:avLst/>
          </a:prstGeom>
          <a:noFill/>
          <a:ln w="66675" cmpd="dbl">
            <a:solidFill>
              <a:srgbClr val="00FFCC"/>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FFFF00"/>
              </a:solidFill>
              <a:effectLst/>
              <a:uLnTx/>
              <a:uFillTx/>
              <a:latin typeface="Arial" panose="020B0604020202020204" pitchFamily="34" charset="0"/>
              <a:ea typeface="+mn-ea"/>
              <a:cs typeface="+mn-cs"/>
            </a:endParaRPr>
          </a:p>
        </p:txBody>
      </p:sp>
      <p:sp>
        <p:nvSpPr>
          <p:cNvPr id="30" name="TextBox 29"/>
          <p:cNvSpPr txBox="1"/>
          <p:nvPr/>
        </p:nvSpPr>
        <p:spPr>
          <a:xfrm>
            <a:off x="11324312" y="2298068"/>
            <a:ext cx="653709" cy="92333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5400" b="1">
                <a:solidFill>
                  <a:srgbClr val="FF0000"/>
                </a:solidFill>
                <a:sym typeface="Wingdings" panose="05000000000000000000" pitchFamily="2" charset="2"/>
              </a:rPr>
              <a:t></a:t>
            </a:r>
            <a:endParaRPr lang="en-US" sz="5400" b="1">
              <a:solidFill>
                <a:srgbClr val="FF0000"/>
              </a:solidFill>
            </a:endParaRPr>
          </a:p>
        </p:txBody>
      </p:sp>
      <p:grpSp>
        <p:nvGrpSpPr>
          <p:cNvPr id="29" name="cau A"/>
          <p:cNvGrpSpPr/>
          <p:nvPr/>
        </p:nvGrpSpPr>
        <p:grpSpPr>
          <a:xfrm>
            <a:off x="7417327" y="2404707"/>
            <a:ext cx="3715215" cy="708022"/>
            <a:chOff x="8068837" y="2393274"/>
            <a:chExt cx="3715215" cy="708022"/>
          </a:xfrm>
        </p:grpSpPr>
        <p:sp>
          <p:nvSpPr>
            <p:cNvPr id="28" name="Rounded Rectangle 27"/>
            <p:cNvSpPr/>
            <p:nvPr/>
          </p:nvSpPr>
          <p:spPr>
            <a:xfrm>
              <a:off x="8587462" y="2393274"/>
              <a:ext cx="3196590" cy="708022"/>
            </a:xfrm>
            <a:prstGeom prst="roundRect">
              <a:avLst/>
            </a:prstGeom>
            <a:solidFill>
              <a:srgbClr val="005BE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t>Cửa hàng 1</a:t>
              </a:r>
            </a:p>
          </p:txBody>
        </p:sp>
        <p:sp>
          <p:nvSpPr>
            <p:cNvPr id="27" name="Oval 26"/>
            <p:cNvSpPr/>
            <p:nvPr/>
          </p:nvSpPr>
          <p:spPr>
            <a:xfrm>
              <a:off x="8068837" y="2514600"/>
              <a:ext cx="789413" cy="502920"/>
            </a:xfrm>
            <a:prstGeom prst="ellipse">
              <a:avLst/>
            </a:prstGeom>
            <a:solidFill>
              <a:schemeClr val="accent6">
                <a:lumMod val="50000"/>
              </a:schemeClr>
            </a:solidFill>
            <a:ln>
              <a:solidFill>
                <a:srgbClr val="0066FF"/>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t>A</a:t>
              </a:r>
            </a:p>
          </p:txBody>
        </p:sp>
      </p:grpSp>
      <p:grpSp>
        <p:nvGrpSpPr>
          <p:cNvPr id="32" name="CAU B"/>
          <p:cNvGrpSpPr/>
          <p:nvPr/>
        </p:nvGrpSpPr>
        <p:grpSpPr>
          <a:xfrm>
            <a:off x="7417327" y="3211319"/>
            <a:ext cx="3715215" cy="708022"/>
            <a:chOff x="8068837" y="2393274"/>
            <a:chExt cx="3715215" cy="708022"/>
          </a:xfrm>
        </p:grpSpPr>
        <p:sp>
          <p:nvSpPr>
            <p:cNvPr id="33" name="Rounded Rectangle 32"/>
            <p:cNvSpPr/>
            <p:nvPr/>
          </p:nvSpPr>
          <p:spPr>
            <a:xfrm>
              <a:off x="8587462" y="2393274"/>
              <a:ext cx="3196590" cy="708022"/>
            </a:xfrm>
            <a:prstGeom prst="roundRect">
              <a:avLst/>
            </a:prstGeom>
            <a:solidFill>
              <a:srgbClr val="005BE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t>Cửa hàng 2</a:t>
              </a:r>
            </a:p>
          </p:txBody>
        </p:sp>
        <p:sp>
          <p:nvSpPr>
            <p:cNvPr id="34" name="Oval 33"/>
            <p:cNvSpPr/>
            <p:nvPr/>
          </p:nvSpPr>
          <p:spPr>
            <a:xfrm>
              <a:off x="8068837" y="2514600"/>
              <a:ext cx="789413" cy="502920"/>
            </a:xfrm>
            <a:prstGeom prst="ellipse">
              <a:avLst/>
            </a:prstGeom>
            <a:solidFill>
              <a:schemeClr val="accent6">
                <a:lumMod val="50000"/>
              </a:schemeClr>
            </a:solidFill>
            <a:ln>
              <a:solidFill>
                <a:srgbClr val="0066FF"/>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t>B</a:t>
              </a:r>
            </a:p>
          </p:txBody>
        </p:sp>
      </p:grpSp>
      <p:grpSp>
        <p:nvGrpSpPr>
          <p:cNvPr id="35" name="CAU C"/>
          <p:cNvGrpSpPr/>
          <p:nvPr/>
        </p:nvGrpSpPr>
        <p:grpSpPr>
          <a:xfrm>
            <a:off x="7417327" y="4017931"/>
            <a:ext cx="3715215" cy="708022"/>
            <a:chOff x="8068837" y="2393274"/>
            <a:chExt cx="3715215" cy="708022"/>
          </a:xfrm>
        </p:grpSpPr>
        <p:sp>
          <p:nvSpPr>
            <p:cNvPr id="36" name="Rounded Rectangle 35"/>
            <p:cNvSpPr/>
            <p:nvPr/>
          </p:nvSpPr>
          <p:spPr>
            <a:xfrm>
              <a:off x="8587462" y="2393274"/>
              <a:ext cx="3196590" cy="708022"/>
            </a:xfrm>
            <a:prstGeom prst="roundRect">
              <a:avLst/>
            </a:prstGeom>
            <a:solidFill>
              <a:srgbClr val="005BE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t>Cửa hàng 3</a:t>
              </a:r>
            </a:p>
          </p:txBody>
        </p:sp>
        <p:sp>
          <p:nvSpPr>
            <p:cNvPr id="37" name="Oval 36"/>
            <p:cNvSpPr/>
            <p:nvPr/>
          </p:nvSpPr>
          <p:spPr>
            <a:xfrm>
              <a:off x="8068837" y="2514600"/>
              <a:ext cx="789413" cy="502920"/>
            </a:xfrm>
            <a:prstGeom prst="ellipse">
              <a:avLst/>
            </a:prstGeom>
            <a:solidFill>
              <a:schemeClr val="accent6">
                <a:lumMod val="50000"/>
              </a:schemeClr>
            </a:solidFill>
            <a:ln>
              <a:solidFill>
                <a:srgbClr val="0066FF"/>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t>C</a:t>
              </a:r>
            </a:p>
          </p:txBody>
        </p:sp>
      </p:grpSp>
      <p:sp>
        <p:nvSpPr>
          <p:cNvPr id="38" name="TextBox 37"/>
          <p:cNvSpPr txBox="1"/>
          <p:nvPr/>
        </p:nvSpPr>
        <p:spPr>
          <a:xfrm>
            <a:off x="11387544" y="3211319"/>
            <a:ext cx="527246" cy="70788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4000" b="1">
                <a:solidFill>
                  <a:srgbClr val="FF0000"/>
                </a:solidFill>
                <a:sym typeface="Wingdings" panose="05000000000000000000" pitchFamily="2" charset="2"/>
              </a:rPr>
              <a:t>X</a:t>
            </a:r>
            <a:endParaRPr lang="en-US" sz="4000" b="1">
              <a:solidFill>
                <a:srgbClr val="FF0000"/>
              </a:solidFill>
            </a:endParaRPr>
          </a:p>
        </p:txBody>
      </p:sp>
      <p:sp>
        <p:nvSpPr>
          <p:cNvPr id="39" name="TextBox 38"/>
          <p:cNvSpPr txBox="1"/>
          <p:nvPr/>
        </p:nvSpPr>
        <p:spPr>
          <a:xfrm>
            <a:off x="11368729" y="4036774"/>
            <a:ext cx="527246" cy="70788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4000" b="1">
                <a:solidFill>
                  <a:srgbClr val="FF0000"/>
                </a:solidFill>
                <a:sym typeface="Wingdings" panose="05000000000000000000" pitchFamily="2" charset="2"/>
              </a:rPr>
              <a:t>X</a:t>
            </a:r>
            <a:endParaRPr lang="en-US" sz="4000" b="1">
              <a:solidFill>
                <a:srgbClr val="FF0000"/>
              </a:solidFill>
            </a:endParaRPr>
          </a:p>
        </p:txBody>
      </p:sp>
      <p:sp>
        <p:nvSpPr>
          <p:cNvPr id="4" name="Oval 3"/>
          <p:cNvSpPr/>
          <p:nvPr/>
        </p:nvSpPr>
        <p:spPr>
          <a:xfrm>
            <a:off x="1955407" y="4181461"/>
            <a:ext cx="680737" cy="50292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881798" y="6340978"/>
            <a:ext cx="2227162" cy="50292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3780557" y="2075838"/>
            <a:ext cx="1902791" cy="50292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Left Arrow 41">
            <a:hlinkClick r:id="rId10" action="ppaction://hlinksldjump"/>
          </p:cNvPr>
          <p:cNvSpPr/>
          <p:nvPr/>
        </p:nvSpPr>
        <p:spPr>
          <a:xfrm>
            <a:off x="11132542" y="6217920"/>
            <a:ext cx="937538" cy="601490"/>
          </a:xfrm>
          <a:prstGeom prst="lef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50764740"/>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lato.wav"/>
          </p:stSnd>
        </p:sndAc>
      </p:transition>
    </mc:Choice>
    <mc:Fallback xmlns="">
      <p:transition spd="slow">
        <p:sndAc>
          <p:stSnd>
            <p:snd r:embed="rId11" name="lato.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2"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999"/>
                                          </p:stCondLst>
                                        </p:cTn>
                                        <p:tgtEl>
                                          <p:spTgt spid="8"/>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3" name="nhacchocauhoi.wav"/>
                                        </p:tgtEl>
                                      </p:cMediaNode>
                                    </p:audio>
                                  </p:subTnLst>
                                </p:cTn>
                              </p:par>
                              <p:par>
                                <p:cTn id="11" presetID="8" presetClass="emph" presetSubtype="0" repeatCount="indefinite" fill="hold" grpId="1" nodeType="withEffect">
                                  <p:stCondLst>
                                    <p:cond delay="0"/>
                                  </p:stCondLst>
                                  <p:childTnLst>
                                    <p:animRot by="21600000">
                                      <p:cBhvr>
                                        <p:cTn id="12" dur="1000" fill="hold"/>
                                        <p:tgtEl>
                                          <p:spTgt spid="31"/>
                                        </p:tgtEl>
                                        <p:attrNameLst>
                                          <p:attrName>r</p:attrName>
                                        </p:attrNameLst>
                                      </p:cBhvr>
                                    </p:animRot>
                                  </p:childTnLst>
                                </p:cTn>
                              </p:par>
                              <p:par>
                                <p:cTn id="13" presetID="21" presetClass="exit" presetSubtype="1" repeatCount="indefinite" fill="hold" grpId="0" nodeType="withEffect">
                                  <p:stCondLst>
                                    <p:cond delay="0"/>
                                  </p:stCondLst>
                                  <p:childTnLst>
                                    <p:animEffect transition="out" filter="wheel(1)">
                                      <p:cBhvr>
                                        <p:cTn id="14" dur="1000"/>
                                        <p:tgtEl>
                                          <p:spTgt spid="31"/>
                                        </p:tgtEl>
                                      </p:cBhvr>
                                    </p:animEffect>
                                    <p:set>
                                      <p:cBhvr>
                                        <p:cTn id="15" dur="1" fill="hold">
                                          <p:stCondLst>
                                            <p:cond delay="999"/>
                                          </p:stCondLst>
                                        </p:cTn>
                                        <p:tgtEl>
                                          <p:spTgt spid="31"/>
                                        </p:tgtEl>
                                        <p:attrNameLst>
                                          <p:attrName>style.visibility</p:attrName>
                                        </p:attrNameLst>
                                      </p:cBhvr>
                                      <p:to>
                                        <p:strVal val="hidden"/>
                                      </p:to>
                                    </p:set>
                                  </p:childTnLst>
                                </p:cTn>
                              </p:par>
                            </p:childTnLst>
                          </p:cTn>
                        </p:par>
                        <p:par>
                          <p:cTn id="16" fill="hold">
                            <p:stCondLst>
                              <p:cond delay="1500"/>
                            </p:stCondLst>
                            <p:childTnLst>
                              <p:par>
                                <p:cTn id="17" presetID="1" presetClass="entr" presetSubtype="0" fill="hold" grpId="0" nodeType="afterEffect">
                                  <p:stCondLst>
                                    <p:cond delay="0"/>
                                  </p:stCondLst>
                                  <p:childTnLst>
                                    <p:set>
                                      <p:cBhvr>
                                        <p:cTn id="18" dur="1" fill="hold">
                                          <p:stCondLst>
                                            <p:cond delay="999"/>
                                          </p:stCondLst>
                                        </p:cTn>
                                        <p:tgtEl>
                                          <p:spTgt spid="9"/>
                                        </p:tgtEl>
                                        <p:attrNameLst>
                                          <p:attrName>style.visibility</p:attrName>
                                        </p:attrNameLst>
                                      </p:cBhvr>
                                      <p:to>
                                        <p:strVal val="visible"/>
                                      </p:to>
                                    </p:set>
                                  </p:childTnLst>
                                </p:cTn>
                              </p:par>
                            </p:childTnLst>
                          </p:cTn>
                        </p:par>
                        <p:par>
                          <p:cTn id="19" fill="hold">
                            <p:stCondLst>
                              <p:cond delay="2500"/>
                            </p:stCondLst>
                            <p:childTnLst>
                              <p:par>
                                <p:cTn id="20" presetID="1" presetClass="entr" presetSubtype="0" fill="hold" grpId="0" nodeType="afterEffect">
                                  <p:stCondLst>
                                    <p:cond delay="0"/>
                                  </p:stCondLst>
                                  <p:childTnLst>
                                    <p:set>
                                      <p:cBhvr>
                                        <p:cTn id="21" dur="1" fill="hold">
                                          <p:stCondLst>
                                            <p:cond delay="999"/>
                                          </p:stCondLst>
                                        </p:cTn>
                                        <p:tgtEl>
                                          <p:spTgt spid="10"/>
                                        </p:tgtEl>
                                        <p:attrNameLst>
                                          <p:attrName>style.visibility</p:attrName>
                                        </p:attrNameLst>
                                      </p:cBhvr>
                                      <p:to>
                                        <p:strVal val="visible"/>
                                      </p:to>
                                    </p:set>
                                  </p:childTnLst>
                                </p:cTn>
                              </p:par>
                            </p:childTnLst>
                          </p:cTn>
                        </p:par>
                        <p:par>
                          <p:cTn id="22" fill="hold">
                            <p:stCondLst>
                              <p:cond delay="3500"/>
                            </p:stCondLst>
                            <p:childTnLst>
                              <p:par>
                                <p:cTn id="23" presetID="1" presetClass="entr" presetSubtype="0" fill="hold" grpId="0" nodeType="afterEffect">
                                  <p:stCondLst>
                                    <p:cond delay="0"/>
                                  </p:stCondLst>
                                  <p:childTnLst>
                                    <p:set>
                                      <p:cBhvr>
                                        <p:cTn id="24" dur="1" fill="hold">
                                          <p:stCondLst>
                                            <p:cond delay="999"/>
                                          </p:stCondLst>
                                        </p:cTn>
                                        <p:tgtEl>
                                          <p:spTgt spid="11"/>
                                        </p:tgtEl>
                                        <p:attrNameLst>
                                          <p:attrName>style.visibility</p:attrName>
                                        </p:attrNameLst>
                                      </p:cBhvr>
                                      <p:to>
                                        <p:strVal val="visible"/>
                                      </p:to>
                                    </p:set>
                                  </p:childTnLst>
                                </p:cTn>
                              </p:par>
                            </p:childTnLst>
                          </p:cTn>
                        </p:par>
                        <p:par>
                          <p:cTn id="25" fill="hold">
                            <p:stCondLst>
                              <p:cond delay="4500"/>
                            </p:stCondLst>
                            <p:childTnLst>
                              <p:par>
                                <p:cTn id="26" presetID="1" presetClass="entr" presetSubtype="0" fill="hold" grpId="0" nodeType="afterEffect">
                                  <p:stCondLst>
                                    <p:cond delay="0"/>
                                  </p:stCondLst>
                                  <p:childTnLst>
                                    <p:set>
                                      <p:cBhvr>
                                        <p:cTn id="27" dur="1" fill="hold">
                                          <p:stCondLst>
                                            <p:cond delay="999"/>
                                          </p:stCondLst>
                                        </p:cTn>
                                        <p:tgtEl>
                                          <p:spTgt spid="12"/>
                                        </p:tgtEl>
                                        <p:attrNameLst>
                                          <p:attrName>style.visibility</p:attrName>
                                        </p:attrNameLst>
                                      </p:cBhvr>
                                      <p:to>
                                        <p:strVal val="visible"/>
                                      </p:to>
                                    </p:set>
                                  </p:childTnLst>
                                </p:cTn>
                              </p:par>
                            </p:childTnLst>
                          </p:cTn>
                        </p:par>
                        <p:par>
                          <p:cTn id="28" fill="hold">
                            <p:stCondLst>
                              <p:cond delay="5500"/>
                            </p:stCondLst>
                            <p:childTnLst>
                              <p:par>
                                <p:cTn id="29" presetID="1" presetClass="entr" presetSubtype="0" fill="hold" grpId="0" nodeType="afterEffect">
                                  <p:stCondLst>
                                    <p:cond delay="0"/>
                                  </p:stCondLst>
                                  <p:childTnLst>
                                    <p:set>
                                      <p:cBhvr>
                                        <p:cTn id="30" dur="1" fill="hold">
                                          <p:stCondLst>
                                            <p:cond delay="999"/>
                                          </p:stCondLst>
                                        </p:cTn>
                                        <p:tgtEl>
                                          <p:spTgt spid="13"/>
                                        </p:tgtEl>
                                        <p:attrNameLst>
                                          <p:attrName>style.visibility</p:attrName>
                                        </p:attrNameLst>
                                      </p:cBhvr>
                                      <p:to>
                                        <p:strVal val="visible"/>
                                      </p:to>
                                    </p:set>
                                  </p:childTnLst>
                                </p:cTn>
                              </p:par>
                            </p:childTnLst>
                          </p:cTn>
                        </p:par>
                        <p:par>
                          <p:cTn id="31" fill="hold">
                            <p:stCondLst>
                              <p:cond delay="6500"/>
                            </p:stCondLst>
                            <p:childTnLst>
                              <p:par>
                                <p:cTn id="32" presetID="1" presetClass="entr" presetSubtype="0" fill="hold" grpId="0" nodeType="afterEffect">
                                  <p:stCondLst>
                                    <p:cond delay="0"/>
                                  </p:stCondLst>
                                  <p:childTnLst>
                                    <p:set>
                                      <p:cBhvr>
                                        <p:cTn id="33" dur="1" fill="hold">
                                          <p:stCondLst>
                                            <p:cond delay="999"/>
                                          </p:stCondLst>
                                        </p:cTn>
                                        <p:tgtEl>
                                          <p:spTgt spid="14"/>
                                        </p:tgtEl>
                                        <p:attrNameLst>
                                          <p:attrName>style.visibility</p:attrName>
                                        </p:attrNameLst>
                                      </p:cBhvr>
                                      <p:to>
                                        <p:strVal val="visible"/>
                                      </p:to>
                                    </p:set>
                                  </p:childTnLst>
                                </p:cTn>
                              </p:par>
                            </p:childTnLst>
                          </p:cTn>
                        </p:par>
                        <p:par>
                          <p:cTn id="34" fill="hold">
                            <p:stCondLst>
                              <p:cond delay="7500"/>
                            </p:stCondLst>
                            <p:childTnLst>
                              <p:par>
                                <p:cTn id="35" presetID="1" presetClass="entr" presetSubtype="0" fill="hold" grpId="0" nodeType="afterEffect">
                                  <p:stCondLst>
                                    <p:cond delay="0"/>
                                  </p:stCondLst>
                                  <p:childTnLst>
                                    <p:set>
                                      <p:cBhvr>
                                        <p:cTn id="36" dur="1" fill="hold">
                                          <p:stCondLst>
                                            <p:cond delay="999"/>
                                          </p:stCondLst>
                                        </p:cTn>
                                        <p:tgtEl>
                                          <p:spTgt spid="15"/>
                                        </p:tgtEl>
                                        <p:attrNameLst>
                                          <p:attrName>style.visibility</p:attrName>
                                        </p:attrNameLst>
                                      </p:cBhvr>
                                      <p:to>
                                        <p:strVal val="visible"/>
                                      </p:to>
                                    </p:set>
                                  </p:childTnLst>
                                </p:cTn>
                              </p:par>
                            </p:childTnLst>
                          </p:cTn>
                        </p:par>
                        <p:par>
                          <p:cTn id="37" fill="hold">
                            <p:stCondLst>
                              <p:cond delay="8500"/>
                            </p:stCondLst>
                            <p:childTnLst>
                              <p:par>
                                <p:cTn id="38" presetID="1" presetClass="entr" presetSubtype="0" fill="hold" grpId="0" nodeType="afterEffect">
                                  <p:stCondLst>
                                    <p:cond delay="0"/>
                                  </p:stCondLst>
                                  <p:childTnLst>
                                    <p:set>
                                      <p:cBhvr>
                                        <p:cTn id="39" dur="1" fill="hold">
                                          <p:stCondLst>
                                            <p:cond delay="999"/>
                                          </p:stCondLst>
                                        </p:cTn>
                                        <p:tgtEl>
                                          <p:spTgt spid="16"/>
                                        </p:tgtEl>
                                        <p:attrNameLst>
                                          <p:attrName>style.visibility</p:attrName>
                                        </p:attrNameLst>
                                      </p:cBhvr>
                                      <p:to>
                                        <p:strVal val="visible"/>
                                      </p:to>
                                    </p:set>
                                  </p:childTnLst>
                                </p:cTn>
                              </p:par>
                            </p:childTnLst>
                          </p:cTn>
                        </p:par>
                        <p:par>
                          <p:cTn id="40" fill="hold">
                            <p:stCondLst>
                              <p:cond delay="9500"/>
                            </p:stCondLst>
                            <p:childTnLst>
                              <p:par>
                                <p:cTn id="41" presetID="1" presetClass="entr" presetSubtype="0" fill="hold" grpId="0" nodeType="afterEffect">
                                  <p:stCondLst>
                                    <p:cond delay="0"/>
                                  </p:stCondLst>
                                  <p:childTnLst>
                                    <p:set>
                                      <p:cBhvr>
                                        <p:cTn id="42" dur="1" fill="hold">
                                          <p:stCondLst>
                                            <p:cond delay="999"/>
                                          </p:stCondLst>
                                        </p:cTn>
                                        <p:tgtEl>
                                          <p:spTgt spid="17"/>
                                        </p:tgtEl>
                                        <p:attrNameLst>
                                          <p:attrName>style.visibility</p:attrName>
                                        </p:attrNameLst>
                                      </p:cBhvr>
                                      <p:to>
                                        <p:strVal val="visible"/>
                                      </p:to>
                                    </p:set>
                                  </p:childTnLst>
                                </p:cTn>
                              </p:par>
                            </p:childTnLst>
                          </p:cTn>
                        </p:par>
                        <p:par>
                          <p:cTn id="43" fill="hold">
                            <p:stCondLst>
                              <p:cond delay="10500"/>
                            </p:stCondLst>
                            <p:childTnLst>
                              <p:par>
                                <p:cTn id="44" presetID="1" presetClass="entr" presetSubtype="0" fill="hold" grpId="0" nodeType="afterEffect">
                                  <p:stCondLst>
                                    <p:cond delay="0"/>
                                  </p:stCondLst>
                                  <p:childTnLst>
                                    <p:set>
                                      <p:cBhvr>
                                        <p:cTn id="45" dur="1" fill="hold">
                                          <p:stCondLst>
                                            <p:cond delay="999"/>
                                          </p:stCondLst>
                                        </p:cTn>
                                        <p:tgtEl>
                                          <p:spTgt spid="18"/>
                                        </p:tgtEl>
                                        <p:attrNameLst>
                                          <p:attrName>style.visibility</p:attrName>
                                        </p:attrNameLst>
                                      </p:cBhvr>
                                      <p:to>
                                        <p:strVal val="visible"/>
                                      </p:to>
                                    </p:set>
                                  </p:childTnLst>
                                </p:cTn>
                              </p:par>
                            </p:childTnLst>
                          </p:cTn>
                        </p:par>
                        <p:par>
                          <p:cTn id="46" fill="hold">
                            <p:stCondLst>
                              <p:cond delay="11500"/>
                            </p:stCondLst>
                            <p:childTnLst>
                              <p:par>
                                <p:cTn id="47" presetID="1" presetClass="entr" presetSubtype="0" fill="hold" grpId="0" nodeType="afterEffect">
                                  <p:stCondLst>
                                    <p:cond delay="0"/>
                                  </p:stCondLst>
                                  <p:childTnLst>
                                    <p:set>
                                      <p:cBhvr>
                                        <p:cTn id="48" dur="1" fill="hold">
                                          <p:stCondLst>
                                            <p:cond delay="999"/>
                                          </p:stCondLst>
                                        </p:cTn>
                                        <p:tgtEl>
                                          <p:spTgt spid="19"/>
                                        </p:tgtEl>
                                        <p:attrNameLst>
                                          <p:attrName>style.visibility</p:attrName>
                                        </p:attrNameLst>
                                      </p:cBhvr>
                                      <p:to>
                                        <p:strVal val="visible"/>
                                      </p:to>
                                    </p:set>
                                  </p:childTnLst>
                                </p:cTn>
                              </p:par>
                            </p:childTnLst>
                          </p:cTn>
                        </p:par>
                        <p:par>
                          <p:cTn id="49" fill="hold">
                            <p:stCondLst>
                              <p:cond delay="12500"/>
                            </p:stCondLst>
                            <p:childTnLst>
                              <p:par>
                                <p:cTn id="50" presetID="1" presetClass="entr" presetSubtype="0" fill="hold" grpId="0" nodeType="afterEffect">
                                  <p:stCondLst>
                                    <p:cond delay="0"/>
                                  </p:stCondLst>
                                  <p:childTnLst>
                                    <p:set>
                                      <p:cBhvr>
                                        <p:cTn id="51" dur="1" fill="hold">
                                          <p:stCondLst>
                                            <p:cond delay="999"/>
                                          </p:stCondLst>
                                        </p:cTn>
                                        <p:tgtEl>
                                          <p:spTgt spid="20"/>
                                        </p:tgtEl>
                                        <p:attrNameLst>
                                          <p:attrName>style.visibility</p:attrName>
                                        </p:attrNameLst>
                                      </p:cBhvr>
                                      <p:to>
                                        <p:strVal val="visible"/>
                                      </p:to>
                                    </p:set>
                                  </p:childTnLst>
                                </p:cTn>
                              </p:par>
                            </p:childTnLst>
                          </p:cTn>
                        </p:par>
                        <p:par>
                          <p:cTn id="52" fill="hold">
                            <p:stCondLst>
                              <p:cond delay="13500"/>
                            </p:stCondLst>
                            <p:childTnLst>
                              <p:par>
                                <p:cTn id="53" presetID="1" presetClass="entr" presetSubtype="0" fill="hold" grpId="0" nodeType="afterEffect">
                                  <p:stCondLst>
                                    <p:cond delay="0"/>
                                  </p:stCondLst>
                                  <p:childTnLst>
                                    <p:set>
                                      <p:cBhvr>
                                        <p:cTn id="54" dur="1" fill="hold">
                                          <p:stCondLst>
                                            <p:cond delay="999"/>
                                          </p:stCondLst>
                                        </p:cTn>
                                        <p:tgtEl>
                                          <p:spTgt spid="21"/>
                                        </p:tgtEl>
                                        <p:attrNameLst>
                                          <p:attrName>style.visibility</p:attrName>
                                        </p:attrNameLst>
                                      </p:cBhvr>
                                      <p:to>
                                        <p:strVal val="visible"/>
                                      </p:to>
                                    </p:set>
                                  </p:childTnLst>
                                </p:cTn>
                              </p:par>
                            </p:childTnLst>
                          </p:cTn>
                        </p:par>
                        <p:par>
                          <p:cTn id="55" fill="hold">
                            <p:stCondLst>
                              <p:cond delay="14500"/>
                            </p:stCondLst>
                            <p:childTnLst>
                              <p:par>
                                <p:cTn id="56" presetID="1" presetClass="entr" presetSubtype="0" fill="hold" grpId="0" nodeType="afterEffect">
                                  <p:stCondLst>
                                    <p:cond delay="0"/>
                                  </p:stCondLst>
                                  <p:childTnLst>
                                    <p:set>
                                      <p:cBhvr>
                                        <p:cTn id="57" dur="1" fill="hold">
                                          <p:stCondLst>
                                            <p:cond delay="999"/>
                                          </p:stCondLst>
                                        </p:cTn>
                                        <p:tgtEl>
                                          <p:spTgt spid="22"/>
                                        </p:tgtEl>
                                        <p:attrNameLst>
                                          <p:attrName>style.visibility</p:attrName>
                                        </p:attrNameLst>
                                      </p:cBhvr>
                                      <p:to>
                                        <p:strVal val="visible"/>
                                      </p:to>
                                    </p:set>
                                  </p:childTnLst>
                                </p:cTn>
                              </p:par>
                            </p:childTnLst>
                          </p:cTn>
                        </p:par>
                        <p:par>
                          <p:cTn id="58" fill="hold">
                            <p:stCondLst>
                              <p:cond delay="15500"/>
                            </p:stCondLst>
                            <p:childTnLst>
                              <p:par>
                                <p:cTn id="59" presetID="1" presetClass="entr" presetSubtype="0" fill="hold" grpId="0" nodeType="afterEffect">
                                  <p:stCondLst>
                                    <p:cond delay="0"/>
                                  </p:stCondLst>
                                  <p:childTnLst>
                                    <p:set>
                                      <p:cBhvr>
                                        <p:cTn id="60"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61" restart="whenNotActive" fill="hold" evtFilter="cancelBubble" nodeType="interactiveSeq">
                <p:stCondLst>
                  <p:cond evt="onClick" delay="0">
                    <p:tgtEl>
                      <p:spTgt spid="29"/>
                    </p:tgtEl>
                  </p:cond>
                </p:stCondLst>
                <p:endSync evt="end" delay="0">
                  <p:rtn val="all"/>
                </p:endSync>
                <p:childTnLst>
                  <p:par>
                    <p:cTn id="62" fill="hold">
                      <p:stCondLst>
                        <p:cond delay="0"/>
                      </p:stCondLst>
                      <p:childTnLst>
                        <p:par>
                          <p:cTn id="63" fill="hold">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30"/>
                                        </p:tgtEl>
                                        <p:attrNameLst>
                                          <p:attrName>style.visibility</p:attrName>
                                        </p:attrNameLst>
                                      </p:cBhvr>
                                      <p:to>
                                        <p:strVal val="visible"/>
                                      </p:to>
                                    </p:set>
                                  </p:childTnLst>
                                  <p:subTnLst>
                                    <p:audio>
                                      <p:cMediaNode>
                                        <p:cTn display="0" masterRel="sameClick">
                                          <p:stCondLst>
                                            <p:cond evt="begin" delay="0">
                                              <p:tn val="64"/>
                                            </p:cond>
                                          </p:stCondLst>
                                          <p:endCondLst>
                                            <p:cond evt="onStopAudio" delay="0">
                                              <p:tgtEl>
                                                <p:sldTgt/>
                                              </p:tgtEl>
                                            </p:cond>
                                          </p:endCondLst>
                                        </p:cTn>
                                        <p:tgtEl>
                                          <p:sndTgt r:embed="rId5" name="Am-thanh-tra-loi-dung-www_nhacchuongvui_com.wav"/>
                                        </p:tgtEl>
                                      </p:cMediaNode>
                                    </p:audio>
                                  </p:subTnLst>
                                </p:cTn>
                              </p:par>
                              <p:par>
                                <p:cTn id="66" presetID="6" presetClass="entr" presetSubtype="16" repeatCount="indefinite" fill="hold" grpId="0" nodeType="withEffect">
                                  <p:stCondLst>
                                    <p:cond delay="0"/>
                                  </p:stCondLst>
                                  <p:endCondLst>
                                    <p:cond evt="onNext" delay="0">
                                      <p:tgtEl>
                                        <p:sldTgt/>
                                      </p:tgtEl>
                                    </p:cond>
                                  </p:endCondLst>
                                  <p:childTnLst>
                                    <p:set>
                                      <p:cBhvr>
                                        <p:cTn id="67" dur="1" fill="hold">
                                          <p:stCondLst>
                                            <p:cond delay="0"/>
                                          </p:stCondLst>
                                        </p:cTn>
                                        <p:tgtEl>
                                          <p:spTgt spid="4"/>
                                        </p:tgtEl>
                                        <p:attrNameLst>
                                          <p:attrName>style.visibility</p:attrName>
                                        </p:attrNameLst>
                                      </p:cBhvr>
                                      <p:to>
                                        <p:strVal val="visible"/>
                                      </p:to>
                                    </p:set>
                                    <p:animEffect transition="in" filter="circle(in)">
                                      <p:cBhvr>
                                        <p:cTn id="68" dur="2000"/>
                                        <p:tgtEl>
                                          <p:spTgt spid="4"/>
                                        </p:tgtEl>
                                      </p:cBhvr>
                                    </p:animEffect>
                                  </p:childTnLst>
                                </p:cTn>
                              </p:par>
                              <p:par>
                                <p:cTn id="69" presetID="6" presetClass="entr" presetSubtype="16" repeatCount="indefinite" fill="hold" grpId="0" nodeType="withEffect">
                                  <p:stCondLst>
                                    <p:cond delay="0"/>
                                  </p:stCondLst>
                                  <p:endCondLst>
                                    <p:cond evt="onNext" delay="0">
                                      <p:tgtEl>
                                        <p:sldTgt/>
                                      </p:tgtEl>
                                    </p:cond>
                                  </p:endCondLst>
                                  <p:childTnLst>
                                    <p:set>
                                      <p:cBhvr>
                                        <p:cTn id="70" dur="1" fill="hold">
                                          <p:stCondLst>
                                            <p:cond delay="0"/>
                                          </p:stCondLst>
                                        </p:cTn>
                                        <p:tgtEl>
                                          <p:spTgt spid="40"/>
                                        </p:tgtEl>
                                        <p:attrNameLst>
                                          <p:attrName>style.visibility</p:attrName>
                                        </p:attrNameLst>
                                      </p:cBhvr>
                                      <p:to>
                                        <p:strVal val="visible"/>
                                      </p:to>
                                    </p:set>
                                    <p:animEffect transition="in" filter="circle(in)">
                                      <p:cBhvr>
                                        <p:cTn id="71" dur="2000"/>
                                        <p:tgtEl>
                                          <p:spTgt spid="40"/>
                                        </p:tgtEl>
                                      </p:cBhvr>
                                    </p:animEffect>
                                  </p:childTnLst>
                                </p:cTn>
                              </p:par>
                              <p:par>
                                <p:cTn id="72" presetID="6" presetClass="entr" presetSubtype="16" repeatCount="indefinite" fill="hold" grpId="0" nodeType="withEffect">
                                  <p:stCondLst>
                                    <p:cond delay="0"/>
                                  </p:stCondLst>
                                  <p:endCondLst>
                                    <p:cond evt="onNext" delay="0">
                                      <p:tgtEl>
                                        <p:sldTgt/>
                                      </p:tgtEl>
                                    </p:cond>
                                  </p:endCondLst>
                                  <p:childTnLst>
                                    <p:set>
                                      <p:cBhvr>
                                        <p:cTn id="73" dur="1" fill="hold">
                                          <p:stCondLst>
                                            <p:cond delay="0"/>
                                          </p:stCondLst>
                                        </p:cTn>
                                        <p:tgtEl>
                                          <p:spTgt spid="41"/>
                                        </p:tgtEl>
                                        <p:attrNameLst>
                                          <p:attrName>style.visibility</p:attrName>
                                        </p:attrNameLst>
                                      </p:cBhvr>
                                      <p:to>
                                        <p:strVal val="visible"/>
                                      </p:to>
                                    </p:set>
                                    <p:animEffect transition="in" filter="circle(in)">
                                      <p:cBhvr>
                                        <p:cTn id="74" dur="2000"/>
                                        <p:tgtEl>
                                          <p:spTgt spid="41"/>
                                        </p:tgtEl>
                                      </p:cBhvr>
                                    </p:animEffect>
                                  </p:childTnLst>
                                </p:cTn>
                              </p:par>
                            </p:childTnLst>
                          </p:cTn>
                        </p:par>
                      </p:childTnLst>
                    </p:cTn>
                  </p:par>
                </p:childTnLst>
              </p:cTn>
              <p:nextCondLst>
                <p:cond evt="onClick" delay="0">
                  <p:tgtEl>
                    <p:spTgt spid="29"/>
                  </p:tgtEl>
                </p:cond>
              </p:nextCondLst>
            </p:seq>
            <p:seq concurrent="1" nextAc="seek">
              <p:cTn id="75" restart="whenNotActive" fill="hold" evtFilter="cancelBubble" nodeType="interactiveSeq">
                <p:stCondLst>
                  <p:cond evt="onClick" delay="0">
                    <p:tgtEl>
                      <p:spTgt spid="32"/>
                    </p:tgtEl>
                  </p:cond>
                </p:stCondLst>
                <p:endSync evt="end" delay="0">
                  <p:rtn val="all"/>
                </p:endSync>
                <p:childTnLst>
                  <p:par>
                    <p:cTn id="76" fill="hold">
                      <p:stCondLst>
                        <p:cond delay="0"/>
                      </p:stCondLst>
                      <p:childTnLst>
                        <p:par>
                          <p:cTn id="77" fill="hold">
                            <p:stCondLst>
                              <p:cond delay="0"/>
                            </p:stCondLst>
                            <p:childTnLst>
                              <p:par>
                                <p:cTn id="78" presetID="1" presetClass="entr" presetSubtype="0" fill="hold" grpId="0" nodeType="clickEffect">
                                  <p:stCondLst>
                                    <p:cond delay="0"/>
                                  </p:stCondLst>
                                  <p:childTnLst>
                                    <p:set>
                                      <p:cBhvr>
                                        <p:cTn id="79" dur="1" fill="hold">
                                          <p:stCondLst>
                                            <p:cond delay="0"/>
                                          </p:stCondLst>
                                        </p:cTn>
                                        <p:tgtEl>
                                          <p:spTgt spid="38"/>
                                        </p:tgtEl>
                                        <p:attrNameLst>
                                          <p:attrName>style.visibility</p:attrName>
                                        </p:attrNameLst>
                                      </p:cBhvr>
                                      <p:to>
                                        <p:strVal val="visible"/>
                                      </p:to>
                                    </p:set>
                                  </p:childTnLst>
                                  <p:subTnLst>
                                    <p:audio>
                                      <p:cMediaNode>
                                        <p:cTn display="0" masterRel="sameClick">
                                          <p:stCondLst>
                                            <p:cond evt="begin" delay="0">
                                              <p:tn val="78"/>
                                            </p:cond>
                                          </p:stCondLst>
                                          <p:endCondLst>
                                            <p:cond evt="onStopAudio" delay="0">
                                              <p:tgtEl>
                                                <p:sldTgt/>
                                              </p:tgtEl>
                                            </p:cond>
                                          </p:endCondLst>
                                        </p:cTn>
                                        <p:tgtEl>
                                          <p:sndTgt r:embed="rId6" name="Am-thanh-tra-loi-sai-www_nhacchuongvui_com.wav"/>
                                        </p:tgtEl>
                                      </p:cMediaNode>
                                    </p:audio>
                                  </p:subTnLst>
                                </p:cTn>
                              </p:par>
                            </p:childTnLst>
                          </p:cTn>
                        </p:par>
                      </p:childTnLst>
                    </p:cTn>
                  </p:par>
                </p:childTnLst>
              </p:cTn>
              <p:nextCondLst>
                <p:cond evt="onClick" delay="0">
                  <p:tgtEl>
                    <p:spTgt spid="32"/>
                  </p:tgtEl>
                </p:cond>
              </p:nextCondLst>
            </p:seq>
            <p:seq concurrent="1" nextAc="seek">
              <p:cTn id="80" restart="whenNotActive" fill="hold" evtFilter="cancelBubble" nodeType="interactiveSeq">
                <p:stCondLst>
                  <p:cond evt="onClick" delay="0">
                    <p:tgtEl>
                      <p:spTgt spid="35"/>
                    </p:tgtEl>
                  </p:cond>
                </p:stCondLst>
                <p:endSync evt="end" delay="0">
                  <p:rtn val="all"/>
                </p:endSync>
                <p:childTnLst>
                  <p:par>
                    <p:cTn id="81" fill="hold">
                      <p:stCondLst>
                        <p:cond delay="0"/>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39"/>
                                        </p:tgtEl>
                                        <p:attrNameLst>
                                          <p:attrName>style.visibility</p:attrName>
                                        </p:attrNameLst>
                                      </p:cBhvr>
                                      <p:to>
                                        <p:strVal val="visible"/>
                                      </p:to>
                                    </p:set>
                                  </p:childTnLst>
                                  <p:subTnLst>
                                    <p:audio>
                                      <p:cMediaNode>
                                        <p:cTn display="0" masterRel="sameClick">
                                          <p:stCondLst>
                                            <p:cond evt="begin" delay="0">
                                              <p:tn val="83"/>
                                            </p:cond>
                                          </p:stCondLst>
                                          <p:endCondLst>
                                            <p:cond evt="onStopAudio" delay="0">
                                              <p:tgtEl>
                                                <p:sldTgt/>
                                              </p:tgtEl>
                                            </p:cond>
                                          </p:endCondLst>
                                        </p:cTn>
                                        <p:tgtEl>
                                          <p:sndTgt r:embed="rId6" name="Am-thanh-tra-loi-sai-www_nhacchuongvui_com.wav"/>
                                        </p:tgtEl>
                                      </p:cMediaNode>
                                    </p:audio>
                                  </p:subTnLst>
                                </p:cTn>
                              </p:par>
                            </p:childTnLst>
                          </p:cTn>
                        </p:par>
                      </p:childTnLst>
                    </p:cTn>
                  </p:par>
                </p:childTnLst>
              </p:cTn>
              <p:nextCondLst>
                <p:cond evt="onClick" delay="0">
                  <p:tgtEl>
                    <p:spTgt spid="35"/>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31" grpId="0" animBg="1"/>
      <p:bldP spid="31" grpId="1" animBg="1"/>
      <p:bldP spid="31" grpId="2" animBg="1"/>
      <p:bldP spid="30" grpId="0"/>
      <p:bldP spid="38" grpId="0"/>
      <p:bldP spid="39" grpId="0"/>
      <p:bldP spid="4" grpId="0" animBg="1"/>
      <p:bldP spid="40" grpId="0" animBg="1"/>
      <p:bldP spid="4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1222167" y="144766"/>
            <a:ext cx="1498385" cy="1498385"/>
          </a:xfrm>
          <a:prstGeom prst="ellipse">
            <a:avLst/>
          </a:prstGeom>
          <a:blipFill dpi="0" rotWithShape="1">
            <a:blip r:embed="rId7"/>
            <a:srcRect/>
            <a:stretch>
              <a:fillRect/>
            </a:stretch>
          </a:blip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4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3" name="Group 2"/>
          <p:cNvGrpSpPr/>
          <p:nvPr/>
        </p:nvGrpSpPr>
        <p:grpSpPr>
          <a:xfrm>
            <a:off x="0" y="47596"/>
            <a:ext cx="12192000" cy="1755058"/>
            <a:chOff x="0" y="47596"/>
            <a:chExt cx="12192000" cy="1755058"/>
          </a:xfrm>
        </p:grpSpPr>
        <p:sp>
          <p:nvSpPr>
            <p:cNvPr id="5" name="Rectangle 4"/>
            <p:cNvSpPr/>
            <p:nvPr/>
          </p:nvSpPr>
          <p:spPr>
            <a:xfrm>
              <a:off x="0" y="723956"/>
              <a:ext cx="12192000" cy="356935"/>
            </a:xfrm>
            <a:prstGeom prst="rect">
              <a:avLst/>
            </a:prstGeom>
            <a:blipFill dpi="0" rotWithShape="1">
              <a:blip r:embed="rId7"/>
              <a:srcRect/>
              <a:stretch>
                <a:fillRect/>
              </a:stretch>
            </a:blipFill>
            <a:ln>
              <a:noFill/>
            </a:ln>
            <a:effectLst>
              <a:outerShdw blurRad="44450" dist="27940" dir="5400000" algn="ctr">
                <a:srgbClr val="000000">
                  <a:alpha val="32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5" name="Rectangle 24"/>
            <p:cNvSpPr/>
            <p:nvPr/>
          </p:nvSpPr>
          <p:spPr>
            <a:xfrm>
              <a:off x="3392666" y="617480"/>
              <a:ext cx="8557147" cy="569886"/>
            </a:xfrm>
            <a:prstGeom prst="rect">
              <a:avLst/>
            </a:prstGeom>
            <a:blipFill dpi="0" rotWithShape="1">
              <a:blip r:embed="rId7"/>
              <a:srcRect/>
              <a:stretch>
                <a:fillRect/>
              </a:stretch>
            </a:blipFill>
            <a:ln>
              <a:noFill/>
            </a:ln>
            <a:effectLst>
              <a:outerShdw blurRad="44450" dist="27940" dir="5400000" algn="ctr">
                <a:srgbClr val="000000">
                  <a:alpha val="32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7" name="Rectangle 6"/>
            <p:cNvSpPr/>
            <p:nvPr/>
          </p:nvSpPr>
          <p:spPr>
            <a:xfrm>
              <a:off x="3558428" y="47596"/>
              <a:ext cx="8225624" cy="1755058"/>
            </a:xfrm>
            <a:prstGeom prst="rect">
              <a:avLst/>
            </a:prstGeom>
            <a:blipFill>
              <a:blip r:embed="rId7"/>
              <a:stretch>
                <a:fillRect/>
              </a:stretch>
            </a:blipFill>
            <a:ln>
              <a:noFill/>
            </a:ln>
            <a:effectLst>
              <a:outerShdw blurRad="1270000" dir="21540000" sx="1000" sy="1000" algn="ctr">
                <a:srgbClr val="000000"/>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FFFF00"/>
                  </a:solidFill>
                  <a:effectLst/>
                  <a:uLnTx/>
                  <a:uFillTx/>
                  <a:latin typeface="+mj-lt"/>
                  <a:ea typeface="Tahoma" panose="020B0604030504040204" pitchFamily="34" charset="0"/>
                  <a:cs typeface="Tahoma" panose="020B0604030504040204" pitchFamily="34" charset="0"/>
                </a:rPr>
                <a:t>Câu</a:t>
              </a:r>
              <a:r>
                <a:rPr kumimoji="0" lang="en-US" sz="3600" b="1" i="0" u="none" strike="noStrike" kern="1200" cap="none" spc="0" normalizeH="0" noProof="0">
                  <a:ln>
                    <a:noFill/>
                  </a:ln>
                  <a:solidFill>
                    <a:srgbClr val="FFFF00"/>
                  </a:solidFill>
                  <a:effectLst/>
                  <a:uLnTx/>
                  <a:uFillTx/>
                  <a:latin typeface="+mj-lt"/>
                  <a:ea typeface="Tahoma" panose="020B0604030504040204" pitchFamily="34" charset="0"/>
                  <a:cs typeface="Tahoma" panose="020B0604030504040204" pitchFamily="34" charset="0"/>
                </a:rPr>
                <a:t> 3</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noProof="0">
                  <a:ln>
                    <a:noFill/>
                  </a:ln>
                  <a:solidFill>
                    <a:prstClr val="white"/>
                  </a:solidFill>
                  <a:effectLst/>
                  <a:uLnTx/>
                  <a:uFillTx/>
                  <a:latin typeface="+mj-lt"/>
                  <a:ea typeface="Tahoma" panose="020B0604030504040204" pitchFamily="34" charset="0"/>
                  <a:cs typeface="Tahoma" panose="020B0604030504040204" pitchFamily="34" charset="0"/>
                </a:rPr>
                <a:t>Số lượng ti vi của ba cửa hàng bán trong tháng 5 là:</a:t>
              </a:r>
              <a:endParaRPr kumimoji="0" lang="vi-VN" sz="3600" b="0" i="0" u="none" strike="noStrike" kern="1200" cap="none" spc="0" normalizeH="0" baseline="0" noProof="0" dirty="0">
                <a:ln>
                  <a:noFill/>
                </a:ln>
                <a:solidFill>
                  <a:prstClr val="white"/>
                </a:solidFill>
                <a:effectLst/>
                <a:uLnTx/>
                <a:uFillTx/>
                <a:latin typeface="+mj-lt"/>
                <a:ea typeface="Tahoma" panose="020B0604030504040204" pitchFamily="34" charset="0"/>
                <a:cs typeface="Tahoma" panose="020B0604030504040204" pitchFamily="34" charset="0"/>
              </a:endParaRPr>
            </a:p>
          </p:txBody>
        </p:sp>
      </p:grpSp>
      <p:sp>
        <p:nvSpPr>
          <p:cNvPr id="8" name="Oval 7"/>
          <p:cNvSpPr/>
          <p:nvPr/>
        </p:nvSpPr>
        <p:spPr>
          <a:xfrm>
            <a:off x="1222167" y="144766"/>
            <a:ext cx="1498385" cy="1498385"/>
          </a:xfrm>
          <a:prstGeom prst="ellipse">
            <a:avLst/>
          </a:prstGeom>
          <a:blipFill dpi="0" rotWithShape="1">
            <a:blip r:embed="rId7"/>
            <a:srcRect/>
            <a:stretch>
              <a:fillRect/>
            </a:stretch>
          </a:blip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15</a:t>
            </a:r>
            <a:endParaRPr kumimoji="0" lang="vi-VN"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9" name="Oval 8"/>
          <p:cNvSpPr/>
          <p:nvPr/>
        </p:nvSpPr>
        <p:spPr>
          <a:xfrm>
            <a:off x="1222167" y="144766"/>
            <a:ext cx="1498385" cy="1498385"/>
          </a:xfrm>
          <a:prstGeom prst="ellipse">
            <a:avLst/>
          </a:prstGeom>
          <a:blipFill dpi="0" rotWithShape="1">
            <a:blip r:embed="rId7"/>
            <a:srcRect/>
            <a:stretch>
              <a:fillRect/>
            </a:stretch>
          </a:blip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14</a:t>
            </a:r>
            <a:endParaRPr kumimoji="0" lang="vi-VN"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0" name="Oval 9"/>
          <p:cNvSpPr/>
          <p:nvPr/>
        </p:nvSpPr>
        <p:spPr>
          <a:xfrm>
            <a:off x="1222167" y="144766"/>
            <a:ext cx="1498385" cy="1498385"/>
          </a:xfrm>
          <a:prstGeom prst="ellipse">
            <a:avLst/>
          </a:prstGeom>
          <a:blipFill dpi="0" rotWithShape="1">
            <a:blip r:embed="rId7"/>
            <a:srcRect/>
            <a:stretch>
              <a:fillRect/>
            </a:stretch>
          </a:blip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13</a:t>
            </a:r>
            <a:endParaRPr kumimoji="0" lang="vi-VN"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1" name="Oval 10"/>
          <p:cNvSpPr/>
          <p:nvPr/>
        </p:nvSpPr>
        <p:spPr>
          <a:xfrm>
            <a:off x="1222167" y="144766"/>
            <a:ext cx="1498385" cy="1498385"/>
          </a:xfrm>
          <a:prstGeom prst="ellipse">
            <a:avLst/>
          </a:prstGeom>
          <a:blipFill dpi="0" rotWithShape="1">
            <a:blip r:embed="rId7"/>
            <a:srcRect/>
            <a:stretch>
              <a:fillRect/>
            </a:stretch>
          </a:blip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12</a:t>
            </a:r>
            <a:endParaRPr kumimoji="0" lang="vi-VN"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2" name="Oval 11"/>
          <p:cNvSpPr/>
          <p:nvPr/>
        </p:nvSpPr>
        <p:spPr>
          <a:xfrm>
            <a:off x="1222167" y="144766"/>
            <a:ext cx="1498385" cy="1498385"/>
          </a:xfrm>
          <a:prstGeom prst="ellipse">
            <a:avLst/>
          </a:prstGeom>
          <a:blipFill dpi="0" rotWithShape="1">
            <a:blip r:embed="rId7"/>
            <a:srcRect/>
            <a:stretch>
              <a:fillRect/>
            </a:stretch>
          </a:blip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11</a:t>
            </a:r>
            <a:endParaRPr kumimoji="0" lang="vi-VN"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3" name="Oval 12"/>
          <p:cNvSpPr/>
          <p:nvPr/>
        </p:nvSpPr>
        <p:spPr>
          <a:xfrm>
            <a:off x="1222167" y="144766"/>
            <a:ext cx="1498385" cy="1498385"/>
          </a:xfrm>
          <a:prstGeom prst="ellipse">
            <a:avLst/>
          </a:prstGeom>
          <a:blipFill dpi="0" rotWithShape="1">
            <a:blip r:embed="rId7"/>
            <a:srcRect/>
            <a:stretch>
              <a:fillRect/>
            </a:stretch>
          </a:blip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10</a:t>
            </a:r>
            <a:endParaRPr kumimoji="0" lang="vi-VN"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4" name="Oval 13"/>
          <p:cNvSpPr/>
          <p:nvPr/>
        </p:nvSpPr>
        <p:spPr>
          <a:xfrm>
            <a:off x="1222167" y="144766"/>
            <a:ext cx="1498385" cy="1498385"/>
          </a:xfrm>
          <a:prstGeom prst="ellipse">
            <a:avLst/>
          </a:prstGeom>
          <a:blipFill dpi="0" rotWithShape="1">
            <a:blip r:embed="rId7"/>
            <a:srcRect/>
            <a:stretch>
              <a:fillRect/>
            </a:stretch>
          </a:blip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09</a:t>
            </a:r>
            <a:endParaRPr kumimoji="0" lang="vi-VN"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5" name="Oval 14"/>
          <p:cNvSpPr/>
          <p:nvPr/>
        </p:nvSpPr>
        <p:spPr>
          <a:xfrm>
            <a:off x="1222167" y="144766"/>
            <a:ext cx="1498385" cy="1498385"/>
          </a:xfrm>
          <a:prstGeom prst="ellipse">
            <a:avLst/>
          </a:prstGeom>
          <a:blipFill dpi="0" rotWithShape="1">
            <a:blip r:embed="rId7"/>
            <a:srcRect/>
            <a:stretch>
              <a:fillRect/>
            </a:stretch>
          </a:blip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08</a:t>
            </a:r>
            <a:endParaRPr kumimoji="0" lang="vi-VN"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48" name="Picture 47"/>
          <p:cNvPicPr>
            <a:picLocks noChangeAspect="1"/>
          </p:cNvPicPr>
          <p:nvPr/>
        </p:nvPicPr>
        <p:blipFill>
          <a:blip r:embed="rId8"/>
          <a:stretch>
            <a:fillRect/>
          </a:stretch>
        </p:blipFill>
        <p:spPr>
          <a:xfrm>
            <a:off x="84094" y="1883229"/>
            <a:ext cx="7984743" cy="4894139"/>
          </a:xfrm>
          <a:prstGeom prst="rect">
            <a:avLst/>
          </a:prstGeom>
          <a:ln>
            <a:noFill/>
          </a:ln>
        </p:spPr>
      </p:pic>
      <p:sp>
        <p:nvSpPr>
          <p:cNvPr id="16" name="Oval 15"/>
          <p:cNvSpPr/>
          <p:nvPr/>
        </p:nvSpPr>
        <p:spPr>
          <a:xfrm>
            <a:off x="1222167" y="144766"/>
            <a:ext cx="1498385" cy="1498385"/>
          </a:xfrm>
          <a:prstGeom prst="ellipse">
            <a:avLst/>
          </a:prstGeom>
          <a:blipFill dpi="0" rotWithShape="1">
            <a:blip r:embed="rId7"/>
            <a:srcRect/>
            <a:stretch>
              <a:fillRect/>
            </a:stretch>
          </a:blip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07</a:t>
            </a:r>
            <a:endParaRPr kumimoji="0" lang="vi-VN"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7" name="Oval 16"/>
          <p:cNvSpPr/>
          <p:nvPr/>
        </p:nvSpPr>
        <p:spPr>
          <a:xfrm>
            <a:off x="1222167" y="144766"/>
            <a:ext cx="1498385" cy="1498385"/>
          </a:xfrm>
          <a:prstGeom prst="ellipse">
            <a:avLst/>
          </a:prstGeom>
          <a:blipFill dpi="0" rotWithShape="1">
            <a:blip r:embed="rId7"/>
            <a:srcRect/>
            <a:stretch>
              <a:fillRect/>
            </a:stretch>
          </a:blip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06</a:t>
            </a:r>
            <a:endParaRPr kumimoji="0" lang="vi-VN"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8" name="Oval 17"/>
          <p:cNvSpPr/>
          <p:nvPr/>
        </p:nvSpPr>
        <p:spPr>
          <a:xfrm>
            <a:off x="1222167" y="144766"/>
            <a:ext cx="1498385" cy="1498385"/>
          </a:xfrm>
          <a:prstGeom prst="ellipse">
            <a:avLst/>
          </a:prstGeom>
          <a:blipFill dpi="0" rotWithShape="1">
            <a:blip r:embed="rId7"/>
            <a:srcRect/>
            <a:stretch>
              <a:fillRect/>
            </a:stretch>
          </a:blip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05</a:t>
            </a:r>
            <a:endParaRPr kumimoji="0" lang="vi-VN"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9" name="Oval 18"/>
          <p:cNvSpPr/>
          <p:nvPr/>
        </p:nvSpPr>
        <p:spPr>
          <a:xfrm>
            <a:off x="1222167" y="144766"/>
            <a:ext cx="1498385" cy="1498385"/>
          </a:xfrm>
          <a:prstGeom prst="ellipse">
            <a:avLst/>
          </a:prstGeom>
          <a:blipFill dpi="0" rotWithShape="1">
            <a:blip r:embed="rId7"/>
            <a:srcRect/>
            <a:stretch>
              <a:fillRect/>
            </a:stretch>
          </a:blip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04</a:t>
            </a:r>
            <a:endParaRPr kumimoji="0" lang="vi-VN"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0" name="Oval 19"/>
          <p:cNvSpPr/>
          <p:nvPr/>
        </p:nvSpPr>
        <p:spPr>
          <a:xfrm>
            <a:off x="1222167" y="144766"/>
            <a:ext cx="1498385" cy="1498385"/>
          </a:xfrm>
          <a:prstGeom prst="ellipse">
            <a:avLst/>
          </a:prstGeom>
          <a:blipFill dpi="0" rotWithShape="1">
            <a:blip r:embed="rId7"/>
            <a:srcRect/>
            <a:stretch>
              <a:fillRect/>
            </a:stretch>
          </a:blip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03</a:t>
            </a:r>
            <a:endParaRPr kumimoji="0" lang="vi-VN"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1" name="Oval 20"/>
          <p:cNvSpPr/>
          <p:nvPr/>
        </p:nvSpPr>
        <p:spPr>
          <a:xfrm>
            <a:off x="1222167" y="144766"/>
            <a:ext cx="1498385" cy="1498385"/>
          </a:xfrm>
          <a:prstGeom prst="ellipse">
            <a:avLst/>
          </a:prstGeom>
          <a:blipFill dpi="0" rotWithShape="1">
            <a:blip r:embed="rId7"/>
            <a:srcRect/>
            <a:stretch>
              <a:fillRect/>
            </a:stretch>
          </a:blip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02</a:t>
            </a:r>
            <a:endParaRPr kumimoji="0" lang="vi-VN"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2" name="Oval 21"/>
          <p:cNvSpPr/>
          <p:nvPr/>
        </p:nvSpPr>
        <p:spPr>
          <a:xfrm>
            <a:off x="1222167" y="144766"/>
            <a:ext cx="1498385" cy="1498385"/>
          </a:xfrm>
          <a:prstGeom prst="ellipse">
            <a:avLst/>
          </a:prstGeom>
          <a:blipFill dpi="0" rotWithShape="1">
            <a:blip r:embed="rId7"/>
            <a:srcRect/>
            <a:stretch>
              <a:fillRect/>
            </a:stretch>
          </a:blip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01</a:t>
            </a:r>
            <a:endParaRPr kumimoji="0" lang="vi-VN"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3" name="Oval 22">
            <a:hlinkClick r:id="rId9" action="ppaction://hlinksldjump"/>
          </p:cNvPr>
          <p:cNvSpPr/>
          <p:nvPr/>
        </p:nvSpPr>
        <p:spPr>
          <a:xfrm>
            <a:off x="1210736" y="121903"/>
            <a:ext cx="1498385" cy="1498385"/>
          </a:xfrm>
          <a:prstGeom prst="ellipse">
            <a:avLst/>
          </a:prstGeom>
          <a:blipFill dpi="0" rotWithShape="1">
            <a:blip r:embed="rId7"/>
            <a:srcRect/>
            <a:stretch>
              <a:fillRect/>
            </a:stretch>
          </a:blip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HẾT GIỜ</a:t>
            </a:r>
            <a:endParaRPr kumimoji="0" lang="vi-VN" sz="24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1" name="Oval 30"/>
          <p:cNvSpPr/>
          <p:nvPr/>
        </p:nvSpPr>
        <p:spPr>
          <a:xfrm>
            <a:off x="1305943" y="228542"/>
            <a:ext cx="1330832" cy="1330832"/>
          </a:xfrm>
          <a:prstGeom prst="ellipse">
            <a:avLst/>
          </a:prstGeom>
          <a:noFill/>
          <a:ln w="66675" cmpd="dbl">
            <a:solidFill>
              <a:srgbClr val="00FFCC"/>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FFFF00"/>
              </a:solidFill>
              <a:effectLst/>
              <a:uLnTx/>
              <a:uFillTx/>
              <a:latin typeface="Arial" panose="020B0604020202020204" pitchFamily="34" charset="0"/>
              <a:ea typeface="+mn-ea"/>
              <a:cs typeface="+mn-cs"/>
            </a:endParaRPr>
          </a:p>
        </p:txBody>
      </p:sp>
      <p:sp>
        <p:nvSpPr>
          <p:cNvPr id="30" name="TextBox 29"/>
          <p:cNvSpPr txBox="1"/>
          <p:nvPr/>
        </p:nvSpPr>
        <p:spPr>
          <a:xfrm>
            <a:off x="11324312" y="2298068"/>
            <a:ext cx="653709" cy="92333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5400" b="1">
                <a:solidFill>
                  <a:srgbClr val="FF0000"/>
                </a:solidFill>
                <a:sym typeface="Wingdings" panose="05000000000000000000" pitchFamily="2" charset="2"/>
              </a:rPr>
              <a:t></a:t>
            </a:r>
            <a:endParaRPr lang="en-US" sz="5400" b="1">
              <a:solidFill>
                <a:srgbClr val="FF0000"/>
              </a:solidFill>
            </a:endParaRPr>
          </a:p>
        </p:txBody>
      </p:sp>
      <p:grpSp>
        <p:nvGrpSpPr>
          <p:cNvPr id="29" name="cau A"/>
          <p:cNvGrpSpPr/>
          <p:nvPr/>
        </p:nvGrpSpPr>
        <p:grpSpPr>
          <a:xfrm>
            <a:off x="7417327" y="2404707"/>
            <a:ext cx="3715215" cy="708022"/>
            <a:chOff x="8068837" y="2393274"/>
            <a:chExt cx="3715215" cy="708022"/>
          </a:xfrm>
        </p:grpSpPr>
        <p:sp>
          <p:nvSpPr>
            <p:cNvPr id="28" name="Rounded Rectangle 27"/>
            <p:cNvSpPr/>
            <p:nvPr/>
          </p:nvSpPr>
          <p:spPr>
            <a:xfrm>
              <a:off x="8587462" y="2393274"/>
              <a:ext cx="3196590" cy="708022"/>
            </a:xfrm>
            <a:prstGeom prst="roundRect">
              <a:avLst/>
            </a:prstGeom>
            <a:solidFill>
              <a:srgbClr val="005BE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t>125 ti vi</a:t>
              </a:r>
            </a:p>
          </p:txBody>
        </p:sp>
        <p:sp>
          <p:nvSpPr>
            <p:cNvPr id="27" name="Oval 26"/>
            <p:cNvSpPr/>
            <p:nvPr/>
          </p:nvSpPr>
          <p:spPr>
            <a:xfrm>
              <a:off x="8068837" y="2514600"/>
              <a:ext cx="789413" cy="502920"/>
            </a:xfrm>
            <a:prstGeom prst="ellipse">
              <a:avLst/>
            </a:prstGeom>
            <a:solidFill>
              <a:schemeClr val="accent6">
                <a:lumMod val="50000"/>
              </a:schemeClr>
            </a:solidFill>
            <a:ln>
              <a:solidFill>
                <a:srgbClr val="0066FF"/>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t>A</a:t>
              </a:r>
            </a:p>
          </p:txBody>
        </p:sp>
      </p:grpSp>
      <p:grpSp>
        <p:nvGrpSpPr>
          <p:cNvPr id="32" name="CAU B"/>
          <p:cNvGrpSpPr/>
          <p:nvPr/>
        </p:nvGrpSpPr>
        <p:grpSpPr>
          <a:xfrm>
            <a:off x="7417327" y="3211319"/>
            <a:ext cx="3715215" cy="708022"/>
            <a:chOff x="8068837" y="2393274"/>
            <a:chExt cx="3715215" cy="708022"/>
          </a:xfrm>
        </p:grpSpPr>
        <p:sp>
          <p:nvSpPr>
            <p:cNvPr id="33" name="Rounded Rectangle 32"/>
            <p:cNvSpPr/>
            <p:nvPr/>
          </p:nvSpPr>
          <p:spPr>
            <a:xfrm>
              <a:off x="8587462" y="2393274"/>
              <a:ext cx="3196590" cy="708022"/>
            </a:xfrm>
            <a:prstGeom prst="roundRect">
              <a:avLst/>
            </a:prstGeom>
            <a:solidFill>
              <a:srgbClr val="005BE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t>206 ti vi</a:t>
              </a:r>
            </a:p>
          </p:txBody>
        </p:sp>
        <p:sp>
          <p:nvSpPr>
            <p:cNvPr id="34" name="Oval 33"/>
            <p:cNvSpPr/>
            <p:nvPr/>
          </p:nvSpPr>
          <p:spPr>
            <a:xfrm>
              <a:off x="8068837" y="2514600"/>
              <a:ext cx="789413" cy="502920"/>
            </a:xfrm>
            <a:prstGeom prst="ellipse">
              <a:avLst/>
            </a:prstGeom>
            <a:solidFill>
              <a:schemeClr val="accent6">
                <a:lumMod val="50000"/>
              </a:schemeClr>
            </a:solidFill>
            <a:ln>
              <a:solidFill>
                <a:srgbClr val="0066FF"/>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t>B</a:t>
              </a:r>
            </a:p>
          </p:txBody>
        </p:sp>
      </p:grpSp>
      <p:grpSp>
        <p:nvGrpSpPr>
          <p:cNvPr id="35" name="CAU C"/>
          <p:cNvGrpSpPr/>
          <p:nvPr/>
        </p:nvGrpSpPr>
        <p:grpSpPr>
          <a:xfrm>
            <a:off x="7417327" y="4017931"/>
            <a:ext cx="3715215" cy="708022"/>
            <a:chOff x="8068837" y="2393274"/>
            <a:chExt cx="3715215" cy="708022"/>
          </a:xfrm>
        </p:grpSpPr>
        <p:sp>
          <p:nvSpPr>
            <p:cNvPr id="36" name="Rounded Rectangle 35"/>
            <p:cNvSpPr/>
            <p:nvPr/>
          </p:nvSpPr>
          <p:spPr>
            <a:xfrm>
              <a:off x="8587462" y="2393274"/>
              <a:ext cx="3196590" cy="708022"/>
            </a:xfrm>
            <a:prstGeom prst="roundRect">
              <a:avLst/>
            </a:prstGeom>
            <a:solidFill>
              <a:srgbClr val="005BE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t>331 ti vi</a:t>
              </a:r>
            </a:p>
          </p:txBody>
        </p:sp>
        <p:sp>
          <p:nvSpPr>
            <p:cNvPr id="37" name="Oval 36"/>
            <p:cNvSpPr/>
            <p:nvPr/>
          </p:nvSpPr>
          <p:spPr>
            <a:xfrm>
              <a:off x="8068837" y="2514600"/>
              <a:ext cx="789413" cy="502920"/>
            </a:xfrm>
            <a:prstGeom prst="ellipse">
              <a:avLst/>
            </a:prstGeom>
            <a:solidFill>
              <a:schemeClr val="accent6">
                <a:lumMod val="50000"/>
              </a:schemeClr>
            </a:solidFill>
            <a:ln>
              <a:solidFill>
                <a:srgbClr val="0066FF"/>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t>C</a:t>
              </a:r>
            </a:p>
          </p:txBody>
        </p:sp>
      </p:grpSp>
      <p:sp>
        <p:nvSpPr>
          <p:cNvPr id="38" name="TextBox 37"/>
          <p:cNvSpPr txBox="1"/>
          <p:nvPr/>
        </p:nvSpPr>
        <p:spPr>
          <a:xfrm>
            <a:off x="11387544" y="3211319"/>
            <a:ext cx="527246" cy="70788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4000" b="1">
                <a:solidFill>
                  <a:srgbClr val="FF0000"/>
                </a:solidFill>
                <a:sym typeface="Wingdings" panose="05000000000000000000" pitchFamily="2" charset="2"/>
              </a:rPr>
              <a:t>X</a:t>
            </a:r>
            <a:endParaRPr lang="en-US" sz="4000" b="1">
              <a:solidFill>
                <a:srgbClr val="FF0000"/>
              </a:solidFill>
            </a:endParaRPr>
          </a:p>
        </p:txBody>
      </p:sp>
      <p:sp>
        <p:nvSpPr>
          <p:cNvPr id="39" name="TextBox 38"/>
          <p:cNvSpPr txBox="1"/>
          <p:nvPr/>
        </p:nvSpPr>
        <p:spPr>
          <a:xfrm>
            <a:off x="11368729" y="4036774"/>
            <a:ext cx="527246" cy="70788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4000" b="1">
                <a:solidFill>
                  <a:srgbClr val="FF0000"/>
                </a:solidFill>
                <a:sym typeface="Wingdings" panose="05000000000000000000" pitchFamily="2" charset="2"/>
              </a:rPr>
              <a:t>X</a:t>
            </a:r>
            <a:endParaRPr lang="en-US" sz="4000" b="1">
              <a:solidFill>
                <a:srgbClr val="FF0000"/>
              </a:solidFill>
            </a:endParaRPr>
          </a:p>
        </p:txBody>
      </p:sp>
      <p:grpSp>
        <p:nvGrpSpPr>
          <p:cNvPr id="40" name="CAU D"/>
          <p:cNvGrpSpPr/>
          <p:nvPr/>
        </p:nvGrpSpPr>
        <p:grpSpPr>
          <a:xfrm>
            <a:off x="7417327" y="4847279"/>
            <a:ext cx="3715215" cy="708022"/>
            <a:chOff x="8068837" y="2393274"/>
            <a:chExt cx="3715215" cy="708022"/>
          </a:xfrm>
        </p:grpSpPr>
        <p:sp>
          <p:nvSpPr>
            <p:cNvPr id="41" name="Rounded Rectangle 40"/>
            <p:cNvSpPr/>
            <p:nvPr/>
          </p:nvSpPr>
          <p:spPr>
            <a:xfrm>
              <a:off x="8587462" y="2393274"/>
              <a:ext cx="3196590" cy="708022"/>
            </a:xfrm>
            <a:prstGeom prst="roundRect">
              <a:avLst/>
            </a:prstGeom>
            <a:solidFill>
              <a:srgbClr val="005BE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t>331 ti vi</a:t>
              </a:r>
            </a:p>
          </p:txBody>
        </p:sp>
        <p:sp>
          <p:nvSpPr>
            <p:cNvPr id="42" name="Oval 41"/>
            <p:cNvSpPr/>
            <p:nvPr/>
          </p:nvSpPr>
          <p:spPr>
            <a:xfrm>
              <a:off x="8068837" y="2514600"/>
              <a:ext cx="789413" cy="502920"/>
            </a:xfrm>
            <a:prstGeom prst="ellipse">
              <a:avLst/>
            </a:prstGeom>
            <a:solidFill>
              <a:schemeClr val="accent6">
                <a:lumMod val="50000"/>
              </a:schemeClr>
            </a:solidFill>
            <a:ln>
              <a:solidFill>
                <a:srgbClr val="0066FF"/>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t>D</a:t>
              </a:r>
            </a:p>
          </p:txBody>
        </p:sp>
      </p:grpSp>
      <p:sp>
        <p:nvSpPr>
          <p:cNvPr id="4" name="Oval 3"/>
          <p:cNvSpPr/>
          <p:nvPr/>
        </p:nvSpPr>
        <p:spPr>
          <a:xfrm>
            <a:off x="1547445" y="4786864"/>
            <a:ext cx="618979" cy="50258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3441221" y="4390882"/>
            <a:ext cx="618979" cy="50258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5268495" y="4017927"/>
            <a:ext cx="618979" cy="50258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11381535" y="4863301"/>
            <a:ext cx="527246" cy="70788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4000" b="1">
                <a:solidFill>
                  <a:srgbClr val="FF0000"/>
                </a:solidFill>
                <a:sym typeface="Wingdings" panose="05000000000000000000" pitchFamily="2" charset="2"/>
              </a:rPr>
              <a:t>X</a:t>
            </a:r>
            <a:endParaRPr lang="en-US" sz="4000" b="1">
              <a:solidFill>
                <a:srgbClr val="FF0000"/>
              </a:solidFill>
            </a:endParaRPr>
          </a:p>
        </p:txBody>
      </p:sp>
      <p:sp>
        <p:nvSpPr>
          <p:cNvPr id="46" name="Rounded Rectangle 45"/>
          <p:cNvSpPr/>
          <p:nvPr/>
        </p:nvSpPr>
        <p:spPr>
          <a:xfrm>
            <a:off x="7149439" y="5697712"/>
            <a:ext cx="4634613" cy="574211"/>
          </a:xfrm>
          <a:prstGeom prst="roundRect">
            <a:avLst/>
          </a:prstGeom>
          <a:solidFill>
            <a:srgbClr val="FFFF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b="1">
                <a:solidFill>
                  <a:schemeClr val="accent1">
                    <a:lumMod val="50000"/>
                  </a:schemeClr>
                </a:solidFill>
              </a:rPr>
              <a:t>30 + 42 + 53 = 125 (ti vi)</a:t>
            </a:r>
          </a:p>
        </p:txBody>
      </p:sp>
      <p:sp>
        <p:nvSpPr>
          <p:cNvPr id="47" name="Left Arrow 46">
            <a:hlinkClick r:id="rId10" action="ppaction://hlinksldjump"/>
          </p:cNvPr>
          <p:cNvSpPr/>
          <p:nvPr/>
        </p:nvSpPr>
        <p:spPr>
          <a:xfrm>
            <a:off x="11132542" y="6217920"/>
            <a:ext cx="937538" cy="601490"/>
          </a:xfrm>
          <a:prstGeom prst="lef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4" name="Oval 23"/>
          <p:cNvSpPr/>
          <p:nvPr/>
        </p:nvSpPr>
        <p:spPr>
          <a:xfrm>
            <a:off x="2208628" y="2067949"/>
            <a:ext cx="1772530" cy="53457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20450428"/>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lato.wav"/>
          </p:stSnd>
        </p:sndAc>
      </p:transition>
    </mc:Choice>
    <mc:Fallback xmlns="">
      <p:transition spd="slow">
        <p:sndAc>
          <p:stSnd>
            <p:snd r:embed="rId11" name="lato.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2"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999"/>
                                          </p:stCondLst>
                                        </p:cTn>
                                        <p:tgtEl>
                                          <p:spTgt spid="8"/>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3" name="nhacchocauhoi.wav"/>
                                        </p:tgtEl>
                                      </p:cMediaNode>
                                    </p:audio>
                                  </p:subTnLst>
                                </p:cTn>
                              </p:par>
                              <p:par>
                                <p:cTn id="11" presetID="8" presetClass="emph" presetSubtype="0" repeatCount="indefinite" fill="hold" grpId="1" nodeType="withEffect">
                                  <p:stCondLst>
                                    <p:cond delay="0"/>
                                  </p:stCondLst>
                                  <p:childTnLst>
                                    <p:animRot by="21600000">
                                      <p:cBhvr>
                                        <p:cTn id="12" dur="1000" fill="hold"/>
                                        <p:tgtEl>
                                          <p:spTgt spid="31"/>
                                        </p:tgtEl>
                                        <p:attrNameLst>
                                          <p:attrName>r</p:attrName>
                                        </p:attrNameLst>
                                      </p:cBhvr>
                                    </p:animRot>
                                  </p:childTnLst>
                                </p:cTn>
                              </p:par>
                              <p:par>
                                <p:cTn id="13" presetID="21" presetClass="exit" presetSubtype="1" repeatCount="indefinite" fill="hold" grpId="0" nodeType="withEffect">
                                  <p:stCondLst>
                                    <p:cond delay="0"/>
                                  </p:stCondLst>
                                  <p:childTnLst>
                                    <p:animEffect transition="out" filter="wheel(1)">
                                      <p:cBhvr>
                                        <p:cTn id="14" dur="1000"/>
                                        <p:tgtEl>
                                          <p:spTgt spid="31"/>
                                        </p:tgtEl>
                                      </p:cBhvr>
                                    </p:animEffect>
                                    <p:set>
                                      <p:cBhvr>
                                        <p:cTn id="15" dur="1" fill="hold">
                                          <p:stCondLst>
                                            <p:cond delay="999"/>
                                          </p:stCondLst>
                                        </p:cTn>
                                        <p:tgtEl>
                                          <p:spTgt spid="31"/>
                                        </p:tgtEl>
                                        <p:attrNameLst>
                                          <p:attrName>style.visibility</p:attrName>
                                        </p:attrNameLst>
                                      </p:cBhvr>
                                      <p:to>
                                        <p:strVal val="hidden"/>
                                      </p:to>
                                    </p:set>
                                  </p:childTnLst>
                                </p:cTn>
                              </p:par>
                            </p:childTnLst>
                          </p:cTn>
                        </p:par>
                        <p:par>
                          <p:cTn id="16" fill="hold">
                            <p:stCondLst>
                              <p:cond delay="1500"/>
                            </p:stCondLst>
                            <p:childTnLst>
                              <p:par>
                                <p:cTn id="17" presetID="1" presetClass="entr" presetSubtype="0" fill="hold" grpId="0" nodeType="afterEffect">
                                  <p:stCondLst>
                                    <p:cond delay="0"/>
                                  </p:stCondLst>
                                  <p:childTnLst>
                                    <p:set>
                                      <p:cBhvr>
                                        <p:cTn id="18" dur="1" fill="hold">
                                          <p:stCondLst>
                                            <p:cond delay="999"/>
                                          </p:stCondLst>
                                        </p:cTn>
                                        <p:tgtEl>
                                          <p:spTgt spid="9"/>
                                        </p:tgtEl>
                                        <p:attrNameLst>
                                          <p:attrName>style.visibility</p:attrName>
                                        </p:attrNameLst>
                                      </p:cBhvr>
                                      <p:to>
                                        <p:strVal val="visible"/>
                                      </p:to>
                                    </p:set>
                                  </p:childTnLst>
                                </p:cTn>
                              </p:par>
                            </p:childTnLst>
                          </p:cTn>
                        </p:par>
                        <p:par>
                          <p:cTn id="19" fill="hold">
                            <p:stCondLst>
                              <p:cond delay="2500"/>
                            </p:stCondLst>
                            <p:childTnLst>
                              <p:par>
                                <p:cTn id="20" presetID="1" presetClass="entr" presetSubtype="0" fill="hold" grpId="0" nodeType="afterEffect">
                                  <p:stCondLst>
                                    <p:cond delay="0"/>
                                  </p:stCondLst>
                                  <p:childTnLst>
                                    <p:set>
                                      <p:cBhvr>
                                        <p:cTn id="21" dur="1" fill="hold">
                                          <p:stCondLst>
                                            <p:cond delay="999"/>
                                          </p:stCondLst>
                                        </p:cTn>
                                        <p:tgtEl>
                                          <p:spTgt spid="10"/>
                                        </p:tgtEl>
                                        <p:attrNameLst>
                                          <p:attrName>style.visibility</p:attrName>
                                        </p:attrNameLst>
                                      </p:cBhvr>
                                      <p:to>
                                        <p:strVal val="visible"/>
                                      </p:to>
                                    </p:set>
                                  </p:childTnLst>
                                </p:cTn>
                              </p:par>
                            </p:childTnLst>
                          </p:cTn>
                        </p:par>
                        <p:par>
                          <p:cTn id="22" fill="hold">
                            <p:stCondLst>
                              <p:cond delay="3500"/>
                            </p:stCondLst>
                            <p:childTnLst>
                              <p:par>
                                <p:cTn id="23" presetID="1" presetClass="entr" presetSubtype="0" fill="hold" grpId="0" nodeType="afterEffect">
                                  <p:stCondLst>
                                    <p:cond delay="0"/>
                                  </p:stCondLst>
                                  <p:childTnLst>
                                    <p:set>
                                      <p:cBhvr>
                                        <p:cTn id="24" dur="1" fill="hold">
                                          <p:stCondLst>
                                            <p:cond delay="999"/>
                                          </p:stCondLst>
                                        </p:cTn>
                                        <p:tgtEl>
                                          <p:spTgt spid="11"/>
                                        </p:tgtEl>
                                        <p:attrNameLst>
                                          <p:attrName>style.visibility</p:attrName>
                                        </p:attrNameLst>
                                      </p:cBhvr>
                                      <p:to>
                                        <p:strVal val="visible"/>
                                      </p:to>
                                    </p:set>
                                  </p:childTnLst>
                                </p:cTn>
                              </p:par>
                            </p:childTnLst>
                          </p:cTn>
                        </p:par>
                        <p:par>
                          <p:cTn id="25" fill="hold">
                            <p:stCondLst>
                              <p:cond delay="4500"/>
                            </p:stCondLst>
                            <p:childTnLst>
                              <p:par>
                                <p:cTn id="26" presetID="1" presetClass="entr" presetSubtype="0" fill="hold" grpId="0" nodeType="afterEffect">
                                  <p:stCondLst>
                                    <p:cond delay="0"/>
                                  </p:stCondLst>
                                  <p:childTnLst>
                                    <p:set>
                                      <p:cBhvr>
                                        <p:cTn id="27" dur="1" fill="hold">
                                          <p:stCondLst>
                                            <p:cond delay="999"/>
                                          </p:stCondLst>
                                        </p:cTn>
                                        <p:tgtEl>
                                          <p:spTgt spid="12"/>
                                        </p:tgtEl>
                                        <p:attrNameLst>
                                          <p:attrName>style.visibility</p:attrName>
                                        </p:attrNameLst>
                                      </p:cBhvr>
                                      <p:to>
                                        <p:strVal val="visible"/>
                                      </p:to>
                                    </p:set>
                                  </p:childTnLst>
                                </p:cTn>
                              </p:par>
                            </p:childTnLst>
                          </p:cTn>
                        </p:par>
                        <p:par>
                          <p:cTn id="28" fill="hold">
                            <p:stCondLst>
                              <p:cond delay="5500"/>
                            </p:stCondLst>
                            <p:childTnLst>
                              <p:par>
                                <p:cTn id="29" presetID="1" presetClass="entr" presetSubtype="0" fill="hold" grpId="0" nodeType="afterEffect">
                                  <p:stCondLst>
                                    <p:cond delay="0"/>
                                  </p:stCondLst>
                                  <p:childTnLst>
                                    <p:set>
                                      <p:cBhvr>
                                        <p:cTn id="30" dur="1" fill="hold">
                                          <p:stCondLst>
                                            <p:cond delay="999"/>
                                          </p:stCondLst>
                                        </p:cTn>
                                        <p:tgtEl>
                                          <p:spTgt spid="13"/>
                                        </p:tgtEl>
                                        <p:attrNameLst>
                                          <p:attrName>style.visibility</p:attrName>
                                        </p:attrNameLst>
                                      </p:cBhvr>
                                      <p:to>
                                        <p:strVal val="visible"/>
                                      </p:to>
                                    </p:set>
                                  </p:childTnLst>
                                </p:cTn>
                              </p:par>
                            </p:childTnLst>
                          </p:cTn>
                        </p:par>
                        <p:par>
                          <p:cTn id="31" fill="hold">
                            <p:stCondLst>
                              <p:cond delay="6500"/>
                            </p:stCondLst>
                            <p:childTnLst>
                              <p:par>
                                <p:cTn id="32" presetID="1" presetClass="entr" presetSubtype="0" fill="hold" grpId="0" nodeType="afterEffect">
                                  <p:stCondLst>
                                    <p:cond delay="0"/>
                                  </p:stCondLst>
                                  <p:childTnLst>
                                    <p:set>
                                      <p:cBhvr>
                                        <p:cTn id="33" dur="1" fill="hold">
                                          <p:stCondLst>
                                            <p:cond delay="999"/>
                                          </p:stCondLst>
                                        </p:cTn>
                                        <p:tgtEl>
                                          <p:spTgt spid="14"/>
                                        </p:tgtEl>
                                        <p:attrNameLst>
                                          <p:attrName>style.visibility</p:attrName>
                                        </p:attrNameLst>
                                      </p:cBhvr>
                                      <p:to>
                                        <p:strVal val="visible"/>
                                      </p:to>
                                    </p:set>
                                  </p:childTnLst>
                                </p:cTn>
                              </p:par>
                            </p:childTnLst>
                          </p:cTn>
                        </p:par>
                        <p:par>
                          <p:cTn id="34" fill="hold">
                            <p:stCondLst>
                              <p:cond delay="7500"/>
                            </p:stCondLst>
                            <p:childTnLst>
                              <p:par>
                                <p:cTn id="35" presetID="1" presetClass="entr" presetSubtype="0" fill="hold" grpId="0" nodeType="afterEffect">
                                  <p:stCondLst>
                                    <p:cond delay="0"/>
                                  </p:stCondLst>
                                  <p:childTnLst>
                                    <p:set>
                                      <p:cBhvr>
                                        <p:cTn id="36" dur="1" fill="hold">
                                          <p:stCondLst>
                                            <p:cond delay="999"/>
                                          </p:stCondLst>
                                        </p:cTn>
                                        <p:tgtEl>
                                          <p:spTgt spid="15"/>
                                        </p:tgtEl>
                                        <p:attrNameLst>
                                          <p:attrName>style.visibility</p:attrName>
                                        </p:attrNameLst>
                                      </p:cBhvr>
                                      <p:to>
                                        <p:strVal val="visible"/>
                                      </p:to>
                                    </p:set>
                                  </p:childTnLst>
                                </p:cTn>
                              </p:par>
                            </p:childTnLst>
                          </p:cTn>
                        </p:par>
                        <p:par>
                          <p:cTn id="37" fill="hold">
                            <p:stCondLst>
                              <p:cond delay="8500"/>
                            </p:stCondLst>
                            <p:childTnLst>
                              <p:par>
                                <p:cTn id="38" presetID="1" presetClass="entr" presetSubtype="0" fill="hold" grpId="0" nodeType="afterEffect">
                                  <p:stCondLst>
                                    <p:cond delay="0"/>
                                  </p:stCondLst>
                                  <p:childTnLst>
                                    <p:set>
                                      <p:cBhvr>
                                        <p:cTn id="39" dur="1" fill="hold">
                                          <p:stCondLst>
                                            <p:cond delay="999"/>
                                          </p:stCondLst>
                                        </p:cTn>
                                        <p:tgtEl>
                                          <p:spTgt spid="16"/>
                                        </p:tgtEl>
                                        <p:attrNameLst>
                                          <p:attrName>style.visibility</p:attrName>
                                        </p:attrNameLst>
                                      </p:cBhvr>
                                      <p:to>
                                        <p:strVal val="visible"/>
                                      </p:to>
                                    </p:set>
                                  </p:childTnLst>
                                </p:cTn>
                              </p:par>
                            </p:childTnLst>
                          </p:cTn>
                        </p:par>
                        <p:par>
                          <p:cTn id="40" fill="hold">
                            <p:stCondLst>
                              <p:cond delay="9500"/>
                            </p:stCondLst>
                            <p:childTnLst>
                              <p:par>
                                <p:cTn id="41" presetID="1" presetClass="entr" presetSubtype="0" fill="hold" grpId="0" nodeType="afterEffect">
                                  <p:stCondLst>
                                    <p:cond delay="0"/>
                                  </p:stCondLst>
                                  <p:childTnLst>
                                    <p:set>
                                      <p:cBhvr>
                                        <p:cTn id="42" dur="1" fill="hold">
                                          <p:stCondLst>
                                            <p:cond delay="999"/>
                                          </p:stCondLst>
                                        </p:cTn>
                                        <p:tgtEl>
                                          <p:spTgt spid="17"/>
                                        </p:tgtEl>
                                        <p:attrNameLst>
                                          <p:attrName>style.visibility</p:attrName>
                                        </p:attrNameLst>
                                      </p:cBhvr>
                                      <p:to>
                                        <p:strVal val="visible"/>
                                      </p:to>
                                    </p:set>
                                  </p:childTnLst>
                                </p:cTn>
                              </p:par>
                            </p:childTnLst>
                          </p:cTn>
                        </p:par>
                        <p:par>
                          <p:cTn id="43" fill="hold">
                            <p:stCondLst>
                              <p:cond delay="10500"/>
                            </p:stCondLst>
                            <p:childTnLst>
                              <p:par>
                                <p:cTn id="44" presetID="1" presetClass="entr" presetSubtype="0" fill="hold" grpId="0" nodeType="afterEffect">
                                  <p:stCondLst>
                                    <p:cond delay="0"/>
                                  </p:stCondLst>
                                  <p:childTnLst>
                                    <p:set>
                                      <p:cBhvr>
                                        <p:cTn id="45" dur="1" fill="hold">
                                          <p:stCondLst>
                                            <p:cond delay="999"/>
                                          </p:stCondLst>
                                        </p:cTn>
                                        <p:tgtEl>
                                          <p:spTgt spid="18"/>
                                        </p:tgtEl>
                                        <p:attrNameLst>
                                          <p:attrName>style.visibility</p:attrName>
                                        </p:attrNameLst>
                                      </p:cBhvr>
                                      <p:to>
                                        <p:strVal val="visible"/>
                                      </p:to>
                                    </p:set>
                                  </p:childTnLst>
                                </p:cTn>
                              </p:par>
                            </p:childTnLst>
                          </p:cTn>
                        </p:par>
                        <p:par>
                          <p:cTn id="46" fill="hold">
                            <p:stCondLst>
                              <p:cond delay="11500"/>
                            </p:stCondLst>
                            <p:childTnLst>
                              <p:par>
                                <p:cTn id="47" presetID="1" presetClass="entr" presetSubtype="0" fill="hold" grpId="0" nodeType="afterEffect">
                                  <p:stCondLst>
                                    <p:cond delay="0"/>
                                  </p:stCondLst>
                                  <p:childTnLst>
                                    <p:set>
                                      <p:cBhvr>
                                        <p:cTn id="48" dur="1" fill="hold">
                                          <p:stCondLst>
                                            <p:cond delay="999"/>
                                          </p:stCondLst>
                                        </p:cTn>
                                        <p:tgtEl>
                                          <p:spTgt spid="19"/>
                                        </p:tgtEl>
                                        <p:attrNameLst>
                                          <p:attrName>style.visibility</p:attrName>
                                        </p:attrNameLst>
                                      </p:cBhvr>
                                      <p:to>
                                        <p:strVal val="visible"/>
                                      </p:to>
                                    </p:set>
                                  </p:childTnLst>
                                </p:cTn>
                              </p:par>
                            </p:childTnLst>
                          </p:cTn>
                        </p:par>
                        <p:par>
                          <p:cTn id="49" fill="hold">
                            <p:stCondLst>
                              <p:cond delay="12500"/>
                            </p:stCondLst>
                            <p:childTnLst>
                              <p:par>
                                <p:cTn id="50" presetID="1" presetClass="entr" presetSubtype="0" fill="hold" grpId="0" nodeType="afterEffect">
                                  <p:stCondLst>
                                    <p:cond delay="0"/>
                                  </p:stCondLst>
                                  <p:childTnLst>
                                    <p:set>
                                      <p:cBhvr>
                                        <p:cTn id="51" dur="1" fill="hold">
                                          <p:stCondLst>
                                            <p:cond delay="999"/>
                                          </p:stCondLst>
                                        </p:cTn>
                                        <p:tgtEl>
                                          <p:spTgt spid="20"/>
                                        </p:tgtEl>
                                        <p:attrNameLst>
                                          <p:attrName>style.visibility</p:attrName>
                                        </p:attrNameLst>
                                      </p:cBhvr>
                                      <p:to>
                                        <p:strVal val="visible"/>
                                      </p:to>
                                    </p:set>
                                  </p:childTnLst>
                                </p:cTn>
                              </p:par>
                            </p:childTnLst>
                          </p:cTn>
                        </p:par>
                        <p:par>
                          <p:cTn id="52" fill="hold">
                            <p:stCondLst>
                              <p:cond delay="13500"/>
                            </p:stCondLst>
                            <p:childTnLst>
                              <p:par>
                                <p:cTn id="53" presetID="1" presetClass="entr" presetSubtype="0" fill="hold" grpId="0" nodeType="afterEffect">
                                  <p:stCondLst>
                                    <p:cond delay="0"/>
                                  </p:stCondLst>
                                  <p:childTnLst>
                                    <p:set>
                                      <p:cBhvr>
                                        <p:cTn id="54" dur="1" fill="hold">
                                          <p:stCondLst>
                                            <p:cond delay="999"/>
                                          </p:stCondLst>
                                        </p:cTn>
                                        <p:tgtEl>
                                          <p:spTgt spid="21"/>
                                        </p:tgtEl>
                                        <p:attrNameLst>
                                          <p:attrName>style.visibility</p:attrName>
                                        </p:attrNameLst>
                                      </p:cBhvr>
                                      <p:to>
                                        <p:strVal val="visible"/>
                                      </p:to>
                                    </p:set>
                                  </p:childTnLst>
                                </p:cTn>
                              </p:par>
                            </p:childTnLst>
                          </p:cTn>
                        </p:par>
                        <p:par>
                          <p:cTn id="55" fill="hold">
                            <p:stCondLst>
                              <p:cond delay="14500"/>
                            </p:stCondLst>
                            <p:childTnLst>
                              <p:par>
                                <p:cTn id="56" presetID="1" presetClass="entr" presetSubtype="0" fill="hold" grpId="0" nodeType="afterEffect">
                                  <p:stCondLst>
                                    <p:cond delay="0"/>
                                  </p:stCondLst>
                                  <p:childTnLst>
                                    <p:set>
                                      <p:cBhvr>
                                        <p:cTn id="57" dur="1" fill="hold">
                                          <p:stCondLst>
                                            <p:cond delay="999"/>
                                          </p:stCondLst>
                                        </p:cTn>
                                        <p:tgtEl>
                                          <p:spTgt spid="22"/>
                                        </p:tgtEl>
                                        <p:attrNameLst>
                                          <p:attrName>style.visibility</p:attrName>
                                        </p:attrNameLst>
                                      </p:cBhvr>
                                      <p:to>
                                        <p:strVal val="visible"/>
                                      </p:to>
                                    </p:set>
                                  </p:childTnLst>
                                </p:cTn>
                              </p:par>
                            </p:childTnLst>
                          </p:cTn>
                        </p:par>
                        <p:par>
                          <p:cTn id="58" fill="hold">
                            <p:stCondLst>
                              <p:cond delay="15500"/>
                            </p:stCondLst>
                            <p:childTnLst>
                              <p:par>
                                <p:cTn id="59" presetID="1" presetClass="entr" presetSubtype="0" fill="hold" grpId="0" nodeType="afterEffect">
                                  <p:stCondLst>
                                    <p:cond delay="0"/>
                                  </p:stCondLst>
                                  <p:childTnLst>
                                    <p:set>
                                      <p:cBhvr>
                                        <p:cTn id="60"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61" restart="whenNotActive" fill="hold" evtFilter="cancelBubble" nodeType="interactiveSeq">
                <p:stCondLst>
                  <p:cond evt="onClick" delay="0">
                    <p:tgtEl>
                      <p:spTgt spid="29"/>
                    </p:tgtEl>
                  </p:cond>
                </p:stCondLst>
                <p:endSync evt="end" delay="0">
                  <p:rtn val="all"/>
                </p:endSync>
                <p:childTnLst>
                  <p:par>
                    <p:cTn id="62" fill="hold">
                      <p:stCondLst>
                        <p:cond delay="0"/>
                      </p:stCondLst>
                      <p:childTnLst>
                        <p:par>
                          <p:cTn id="63" fill="hold">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30"/>
                                        </p:tgtEl>
                                        <p:attrNameLst>
                                          <p:attrName>style.visibility</p:attrName>
                                        </p:attrNameLst>
                                      </p:cBhvr>
                                      <p:to>
                                        <p:strVal val="visible"/>
                                      </p:to>
                                    </p:set>
                                  </p:childTnLst>
                                  <p:subTnLst>
                                    <p:audio>
                                      <p:cMediaNode>
                                        <p:cTn display="0" masterRel="sameClick">
                                          <p:stCondLst>
                                            <p:cond evt="begin" delay="0">
                                              <p:tn val="64"/>
                                            </p:cond>
                                          </p:stCondLst>
                                          <p:endCondLst>
                                            <p:cond evt="onStopAudio" delay="0">
                                              <p:tgtEl>
                                                <p:sldTgt/>
                                              </p:tgtEl>
                                            </p:cond>
                                          </p:endCondLst>
                                        </p:cTn>
                                        <p:tgtEl>
                                          <p:sndTgt r:embed="rId5" name="Am-thanh-tra-loi-dung-www_nhacchuongvui_com.wav"/>
                                        </p:tgtEl>
                                      </p:cMediaNode>
                                    </p:audio>
                                  </p:subTnLst>
                                </p:cTn>
                              </p:par>
                              <p:par>
                                <p:cTn id="66" presetID="53" presetClass="entr" presetSubtype="16" repeatCount="indefinite" fill="hold" grpId="0" nodeType="withEffect">
                                  <p:stCondLst>
                                    <p:cond delay="0"/>
                                  </p:stCondLst>
                                  <p:endCondLst>
                                    <p:cond evt="onNext" delay="0">
                                      <p:tgtEl>
                                        <p:sldTgt/>
                                      </p:tgtEl>
                                    </p:cond>
                                  </p:endCondLst>
                                  <p:childTnLst>
                                    <p:set>
                                      <p:cBhvr>
                                        <p:cTn id="67" dur="1" fill="hold">
                                          <p:stCondLst>
                                            <p:cond delay="0"/>
                                          </p:stCondLst>
                                        </p:cTn>
                                        <p:tgtEl>
                                          <p:spTgt spid="44"/>
                                        </p:tgtEl>
                                        <p:attrNameLst>
                                          <p:attrName>style.visibility</p:attrName>
                                        </p:attrNameLst>
                                      </p:cBhvr>
                                      <p:to>
                                        <p:strVal val="visible"/>
                                      </p:to>
                                    </p:set>
                                    <p:anim calcmode="lin" valueType="num">
                                      <p:cBhvr>
                                        <p:cTn id="68" dur="1000" fill="hold"/>
                                        <p:tgtEl>
                                          <p:spTgt spid="44"/>
                                        </p:tgtEl>
                                        <p:attrNameLst>
                                          <p:attrName>ppt_w</p:attrName>
                                        </p:attrNameLst>
                                      </p:cBhvr>
                                      <p:tavLst>
                                        <p:tav tm="0">
                                          <p:val>
                                            <p:fltVal val="0"/>
                                          </p:val>
                                        </p:tav>
                                        <p:tav tm="100000">
                                          <p:val>
                                            <p:strVal val="#ppt_w"/>
                                          </p:val>
                                        </p:tav>
                                      </p:tavLst>
                                    </p:anim>
                                    <p:anim calcmode="lin" valueType="num">
                                      <p:cBhvr>
                                        <p:cTn id="69" dur="1000" fill="hold"/>
                                        <p:tgtEl>
                                          <p:spTgt spid="44"/>
                                        </p:tgtEl>
                                        <p:attrNameLst>
                                          <p:attrName>ppt_h</p:attrName>
                                        </p:attrNameLst>
                                      </p:cBhvr>
                                      <p:tavLst>
                                        <p:tav tm="0">
                                          <p:val>
                                            <p:fltVal val="0"/>
                                          </p:val>
                                        </p:tav>
                                        <p:tav tm="100000">
                                          <p:val>
                                            <p:strVal val="#ppt_h"/>
                                          </p:val>
                                        </p:tav>
                                      </p:tavLst>
                                    </p:anim>
                                    <p:animEffect transition="in" filter="fade">
                                      <p:cBhvr>
                                        <p:cTn id="70" dur="1000"/>
                                        <p:tgtEl>
                                          <p:spTgt spid="44"/>
                                        </p:tgtEl>
                                      </p:cBhvr>
                                    </p:animEffect>
                                  </p:childTnLst>
                                </p:cTn>
                              </p:par>
                              <p:par>
                                <p:cTn id="71" presetID="53" presetClass="entr" presetSubtype="16" repeatCount="indefinite" fill="hold" grpId="0" nodeType="withEffect">
                                  <p:stCondLst>
                                    <p:cond delay="0"/>
                                  </p:stCondLst>
                                  <p:endCondLst>
                                    <p:cond evt="onNext" delay="0">
                                      <p:tgtEl>
                                        <p:sldTgt/>
                                      </p:tgtEl>
                                    </p:cond>
                                  </p:endCondLst>
                                  <p:childTnLst>
                                    <p:set>
                                      <p:cBhvr>
                                        <p:cTn id="72" dur="1" fill="hold">
                                          <p:stCondLst>
                                            <p:cond delay="0"/>
                                          </p:stCondLst>
                                        </p:cTn>
                                        <p:tgtEl>
                                          <p:spTgt spid="43"/>
                                        </p:tgtEl>
                                        <p:attrNameLst>
                                          <p:attrName>style.visibility</p:attrName>
                                        </p:attrNameLst>
                                      </p:cBhvr>
                                      <p:to>
                                        <p:strVal val="visible"/>
                                      </p:to>
                                    </p:set>
                                    <p:anim calcmode="lin" valueType="num">
                                      <p:cBhvr>
                                        <p:cTn id="73" dur="1000" fill="hold"/>
                                        <p:tgtEl>
                                          <p:spTgt spid="43"/>
                                        </p:tgtEl>
                                        <p:attrNameLst>
                                          <p:attrName>ppt_w</p:attrName>
                                        </p:attrNameLst>
                                      </p:cBhvr>
                                      <p:tavLst>
                                        <p:tav tm="0">
                                          <p:val>
                                            <p:fltVal val="0"/>
                                          </p:val>
                                        </p:tav>
                                        <p:tav tm="100000">
                                          <p:val>
                                            <p:strVal val="#ppt_w"/>
                                          </p:val>
                                        </p:tav>
                                      </p:tavLst>
                                    </p:anim>
                                    <p:anim calcmode="lin" valueType="num">
                                      <p:cBhvr>
                                        <p:cTn id="74" dur="1000" fill="hold"/>
                                        <p:tgtEl>
                                          <p:spTgt spid="43"/>
                                        </p:tgtEl>
                                        <p:attrNameLst>
                                          <p:attrName>ppt_h</p:attrName>
                                        </p:attrNameLst>
                                      </p:cBhvr>
                                      <p:tavLst>
                                        <p:tav tm="0">
                                          <p:val>
                                            <p:fltVal val="0"/>
                                          </p:val>
                                        </p:tav>
                                        <p:tav tm="100000">
                                          <p:val>
                                            <p:strVal val="#ppt_h"/>
                                          </p:val>
                                        </p:tav>
                                      </p:tavLst>
                                    </p:anim>
                                    <p:animEffect transition="in" filter="fade">
                                      <p:cBhvr>
                                        <p:cTn id="75" dur="1000"/>
                                        <p:tgtEl>
                                          <p:spTgt spid="43"/>
                                        </p:tgtEl>
                                      </p:cBhvr>
                                    </p:animEffect>
                                  </p:childTnLst>
                                </p:cTn>
                              </p:par>
                              <p:par>
                                <p:cTn id="76" presetID="53" presetClass="entr" presetSubtype="16" repeatCount="indefinite" fill="hold" grpId="0" nodeType="withEffect">
                                  <p:stCondLst>
                                    <p:cond delay="0"/>
                                  </p:stCondLst>
                                  <p:endCondLst>
                                    <p:cond evt="onNext" delay="0">
                                      <p:tgtEl>
                                        <p:sldTgt/>
                                      </p:tgtEl>
                                    </p:cond>
                                  </p:endCondLst>
                                  <p:childTnLst>
                                    <p:set>
                                      <p:cBhvr>
                                        <p:cTn id="77" dur="1" fill="hold">
                                          <p:stCondLst>
                                            <p:cond delay="0"/>
                                          </p:stCondLst>
                                        </p:cTn>
                                        <p:tgtEl>
                                          <p:spTgt spid="4"/>
                                        </p:tgtEl>
                                        <p:attrNameLst>
                                          <p:attrName>style.visibility</p:attrName>
                                        </p:attrNameLst>
                                      </p:cBhvr>
                                      <p:to>
                                        <p:strVal val="visible"/>
                                      </p:to>
                                    </p:set>
                                    <p:anim calcmode="lin" valueType="num">
                                      <p:cBhvr>
                                        <p:cTn id="78" dur="1000" fill="hold"/>
                                        <p:tgtEl>
                                          <p:spTgt spid="4"/>
                                        </p:tgtEl>
                                        <p:attrNameLst>
                                          <p:attrName>ppt_w</p:attrName>
                                        </p:attrNameLst>
                                      </p:cBhvr>
                                      <p:tavLst>
                                        <p:tav tm="0">
                                          <p:val>
                                            <p:fltVal val="0"/>
                                          </p:val>
                                        </p:tav>
                                        <p:tav tm="100000">
                                          <p:val>
                                            <p:strVal val="#ppt_w"/>
                                          </p:val>
                                        </p:tav>
                                      </p:tavLst>
                                    </p:anim>
                                    <p:anim calcmode="lin" valueType="num">
                                      <p:cBhvr>
                                        <p:cTn id="79" dur="1000" fill="hold"/>
                                        <p:tgtEl>
                                          <p:spTgt spid="4"/>
                                        </p:tgtEl>
                                        <p:attrNameLst>
                                          <p:attrName>ppt_h</p:attrName>
                                        </p:attrNameLst>
                                      </p:cBhvr>
                                      <p:tavLst>
                                        <p:tav tm="0">
                                          <p:val>
                                            <p:fltVal val="0"/>
                                          </p:val>
                                        </p:tav>
                                        <p:tav tm="100000">
                                          <p:val>
                                            <p:strVal val="#ppt_h"/>
                                          </p:val>
                                        </p:tav>
                                      </p:tavLst>
                                    </p:anim>
                                    <p:animEffect transition="in" filter="fade">
                                      <p:cBhvr>
                                        <p:cTn id="80" dur="1000"/>
                                        <p:tgtEl>
                                          <p:spTgt spid="4"/>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46"/>
                                        </p:tgtEl>
                                        <p:attrNameLst>
                                          <p:attrName>style.visibility</p:attrName>
                                        </p:attrNameLst>
                                      </p:cBhvr>
                                      <p:to>
                                        <p:strVal val="visible"/>
                                      </p:to>
                                    </p:set>
                                    <p:animEffect transition="in" filter="fade">
                                      <p:cBhvr>
                                        <p:cTn id="83" dur="500"/>
                                        <p:tgtEl>
                                          <p:spTgt spid="46"/>
                                        </p:tgtEl>
                                      </p:cBhvr>
                                    </p:animEffect>
                                  </p:childTnLst>
                                </p:cTn>
                              </p:par>
                              <p:par>
                                <p:cTn id="84" presetID="1" presetClass="entr" presetSubtype="0" fill="hold" grpId="0" nodeType="withEffect">
                                  <p:stCondLst>
                                    <p:cond delay="0"/>
                                  </p:stCondLst>
                                  <p:childTnLst>
                                    <p:set>
                                      <p:cBhvr>
                                        <p:cTn id="85" dur="1" fill="hold">
                                          <p:stCondLst>
                                            <p:cond delay="0"/>
                                          </p:stCondLst>
                                        </p:cTn>
                                        <p:tgtEl>
                                          <p:spTgt spid="24"/>
                                        </p:tgtEl>
                                        <p:attrNameLst>
                                          <p:attrName>style.visibility</p:attrName>
                                        </p:attrNameLst>
                                      </p:cBhvr>
                                      <p:to>
                                        <p:strVal val="visible"/>
                                      </p:to>
                                    </p:set>
                                  </p:childTnLst>
                                </p:cTn>
                              </p:par>
                            </p:childTnLst>
                          </p:cTn>
                        </p:par>
                      </p:childTnLst>
                    </p:cTn>
                  </p:par>
                </p:childTnLst>
              </p:cTn>
              <p:nextCondLst>
                <p:cond evt="onClick" delay="0">
                  <p:tgtEl>
                    <p:spTgt spid="29"/>
                  </p:tgtEl>
                </p:cond>
              </p:nextCondLst>
            </p:seq>
            <p:seq concurrent="1" nextAc="seek">
              <p:cTn id="86" restart="whenNotActive" fill="hold" evtFilter="cancelBubble" nodeType="interactiveSeq">
                <p:stCondLst>
                  <p:cond evt="onClick" delay="0">
                    <p:tgtEl>
                      <p:spTgt spid="32"/>
                    </p:tgtEl>
                  </p:cond>
                </p:stCondLst>
                <p:endSync evt="end" delay="0">
                  <p:rtn val="all"/>
                </p:endSync>
                <p:childTnLst>
                  <p:par>
                    <p:cTn id="87" fill="hold">
                      <p:stCondLst>
                        <p:cond delay="0"/>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38"/>
                                        </p:tgtEl>
                                        <p:attrNameLst>
                                          <p:attrName>style.visibility</p:attrName>
                                        </p:attrNameLst>
                                      </p:cBhvr>
                                      <p:to>
                                        <p:strVal val="visible"/>
                                      </p:to>
                                    </p:set>
                                  </p:childTnLst>
                                  <p:subTnLst>
                                    <p:audio>
                                      <p:cMediaNode>
                                        <p:cTn display="0" masterRel="sameClick">
                                          <p:stCondLst>
                                            <p:cond evt="begin" delay="0">
                                              <p:tn val="89"/>
                                            </p:cond>
                                          </p:stCondLst>
                                          <p:endCondLst>
                                            <p:cond evt="onStopAudio" delay="0">
                                              <p:tgtEl>
                                                <p:sldTgt/>
                                              </p:tgtEl>
                                            </p:cond>
                                          </p:endCondLst>
                                        </p:cTn>
                                        <p:tgtEl>
                                          <p:sndTgt r:embed="rId6" name="Am-thanh-tra-loi-sai-www_nhacchuongvui_com.wav"/>
                                        </p:tgtEl>
                                      </p:cMediaNode>
                                    </p:audio>
                                  </p:subTnLst>
                                </p:cTn>
                              </p:par>
                            </p:childTnLst>
                          </p:cTn>
                        </p:par>
                      </p:childTnLst>
                    </p:cTn>
                  </p:par>
                </p:childTnLst>
              </p:cTn>
              <p:nextCondLst>
                <p:cond evt="onClick" delay="0">
                  <p:tgtEl>
                    <p:spTgt spid="32"/>
                  </p:tgtEl>
                </p:cond>
              </p:nextCondLst>
            </p:seq>
            <p:seq concurrent="1" nextAc="seek">
              <p:cTn id="91" restart="whenNotActive" fill="hold" evtFilter="cancelBubble" nodeType="interactiveSeq">
                <p:stCondLst>
                  <p:cond evt="onClick" delay="0">
                    <p:tgtEl>
                      <p:spTgt spid="35"/>
                    </p:tgtEl>
                  </p:cond>
                </p:stCondLst>
                <p:endSync evt="end" delay="0">
                  <p:rtn val="all"/>
                </p:endSync>
                <p:childTnLst>
                  <p:par>
                    <p:cTn id="92" fill="hold">
                      <p:stCondLst>
                        <p:cond delay="0"/>
                      </p:stCondLst>
                      <p:childTnLst>
                        <p:par>
                          <p:cTn id="93" fill="hold">
                            <p:stCondLst>
                              <p:cond delay="0"/>
                            </p:stCondLst>
                            <p:childTnLst>
                              <p:par>
                                <p:cTn id="94" presetID="1" presetClass="entr" presetSubtype="0" fill="hold" grpId="0" nodeType="clickEffect">
                                  <p:stCondLst>
                                    <p:cond delay="0"/>
                                  </p:stCondLst>
                                  <p:childTnLst>
                                    <p:set>
                                      <p:cBhvr>
                                        <p:cTn id="95" dur="1" fill="hold">
                                          <p:stCondLst>
                                            <p:cond delay="0"/>
                                          </p:stCondLst>
                                        </p:cTn>
                                        <p:tgtEl>
                                          <p:spTgt spid="39"/>
                                        </p:tgtEl>
                                        <p:attrNameLst>
                                          <p:attrName>style.visibility</p:attrName>
                                        </p:attrNameLst>
                                      </p:cBhvr>
                                      <p:to>
                                        <p:strVal val="visible"/>
                                      </p:to>
                                    </p:set>
                                  </p:childTnLst>
                                  <p:subTnLst>
                                    <p:audio>
                                      <p:cMediaNode>
                                        <p:cTn display="0" masterRel="sameClick">
                                          <p:stCondLst>
                                            <p:cond evt="begin" delay="0">
                                              <p:tn val="94"/>
                                            </p:cond>
                                          </p:stCondLst>
                                          <p:endCondLst>
                                            <p:cond evt="onStopAudio" delay="0">
                                              <p:tgtEl>
                                                <p:sldTgt/>
                                              </p:tgtEl>
                                            </p:cond>
                                          </p:endCondLst>
                                        </p:cTn>
                                        <p:tgtEl>
                                          <p:sndTgt r:embed="rId6" name="Am-thanh-tra-loi-sai-www_nhacchuongvui_com.wav"/>
                                        </p:tgtEl>
                                      </p:cMediaNode>
                                    </p:audio>
                                  </p:subTnLst>
                                </p:cTn>
                              </p:par>
                            </p:childTnLst>
                          </p:cTn>
                        </p:par>
                      </p:childTnLst>
                    </p:cTn>
                  </p:par>
                </p:childTnLst>
              </p:cTn>
              <p:nextCondLst>
                <p:cond evt="onClick" delay="0">
                  <p:tgtEl>
                    <p:spTgt spid="35"/>
                  </p:tgtEl>
                </p:cond>
              </p:nextCondLst>
            </p:seq>
            <p:seq concurrent="1" nextAc="seek">
              <p:cTn id="96" restart="whenNotActive" fill="hold" evtFilter="cancelBubble" nodeType="interactiveSeq">
                <p:stCondLst>
                  <p:cond evt="onClick" delay="0">
                    <p:tgtEl>
                      <p:spTgt spid="40"/>
                    </p:tgtEl>
                  </p:cond>
                </p:stCondLst>
                <p:endSync evt="end" delay="0">
                  <p:rtn val="all"/>
                </p:endSync>
                <p:childTnLst>
                  <p:par>
                    <p:cTn id="97" fill="hold">
                      <p:stCondLst>
                        <p:cond delay="0"/>
                      </p:stCondLst>
                      <p:childTnLst>
                        <p:par>
                          <p:cTn id="98" fill="hold">
                            <p:stCondLst>
                              <p:cond delay="0"/>
                            </p:stCondLst>
                            <p:childTnLst>
                              <p:par>
                                <p:cTn id="99" presetID="1" presetClass="entr" presetSubtype="0" fill="hold" grpId="0" nodeType="clickEffect">
                                  <p:stCondLst>
                                    <p:cond delay="0"/>
                                  </p:stCondLst>
                                  <p:childTnLst>
                                    <p:set>
                                      <p:cBhvr>
                                        <p:cTn id="100" dur="1" fill="hold">
                                          <p:stCondLst>
                                            <p:cond delay="0"/>
                                          </p:stCondLst>
                                        </p:cTn>
                                        <p:tgtEl>
                                          <p:spTgt spid="45"/>
                                        </p:tgtEl>
                                        <p:attrNameLst>
                                          <p:attrName>style.visibility</p:attrName>
                                        </p:attrNameLst>
                                      </p:cBhvr>
                                      <p:to>
                                        <p:strVal val="visible"/>
                                      </p:to>
                                    </p:set>
                                  </p:childTnLst>
                                  <p:subTnLst>
                                    <p:audio>
                                      <p:cMediaNode>
                                        <p:cTn display="0" masterRel="sameClick">
                                          <p:stCondLst>
                                            <p:cond evt="begin" delay="0">
                                              <p:tn val="99"/>
                                            </p:cond>
                                          </p:stCondLst>
                                          <p:endCondLst>
                                            <p:cond evt="onStopAudio" delay="0">
                                              <p:tgtEl>
                                                <p:sldTgt/>
                                              </p:tgtEl>
                                            </p:cond>
                                          </p:endCondLst>
                                        </p:cTn>
                                        <p:tgtEl>
                                          <p:sndTgt r:embed="rId6" name="Am-thanh-tra-loi-sai-www_nhacchuongvui_com.wav"/>
                                        </p:tgtEl>
                                      </p:cMediaNode>
                                    </p:audio>
                                  </p:subTnLst>
                                </p:cTn>
                              </p:par>
                            </p:childTnLst>
                          </p:cTn>
                        </p:par>
                      </p:childTnLst>
                    </p:cTn>
                  </p:par>
                </p:childTnLst>
              </p:cTn>
              <p:nextCondLst>
                <p:cond evt="onClick" delay="0">
                  <p:tgtEl>
                    <p:spTgt spid="40"/>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31" grpId="0" animBg="1"/>
      <p:bldP spid="31" grpId="1" animBg="1"/>
      <p:bldP spid="31" grpId="2" animBg="1"/>
      <p:bldP spid="30" grpId="0"/>
      <p:bldP spid="38" grpId="0"/>
      <p:bldP spid="39" grpId="0"/>
      <p:bldP spid="4" grpId="0" animBg="1"/>
      <p:bldP spid="43" grpId="0" animBg="1"/>
      <p:bldP spid="44" grpId="0" animBg="1"/>
      <p:bldP spid="45" grpId="0"/>
      <p:bldP spid="46" grpId="0" animBg="1"/>
      <p:bldP spid="2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1222167" y="144766"/>
            <a:ext cx="1498385" cy="1498385"/>
          </a:xfrm>
          <a:prstGeom prst="ellipse">
            <a:avLst/>
          </a:prstGeom>
          <a:blipFill dpi="0" rotWithShape="1">
            <a:blip r:embed="rId7"/>
            <a:srcRect/>
            <a:stretch>
              <a:fillRect/>
            </a:stretch>
          </a:blip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4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3" name="Group 2"/>
          <p:cNvGrpSpPr/>
          <p:nvPr/>
        </p:nvGrpSpPr>
        <p:grpSpPr>
          <a:xfrm>
            <a:off x="0" y="47596"/>
            <a:ext cx="12192000" cy="1755058"/>
            <a:chOff x="0" y="47596"/>
            <a:chExt cx="12192000" cy="1755058"/>
          </a:xfrm>
        </p:grpSpPr>
        <p:sp>
          <p:nvSpPr>
            <p:cNvPr id="5" name="Rectangle 4"/>
            <p:cNvSpPr/>
            <p:nvPr/>
          </p:nvSpPr>
          <p:spPr>
            <a:xfrm>
              <a:off x="0" y="723956"/>
              <a:ext cx="12192000" cy="356935"/>
            </a:xfrm>
            <a:prstGeom prst="rect">
              <a:avLst/>
            </a:prstGeom>
            <a:blipFill dpi="0" rotWithShape="1">
              <a:blip r:embed="rId7"/>
              <a:srcRect/>
              <a:stretch>
                <a:fillRect/>
              </a:stretch>
            </a:blipFill>
            <a:ln>
              <a:noFill/>
            </a:ln>
            <a:effectLst>
              <a:outerShdw blurRad="44450" dist="27940" dir="5400000" algn="ctr">
                <a:srgbClr val="000000">
                  <a:alpha val="32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5" name="Rectangle 24"/>
            <p:cNvSpPr/>
            <p:nvPr/>
          </p:nvSpPr>
          <p:spPr>
            <a:xfrm>
              <a:off x="3392666" y="617480"/>
              <a:ext cx="8557147" cy="569886"/>
            </a:xfrm>
            <a:prstGeom prst="rect">
              <a:avLst/>
            </a:prstGeom>
            <a:blipFill dpi="0" rotWithShape="1">
              <a:blip r:embed="rId7"/>
              <a:srcRect/>
              <a:stretch>
                <a:fillRect/>
              </a:stretch>
            </a:blipFill>
            <a:ln>
              <a:noFill/>
            </a:ln>
            <a:effectLst>
              <a:outerShdw blurRad="44450" dist="27940" dir="5400000" algn="ctr">
                <a:srgbClr val="000000">
                  <a:alpha val="32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7" name="Rectangle 6"/>
            <p:cNvSpPr/>
            <p:nvPr/>
          </p:nvSpPr>
          <p:spPr>
            <a:xfrm>
              <a:off x="3558428" y="47596"/>
              <a:ext cx="8225624" cy="1755058"/>
            </a:xfrm>
            <a:prstGeom prst="rect">
              <a:avLst/>
            </a:prstGeom>
            <a:blipFill>
              <a:blip r:embed="rId7"/>
              <a:stretch>
                <a:fillRect/>
              </a:stretch>
            </a:blipFill>
            <a:ln>
              <a:noFill/>
            </a:ln>
            <a:effectLst>
              <a:outerShdw blurRad="1270000" dir="21540000" sx="1000" sy="1000" algn="ctr">
                <a:srgbClr val="000000"/>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FFFF00"/>
                  </a:solidFill>
                  <a:effectLst/>
                  <a:uLnTx/>
                  <a:uFillTx/>
                  <a:latin typeface="+mj-lt"/>
                  <a:ea typeface="Tahoma" panose="020B0604030504040204" pitchFamily="34" charset="0"/>
                  <a:cs typeface="Tahoma" panose="020B0604030504040204" pitchFamily="34" charset="0"/>
                </a:rPr>
                <a:t>Câu</a:t>
              </a:r>
              <a:r>
                <a:rPr kumimoji="0" lang="en-US" sz="3600" b="1" i="0" u="none" strike="noStrike" kern="1200" cap="none" spc="0" normalizeH="0" noProof="0">
                  <a:ln>
                    <a:noFill/>
                  </a:ln>
                  <a:solidFill>
                    <a:srgbClr val="FFFF00"/>
                  </a:solidFill>
                  <a:effectLst/>
                  <a:uLnTx/>
                  <a:uFillTx/>
                  <a:latin typeface="+mj-lt"/>
                  <a:ea typeface="Tahoma" panose="020B0604030504040204" pitchFamily="34" charset="0"/>
                  <a:cs typeface="Tahoma" panose="020B0604030504040204" pitchFamily="34" charset="0"/>
                </a:rPr>
                <a:t> 4</a:t>
              </a:r>
            </a:p>
            <a:p>
              <a:pPr lvl="0" algn="just">
                <a:defRPr/>
              </a:pPr>
              <a:r>
                <a:rPr lang="en-US" sz="3600">
                  <a:solidFill>
                    <a:prstClr val="white"/>
                  </a:solidFill>
                  <a:ea typeface="Tahoma" panose="020B0604030504040204" pitchFamily="34" charset="0"/>
                  <a:cs typeface="Tahoma" panose="020B0604030504040204" pitchFamily="34" charset="0"/>
                </a:rPr>
                <a:t>Số lượng ti vi của ba cửa hàng bán trong tháng 6 là:</a:t>
              </a:r>
              <a:endParaRPr lang="vi-VN" sz="3600" dirty="0">
                <a:solidFill>
                  <a:prstClr val="white"/>
                </a:solidFill>
                <a:ea typeface="Tahoma" panose="020B0604030504040204" pitchFamily="34" charset="0"/>
                <a:cs typeface="Tahoma" panose="020B0604030504040204" pitchFamily="34" charset="0"/>
              </a:endParaRPr>
            </a:p>
          </p:txBody>
        </p:sp>
      </p:grpSp>
      <p:sp>
        <p:nvSpPr>
          <p:cNvPr id="8" name="Oval 7"/>
          <p:cNvSpPr/>
          <p:nvPr/>
        </p:nvSpPr>
        <p:spPr>
          <a:xfrm>
            <a:off x="1222167" y="144766"/>
            <a:ext cx="1498385" cy="1498385"/>
          </a:xfrm>
          <a:prstGeom prst="ellipse">
            <a:avLst/>
          </a:prstGeom>
          <a:blipFill dpi="0" rotWithShape="1">
            <a:blip r:embed="rId7"/>
            <a:srcRect/>
            <a:stretch>
              <a:fillRect/>
            </a:stretch>
          </a:blip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15</a:t>
            </a:r>
            <a:endParaRPr kumimoji="0" lang="vi-VN"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9" name="Oval 8"/>
          <p:cNvSpPr/>
          <p:nvPr/>
        </p:nvSpPr>
        <p:spPr>
          <a:xfrm>
            <a:off x="1222167" y="144766"/>
            <a:ext cx="1498385" cy="1498385"/>
          </a:xfrm>
          <a:prstGeom prst="ellipse">
            <a:avLst/>
          </a:prstGeom>
          <a:blipFill dpi="0" rotWithShape="1">
            <a:blip r:embed="rId7"/>
            <a:srcRect/>
            <a:stretch>
              <a:fillRect/>
            </a:stretch>
          </a:blip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14</a:t>
            </a:r>
            <a:endParaRPr kumimoji="0" lang="vi-VN"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0" name="Oval 9"/>
          <p:cNvSpPr/>
          <p:nvPr/>
        </p:nvSpPr>
        <p:spPr>
          <a:xfrm>
            <a:off x="1222167" y="144766"/>
            <a:ext cx="1498385" cy="1498385"/>
          </a:xfrm>
          <a:prstGeom prst="ellipse">
            <a:avLst/>
          </a:prstGeom>
          <a:blipFill dpi="0" rotWithShape="1">
            <a:blip r:embed="rId7"/>
            <a:srcRect/>
            <a:stretch>
              <a:fillRect/>
            </a:stretch>
          </a:blip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13</a:t>
            </a:r>
            <a:endParaRPr kumimoji="0" lang="vi-VN"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1" name="Oval 10"/>
          <p:cNvSpPr/>
          <p:nvPr/>
        </p:nvSpPr>
        <p:spPr>
          <a:xfrm>
            <a:off x="1222167" y="144766"/>
            <a:ext cx="1498385" cy="1498385"/>
          </a:xfrm>
          <a:prstGeom prst="ellipse">
            <a:avLst/>
          </a:prstGeom>
          <a:blipFill dpi="0" rotWithShape="1">
            <a:blip r:embed="rId7"/>
            <a:srcRect/>
            <a:stretch>
              <a:fillRect/>
            </a:stretch>
          </a:blip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12</a:t>
            </a:r>
            <a:endParaRPr kumimoji="0" lang="vi-VN"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2" name="Oval 11"/>
          <p:cNvSpPr/>
          <p:nvPr/>
        </p:nvSpPr>
        <p:spPr>
          <a:xfrm>
            <a:off x="1222167" y="144766"/>
            <a:ext cx="1498385" cy="1498385"/>
          </a:xfrm>
          <a:prstGeom prst="ellipse">
            <a:avLst/>
          </a:prstGeom>
          <a:blipFill dpi="0" rotWithShape="1">
            <a:blip r:embed="rId7"/>
            <a:srcRect/>
            <a:stretch>
              <a:fillRect/>
            </a:stretch>
          </a:blip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11</a:t>
            </a:r>
            <a:endParaRPr kumimoji="0" lang="vi-VN"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3" name="Oval 12"/>
          <p:cNvSpPr/>
          <p:nvPr/>
        </p:nvSpPr>
        <p:spPr>
          <a:xfrm>
            <a:off x="1222167" y="144766"/>
            <a:ext cx="1498385" cy="1498385"/>
          </a:xfrm>
          <a:prstGeom prst="ellipse">
            <a:avLst/>
          </a:prstGeom>
          <a:blipFill dpi="0" rotWithShape="1">
            <a:blip r:embed="rId7"/>
            <a:srcRect/>
            <a:stretch>
              <a:fillRect/>
            </a:stretch>
          </a:blip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10</a:t>
            </a:r>
            <a:endParaRPr kumimoji="0" lang="vi-VN"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4" name="Oval 13"/>
          <p:cNvSpPr/>
          <p:nvPr/>
        </p:nvSpPr>
        <p:spPr>
          <a:xfrm>
            <a:off x="1222167" y="144766"/>
            <a:ext cx="1498385" cy="1498385"/>
          </a:xfrm>
          <a:prstGeom prst="ellipse">
            <a:avLst/>
          </a:prstGeom>
          <a:blipFill dpi="0" rotWithShape="1">
            <a:blip r:embed="rId7"/>
            <a:srcRect/>
            <a:stretch>
              <a:fillRect/>
            </a:stretch>
          </a:blip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09</a:t>
            </a:r>
            <a:endParaRPr kumimoji="0" lang="vi-VN"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5" name="Oval 14"/>
          <p:cNvSpPr/>
          <p:nvPr/>
        </p:nvSpPr>
        <p:spPr>
          <a:xfrm>
            <a:off x="1222167" y="144766"/>
            <a:ext cx="1498385" cy="1498385"/>
          </a:xfrm>
          <a:prstGeom prst="ellipse">
            <a:avLst/>
          </a:prstGeom>
          <a:blipFill dpi="0" rotWithShape="1">
            <a:blip r:embed="rId7"/>
            <a:srcRect/>
            <a:stretch>
              <a:fillRect/>
            </a:stretch>
          </a:blip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08</a:t>
            </a:r>
            <a:endParaRPr kumimoji="0" lang="vi-VN"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6" name="Oval 15"/>
          <p:cNvSpPr/>
          <p:nvPr/>
        </p:nvSpPr>
        <p:spPr>
          <a:xfrm>
            <a:off x="1222167" y="144766"/>
            <a:ext cx="1498385" cy="1498385"/>
          </a:xfrm>
          <a:prstGeom prst="ellipse">
            <a:avLst/>
          </a:prstGeom>
          <a:blipFill dpi="0" rotWithShape="1">
            <a:blip r:embed="rId7"/>
            <a:srcRect/>
            <a:stretch>
              <a:fillRect/>
            </a:stretch>
          </a:blip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07</a:t>
            </a:r>
            <a:endParaRPr kumimoji="0" lang="vi-VN"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48" name="Picture 47"/>
          <p:cNvPicPr>
            <a:picLocks noChangeAspect="1"/>
          </p:cNvPicPr>
          <p:nvPr/>
        </p:nvPicPr>
        <p:blipFill>
          <a:blip r:embed="rId8"/>
          <a:stretch>
            <a:fillRect/>
          </a:stretch>
        </p:blipFill>
        <p:spPr>
          <a:xfrm>
            <a:off x="84094" y="1883229"/>
            <a:ext cx="7984743" cy="4894139"/>
          </a:xfrm>
          <a:prstGeom prst="rect">
            <a:avLst/>
          </a:prstGeom>
          <a:ln>
            <a:noFill/>
          </a:ln>
        </p:spPr>
      </p:pic>
      <p:sp>
        <p:nvSpPr>
          <p:cNvPr id="17" name="Oval 16"/>
          <p:cNvSpPr/>
          <p:nvPr/>
        </p:nvSpPr>
        <p:spPr>
          <a:xfrm>
            <a:off x="1222167" y="144766"/>
            <a:ext cx="1498385" cy="1498385"/>
          </a:xfrm>
          <a:prstGeom prst="ellipse">
            <a:avLst/>
          </a:prstGeom>
          <a:blipFill dpi="0" rotWithShape="1">
            <a:blip r:embed="rId7"/>
            <a:srcRect/>
            <a:stretch>
              <a:fillRect/>
            </a:stretch>
          </a:blip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06</a:t>
            </a:r>
            <a:endParaRPr kumimoji="0" lang="vi-VN"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8" name="Oval 17"/>
          <p:cNvSpPr/>
          <p:nvPr/>
        </p:nvSpPr>
        <p:spPr>
          <a:xfrm>
            <a:off x="1222167" y="144766"/>
            <a:ext cx="1498385" cy="1498385"/>
          </a:xfrm>
          <a:prstGeom prst="ellipse">
            <a:avLst/>
          </a:prstGeom>
          <a:blipFill dpi="0" rotWithShape="1">
            <a:blip r:embed="rId7"/>
            <a:srcRect/>
            <a:stretch>
              <a:fillRect/>
            </a:stretch>
          </a:blip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05</a:t>
            </a:r>
            <a:endParaRPr kumimoji="0" lang="vi-VN"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9" name="Oval 18"/>
          <p:cNvSpPr/>
          <p:nvPr/>
        </p:nvSpPr>
        <p:spPr>
          <a:xfrm>
            <a:off x="1222167" y="144766"/>
            <a:ext cx="1498385" cy="1498385"/>
          </a:xfrm>
          <a:prstGeom prst="ellipse">
            <a:avLst/>
          </a:prstGeom>
          <a:blipFill dpi="0" rotWithShape="1">
            <a:blip r:embed="rId7"/>
            <a:srcRect/>
            <a:stretch>
              <a:fillRect/>
            </a:stretch>
          </a:blip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04</a:t>
            </a:r>
            <a:endParaRPr kumimoji="0" lang="vi-VN"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0" name="Oval 19"/>
          <p:cNvSpPr/>
          <p:nvPr/>
        </p:nvSpPr>
        <p:spPr>
          <a:xfrm>
            <a:off x="1222167" y="144766"/>
            <a:ext cx="1498385" cy="1498385"/>
          </a:xfrm>
          <a:prstGeom prst="ellipse">
            <a:avLst/>
          </a:prstGeom>
          <a:blipFill dpi="0" rotWithShape="1">
            <a:blip r:embed="rId7"/>
            <a:srcRect/>
            <a:stretch>
              <a:fillRect/>
            </a:stretch>
          </a:blip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03</a:t>
            </a:r>
            <a:endParaRPr kumimoji="0" lang="vi-VN"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1" name="Oval 20"/>
          <p:cNvSpPr/>
          <p:nvPr/>
        </p:nvSpPr>
        <p:spPr>
          <a:xfrm>
            <a:off x="1222167" y="144766"/>
            <a:ext cx="1498385" cy="1498385"/>
          </a:xfrm>
          <a:prstGeom prst="ellipse">
            <a:avLst/>
          </a:prstGeom>
          <a:blipFill dpi="0" rotWithShape="1">
            <a:blip r:embed="rId7"/>
            <a:srcRect/>
            <a:stretch>
              <a:fillRect/>
            </a:stretch>
          </a:blip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02</a:t>
            </a:r>
            <a:endParaRPr kumimoji="0" lang="vi-VN"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2" name="Oval 21"/>
          <p:cNvSpPr/>
          <p:nvPr/>
        </p:nvSpPr>
        <p:spPr>
          <a:xfrm>
            <a:off x="1222167" y="144766"/>
            <a:ext cx="1498385" cy="1498385"/>
          </a:xfrm>
          <a:prstGeom prst="ellipse">
            <a:avLst/>
          </a:prstGeom>
          <a:blipFill dpi="0" rotWithShape="1">
            <a:blip r:embed="rId7"/>
            <a:srcRect/>
            <a:stretch>
              <a:fillRect/>
            </a:stretch>
          </a:blip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01</a:t>
            </a:r>
            <a:endParaRPr kumimoji="0" lang="vi-VN"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3" name="Oval 22">
            <a:hlinkClick r:id="rId9" action="ppaction://hlinksldjump"/>
          </p:cNvPr>
          <p:cNvSpPr/>
          <p:nvPr/>
        </p:nvSpPr>
        <p:spPr>
          <a:xfrm>
            <a:off x="1210736" y="121903"/>
            <a:ext cx="1498385" cy="1498385"/>
          </a:xfrm>
          <a:prstGeom prst="ellipse">
            <a:avLst/>
          </a:prstGeom>
          <a:blipFill dpi="0" rotWithShape="1">
            <a:blip r:embed="rId7"/>
            <a:srcRect/>
            <a:stretch>
              <a:fillRect/>
            </a:stretch>
          </a:blip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HẾT GIỜ</a:t>
            </a:r>
            <a:endParaRPr kumimoji="0" lang="vi-VN" sz="24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1" name="Oval 30"/>
          <p:cNvSpPr/>
          <p:nvPr/>
        </p:nvSpPr>
        <p:spPr>
          <a:xfrm>
            <a:off x="1305943" y="228542"/>
            <a:ext cx="1330832" cy="1330832"/>
          </a:xfrm>
          <a:prstGeom prst="ellipse">
            <a:avLst/>
          </a:prstGeom>
          <a:noFill/>
          <a:ln w="66675" cmpd="dbl">
            <a:solidFill>
              <a:srgbClr val="00FFCC"/>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FFFF00"/>
              </a:solidFill>
              <a:effectLst/>
              <a:uLnTx/>
              <a:uFillTx/>
              <a:latin typeface="Arial" panose="020B0604020202020204" pitchFamily="34" charset="0"/>
              <a:ea typeface="+mn-ea"/>
              <a:cs typeface="+mn-cs"/>
            </a:endParaRPr>
          </a:p>
        </p:txBody>
      </p:sp>
      <p:sp>
        <p:nvSpPr>
          <p:cNvPr id="30" name="TextBox 29"/>
          <p:cNvSpPr txBox="1"/>
          <p:nvPr/>
        </p:nvSpPr>
        <p:spPr>
          <a:xfrm>
            <a:off x="11296104" y="3947230"/>
            <a:ext cx="527246" cy="92333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5400" b="1">
                <a:solidFill>
                  <a:srgbClr val="FF0000"/>
                </a:solidFill>
                <a:sym typeface="Wingdings" panose="05000000000000000000" pitchFamily="2" charset="2"/>
              </a:rPr>
              <a:t></a:t>
            </a:r>
            <a:endParaRPr lang="en-US" sz="5400" b="1">
              <a:solidFill>
                <a:srgbClr val="FF0000"/>
              </a:solidFill>
            </a:endParaRPr>
          </a:p>
        </p:txBody>
      </p:sp>
      <p:grpSp>
        <p:nvGrpSpPr>
          <p:cNvPr id="29" name="cau A"/>
          <p:cNvGrpSpPr/>
          <p:nvPr/>
        </p:nvGrpSpPr>
        <p:grpSpPr>
          <a:xfrm>
            <a:off x="7417327" y="2404707"/>
            <a:ext cx="3715215" cy="708022"/>
            <a:chOff x="8068837" y="2393274"/>
            <a:chExt cx="3715215" cy="708022"/>
          </a:xfrm>
        </p:grpSpPr>
        <p:sp>
          <p:nvSpPr>
            <p:cNvPr id="28" name="Rounded Rectangle 27"/>
            <p:cNvSpPr/>
            <p:nvPr/>
          </p:nvSpPr>
          <p:spPr>
            <a:xfrm>
              <a:off x="8587462" y="2393274"/>
              <a:ext cx="3196590" cy="708022"/>
            </a:xfrm>
            <a:prstGeom prst="roundRect">
              <a:avLst/>
            </a:prstGeom>
            <a:solidFill>
              <a:srgbClr val="005BE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t>141 ti vi</a:t>
              </a:r>
            </a:p>
          </p:txBody>
        </p:sp>
        <p:sp>
          <p:nvSpPr>
            <p:cNvPr id="27" name="Oval 26"/>
            <p:cNvSpPr/>
            <p:nvPr/>
          </p:nvSpPr>
          <p:spPr>
            <a:xfrm>
              <a:off x="8068837" y="2514600"/>
              <a:ext cx="789413" cy="502920"/>
            </a:xfrm>
            <a:prstGeom prst="ellipse">
              <a:avLst/>
            </a:prstGeom>
            <a:solidFill>
              <a:schemeClr val="accent6">
                <a:lumMod val="50000"/>
              </a:schemeClr>
            </a:solidFill>
            <a:ln>
              <a:solidFill>
                <a:srgbClr val="0066FF"/>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t>A</a:t>
              </a:r>
            </a:p>
          </p:txBody>
        </p:sp>
      </p:grpSp>
      <p:grpSp>
        <p:nvGrpSpPr>
          <p:cNvPr id="32" name="CAU B"/>
          <p:cNvGrpSpPr/>
          <p:nvPr/>
        </p:nvGrpSpPr>
        <p:grpSpPr>
          <a:xfrm>
            <a:off x="7417327" y="3211319"/>
            <a:ext cx="3715215" cy="708022"/>
            <a:chOff x="8068837" y="2393274"/>
            <a:chExt cx="3715215" cy="708022"/>
          </a:xfrm>
        </p:grpSpPr>
        <p:sp>
          <p:nvSpPr>
            <p:cNvPr id="33" name="Rounded Rectangle 32"/>
            <p:cNvSpPr/>
            <p:nvPr/>
          </p:nvSpPr>
          <p:spPr>
            <a:xfrm>
              <a:off x="8587462" y="2393274"/>
              <a:ext cx="3196590" cy="708022"/>
            </a:xfrm>
            <a:prstGeom prst="roundRect">
              <a:avLst/>
            </a:prstGeom>
            <a:solidFill>
              <a:srgbClr val="005BE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t>125 ti vi</a:t>
              </a:r>
            </a:p>
          </p:txBody>
        </p:sp>
        <p:sp>
          <p:nvSpPr>
            <p:cNvPr id="34" name="Oval 33"/>
            <p:cNvSpPr/>
            <p:nvPr/>
          </p:nvSpPr>
          <p:spPr>
            <a:xfrm>
              <a:off x="8068837" y="2514600"/>
              <a:ext cx="789413" cy="502920"/>
            </a:xfrm>
            <a:prstGeom prst="ellipse">
              <a:avLst/>
            </a:prstGeom>
            <a:solidFill>
              <a:schemeClr val="accent6">
                <a:lumMod val="50000"/>
              </a:schemeClr>
            </a:solidFill>
            <a:ln>
              <a:solidFill>
                <a:srgbClr val="0066FF"/>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t>B</a:t>
              </a:r>
            </a:p>
          </p:txBody>
        </p:sp>
      </p:grpSp>
      <p:grpSp>
        <p:nvGrpSpPr>
          <p:cNvPr id="35" name="CAU C"/>
          <p:cNvGrpSpPr/>
          <p:nvPr/>
        </p:nvGrpSpPr>
        <p:grpSpPr>
          <a:xfrm>
            <a:off x="7417327" y="4017931"/>
            <a:ext cx="3715215" cy="708022"/>
            <a:chOff x="8068837" y="2393274"/>
            <a:chExt cx="3715215" cy="708022"/>
          </a:xfrm>
        </p:grpSpPr>
        <p:sp>
          <p:nvSpPr>
            <p:cNvPr id="36" name="Rounded Rectangle 35"/>
            <p:cNvSpPr/>
            <p:nvPr/>
          </p:nvSpPr>
          <p:spPr>
            <a:xfrm>
              <a:off x="8587462" y="2393274"/>
              <a:ext cx="3196590" cy="708022"/>
            </a:xfrm>
            <a:prstGeom prst="roundRect">
              <a:avLst/>
            </a:prstGeom>
            <a:solidFill>
              <a:srgbClr val="005BE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t>206 ti vi</a:t>
              </a:r>
            </a:p>
          </p:txBody>
        </p:sp>
        <p:sp>
          <p:nvSpPr>
            <p:cNvPr id="37" name="Oval 36"/>
            <p:cNvSpPr/>
            <p:nvPr/>
          </p:nvSpPr>
          <p:spPr>
            <a:xfrm>
              <a:off x="8068837" y="2514600"/>
              <a:ext cx="789413" cy="502920"/>
            </a:xfrm>
            <a:prstGeom prst="ellipse">
              <a:avLst/>
            </a:prstGeom>
            <a:solidFill>
              <a:schemeClr val="accent6">
                <a:lumMod val="50000"/>
              </a:schemeClr>
            </a:solidFill>
            <a:ln>
              <a:solidFill>
                <a:srgbClr val="0066FF"/>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t>C</a:t>
              </a:r>
            </a:p>
          </p:txBody>
        </p:sp>
      </p:grpSp>
      <p:sp>
        <p:nvSpPr>
          <p:cNvPr id="38" name="TextBox 37"/>
          <p:cNvSpPr txBox="1"/>
          <p:nvPr/>
        </p:nvSpPr>
        <p:spPr>
          <a:xfrm>
            <a:off x="11387544" y="3211319"/>
            <a:ext cx="527246" cy="70788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4000" b="1">
                <a:solidFill>
                  <a:srgbClr val="FF0000"/>
                </a:solidFill>
                <a:sym typeface="Wingdings" panose="05000000000000000000" pitchFamily="2" charset="2"/>
              </a:rPr>
              <a:t>X</a:t>
            </a:r>
            <a:endParaRPr lang="en-US" sz="4000" b="1">
              <a:solidFill>
                <a:srgbClr val="FF0000"/>
              </a:solidFill>
            </a:endParaRPr>
          </a:p>
        </p:txBody>
      </p:sp>
      <p:sp>
        <p:nvSpPr>
          <p:cNvPr id="39" name="TextBox 38"/>
          <p:cNvSpPr txBox="1"/>
          <p:nvPr/>
        </p:nvSpPr>
        <p:spPr>
          <a:xfrm>
            <a:off x="11387544" y="2372538"/>
            <a:ext cx="527246" cy="70788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4000" b="1">
                <a:solidFill>
                  <a:srgbClr val="FF0000"/>
                </a:solidFill>
                <a:sym typeface="Wingdings" panose="05000000000000000000" pitchFamily="2" charset="2"/>
              </a:rPr>
              <a:t>X</a:t>
            </a:r>
            <a:endParaRPr lang="en-US" sz="4000" b="1">
              <a:solidFill>
                <a:srgbClr val="FF0000"/>
              </a:solidFill>
            </a:endParaRPr>
          </a:p>
        </p:txBody>
      </p:sp>
      <p:grpSp>
        <p:nvGrpSpPr>
          <p:cNvPr id="40" name="cau D"/>
          <p:cNvGrpSpPr/>
          <p:nvPr/>
        </p:nvGrpSpPr>
        <p:grpSpPr>
          <a:xfrm>
            <a:off x="7417327" y="4823145"/>
            <a:ext cx="3715215" cy="708022"/>
            <a:chOff x="8068837" y="2393274"/>
            <a:chExt cx="3715215" cy="708022"/>
          </a:xfrm>
        </p:grpSpPr>
        <p:sp>
          <p:nvSpPr>
            <p:cNvPr id="41" name="Rounded Rectangle 40"/>
            <p:cNvSpPr/>
            <p:nvPr/>
          </p:nvSpPr>
          <p:spPr>
            <a:xfrm>
              <a:off x="8587462" y="2393274"/>
              <a:ext cx="3196590" cy="708022"/>
            </a:xfrm>
            <a:prstGeom prst="roundRect">
              <a:avLst/>
            </a:prstGeom>
            <a:solidFill>
              <a:srgbClr val="005BE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t>240 ti vi</a:t>
              </a:r>
            </a:p>
          </p:txBody>
        </p:sp>
        <p:sp>
          <p:nvSpPr>
            <p:cNvPr id="42" name="Oval 41"/>
            <p:cNvSpPr/>
            <p:nvPr/>
          </p:nvSpPr>
          <p:spPr>
            <a:xfrm>
              <a:off x="8068837" y="2514600"/>
              <a:ext cx="789413" cy="502920"/>
            </a:xfrm>
            <a:prstGeom prst="ellipse">
              <a:avLst/>
            </a:prstGeom>
            <a:solidFill>
              <a:schemeClr val="accent6">
                <a:lumMod val="50000"/>
              </a:schemeClr>
            </a:solidFill>
            <a:ln>
              <a:solidFill>
                <a:srgbClr val="0066FF"/>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t>D</a:t>
              </a:r>
            </a:p>
          </p:txBody>
        </p:sp>
      </p:grpSp>
      <p:sp>
        <p:nvSpPr>
          <p:cNvPr id="43" name="TextBox 42"/>
          <p:cNvSpPr txBox="1"/>
          <p:nvPr/>
        </p:nvSpPr>
        <p:spPr>
          <a:xfrm>
            <a:off x="11387544" y="4794650"/>
            <a:ext cx="527246" cy="70788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4000" b="1">
                <a:solidFill>
                  <a:srgbClr val="FF0000"/>
                </a:solidFill>
                <a:sym typeface="Wingdings" panose="05000000000000000000" pitchFamily="2" charset="2"/>
              </a:rPr>
              <a:t>X</a:t>
            </a:r>
            <a:endParaRPr lang="en-US" sz="4000" b="1">
              <a:solidFill>
                <a:srgbClr val="FF0000"/>
              </a:solidFill>
            </a:endParaRPr>
          </a:p>
        </p:txBody>
      </p:sp>
      <p:sp>
        <p:nvSpPr>
          <p:cNvPr id="4" name="Oval 3"/>
          <p:cNvSpPr/>
          <p:nvPr/>
        </p:nvSpPr>
        <p:spPr>
          <a:xfrm>
            <a:off x="1983542" y="4181461"/>
            <a:ext cx="624466" cy="50292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3845040" y="3401426"/>
            <a:ext cx="624466" cy="50292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5713427" y="2828964"/>
            <a:ext cx="624466" cy="50292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p:nvSpPr>
        <p:spPr>
          <a:xfrm>
            <a:off x="7149439" y="5697712"/>
            <a:ext cx="4634613" cy="574211"/>
          </a:xfrm>
          <a:prstGeom prst="roundRect">
            <a:avLst/>
          </a:prstGeom>
          <a:solidFill>
            <a:srgbClr val="FFFF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b="1">
                <a:solidFill>
                  <a:schemeClr val="accent1">
                    <a:lumMod val="50000"/>
                  </a:schemeClr>
                </a:solidFill>
              </a:rPr>
              <a:t>47 + 71 + 88 = 206 (ti vi)</a:t>
            </a:r>
          </a:p>
        </p:txBody>
      </p:sp>
      <p:sp>
        <p:nvSpPr>
          <p:cNvPr id="46" name="Left Arrow 45">
            <a:hlinkClick r:id="rId10" action="ppaction://hlinksldjump"/>
          </p:cNvPr>
          <p:cNvSpPr/>
          <p:nvPr/>
        </p:nvSpPr>
        <p:spPr>
          <a:xfrm>
            <a:off x="11132542" y="6217920"/>
            <a:ext cx="937538" cy="601490"/>
          </a:xfrm>
          <a:prstGeom prst="lef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7" name="Oval 46"/>
          <p:cNvSpPr/>
          <p:nvPr/>
        </p:nvSpPr>
        <p:spPr>
          <a:xfrm>
            <a:off x="3845039" y="2068902"/>
            <a:ext cx="1767969" cy="50292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68746088"/>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lato.wav"/>
          </p:stSnd>
        </p:sndAc>
      </p:transition>
    </mc:Choice>
    <mc:Fallback xmlns="">
      <p:transition spd="slow">
        <p:sndAc>
          <p:stSnd>
            <p:snd r:embed="rId11" name="lato.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2"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999"/>
                                          </p:stCondLst>
                                        </p:cTn>
                                        <p:tgtEl>
                                          <p:spTgt spid="8"/>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3" name="nhacchocauhoi.wav"/>
                                        </p:tgtEl>
                                      </p:cMediaNode>
                                    </p:audio>
                                  </p:subTnLst>
                                </p:cTn>
                              </p:par>
                              <p:par>
                                <p:cTn id="11" presetID="8" presetClass="emph" presetSubtype="0" repeatCount="indefinite" fill="hold" grpId="1" nodeType="withEffect">
                                  <p:stCondLst>
                                    <p:cond delay="0"/>
                                  </p:stCondLst>
                                  <p:childTnLst>
                                    <p:animRot by="21600000">
                                      <p:cBhvr>
                                        <p:cTn id="12" dur="1000" fill="hold"/>
                                        <p:tgtEl>
                                          <p:spTgt spid="31"/>
                                        </p:tgtEl>
                                        <p:attrNameLst>
                                          <p:attrName>r</p:attrName>
                                        </p:attrNameLst>
                                      </p:cBhvr>
                                    </p:animRot>
                                  </p:childTnLst>
                                </p:cTn>
                              </p:par>
                              <p:par>
                                <p:cTn id="13" presetID="21" presetClass="exit" presetSubtype="1" repeatCount="indefinite" fill="hold" grpId="0" nodeType="withEffect">
                                  <p:stCondLst>
                                    <p:cond delay="0"/>
                                  </p:stCondLst>
                                  <p:childTnLst>
                                    <p:animEffect transition="out" filter="wheel(1)">
                                      <p:cBhvr>
                                        <p:cTn id="14" dur="1000"/>
                                        <p:tgtEl>
                                          <p:spTgt spid="31"/>
                                        </p:tgtEl>
                                      </p:cBhvr>
                                    </p:animEffect>
                                    <p:set>
                                      <p:cBhvr>
                                        <p:cTn id="15" dur="1" fill="hold">
                                          <p:stCondLst>
                                            <p:cond delay="999"/>
                                          </p:stCondLst>
                                        </p:cTn>
                                        <p:tgtEl>
                                          <p:spTgt spid="31"/>
                                        </p:tgtEl>
                                        <p:attrNameLst>
                                          <p:attrName>style.visibility</p:attrName>
                                        </p:attrNameLst>
                                      </p:cBhvr>
                                      <p:to>
                                        <p:strVal val="hidden"/>
                                      </p:to>
                                    </p:set>
                                  </p:childTnLst>
                                </p:cTn>
                              </p:par>
                            </p:childTnLst>
                          </p:cTn>
                        </p:par>
                        <p:par>
                          <p:cTn id="16" fill="hold">
                            <p:stCondLst>
                              <p:cond delay="1500"/>
                            </p:stCondLst>
                            <p:childTnLst>
                              <p:par>
                                <p:cTn id="17" presetID="1" presetClass="entr" presetSubtype="0" fill="hold" grpId="0" nodeType="afterEffect">
                                  <p:stCondLst>
                                    <p:cond delay="0"/>
                                  </p:stCondLst>
                                  <p:childTnLst>
                                    <p:set>
                                      <p:cBhvr>
                                        <p:cTn id="18" dur="1" fill="hold">
                                          <p:stCondLst>
                                            <p:cond delay="999"/>
                                          </p:stCondLst>
                                        </p:cTn>
                                        <p:tgtEl>
                                          <p:spTgt spid="9"/>
                                        </p:tgtEl>
                                        <p:attrNameLst>
                                          <p:attrName>style.visibility</p:attrName>
                                        </p:attrNameLst>
                                      </p:cBhvr>
                                      <p:to>
                                        <p:strVal val="visible"/>
                                      </p:to>
                                    </p:set>
                                  </p:childTnLst>
                                </p:cTn>
                              </p:par>
                            </p:childTnLst>
                          </p:cTn>
                        </p:par>
                        <p:par>
                          <p:cTn id="19" fill="hold">
                            <p:stCondLst>
                              <p:cond delay="2500"/>
                            </p:stCondLst>
                            <p:childTnLst>
                              <p:par>
                                <p:cTn id="20" presetID="1" presetClass="entr" presetSubtype="0" fill="hold" grpId="0" nodeType="afterEffect">
                                  <p:stCondLst>
                                    <p:cond delay="0"/>
                                  </p:stCondLst>
                                  <p:childTnLst>
                                    <p:set>
                                      <p:cBhvr>
                                        <p:cTn id="21" dur="1" fill="hold">
                                          <p:stCondLst>
                                            <p:cond delay="999"/>
                                          </p:stCondLst>
                                        </p:cTn>
                                        <p:tgtEl>
                                          <p:spTgt spid="10"/>
                                        </p:tgtEl>
                                        <p:attrNameLst>
                                          <p:attrName>style.visibility</p:attrName>
                                        </p:attrNameLst>
                                      </p:cBhvr>
                                      <p:to>
                                        <p:strVal val="visible"/>
                                      </p:to>
                                    </p:set>
                                  </p:childTnLst>
                                </p:cTn>
                              </p:par>
                            </p:childTnLst>
                          </p:cTn>
                        </p:par>
                        <p:par>
                          <p:cTn id="22" fill="hold">
                            <p:stCondLst>
                              <p:cond delay="3500"/>
                            </p:stCondLst>
                            <p:childTnLst>
                              <p:par>
                                <p:cTn id="23" presetID="1" presetClass="entr" presetSubtype="0" fill="hold" grpId="0" nodeType="afterEffect">
                                  <p:stCondLst>
                                    <p:cond delay="0"/>
                                  </p:stCondLst>
                                  <p:childTnLst>
                                    <p:set>
                                      <p:cBhvr>
                                        <p:cTn id="24" dur="1" fill="hold">
                                          <p:stCondLst>
                                            <p:cond delay="999"/>
                                          </p:stCondLst>
                                        </p:cTn>
                                        <p:tgtEl>
                                          <p:spTgt spid="11"/>
                                        </p:tgtEl>
                                        <p:attrNameLst>
                                          <p:attrName>style.visibility</p:attrName>
                                        </p:attrNameLst>
                                      </p:cBhvr>
                                      <p:to>
                                        <p:strVal val="visible"/>
                                      </p:to>
                                    </p:set>
                                  </p:childTnLst>
                                </p:cTn>
                              </p:par>
                            </p:childTnLst>
                          </p:cTn>
                        </p:par>
                        <p:par>
                          <p:cTn id="25" fill="hold">
                            <p:stCondLst>
                              <p:cond delay="4500"/>
                            </p:stCondLst>
                            <p:childTnLst>
                              <p:par>
                                <p:cTn id="26" presetID="1" presetClass="entr" presetSubtype="0" fill="hold" grpId="0" nodeType="afterEffect">
                                  <p:stCondLst>
                                    <p:cond delay="0"/>
                                  </p:stCondLst>
                                  <p:childTnLst>
                                    <p:set>
                                      <p:cBhvr>
                                        <p:cTn id="27" dur="1" fill="hold">
                                          <p:stCondLst>
                                            <p:cond delay="999"/>
                                          </p:stCondLst>
                                        </p:cTn>
                                        <p:tgtEl>
                                          <p:spTgt spid="12"/>
                                        </p:tgtEl>
                                        <p:attrNameLst>
                                          <p:attrName>style.visibility</p:attrName>
                                        </p:attrNameLst>
                                      </p:cBhvr>
                                      <p:to>
                                        <p:strVal val="visible"/>
                                      </p:to>
                                    </p:set>
                                  </p:childTnLst>
                                </p:cTn>
                              </p:par>
                            </p:childTnLst>
                          </p:cTn>
                        </p:par>
                        <p:par>
                          <p:cTn id="28" fill="hold">
                            <p:stCondLst>
                              <p:cond delay="5500"/>
                            </p:stCondLst>
                            <p:childTnLst>
                              <p:par>
                                <p:cTn id="29" presetID="1" presetClass="entr" presetSubtype="0" fill="hold" grpId="0" nodeType="afterEffect">
                                  <p:stCondLst>
                                    <p:cond delay="0"/>
                                  </p:stCondLst>
                                  <p:childTnLst>
                                    <p:set>
                                      <p:cBhvr>
                                        <p:cTn id="30" dur="1" fill="hold">
                                          <p:stCondLst>
                                            <p:cond delay="999"/>
                                          </p:stCondLst>
                                        </p:cTn>
                                        <p:tgtEl>
                                          <p:spTgt spid="13"/>
                                        </p:tgtEl>
                                        <p:attrNameLst>
                                          <p:attrName>style.visibility</p:attrName>
                                        </p:attrNameLst>
                                      </p:cBhvr>
                                      <p:to>
                                        <p:strVal val="visible"/>
                                      </p:to>
                                    </p:set>
                                  </p:childTnLst>
                                </p:cTn>
                              </p:par>
                            </p:childTnLst>
                          </p:cTn>
                        </p:par>
                        <p:par>
                          <p:cTn id="31" fill="hold">
                            <p:stCondLst>
                              <p:cond delay="6500"/>
                            </p:stCondLst>
                            <p:childTnLst>
                              <p:par>
                                <p:cTn id="32" presetID="1" presetClass="entr" presetSubtype="0" fill="hold" grpId="0" nodeType="afterEffect">
                                  <p:stCondLst>
                                    <p:cond delay="0"/>
                                  </p:stCondLst>
                                  <p:childTnLst>
                                    <p:set>
                                      <p:cBhvr>
                                        <p:cTn id="33" dur="1" fill="hold">
                                          <p:stCondLst>
                                            <p:cond delay="999"/>
                                          </p:stCondLst>
                                        </p:cTn>
                                        <p:tgtEl>
                                          <p:spTgt spid="14"/>
                                        </p:tgtEl>
                                        <p:attrNameLst>
                                          <p:attrName>style.visibility</p:attrName>
                                        </p:attrNameLst>
                                      </p:cBhvr>
                                      <p:to>
                                        <p:strVal val="visible"/>
                                      </p:to>
                                    </p:set>
                                  </p:childTnLst>
                                </p:cTn>
                              </p:par>
                            </p:childTnLst>
                          </p:cTn>
                        </p:par>
                        <p:par>
                          <p:cTn id="34" fill="hold">
                            <p:stCondLst>
                              <p:cond delay="7500"/>
                            </p:stCondLst>
                            <p:childTnLst>
                              <p:par>
                                <p:cTn id="35" presetID="1" presetClass="entr" presetSubtype="0" fill="hold" grpId="0" nodeType="afterEffect">
                                  <p:stCondLst>
                                    <p:cond delay="0"/>
                                  </p:stCondLst>
                                  <p:childTnLst>
                                    <p:set>
                                      <p:cBhvr>
                                        <p:cTn id="36" dur="1" fill="hold">
                                          <p:stCondLst>
                                            <p:cond delay="999"/>
                                          </p:stCondLst>
                                        </p:cTn>
                                        <p:tgtEl>
                                          <p:spTgt spid="15"/>
                                        </p:tgtEl>
                                        <p:attrNameLst>
                                          <p:attrName>style.visibility</p:attrName>
                                        </p:attrNameLst>
                                      </p:cBhvr>
                                      <p:to>
                                        <p:strVal val="visible"/>
                                      </p:to>
                                    </p:set>
                                  </p:childTnLst>
                                </p:cTn>
                              </p:par>
                            </p:childTnLst>
                          </p:cTn>
                        </p:par>
                        <p:par>
                          <p:cTn id="37" fill="hold">
                            <p:stCondLst>
                              <p:cond delay="8500"/>
                            </p:stCondLst>
                            <p:childTnLst>
                              <p:par>
                                <p:cTn id="38" presetID="1" presetClass="entr" presetSubtype="0" fill="hold" grpId="0" nodeType="afterEffect">
                                  <p:stCondLst>
                                    <p:cond delay="0"/>
                                  </p:stCondLst>
                                  <p:childTnLst>
                                    <p:set>
                                      <p:cBhvr>
                                        <p:cTn id="39" dur="1" fill="hold">
                                          <p:stCondLst>
                                            <p:cond delay="999"/>
                                          </p:stCondLst>
                                        </p:cTn>
                                        <p:tgtEl>
                                          <p:spTgt spid="16"/>
                                        </p:tgtEl>
                                        <p:attrNameLst>
                                          <p:attrName>style.visibility</p:attrName>
                                        </p:attrNameLst>
                                      </p:cBhvr>
                                      <p:to>
                                        <p:strVal val="visible"/>
                                      </p:to>
                                    </p:set>
                                  </p:childTnLst>
                                </p:cTn>
                              </p:par>
                            </p:childTnLst>
                          </p:cTn>
                        </p:par>
                        <p:par>
                          <p:cTn id="40" fill="hold">
                            <p:stCondLst>
                              <p:cond delay="9500"/>
                            </p:stCondLst>
                            <p:childTnLst>
                              <p:par>
                                <p:cTn id="41" presetID="1" presetClass="entr" presetSubtype="0" fill="hold" grpId="0" nodeType="afterEffect">
                                  <p:stCondLst>
                                    <p:cond delay="0"/>
                                  </p:stCondLst>
                                  <p:childTnLst>
                                    <p:set>
                                      <p:cBhvr>
                                        <p:cTn id="42" dur="1" fill="hold">
                                          <p:stCondLst>
                                            <p:cond delay="999"/>
                                          </p:stCondLst>
                                        </p:cTn>
                                        <p:tgtEl>
                                          <p:spTgt spid="17"/>
                                        </p:tgtEl>
                                        <p:attrNameLst>
                                          <p:attrName>style.visibility</p:attrName>
                                        </p:attrNameLst>
                                      </p:cBhvr>
                                      <p:to>
                                        <p:strVal val="visible"/>
                                      </p:to>
                                    </p:set>
                                  </p:childTnLst>
                                </p:cTn>
                              </p:par>
                            </p:childTnLst>
                          </p:cTn>
                        </p:par>
                        <p:par>
                          <p:cTn id="43" fill="hold">
                            <p:stCondLst>
                              <p:cond delay="10500"/>
                            </p:stCondLst>
                            <p:childTnLst>
                              <p:par>
                                <p:cTn id="44" presetID="1" presetClass="entr" presetSubtype="0" fill="hold" grpId="0" nodeType="afterEffect">
                                  <p:stCondLst>
                                    <p:cond delay="0"/>
                                  </p:stCondLst>
                                  <p:childTnLst>
                                    <p:set>
                                      <p:cBhvr>
                                        <p:cTn id="45" dur="1" fill="hold">
                                          <p:stCondLst>
                                            <p:cond delay="999"/>
                                          </p:stCondLst>
                                        </p:cTn>
                                        <p:tgtEl>
                                          <p:spTgt spid="18"/>
                                        </p:tgtEl>
                                        <p:attrNameLst>
                                          <p:attrName>style.visibility</p:attrName>
                                        </p:attrNameLst>
                                      </p:cBhvr>
                                      <p:to>
                                        <p:strVal val="visible"/>
                                      </p:to>
                                    </p:set>
                                  </p:childTnLst>
                                </p:cTn>
                              </p:par>
                            </p:childTnLst>
                          </p:cTn>
                        </p:par>
                        <p:par>
                          <p:cTn id="46" fill="hold">
                            <p:stCondLst>
                              <p:cond delay="11500"/>
                            </p:stCondLst>
                            <p:childTnLst>
                              <p:par>
                                <p:cTn id="47" presetID="1" presetClass="entr" presetSubtype="0" fill="hold" grpId="0" nodeType="afterEffect">
                                  <p:stCondLst>
                                    <p:cond delay="0"/>
                                  </p:stCondLst>
                                  <p:childTnLst>
                                    <p:set>
                                      <p:cBhvr>
                                        <p:cTn id="48" dur="1" fill="hold">
                                          <p:stCondLst>
                                            <p:cond delay="999"/>
                                          </p:stCondLst>
                                        </p:cTn>
                                        <p:tgtEl>
                                          <p:spTgt spid="19"/>
                                        </p:tgtEl>
                                        <p:attrNameLst>
                                          <p:attrName>style.visibility</p:attrName>
                                        </p:attrNameLst>
                                      </p:cBhvr>
                                      <p:to>
                                        <p:strVal val="visible"/>
                                      </p:to>
                                    </p:set>
                                  </p:childTnLst>
                                </p:cTn>
                              </p:par>
                            </p:childTnLst>
                          </p:cTn>
                        </p:par>
                        <p:par>
                          <p:cTn id="49" fill="hold">
                            <p:stCondLst>
                              <p:cond delay="12500"/>
                            </p:stCondLst>
                            <p:childTnLst>
                              <p:par>
                                <p:cTn id="50" presetID="1" presetClass="entr" presetSubtype="0" fill="hold" grpId="0" nodeType="afterEffect">
                                  <p:stCondLst>
                                    <p:cond delay="0"/>
                                  </p:stCondLst>
                                  <p:childTnLst>
                                    <p:set>
                                      <p:cBhvr>
                                        <p:cTn id="51" dur="1" fill="hold">
                                          <p:stCondLst>
                                            <p:cond delay="999"/>
                                          </p:stCondLst>
                                        </p:cTn>
                                        <p:tgtEl>
                                          <p:spTgt spid="20"/>
                                        </p:tgtEl>
                                        <p:attrNameLst>
                                          <p:attrName>style.visibility</p:attrName>
                                        </p:attrNameLst>
                                      </p:cBhvr>
                                      <p:to>
                                        <p:strVal val="visible"/>
                                      </p:to>
                                    </p:set>
                                  </p:childTnLst>
                                </p:cTn>
                              </p:par>
                            </p:childTnLst>
                          </p:cTn>
                        </p:par>
                        <p:par>
                          <p:cTn id="52" fill="hold">
                            <p:stCondLst>
                              <p:cond delay="13500"/>
                            </p:stCondLst>
                            <p:childTnLst>
                              <p:par>
                                <p:cTn id="53" presetID="1" presetClass="entr" presetSubtype="0" fill="hold" grpId="0" nodeType="afterEffect">
                                  <p:stCondLst>
                                    <p:cond delay="0"/>
                                  </p:stCondLst>
                                  <p:childTnLst>
                                    <p:set>
                                      <p:cBhvr>
                                        <p:cTn id="54" dur="1" fill="hold">
                                          <p:stCondLst>
                                            <p:cond delay="999"/>
                                          </p:stCondLst>
                                        </p:cTn>
                                        <p:tgtEl>
                                          <p:spTgt spid="21"/>
                                        </p:tgtEl>
                                        <p:attrNameLst>
                                          <p:attrName>style.visibility</p:attrName>
                                        </p:attrNameLst>
                                      </p:cBhvr>
                                      <p:to>
                                        <p:strVal val="visible"/>
                                      </p:to>
                                    </p:set>
                                  </p:childTnLst>
                                </p:cTn>
                              </p:par>
                            </p:childTnLst>
                          </p:cTn>
                        </p:par>
                        <p:par>
                          <p:cTn id="55" fill="hold">
                            <p:stCondLst>
                              <p:cond delay="14500"/>
                            </p:stCondLst>
                            <p:childTnLst>
                              <p:par>
                                <p:cTn id="56" presetID="1" presetClass="entr" presetSubtype="0" fill="hold" grpId="0" nodeType="afterEffect">
                                  <p:stCondLst>
                                    <p:cond delay="0"/>
                                  </p:stCondLst>
                                  <p:childTnLst>
                                    <p:set>
                                      <p:cBhvr>
                                        <p:cTn id="57" dur="1" fill="hold">
                                          <p:stCondLst>
                                            <p:cond delay="999"/>
                                          </p:stCondLst>
                                        </p:cTn>
                                        <p:tgtEl>
                                          <p:spTgt spid="22"/>
                                        </p:tgtEl>
                                        <p:attrNameLst>
                                          <p:attrName>style.visibility</p:attrName>
                                        </p:attrNameLst>
                                      </p:cBhvr>
                                      <p:to>
                                        <p:strVal val="visible"/>
                                      </p:to>
                                    </p:set>
                                  </p:childTnLst>
                                </p:cTn>
                              </p:par>
                            </p:childTnLst>
                          </p:cTn>
                        </p:par>
                        <p:par>
                          <p:cTn id="58" fill="hold">
                            <p:stCondLst>
                              <p:cond delay="15500"/>
                            </p:stCondLst>
                            <p:childTnLst>
                              <p:par>
                                <p:cTn id="59" presetID="1" presetClass="entr" presetSubtype="0" fill="hold" grpId="0" nodeType="afterEffect">
                                  <p:stCondLst>
                                    <p:cond delay="1000"/>
                                  </p:stCondLst>
                                  <p:childTnLst>
                                    <p:set>
                                      <p:cBhvr>
                                        <p:cTn id="60"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61" restart="whenNotActive" fill="hold" evtFilter="cancelBubble" nodeType="interactiveSeq">
                <p:stCondLst>
                  <p:cond evt="onClick" delay="0">
                    <p:tgtEl>
                      <p:spTgt spid="29"/>
                    </p:tgtEl>
                  </p:cond>
                </p:stCondLst>
                <p:endSync evt="end" delay="0">
                  <p:rtn val="all"/>
                </p:endSync>
                <p:childTnLst>
                  <p:par>
                    <p:cTn id="62" fill="hold">
                      <p:stCondLst>
                        <p:cond delay="0"/>
                      </p:stCondLst>
                      <p:childTnLst>
                        <p:par>
                          <p:cTn id="63" fill="hold">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39"/>
                                        </p:tgtEl>
                                        <p:attrNameLst>
                                          <p:attrName>style.visibility</p:attrName>
                                        </p:attrNameLst>
                                      </p:cBhvr>
                                      <p:to>
                                        <p:strVal val="visible"/>
                                      </p:to>
                                    </p:set>
                                  </p:childTnLst>
                                  <p:subTnLst>
                                    <p:audio>
                                      <p:cMediaNode>
                                        <p:cTn display="0" masterRel="sameClick">
                                          <p:stCondLst>
                                            <p:cond evt="begin" delay="0">
                                              <p:tn val="64"/>
                                            </p:cond>
                                          </p:stCondLst>
                                          <p:endCondLst>
                                            <p:cond evt="onStopAudio" delay="0">
                                              <p:tgtEl>
                                                <p:sldTgt/>
                                              </p:tgtEl>
                                            </p:cond>
                                          </p:endCondLst>
                                        </p:cTn>
                                        <p:tgtEl>
                                          <p:sndTgt r:embed="rId5" name="Am-thanh-tra-loi-sai-www_nhacchuongvui_com.wav"/>
                                        </p:tgtEl>
                                      </p:cMediaNode>
                                    </p:audio>
                                  </p:subTnLst>
                                </p:cTn>
                              </p:par>
                            </p:childTnLst>
                          </p:cTn>
                        </p:par>
                      </p:childTnLst>
                    </p:cTn>
                  </p:par>
                </p:childTnLst>
              </p:cTn>
              <p:nextCondLst>
                <p:cond evt="onClick" delay="0">
                  <p:tgtEl>
                    <p:spTgt spid="29"/>
                  </p:tgtEl>
                </p:cond>
              </p:nextCondLst>
            </p:seq>
            <p:seq concurrent="1" nextAc="seek">
              <p:cTn id="66" restart="whenNotActive" fill="hold" evtFilter="cancelBubble" nodeType="interactiveSeq">
                <p:stCondLst>
                  <p:cond evt="onClick" delay="0">
                    <p:tgtEl>
                      <p:spTgt spid="32"/>
                    </p:tgtEl>
                  </p:cond>
                </p:stCondLst>
                <p:endSync evt="end" delay="0">
                  <p:rtn val="all"/>
                </p:endSync>
                <p:childTnLst>
                  <p:par>
                    <p:cTn id="67" fill="hold">
                      <p:stCondLst>
                        <p:cond delay="0"/>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38"/>
                                        </p:tgtEl>
                                        <p:attrNameLst>
                                          <p:attrName>style.visibility</p:attrName>
                                        </p:attrNameLst>
                                      </p:cBhvr>
                                      <p:to>
                                        <p:strVal val="visible"/>
                                      </p:to>
                                    </p:set>
                                  </p:childTnLst>
                                  <p:subTnLst>
                                    <p:audio>
                                      <p:cMediaNode>
                                        <p:cTn display="0" masterRel="sameClick">
                                          <p:stCondLst>
                                            <p:cond evt="begin" delay="0">
                                              <p:tn val="69"/>
                                            </p:cond>
                                          </p:stCondLst>
                                          <p:endCondLst>
                                            <p:cond evt="onStopAudio" delay="0">
                                              <p:tgtEl>
                                                <p:sldTgt/>
                                              </p:tgtEl>
                                            </p:cond>
                                          </p:endCondLst>
                                        </p:cTn>
                                        <p:tgtEl>
                                          <p:sndTgt r:embed="rId5" name="Am-thanh-tra-loi-sai-www_nhacchuongvui_com.wav"/>
                                        </p:tgtEl>
                                      </p:cMediaNode>
                                    </p:audio>
                                  </p:subTnLst>
                                </p:cTn>
                              </p:par>
                            </p:childTnLst>
                          </p:cTn>
                        </p:par>
                      </p:childTnLst>
                    </p:cTn>
                  </p:par>
                </p:childTnLst>
              </p:cTn>
              <p:nextCondLst>
                <p:cond evt="onClick" delay="0">
                  <p:tgtEl>
                    <p:spTgt spid="32"/>
                  </p:tgtEl>
                </p:cond>
              </p:nextCondLst>
            </p:seq>
            <p:seq concurrent="1" nextAc="seek">
              <p:cTn id="71" restart="whenNotActive" fill="hold" evtFilter="cancelBubble" nodeType="interactiveSeq">
                <p:stCondLst>
                  <p:cond evt="onClick" delay="0">
                    <p:tgtEl>
                      <p:spTgt spid="35"/>
                    </p:tgtEl>
                  </p:cond>
                </p:stCondLst>
                <p:endSync evt="end" delay="0">
                  <p:rtn val="all"/>
                </p:endSync>
                <p:childTnLst>
                  <p:par>
                    <p:cTn id="72" fill="hold">
                      <p:stCondLst>
                        <p:cond delay="0"/>
                      </p:stCondLst>
                      <p:childTnLst>
                        <p:par>
                          <p:cTn id="73" fill="hold">
                            <p:stCondLst>
                              <p:cond delay="0"/>
                            </p:stCondLst>
                            <p:childTnLst>
                              <p:par>
                                <p:cTn id="74" presetID="1" presetClass="entr" presetSubtype="0" fill="hold" grpId="0" nodeType="clickEffect">
                                  <p:stCondLst>
                                    <p:cond delay="0"/>
                                  </p:stCondLst>
                                  <p:childTnLst>
                                    <p:set>
                                      <p:cBhvr>
                                        <p:cTn id="75" dur="1" fill="hold">
                                          <p:stCondLst>
                                            <p:cond delay="0"/>
                                          </p:stCondLst>
                                        </p:cTn>
                                        <p:tgtEl>
                                          <p:spTgt spid="30"/>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6" name="Am-thanh-tra-loi-dung-www_nhacchuongvui_com.wav"/>
                                        </p:tgtEl>
                                      </p:cMediaNode>
                                    </p:audio>
                                  </p:subTnLst>
                                </p:cTn>
                              </p:par>
                              <p:par>
                                <p:cTn id="76" presetID="21" presetClass="entr" presetSubtype="1" repeatCount="indefinite" fill="hold" grpId="0" nodeType="withEffect">
                                  <p:stCondLst>
                                    <p:cond delay="0"/>
                                  </p:stCondLst>
                                  <p:endCondLst>
                                    <p:cond evt="onNext" delay="0">
                                      <p:tgtEl>
                                        <p:sldTgt/>
                                      </p:tgtEl>
                                    </p:cond>
                                  </p:endCondLst>
                                  <p:childTnLst>
                                    <p:set>
                                      <p:cBhvr>
                                        <p:cTn id="77" dur="1" fill="hold">
                                          <p:stCondLst>
                                            <p:cond delay="0"/>
                                          </p:stCondLst>
                                        </p:cTn>
                                        <p:tgtEl>
                                          <p:spTgt spid="45"/>
                                        </p:tgtEl>
                                        <p:attrNameLst>
                                          <p:attrName>style.visibility</p:attrName>
                                        </p:attrNameLst>
                                      </p:cBhvr>
                                      <p:to>
                                        <p:strVal val="visible"/>
                                      </p:to>
                                    </p:set>
                                    <p:animEffect transition="in" filter="wheel(1)">
                                      <p:cBhvr>
                                        <p:cTn id="78" dur="2000"/>
                                        <p:tgtEl>
                                          <p:spTgt spid="45"/>
                                        </p:tgtEl>
                                      </p:cBhvr>
                                    </p:animEffect>
                                  </p:childTnLst>
                                </p:cTn>
                              </p:par>
                              <p:par>
                                <p:cTn id="79" presetID="21" presetClass="entr" presetSubtype="1" repeatCount="indefinite" fill="hold" grpId="0" nodeType="withEffect">
                                  <p:stCondLst>
                                    <p:cond delay="0"/>
                                  </p:stCondLst>
                                  <p:endCondLst>
                                    <p:cond evt="onNext" delay="0">
                                      <p:tgtEl>
                                        <p:sldTgt/>
                                      </p:tgtEl>
                                    </p:cond>
                                  </p:endCondLst>
                                  <p:childTnLst>
                                    <p:set>
                                      <p:cBhvr>
                                        <p:cTn id="80" dur="1" fill="hold">
                                          <p:stCondLst>
                                            <p:cond delay="0"/>
                                          </p:stCondLst>
                                        </p:cTn>
                                        <p:tgtEl>
                                          <p:spTgt spid="44"/>
                                        </p:tgtEl>
                                        <p:attrNameLst>
                                          <p:attrName>style.visibility</p:attrName>
                                        </p:attrNameLst>
                                      </p:cBhvr>
                                      <p:to>
                                        <p:strVal val="visible"/>
                                      </p:to>
                                    </p:set>
                                    <p:animEffect transition="in" filter="wheel(1)">
                                      <p:cBhvr>
                                        <p:cTn id="81" dur="2000"/>
                                        <p:tgtEl>
                                          <p:spTgt spid="44"/>
                                        </p:tgtEl>
                                      </p:cBhvr>
                                    </p:animEffect>
                                  </p:childTnLst>
                                </p:cTn>
                              </p:par>
                              <p:par>
                                <p:cTn id="82" presetID="21" presetClass="entr" presetSubtype="1" repeatCount="indefinite" fill="hold" grpId="0" nodeType="withEffect">
                                  <p:stCondLst>
                                    <p:cond delay="0"/>
                                  </p:stCondLst>
                                  <p:endCondLst>
                                    <p:cond evt="onNext" delay="0">
                                      <p:tgtEl>
                                        <p:sldTgt/>
                                      </p:tgtEl>
                                    </p:cond>
                                  </p:endCondLst>
                                  <p:childTnLst>
                                    <p:set>
                                      <p:cBhvr>
                                        <p:cTn id="83" dur="1" fill="hold">
                                          <p:stCondLst>
                                            <p:cond delay="0"/>
                                          </p:stCondLst>
                                        </p:cTn>
                                        <p:tgtEl>
                                          <p:spTgt spid="4"/>
                                        </p:tgtEl>
                                        <p:attrNameLst>
                                          <p:attrName>style.visibility</p:attrName>
                                        </p:attrNameLst>
                                      </p:cBhvr>
                                      <p:to>
                                        <p:strVal val="visible"/>
                                      </p:to>
                                    </p:set>
                                    <p:animEffect transition="in" filter="wheel(1)">
                                      <p:cBhvr>
                                        <p:cTn id="84" dur="2000"/>
                                        <p:tgtEl>
                                          <p:spTgt spid="4"/>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24"/>
                                        </p:tgtEl>
                                        <p:attrNameLst>
                                          <p:attrName>style.visibility</p:attrName>
                                        </p:attrNameLst>
                                      </p:cBhvr>
                                      <p:to>
                                        <p:strVal val="visible"/>
                                      </p:to>
                                    </p:set>
                                    <p:animEffect transition="in" filter="fade">
                                      <p:cBhvr>
                                        <p:cTn id="87" dur="500"/>
                                        <p:tgtEl>
                                          <p:spTgt spid="24"/>
                                        </p:tgtEl>
                                      </p:cBhvr>
                                    </p:animEffect>
                                  </p:childTnLst>
                                </p:cTn>
                              </p:par>
                              <p:par>
                                <p:cTn id="88" presetID="1" presetClass="entr" presetSubtype="0" fill="hold" grpId="0" nodeType="withEffect">
                                  <p:stCondLst>
                                    <p:cond delay="0"/>
                                  </p:stCondLst>
                                  <p:childTnLst>
                                    <p:set>
                                      <p:cBhvr>
                                        <p:cTn id="89" dur="1" fill="hold">
                                          <p:stCondLst>
                                            <p:cond delay="0"/>
                                          </p:stCondLst>
                                        </p:cTn>
                                        <p:tgtEl>
                                          <p:spTgt spid="47"/>
                                        </p:tgtEl>
                                        <p:attrNameLst>
                                          <p:attrName>style.visibility</p:attrName>
                                        </p:attrNameLst>
                                      </p:cBhvr>
                                      <p:to>
                                        <p:strVal val="visible"/>
                                      </p:to>
                                    </p:set>
                                  </p:childTnLst>
                                </p:cTn>
                              </p:par>
                            </p:childTnLst>
                          </p:cTn>
                        </p:par>
                      </p:childTnLst>
                    </p:cTn>
                  </p:par>
                </p:childTnLst>
              </p:cTn>
              <p:nextCondLst>
                <p:cond evt="onClick" delay="0">
                  <p:tgtEl>
                    <p:spTgt spid="35"/>
                  </p:tgtEl>
                </p:cond>
              </p:nextCondLst>
            </p:seq>
            <p:seq concurrent="1" nextAc="seek">
              <p:cTn id="90" restart="whenNotActive" fill="hold" evtFilter="cancelBubble" nodeType="interactiveSeq">
                <p:stCondLst>
                  <p:cond evt="onClick" delay="0">
                    <p:tgtEl>
                      <p:spTgt spid="40"/>
                    </p:tgtEl>
                  </p:cond>
                </p:stCondLst>
                <p:endSync evt="end" delay="0">
                  <p:rtn val="all"/>
                </p:endSync>
                <p:childTnLst>
                  <p:par>
                    <p:cTn id="91" fill="hold">
                      <p:stCondLst>
                        <p:cond delay="0"/>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43"/>
                                        </p:tgtEl>
                                        <p:attrNameLst>
                                          <p:attrName>style.visibility</p:attrName>
                                        </p:attrNameLst>
                                      </p:cBhvr>
                                      <p:to>
                                        <p:strVal val="visible"/>
                                      </p:to>
                                    </p:set>
                                  </p:childTnLst>
                                  <p:subTnLst>
                                    <p:audio>
                                      <p:cMediaNode>
                                        <p:cTn display="0" masterRel="sameClick">
                                          <p:stCondLst>
                                            <p:cond evt="begin" delay="0">
                                              <p:tn val="93"/>
                                            </p:cond>
                                          </p:stCondLst>
                                          <p:endCondLst>
                                            <p:cond evt="onStopAudio" delay="0">
                                              <p:tgtEl>
                                                <p:sldTgt/>
                                              </p:tgtEl>
                                            </p:cond>
                                          </p:endCondLst>
                                        </p:cTn>
                                        <p:tgtEl>
                                          <p:sndTgt r:embed="rId5" name="Am-thanh-tra-loi-sai-www_nhacchuongvui_com.wav"/>
                                        </p:tgtEl>
                                      </p:cMediaNode>
                                    </p:audio>
                                  </p:subTnLst>
                                </p:cTn>
                              </p:par>
                            </p:childTnLst>
                          </p:cTn>
                        </p:par>
                      </p:childTnLst>
                    </p:cTn>
                  </p:par>
                </p:childTnLst>
              </p:cTn>
              <p:nextCondLst>
                <p:cond evt="onClick" delay="0">
                  <p:tgtEl>
                    <p:spTgt spid="40"/>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31" grpId="0" animBg="1"/>
      <p:bldP spid="31" grpId="1" animBg="1"/>
      <p:bldP spid="31" grpId="2" animBg="1"/>
      <p:bldP spid="30" grpId="0"/>
      <p:bldP spid="38" grpId="0"/>
      <p:bldP spid="39" grpId="0"/>
      <p:bldP spid="43" grpId="0"/>
      <p:bldP spid="4" grpId="0" animBg="1"/>
      <p:bldP spid="44" grpId="0" animBg="1"/>
      <p:bldP spid="45" grpId="0" animBg="1"/>
      <p:bldP spid="24" grpId="0" animBg="1"/>
      <p:bldP spid="4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7258051" y="0"/>
            <a:ext cx="4933949" cy="500743"/>
          </a:xfrm>
          <a:prstGeom prst="roundRect">
            <a:avLst>
              <a:gd name="adj"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effectLst>
                  <a:outerShdw blurRad="38100" dist="38100" dir="2700000" algn="tl">
                    <a:srgbClr val="000000">
                      <a:alpha val="43137"/>
                    </a:srgbClr>
                  </a:outerShdw>
                </a:effectLst>
              </a:rPr>
              <a:t>HOẠT ĐỘNG LUYỆN TẬP</a:t>
            </a:r>
          </a:p>
        </p:txBody>
      </p:sp>
      <p:graphicFrame>
        <p:nvGraphicFramePr>
          <p:cNvPr id="9" name="Chart 8"/>
          <p:cNvGraphicFramePr/>
          <p:nvPr>
            <p:extLst>
              <p:ext uri="{D42A27DB-BD31-4B8C-83A1-F6EECF244321}">
                <p14:modId xmlns:p14="http://schemas.microsoft.com/office/powerpoint/2010/main" val="307955461"/>
              </p:ext>
            </p:extLst>
          </p:nvPr>
        </p:nvGraphicFramePr>
        <p:xfrm>
          <a:off x="146052" y="38100"/>
          <a:ext cx="7111999" cy="6311900"/>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5"/>
          <p:cNvSpPr/>
          <p:nvPr/>
        </p:nvSpPr>
        <p:spPr>
          <a:xfrm>
            <a:off x="6045200" y="778004"/>
            <a:ext cx="5791200" cy="4832092"/>
          </a:xfrm>
          <a:prstGeom prst="rect">
            <a:avLst/>
          </a:prstGeom>
        </p:spPr>
        <p:txBody>
          <a:bodyPr wrap="square">
            <a:spAutoFit/>
          </a:bodyPr>
          <a:lstStyle/>
          <a:p>
            <a:pPr algn="just">
              <a:spcAft>
                <a:spcPts val="0"/>
              </a:spcAft>
            </a:pPr>
            <a:r>
              <a:rPr lang="en-US" sz="2800" b="1">
                <a:solidFill>
                  <a:schemeClr val="accent2">
                    <a:lumMod val="75000"/>
                  </a:schemeClr>
                </a:solidFill>
                <a:latin typeface="+mj-lt"/>
                <a:ea typeface="Times New Roman" panose="02020603050405020304" pitchFamily="18" charset="0"/>
                <a:cs typeface="Times New Roman" panose="02020603050405020304" pitchFamily="18" charset="0"/>
              </a:rPr>
              <a:t>Bài tập 1 trang 12:</a:t>
            </a:r>
          </a:p>
          <a:p>
            <a:pPr algn="just">
              <a:spcAft>
                <a:spcPts val="0"/>
              </a:spcAft>
            </a:pPr>
            <a:r>
              <a:rPr lang="en-US" sz="2800">
                <a:solidFill>
                  <a:schemeClr val="accent2">
                    <a:lumMod val="75000"/>
                  </a:schemeClr>
                </a:solidFill>
                <a:latin typeface="+mj-lt"/>
                <a:ea typeface="Times New Roman" panose="02020603050405020304" pitchFamily="18" charset="0"/>
                <a:cs typeface="Times New Roman" panose="02020603050405020304" pitchFamily="18" charset="0"/>
              </a:rPr>
              <a:t>Khóa bồi dưỡng về Kỹ thuật công nghiệp (KTCN) và khóa bồi dưỡng về Kĩ thuật nông nghiệp (KTNN) được tổ chức trong 10 buổi liên tiếp. Giữa mỗi buổi học, mỗi học viên đều dùng đúng một cốc nước giải khát. Biểu đồ cột kép ở </a:t>
            </a:r>
            <a:r>
              <a:rPr lang="en-US" sz="2800" i="1">
                <a:solidFill>
                  <a:schemeClr val="accent2">
                    <a:lumMod val="75000"/>
                  </a:schemeClr>
                </a:solidFill>
                <a:latin typeface="+mj-lt"/>
                <a:ea typeface="Times New Roman" panose="02020603050405020304" pitchFamily="18" charset="0"/>
                <a:cs typeface="Times New Roman" panose="02020603050405020304" pitchFamily="18" charset="0"/>
              </a:rPr>
              <a:t>Hình 14 </a:t>
            </a:r>
            <a:r>
              <a:rPr lang="en-US" sz="2800">
                <a:solidFill>
                  <a:schemeClr val="accent2">
                    <a:lumMod val="75000"/>
                  </a:schemeClr>
                </a:solidFill>
                <a:latin typeface="+mj-lt"/>
                <a:ea typeface="Times New Roman" panose="02020603050405020304" pitchFamily="18" charset="0"/>
                <a:cs typeface="Times New Roman" panose="02020603050405020304" pitchFamily="18" charset="0"/>
              </a:rPr>
              <a:t>thống kê số học viên dùng nước giải khát trong ba buổi đầu tiên của mỗi khóa bồi dưỡng.</a:t>
            </a:r>
          </a:p>
        </p:txBody>
      </p:sp>
      <p:sp>
        <p:nvSpPr>
          <p:cNvPr id="10" name="TextBox 9"/>
          <p:cNvSpPr txBox="1"/>
          <p:nvPr/>
        </p:nvSpPr>
        <p:spPr>
          <a:xfrm>
            <a:off x="3086100" y="6232709"/>
            <a:ext cx="1727200" cy="523220"/>
          </a:xfrm>
          <a:prstGeom prst="rect">
            <a:avLst/>
          </a:prstGeom>
          <a:noFill/>
        </p:spPr>
        <p:txBody>
          <a:bodyPr wrap="square" rtlCol="0">
            <a:spAutoFit/>
          </a:bodyPr>
          <a:lstStyle/>
          <a:p>
            <a:r>
              <a:rPr lang="en-US" sz="2800" b="1" i="1">
                <a:solidFill>
                  <a:schemeClr val="accent2">
                    <a:lumMod val="75000"/>
                  </a:schemeClr>
                </a:solidFill>
              </a:rPr>
              <a:t>Hình 14</a:t>
            </a:r>
          </a:p>
        </p:txBody>
      </p:sp>
      <p:sp>
        <p:nvSpPr>
          <p:cNvPr id="11" name="TextBox 10"/>
          <p:cNvSpPr txBox="1"/>
          <p:nvPr/>
        </p:nvSpPr>
        <p:spPr>
          <a:xfrm>
            <a:off x="146052" y="6386597"/>
            <a:ext cx="2146301" cy="369332"/>
          </a:xfrm>
          <a:prstGeom prst="rect">
            <a:avLst/>
          </a:prstGeom>
          <a:noFill/>
        </p:spPr>
        <p:txBody>
          <a:bodyPr wrap="square" rtlCol="0">
            <a:spAutoFit/>
          </a:bodyPr>
          <a:lstStyle/>
          <a:p>
            <a:r>
              <a:rPr lang="en-US" i="1">
                <a:solidFill>
                  <a:srgbClr val="CC3399"/>
                </a:solidFill>
              </a:rPr>
              <a:t>Hoạt động cá nhân</a:t>
            </a:r>
          </a:p>
        </p:txBody>
      </p:sp>
    </p:spTree>
    <p:extLst>
      <p:ext uri="{BB962C8B-B14F-4D97-AF65-F5344CB8AC3E}">
        <p14:creationId xmlns:p14="http://schemas.microsoft.com/office/powerpoint/2010/main" val="17668394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1222167" y="144766"/>
            <a:ext cx="1498385" cy="1498385"/>
          </a:xfrm>
          <a:prstGeom prst="ellipse">
            <a:avLst/>
          </a:prstGeom>
          <a:blipFill dpi="0" rotWithShape="1">
            <a:blip r:embed="rId7"/>
            <a:srcRect/>
            <a:stretch>
              <a:fillRect/>
            </a:stretch>
          </a:blip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4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3" name="Group 2"/>
          <p:cNvGrpSpPr/>
          <p:nvPr/>
        </p:nvGrpSpPr>
        <p:grpSpPr>
          <a:xfrm>
            <a:off x="0" y="47596"/>
            <a:ext cx="12192000" cy="1755058"/>
            <a:chOff x="0" y="47596"/>
            <a:chExt cx="12192000" cy="1755058"/>
          </a:xfrm>
        </p:grpSpPr>
        <p:sp>
          <p:nvSpPr>
            <p:cNvPr id="5" name="Rectangle 4"/>
            <p:cNvSpPr/>
            <p:nvPr/>
          </p:nvSpPr>
          <p:spPr>
            <a:xfrm>
              <a:off x="0" y="723956"/>
              <a:ext cx="12192000" cy="356935"/>
            </a:xfrm>
            <a:prstGeom prst="rect">
              <a:avLst/>
            </a:prstGeom>
            <a:blipFill dpi="0" rotWithShape="1">
              <a:blip r:embed="rId7"/>
              <a:srcRect/>
              <a:stretch>
                <a:fillRect/>
              </a:stretch>
            </a:blipFill>
            <a:ln>
              <a:noFill/>
            </a:ln>
            <a:effectLst>
              <a:outerShdw blurRad="44450" dist="27940" dir="5400000" algn="ctr">
                <a:srgbClr val="000000">
                  <a:alpha val="32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5" name="Rectangle 24"/>
            <p:cNvSpPr/>
            <p:nvPr/>
          </p:nvSpPr>
          <p:spPr>
            <a:xfrm>
              <a:off x="3392666" y="617480"/>
              <a:ext cx="8557147" cy="569886"/>
            </a:xfrm>
            <a:prstGeom prst="rect">
              <a:avLst/>
            </a:prstGeom>
            <a:blipFill dpi="0" rotWithShape="1">
              <a:blip r:embed="rId7"/>
              <a:srcRect/>
              <a:stretch>
                <a:fillRect/>
              </a:stretch>
            </a:blipFill>
            <a:ln>
              <a:noFill/>
            </a:ln>
            <a:effectLst>
              <a:outerShdw blurRad="44450" dist="27940" dir="5400000" algn="ctr">
                <a:srgbClr val="000000">
                  <a:alpha val="32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7" name="Rectangle 6"/>
            <p:cNvSpPr/>
            <p:nvPr/>
          </p:nvSpPr>
          <p:spPr>
            <a:xfrm>
              <a:off x="3558428" y="47596"/>
              <a:ext cx="8225624" cy="1755058"/>
            </a:xfrm>
            <a:prstGeom prst="rect">
              <a:avLst/>
            </a:prstGeom>
            <a:blipFill>
              <a:blip r:embed="rId7"/>
              <a:stretch>
                <a:fillRect/>
              </a:stretch>
            </a:blipFill>
            <a:ln>
              <a:noFill/>
            </a:ln>
            <a:effectLst>
              <a:outerShdw blurRad="1270000" dir="21540000" sx="1000" sy="1000" algn="ctr">
                <a:srgbClr val="000000"/>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FFFF00"/>
                  </a:solidFill>
                  <a:effectLst/>
                  <a:uLnTx/>
                  <a:uFillTx/>
                  <a:latin typeface="+mj-lt"/>
                  <a:ea typeface="Tahoma" panose="020B0604030504040204" pitchFamily="34" charset="0"/>
                  <a:cs typeface="Tahoma" panose="020B0604030504040204" pitchFamily="34" charset="0"/>
                </a:rPr>
                <a:t>Câu</a:t>
              </a:r>
              <a:r>
                <a:rPr kumimoji="0" lang="en-US" sz="3600" b="1" i="0" u="none" strike="noStrike" kern="1200" cap="none" spc="0" normalizeH="0" noProof="0">
                  <a:ln>
                    <a:noFill/>
                  </a:ln>
                  <a:solidFill>
                    <a:srgbClr val="FFFF00"/>
                  </a:solidFill>
                  <a:effectLst/>
                  <a:uLnTx/>
                  <a:uFillTx/>
                  <a:latin typeface="+mj-lt"/>
                  <a:ea typeface="Tahoma" panose="020B0604030504040204" pitchFamily="34" charset="0"/>
                  <a:cs typeface="Tahoma" panose="020B0604030504040204" pitchFamily="34" charset="0"/>
                </a:rPr>
                <a:t> 5</a:t>
              </a:r>
            </a:p>
            <a:p>
              <a:pPr lvl="0" algn="just">
                <a:defRPr/>
              </a:pPr>
              <a:r>
                <a:rPr lang="en-US" sz="2800">
                  <a:latin typeface="+mj-lt"/>
                  <a:ea typeface="Times New Roman" panose="02020603050405020304" pitchFamily="18" charset="0"/>
                </a:rPr>
                <a:t>Số lượng tivi mà cả 3 cửa hàng bán được trong tháng 6 nhiều hơn bán được trong tháng 5 là:</a:t>
              </a:r>
              <a:endParaRPr lang="vi-VN" sz="2800" dirty="0">
                <a:solidFill>
                  <a:prstClr val="white"/>
                </a:solidFill>
                <a:latin typeface="+mj-lt"/>
                <a:ea typeface="Tahoma" panose="020B0604030504040204" pitchFamily="34" charset="0"/>
                <a:cs typeface="Tahoma" panose="020B0604030504040204" pitchFamily="34" charset="0"/>
              </a:endParaRPr>
            </a:p>
          </p:txBody>
        </p:sp>
      </p:grpSp>
      <p:sp>
        <p:nvSpPr>
          <p:cNvPr id="8" name="Oval 7"/>
          <p:cNvSpPr/>
          <p:nvPr/>
        </p:nvSpPr>
        <p:spPr>
          <a:xfrm>
            <a:off x="1222167" y="144766"/>
            <a:ext cx="1498385" cy="1498385"/>
          </a:xfrm>
          <a:prstGeom prst="ellipse">
            <a:avLst/>
          </a:prstGeom>
          <a:blipFill dpi="0" rotWithShape="1">
            <a:blip r:embed="rId7"/>
            <a:srcRect/>
            <a:stretch>
              <a:fillRect/>
            </a:stretch>
          </a:blip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15</a:t>
            </a:r>
            <a:endParaRPr kumimoji="0" lang="vi-VN"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9" name="Oval 8"/>
          <p:cNvSpPr/>
          <p:nvPr/>
        </p:nvSpPr>
        <p:spPr>
          <a:xfrm>
            <a:off x="1222167" y="144766"/>
            <a:ext cx="1498385" cy="1498385"/>
          </a:xfrm>
          <a:prstGeom prst="ellipse">
            <a:avLst/>
          </a:prstGeom>
          <a:blipFill dpi="0" rotWithShape="1">
            <a:blip r:embed="rId7"/>
            <a:srcRect/>
            <a:stretch>
              <a:fillRect/>
            </a:stretch>
          </a:blip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14</a:t>
            </a:r>
            <a:endParaRPr kumimoji="0" lang="vi-VN"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0" name="Oval 9"/>
          <p:cNvSpPr/>
          <p:nvPr/>
        </p:nvSpPr>
        <p:spPr>
          <a:xfrm>
            <a:off x="1222167" y="144766"/>
            <a:ext cx="1498385" cy="1498385"/>
          </a:xfrm>
          <a:prstGeom prst="ellipse">
            <a:avLst/>
          </a:prstGeom>
          <a:blipFill dpi="0" rotWithShape="1">
            <a:blip r:embed="rId7"/>
            <a:srcRect/>
            <a:stretch>
              <a:fillRect/>
            </a:stretch>
          </a:blip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13</a:t>
            </a:r>
            <a:endParaRPr kumimoji="0" lang="vi-VN"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1" name="Oval 10"/>
          <p:cNvSpPr/>
          <p:nvPr/>
        </p:nvSpPr>
        <p:spPr>
          <a:xfrm>
            <a:off x="1222167" y="144766"/>
            <a:ext cx="1498385" cy="1498385"/>
          </a:xfrm>
          <a:prstGeom prst="ellipse">
            <a:avLst/>
          </a:prstGeom>
          <a:blipFill dpi="0" rotWithShape="1">
            <a:blip r:embed="rId7"/>
            <a:srcRect/>
            <a:stretch>
              <a:fillRect/>
            </a:stretch>
          </a:blip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12</a:t>
            </a:r>
            <a:endParaRPr kumimoji="0" lang="vi-VN"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2" name="Oval 11"/>
          <p:cNvSpPr/>
          <p:nvPr/>
        </p:nvSpPr>
        <p:spPr>
          <a:xfrm>
            <a:off x="1222167" y="144766"/>
            <a:ext cx="1498385" cy="1498385"/>
          </a:xfrm>
          <a:prstGeom prst="ellipse">
            <a:avLst/>
          </a:prstGeom>
          <a:blipFill dpi="0" rotWithShape="1">
            <a:blip r:embed="rId7"/>
            <a:srcRect/>
            <a:stretch>
              <a:fillRect/>
            </a:stretch>
          </a:blip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11</a:t>
            </a:r>
            <a:endParaRPr kumimoji="0" lang="vi-VN"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44" name="Picture 43"/>
          <p:cNvPicPr>
            <a:picLocks noChangeAspect="1"/>
          </p:cNvPicPr>
          <p:nvPr/>
        </p:nvPicPr>
        <p:blipFill>
          <a:blip r:embed="rId8"/>
          <a:stretch>
            <a:fillRect/>
          </a:stretch>
        </p:blipFill>
        <p:spPr>
          <a:xfrm>
            <a:off x="84094" y="1883229"/>
            <a:ext cx="7984743" cy="4894139"/>
          </a:xfrm>
          <a:prstGeom prst="rect">
            <a:avLst/>
          </a:prstGeom>
          <a:ln>
            <a:noFill/>
          </a:ln>
        </p:spPr>
      </p:pic>
      <p:sp>
        <p:nvSpPr>
          <p:cNvPr id="13" name="Oval 12"/>
          <p:cNvSpPr/>
          <p:nvPr/>
        </p:nvSpPr>
        <p:spPr>
          <a:xfrm>
            <a:off x="1222167" y="144766"/>
            <a:ext cx="1498385" cy="1498385"/>
          </a:xfrm>
          <a:prstGeom prst="ellipse">
            <a:avLst/>
          </a:prstGeom>
          <a:blipFill dpi="0" rotWithShape="1">
            <a:blip r:embed="rId7"/>
            <a:srcRect/>
            <a:stretch>
              <a:fillRect/>
            </a:stretch>
          </a:blip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10</a:t>
            </a:r>
            <a:endParaRPr kumimoji="0" lang="vi-VN"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4" name="Oval 13"/>
          <p:cNvSpPr/>
          <p:nvPr/>
        </p:nvSpPr>
        <p:spPr>
          <a:xfrm>
            <a:off x="1222167" y="144766"/>
            <a:ext cx="1498385" cy="1498385"/>
          </a:xfrm>
          <a:prstGeom prst="ellipse">
            <a:avLst/>
          </a:prstGeom>
          <a:blipFill dpi="0" rotWithShape="1">
            <a:blip r:embed="rId7"/>
            <a:srcRect/>
            <a:stretch>
              <a:fillRect/>
            </a:stretch>
          </a:blip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09</a:t>
            </a:r>
            <a:endParaRPr kumimoji="0" lang="vi-VN"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5" name="Oval 14"/>
          <p:cNvSpPr/>
          <p:nvPr/>
        </p:nvSpPr>
        <p:spPr>
          <a:xfrm>
            <a:off x="1222167" y="144766"/>
            <a:ext cx="1498385" cy="1498385"/>
          </a:xfrm>
          <a:prstGeom prst="ellipse">
            <a:avLst/>
          </a:prstGeom>
          <a:blipFill dpi="0" rotWithShape="1">
            <a:blip r:embed="rId7"/>
            <a:srcRect/>
            <a:stretch>
              <a:fillRect/>
            </a:stretch>
          </a:blip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08</a:t>
            </a:r>
            <a:endParaRPr kumimoji="0" lang="vi-VN"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6" name="Oval 15"/>
          <p:cNvSpPr/>
          <p:nvPr/>
        </p:nvSpPr>
        <p:spPr>
          <a:xfrm>
            <a:off x="1222167" y="144766"/>
            <a:ext cx="1498385" cy="1498385"/>
          </a:xfrm>
          <a:prstGeom prst="ellipse">
            <a:avLst/>
          </a:prstGeom>
          <a:blipFill dpi="0" rotWithShape="1">
            <a:blip r:embed="rId7"/>
            <a:srcRect/>
            <a:stretch>
              <a:fillRect/>
            </a:stretch>
          </a:blip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07</a:t>
            </a:r>
            <a:endParaRPr kumimoji="0" lang="vi-VN"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7" name="Oval 16"/>
          <p:cNvSpPr/>
          <p:nvPr/>
        </p:nvSpPr>
        <p:spPr>
          <a:xfrm>
            <a:off x="1222167" y="144766"/>
            <a:ext cx="1498385" cy="1498385"/>
          </a:xfrm>
          <a:prstGeom prst="ellipse">
            <a:avLst/>
          </a:prstGeom>
          <a:blipFill dpi="0" rotWithShape="1">
            <a:blip r:embed="rId7"/>
            <a:srcRect/>
            <a:stretch>
              <a:fillRect/>
            </a:stretch>
          </a:blip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06</a:t>
            </a:r>
            <a:endParaRPr kumimoji="0" lang="vi-VN"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8" name="Oval 17"/>
          <p:cNvSpPr/>
          <p:nvPr/>
        </p:nvSpPr>
        <p:spPr>
          <a:xfrm>
            <a:off x="1222167" y="144766"/>
            <a:ext cx="1498385" cy="1498385"/>
          </a:xfrm>
          <a:prstGeom prst="ellipse">
            <a:avLst/>
          </a:prstGeom>
          <a:blipFill dpi="0" rotWithShape="1">
            <a:blip r:embed="rId7"/>
            <a:srcRect/>
            <a:stretch>
              <a:fillRect/>
            </a:stretch>
          </a:blip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05</a:t>
            </a:r>
            <a:endParaRPr kumimoji="0" lang="vi-VN"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9" name="Oval 18"/>
          <p:cNvSpPr/>
          <p:nvPr/>
        </p:nvSpPr>
        <p:spPr>
          <a:xfrm>
            <a:off x="1222167" y="144766"/>
            <a:ext cx="1498385" cy="1498385"/>
          </a:xfrm>
          <a:prstGeom prst="ellipse">
            <a:avLst/>
          </a:prstGeom>
          <a:blipFill dpi="0" rotWithShape="1">
            <a:blip r:embed="rId7"/>
            <a:srcRect/>
            <a:stretch>
              <a:fillRect/>
            </a:stretch>
          </a:blip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04</a:t>
            </a:r>
            <a:endParaRPr kumimoji="0" lang="vi-VN"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0" name="Oval 19"/>
          <p:cNvSpPr/>
          <p:nvPr/>
        </p:nvSpPr>
        <p:spPr>
          <a:xfrm>
            <a:off x="1222167" y="144766"/>
            <a:ext cx="1498385" cy="1498385"/>
          </a:xfrm>
          <a:prstGeom prst="ellipse">
            <a:avLst/>
          </a:prstGeom>
          <a:blipFill dpi="0" rotWithShape="1">
            <a:blip r:embed="rId7"/>
            <a:srcRect/>
            <a:stretch>
              <a:fillRect/>
            </a:stretch>
          </a:blip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03</a:t>
            </a:r>
            <a:endParaRPr kumimoji="0" lang="vi-VN"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1" name="Oval 20"/>
          <p:cNvSpPr/>
          <p:nvPr/>
        </p:nvSpPr>
        <p:spPr>
          <a:xfrm>
            <a:off x="1222167" y="144766"/>
            <a:ext cx="1498385" cy="1498385"/>
          </a:xfrm>
          <a:prstGeom prst="ellipse">
            <a:avLst/>
          </a:prstGeom>
          <a:blipFill dpi="0" rotWithShape="1">
            <a:blip r:embed="rId7"/>
            <a:srcRect/>
            <a:stretch>
              <a:fillRect/>
            </a:stretch>
          </a:blip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02</a:t>
            </a:r>
            <a:endParaRPr kumimoji="0" lang="vi-VN"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2" name="Oval 21"/>
          <p:cNvSpPr/>
          <p:nvPr/>
        </p:nvSpPr>
        <p:spPr>
          <a:xfrm>
            <a:off x="1222167" y="144766"/>
            <a:ext cx="1498385" cy="1498385"/>
          </a:xfrm>
          <a:prstGeom prst="ellipse">
            <a:avLst/>
          </a:prstGeom>
          <a:blipFill dpi="0" rotWithShape="1">
            <a:blip r:embed="rId7"/>
            <a:srcRect/>
            <a:stretch>
              <a:fillRect/>
            </a:stretch>
          </a:blip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01</a:t>
            </a:r>
            <a:endParaRPr kumimoji="0" lang="vi-VN"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3" name="Oval 22">
            <a:hlinkClick r:id="rId9" action="ppaction://hlinksldjump"/>
          </p:cNvPr>
          <p:cNvSpPr/>
          <p:nvPr/>
        </p:nvSpPr>
        <p:spPr>
          <a:xfrm>
            <a:off x="1210736" y="121903"/>
            <a:ext cx="1498385" cy="1498385"/>
          </a:xfrm>
          <a:prstGeom prst="ellipse">
            <a:avLst/>
          </a:prstGeom>
          <a:blipFill dpi="0" rotWithShape="1">
            <a:blip r:embed="rId7"/>
            <a:srcRect/>
            <a:stretch>
              <a:fillRect/>
            </a:stretch>
          </a:blip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HẾT GIỜ</a:t>
            </a:r>
            <a:endParaRPr kumimoji="0" lang="vi-VN" sz="24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1" name="Oval 30"/>
          <p:cNvSpPr/>
          <p:nvPr/>
        </p:nvSpPr>
        <p:spPr>
          <a:xfrm>
            <a:off x="1305943" y="228542"/>
            <a:ext cx="1330832" cy="1330832"/>
          </a:xfrm>
          <a:prstGeom prst="ellipse">
            <a:avLst/>
          </a:prstGeom>
          <a:noFill/>
          <a:ln w="66675" cmpd="dbl">
            <a:solidFill>
              <a:srgbClr val="00FFCC"/>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FFFF00"/>
              </a:solidFill>
              <a:effectLst/>
              <a:uLnTx/>
              <a:uFillTx/>
              <a:latin typeface="Arial" panose="020B0604020202020204" pitchFamily="34" charset="0"/>
              <a:ea typeface="+mn-ea"/>
              <a:cs typeface="+mn-cs"/>
            </a:endParaRPr>
          </a:p>
        </p:txBody>
      </p:sp>
      <p:sp>
        <p:nvSpPr>
          <p:cNvPr id="30" name="TextBox 29"/>
          <p:cNvSpPr txBox="1"/>
          <p:nvPr/>
        </p:nvSpPr>
        <p:spPr>
          <a:xfrm>
            <a:off x="11387544" y="3116712"/>
            <a:ext cx="527246" cy="92333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5400" b="1">
                <a:solidFill>
                  <a:srgbClr val="FF0000"/>
                </a:solidFill>
                <a:sym typeface="Wingdings" panose="05000000000000000000" pitchFamily="2" charset="2"/>
              </a:rPr>
              <a:t></a:t>
            </a:r>
            <a:endParaRPr lang="en-US" sz="5400" b="1">
              <a:solidFill>
                <a:srgbClr val="FF0000"/>
              </a:solidFill>
            </a:endParaRPr>
          </a:p>
        </p:txBody>
      </p:sp>
      <p:grpSp>
        <p:nvGrpSpPr>
          <p:cNvPr id="29" name="cau A"/>
          <p:cNvGrpSpPr/>
          <p:nvPr/>
        </p:nvGrpSpPr>
        <p:grpSpPr>
          <a:xfrm>
            <a:off x="7417327" y="2404707"/>
            <a:ext cx="3715215" cy="708022"/>
            <a:chOff x="8068837" y="2393274"/>
            <a:chExt cx="3715215" cy="708022"/>
          </a:xfrm>
        </p:grpSpPr>
        <p:sp>
          <p:nvSpPr>
            <p:cNvPr id="28" name="Rounded Rectangle 27"/>
            <p:cNvSpPr/>
            <p:nvPr/>
          </p:nvSpPr>
          <p:spPr>
            <a:xfrm>
              <a:off x="8587462" y="2393274"/>
              <a:ext cx="3196590" cy="708022"/>
            </a:xfrm>
            <a:prstGeom prst="roundRect">
              <a:avLst/>
            </a:prstGeom>
            <a:solidFill>
              <a:srgbClr val="005BE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t>75 (ti vi)</a:t>
              </a:r>
            </a:p>
          </p:txBody>
        </p:sp>
        <p:sp>
          <p:nvSpPr>
            <p:cNvPr id="27" name="Oval 26"/>
            <p:cNvSpPr/>
            <p:nvPr/>
          </p:nvSpPr>
          <p:spPr>
            <a:xfrm>
              <a:off x="8068837" y="2514600"/>
              <a:ext cx="789413" cy="502920"/>
            </a:xfrm>
            <a:prstGeom prst="ellipse">
              <a:avLst/>
            </a:prstGeom>
            <a:solidFill>
              <a:schemeClr val="accent6">
                <a:lumMod val="50000"/>
              </a:schemeClr>
            </a:solidFill>
            <a:ln>
              <a:solidFill>
                <a:srgbClr val="0066FF"/>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t>A</a:t>
              </a:r>
            </a:p>
          </p:txBody>
        </p:sp>
      </p:grpSp>
      <p:grpSp>
        <p:nvGrpSpPr>
          <p:cNvPr id="32" name="CAU B"/>
          <p:cNvGrpSpPr/>
          <p:nvPr/>
        </p:nvGrpSpPr>
        <p:grpSpPr>
          <a:xfrm>
            <a:off x="7417327" y="3211319"/>
            <a:ext cx="3715215" cy="708022"/>
            <a:chOff x="8068837" y="2393274"/>
            <a:chExt cx="3715215" cy="708022"/>
          </a:xfrm>
        </p:grpSpPr>
        <p:sp>
          <p:nvSpPr>
            <p:cNvPr id="33" name="Rounded Rectangle 32"/>
            <p:cNvSpPr/>
            <p:nvPr/>
          </p:nvSpPr>
          <p:spPr>
            <a:xfrm>
              <a:off x="8587462" y="2393274"/>
              <a:ext cx="3196590" cy="708022"/>
            </a:xfrm>
            <a:prstGeom prst="roundRect">
              <a:avLst/>
            </a:prstGeom>
            <a:solidFill>
              <a:srgbClr val="005BE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t>81 (ti vi)</a:t>
              </a:r>
            </a:p>
          </p:txBody>
        </p:sp>
        <p:sp>
          <p:nvSpPr>
            <p:cNvPr id="34" name="Oval 33"/>
            <p:cNvSpPr/>
            <p:nvPr/>
          </p:nvSpPr>
          <p:spPr>
            <a:xfrm>
              <a:off x="8068837" y="2514600"/>
              <a:ext cx="789413" cy="502920"/>
            </a:xfrm>
            <a:prstGeom prst="ellipse">
              <a:avLst/>
            </a:prstGeom>
            <a:solidFill>
              <a:schemeClr val="accent6">
                <a:lumMod val="50000"/>
              </a:schemeClr>
            </a:solidFill>
            <a:ln>
              <a:solidFill>
                <a:srgbClr val="0066FF"/>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t>B</a:t>
              </a:r>
            </a:p>
          </p:txBody>
        </p:sp>
      </p:grpSp>
      <p:grpSp>
        <p:nvGrpSpPr>
          <p:cNvPr id="35" name="CAU C"/>
          <p:cNvGrpSpPr/>
          <p:nvPr/>
        </p:nvGrpSpPr>
        <p:grpSpPr>
          <a:xfrm>
            <a:off x="7417327" y="4017931"/>
            <a:ext cx="3715215" cy="708022"/>
            <a:chOff x="8068837" y="2393274"/>
            <a:chExt cx="3715215" cy="708022"/>
          </a:xfrm>
        </p:grpSpPr>
        <p:sp>
          <p:nvSpPr>
            <p:cNvPr id="36" name="Rounded Rectangle 35"/>
            <p:cNvSpPr/>
            <p:nvPr/>
          </p:nvSpPr>
          <p:spPr>
            <a:xfrm>
              <a:off x="8587462" y="2393274"/>
              <a:ext cx="3196590" cy="708022"/>
            </a:xfrm>
            <a:prstGeom prst="roundRect">
              <a:avLst/>
            </a:prstGeom>
            <a:solidFill>
              <a:srgbClr val="005BE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t>85 (ti vi)</a:t>
              </a:r>
            </a:p>
          </p:txBody>
        </p:sp>
        <p:sp>
          <p:nvSpPr>
            <p:cNvPr id="37" name="Oval 36"/>
            <p:cNvSpPr/>
            <p:nvPr/>
          </p:nvSpPr>
          <p:spPr>
            <a:xfrm>
              <a:off x="8068837" y="2514600"/>
              <a:ext cx="789413" cy="502920"/>
            </a:xfrm>
            <a:prstGeom prst="ellipse">
              <a:avLst/>
            </a:prstGeom>
            <a:solidFill>
              <a:schemeClr val="accent6">
                <a:lumMod val="50000"/>
              </a:schemeClr>
            </a:solidFill>
            <a:ln>
              <a:solidFill>
                <a:srgbClr val="0066FF"/>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t>C</a:t>
              </a:r>
            </a:p>
          </p:txBody>
        </p:sp>
      </p:grpSp>
      <p:sp>
        <p:nvSpPr>
          <p:cNvPr id="38" name="TextBox 37"/>
          <p:cNvSpPr txBox="1"/>
          <p:nvPr/>
        </p:nvSpPr>
        <p:spPr>
          <a:xfrm>
            <a:off x="11387544" y="4018067"/>
            <a:ext cx="527246" cy="70788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4000" b="1">
                <a:solidFill>
                  <a:srgbClr val="FF0000"/>
                </a:solidFill>
                <a:sym typeface="Wingdings" panose="05000000000000000000" pitchFamily="2" charset="2"/>
              </a:rPr>
              <a:t>X</a:t>
            </a:r>
            <a:endParaRPr lang="en-US" sz="4000" b="1">
              <a:solidFill>
                <a:srgbClr val="FF0000"/>
              </a:solidFill>
            </a:endParaRPr>
          </a:p>
        </p:txBody>
      </p:sp>
      <p:sp>
        <p:nvSpPr>
          <p:cNvPr id="39" name="TextBox 38"/>
          <p:cNvSpPr txBox="1"/>
          <p:nvPr/>
        </p:nvSpPr>
        <p:spPr>
          <a:xfrm>
            <a:off x="11387544" y="2372538"/>
            <a:ext cx="527246" cy="70788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4000" b="1">
                <a:solidFill>
                  <a:srgbClr val="FF0000"/>
                </a:solidFill>
                <a:sym typeface="Wingdings" panose="05000000000000000000" pitchFamily="2" charset="2"/>
              </a:rPr>
              <a:t>X</a:t>
            </a:r>
            <a:endParaRPr lang="en-US" sz="4000" b="1">
              <a:solidFill>
                <a:srgbClr val="FF0000"/>
              </a:solidFill>
            </a:endParaRPr>
          </a:p>
        </p:txBody>
      </p:sp>
      <p:grpSp>
        <p:nvGrpSpPr>
          <p:cNvPr id="40" name="cau D"/>
          <p:cNvGrpSpPr/>
          <p:nvPr/>
        </p:nvGrpSpPr>
        <p:grpSpPr>
          <a:xfrm>
            <a:off x="7417327" y="4823145"/>
            <a:ext cx="3715215" cy="708022"/>
            <a:chOff x="8068837" y="2393274"/>
            <a:chExt cx="3715215" cy="708022"/>
          </a:xfrm>
        </p:grpSpPr>
        <p:sp>
          <p:nvSpPr>
            <p:cNvPr id="41" name="Rounded Rectangle 40"/>
            <p:cNvSpPr/>
            <p:nvPr/>
          </p:nvSpPr>
          <p:spPr>
            <a:xfrm>
              <a:off x="8587462" y="2393274"/>
              <a:ext cx="3196590" cy="708022"/>
            </a:xfrm>
            <a:prstGeom prst="roundRect">
              <a:avLst/>
            </a:prstGeom>
            <a:solidFill>
              <a:srgbClr val="005BE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t>87 (ti vi)</a:t>
              </a:r>
            </a:p>
          </p:txBody>
        </p:sp>
        <p:sp>
          <p:nvSpPr>
            <p:cNvPr id="42" name="Oval 41"/>
            <p:cNvSpPr/>
            <p:nvPr/>
          </p:nvSpPr>
          <p:spPr>
            <a:xfrm>
              <a:off x="8068837" y="2514600"/>
              <a:ext cx="789413" cy="502920"/>
            </a:xfrm>
            <a:prstGeom prst="ellipse">
              <a:avLst/>
            </a:prstGeom>
            <a:solidFill>
              <a:schemeClr val="accent6">
                <a:lumMod val="50000"/>
              </a:schemeClr>
            </a:solidFill>
            <a:ln>
              <a:solidFill>
                <a:srgbClr val="0066FF"/>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t>D</a:t>
              </a:r>
            </a:p>
          </p:txBody>
        </p:sp>
      </p:grpSp>
      <p:sp>
        <p:nvSpPr>
          <p:cNvPr id="43" name="TextBox 42"/>
          <p:cNvSpPr txBox="1"/>
          <p:nvPr/>
        </p:nvSpPr>
        <p:spPr>
          <a:xfrm>
            <a:off x="11387544" y="4794650"/>
            <a:ext cx="527246" cy="70788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4000" b="1">
                <a:solidFill>
                  <a:srgbClr val="FF0000"/>
                </a:solidFill>
                <a:sym typeface="Wingdings" panose="05000000000000000000" pitchFamily="2" charset="2"/>
              </a:rPr>
              <a:t>X</a:t>
            </a:r>
            <a:endParaRPr lang="en-US" sz="4000" b="1">
              <a:solidFill>
                <a:srgbClr val="FF0000"/>
              </a:solidFill>
            </a:endParaRPr>
          </a:p>
        </p:txBody>
      </p:sp>
      <p:sp>
        <p:nvSpPr>
          <p:cNvPr id="24" name="Rounded Rectangle 23"/>
          <p:cNvSpPr/>
          <p:nvPr/>
        </p:nvSpPr>
        <p:spPr>
          <a:xfrm>
            <a:off x="2557707" y="5618124"/>
            <a:ext cx="8829837" cy="574211"/>
          </a:xfrm>
          <a:prstGeom prst="roundRect">
            <a:avLst/>
          </a:prstGeom>
          <a:solidFill>
            <a:srgbClr val="FFFF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lnSpc>
                <a:spcPct val="115000"/>
              </a:lnSpc>
              <a:spcAft>
                <a:spcPts val="0"/>
              </a:spcAft>
            </a:pPr>
            <a:r>
              <a:rPr lang="en-US" sz="2800" b="1">
                <a:solidFill>
                  <a:schemeClr val="tx1">
                    <a:lumMod val="95000"/>
                    <a:lumOff val="5000"/>
                  </a:schemeClr>
                </a:solidFill>
                <a:latin typeface="+mj-lt"/>
                <a:ea typeface="Times New Roman" panose="02020603050405020304" pitchFamily="18" charset="0"/>
                <a:cs typeface="Times New Roman" panose="02020603050405020304" pitchFamily="18" charset="0"/>
              </a:rPr>
              <a:t>(47+71+88) – (30+42+53) = 206 – 125 = 81 (ti vi)</a:t>
            </a:r>
            <a:endParaRPr lang="en-US" sz="2800" b="1">
              <a:solidFill>
                <a:schemeClr val="tx1">
                  <a:lumMod val="95000"/>
                  <a:lumOff val="5000"/>
                </a:schemeClr>
              </a:solidFill>
              <a:effectLst/>
              <a:latin typeface="+mj-lt"/>
              <a:ea typeface="Times New Roman" panose="02020603050405020304" pitchFamily="18" charset="0"/>
              <a:cs typeface="Times New Roman" panose="02020603050405020304" pitchFamily="18" charset="0"/>
            </a:endParaRPr>
          </a:p>
        </p:txBody>
      </p:sp>
      <p:sp>
        <p:nvSpPr>
          <p:cNvPr id="47" name="Left Arrow 46">
            <a:hlinkClick r:id="rId10" action="ppaction://hlinksldjump"/>
          </p:cNvPr>
          <p:cNvSpPr/>
          <p:nvPr/>
        </p:nvSpPr>
        <p:spPr>
          <a:xfrm>
            <a:off x="11132542" y="6217920"/>
            <a:ext cx="937538" cy="601490"/>
          </a:xfrm>
          <a:prstGeom prst="lef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62779526"/>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lato.wav"/>
          </p:stSnd>
        </p:sndAc>
      </p:transition>
    </mc:Choice>
    <mc:Fallback xmlns="">
      <p:transition spd="slow">
        <p:sndAc>
          <p:stSnd>
            <p:snd r:embed="rId11" name="lato.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2"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999"/>
                                          </p:stCondLst>
                                        </p:cTn>
                                        <p:tgtEl>
                                          <p:spTgt spid="8"/>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3" name="nhacchocauhoi.wav"/>
                                        </p:tgtEl>
                                      </p:cMediaNode>
                                    </p:audio>
                                  </p:subTnLst>
                                </p:cTn>
                              </p:par>
                              <p:par>
                                <p:cTn id="11" presetID="8" presetClass="emph" presetSubtype="0" repeatCount="indefinite" fill="hold" grpId="1" nodeType="withEffect">
                                  <p:stCondLst>
                                    <p:cond delay="0"/>
                                  </p:stCondLst>
                                  <p:childTnLst>
                                    <p:animRot by="21600000">
                                      <p:cBhvr>
                                        <p:cTn id="12" dur="1000" fill="hold"/>
                                        <p:tgtEl>
                                          <p:spTgt spid="31"/>
                                        </p:tgtEl>
                                        <p:attrNameLst>
                                          <p:attrName>r</p:attrName>
                                        </p:attrNameLst>
                                      </p:cBhvr>
                                    </p:animRot>
                                  </p:childTnLst>
                                </p:cTn>
                              </p:par>
                              <p:par>
                                <p:cTn id="13" presetID="21" presetClass="exit" presetSubtype="1" repeatCount="indefinite" fill="hold" grpId="0" nodeType="withEffect">
                                  <p:stCondLst>
                                    <p:cond delay="0"/>
                                  </p:stCondLst>
                                  <p:childTnLst>
                                    <p:animEffect transition="out" filter="wheel(1)">
                                      <p:cBhvr>
                                        <p:cTn id="14" dur="1000"/>
                                        <p:tgtEl>
                                          <p:spTgt spid="31"/>
                                        </p:tgtEl>
                                      </p:cBhvr>
                                    </p:animEffect>
                                    <p:set>
                                      <p:cBhvr>
                                        <p:cTn id="15" dur="1" fill="hold">
                                          <p:stCondLst>
                                            <p:cond delay="999"/>
                                          </p:stCondLst>
                                        </p:cTn>
                                        <p:tgtEl>
                                          <p:spTgt spid="31"/>
                                        </p:tgtEl>
                                        <p:attrNameLst>
                                          <p:attrName>style.visibility</p:attrName>
                                        </p:attrNameLst>
                                      </p:cBhvr>
                                      <p:to>
                                        <p:strVal val="hidden"/>
                                      </p:to>
                                    </p:set>
                                  </p:childTnLst>
                                </p:cTn>
                              </p:par>
                            </p:childTnLst>
                          </p:cTn>
                        </p:par>
                        <p:par>
                          <p:cTn id="16" fill="hold">
                            <p:stCondLst>
                              <p:cond delay="1500"/>
                            </p:stCondLst>
                            <p:childTnLst>
                              <p:par>
                                <p:cTn id="17" presetID="1" presetClass="entr" presetSubtype="0" fill="hold" grpId="0" nodeType="afterEffect">
                                  <p:stCondLst>
                                    <p:cond delay="0"/>
                                  </p:stCondLst>
                                  <p:childTnLst>
                                    <p:set>
                                      <p:cBhvr>
                                        <p:cTn id="18" dur="1" fill="hold">
                                          <p:stCondLst>
                                            <p:cond delay="999"/>
                                          </p:stCondLst>
                                        </p:cTn>
                                        <p:tgtEl>
                                          <p:spTgt spid="9"/>
                                        </p:tgtEl>
                                        <p:attrNameLst>
                                          <p:attrName>style.visibility</p:attrName>
                                        </p:attrNameLst>
                                      </p:cBhvr>
                                      <p:to>
                                        <p:strVal val="visible"/>
                                      </p:to>
                                    </p:set>
                                  </p:childTnLst>
                                </p:cTn>
                              </p:par>
                            </p:childTnLst>
                          </p:cTn>
                        </p:par>
                        <p:par>
                          <p:cTn id="19" fill="hold">
                            <p:stCondLst>
                              <p:cond delay="2500"/>
                            </p:stCondLst>
                            <p:childTnLst>
                              <p:par>
                                <p:cTn id="20" presetID="1" presetClass="entr" presetSubtype="0" fill="hold" grpId="0" nodeType="afterEffect">
                                  <p:stCondLst>
                                    <p:cond delay="0"/>
                                  </p:stCondLst>
                                  <p:childTnLst>
                                    <p:set>
                                      <p:cBhvr>
                                        <p:cTn id="21" dur="1" fill="hold">
                                          <p:stCondLst>
                                            <p:cond delay="999"/>
                                          </p:stCondLst>
                                        </p:cTn>
                                        <p:tgtEl>
                                          <p:spTgt spid="10"/>
                                        </p:tgtEl>
                                        <p:attrNameLst>
                                          <p:attrName>style.visibility</p:attrName>
                                        </p:attrNameLst>
                                      </p:cBhvr>
                                      <p:to>
                                        <p:strVal val="visible"/>
                                      </p:to>
                                    </p:set>
                                  </p:childTnLst>
                                </p:cTn>
                              </p:par>
                            </p:childTnLst>
                          </p:cTn>
                        </p:par>
                        <p:par>
                          <p:cTn id="22" fill="hold">
                            <p:stCondLst>
                              <p:cond delay="3500"/>
                            </p:stCondLst>
                            <p:childTnLst>
                              <p:par>
                                <p:cTn id="23" presetID="1" presetClass="entr" presetSubtype="0" fill="hold" grpId="0" nodeType="afterEffect">
                                  <p:stCondLst>
                                    <p:cond delay="0"/>
                                  </p:stCondLst>
                                  <p:childTnLst>
                                    <p:set>
                                      <p:cBhvr>
                                        <p:cTn id="24" dur="1" fill="hold">
                                          <p:stCondLst>
                                            <p:cond delay="999"/>
                                          </p:stCondLst>
                                        </p:cTn>
                                        <p:tgtEl>
                                          <p:spTgt spid="11"/>
                                        </p:tgtEl>
                                        <p:attrNameLst>
                                          <p:attrName>style.visibility</p:attrName>
                                        </p:attrNameLst>
                                      </p:cBhvr>
                                      <p:to>
                                        <p:strVal val="visible"/>
                                      </p:to>
                                    </p:set>
                                  </p:childTnLst>
                                </p:cTn>
                              </p:par>
                            </p:childTnLst>
                          </p:cTn>
                        </p:par>
                        <p:par>
                          <p:cTn id="25" fill="hold">
                            <p:stCondLst>
                              <p:cond delay="4500"/>
                            </p:stCondLst>
                            <p:childTnLst>
                              <p:par>
                                <p:cTn id="26" presetID="1" presetClass="entr" presetSubtype="0" fill="hold" grpId="0" nodeType="afterEffect">
                                  <p:stCondLst>
                                    <p:cond delay="0"/>
                                  </p:stCondLst>
                                  <p:childTnLst>
                                    <p:set>
                                      <p:cBhvr>
                                        <p:cTn id="27" dur="1" fill="hold">
                                          <p:stCondLst>
                                            <p:cond delay="999"/>
                                          </p:stCondLst>
                                        </p:cTn>
                                        <p:tgtEl>
                                          <p:spTgt spid="12"/>
                                        </p:tgtEl>
                                        <p:attrNameLst>
                                          <p:attrName>style.visibility</p:attrName>
                                        </p:attrNameLst>
                                      </p:cBhvr>
                                      <p:to>
                                        <p:strVal val="visible"/>
                                      </p:to>
                                    </p:set>
                                  </p:childTnLst>
                                </p:cTn>
                              </p:par>
                            </p:childTnLst>
                          </p:cTn>
                        </p:par>
                        <p:par>
                          <p:cTn id="28" fill="hold">
                            <p:stCondLst>
                              <p:cond delay="5500"/>
                            </p:stCondLst>
                            <p:childTnLst>
                              <p:par>
                                <p:cTn id="29" presetID="1" presetClass="entr" presetSubtype="0" fill="hold" grpId="0" nodeType="afterEffect">
                                  <p:stCondLst>
                                    <p:cond delay="0"/>
                                  </p:stCondLst>
                                  <p:childTnLst>
                                    <p:set>
                                      <p:cBhvr>
                                        <p:cTn id="30" dur="1" fill="hold">
                                          <p:stCondLst>
                                            <p:cond delay="999"/>
                                          </p:stCondLst>
                                        </p:cTn>
                                        <p:tgtEl>
                                          <p:spTgt spid="13"/>
                                        </p:tgtEl>
                                        <p:attrNameLst>
                                          <p:attrName>style.visibility</p:attrName>
                                        </p:attrNameLst>
                                      </p:cBhvr>
                                      <p:to>
                                        <p:strVal val="visible"/>
                                      </p:to>
                                    </p:set>
                                  </p:childTnLst>
                                </p:cTn>
                              </p:par>
                            </p:childTnLst>
                          </p:cTn>
                        </p:par>
                        <p:par>
                          <p:cTn id="31" fill="hold">
                            <p:stCondLst>
                              <p:cond delay="6500"/>
                            </p:stCondLst>
                            <p:childTnLst>
                              <p:par>
                                <p:cTn id="32" presetID="1" presetClass="entr" presetSubtype="0" fill="hold" grpId="0" nodeType="afterEffect">
                                  <p:stCondLst>
                                    <p:cond delay="0"/>
                                  </p:stCondLst>
                                  <p:childTnLst>
                                    <p:set>
                                      <p:cBhvr>
                                        <p:cTn id="33" dur="1" fill="hold">
                                          <p:stCondLst>
                                            <p:cond delay="999"/>
                                          </p:stCondLst>
                                        </p:cTn>
                                        <p:tgtEl>
                                          <p:spTgt spid="14"/>
                                        </p:tgtEl>
                                        <p:attrNameLst>
                                          <p:attrName>style.visibility</p:attrName>
                                        </p:attrNameLst>
                                      </p:cBhvr>
                                      <p:to>
                                        <p:strVal val="visible"/>
                                      </p:to>
                                    </p:set>
                                  </p:childTnLst>
                                </p:cTn>
                              </p:par>
                            </p:childTnLst>
                          </p:cTn>
                        </p:par>
                        <p:par>
                          <p:cTn id="34" fill="hold">
                            <p:stCondLst>
                              <p:cond delay="7500"/>
                            </p:stCondLst>
                            <p:childTnLst>
                              <p:par>
                                <p:cTn id="35" presetID="1" presetClass="entr" presetSubtype="0" fill="hold" grpId="0" nodeType="afterEffect">
                                  <p:stCondLst>
                                    <p:cond delay="0"/>
                                  </p:stCondLst>
                                  <p:childTnLst>
                                    <p:set>
                                      <p:cBhvr>
                                        <p:cTn id="36" dur="1" fill="hold">
                                          <p:stCondLst>
                                            <p:cond delay="999"/>
                                          </p:stCondLst>
                                        </p:cTn>
                                        <p:tgtEl>
                                          <p:spTgt spid="15"/>
                                        </p:tgtEl>
                                        <p:attrNameLst>
                                          <p:attrName>style.visibility</p:attrName>
                                        </p:attrNameLst>
                                      </p:cBhvr>
                                      <p:to>
                                        <p:strVal val="visible"/>
                                      </p:to>
                                    </p:set>
                                  </p:childTnLst>
                                </p:cTn>
                              </p:par>
                            </p:childTnLst>
                          </p:cTn>
                        </p:par>
                        <p:par>
                          <p:cTn id="37" fill="hold">
                            <p:stCondLst>
                              <p:cond delay="8500"/>
                            </p:stCondLst>
                            <p:childTnLst>
                              <p:par>
                                <p:cTn id="38" presetID="1" presetClass="entr" presetSubtype="0" fill="hold" grpId="0" nodeType="afterEffect">
                                  <p:stCondLst>
                                    <p:cond delay="0"/>
                                  </p:stCondLst>
                                  <p:childTnLst>
                                    <p:set>
                                      <p:cBhvr>
                                        <p:cTn id="39" dur="1" fill="hold">
                                          <p:stCondLst>
                                            <p:cond delay="999"/>
                                          </p:stCondLst>
                                        </p:cTn>
                                        <p:tgtEl>
                                          <p:spTgt spid="16"/>
                                        </p:tgtEl>
                                        <p:attrNameLst>
                                          <p:attrName>style.visibility</p:attrName>
                                        </p:attrNameLst>
                                      </p:cBhvr>
                                      <p:to>
                                        <p:strVal val="visible"/>
                                      </p:to>
                                    </p:set>
                                  </p:childTnLst>
                                </p:cTn>
                              </p:par>
                            </p:childTnLst>
                          </p:cTn>
                        </p:par>
                        <p:par>
                          <p:cTn id="40" fill="hold">
                            <p:stCondLst>
                              <p:cond delay="9500"/>
                            </p:stCondLst>
                            <p:childTnLst>
                              <p:par>
                                <p:cTn id="41" presetID="1" presetClass="entr" presetSubtype="0" fill="hold" grpId="0" nodeType="afterEffect">
                                  <p:stCondLst>
                                    <p:cond delay="0"/>
                                  </p:stCondLst>
                                  <p:childTnLst>
                                    <p:set>
                                      <p:cBhvr>
                                        <p:cTn id="42" dur="1" fill="hold">
                                          <p:stCondLst>
                                            <p:cond delay="999"/>
                                          </p:stCondLst>
                                        </p:cTn>
                                        <p:tgtEl>
                                          <p:spTgt spid="17"/>
                                        </p:tgtEl>
                                        <p:attrNameLst>
                                          <p:attrName>style.visibility</p:attrName>
                                        </p:attrNameLst>
                                      </p:cBhvr>
                                      <p:to>
                                        <p:strVal val="visible"/>
                                      </p:to>
                                    </p:set>
                                  </p:childTnLst>
                                </p:cTn>
                              </p:par>
                            </p:childTnLst>
                          </p:cTn>
                        </p:par>
                        <p:par>
                          <p:cTn id="43" fill="hold">
                            <p:stCondLst>
                              <p:cond delay="10500"/>
                            </p:stCondLst>
                            <p:childTnLst>
                              <p:par>
                                <p:cTn id="44" presetID="1" presetClass="entr" presetSubtype="0" fill="hold" grpId="0" nodeType="afterEffect">
                                  <p:stCondLst>
                                    <p:cond delay="0"/>
                                  </p:stCondLst>
                                  <p:childTnLst>
                                    <p:set>
                                      <p:cBhvr>
                                        <p:cTn id="45" dur="1" fill="hold">
                                          <p:stCondLst>
                                            <p:cond delay="999"/>
                                          </p:stCondLst>
                                        </p:cTn>
                                        <p:tgtEl>
                                          <p:spTgt spid="18"/>
                                        </p:tgtEl>
                                        <p:attrNameLst>
                                          <p:attrName>style.visibility</p:attrName>
                                        </p:attrNameLst>
                                      </p:cBhvr>
                                      <p:to>
                                        <p:strVal val="visible"/>
                                      </p:to>
                                    </p:set>
                                  </p:childTnLst>
                                </p:cTn>
                              </p:par>
                            </p:childTnLst>
                          </p:cTn>
                        </p:par>
                        <p:par>
                          <p:cTn id="46" fill="hold">
                            <p:stCondLst>
                              <p:cond delay="11500"/>
                            </p:stCondLst>
                            <p:childTnLst>
                              <p:par>
                                <p:cTn id="47" presetID="1" presetClass="entr" presetSubtype="0" fill="hold" grpId="0" nodeType="afterEffect">
                                  <p:stCondLst>
                                    <p:cond delay="0"/>
                                  </p:stCondLst>
                                  <p:childTnLst>
                                    <p:set>
                                      <p:cBhvr>
                                        <p:cTn id="48" dur="1" fill="hold">
                                          <p:stCondLst>
                                            <p:cond delay="999"/>
                                          </p:stCondLst>
                                        </p:cTn>
                                        <p:tgtEl>
                                          <p:spTgt spid="19"/>
                                        </p:tgtEl>
                                        <p:attrNameLst>
                                          <p:attrName>style.visibility</p:attrName>
                                        </p:attrNameLst>
                                      </p:cBhvr>
                                      <p:to>
                                        <p:strVal val="visible"/>
                                      </p:to>
                                    </p:set>
                                  </p:childTnLst>
                                </p:cTn>
                              </p:par>
                            </p:childTnLst>
                          </p:cTn>
                        </p:par>
                        <p:par>
                          <p:cTn id="49" fill="hold">
                            <p:stCondLst>
                              <p:cond delay="12500"/>
                            </p:stCondLst>
                            <p:childTnLst>
                              <p:par>
                                <p:cTn id="50" presetID="1" presetClass="entr" presetSubtype="0" fill="hold" grpId="0" nodeType="afterEffect">
                                  <p:stCondLst>
                                    <p:cond delay="0"/>
                                  </p:stCondLst>
                                  <p:childTnLst>
                                    <p:set>
                                      <p:cBhvr>
                                        <p:cTn id="51" dur="1" fill="hold">
                                          <p:stCondLst>
                                            <p:cond delay="999"/>
                                          </p:stCondLst>
                                        </p:cTn>
                                        <p:tgtEl>
                                          <p:spTgt spid="20"/>
                                        </p:tgtEl>
                                        <p:attrNameLst>
                                          <p:attrName>style.visibility</p:attrName>
                                        </p:attrNameLst>
                                      </p:cBhvr>
                                      <p:to>
                                        <p:strVal val="visible"/>
                                      </p:to>
                                    </p:set>
                                  </p:childTnLst>
                                </p:cTn>
                              </p:par>
                            </p:childTnLst>
                          </p:cTn>
                        </p:par>
                        <p:par>
                          <p:cTn id="52" fill="hold">
                            <p:stCondLst>
                              <p:cond delay="13500"/>
                            </p:stCondLst>
                            <p:childTnLst>
                              <p:par>
                                <p:cTn id="53" presetID="1" presetClass="entr" presetSubtype="0" fill="hold" grpId="0" nodeType="afterEffect">
                                  <p:stCondLst>
                                    <p:cond delay="0"/>
                                  </p:stCondLst>
                                  <p:childTnLst>
                                    <p:set>
                                      <p:cBhvr>
                                        <p:cTn id="54" dur="1" fill="hold">
                                          <p:stCondLst>
                                            <p:cond delay="999"/>
                                          </p:stCondLst>
                                        </p:cTn>
                                        <p:tgtEl>
                                          <p:spTgt spid="21"/>
                                        </p:tgtEl>
                                        <p:attrNameLst>
                                          <p:attrName>style.visibility</p:attrName>
                                        </p:attrNameLst>
                                      </p:cBhvr>
                                      <p:to>
                                        <p:strVal val="visible"/>
                                      </p:to>
                                    </p:set>
                                  </p:childTnLst>
                                </p:cTn>
                              </p:par>
                            </p:childTnLst>
                          </p:cTn>
                        </p:par>
                        <p:par>
                          <p:cTn id="55" fill="hold">
                            <p:stCondLst>
                              <p:cond delay="14500"/>
                            </p:stCondLst>
                            <p:childTnLst>
                              <p:par>
                                <p:cTn id="56" presetID="1" presetClass="entr" presetSubtype="0" fill="hold" grpId="0" nodeType="afterEffect">
                                  <p:stCondLst>
                                    <p:cond delay="0"/>
                                  </p:stCondLst>
                                  <p:childTnLst>
                                    <p:set>
                                      <p:cBhvr>
                                        <p:cTn id="57" dur="1" fill="hold">
                                          <p:stCondLst>
                                            <p:cond delay="999"/>
                                          </p:stCondLst>
                                        </p:cTn>
                                        <p:tgtEl>
                                          <p:spTgt spid="22"/>
                                        </p:tgtEl>
                                        <p:attrNameLst>
                                          <p:attrName>style.visibility</p:attrName>
                                        </p:attrNameLst>
                                      </p:cBhvr>
                                      <p:to>
                                        <p:strVal val="visible"/>
                                      </p:to>
                                    </p:set>
                                  </p:childTnLst>
                                </p:cTn>
                              </p:par>
                            </p:childTnLst>
                          </p:cTn>
                        </p:par>
                        <p:par>
                          <p:cTn id="58" fill="hold">
                            <p:stCondLst>
                              <p:cond delay="15500"/>
                            </p:stCondLst>
                            <p:childTnLst>
                              <p:par>
                                <p:cTn id="59" presetID="1" presetClass="entr" presetSubtype="0" fill="hold" grpId="0" nodeType="afterEffect">
                                  <p:stCondLst>
                                    <p:cond delay="0"/>
                                  </p:stCondLst>
                                  <p:childTnLst>
                                    <p:set>
                                      <p:cBhvr>
                                        <p:cTn id="60"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61" restart="whenNotActive" fill="hold" evtFilter="cancelBubble" nodeType="interactiveSeq">
                <p:stCondLst>
                  <p:cond evt="onClick" delay="0">
                    <p:tgtEl>
                      <p:spTgt spid="29"/>
                    </p:tgtEl>
                  </p:cond>
                </p:stCondLst>
                <p:endSync evt="end" delay="0">
                  <p:rtn val="all"/>
                </p:endSync>
                <p:childTnLst>
                  <p:par>
                    <p:cTn id="62" fill="hold">
                      <p:stCondLst>
                        <p:cond delay="0"/>
                      </p:stCondLst>
                      <p:childTnLst>
                        <p:par>
                          <p:cTn id="63" fill="hold">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39"/>
                                        </p:tgtEl>
                                        <p:attrNameLst>
                                          <p:attrName>style.visibility</p:attrName>
                                        </p:attrNameLst>
                                      </p:cBhvr>
                                      <p:to>
                                        <p:strVal val="visible"/>
                                      </p:to>
                                    </p:set>
                                  </p:childTnLst>
                                  <p:subTnLst>
                                    <p:audio>
                                      <p:cMediaNode>
                                        <p:cTn display="0" masterRel="sameClick">
                                          <p:stCondLst>
                                            <p:cond evt="begin" delay="0">
                                              <p:tn val="64"/>
                                            </p:cond>
                                          </p:stCondLst>
                                          <p:endCondLst>
                                            <p:cond evt="onStopAudio" delay="0">
                                              <p:tgtEl>
                                                <p:sldTgt/>
                                              </p:tgtEl>
                                            </p:cond>
                                          </p:endCondLst>
                                        </p:cTn>
                                        <p:tgtEl>
                                          <p:sndTgt r:embed="rId5" name="Am-thanh-tra-loi-sai-www_nhacchuongvui_com.wav"/>
                                        </p:tgtEl>
                                      </p:cMediaNode>
                                    </p:audio>
                                  </p:subTnLst>
                                </p:cTn>
                              </p:par>
                            </p:childTnLst>
                          </p:cTn>
                        </p:par>
                      </p:childTnLst>
                    </p:cTn>
                  </p:par>
                </p:childTnLst>
              </p:cTn>
              <p:nextCondLst>
                <p:cond evt="onClick" delay="0">
                  <p:tgtEl>
                    <p:spTgt spid="29"/>
                  </p:tgtEl>
                </p:cond>
              </p:nextCondLst>
            </p:seq>
            <p:seq concurrent="1" nextAc="seek">
              <p:cTn id="66" restart="whenNotActive" fill="hold" evtFilter="cancelBubble" nodeType="interactiveSeq">
                <p:stCondLst>
                  <p:cond evt="onClick" delay="0">
                    <p:tgtEl>
                      <p:spTgt spid="32"/>
                    </p:tgtEl>
                  </p:cond>
                </p:stCondLst>
                <p:endSync evt="end" delay="0">
                  <p:rtn val="all"/>
                </p:endSync>
                <p:childTnLst>
                  <p:par>
                    <p:cTn id="67" fill="hold">
                      <p:stCondLst>
                        <p:cond delay="0"/>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30"/>
                                        </p:tgtEl>
                                        <p:attrNameLst>
                                          <p:attrName>style.visibility</p:attrName>
                                        </p:attrNameLst>
                                      </p:cBhvr>
                                      <p:to>
                                        <p:strVal val="visible"/>
                                      </p:to>
                                    </p:set>
                                  </p:childTnLst>
                                  <p:subTnLst>
                                    <p:audio>
                                      <p:cMediaNode>
                                        <p:cTn display="0" masterRel="sameClick">
                                          <p:stCondLst>
                                            <p:cond evt="begin" delay="0">
                                              <p:tn val="69"/>
                                            </p:cond>
                                          </p:stCondLst>
                                          <p:endCondLst>
                                            <p:cond evt="onStopAudio" delay="0">
                                              <p:tgtEl>
                                                <p:sldTgt/>
                                              </p:tgtEl>
                                            </p:cond>
                                          </p:endCondLst>
                                        </p:cTn>
                                        <p:tgtEl>
                                          <p:sndTgt r:embed="rId6" name="Am-thanh-tra-loi-dung-www_nhacchuongvui_com.wav"/>
                                        </p:tgtEl>
                                      </p:cMediaNode>
                                    </p:audio>
                                  </p:subTnLst>
                                </p:cTn>
                              </p:par>
                              <p:par>
                                <p:cTn id="71" presetID="10" presetClass="entr" presetSubtype="0" fill="hold" grpId="0" nodeType="with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500"/>
                                        <p:tgtEl>
                                          <p:spTgt spid="24"/>
                                        </p:tgtEl>
                                      </p:cBhvr>
                                    </p:animEffect>
                                  </p:childTnLst>
                                </p:cTn>
                              </p:par>
                            </p:childTnLst>
                          </p:cTn>
                        </p:par>
                      </p:childTnLst>
                    </p:cTn>
                  </p:par>
                </p:childTnLst>
              </p:cTn>
              <p:nextCondLst>
                <p:cond evt="onClick" delay="0">
                  <p:tgtEl>
                    <p:spTgt spid="32"/>
                  </p:tgtEl>
                </p:cond>
              </p:nextCondLst>
            </p:seq>
            <p:seq concurrent="1" nextAc="seek">
              <p:cTn id="74" restart="whenNotActive" fill="hold" evtFilter="cancelBubble" nodeType="interactiveSeq">
                <p:stCondLst>
                  <p:cond evt="onClick" delay="0">
                    <p:tgtEl>
                      <p:spTgt spid="35"/>
                    </p:tgtEl>
                  </p:cond>
                </p:stCondLst>
                <p:endSync evt="end" delay="0">
                  <p:rtn val="all"/>
                </p:endSync>
                <p:childTnLst>
                  <p:par>
                    <p:cTn id="75" fill="hold">
                      <p:stCondLst>
                        <p:cond delay="0"/>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38"/>
                                        </p:tgtEl>
                                        <p:attrNameLst>
                                          <p:attrName>style.visibility</p:attrName>
                                        </p:attrNameLst>
                                      </p:cBhvr>
                                      <p:to>
                                        <p:strVal val="visible"/>
                                      </p:to>
                                    </p:set>
                                  </p:childTnLst>
                                  <p:subTnLst>
                                    <p:audio>
                                      <p:cMediaNode>
                                        <p:cTn display="0" masterRel="sameClick">
                                          <p:stCondLst>
                                            <p:cond evt="begin" delay="0">
                                              <p:tn val="77"/>
                                            </p:cond>
                                          </p:stCondLst>
                                          <p:endCondLst>
                                            <p:cond evt="onStopAudio" delay="0">
                                              <p:tgtEl>
                                                <p:sldTgt/>
                                              </p:tgtEl>
                                            </p:cond>
                                          </p:endCondLst>
                                        </p:cTn>
                                        <p:tgtEl>
                                          <p:sndTgt r:embed="rId5" name="Am-thanh-tra-loi-sai-www_nhacchuongvui_com.wav"/>
                                        </p:tgtEl>
                                      </p:cMediaNode>
                                    </p:audio>
                                  </p:subTnLst>
                                </p:cTn>
                              </p:par>
                            </p:childTnLst>
                          </p:cTn>
                        </p:par>
                      </p:childTnLst>
                    </p:cTn>
                  </p:par>
                </p:childTnLst>
              </p:cTn>
              <p:nextCondLst>
                <p:cond evt="onClick" delay="0">
                  <p:tgtEl>
                    <p:spTgt spid="35"/>
                  </p:tgtEl>
                </p:cond>
              </p:nextCondLst>
            </p:seq>
            <p:seq concurrent="1" nextAc="seek">
              <p:cTn id="79" restart="whenNotActive" fill="hold" evtFilter="cancelBubble" nodeType="interactiveSeq">
                <p:stCondLst>
                  <p:cond evt="onClick" delay="0">
                    <p:tgtEl>
                      <p:spTgt spid="40"/>
                    </p:tgtEl>
                  </p:cond>
                </p:stCondLst>
                <p:endSync evt="end" delay="0">
                  <p:rtn val="all"/>
                </p:endSync>
                <p:childTnLst>
                  <p:par>
                    <p:cTn id="80" fill="hold">
                      <p:stCondLst>
                        <p:cond delay="0"/>
                      </p:stCondLst>
                      <p:childTnLst>
                        <p:par>
                          <p:cTn id="81" fill="hold">
                            <p:stCondLst>
                              <p:cond delay="0"/>
                            </p:stCondLst>
                            <p:childTnLst>
                              <p:par>
                                <p:cTn id="82" presetID="1" presetClass="entr" presetSubtype="0" fill="hold" grpId="0" nodeType="clickEffect">
                                  <p:stCondLst>
                                    <p:cond delay="0"/>
                                  </p:stCondLst>
                                  <p:childTnLst>
                                    <p:set>
                                      <p:cBhvr>
                                        <p:cTn id="83" dur="1" fill="hold">
                                          <p:stCondLst>
                                            <p:cond delay="0"/>
                                          </p:stCondLst>
                                        </p:cTn>
                                        <p:tgtEl>
                                          <p:spTgt spid="43"/>
                                        </p:tgtEl>
                                        <p:attrNameLst>
                                          <p:attrName>style.visibility</p:attrName>
                                        </p:attrNameLst>
                                      </p:cBhvr>
                                      <p:to>
                                        <p:strVal val="visible"/>
                                      </p:to>
                                    </p:set>
                                  </p:childTnLst>
                                  <p:subTnLst>
                                    <p:audio>
                                      <p:cMediaNode>
                                        <p:cTn display="0" masterRel="sameClick">
                                          <p:stCondLst>
                                            <p:cond evt="begin" delay="0">
                                              <p:tn val="82"/>
                                            </p:cond>
                                          </p:stCondLst>
                                          <p:endCondLst>
                                            <p:cond evt="onStopAudio" delay="0">
                                              <p:tgtEl>
                                                <p:sldTgt/>
                                              </p:tgtEl>
                                            </p:cond>
                                          </p:endCondLst>
                                        </p:cTn>
                                        <p:tgtEl>
                                          <p:sndTgt r:embed="rId5" name="Am-thanh-tra-loi-sai-www_nhacchuongvui_com.wav"/>
                                        </p:tgtEl>
                                      </p:cMediaNode>
                                    </p:audio>
                                  </p:subTnLst>
                                </p:cTn>
                              </p:par>
                            </p:childTnLst>
                          </p:cTn>
                        </p:par>
                      </p:childTnLst>
                    </p:cTn>
                  </p:par>
                </p:childTnLst>
              </p:cTn>
              <p:nextCondLst>
                <p:cond evt="onClick" delay="0">
                  <p:tgtEl>
                    <p:spTgt spid="40"/>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31" grpId="0" animBg="1"/>
      <p:bldP spid="31" grpId="1" animBg="1"/>
      <p:bldP spid="31" grpId="2" animBg="1"/>
      <p:bldP spid="30" grpId="0"/>
      <p:bldP spid="38" grpId="0"/>
      <p:bldP spid="39" grpId="0"/>
      <p:bldP spid="43" grpId="0"/>
      <p:bldP spid="2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1222167" y="144766"/>
            <a:ext cx="1498385" cy="1498385"/>
          </a:xfrm>
          <a:prstGeom prst="ellipse">
            <a:avLst/>
          </a:prstGeom>
          <a:blipFill dpi="0" rotWithShape="1">
            <a:blip r:embed="rId5"/>
            <a:srcRect/>
            <a:stretch>
              <a:fillRect/>
            </a:stretch>
          </a:blip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4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3" name="Group 2"/>
          <p:cNvGrpSpPr/>
          <p:nvPr/>
        </p:nvGrpSpPr>
        <p:grpSpPr>
          <a:xfrm>
            <a:off x="0" y="47596"/>
            <a:ext cx="12192000" cy="1755058"/>
            <a:chOff x="0" y="47596"/>
            <a:chExt cx="12192000" cy="1755058"/>
          </a:xfrm>
        </p:grpSpPr>
        <p:sp>
          <p:nvSpPr>
            <p:cNvPr id="5" name="Rectangle 4"/>
            <p:cNvSpPr/>
            <p:nvPr/>
          </p:nvSpPr>
          <p:spPr>
            <a:xfrm>
              <a:off x="0" y="723956"/>
              <a:ext cx="12192000" cy="356935"/>
            </a:xfrm>
            <a:prstGeom prst="rect">
              <a:avLst/>
            </a:prstGeom>
            <a:blipFill dpi="0" rotWithShape="1">
              <a:blip r:embed="rId5"/>
              <a:srcRect/>
              <a:stretch>
                <a:fillRect/>
              </a:stretch>
            </a:blipFill>
            <a:ln>
              <a:noFill/>
            </a:ln>
            <a:effectLst>
              <a:outerShdw blurRad="44450" dist="27940" dir="5400000" algn="ctr">
                <a:srgbClr val="000000">
                  <a:alpha val="32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5" name="Rectangle 24"/>
            <p:cNvSpPr/>
            <p:nvPr/>
          </p:nvSpPr>
          <p:spPr>
            <a:xfrm>
              <a:off x="3392666" y="617480"/>
              <a:ext cx="8557147" cy="569886"/>
            </a:xfrm>
            <a:prstGeom prst="rect">
              <a:avLst/>
            </a:prstGeom>
            <a:blipFill dpi="0" rotWithShape="1">
              <a:blip r:embed="rId5"/>
              <a:srcRect/>
              <a:stretch>
                <a:fillRect/>
              </a:stretch>
            </a:blipFill>
            <a:ln>
              <a:noFill/>
            </a:ln>
            <a:effectLst>
              <a:outerShdw blurRad="44450" dist="27940" dir="5400000" algn="ctr">
                <a:srgbClr val="000000">
                  <a:alpha val="32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7" name="Rectangle 6"/>
            <p:cNvSpPr/>
            <p:nvPr/>
          </p:nvSpPr>
          <p:spPr>
            <a:xfrm>
              <a:off x="3558428" y="47596"/>
              <a:ext cx="8225624" cy="1755058"/>
            </a:xfrm>
            <a:prstGeom prst="rect">
              <a:avLst/>
            </a:prstGeom>
            <a:blipFill>
              <a:blip r:embed="rId5"/>
              <a:stretch>
                <a:fillRect/>
              </a:stretch>
            </a:blipFill>
            <a:ln>
              <a:noFill/>
            </a:ln>
            <a:effectLst>
              <a:outerShdw blurRad="1270000" dir="21540000" sx="1000" sy="1000" algn="ctr">
                <a:srgbClr val="000000"/>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FFFF00"/>
                  </a:solidFill>
                  <a:effectLst/>
                  <a:uLnTx/>
                  <a:uFillTx/>
                  <a:latin typeface="+mj-lt"/>
                  <a:ea typeface="Tahoma" panose="020B0604030504040204" pitchFamily="34" charset="0"/>
                  <a:cs typeface="Tahoma" panose="020B0604030504040204" pitchFamily="34" charset="0"/>
                </a:rPr>
                <a:t>Câu</a:t>
              </a:r>
              <a:r>
                <a:rPr kumimoji="0" lang="en-US" sz="2800" b="1" i="0" u="none" strike="noStrike" kern="1200" cap="none" spc="0" normalizeH="0" noProof="0">
                  <a:ln>
                    <a:noFill/>
                  </a:ln>
                  <a:solidFill>
                    <a:srgbClr val="FFFF00"/>
                  </a:solidFill>
                  <a:effectLst/>
                  <a:uLnTx/>
                  <a:uFillTx/>
                  <a:latin typeface="+mj-lt"/>
                  <a:ea typeface="Tahoma" panose="020B0604030504040204" pitchFamily="34" charset="0"/>
                  <a:cs typeface="Tahoma" panose="020B0604030504040204" pitchFamily="34" charset="0"/>
                </a:rPr>
                <a:t> 6: </a:t>
              </a:r>
              <a:r>
                <a:rPr kumimoji="0" lang="en-US" sz="2800" b="1" i="0" u="none" strike="noStrike" kern="1200" cap="none" spc="0" normalizeH="0" noProof="0">
                  <a:ln>
                    <a:noFill/>
                  </a:ln>
                  <a:solidFill>
                    <a:schemeClr val="bg1"/>
                  </a:solidFill>
                  <a:effectLst/>
                  <a:uLnTx/>
                  <a:uFillTx/>
                  <a:latin typeface="+mj-lt"/>
                  <a:ea typeface="Tahoma" panose="020B0604030504040204" pitchFamily="34" charset="0"/>
                  <a:cs typeface="Tahoma" panose="020B0604030504040204" pitchFamily="34" charset="0"/>
                </a:rPr>
                <a:t>Em có biết giải bóng đá World Cup 2018 diễn ra vào tháng nào không? Sự kiện đó có liên quan đến mua bán ti vi trong tháng 6 này không?</a:t>
              </a:r>
              <a:endParaRPr lang="vi-VN" sz="2800" dirty="0">
                <a:solidFill>
                  <a:schemeClr val="bg1"/>
                </a:solidFill>
                <a:latin typeface="+mj-lt"/>
                <a:ea typeface="Tahoma" panose="020B0604030504040204" pitchFamily="34" charset="0"/>
                <a:cs typeface="Tahoma" panose="020B0604030504040204" pitchFamily="34" charset="0"/>
              </a:endParaRPr>
            </a:p>
          </p:txBody>
        </p:sp>
      </p:grpSp>
      <p:sp>
        <p:nvSpPr>
          <p:cNvPr id="8" name="Oval 7"/>
          <p:cNvSpPr/>
          <p:nvPr/>
        </p:nvSpPr>
        <p:spPr>
          <a:xfrm>
            <a:off x="1222167" y="144766"/>
            <a:ext cx="1498385" cy="1498385"/>
          </a:xfrm>
          <a:prstGeom prst="ellipse">
            <a:avLst/>
          </a:prstGeom>
          <a:blipFill dpi="0" rotWithShape="1">
            <a:blip r:embed="rId5"/>
            <a:srcRect/>
            <a:stretch>
              <a:fillRect/>
            </a:stretch>
          </a:blip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15</a:t>
            </a:r>
            <a:endParaRPr kumimoji="0" lang="vi-VN"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9" name="Oval 8"/>
          <p:cNvSpPr/>
          <p:nvPr/>
        </p:nvSpPr>
        <p:spPr>
          <a:xfrm>
            <a:off x="1222167" y="144766"/>
            <a:ext cx="1498385" cy="1498385"/>
          </a:xfrm>
          <a:prstGeom prst="ellipse">
            <a:avLst/>
          </a:prstGeom>
          <a:blipFill dpi="0" rotWithShape="1">
            <a:blip r:embed="rId5"/>
            <a:srcRect/>
            <a:stretch>
              <a:fillRect/>
            </a:stretch>
          </a:blip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14</a:t>
            </a:r>
            <a:endParaRPr kumimoji="0" lang="vi-VN"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0" name="Oval 9"/>
          <p:cNvSpPr/>
          <p:nvPr/>
        </p:nvSpPr>
        <p:spPr>
          <a:xfrm>
            <a:off x="1222167" y="144766"/>
            <a:ext cx="1498385" cy="1498385"/>
          </a:xfrm>
          <a:prstGeom prst="ellipse">
            <a:avLst/>
          </a:prstGeom>
          <a:blipFill dpi="0" rotWithShape="1">
            <a:blip r:embed="rId5"/>
            <a:srcRect/>
            <a:stretch>
              <a:fillRect/>
            </a:stretch>
          </a:blip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13</a:t>
            </a:r>
            <a:endParaRPr kumimoji="0" lang="vi-VN"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1" name="Oval 10"/>
          <p:cNvSpPr/>
          <p:nvPr/>
        </p:nvSpPr>
        <p:spPr>
          <a:xfrm>
            <a:off x="1222167" y="144766"/>
            <a:ext cx="1498385" cy="1498385"/>
          </a:xfrm>
          <a:prstGeom prst="ellipse">
            <a:avLst/>
          </a:prstGeom>
          <a:blipFill dpi="0" rotWithShape="1">
            <a:blip r:embed="rId5"/>
            <a:srcRect/>
            <a:stretch>
              <a:fillRect/>
            </a:stretch>
          </a:blip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12</a:t>
            </a:r>
            <a:endParaRPr kumimoji="0" lang="vi-VN"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27" name="Picture 26"/>
          <p:cNvPicPr>
            <a:picLocks noChangeAspect="1"/>
          </p:cNvPicPr>
          <p:nvPr/>
        </p:nvPicPr>
        <p:blipFill>
          <a:blip r:embed="rId6"/>
          <a:stretch>
            <a:fillRect/>
          </a:stretch>
        </p:blipFill>
        <p:spPr>
          <a:xfrm>
            <a:off x="84094" y="1883229"/>
            <a:ext cx="7984743" cy="4894139"/>
          </a:xfrm>
          <a:prstGeom prst="rect">
            <a:avLst/>
          </a:prstGeom>
          <a:ln>
            <a:noFill/>
          </a:ln>
        </p:spPr>
      </p:pic>
      <p:sp>
        <p:nvSpPr>
          <p:cNvPr id="12" name="Oval 11"/>
          <p:cNvSpPr/>
          <p:nvPr/>
        </p:nvSpPr>
        <p:spPr>
          <a:xfrm>
            <a:off x="1222167" y="144766"/>
            <a:ext cx="1498385" cy="1498385"/>
          </a:xfrm>
          <a:prstGeom prst="ellipse">
            <a:avLst/>
          </a:prstGeom>
          <a:blipFill dpi="0" rotWithShape="1">
            <a:blip r:embed="rId5"/>
            <a:srcRect/>
            <a:stretch>
              <a:fillRect/>
            </a:stretch>
          </a:blip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11</a:t>
            </a:r>
            <a:endParaRPr kumimoji="0" lang="vi-VN"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3" name="Oval 12"/>
          <p:cNvSpPr/>
          <p:nvPr/>
        </p:nvSpPr>
        <p:spPr>
          <a:xfrm>
            <a:off x="1222167" y="144766"/>
            <a:ext cx="1498385" cy="1498385"/>
          </a:xfrm>
          <a:prstGeom prst="ellipse">
            <a:avLst/>
          </a:prstGeom>
          <a:blipFill dpi="0" rotWithShape="1">
            <a:blip r:embed="rId5"/>
            <a:srcRect/>
            <a:stretch>
              <a:fillRect/>
            </a:stretch>
          </a:blip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10</a:t>
            </a:r>
            <a:endParaRPr kumimoji="0" lang="vi-VN"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4" name="Oval 13"/>
          <p:cNvSpPr/>
          <p:nvPr/>
        </p:nvSpPr>
        <p:spPr>
          <a:xfrm>
            <a:off x="1222167" y="144766"/>
            <a:ext cx="1498385" cy="1498385"/>
          </a:xfrm>
          <a:prstGeom prst="ellipse">
            <a:avLst/>
          </a:prstGeom>
          <a:blipFill dpi="0" rotWithShape="1">
            <a:blip r:embed="rId5"/>
            <a:srcRect/>
            <a:stretch>
              <a:fillRect/>
            </a:stretch>
          </a:blip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09</a:t>
            </a:r>
            <a:endParaRPr kumimoji="0" lang="vi-VN"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5" name="Oval 14"/>
          <p:cNvSpPr/>
          <p:nvPr/>
        </p:nvSpPr>
        <p:spPr>
          <a:xfrm>
            <a:off x="1222167" y="144766"/>
            <a:ext cx="1498385" cy="1498385"/>
          </a:xfrm>
          <a:prstGeom prst="ellipse">
            <a:avLst/>
          </a:prstGeom>
          <a:blipFill dpi="0" rotWithShape="1">
            <a:blip r:embed="rId5"/>
            <a:srcRect/>
            <a:stretch>
              <a:fillRect/>
            </a:stretch>
          </a:blip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08</a:t>
            </a:r>
            <a:endParaRPr kumimoji="0" lang="vi-VN"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6" name="Oval 15"/>
          <p:cNvSpPr/>
          <p:nvPr/>
        </p:nvSpPr>
        <p:spPr>
          <a:xfrm>
            <a:off x="1222167" y="144766"/>
            <a:ext cx="1498385" cy="1498385"/>
          </a:xfrm>
          <a:prstGeom prst="ellipse">
            <a:avLst/>
          </a:prstGeom>
          <a:blipFill dpi="0" rotWithShape="1">
            <a:blip r:embed="rId5"/>
            <a:srcRect/>
            <a:stretch>
              <a:fillRect/>
            </a:stretch>
          </a:blip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07</a:t>
            </a:r>
            <a:endParaRPr kumimoji="0" lang="vi-VN"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7" name="Oval 16"/>
          <p:cNvSpPr/>
          <p:nvPr/>
        </p:nvSpPr>
        <p:spPr>
          <a:xfrm>
            <a:off x="1222167" y="144766"/>
            <a:ext cx="1498385" cy="1498385"/>
          </a:xfrm>
          <a:prstGeom prst="ellipse">
            <a:avLst/>
          </a:prstGeom>
          <a:blipFill dpi="0" rotWithShape="1">
            <a:blip r:embed="rId5"/>
            <a:srcRect/>
            <a:stretch>
              <a:fillRect/>
            </a:stretch>
          </a:blip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06</a:t>
            </a:r>
            <a:endParaRPr kumimoji="0" lang="vi-VN"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8" name="Oval 17"/>
          <p:cNvSpPr/>
          <p:nvPr/>
        </p:nvSpPr>
        <p:spPr>
          <a:xfrm>
            <a:off x="1222167" y="144766"/>
            <a:ext cx="1498385" cy="1498385"/>
          </a:xfrm>
          <a:prstGeom prst="ellipse">
            <a:avLst/>
          </a:prstGeom>
          <a:blipFill dpi="0" rotWithShape="1">
            <a:blip r:embed="rId5"/>
            <a:srcRect/>
            <a:stretch>
              <a:fillRect/>
            </a:stretch>
          </a:blip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05</a:t>
            </a:r>
            <a:endParaRPr kumimoji="0" lang="vi-VN"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9" name="Oval 18"/>
          <p:cNvSpPr/>
          <p:nvPr/>
        </p:nvSpPr>
        <p:spPr>
          <a:xfrm>
            <a:off x="1222167" y="144766"/>
            <a:ext cx="1498385" cy="1498385"/>
          </a:xfrm>
          <a:prstGeom prst="ellipse">
            <a:avLst/>
          </a:prstGeom>
          <a:blipFill dpi="0" rotWithShape="1">
            <a:blip r:embed="rId5"/>
            <a:srcRect/>
            <a:stretch>
              <a:fillRect/>
            </a:stretch>
          </a:blip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04</a:t>
            </a:r>
            <a:endParaRPr kumimoji="0" lang="vi-VN"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0" name="Oval 19"/>
          <p:cNvSpPr/>
          <p:nvPr/>
        </p:nvSpPr>
        <p:spPr>
          <a:xfrm>
            <a:off x="1222167" y="144766"/>
            <a:ext cx="1498385" cy="1498385"/>
          </a:xfrm>
          <a:prstGeom prst="ellipse">
            <a:avLst/>
          </a:prstGeom>
          <a:blipFill dpi="0" rotWithShape="1">
            <a:blip r:embed="rId5"/>
            <a:srcRect/>
            <a:stretch>
              <a:fillRect/>
            </a:stretch>
          </a:blip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03</a:t>
            </a:r>
            <a:endParaRPr kumimoji="0" lang="vi-VN"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1" name="Oval 20"/>
          <p:cNvSpPr/>
          <p:nvPr/>
        </p:nvSpPr>
        <p:spPr>
          <a:xfrm>
            <a:off x="1222167" y="144766"/>
            <a:ext cx="1498385" cy="1498385"/>
          </a:xfrm>
          <a:prstGeom prst="ellipse">
            <a:avLst/>
          </a:prstGeom>
          <a:blipFill dpi="0" rotWithShape="1">
            <a:blip r:embed="rId5"/>
            <a:srcRect/>
            <a:stretch>
              <a:fillRect/>
            </a:stretch>
          </a:blip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02</a:t>
            </a:r>
            <a:endParaRPr kumimoji="0" lang="vi-VN"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2" name="Oval 21"/>
          <p:cNvSpPr/>
          <p:nvPr/>
        </p:nvSpPr>
        <p:spPr>
          <a:xfrm>
            <a:off x="1222167" y="144766"/>
            <a:ext cx="1498385" cy="1498385"/>
          </a:xfrm>
          <a:prstGeom prst="ellipse">
            <a:avLst/>
          </a:prstGeom>
          <a:blipFill dpi="0" rotWithShape="1">
            <a:blip r:embed="rId5"/>
            <a:srcRect/>
            <a:stretch>
              <a:fillRect/>
            </a:stretch>
          </a:blip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01</a:t>
            </a:r>
            <a:endParaRPr kumimoji="0" lang="vi-VN"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3" name="Oval 22">
            <a:hlinkClick r:id="rId7" action="ppaction://hlinksldjump"/>
          </p:cNvPr>
          <p:cNvSpPr/>
          <p:nvPr/>
        </p:nvSpPr>
        <p:spPr>
          <a:xfrm>
            <a:off x="1210736" y="121903"/>
            <a:ext cx="1498385" cy="1498385"/>
          </a:xfrm>
          <a:prstGeom prst="ellipse">
            <a:avLst/>
          </a:prstGeom>
          <a:blipFill dpi="0" rotWithShape="1">
            <a:blip r:embed="rId5"/>
            <a:srcRect/>
            <a:stretch>
              <a:fillRect/>
            </a:stretch>
          </a:blip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HẾT GIỜ</a:t>
            </a:r>
            <a:endParaRPr kumimoji="0" lang="vi-VN" sz="24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1" name="Oval 30"/>
          <p:cNvSpPr/>
          <p:nvPr/>
        </p:nvSpPr>
        <p:spPr>
          <a:xfrm>
            <a:off x="1305943" y="228542"/>
            <a:ext cx="1330832" cy="1330832"/>
          </a:xfrm>
          <a:prstGeom prst="ellipse">
            <a:avLst/>
          </a:prstGeom>
          <a:noFill/>
          <a:ln w="66675" cmpd="dbl">
            <a:solidFill>
              <a:srgbClr val="00FFCC"/>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FFFF00"/>
              </a:solidFill>
              <a:effectLst/>
              <a:uLnTx/>
              <a:uFillTx/>
              <a:latin typeface="Arial" panose="020B0604020202020204" pitchFamily="34" charset="0"/>
              <a:ea typeface="+mn-ea"/>
              <a:cs typeface="+mn-cs"/>
            </a:endParaRPr>
          </a:p>
        </p:txBody>
      </p:sp>
      <p:sp>
        <p:nvSpPr>
          <p:cNvPr id="26" name="Rectangle 25"/>
          <p:cNvSpPr/>
          <p:nvPr/>
        </p:nvSpPr>
        <p:spPr>
          <a:xfrm>
            <a:off x="6564939" y="2324848"/>
            <a:ext cx="5219113" cy="3108543"/>
          </a:xfrm>
          <a:prstGeom prst="rect">
            <a:avLst/>
          </a:prstGeom>
          <a:solidFill>
            <a:srgbClr val="FFFF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algn="just">
              <a:spcAft>
                <a:spcPts val="0"/>
              </a:spcAft>
            </a:pPr>
            <a:r>
              <a:rPr lang="en-US" sz="2800">
                <a:latin typeface="+mj-lt"/>
                <a:ea typeface="Times New Roman" panose="02020603050405020304" pitchFamily="18" charset="0"/>
                <a:cs typeface="Times New Roman" panose="02020603050405020304" pitchFamily="18" charset="0"/>
              </a:rPr>
              <a:t>Giải bóng đá World Cup 2018 diễn ra vào tháng 6 và 7 năm 2018. Sự kiện này có liên quan tới việc mua bán tivi trong tháng 6 vì nhiều nhà sẽ muốn có tivi để được xem bóng đá hơn.</a:t>
            </a:r>
          </a:p>
        </p:txBody>
      </p:sp>
      <p:sp>
        <p:nvSpPr>
          <p:cNvPr id="44" name="Left Arrow 43">
            <a:hlinkClick r:id="rId8" action="ppaction://hlinksldjump"/>
          </p:cNvPr>
          <p:cNvSpPr/>
          <p:nvPr/>
        </p:nvSpPr>
        <p:spPr>
          <a:xfrm>
            <a:off x="11132542" y="6217920"/>
            <a:ext cx="937538" cy="601490"/>
          </a:xfrm>
          <a:prstGeom prst="lef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0338437"/>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lato.wav"/>
          </p:stSnd>
        </p:sndAc>
      </p:transition>
    </mc:Choice>
    <mc:Fallback xmlns="">
      <p:transition spd="slow">
        <p:sndAc>
          <p:stSnd>
            <p:snd r:embed="rId9" name="lato.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2"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999"/>
                                          </p:stCondLst>
                                        </p:cTn>
                                        <p:tgtEl>
                                          <p:spTgt spid="8"/>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3" name="nhacchocauhoi.wav"/>
                                        </p:tgtEl>
                                      </p:cMediaNode>
                                    </p:audio>
                                  </p:subTnLst>
                                </p:cTn>
                              </p:par>
                              <p:par>
                                <p:cTn id="11" presetID="8" presetClass="emph" presetSubtype="0" repeatCount="indefinite" fill="hold" grpId="1" nodeType="withEffect">
                                  <p:stCondLst>
                                    <p:cond delay="0"/>
                                  </p:stCondLst>
                                  <p:childTnLst>
                                    <p:animRot by="21600000">
                                      <p:cBhvr>
                                        <p:cTn id="12" dur="1000" fill="hold"/>
                                        <p:tgtEl>
                                          <p:spTgt spid="31"/>
                                        </p:tgtEl>
                                        <p:attrNameLst>
                                          <p:attrName>r</p:attrName>
                                        </p:attrNameLst>
                                      </p:cBhvr>
                                    </p:animRot>
                                  </p:childTnLst>
                                </p:cTn>
                              </p:par>
                              <p:par>
                                <p:cTn id="13" presetID="21" presetClass="exit" presetSubtype="1" repeatCount="indefinite" fill="hold" grpId="0" nodeType="withEffect">
                                  <p:stCondLst>
                                    <p:cond delay="0"/>
                                  </p:stCondLst>
                                  <p:childTnLst>
                                    <p:animEffect transition="out" filter="wheel(1)">
                                      <p:cBhvr>
                                        <p:cTn id="14" dur="1000"/>
                                        <p:tgtEl>
                                          <p:spTgt spid="31"/>
                                        </p:tgtEl>
                                      </p:cBhvr>
                                    </p:animEffect>
                                    <p:set>
                                      <p:cBhvr>
                                        <p:cTn id="15" dur="1" fill="hold">
                                          <p:stCondLst>
                                            <p:cond delay="999"/>
                                          </p:stCondLst>
                                        </p:cTn>
                                        <p:tgtEl>
                                          <p:spTgt spid="31"/>
                                        </p:tgtEl>
                                        <p:attrNameLst>
                                          <p:attrName>style.visibility</p:attrName>
                                        </p:attrNameLst>
                                      </p:cBhvr>
                                      <p:to>
                                        <p:strVal val="hidden"/>
                                      </p:to>
                                    </p:set>
                                  </p:childTnLst>
                                </p:cTn>
                              </p:par>
                            </p:childTnLst>
                          </p:cTn>
                        </p:par>
                        <p:par>
                          <p:cTn id="16" fill="hold">
                            <p:stCondLst>
                              <p:cond delay="1500"/>
                            </p:stCondLst>
                            <p:childTnLst>
                              <p:par>
                                <p:cTn id="17" presetID="1" presetClass="entr" presetSubtype="0" fill="hold" grpId="0" nodeType="afterEffect">
                                  <p:stCondLst>
                                    <p:cond delay="0"/>
                                  </p:stCondLst>
                                  <p:childTnLst>
                                    <p:set>
                                      <p:cBhvr>
                                        <p:cTn id="18" dur="1" fill="hold">
                                          <p:stCondLst>
                                            <p:cond delay="999"/>
                                          </p:stCondLst>
                                        </p:cTn>
                                        <p:tgtEl>
                                          <p:spTgt spid="9"/>
                                        </p:tgtEl>
                                        <p:attrNameLst>
                                          <p:attrName>style.visibility</p:attrName>
                                        </p:attrNameLst>
                                      </p:cBhvr>
                                      <p:to>
                                        <p:strVal val="visible"/>
                                      </p:to>
                                    </p:set>
                                  </p:childTnLst>
                                </p:cTn>
                              </p:par>
                            </p:childTnLst>
                          </p:cTn>
                        </p:par>
                        <p:par>
                          <p:cTn id="19" fill="hold">
                            <p:stCondLst>
                              <p:cond delay="2500"/>
                            </p:stCondLst>
                            <p:childTnLst>
                              <p:par>
                                <p:cTn id="20" presetID="1" presetClass="entr" presetSubtype="0" fill="hold" grpId="0" nodeType="afterEffect">
                                  <p:stCondLst>
                                    <p:cond delay="0"/>
                                  </p:stCondLst>
                                  <p:childTnLst>
                                    <p:set>
                                      <p:cBhvr>
                                        <p:cTn id="21" dur="1" fill="hold">
                                          <p:stCondLst>
                                            <p:cond delay="999"/>
                                          </p:stCondLst>
                                        </p:cTn>
                                        <p:tgtEl>
                                          <p:spTgt spid="10"/>
                                        </p:tgtEl>
                                        <p:attrNameLst>
                                          <p:attrName>style.visibility</p:attrName>
                                        </p:attrNameLst>
                                      </p:cBhvr>
                                      <p:to>
                                        <p:strVal val="visible"/>
                                      </p:to>
                                    </p:set>
                                  </p:childTnLst>
                                </p:cTn>
                              </p:par>
                            </p:childTnLst>
                          </p:cTn>
                        </p:par>
                        <p:par>
                          <p:cTn id="22" fill="hold">
                            <p:stCondLst>
                              <p:cond delay="3500"/>
                            </p:stCondLst>
                            <p:childTnLst>
                              <p:par>
                                <p:cTn id="23" presetID="1" presetClass="entr" presetSubtype="0" fill="hold" grpId="0" nodeType="afterEffect">
                                  <p:stCondLst>
                                    <p:cond delay="0"/>
                                  </p:stCondLst>
                                  <p:childTnLst>
                                    <p:set>
                                      <p:cBhvr>
                                        <p:cTn id="24" dur="1" fill="hold">
                                          <p:stCondLst>
                                            <p:cond delay="999"/>
                                          </p:stCondLst>
                                        </p:cTn>
                                        <p:tgtEl>
                                          <p:spTgt spid="11"/>
                                        </p:tgtEl>
                                        <p:attrNameLst>
                                          <p:attrName>style.visibility</p:attrName>
                                        </p:attrNameLst>
                                      </p:cBhvr>
                                      <p:to>
                                        <p:strVal val="visible"/>
                                      </p:to>
                                    </p:set>
                                  </p:childTnLst>
                                </p:cTn>
                              </p:par>
                            </p:childTnLst>
                          </p:cTn>
                        </p:par>
                        <p:par>
                          <p:cTn id="25" fill="hold">
                            <p:stCondLst>
                              <p:cond delay="4500"/>
                            </p:stCondLst>
                            <p:childTnLst>
                              <p:par>
                                <p:cTn id="26" presetID="1" presetClass="entr" presetSubtype="0" fill="hold" grpId="0" nodeType="afterEffect">
                                  <p:stCondLst>
                                    <p:cond delay="0"/>
                                  </p:stCondLst>
                                  <p:childTnLst>
                                    <p:set>
                                      <p:cBhvr>
                                        <p:cTn id="27" dur="1" fill="hold">
                                          <p:stCondLst>
                                            <p:cond delay="999"/>
                                          </p:stCondLst>
                                        </p:cTn>
                                        <p:tgtEl>
                                          <p:spTgt spid="12"/>
                                        </p:tgtEl>
                                        <p:attrNameLst>
                                          <p:attrName>style.visibility</p:attrName>
                                        </p:attrNameLst>
                                      </p:cBhvr>
                                      <p:to>
                                        <p:strVal val="visible"/>
                                      </p:to>
                                    </p:set>
                                  </p:childTnLst>
                                </p:cTn>
                              </p:par>
                            </p:childTnLst>
                          </p:cTn>
                        </p:par>
                        <p:par>
                          <p:cTn id="28" fill="hold">
                            <p:stCondLst>
                              <p:cond delay="5500"/>
                            </p:stCondLst>
                            <p:childTnLst>
                              <p:par>
                                <p:cTn id="29" presetID="1" presetClass="entr" presetSubtype="0" fill="hold" grpId="0" nodeType="afterEffect">
                                  <p:stCondLst>
                                    <p:cond delay="0"/>
                                  </p:stCondLst>
                                  <p:childTnLst>
                                    <p:set>
                                      <p:cBhvr>
                                        <p:cTn id="30" dur="1" fill="hold">
                                          <p:stCondLst>
                                            <p:cond delay="999"/>
                                          </p:stCondLst>
                                        </p:cTn>
                                        <p:tgtEl>
                                          <p:spTgt spid="13"/>
                                        </p:tgtEl>
                                        <p:attrNameLst>
                                          <p:attrName>style.visibility</p:attrName>
                                        </p:attrNameLst>
                                      </p:cBhvr>
                                      <p:to>
                                        <p:strVal val="visible"/>
                                      </p:to>
                                    </p:set>
                                  </p:childTnLst>
                                </p:cTn>
                              </p:par>
                            </p:childTnLst>
                          </p:cTn>
                        </p:par>
                        <p:par>
                          <p:cTn id="31" fill="hold">
                            <p:stCondLst>
                              <p:cond delay="6500"/>
                            </p:stCondLst>
                            <p:childTnLst>
                              <p:par>
                                <p:cTn id="32" presetID="1" presetClass="entr" presetSubtype="0" fill="hold" grpId="0" nodeType="afterEffect">
                                  <p:stCondLst>
                                    <p:cond delay="0"/>
                                  </p:stCondLst>
                                  <p:childTnLst>
                                    <p:set>
                                      <p:cBhvr>
                                        <p:cTn id="33" dur="1" fill="hold">
                                          <p:stCondLst>
                                            <p:cond delay="999"/>
                                          </p:stCondLst>
                                        </p:cTn>
                                        <p:tgtEl>
                                          <p:spTgt spid="14"/>
                                        </p:tgtEl>
                                        <p:attrNameLst>
                                          <p:attrName>style.visibility</p:attrName>
                                        </p:attrNameLst>
                                      </p:cBhvr>
                                      <p:to>
                                        <p:strVal val="visible"/>
                                      </p:to>
                                    </p:set>
                                  </p:childTnLst>
                                </p:cTn>
                              </p:par>
                            </p:childTnLst>
                          </p:cTn>
                        </p:par>
                        <p:par>
                          <p:cTn id="34" fill="hold">
                            <p:stCondLst>
                              <p:cond delay="7500"/>
                            </p:stCondLst>
                            <p:childTnLst>
                              <p:par>
                                <p:cTn id="35" presetID="1" presetClass="entr" presetSubtype="0" fill="hold" grpId="0" nodeType="afterEffect">
                                  <p:stCondLst>
                                    <p:cond delay="0"/>
                                  </p:stCondLst>
                                  <p:childTnLst>
                                    <p:set>
                                      <p:cBhvr>
                                        <p:cTn id="36" dur="1" fill="hold">
                                          <p:stCondLst>
                                            <p:cond delay="999"/>
                                          </p:stCondLst>
                                        </p:cTn>
                                        <p:tgtEl>
                                          <p:spTgt spid="15"/>
                                        </p:tgtEl>
                                        <p:attrNameLst>
                                          <p:attrName>style.visibility</p:attrName>
                                        </p:attrNameLst>
                                      </p:cBhvr>
                                      <p:to>
                                        <p:strVal val="visible"/>
                                      </p:to>
                                    </p:set>
                                  </p:childTnLst>
                                </p:cTn>
                              </p:par>
                            </p:childTnLst>
                          </p:cTn>
                        </p:par>
                        <p:par>
                          <p:cTn id="37" fill="hold">
                            <p:stCondLst>
                              <p:cond delay="8500"/>
                            </p:stCondLst>
                            <p:childTnLst>
                              <p:par>
                                <p:cTn id="38" presetID="1" presetClass="entr" presetSubtype="0" fill="hold" grpId="0" nodeType="afterEffect">
                                  <p:stCondLst>
                                    <p:cond delay="0"/>
                                  </p:stCondLst>
                                  <p:childTnLst>
                                    <p:set>
                                      <p:cBhvr>
                                        <p:cTn id="39" dur="1" fill="hold">
                                          <p:stCondLst>
                                            <p:cond delay="999"/>
                                          </p:stCondLst>
                                        </p:cTn>
                                        <p:tgtEl>
                                          <p:spTgt spid="16"/>
                                        </p:tgtEl>
                                        <p:attrNameLst>
                                          <p:attrName>style.visibility</p:attrName>
                                        </p:attrNameLst>
                                      </p:cBhvr>
                                      <p:to>
                                        <p:strVal val="visible"/>
                                      </p:to>
                                    </p:set>
                                  </p:childTnLst>
                                </p:cTn>
                              </p:par>
                            </p:childTnLst>
                          </p:cTn>
                        </p:par>
                        <p:par>
                          <p:cTn id="40" fill="hold">
                            <p:stCondLst>
                              <p:cond delay="9500"/>
                            </p:stCondLst>
                            <p:childTnLst>
                              <p:par>
                                <p:cTn id="41" presetID="1" presetClass="entr" presetSubtype="0" fill="hold" grpId="0" nodeType="afterEffect">
                                  <p:stCondLst>
                                    <p:cond delay="0"/>
                                  </p:stCondLst>
                                  <p:childTnLst>
                                    <p:set>
                                      <p:cBhvr>
                                        <p:cTn id="42" dur="1" fill="hold">
                                          <p:stCondLst>
                                            <p:cond delay="999"/>
                                          </p:stCondLst>
                                        </p:cTn>
                                        <p:tgtEl>
                                          <p:spTgt spid="17"/>
                                        </p:tgtEl>
                                        <p:attrNameLst>
                                          <p:attrName>style.visibility</p:attrName>
                                        </p:attrNameLst>
                                      </p:cBhvr>
                                      <p:to>
                                        <p:strVal val="visible"/>
                                      </p:to>
                                    </p:set>
                                  </p:childTnLst>
                                </p:cTn>
                              </p:par>
                            </p:childTnLst>
                          </p:cTn>
                        </p:par>
                        <p:par>
                          <p:cTn id="43" fill="hold">
                            <p:stCondLst>
                              <p:cond delay="10500"/>
                            </p:stCondLst>
                            <p:childTnLst>
                              <p:par>
                                <p:cTn id="44" presetID="1" presetClass="entr" presetSubtype="0" fill="hold" grpId="0" nodeType="afterEffect">
                                  <p:stCondLst>
                                    <p:cond delay="0"/>
                                  </p:stCondLst>
                                  <p:childTnLst>
                                    <p:set>
                                      <p:cBhvr>
                                        <p:cTn id="45" dur="1" fill="hold">
                                          <p:stCondLst>
                                            <p:cond delay="999"/>
                                          </p:stCondLst>
                                        </p:cTn>
                                        <p:tgtEl>
                                          <p:spTgt spid="18"/>
                                        </p:tgtEl>
                                        <p:attrNameLst>
                                          <p:attrName>style.visibility</p:attrName>
                                        </p:attrNameLst>
                                      </p:cBhvr>
                                      <p:to>
                                        <p:strVal val="visible"/>
                                      </p:to>
                                    </p:set>
                                  </p:childTnLst>
                                </p:cTn>
                              </p:par>
                            </p:childTnLst>
                          </p:cTn>
                        </p:par>
                        <p:par>
                          <p:cTn id="46" fill="hold">
                            <p:stCondLst>
                              <p:cond delay="11500"/>
                            </p:stCondLst>
                            <p:childTnLst>
                              <p:par>
                                <p:cTn id="47" presetID="1" presetClass="entr" presetSubtype="0" fill="hold" grpId="0" nodeType="afterEffect">
                                  <p:stCondLst>
                                    <p:cond delay="0"/>
                                  </p:stCondLst>
                                  <p:childTnLst>
                                    <p:set>
                                      <p:cBhvr>
                                        <p:cTn id="48" dur="1" fill="hold">
                                          <p:stCondLst>
                                            <p:cond delay="999"/>
                                          </p:stCondLst>
                                        </p:cTn>
                                        <p:tgtEl>
                                          <p:spTgt spid="19"/>
                                        </p:tgtEl>
                                        <p:attrNameLst>
                                          <p:attrName>style.visibility</p:attrName>
                                        </p:attrNameLst>
                                      </p:cBhvr>
                                      <p:to>
                                        <p:strVal val="visible"/>
                                      </p:to>
                                    </p:set>
                                  </p:childTnLst>
                                </p:cTn>
                              </p:par>
                            </p:childTnLst>
                          </p:cTn>
                        </p:par>
                        <p:par>
                          <p:cTn id="49" fill="hold">
                            <p:stCondLst>
                              <p:cond delay="12500"/>
                            </p:stCondLst>
                            <p:childTnLst>
                              <p:par>
                                <p:cTn id="50" presetID="1" presetClass="entr" presetSubtype="0" fill="hold" grpId="0" nodeType="afterEffect">
                                  <p:stCondLst>
                                    <p:cond delay="0"/>
                                  </p:stCondLst>
                                  <p:childTnLst>
                                    <p:set>
                                      <p:cBhvr>
                                        <p:cTn id="51" dur="1" fill="hold">
                                          <p:stCondLst>
                                            <p:cond delay="999"/>
                                          </p:stCondLst>
                                        </p:cTn>
                                        <p:tgtEl>
                                          <p:spTgt spid="20"/>
                                        </p:tgtEl>
                                        <p:attrNameLst>
                                          <p:attrName>style.visibility</p:attrName>
                                        </p:attrNameLst>
                                      </p:cBhvr>
                                      <p:to>
                                        <p:strVal val="visible"/>
                                      </p:to>
                                    </p:set>
                                  </p:childTnLst>
                                </p:cTn>
                              </p:par>
                            </p:childTnLst>
                          </p:cTn>
                        </p:par>
                        <p:par>
                          <p:cTn id="52" fill="hold">
                            <p:stCondLst>
                              <p:cond delay="13500"/>
                            </p:stCondLst>
                            <p:childTnLst>
                              <p:par>
                                <p:cTn id="53" presetID="1" presetClass="entr" presetSubtype="0" fill="hold" grpId="0" nodeType="afterEffect">
                                  <p:stCondLst>
                                    <p:cond delay="0"/>
                                  </p:stCondLst>
                                  <p:childTnLst>
                                    <p:set>
                                      <p:cBhvr>
                                        <p:cTn id="54" dur="1" fill="hold">
                                          <p:stCondLst>
                                            <p:cond delay="999"/>
                                          </p:stCondLst>
                                        </p:cTn>
                                        <p:tgtEl>
                                          <p:spTgt spid="21"/>
                                        </p:tgtEl>
                                        <p:attrNameLst>
                                          <p:attrName>style.visibility</p:attrName>
                                        </p:attrNameLst>
                                      </p:cBhvr>
                                      <p:to>
                                        <p:strVal val="visible"/>
                                      </p:to>
                                    </p:set>
                                  </p:childTnLst>
                                </p:cTn>
                              </p:par>
                            </p:childTnLst>
                          </p:cTn>
                        </p:par>
                        <p:par>
                          <p:cTn id="55" fill="hold">
                            <p:stCondLst>
                              <p:cond delay="14500"/>
                            </p:stCondLst>
                            <p:childTnLst>
                              <p:par>
                                <p:cTn id="56" presetID="1" presetClass="entr" presetSubtype="0" fill="hold" grpId="0" nodeType="afterEffect">
                                  <p:stCondLst>
                                    <p:cond delay="0"/>
                                  </p:stCondLst>
                                  <p:childTnLst>
                                    <p:set>
                                      <p:cBhvr>
                                        <p:cTn id="57" dur="1" fill="hold">
                                          <p:stCondLst>
                                            <p:cond delay="999"/>
                                          </p:stCondLst>
                                        </p:cTn>
                                        <p:tgtEl>
                                          <p:spTgt spid="22"/>
                                        </p:tgtEl>
                                        <p:attrNameLst>
                                          <p:attrName>style.visibility</p:attrName>
                                        </p:attrNameLst>
                                      </p:cBhvr>
                                      <p:to>
                                        <p:strVal val="visible"/>
                                      </p:to>
                                    </p:set>
                                  </p:childTnLst>
                                </p:cTn>
                              </p:par>
                            </p:childTnLst>
                          </p:cTn>
                        </p:par>
                        <p:par>
                          <p:cTn id="58" fill="hold">
                            <p:stCondLst>
                              <p:cond delay="15500"/>
                            </p:stCondLst>
                            <p:childTnLst>
                              <p:par>
                                <p:cTn id="59" presetID="1" presetClass="entr" presetSubtype="0" fill="hold" grpId="0" nodeType="afterEffect">
                                  <p:stCondLst>
                                    <p:cond delay="0"/>
                                  </p:stCondLst>
                                  <p:childTnLst>
                                    <p:set>
                                      <p:cBhvr>
                                        <p:cTn id="60"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cashreg.wav"/>
                                        </p:tgtEl>
                                      </p:cMediaNode>
                                    </p:audio>
                                  </p:subTnLst>
                                </p:cTn>
                              </p:par>
                            </p:childTnLst>
                          </p:cTn>
                        </p:par>
                      </p:childTnLst>
                    </p:cTn>
                  </p:par>
                  <p:par>
                    <p:cTn id="61" fill="hold">
                      <p:stCondLst>
                        <p:cond delay="indefinite"/>
                      </p:stCondLst>
                      <p:childTnLst>
                        <p:par>
                          <p:cTn id="62" fill="hold">
                            <p:stCondLst>
                              <p:cond delay="0"/>
                            </p:stCondLst>
                            <p:childTnLst>
                              <p:par>
                                <p:cTn id="63" presetID="42" presetClass="entr" presetSubtype="0" fill="hold" grpId="0" nodeType="click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fade">
                                      <p:cBhvr>
                                        <p:cTn id="65" dur="1000"/>
                                        <p:tgtEl>
                                          <p:spTgt spid="26"/>
                                        </p:tgtEl>
                                      </p:cBhvr>
                                    </p:animEffect>
                                    <p:anim calcmode="lin" valueType="num">
                                      <p:cBhvr>
                                        <p:cTn id="66" dur="1000" fill="hold"/>
                                        <p:tgtEl>
                                          <p:spTgt spid="26"/>
                                        </p:tgtEl>
                                        <p:attrNameLst>
                                          <p:attrName>ppt_x</p:attrName>
                                        </p:attrNameLst>
                                      </p:cBhvr>
                                      <p:tavLst>
                                        <p:tav tm="0">
                                          <p:val>
                                            <p:strVal val="#ppt_x"/>
                                          </p:val>
                                        </p:tav>
                                        <p:tav tm="100000">
                                          <p:val>
                                            <p:strVal val="#ppt_x"/>
                                          </p:val>
                                        </p:tav>
                                      </p:tavLst>
                                    </p:anim>
                                    <p:anim calcmode="lin" valueType="num">
                                      <p:cBhvr>
                                        <p:cTn id="6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31" grpId="0" animBg="1"/>
      <p:bldP spid="31" grpId="1" animBg="1"/>
      <p:bldP spid="31" grpId="2" animBg="1"/>
      <p:bldP spid="2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1222167" y="144766"/>
            <a:ext cx="1498385" cy="1498385"/>
          </a:xfrm>
          <a:prstGeom prst="ellipse">
            <a:avLst/>
          </a:prstGeom>
          <a:blipFill dpi="0" rotWithShape="1">
            <a:blip r:embed="rId5"/>
            <a:srcRect/>
            <a:stretch>
              <a:fillRect/>
            </a:stretch>
          </a:blip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4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3" name="Group 2"/>
          <p:cNvGrpSpPr/>
          <p:nvPr/>
        </p:nvGrpSpPr>
        <p:grpSpPr>
          <a:xfrm>
            <a:off x="0" y="47596"/>
            <a:ext cx="12192000" cy="1755058"/>
            <a:chOff x="0" y="47596"/>
            <a:chExt cx="12192000" cy="1755058"/>
          </a:xfrm>
        </p:grpSpPr>
        <p:sp>
          <p:nvSpPr>
            <p:cNvPr id="5" name="Rectangle 4"/>
            <p:cNvSpPr/>
            <p:nvPr/>
          </p:nvSpPr>
          <p:spPr>
            <a:xfrm>
              <a:off x="0" y="723956"/>
              <a:ext cx="12192000" cy="356935"/>
            </a:xfrm>
            <a:prstGeom prst="rect">
              <a:avLst/>
            </a:prstGeom>
            <a:blipFill dpi="0" rotWithShape="1">
              <a:blip r:embed="rId5"/>
              <a:srcRect/>
              <a:stretch>
                <a:fillRect/>
              </a:stretch>
            </a:blipFill>
            <a:ln>
              <a:noFill/>
            </a:ln>
            <a:effectLst>
              <a:outerShdw blurRad="44450" dist="27940" dir="5400000" algn="ctr">
                <a:srgbClr val="000000">
                  <a:alpha val="32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5" name="Rectangle 24"/>
            <p:cNvSpPr/>
            <p:nvPr/>
          </p:nvSpPr>
          <p:spPr>
            <a:xfrm>
              <a:off x="3392666" y="617480"/>
              <a:ext cx="8557147" cy="569886"/>
            </a:xfrm>
            <a:prstGeom prst="rect">
              <a:avLst/>
            </a:prstGeom>
            <a:blipFill dpi="0" rotWithShape="1">
              <a:blip r:embed="rId5"/>
              <a:srcRect/>
              <a:stretch>
                <a:fillRect/>
              </a:stretch>
            </a:blipFill>
            <a:ln>
              <a:noFill/>
            </a:ln>
            <a:effectLst>
              <a:outerShdw blurRad="44450" dist="27940" dir="5400000" algn="ctr">
                <a:srgbClr val="000000">
                  <a:alpha val="32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7" name="Rectangle 6"/>
            <p:cNvSpPr/>
            <p:nvPr/>
          </p:nvSpPr>
          <p:spPr>
            <a:xfrm>
              <a:off x="3558428" y="47596"/>
              <a:ext cx="8225624" cy="1755058"/>
            </a:xfrm>
            <a:prstGeom prst="rect">
              <a:avLst/>
            </a:prstGeom>
            <a:blipFill>
              <a:blip r:embed="rId5"/>
              <a:stretch>
                <a:fillRect/>
              </a:stretch>
            </a:blipFill>
            <a:ln>
              <a:noFill/>
            </a:ln>
            <a:effectLst>
              <a:outerShdw blurRad="1270000" dir="21540000" sx="1000" sy="1000" algn="ctr">
                <a:srgbClr val="000000"/>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kumimoji="0" lang="en-US" sz="2800" b="1" i="0" u="none" strike="noStrike" kern="1200" cap="none" spc="0" normalizeH="0" baseline="0" noProof="0">
                  <a:ln>
                    <a:noFill/>
                  </a:ln>
                  <a:solidFill>
                    <a:srgbClr val="FFFF00"/>
                  </a:solidFill>
                  <a:effectLst/>
                  <a:uLnTx/>
                  <a:uFillTx/>
                  <a:latin typeface="+mj-lt"/>
                  <a:ea typeface="Tahoma" panose="020B0604030504040204" pitchFamily="34" charset="0"/>
                  <a:cs typeface="Tahoma" panose="020B0604030504040204" pitchFamily="34" charset="0"/>
                </a:rPr>
                <a:t>Câu</a:t>
              </a:r>
              <a:r>
                <a:rPr kumimoji="0" lang="en-US" sz="2800" b="1" i="0" u="none" strike="noStrike" kern="1200" cap="none" spc="0" normalizeH="0" noProof="0">
                  <a:ln>
                    <a:noFill/>
                  </a:ln>
                  <a:solidFill>
                    <a:srgbClr val="FFFF00"/>
                  </a:solidFill>
                  <a:effectLst/>
                  <a:uLnTx/>
                  <a:uFillTx/>
                  <a:latin typeface="+mj-lt"/>
                  <a:ea typeface="Tahoma" panose="020B0604030504040204" pitchFamily="34" charset="0"/>
                  <a:cs typeface="Tahoma" panose="020B0604030504040204" pitchFamily="34" charset="0"/>
                </a:rPr>
                <a:t> 7: </a:t>
              </a:r>
              <a:r>
                <a:rPr lang="en-US" sz="2800" b="1">
                  <a:solidFill>
                    <a:schemeClr val="bg1"/>
                  </a:solidFill>
                  <a:latin typeface="+mj-lt"/>
                  <a:ea typeface="Times New Roman" panose="02020603050405020304" pitchFamily="18" charset="0"/>
                </a:rPr>
                <a:t>Nếu 20 năm sau (tính từ năm 2018) em có 1 cửa hàng tivi thì em chọn thời gian nào để có thể bán được nhiều tivi nhất trong năm? </a:t>
              </a:r>
              <a:endParaRPr lang="vi-VN" sz="2800" b="1" dirty="0">
                <a:solidFill>
                  <a:schemeClr val="bg1"/>
                </a:solidFill>
                <a:latin typeface="+mj-lt"/>
                <a:ea typeface="Tahoma" panose="020B0604030504040204" pitchFamily="34" charset="0"/>
                <a:cs typeface="Tahoma" panose="020B0604030504040204" pitchFamily="34" charset="0"/>
              </a:endParaRPr>
            </a:p>
          </p:txBody>
        </p:sp>
      </p:grpSp>
      <p:sp>
        <p:nvSpPr>
          <p:cNvPr id="8" name="Oval 7"/>
          <p:cNvSpPr/>
          <p:nvPr/>
        </p:nvSpPr>
        <p:spPr>
          <a:xfrm>
            <a:off x="1222167" y="144766"/>
            <a:ext cx="1498385" cy="1498385"/>
          </a:xfrm>
          <a:prstGeom prst="ellipse">
            <a:avLst/>
          </a:prstGeom>
          <a:blipFill dpi="0" rotWithShape="1">
            <a:blip r:embed="rId5"/>
            <a:srcRect/>
            <a:stretch>
              <a:fillRect/>
            </a:stretch>
          </a:blip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15</a:t>
            </a:r>
            <a:endParaRPr kumimoji="0" lang="vi-VN"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9" name="Oval 8"/>
          <p:cNvSpPr/>
          <p:nvPr/>
        </p:nvSpPr>
        <p:spPr>
          <a:xfrm>
            <a:off x="1222167" y="144766"/>
            <a:ext cx="1498385" cy="1498385"/>
          </a:xfrm>
          <a:prstGeom prst="ellipse">
            <a:avLst/>
          </a:prstGeom>
          <a:blipFill dpi="0" rotWithShape="1">
            <a:blip r:embed="rId5"/>
            <a:srcRect/>
            <a:stretch>
              <a:fillRect/>
            </a:stretch>
          </a:blip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14</a:t>
            </a:r>
            <a:endParaRPr kumimoji="0" lang="vi-VN"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0" name="Oval 9"/>
          <p:cNvSpPr/>
          <p:nvPr/>
        </p:nvSpPr>
        <p:spPr>
          <a:xfrm>
            <a:off x="1222167" y="144766"/>
            <a:ext cx="1498385" cy="1498385"/>
          </a:xfrm>
          <a:prstGeom prst="ellipse">
            <a:avLst/>
          </a:prstGeom>
          <a:blipFill dpi="0" rotWithShape="1">
            <a:blip r:embed="rId5"/>
            <a:srcRect/>
            <a:stretch>
              <a:fillRect/>
            </a:stretch>
          </a:blip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13</a:t>
            </a:r>
            <a:endParaRPr kumimoji="0" lang="vi-VN"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1" name="Oval 10"/>
          <p:cNvSpPr/>
          <p:nvPr/>
        </p:nvSpPr>
        <p:spPr>
          <a:xfrm>
            <a:off x="1222167" y="144766"/>
            <a:ext cx="1498385" cy="1498385"/>
          </a:xfrm>
          <a:prstGeom prst="ellipse">
            <a:avLst/>
          </a:prstGeom>
          <a:blipFill dpi="0" rotWithShape="1">
            <a:blip r:embed="rId5"/>
            <a:srcRect/>
            <a:stretch>
              <a:fillRect/>
            </a:stretch>
          </a:blip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12</a:t>
            </a:r>
            <a:endParaRPr kumimoji="0" lang="vi-VN"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2" name="Oval 11"/>
          <p:cNvSpPr/>
          <p:nvPr/>
        </p:nvSpPr>
        <p:spPr>
          <a:xfrm>
            <a:off x="1222167" y="144766"/>
            <a:ext cx="1498385" cy="1498385"/>
          </a:xfrm>
          <a:prstGeom prst="ellipse">
            <a:avLst/>
          </a:prstGeom>
          <a:blipFill dpi="0" rotWithShape="1">
            <a:blip r:embed="rId5"/>
            <a:srcRect/>
            <a:stretch>
              <a:fillRect/>
            </a:stretch>
          </a:blip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11</a:t>
            </a:r>
            <a:endParaRPr kumimoji="0" lang="vi-VN"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3" name="Oval 12"/>
          <p:cNvSpPr/>
          <p:nvPr/>
        </p:nvSpPr>
        <p:spPr>
          <a:xfrm>
            <a:off x="1222167" y="144766"/>
            <a:ext cx="1498385" cy="1498385"/>
          </a:xfrm>
          <a:prstGeom prst="ellipse">
            <a:avLst/>
          </a:prstGeom>
          <a:blipFill dpi="0" rotWithShape="1">
            <a:blip r:embed="rId5"/>
            <a:srcRect/>
            <a:stretch>
              <a:fillRect/>
            </a:stretch>
          </a:blip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10</a:t>
            </a:r>
            <a:endParaRPr kumimoji="0" lang="vi-VN"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4" name="Oval 13"/>
          <p:cNvSpPr/>
          <p:nvPr/>
        </p:nvSpPr>
        <p:spPr>
          <a:xfrm>
            <a:off x="1222167" y="144766"/>
            <a:ext cx="1498385" cy="1498385"/>
          </a:xfrm>
          <a:prstGeom prst="ellipse">
            <a:avLst/>
          </a:prstGeom>
          <a:blipFill dpi="0" rotWithShape="1">
            <a:blip r:embed="rId5"/>
            <a:srcRect/>
            <a:stretch>
              <a:fillRect/>
            </a:stretch>
          </a:blip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09</a:t>
            </a:r>
            <a:endParaRPr kumimoji="0" lang="vi-VN"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5" name="Oval 14"/>
          <p:cNvSpPr/>
          <p:nvPr/>
        </p:nvSpPr>
        <p:spPr>
          <a:xfrm>
            <a:off x="1222167" y="144766"/>
            <a:ext cx="1498385" cy="1498385"/>
          </a:xfrm>
          <a:prstGeom prst="ellipse">
            <a:avLst/>
          </a:prstGeom>
          <a:blipFill dpi="0" rotWithShape="1">
            <a:blip r:embed="rId5"/>
            <a:srcRect/>
            <a:stretch>
              <a:fillRect/>
            </a:stretch>
          </a:blip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08</a:t>
            </a:r>
            <a:endParaRPr kumimoji="0" lang="vi-VN"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28" name="Picture 27"/>
          <p:cNvPicPr>
            <a:picLocks noChangeAspect="1"/>
          </p:cNvPicPr>
          <p:nvPr/>
        </p:nvPicPr>
        <p:blipFill>
          <a:blip r:embed="rId6"/>
          <a:stretch>
            <a:fillRect/>
          </a:stretch>
        </p:blipFill>
        <p:spPr>
          <a:xfrm>
            <a:off x="84094" y="1883229"/>
            <a:ext cx="7984743" cy="4894139"/>
          </a:xfrm>
          <a:prstGeom prst="rect">
            <a:avLst/>
          </a:prstGeom>
          <a:ln>
            <a:noFill/>
          </a:ln>
        </p:spPr>
      </p:pic>
      <p:sp>
        <p:nvSpPr>
          <p:cNvPr id="16" name="Oval 15"/>
          <p:cNvSpPr/>
          <p:nvPr/>
        </p:nvSpPr>
        <p:spPr>
          <a:xfrm>
            <a:off x="1222167" y="144766"/>
            <a:ext cx="1498385" cy="1498385"/>
          </a:xfrm>
          <a:prstGeom prst="ellipse">
            <a:avLst/>
          </a:prstGeom>
          <a:blipFill dpi="0" rotWithShape="1">
            <a:blip r:embed="rId5"/>
            <a:srcRect/>
            <a:stretch>
              <a:fillRect/>
            </a:stretch>
          </a:blip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07</a:t>
            </a:r>
            <a:endParaRPr kumimoji="0" lang="vi-VN"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7" name="Oval 16"/>
          <p:cNvSpPr/>
          <p:nvPr/>
        </p:nvSpPr>
        <p:spPr>
          <a:xfrm>
            <a:off x="1222167" y="144766"/>
            <a:ext cx="1498385" cy="1498385"/>
          </a:xfrm>
          <a:prstGeom prst="ellipse">
            <a:avLst/>
          </a:prstGeom>
          <a:blipFill dpi="0" rotWithShape="1">
            <a:blip r:embed="rId5"/>
            <a:srcRect/>
            <a:stretch>
              <a:fillRect/>
            </a:stretch>
          </a:blip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06</a:t>
            </a:r>
            <a:endParaRPr kumimoji="0" lang="vi-VN"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8" name="Oval 17"/>
          <p:cNvSpPr/>
          <p:nvPr/>
        </p:nvSpPr>
        <p:spPr>
          <a:xfrm>
            <a:off x="1222167" y="144766"/>
            <a:ext cx="1498385" cy="1498385"/>
          </a:xfrm>
          <a:prstGeom prst="ellipse">
            <a:avLst/>
          </a:prstGeom>
          <a:blipFill dpi="0" rotWithShape="1">
            <a:blip r:embed="rId5"/>
            <a:srcRect/>
            <a:stretch>
              <a:fillRect/>
            </a:stretch>
          </a:blip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05</a:t>
            </a:r>
            <a:endParaRPr kumimoji="0" lang="vi-VN"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9" name="Oval 18"/>
          <p:cNvSpPr/>
          <p:nvPr/>
        </p:nvSpPr>
        <p:spPr>
          <a:xfrm>
            <a:off x="1222167" y="144766"/>
            <a:ext cx="1498385" cy="1498385"/>
          </a:xfrm>
          <a:prstGeom prst="ellipse">
            <a:avLst/>
          </a:prstGeom>
          <a:blipFill dpi="0" rotWithShape="1">
            <a:blip r:embed="rId5"/>
            <a:srcRect/>
            <a:stretch>
              <a:fillRect/>
            </a:stretch>
          </a:blip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04</a:t>
            </a:r>
            <a:endParaRPr kumimoji="0" lang="vi-VN"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0" name="Oval 19"/>
          <p:cNvSpPr/>
          <p:nvPr/>
        </p:nvSpPr>
        <p:spPr>
          <a:xfrm>
            <a:off x="1222167" y="144766"/>
            <a:ext cx="1498385" cy="1498385"/>
          </a:xfrm>
          <a:prstGeom prst="ellipse">
            <a:avLst/>
          </a:prstGeom>
          <a:blipFill dpi="0" rotWithShape="1">
            <a:blip r:embed="rId5"/>
            <a:srcRect/>
            <a:stretch>
              <a:fillRect/>
            </a:stretch>
          </a:blip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03</a:t>
            </a:r>
            <a:endParaRPr kumimoji="0" lang="vi-VN"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1" name="Oval 20"/>
          <p:cNvSpPr/>
          <p:nvPr/>
        </p:nvSpPr>
        <p:spPr>
          <a:xfrm>
            <a:off x="1222167" y="144766"/>
            <a:ext cx="1498385" cy="1498385"/>
          </a:xfrm>
          <a:prstGeom prst="ellipse">
            <a:avLst/>
          </a:prstGeom>
          <a:blipFill dpi="0" rotWithShape="1">
            <a:blip r:embed="rId5"/>
            <a:srcRect/>
            <a:stretch>
              <a:fillRect/>
            </a:stretch>
          </a:blip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02</a:t>
            </a:r>
            <a:endParaRPr kumimoji="0" lang="vi-VN"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2" name="Oval 21"/>
          <p:cNvSpPr/>
          <p:nvPr/>
        </p:nvSpPr>
        <p:spPr>
          <a:xfrm>
            <a:off x="1222167" y="144766"/>
            <a:ext cx="1498385" cy="1498385"/>
          </a:xfrm>
          <a:prstGeom prst="ellipse">
            <a:avLst/>
          </a:prstGeom>
          <a:blipFill dpi="0" rotWithShape="1">
            <a:blip r:embed="rId5"/>
            <a:srcRect/>
            <a:stretch>
              <a:fillRect/>
            </a:stretch>
          </a:blip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01</a:t>
            </a:r>
            <a:endParaRPr kumimoji="0" lang="vi-VN"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3" name="Oval 22">
            <a:hlinkClick r:id="rId7" action="ppaction://hlinksldjump"/>
          </p:cNvPr>
          <p:cNvSpPr/>
          <p:nvPr/>
        </p:nvSpPr>
        <p:spPr>
          <a:xfrm>
            <a:off x="1210736" y="121903"/>
            <a:ext cx="1498385" cy="1498385"/>
          </a:xfrm>
          <a:prstGeom prst="ellipse">
            <a:avLst/>
          </a:prstGeom>
          <a:blipFill dpi="0" rotWithShape="1">
            <a:blip r:embed="rId5"/>
            <a:srcRect/>
            <a:stretch>
              <a:fillRect/>
            </a:stretch>
          </a:blip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HẾT GIỜ</a:t>
            </a:r>
            <a:endParaRPr kumimoji="0" lang="vi-VN" sz="24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1" name="Oval 30"/>
          <p:cNvSpPr/>
          <p:nvPr/>
        </p:nvSpPr>
        <p:spPr>
          <a:xfrm>
            <a:off x="1305943" y="228542"/>
            <a:ext cx="1330832" cy="1330832"/>
          </a:xfrm>
          <a:prstGeom prst="ellipse">
            <a:avLst/>
          </a:prstGeom>
          <a:noFill/>
          <a:ln w="66675" cmpd="dbl">
            <a:solidFill>
              <a:srgbClr val="00FFCC"/>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FFFF00"/>
              </a:solidFill>
              <a:effectLst/>
              <a:uLnTx/>
              <a:uFillTx/>
              <a:latin typeface="Arial" panose="020B0604020202020204" pitchFamily="34" charset="0"/>
              <a:ea typeface="+mn-ea"/>
              <a:cs typeface="+mn-cs"/>
            </a:endParaRPr>
          </a:p>
        </p:txBody>
      </p:sp>
      <p:sp>
        <p:nvSpPr>
          <p:cNvPr id="26" name="Rectangle 25"/>
          <p:cNvSpPr/>
          <p:nvPr/>
        </p:nvSpPr>
        <p:spPr>
          <a:xfrm>
            <a:off x="6564939" y="2324848"/>
            <a:ext cx="5219113" cy="3108543"/>
          </a:xfrm>
          <a:prstGeom prst="rect">
            <a:avLst/>
          </a:prstGeom>
          <a:solidFill>
            <a:srgbClr val="FFFF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algn="just">
              <a:spcAft>
                <a:spcPts val="0"/>
              </a:spcAft>
            </a:pPr>
            <a:r>
              <a:rPr lang="en-US" sz="2800">
                <a:latin typeface="+mj-lt"/>
                <a:ea typeface="Times New Roman" panose="02020603050405020304" pitchFamily="18" charset="0"/>
              </a:rPr>
              <a:t>Nếu 20 năm sau (tính từ năm 2018) em có 1 cửa hàng tivi thì em chọn thời gian tầm tháng 5, tháng 6 để bán được nhiều tivi nhất trong năm do thời điểm đó có diễn ra các sự kiện thể thao lớn như World Cup, Euro…</a:t>
            </a:r>
            <a:endParaRPr lang="en-US" sz="2800">
              <a:latin typeface="+mj-lt"/>
              <a:ea typeface="Times New Roman" panose="02020603050405020304" pitchFamily="18" charset="0"/>
              <a:cs typeface="Times New Roman" panose="02020603050405020304" pitchFamily="18" charset="0"/>
            </a:endParaRPr>
          </a:p>
        </p:txBody>
      </p:sp>
      <p:sp>
        <p:nvSpPr>
          <p:cNvPr id="27" name="Left Arrow 26">
            <a:hlinkClick r:id="rId8" action="ppaction://hlinksldjump"/>
          </p:cNvPr>
          <p:cNvSpPr/>
          <p:nvPr/>
        </p:nvSpPr>
        <p:spPr>
          <a:xfrm>
            <a:off x="11132542" y="6217920"/>
            <a:ext cx="937538" cy="601490"/>
          </a:xfrm>
          <a:prstGeom prst="lef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05859717"/>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lato.wav"/>
          </p:stSnd>
        </p:sndAc>
      </p:transition>
    </mc:Choice>
    <mc:Fallback xmlns="">
      <p:transition spd="slow">
        <p:sndAc>
          <p:stSnd>
            <p:snd r:embed="rId9" name="lato.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2"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999"/>
                                          </p:stCondLst>
                                        </p:cTn>
                                        <p:tgtEl>
                                          <p:spTgt spid="8"/>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3" name="nhacchocauhoi.wav"/>
                                        </p:tgtEl>
                                      </p:cMediaNode>
                                    </p:audio>
                                  </p:subTnLst>
                                </p:cTn>
                              </p:par>
                              <p:par>
                                <p:cTn id="11" presetID="8" presetClass="emph" presetSubtype="0" repeatCount="indefinite" fill="hold" grpId="1" nodeType="withEffect">
                                  <p:stCondLst>
                                    <p:cond delay="0"/>
                                  </p:stCondLst>
                                  <p:childTnLst>
                                    <p:animRot by="21600000">
                                      <p:cBhvr>
                                        <p:cTn id="12" dur="1000" fill="hold"/>
                                        <p:tgtEl>
                                          <p:spTgt spid="31"/>
                                        </p:tgtEl>
                                        <p:attrNameLst>
                                          <p:attrName>r</p:attrName>
                                        </p:attrNameLst>
                                      </p:cBhvr>
                                    </p:animRot>
                                  </p:childTnLst>
                                </p:cTn>
                              </p:par>
                              <p:par>
                                <p:cTn id="13" presetID="21" presetClass="exit" presetSubtype="1" repeatCount="indefinite" fill="hold" grpId="0" nodeType="withEffect">
                                  <p:stCondLst>
                                    <p:cond delay="0"/>
                                  </p:stCondLst>
                                  <p:childTnLst>
                                    <p:animEffect transition="out" filter="wheel(1)">
                                      <p:cBhvr>
                                        <p:cTn id="14" dur="1000"/>
                                        <p:tgtEl>
                                          <p:spTgt spid="31"/>
                                        </p:tgtEl>
                                      </p:cBhvr>
                                    </p:animEffect>
                                    <p:set>
                                      <p:cBhvr>
                                        <p:cTn id="15" dur="1" fill="hold">
                                          <p:stCondLst>
                                            <p:cond delay="999"/>
                                          </p:stCondLst>
                                        </p:cTn>
                                        <p:tgtEl>
                                          <p:spTgt spid="31"/>
                                        </p:tgtEl>
                                        <p:attrNameLst>
                                          <p:attrName>style.visibility</p:attrName>
                                        </p:attrNameLst>
                                      </p:cBhvr>
                                      <p:to>
                                        <p:strVal val="hidden"/>
                                      </p:to>
                                    </p:set>
                                  </p:childTnLst>
                                </p:cTn>
                              </p:par>
                            </p:childTnLst>
                          </p:cTn>
                        </p:par>
                        <p:par>
                          <p:cTn id="16" fill="hold">
                            <p:stCondLst>
                              <p:cond delay="1500"/>
                            </p:stCondLst>
                            <p:childTnLst>
                              <p:par>
                                <p:cTn id="17" presetID="1" presetClass="entr" presetSubtype="0" fill="hold" grpId="0" nodeType="afterEffect">
                                  <p:stCondLst>
                                    <p:cond delay="0"/>
                                  </p:stCondLst>
                                  <p:childTnLst>
                                    <p:set>
                                      <p:cBhvr>
                                        <p:cTn id="18" dur="1" fill="hold">
                                          <p:stCondLst>
                                            <p:cond delay="999"/>
                                          </p:stCondLst>
                                        </p:cTn>
                                        <p:tgtEl>
                                          <p:spTgt spid="9"/>
                                        </p:tgtEl>
                                        <p:attrNameLst>
                                          <p:attrName>style.visibility</p:attrName>
                                        </p:attrNameLst>
                                      </p:cBhvr>
                                      <p:to>
                                        <p:strVal val="visible"/>
                                      </p:to>
                                    </p:set>
                                  </p:childTnLst>
                                </p:cTn>
                              </p:par>
                            </p:childTnLst>
                          </p:cTn>
                        </p:par>
                        <p:par>
                          <p:cTn id="19" fill="hold">
                            <p:stCondLst>
                              <p:cond delay="2500"/>
                            </p:stCondLst>
                            <p:childTnLst>
                              <p:par>
                                <p:cTn id="20" presetID="1" presetClass="entr" presetSubtype="0" fill="hold" grpId="0" nodeType="afterEffect">
                                  <p:stCondLst>
                                    <p:cond delay="0"/>
                                  </p:stCondLst>
                                  <p:childTnLst>
                                    <p:set>
                                      <p:cBhvr>
                                        <p:cTn id="21" dur="1" fill="hold">
                                          <p:stCondLst>
                                            <p:cond delay="999"/>
                                          </p:stCondLst>
                                        </p:cTn>
                                        <p:tgtEl>
                                          <p:spTgt spid="10"/>
                                        </p:tgtEl>
                                        <p:attrNameLst>
                                          <p:attrName>style.visibility</p:attrName>
                                        </p:attrNameLst>
                                      </p:cBhvr>
                                      <p:to>
                                        <p:strVal val="visible"/>
                                      </p:to>
                                    </p:set>
                                  </p:childTnLst>
                                </p:cTn>
                              </p:par>
                            </p:childTnLst>
                          </p:cTn>
                        </p:par>
                        <p:par>
                          <p:cTn id="22" fill="hold">
                            <p:stCondLst>
                              <p:cond delay="3500"/>
                            </p:stCondLst>
                            <p:childTnLst>
                              <p:par>
                                <p:cTn id="23" presetID="1" presetClass="entr" presetSubtype="0" fill="hold" grpId="0" nodeType="afterEffect">
                                  <p:stCondLst>
                                    <p:cond delay="0"/>
                                  </p:stCondLst>
                                  <p:childTnLst>
                                    <p:set>
                                      <p:cBhvr>
                                        <p:cTn id="24" dur="1" fill="hold">
                                          <p:stCondLst>
                                            <p:cond delay="999"/>
                                          </p:stCondLst>
                                        </p:cTn>
                                        <p:tgtEl>
                                          <p:spTgt spid="11"/>
                                        </p:tgtEl>
                                        <p:attrNameLst>
                                          <p:attrName>style.visibility</p:attrName>
                                        </p:attrNameLst>
                                      </p:cBhvr>
                                      <p:to>
                                        <p:strVal val="visible"/>
                                      </p:to>
                                    </p:set>
                                  </p:childTnLst>
                                </p:cTn>
                              </p:par>
                            </p:childTnLst>
                          </p:cTn>
                        </p:par>
                        <p:par>
                          <p:cTn id="25" fill="hold">
                            <p:stCondLst>
                              <p:cond delay="4500"/>
                            </p:stCondLst>
                            <p:childTnLst>
                              <p:par>
                                <p:cTn id="26" presetID="1" presetClass="entr" presetSubtype="0" fill="hold" grpId="0" nodeType="afterEffect">
                                  <p:stCondLst>
                                    <p:cond delay="0"/>
                                  </p:stCondLst>
                                  <p:childTnLst>
                                    <p:set>
                                      <p:cBhvr>
                                        <p:cTn id="27" dur="1" fill="hold">
                                          <p:stCondLst>
                                            <p:cond delay="999"/>
                                          </p:stCondLst>
                                        </p:cTn>
                                        <p:tgtEl>
                                          <p:spTgt spid="12"/>
                                        </p:tgtEl>
                                        <p:attrNameLst>
                                          <p:attrName>style.visibility</p:attrName>
                                        </p:attrNameLst>
                                      </p:cBhvr>
                                      <p:to>
                                        <p:strVal val="visible"/>
                                      </p:to>
                                    </p:set>
                                  </p:childTnLst>
                                </p:cTn>
                              </p:par>
                            </p:childTnLst>
                          </p:cTn>
                        </p:par>
                        <p:par>
                          <p:cTn id="28" fill="hold">
                            <p:stCondLst>
                              <p:cond delay="5500"/>
                            </p:stCondLst>
                            <p:childTnLst>
                              <p:par>
                                <p:cTn id="29" presetID="1" presetClass="entr" presetSubtype="0" fill="hold" grpId="0" nodeType="afterEffect">
                                  <p:stCondLst>
                                    <p:cond delay="0"/>
                                  </p:stCondLst>
                                  <p:childTnLst>
                                    <p:set>
                                      <p:cBhvr>
                                        <p:cTn id="30" dur="1" fill="hold">
                                          <p:stCondLst>
                                            <p:cond delay="999"/>
                                          </p:stCondLst>
                                        </p:cTn>
                                        <p:tgtEl>
                                          <p:spTgt spid="13"/>
                                        </p:tgtEl>
                                        <p:attrNameLst>
                                          <p:attrName>style.visibility</p:attrName>
                                        </p:attrNameLst>
                                      </p:cBhvr>
                                      <p:to>
                                        <p:strVal val="visible"/>
                                      </p:to>
                                    </p:set>
                                  </p:childTnLst>
                                </p:cTn>
                              </p:par>
                            </p:childTnLst>
                          </p:cTn>
                        </p:par>
                        <p:par>
                          <p:cTn id="31" fill="hold">
                            <p:stCondLst>
                              <p:cond delay="6500"/>
                            </p:stCondLst>
                            <p:childTnLst>
                              <p:par>
                                <p:cTn id="32" presetID="1" presetClass="entr" presetSubtype="0" fill="hold" grpId="0" nodeType="afterEffect">
                                  <p:stCondLst>
                                    <p:cond delay="0"/>
                                  </p:stCondLst>
                                  <p:childTnLst>
                                    <p:set>
                                      <p:cBhvr>
                                        <p:cTn id="33" dur="1" fill="hold">
                                          <p:stCondLst>
                                            <p:cond delay="999"/>
                                          </p:stCondLst>
                                        </p:cTn>
                                        <p:tgtEl>
                                          <p:spTgt spid="14"/>
                                        </p:tgtEl>
                                        <p:attrNameLst>
                                          <p:attrName>style.visibility</p:attrName>
                                        </p:attrNameLst>
                                      </p:cBhvr>
                                      <p:to>
                                        <p:strVal val="visible"/>
                                      </p:to>
                                    </p:set>
                                  </p:childTnLst>
                                </p:cTn>
                              </p:par>
                            </p:childTnLst>
                          </p:cTn>
                        </p:par>
                        <p:par>
                          <p:cTn id="34" fill="hold">
                            <p:stCondLst>
                              <p:cond delay="7500"/>
                            </p:stCondLst>
                            <p:childTnLst>
                              <p:par>
                                <p:cTn id="35" presetID="1" presetClass="entr" presetSubtype="0" fill="hold" grpId="0" nodeType="afterEffect">
                                  <p:stCondLst>
                                    <p:cond delay="0"/>
                                  </p:stCondLst>
                                  <p:childTnLst>
                                    <p:set>
                                      <p:cBhvr>
                                        <p:cTn id="36" dur="1" fill="hold">
                                          <p:stCondLst>
                                            <p:cond delay="999"/>
                                          </p:stCondLst>
                                        </p:cTn>
                                        <p:tgtEl>
                                          <p:spTgt spid="15"/>
                                        </p:tgtEl>
                                        <p:attrNameLst>
                                          <p:attrName>style.visibility</p:attrName>
                                        </p:attrNameLst>
                                      </p:cBhvr>
                                      <p:to>
                                        <p:strVal val="visible"/>
                                      </p:to>
                                    </p:set>
                                  </p:childTnLst>
                                </p:cTn>
                              </p:par>
                            </p:childTnLst>
                          </p:cTn>
                        </p:par>
                        <p:par>
                          <p:cTn id="37" fill="hold">
                            <p:stCondLst>
                              <p:cond delay="8500"/>
                            </p:stCondLst>
                            <p:childTnLst>
                              <p:par>
                                <p:cTn id="38" presetID="1" presetClass="entr" presetSubtype="0" fill="hold" grpId="0" nodeType="afterEffect">
                                  <p:stCondLst>
                                    <p:cond delay="0"/>
                                  </p:stCondLst>
                                  <p:childTnLst>
                                    <p:set>
                                      <p:cBhvr>
                                        <p:cTn id="39" dur="1" fill="hold">
                                          <p:stCondLst>
                                            <p:cond delay="999"/>
                                          </p:stCondLst>
                                        </p:cTn>
                                        <p:tgtEl>
                                          <p:spTgt spid="16"/>
                                        </p:tgtEl>
                                        <p:attrNameLst>
                                          <p:attrName>style.visibility</p:attrName>
                                        </p:attrNameLst>
                                      </p:cBhvr>
                                      <p:to>
                                        <p:strVal val="visible"/>
                                      </p:to>
                                    </p:set>
                                  </p:childTnLst>
                                </p:cTn>
                              </p:par>
                            </p:childTnLst>
                          </p:cTn>
                        </p:par>
                        <p:par>
                          <p:cTn id="40" fill="hold">
                            <p:stCondLst>
                              <p:cond delay="9500"/>
                            </p:stCondLst>
                            <p:childTnLst>
                              <p:par>
                                <p:cTn id="41" presetID="1" presetClass="entr" presetSubtype="0" fill="hold" grpId="0" nodeType="afterEffect">
                                  <p:stCondLst>
                                    <p:cond delay="0"/>
                                  </p:stCondLst>
                                  <p:childTnLst>
                                    <p:set>
                                      <p:cBhvr>
                                        <p:cTn id="42" dur="1" fill="hold">
                                          <p:stCondLst>
                                            <p:cond delay="999"/>
                                          </p:stCondLst>
                                        </p:cTn>
                                        <p:tgtEl>
                                          <p:spTgt spid="17"/>
                                        </p:tgtEl>
                                        <p:attrNameLst>
                                          <p:attrName>style.visibility</p:attrName>
                                        </p:attrNameLst>
                                      </p:cBhvr>
                                      <p:to>
                                        <p:strVal val="visible"/>
                                      </p:to>
                                    </p:set>
                                  </p:childTnLst>
                                </p:cTn>
                              </p:par>
                            </p:childTnLst>
                          </p:cTn>
                        </p:par>
                        <p:par>
                          <p:cTn id="43" fill="hold">
                            <p:stCondLst>
                              <p:cond delay="10500"/>
                            </p:stCondLst>
                            <p:childTnLst>
                              <p:par>
                                <p:cTn id="44" presetID="1" presetClass="entr" presetSubtype="0" fill="hold" grpId="0" nodeType="afterEffect">
                                  <p:stCondLst>
                                    <p:cond delay="0"/>
                                  </p:stCondLst>
                                  <p:childTnLst>
                                    <p:set>
                                      <p:cBhvr>
                                        <p:cTn id="45" dur="1" fill="hold">
                                          <p:stCondLst>
                                            <p:cond delay="999"/>
                                          </p:stCondLst>
                                        </p:cTn>
                                        <p:tgtEl>
                                          <p:spTgt spid="18"/>
                                        </p:tgtEl>
                                        <p:attrNameLst>
                                          <p:attrName>style.visibility</p:attrName>
                                        </p:attrNameLst>
                                      </p:cBhvr>
                                      <p:to>
                                        <p:strVal val="visible"/>
                                      </p:to>
                                    </p:set>
                                  </p:childTnLst>
                                </p:cTn>
                              </p:par>
                            </p:childTnLst>
                          </p:cTn>
                        </p:par>
                        <p:par>
                          <p:cTn id="46" fill="hold">
                            <p:stCondLst>
                              <p:cond delay="11500"/>
                            </p:stCondLst>
                            <p:childTnLst>
                              <p:par>
                                <p:cTn id="47" presetID="1" presetClass="entr" presetSubtype="0" fill="hold" grpId="0" nodeType="afterEffect">
                                  <p:stCondLst>
                                    <p:cond delay="0"/>
                                  </p:stCondLst>
                                  <p:childTnLst>
                                    <p:set>
                                      <p:cBhvr>
                                        <p:cTn id="48" dur="1" fill="hold">
                                          <p:stCondLst>
                                            <p:cond delay="999"/>
                                          </p:stCondLst>
                                        </p:cTn>
                                        <p:tgtEl>
                                          <p:spTgt spid="19"/>
                                        </p:tgtEl>
                                        <p:attrNameLst>
                                          <p:attrName>style.visibility</p:attrName>
                                        </p:attrNameLst>
                                      </p:cBhvr>
                                      <p:to>
                                        <p:strVal val="visible"/>
                                      </p:to>
                                    </p:set>
                                  </p:childTnLst>
                                </p:cTn>
                              </p:par>
                            </p:childTnLst>
                          </p:cTn>
                        </p:par>
                        <p:par>
                          <p:cTn id="49" fill="hold">
                            <p:stCondLst>
                              <p:cond delay="12500"/>
                            </p:stCondLst>
                            <p:childTnLst>
                              <p:par>
                                <p:cTn id="50" presetID="1" presetClass="entr" presetSubtype="0" fill="hold" grpId="0" nodeType="afterEffect">
                                  <p:stCondLst>
                                    <p:cond delay="0"/>
                                  </p:stCondLst>
                                  <p:childTnLst>
                                    <p:set>
                                      <p:cBhvr>
                                        <p:cTn id="51" dur="1" fill="hold">
                                          <p:stCondLst>
                                            <p:cond delay="999"/>
                                          </p:stCondLst>
                                        </p:cTn>
                                        <p:tgtEl>
                                          <p:spTgt spid="20"/>
                                        </p:tgtEl>
                                        <p:attrNameLst>
                                          <p:attrName>style.visibility</p:attrName>
                                        </p:attrNameLst>
                                      </p:cBhvr>
                                      <p:to>
                                        <p:strVal val="visible"/>
                                      </p:to>
                                    </p:set>
                                  </p:childTnLst>
                                </p:cTn>
                              </p:par>
                            </p:childTnLst>
                          </p:cTn>
                        </p:par>
                        <p:par>
                          <p:cTn id="52" fill="hold">
                            <p:stCondLst>
                              <p:cond delay="13500"/>
                            </p:stCondLst>
                            <p:childTnLst>
                              <p:par>
                                <p:cTn id="53" presetID="1" presetClass="entr" presetSubtype="0" fill="hold" grpId="0" nodeType="afterEffect">
                                  <p:stCondLst>
                                    <p:cond delay="0"/>
                                  </p:stCondLst>
                                  <p:childTnLst>
                                    <p:set>
                                      <p:cBhvr>
                                        <p:cTn id="54" dur="1" fill="hold">
                                          <p:stCondLst>
                                            <p:cond delay="999"/>
                                          </p:stCondLst>
                                        </p:cTn>
                                        <p:tgtEl>
                                          <p:spTgt spid="21"/>
                                        </p:tgtEl>
                                        <p:attrNameLst>
                                          <p:attrName>style.visibility</p:attrName>
                                        </p:attrNameLst>
                                      </p:cBhvr>
                                      <p:to>
                                        <p:strVal val="visible"/>
                                      </p:to>
                                    </p:set>
                                  </p:childTnLst>
                                </p:cTn>
                              </p:par>
                            </p:childTnLst>
                          </p:cTn>
                        </p:par>
                        <p:par>
                          <p:cTn id="55" fill="hold">
                            <p:stCondLst>
                              <p:cond delay="14500"/>
                            </p:stCondLst>
                            <p:childTnLst>
                              <p:par>
                                <p:cTn id="56" presetID="1" presetClass="entr" presetSubtype="0" fill="hold" grpId="0" nodeType="afterEffect">
                                  <p:stCondLst>
                                    <p:cond delay="0"/>
                                  </p:stCondLst>
                                  <p:childTnLst>
                                    <p:set>
                                      <p:cBhvr>
                                        <p:cTn id="57" dur="1" fill="hold">
                                          <p:stCondLst>
                                            <p:cond delay="999"/>
                                          </p:stCondLst>
                                        </p:cTn>
                                        <p:tgtEl>
                                          <p:spTgt spid="22"/>
                                        </p:tgtEl>
                                        <p:attrNameLst>
                                          <p:attrName>style.visibility</p:attrName>
                                        </p:attrNameLst>
                                      </p:cBhvr>
                                      <p:to>
                                        <p:strVal val="visible"/>
                                      </p:to>
                                    </p:set>
                                  </p:childTnLst>
                                </p:cTn>
                              </p:par>
                            </p:childTnLst>
                          </p:cTn>
                        </p:par>
                        <p:par>
                          <p:cTn id="58" fill="hold">
                            <p:stCondLst>
                              <p:cond delay="15500"/>
                            </p:stCondLst>
                            <p:childTnLst>
                              <p:par>
                                <p:cTn id="59" presetID="1" presetClass="entr" presetSubtype="0" fill="hold" grpId="0" nodeType="afterEffect">
                                  <p:stCondLst>
                                    <p:cond delay="0"/>
                                  </p:stCondLst>
                                  <p:childTnLst>
                                    <p:set>
                                      <p:cBhvr>
                                        <p:cTn id="60"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cashreg.wav"/>
                                        </p:tgtEl>
                                      </p:cMediaNode>
                                    </p:audio>
                                  </p:subTnLst>
                                </p:cTn>
                              </p:par>
                            </p:childTnLst>
                          </p:cTn>
                        </p:par>
                      </p:childTnLst>
                    </p:cTn>
                  </p:par>
                  <p:par>
                    <p:cTn id="61" fill="hold">
                      <p:stCondLst>
                        <p:cond delay="indefinite"/>
                      </p:stCondLst>
                      <p:childTnLst>
                        <p:par>
                          <p:cTn id="62" fill="hold">
                            <p:stCondLst>
                              <p:cond delay="0"/>
                            </p:stCondLst>
                            <p:childTnLst>
                              <p:par>
                                <p:cTn id="63" presetID="42" presetClass="entr" presetSubtype="0" fill="hold" grpId="0" nodeType="click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fade">
                                      <p:cBhvr>
                                        <p:cTn id="65" dur="1000"/>
                                        <p:tgtEl>
                                          <p:spTgt spid="26"/>
                                        </p:tgtEl>
                                      </p:cBhvr>
                                    </p:animEffect>
                                    <p:anim calcmode="lin" valueType="num">
                                      <p:cBhvr>
                                        <p:cTn id="66" dur="1000" fill="hold"/>
                                        <p:tgtEl>
                                          <p:spTgt spid="26"/>
                                        </p:tgtEl>
                                        <p:attrNameLst>
                                          <p:attrName>ppt_x</p:attrName>
                                        </p:attrNameLst>
                                      </p:cBhvr>
                                      <p:tavLst>
                                        <p:tav tm="0">
                                          <p:val>
                                            <p:strVal val="#ppt_x"/>
                                          </p:val>
                                        </p:tav>
                                        <p:tav tm="100000">
                                          <p:val>
                                            <p:strVal val="#ppt_x"/>
                                          </p:val>
                                        </p:tav>
                                      </p:tavLst>
                                    </p:anim>
                                    <p:anim calcmode="lin" valueType="num">
                                      <p:cBhvr>
                                        <p:cTn id="6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31" grpId="0" animBg="1"/>
      <p:bldP spid="31" grpId="1" animBg="1"/>
      <p:bldP spid="31" grpId="2" animBg="1"/>
      <p:bldP spid="2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3492500" y="482600"/>
            <a:ext cx="4838700" cy="673100"/>
          </a:xfrm>
          <a:prstGeom prst="roundRect">
            <a:avLst>
              <a:gd name="adj" fmla="val 50000"/>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b="1">
                <a:effectLst>
                  <a:outerShdw blurRad="38100" dist="38100" dir="2700000" algn="tl">
                    <a:srgbClr val="000000">
                      <a:alpha val="43137"/>
                    </a:srgbClr>
                  </a:outerShdw>
                </a:effectLst>
              </a:rPr>
              <a:t>HƯỚNG DẪN VỀ NHÀ</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266838"/>
            <a:ext cx="1781424" cy="2591162"/>
          </a:xfrm>
          <a:prstGeom prst="rect">
            <a:avLst/>
          </a:prstGeom>
        </p:spPr>
      </p:pic>
      <p:sp>
        <p:nvSpPr>
          <p:cNvPr id="2" name="Rectangle 1"/>
          <p:cNvSpPr/>
          <p:nvPr/>
        </p:nvSpPr>
        <p:spPr>
          <a:xfrm>
            <a:off x="576774" y="1302518"/>
            <a:ext cx="11394831" cy="4056495"/>
          </a:xfrm>
          <a:prstGeom prst="rect">
            <a:avLst/>
          </a:prstGeom>
        </p:spPr>
        <p:txBody>
          <a:bodyPr wrap="square">
            <a:spAutoFit/>
          </a:bodyPr>
          <a:lstStyle/>
          <a:p>
            <a:pPr algn="just">
              <a:lnSpc>
                <a:spcPct val="115000"/>
              </a:lnSpc>
              <a:spcAft>
                <a:spcPts val="0"/>
              </a:spcAft>
            </a:pPr>
            <a:r>
              <a:rPr lang="vi-VN" sz="3200">
                <a:solidFill>
                  <a:srgbClr val="C00000"/>
                </a:solidFill>
                <a:latin typeface="+mj-lt"/>
                <a:ea typeface="Times New Roman" panose="02020603050405020304" pitchFamily="18" charset="0"/>
                <a:cs typeface="Times New Roman" panose="02020603050405020304" pitchFamily="18" charset="0"/>
              </a:rPr>
              <a:t>- </a:t>
            </a:r>
            <a:r>
              <a:rPr lang="en-US" sz="3200">
                <a:solidFill>
                  <a:srgbClr val="C00000"/>
                </a:solidFill>
                <a:latin typeface="+mj-lt"/>
                <a:ea typeface="Times New Roman" panose="02020603050405020304" pitchFamily="18" charset="0"/>
                <a:cs typeface="Times New Roman" panose="02020603050405020304" pitchFamily="18" charset="0"/>
              </a:rPr>
              <a:t>Xem lại các bài tập đã làm.</a:t>
            </a:r>
          </a:p>
          <a:p>
            <a:pPr algn="just">
              <a:lnSpc>
                <a:spcPct val="115000"/>
              </a:lnSpc>
              <a:spcAft>
                <a:spcPts val="0"/>
              </a:spcAft>
            </a:pPr>
            <a:r>
              <a:rPr lang="en-US" sz="3200">
                <a:solidFill>
                  <a:srgbClr val="C00000"/>
                </a:solidFill>
                <a:latin typeface="+mj-lt"/>
                <a:ea typeface="Times New Roman" panose="02020603050405020304" pitchFamily="18" charset="0"/>
                <a:cs typeface="Times New Roman" panose="02020603050405020304" pitchFamily="18" charset="0"/>
              </a:rPr>
              <a:t>- Khuyến khích HS tự tìm hiểu các bảng số liệu, các biểu đồ trên các phương tiện thông tin hoặc SGK Địa lí và mô tả, phân tích các biểu đồ. </a:t>
            </a:r>
          </a:p>
          <a:p>
            <a:pPr algn="just">
              <a:lnSpc>
                <a:spcPct val="115000"/>
              </a:lnSpc>
              <a:spcAft>
                <a:spcPts val="0"/>
              </a:spcAft>
            </a:pPr>
            <a:r>
              <a:rPr lang="vi-VN" sz="3200">
                <a:solidFill>
                  <a:srgbClr val="C00000"/>
                </a:solidFill>
                <a:latin typeface="+mj-lt"/>
                <a:ea typeface="Times New Roman" panose="02020603050405020304" pitchFamily="18" charset="0"/>
                <a:cs typeface="Times New Roman" panose="02020603050405020304" pitchFamily="18" charset="0"/>
              </a:rPr>
              <a:t>- Chuẩn bị giờ sau: các em </a:t>
            </a:r>
            <a:r>
              <a:rPr lang="en-US" sz="3200">
                <a:solidFill>
                  <a:srgbClr val="C00000"/>
                </a:solidFill>
                <a:latin typeface="+mj-lt"/>
                <a:ea typeface="Times New Roman" panose="02020603050405020304" pitchFamily="18" charset="0"/>
                <a:cs typeface="Times New Roman" panose="02020603050405020304" pitchFamily="18" charset="0"/>
              </a:rPr>
              <a:t>tìm hiểu và</a:t>
            </a:r>
            <a:r>
              <a:rPr lang="vi-VN" sz="3200">
                <a:solidFill>
                  <a:srgbClr val="C00000"/>
                </a:solidFill>
                <a:latin typeface="+mj-lt"/>
                <a:ea typeface="Times New Roman" panose="02020603050405020304" pitchFamily="18" charset="0"/>
                <a:cs typeface="Times New Roman" panose="02020603050405020304" pitchFamily="18" charset="0"/>
              </a:rPr>
              <a:t> đọc trước nội dung bài 3 – </a:t>
            </a:r>
            <a:r>
              <a:rPr lang="en-US" sz="3200">
                <a:solidFill>
                  <a:srgbClr val="C00000"/>
                </a:solidFill>
                <a:latin typeface="+mj-lt"/>
                <a:ea typeface="Times New Roman" panose="02020603050405020304" pitchFamily="18" charset="0"/>
                <a:cs typeface="Times New Roman" panose="02020603050405020304" pitchFamily="18" charset="0"/>
              </a:rPr>
              <a:t>Mô hình xác suất trong một số trò chơi và thí nghiệm đơn giản</a:t>
            </a:r>
            <a:r>
              <a:rPr lang="vi-VN" sz="3200">
                <a:solidFill>
                  <a:srgbClr val="C00000"/>
                </a:solidFill>
                <a:latin typeface="+mj-lt"/>
                <a:ea typeface="Times New Roman" panose="02020603050405020304" pitchFamily="18" charset="0"/>
                <a:cs typeface="Times New Roman" panose="02020603050405020304" pitchFamily="18" charset="0"/>
              </a:rPr>
              <a:t>, SGK trang 14.</a:t>
            </a:r>
            <a:endParaRPr lang="en-US" sz="3200">
              <a:solidFill>
                <a:srgbClr val="C00000"/>
              </a:solidFill>
              <a:latin typeface="+mj-l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340301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5F415-7490-4054-85B4-10F7AE6D3385}"/>
              </a:ext>
            </a:extLst>
          </p:cNvPr>
          <p:cNvSpPr>
            <a:spLocks noGrp="1"/>
          </p:cNvSpPr>
          <p:nvPr>
            <p:ph type="ctrTitle"/>
          </p:nvPr>
        </p:nvSpPr>
        <p:spPr>
          <a:xfrm>
            <a:off x="1524000" y="852207"/>
            <a:ext cx="9144000" cy="2387600"/>
          </a:xfrm>
        </p:spPr>
        <p:txBody>
          <a:bodyPr>
            <a:normAutofit/>
          </a:bodyPr>
          <a:lstStyle/>
          <a:p>
            <a:r>
              <a:rPr lang="en-US" sz="8000" dirty="0">
                <a:solidFill>
                  <a:schemeClr val="bg1"/>
                </a:solidFill>
                <a:effectLst>
                  <a:outerShdw blurRad="38100" dist="38100" dir="2700000" algn="tl">
                    <a:srgbClr val="000000">
                      <a:alpha val="43137"/>
                    </a:srgbClr>
                  </a:outerShdw>
                </a:effectLst>
                <a:latin typeface="+mn-lt"/>
              </a:rPr>
              <a:t>Remember…</a:t>
            </a:r>
            <a:br>
              <a:rPr lang="en-US" sz="8000" dirty="0">
                <a:solidFill>
                  <a:schemeClr val="bg1"/>
                </a:solidFill>
                <a:effectLst>
                  <a:outerShdw blurRad="38100" dist="38100" dir="2700000" algn="tl">
                    <a:srgbClr val="000000">
                      <a:alpha val="43137"/>
                    </a:srgbClr>
                  </a:outerShdw>
                </a:effectLst>
                <a:latin typeface="+mn-lt"/>
              </a:rPr>
            </a:br>
            <a:r>
              <a:rPr lang="en-US" sz="8000" dirty="0">
                <a:solidFill>
                  <a:schemeClr val="bg1"/>
                </a:solidFill>
                <a:effectLst>
                  <a:outerShdw blurRad="38100" dist="38100" dir="2700000" algn="tl">
                    <a:srgbClr val="000000">
                      <a:alpha val="43137"/>
                    </a:srgbClr>
                  </a:outerShdw>
                </a:effectLst>
                <a:latin typeface="+mn-lt"/>
              </a:rPr>
              <a:t>Safety First!</a:t>
            </a:r>
          </a:p>
        </p:txBody>
      </p:sp>
      <p:cxnSp>
        <p:nvCxnSpPr>
          <p:cNvPr id="5" name="Straight Connector 4">
            <a:extLst>
              <a:ext uri="{FF2B5EF4-FFF2-40B4-BE49-F238E27FC236}">
                <a16:creationId xmlns:a16="http://schemas.microsoft.com/office/drawing/2014/main" id="{AA65E432-C1E6-4C36-BF8E-2DA25E65DC32}"/>
              </a:ext>
              <a:ext uri="{C183D7F6-B498-43B3-948B-1728B52AA6E4}">
                <adec:decorative xmlns:adec="http://schemas.microsoft.com/office/drawing/2017/decorative" val="1"/>
              </a:ext>
            </a:extLst>
          </p:cNvPr>
          <p:cNvCxnSpPr/>
          <p:nvPr/>
        </p:nvCxnSpPr>
        <p:spPr>
          <a:xfrm>
            <a:off x="3579677" y="3278339"/>
            <a:ext cx="49149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Subtitle 2">
            <a:extLst>
              <a:ext uri="{FF2B5EF4-FFF2-40B4-BE49-F238E27FC236}">
                <a16:creationId xmlns:a16="http://schemas.microsoft.com/office/drawing/2014/main" id="{D05F6415-1E7C-453D-B6B7-DBF76BDA691B}"/>
              </a:ext>
            </a:extLst>
          </p:cNvPr>
          <p:cNvSpPr>
            <a:spLocks noGrp="1"/>
          </p:cNvSpPr>
          <p:nvPr>
            <p:ph type="subTitle" idx="1"/>
          </p:nvPr>
        </p:nvSpPr>
        <p:spPr>
          <a:xfrm>
            <a:off x="1465127" y="3620366"/>
            <a:ext cx="9144000" cy="1655762"/>
          </a:xfrm>
        </p:spPr>
        <p:txBody>
          <a:bodyPr>
            <a:normAutofit/>
          </a:bodyPr>
          <a:lstStyle/>
          <a:p>
            <a:r>
              <a:rPr lang="en-US" sz="2800">
                <a:solidFill>
                  <a:schemeClr val="bg1"/>
                </a:solidFill>
                <a:latin typeface="+mj-lt"/>
                <a:ea typeface="Tahoma" panose="020B0604030504040204" pitchFamily="34" charset="0"/>
                <a:cs typeface="Tahoma" panose="020B0604030504040204" pitchFamily="34" charset="0"/>
              </a:rPr>
              <a:t>Thank you!</a:t>
            </a:r>
            <a:endParaRPr lang="en-US" sz="2800" dirty="0">
              <a:solidFill>
                <a:schemeClr val="bg1"/>
              </a:solidFill>
              <a:latin typeface="+mj-lt"/>
              <a:ea typeface="Tahoma" panose="020B0604030504040204" pitchFamily="34" charset="0"/>
              <a:cs typeface="Tahoma" panose="020B0604030504040204" pitchFamily="34" charset="0"/>
            </a:endParaRPr>
          </a:p>
        </p:txBody>
      </p:sp>
      <p:pic>
        <p:nvPicPr>
          <p:cNvPr id="15" name="Graphic 14" descr="Clipboard">
            <a:extLst>
              <a:ext uri="{FF2B5EF4-FFF2-40B4-BE49-F238E27FC236}">
                <a16:creationId xmlns:a16="http://schemas.microsoft.com/office/drawing/2014/main" id="{2A123BD8-A09C-49C0-98E8-54B55610A9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631394">
            <a:off x="-514584" y="4127150"/>
            <a:ext cx="3194131" cy="3194131"/>
          </a:xfrm>
          <a:prstGeom prst="rect">
            <a:avLst/>
          </a:prstGeom>
        </p:spPr>
      </p:pic>
      <p:pic>
        <p:nvPicPr>
          <p:cNvPr id="19" name="Graphic 18" descr="Ruler">
            <a:extLst>
              <a:ext uri="{FF2B5EF4-FFF2-40B4-BE49-F238E27FC236}">
                <a16:creationId xmlns:a16="http://schemas.microsoft.com/office/drawing/2014/main" id="{39130E3C-1E93-4315-AE76-13C55147DCF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8889495">
            <a:off x="10171718" y="145767"/>
            <a:ext cx="1574403" cy="1574403"/>
          </a:xfrm>
          <a:prstGeom prst="rect">
            <a:avLst/>
          </a:prstGeom>
        </p:spPr>
      </p:pic>
      <p:pic>
        <p:nvPicPr>
          <p:cNvPr id="21" name="Graphic 20" descr="Pencil">
            <a:extLst>
              <a:ext uri="{FF2B5EF4-FFF2-40B4-BE49-F238E27FC236}">
                <a16:creationId xmlns:a16="http://schemas.microsoft.com/office/drawing/2014/main" id="{FFEC1660-205F-490E-800A-0D57D250BAE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520790">
            <a:off x="10917677" y="783939"/>
            <a:ext cx="1488402" cy="1488402"/>
          </a:xfrm>
          <a:prstGeom prst="rect">
            <a:avLst/>
          </a:prstGeom>
        </p:spPr>
      </p:pic>
    </p:spTree>
    <p:extLst>
      <p:ext uri="{BB962C8B-B14F-4D97-AF65-F5344CB8AC3E}">
        <p14:creationId xmlns:p14="http://schemas.microsoft.com/office/powerpoint/2010/main" val="13564773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p:cNvGraphicFramePr/>
          <p:nvPr/>
        </p:nvGraphicFramePr>
        <p:xfrm>
          <a:off x="134257" y="0"/>
          <a:ext cx="7111999" cy="6311900"/>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5"/>
          <p:cNvSpPr/>
          <p:nvPr/>
        </p:nvSpPr>
        <p:spPr>
          <a:xfrm>
            <a:off x="6540500" y="1449030"/>
            <a:ext cx="5003800" cy="3416320"/>
          </a:xfrm>
          <a:prstGeom prst="rect">
            <a:avLst/>
          </a:prstGeom>
        </p:spPr>
        <p:txBody>
          <a:bodyPr wrap="square">
            <a:spAutoFit/>
          </a:bodyPr>
          <a:lstStyle/>
          <a:p>
            <a:pPr algn="just">
              <a:spcAft>
                <a:spcPts val="0"/>
              </a:spcAft>
            </a:pPr>
            <a:r>
              <a:rPr lang="en-US" sz="3600">
                <a:solidFill>
                  <a:schemeClr val="accent2">
                    <a:lumMod val="75000"/>
                  </a:schemeClr>
                </a:solidFill>
                <a:latin typeface="+mj-lt"/>
                <a:ea typeface="Times New Roman" panose="02020603050405020304" pitchFamily="18" charset="0"/>
                <a:cs typeface="Times New Roman" panose="02020603050405020304" pitchFamily="18" charset="0"/>
              </a:rPr>
              <a:t>a) Trong ba buổi đầu tiên, số học viên dùng nước giải khát ở mỗi buổi nhiều nhất là bao nhiêu? Ít nhất là bao nhiêu? </a:t>
            </a:r>
          </a:p>
        </p:txBody>
      </p:sp>
      <p:sp>
        <p:nvSpPr>
          <p:cNvPr id="10" name="TextBox 9"/>
          <p:cNvSpPr txBox="1"/>
          <p:nvPr/>
        </p:nvSpPr>
        <p:spPr>
          <a:xfrm>
            <a:off x="2540000" y="6311900"/>
            <a:ext cx="1727200" cy="523220"/>
          </a:xfrm>
          <a:prstGeom prst="rect">
            <a:avLst/>
          </a:prstGeom>
          <a:noFill/>
        </p:spPr>
        <p:txBody>
          <a:bodyPr wrap="square" rtlCol="0">
            <a:spAutoFit/>
          </a:bodyPr>
          <a:lstStyle/>
          <a:p>
            <a:r>
              <a:rPr lang="en-US" sz="2800" b="1" i="1">
                <a:solidFill>
                  <a:schemeClr val="accent2">
                    <a:lumMod val="75000"/>
                  </a:schemeClr>
                </a:solidFill>
              </a:rPr>
              <a:t>Hình 14</a:t>
            </a:r>
          </a:p>
        </p:txBody>
      </p:sp>
      <p:sp>
        <p:nvSpPr>
          <p:cNvPr id="7" name="TextBox 6"/>
          <p:cNvSpPr txBox="1"/>
          <p:nvPr/>
        </p:nvSpPr>
        <p:spPr>
          <a:xfrm>
            <a:off x="146052" y="6386597"/>
            <a:ext cx="2146301" cy="369332"/>
          </a:xfrm>
          <a:prstGeom prst="rect">
            <a:avLst/>
          </a:prstGeom>
          <a:noFill/>
        </p:spPr>
        <p:txBody>
          <a:bodyPr wrap="square" rtlCol="0">
            <a:spAutoFit/>
          </a:bodyPr>
          <a:lstStyle/>
          <a:p>
            <a:r>
              <a:rPr lang="en-US" i="1">
                <a:solidFill>
                  <a:srgbClr val="CC3399"/>
                </a:solidFill>
              </a:rPr>
              <a:t>Hoạt động cá nhân</a:t>
            </a:r>
          </a:p>
        </p:txBody>
      </p:sp>
      <p:sp>
        <p:nvSpPr>
          <p:cNvPr id="8" name="Rounded Rectangle 7"/>
          <p:cNvSpPr/>
          <p:nvPr/>
        </p:nvSpPr>
        <p:spPr>
          <a:xfrm>
            <a:off x="7258051" y="0"/>
            <a:ext cx="4933949" cy="500743"/>
          </a:xfrm>
          <a:prstGeom prst="roundRect">
            <a:avLst>
              <a:gd name="adj"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effectLst>
                  <a:outerShdw blurRad="38100" dist="38100" dir="2700000" algn="tl">
                    <a:srgbClr val="000000">
                      <a:alpha val="43137"/>
                    </a:srgbClr>
                  </a:outerShdw>
                </a:effectLst>
              </a:rPr>
              <a:t>HOẠT ĐỘNG LUYỆN TẬP</a:t>
            </a:r>
          </a:p>
        </p:txBody>
      </p:sp>
    </p:spTree>
    <p:extLst>
      <p:ext uri="{BB962C8B-B14F-4D97-AF65-F5344CB8AC3E}">
        <p14:creationId xmlns:p14="http://schemas.microsoft.com/office/powerpoint/2010/main" val="38127862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p:cNvGraphicFramePr/>
          <p:nvPr/>
        </p:nvGraphicFramePr>
        <p:xfrm>
          <a:off x="134257" y="0"/>
          <a:ext cx="7111999" cy="6311900"/>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5"/>
          <p:cNvSpPr/>
          <p:nvPr/>
        </p:nvSpPr>
        <p:spPr>
          <a:xfrm>
            <a:off x="6629009" y="1170791"/>
            <a:ext cx="5003800" cy="3970318"/>
          </a:xfrm>
          <a:prstGeom prst="rect">
            <a:avLst/>
          </a:prstGeom>
        </p:spPr>
        <p:txBody>
          <a:bodyPr wrap="square">
            <a:spAutoFit/>
          </a:bodyPr>
          <a:lstStyle/>
          <a:p>
            <a:pPr algn="just">
              <a:spcAft>
                <a:spcPts val="0"/>
              </a:spcAft>
            </a:pPr>
            <a:r>
              <a:rPr lang="en-US" sz="3600">
                <a:solidFill>
                  <a:schemeClr val="accent2">
                    <a:lumMod val="75000"/>
                  </a:schemeClr>
                </a:solidFill>
                <a:latin typeface="+mj-lt"/>
                <a:ea typeface="Times New Roman" panose="02020603050405020304" pitchFamily="18" charset="0"/>
                <a:cs typeface="Times New Roman" panose="02020603050405020304" pitchFamily="18" charset="0"/>
              </a:rPr>
              <a:t>b) So sánh số học viên dùng nước giải khát trong mỗi buổi của hai khóa bồi dưỡng. Em có thể đưa ra một giải thích hợp lí cho điều này được không?</a:t>
            </a:r>
          </a:p>
        </p:txBody>
      </p:sp>
      <p:sp>
        <p:nvSpPr>
          <p:cNvPr id="10" name="TextBox 9"/>
          <p:cNvSpPr txBox="1"/>
          <p:nvPr/>
        </p:nvSpPr>
        <p:spPr>
          <a:xfrm>
            <a:off x="2540000" y="6311900"/>
            <a:ext cx="1727200" cy="523220"/>
          </a:xfrm>
          <a:prstGeom prst="rect">
            <a:avLst/>
          </a:prstGeom>
          <a:noFill/>
        </p:spPr>
        <p:txBody>
          <a:bodyPr wrap="square" rtlCol="0">
            <a:spAutoFit/>
          </a:bodyPr>
          <a:lstStyle/>
          <a:p>
            <a:r>
              <a:rPr lang="en-US" sz="2800" b="1" i="1">
                <a:solidFill>
                  <a:schemeClr val="accent2">
                    <a:lumMod val="75000"/>
                  </a:schemeClr>
                </a:solidFill>
              </a:rPr>
              <a:t>Hình 14</a:t>
            </a:r>
          </a:p>
        </p:txBody>
      </p:sp>
      <p:sp>
        <p:nvSpPr>
          <p:cNvPr id="7" name="TextBox 6"/>
          <p:cNvSpPr txBox="1"/>
          <p:nvPr/>
        </p:nvSpPr>
        <p:spPr>
          <a:xfrm>
            <a:off x="146052" y="6386597"/>
            <a:ext cx="2146301" cy="369332"/>
          </a:xfrm>
          <a:prstGeom prst="rect">
            <a:avLst/>
          </a:prstGeom>
          <a:noFill/>
        </p:spPr>
        <p:txBody>
          <a:bodyPr wrap="square" rtlCol="0">
            <a:spAutoFit/>
          </a:bodyPr>
          <a:lstStyle/>
          <a:p>
            <a:r>
              <a:rPr lang="en-US" i="1">
                <a:solidFill>
                  <a:srgbClr val="CC3399"/>
                </a:solidFill>
              </a:rPr>
              <a:t>Hoạt động cá nhân</a:t>
            </a:r>
          </a:p>
        </p:txBody>
      </p:sp>
      <p:sp>
        <p:nvSpPr>
          <p:cNvPr id="8" name="Rounded Rectangle 7"/>
          <p:cNvSpPr/>
          <p:nvPr/>
        </p:nvSpPr>
        <p:spPr>
          <a:xfrm>
            <a:off x="7258051" y="0"/>
            <a:ext cx="4933949" cy="500743"/>
          </a:xfrm>
          <a:prstGeom prst="roundRect">
            <a:avLst>
              <a:gd name="adj"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effectLst>
                  <a:outerShdw blurRad="38100" dist="38100" dir="2700000" algn="tl">
                    <a:srgbClr val="000000">
                      <a:alpha val="43137"/>
                    </a:srgbClr>
                  </a:outerShdw>
                </a:effectLst>
              </a:rPr>
              <a:t>HOẠT ĐỘNG LUYỆN TẬP</a:t>
            </a:r>
          </a:p>
        </p:txBody>
      </p:sp>
    </p:spTree>
    <p:extLst>
      <p:ext uri="{BB962C8B-B14F-4D97-AF65-F5344CB8AC3E}">
        <p14:creationId xmlns:p14="http://schemas.microsoft.com/office/powerpoint/2010/main" val="30126573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p:cNvGraphicFramePr/>
          <p:nvPr/>
        </p:nvGraphicFramePr>
        <p:xfrm>
          <a:off x="134257" y="0"/>
          <a:ext cx="7111999" cy="6311900"/>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5"/>
          <p:cNvSpPr/>
          <p:nvPr/>
        </p:nvSpPr>
        <p:spPr>
          <a:xfrm>
            <a:off x="6565900" y="610622"/>
            <a:ext cx="5003800" cy="2677656"/>
          </a:xfrm>
          <a:prstGeom prst="rect">
            <a:avLst/>
          </a:prstGeom>
        </p:spPr>
        <p:txBody>
          <a:bodyPr wrap="square">
            <a:spAutoFit/>
          </a:bodyPr>
          <a:lstStyle/>
          <a:p>
            <a:pPr algn="just">
              <a:spcAft>
                <a:spcPts val="0"/>
              </a:spcAft>
            </a:pPr>
            <a:r>
              <a:rPr lang="en-US" sz="2800" b="1">
                <a:solidFill>
                  <a:schemeClr val="accent2">
                    <a:lumMod val="75000"/>
                  </a:schemeClr>
                </a:solidFill>
                <a:latin typeface="+mj-lt"/>
                <a:ea typeface="Times New Roman" panose="02020603050405020304" pitchFamily="18" charset="0"/>
                <a:cs typeface="Times New Roman" panose="02020603050405020304" pitchFamily="18" charset="0"/>
              </a:rPr>
              <a:t>c) </a:t>
            </a:r>
            <a:r>
              <a:rPr lang="en-US" sz="2800">
                <a:solidFill>
                  <a:schemeClr val="accent2">
                    <a:lumMod val="75000"/>
                  </a:schemeClr>
                </a:solidFill>
                <a:latin typeface="+mj-lt"/>
                <a:ea typeface="Times New Roman" panose="02020603050405020304" pitchFamily="18" charset="0"/>
                <a:cs typeface="Times New Roman" panose="02020603050405020304" pitchFamily="18" charset="0"/>
              </a:rPr>
              <a:t>Để tránh lãng phí trong buổi học tiếp theo em hãy chọn phương án phù hợp nhất đối với việc chuẩn bị nước giải khát cho học viên của cả hai khóa bồi dưỡng:</a:t>
            </a:r>
          </a:p>
        </p:txBody>
      </p:sp>
      <p:sp>
        <p:nvSpPr>
          <p:cNvPr id="10" name="TextBox 9"/>
          <p:cNvSpPr txBox="1"/>
          <p:nvPr/>
        </p:nvSpPr>
        <p:spPr>
          <a:xfrm>
            <a:off x="2540000" y="6311900"/>
            <a:ext cx="1727200" cy="523220"/>
          </a:xfrm>
          <a:prstGeom prst="rect">
            <a:avLst/>
          </a:prstGeom>
          <a:noFill/>
        </p:spPr>
        <p:txBody>
          <a:bodyPr wrap="square" rtlCol="0">
            <a:spAutoFit/>
          </a:bodyPr>
          <a:lstStyle/>
          <a:p>
            <a:r>
              <a:rPr lang="en-US" sz="2800" b="1" i="1">
                <a:solidFill>
                  <a:schemeClr val="accent2">
                    <a:lumMod val="75000"/>
                  </a:schemeClr>
                </a:solidFill>
              </a:rPr>
              <a:t>Hình 14</a:t>
            </a:r>
          </a:p>
        </p:txBody>
      </p:sp>
      <p:grpSp>
        <p:nvGrpSpPr>
          <p:cNvPr id="5" name="Group 4"/>
          <p:cNvGrpSpPr/>
          <p:nvPr/>
        </p:nvGrpSpPr>
        <p:grpSpPr>
          <a:xfrm>
            <a:off x="6945084" y="3381665"/>
            <a:ext cx="4894944" cy="523220"/>
            <a:chOff x="6945084" y="3381665"/>
            <a:chExt cx="4894944" cy="523220"/>
          </a:xfrm>
        </p:grpSpPr>
        <p:sp>
          <p:nvSpPr>
            <p:cNvPr id="3" name="TextBox 2"/>
            <p:cNvSpPr txBox="1"/>
            <p:nvPr/>
          </p:nvSpPr>
          <p:spPr>
            <a:xfrm>
              <a:off x="6975928" y="3381665"/>
              <a:ext cx="4864100" cy="523220"/>
            </a:xfrm>
            <a:prstGeom prst="rect">
              <a:avLst/>
            </a:prstGeom>
            <a:noFill/>
          </p:spPr>
          <p:txBody>
            <a:bodyPr wrap="square" rtlCol="0">
              <a:spAutoFit/>
            </a:bodyPr>
            <a:lstStyle/>
            <a:p>
              <a:r>
                <a:rPr lang="en-US" sz="2800">
                  <a:solidFill>
                    <a:schemeClr val="accent2">
                      <a:lumMod val="75000"/>
                    </a:schemeClr>
                  </a:solidFill>
                </a:rPr>
                <a:t>1   40 cốc nước giải khát</a:t>
              </a:r>
            </a:p>
          </p:txBody>
        </p:sp>
        <p:sp>
          <p:nvSpPr>
            <p:cNvPr id="4" name="Oval 3"/>
            <p:cNvSpPr/>
            <p:nvPr/>
          </p:nvSpPr>
          <p:spPr>
            <a:xfrm>
              <a:off x="6945084" y="3439033"/>
              <a:ext cx="431800" cy="411734"/>
            </a:xfrm>
            <a:prstGeom prst="ellipse">
              <a:avLst/>
            </a:prstGeom>
            <a:noFill/>
            <a:ln w="38100">
              <a:solidFill>
                <a:schemeClr val="accent2">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schemeClr val="accent2">
                    <a:lumMod val="75000"/>
                  </a:schemeClr>
                </a:solidFill>
              </a:endParaRPr>
            </a:p>
          </p:txBody>
        </p:sp>
      </p:grpSp>
      <p:grpSp>
        <p:nvGrpSpPr>
          <p:cNvPr id="15" name="Group 14"/>
          <p:cNvGrpSpPr/>
          <p:nvPr/>
        </p:nvGrpSpPr>
        <p:grpSpPr>
          <a:xfrm>
            <a:off x="6945084" y="3904234"/>
            <a:ext cx="4894944" cy="523220"/>
            <a:chOff x="6945084" y="3929634"/>
            <a:chExt cx="4894944" cy="523220"/>
          </a:xfrm>
        </p:grpSpPr>
        <p:sp>
          <p:nvSpPr>
            <p:cNvPr id="7" name="TextBox 6"/>
            <p:cNvSpPr txBox="1"/>
            <p:nvPr/>
          </p:nvSpPr>
          <p:spPr>
            <a:xfrm>
              <a:off x="6975928" y="3929634"/>
              <a:ext cx="4864100" cy="523220"/>
            </a:xfrm>
            <a:prstGeom prst="rect">
              <a:avLst/>
            </a:prstGeom>
            <a:noFill/>
          </p:spPr>
          <p:txBody>
            <a:bodyPr wrap="square" rtlCol="0">
              <a:spAutoFit/>
            </a:bodyPr>
            <a:lstStyle/>
            <a:p>
              <a:r>
                <a:rPr lang="en-US" sz="2800">
                  <a:solidFill>
                    <a:schemeClr val="accent2">
                      <a:lumMod val="75000"/>
                    </a:schemeClr>
                  </a:solidFill>
                </a:rPr>
                <a:t>2   45 cốc nước giải khát</a:t>
              </a:r>
            </a:p>
          </p:txBody>
        </p:sp>
        <p:sp>
          <p:nvSpPr>
            <p:cNvPr id="12" name="Oval 11"/>
            <p:cNvSpPr/>
            <p:nvPr/>
          </p:nvSpPr>
          <p:spPr>
            <a:xfrm>
              <a:off x="6945084" y="3985605"/>
              <a:ext cx="431800" cy="411734"/>
            </a:xfrm>
            <a:prstGeom prst="ellipse">
              <a:avLst/>
            </a:prstGeom>
            <a:noFill/>
            <a:ln w="38100">
              <a:solidFill>
                <a:schemeClr val="accent2">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schemeClr val="accent2">
                    <a:lumMod val="75000"/>
                  </a:schemeClr>
                </a:solidFill>
              </a:endParaRPr>
            </a:p>
          </p:txBody>
        </p:sp>
      </p:grpSp>
      <p:grpSp>
        <p:nvGrpSpPr>
          <p:cNvPr id="16" name="Group 15"/>
          <p:cNvGrpSpPr/>
          <p:nvPr/>
        </p:nvGrpSpPr>
        <p:grpSpPr>
          <a:xfrm>
            <a:off x="6945084" y="4428105"/>
            <a:ext cx="4894944" cy="523220"/>
            <a:chOff x="6945084" y="4453505"/>
            <a:chExt cx="4894944" cy="523220"/>
          </a:xfrm>
        </p:grpSpPr>
        <p:sp>
          <p:nvSpPr>
            <p:cNvPr id="8" name="TextBox 7"/>
            <p:cNvSpPr txBox="1"/>
            <p:nvPr/>
          </p:nvSpPr>
          <p:spPr>
            <a:xfrm>
              <a:off x="6975928" y="4453505"/>
              <a:ext cx="4864100" cy="523220"/>
            </a:xfrm>
            <a:prstGeom prst="rect">
              <a:avLst/>
            </a:prstGeom>
            <a:noFill/>
          </p:spPr>
          <p:txBody>
            <a:bodyPr wrap="square" rtlCol="0">
              <a:spAutoFit/>
            </a:bodyPr>
            <a:lstStyle/>
            <a:p>
              <a:r>
                <a:rPr lang="en-US" sz="2800">
                  <a:solidFill>
                    <a:schemeClr val="accent2">
                      <a:lumMod val="75000"/>
                    </a:schemeClr>
                  </a:solidFill>
                </a:rPr>
                <a:t>3   60 cốc nước giải khát</a:t>
              </a:r>
            </a:p>
          </p:txBody>
        </p:sp>
        <p:sp>
          <p:nvSpPr>
            <p:cNvPr id="13" name="Oval 12"/>
            <p:cNvSpPr/>
            <p:nvPr/>
          </p:nvSpPr>
          <p:spPr>
            <a:xfrm>
              <a:off x="6945084" y="4506890"/>
              <a:ext cx="431800" cy="411734"/>
            </a:xfrm>
            <a:prstGeom prst="ellipse">
              <a:avLst/>
            </a:prstGeom>
            <a:noFill/>
            <a:ln w="38100">
              <a:solidFill>
                <a:schemeClr val="accent2">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schemeClr val="accent2">
                    <a:lumMod val="75000"/>
                  </a:schemeClr>
                </a:solidFill>
              </a:endParaRPr>
            </a:p>
          </p:txBody>
        </p:sp>
      </p:grpSp>
      <p:grpSp>
        <p:nvGrpSpPr>
          <p:cNvPr id="17" name="Group 16"/>
          <p:cNvGrpSpPr/>
          <p:nvPr/>
        </p:nvGrpSpPr>
        <p:grpSpPr>
          <a:xfrm>
            <a:off x="6945084" y="4964676"/>
            <a:ext cx="4894944" cy="523220"/>
            <a:chOff x="6945084" y="4977376"/>
            <a:chExt cx="4894944" cy="523220"/>
          </a:xfrm>
        </p:grpSpPr>
        <p:sp>
          <p:nvSpPr>
            <p:cNvPr id="11" name="TextBox 10"/>
            <p:cNvSpPr txBox="1"/>
            <p:nvPr/>
          </p:nvSpPr>
          <p:spPr>
            <a:xfrm>
              <a:off x="6975928" y="4977376"/>
              <a:ext cx="4864100" cy="523220"/>
            </a:xfrm>
            <a:prstGeom prst="rect">
              <a:avLst/>
            </a:prstGeom>
            <a:noFill/>
          </p:spPr>
          <p:txBody>
            <a:bodyPr wrap="square" rtlCol="0">
              <a:spAutoFit/>
            </a:bodyPr>
            <a:lstStyle/>
            <a:p>
              <a:r>
                <a:rPr lang="en-US" sz="2800">
                  <a:solidFill>
                    <a:schemeClr val="accent2">
                      <a:lumMod val="75000"/>
                    </a:schemeClr>
                  </a:solidFill>
                </a:rPr>
                <a:t>4   80 cốc nước giải khát</a:t>
              </a:r>
            </a:p>
          </p:txBody>
        </p:sp>
        <p:sp>
          <p:nvSpPr>
            <p:cNvPr id="14" name="Oval 13"/>
            <p:cNvSpPr/>
            <p:nvPr/>
          </p:nvSpPr>
          <p:spPr>
            <a:xfrm>
              <a:off x="6945084" y="5021784"/>
              <a:ext cx="431800" cy="411734"/>
            </a:xfrm>
            <a:prstGeom prst="ellipse">
              <a:avLst/>
            </a:prstGeom>
            <a:noFill/>
            <a:ln w="38100">
              <a:solidFill>
                <a:schemeClr val="accent2">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schemeClr val="accent2">
                    <a:lumMod val="75000"/>
                  </a:schemeClr>
                </a:solidFill>
              </a:endParaRPr>
            </a:p>
          </p:txBody>
        </p:sp>
      </p:grpSp>
      <p:sp>
        <p:nvSpPr>
          <p:cNvPr id="18" name="TextBox 17"/>
          <p:cNvSpPr txBox="1"/>
          <p:nvPr/>
        </p:nvSpPr>
        <p:spPr>
          <a:xfrm>
            <a:off x="146052" y="6386597"/>
            <a:ext cx="2146301" cy="369332"/>
          </a:xfrm>
          <a:prstGeom prst="rect">
            <a:avLst/>
          </a:prstGeom>
          <a:noFill/>
        </p:spPr>
        <p:txBody>
          <a:bodyPr wrap="square" rtlCol="0">
            <a:spAutoFit/>
          </a:bodyPr>
          <a:lstStyle/>
          <a:p>
            <a:r>
              <a:rPr lang="en-US" i="1">
                <a:solidFill>
                  <a:srgbClr val="CC3399"/>
                </a:solidFill>
              </a:rPr>
              <a:t>Hoạt động cá nhân</a:t>
            </a:r>
          </a:p>
        </p:txBody>
      </p:sp>
      <p:sp>
        <p:nvSpPr>
          <p:cNvPr id="19" name="Rounded Rectangle 18"/>
          <p:cNvSpPr/>
          <p:nvPr/>
        </p:nvSpPr>
        <p:spPr>
          <a:xfrm>
            <a:off x="7258051" y="0"/>
            <a:ext cx="4933949" cy="500743"/>
          </a:xfrm>
          <a:prstGeom prst="roundRect">
            <a:avLst>
              <a:gd name="adj"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effectLst>
                  <a:outerShdw blurRad="38100" dist="38100" dir="2700000" algn="tl">
                    <a:srgbClr val="000000">
                      <a:alpha val="43137"/>
                    </a:srgbClr>
                  </a:outerShdw>
                </a:effectLst>
              </a:rPr>
              <a:t>HOẠT ĐỘNG LUYỆN TẬP</a:t>
            </a:r>
          </a:p>
        </p:txBody>
      </p:sp>
    </p:spTree>
    <p:extLst>
      <p:ext uri="{BB962C8B-B14F-4D97-AF65-F5344CB8AC3E}">
        <p14:creationId xmlns:p14="http://schemas.microsoft.com/office/powerpoint/2010/main" val="24969352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p:cNvGraphicFramePr/>
          <p:nvPr>
            <p:extLst>
              <p:ext uri="{D42A27DB-BD31-4B8C-83A1-F6EECF244321}">
                <p14:modId xmlns:p14="http://schemas.microsoft.com/office/powerpoint/2010/main" val="3086381954"/>
              </p:ext>
            </p:extLst>
          </p:nvPr>
        </p:nvGraphicFramePr>
        <p:xfrm>
          <a:off x="134257" y="0"/>
          <a:ext cx="7111999" cy="6311900"/>
        </p:xfrm>
        <a:graphic>
          <a:graphicData uri="http://schemas.openxmlformats.org/drawingml/2006/chart">
            <c:chart xmlns:c="http://schemas.openxmlformats.org/drawingml/2006/chart" xmlns:r="http://schemas.openxmlformats.org/officeDocument/2006/relationships" r:id="rId2"/>
          </a:graphicData>
        </a:graphic>
      </p:graphicFrame>
      <p:sp>
        <p:nvSpPr>
          <p:cNvPr id="2" name="Rounded Rectangle 1"/>
          <p:cNvSpPr/>
          <p:nvPr/>
        </p:nvSpPr>
        <p:spPr>
          <a:xfrm>
            <a:off x="8178800" y="0"/>
            <a:ext cx="4013200" cy="50074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HOẠT ĐỘNG LUYỆN TẬP</a:t>
            </a:r>
          </a:p>
        </p:txBody>
      </p:sp>
      <p:sp>
        <p:nvSpPr>
          <p:cNvPr id="6" name="Rectangle 5"/>
          <p:cNvSpPr/>
          <p:nvPr/>
        </p:nvSpPr>
        <p:spPr>
          <a:xfrm>
            <a:off x="5410200" y="551759"/>
            <a:ext cx="6781800" cy="1384995"/>
          </a:xfrm>
          <a:prstGeom prst="rect">
            <a:avLst/>
          </a:prstGeom>
        </p:spPr>
        <p:txBody>
          <a:bodyPr wrap="square">
            <a:spAutoFit/>
          </a:bodyPr>
          <a:lstStyle/>
          <a:p>
            <a:pPr algn="just">
              <a:spcAft>
                <a:spcPts val="0"/>
              </a:spcAft>
            </a:pPr>
            <a:r>
              <a:rPr lang="en-US" sz="2800">
                <a:solidFill>
                  <a:schemeClr val="accent2">
                    <a:lumMod val="75000"/>
                  </a:schemeClr>
                </a:solidFill>
                <a:latin typeface="+mj-lt"/>
                <a:ea typeface="Times New Roman" panose="02020603050405020304" pitchFamily="18" charset="0"/>
                <a:cs typeface="Times New Roman" panose="02020603050405020304" pitchFamily="18" charset="0"/>
              </a:rPr>
              <a:t>a) Trong ba buổi đầu tiên, số học viên dùng nước giải khát ở mỗi buổi nhiều nhất là bao nhiêu? Ít nhất là bao nhiêu? </a:t>
            </a:r>
          </a:p>
        </p:txBody>
      </p:sp>
      <p:sp>
        <p:nvSpPr>
          <p:cNvPr id="10" name="TextBox 9"/>
          <p:cNvSpPr txBox="1"/>
          <p:nvPr/>
        </p:nvSpPr>
        <p:spPr>
          <a:xfrm>
            <a:off x="2540000" y="6311900"/>
            <a:ext cx="1727200" cy="523220"/>
          </a:xfrm>
          <a:prstGeom prst="rect">
            <a:avLst/>
          </a:prstGeom>
          <a:noFill/>
        </p:spPr>
        <p:txBody>
          <a:bodyPr wrap="square" rtlCol="0">
            <a:spAutoFit/>
          </a:bodyPr>
          <a:lstStyle/>
          <a:p>
            <a:r>
              <a:rPr lang="en-US" sz="2800" b="1" i="1">
                <a:solidFill>
                  <a:schemeClr val="accent2">
                    <a:lumMod val="75000"/>
                  </a:schemeClr>
                </a:solidFill>
              </a:rPr>
              <a:t>Hình 14</a:t>
            </a:r>
          </a:p>
        </p:txBody>
      </p:sp>
      <p:sp>
        <p:nvSpPr>
          <p:cNvPr id="5" name="Rectangle 4"/>
          <p:cNvSpPr/>
          <p:nvPr/>
        </p:nvSpPr>
        <p:spPr>
          <a:xfrm>
            <a:off x="5410200" y="2283462"/>
            <a:ext cx="6680200" cy="954107"/>
          </a:xfrm>
          <a:prstGeom prst="rect">
            <a:avLst/>
          </a:prstGeom>
          <a:solidFill>
            <a:srgbClr val="FEE8F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algn="just"/>
            <a:r>
              <a:rPr lang="en-US" sz="2800">
                <a:latin typeface="+mj-lt"/>
                <a:ea typeface="Times New Roman" panose="02020603050405020304" pitchFamily="18" charset="0"/>
              </a:rPr>
              <a:t>Tổng số học viên dùng nước giải khát trong buổi 1 là: 25 + 35 = 60 (cốc)</a:t>
            </a:r>
            <a:endParaRPr lang="en-US" sz="2800">
              <a:latin typeface="+mj-lt"/>
            </a:endParaRPr>
          </a:p>
        </p:txBody>
      </p:sp>
      <p:sp>
        <p:nvSpPr>
          <p:cNvPr id="8" name="Rectangle 7"/>
          <p:cNvSpPr/>
          <p:nvPr/>
        </p:nvSpPr>
        <p:spPr>
          <a:xfrm>
            <a:off x="5410200" y="3237569"/>
            <a:ext cx="6680200" cy="1041247"/>
          </a:xfrm>
          <a:prstGeom prst="rect">
            <a:avLst/>
          </a:prstGeom>
          <a:solidFill>
            <a:schemeClr val="accent1">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algn="just">
              <a:lnSpc>
                <a:spcPct val="115000"/>
              </a:lnSpc>
              <a:spcAft>
                <a:spcPts val="0"/>
              </a:spcAft>
            </a:pPr>
            <a:r>
              <a:rPr lang="en-US" sz="2800">
                <a:latin typeface="+mj-lt"/>
                <a:ea typeface="Times New Roman" panose="02020603050405020304" pitchFamily="18" charset="0"/>
                <a:cs typeface="Times New Roman" panose="02020603050405020304" pitchFamily="18" charset="0"/>
              </a:rPr>
              <a:t>Tổng số học viên dùng nước giải khát trong buổi  2 là: 23 + 37 = 60 (cốc)</a:t>
            </a:r>
          </a:p>
        </p:txBody>
      </p:sp>
      <p:sp>
        <p:nvSpPr>
          <p:cNvPr id="12" name="Rectangle 11"/>
          <p:cNvSpPr/>
          <p:nvPr/>
        </p:nvSpPr>
        <p:spPr>
          <a:xfrm>
            <a:off x="5410200" y="4278816"/>
            <a:ext cx="6680200" cy="1083374"/>
          </a:xfrm>
          <a:prstGeom prst="rect">
            <a:avLst/>
          </a:prstGeom>
          <a:solidFill>
            <a:schemeClr val="accent4">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algn="just">
              <a:lnSpc>
                <a:spcPct val="115000"/>
              </a:lnSpc>
              <a:spcAft>
                <a:spcPts val="0"/>
              </a:spcAft>
            </a:pPr>
            <a:r>
              <a:rPr lang="en-US" sz="2800">
                <a:latin typeface="+mj-lt"/>
                <a:ea typeface="Times New Roman" panose="02020603050405020304" pitchFamily="18" charset="0"/>
                <a:cs typeface="Times New Roman" panose="02020603050405020304" pitchFamily="18" charset="0"/>
              </a:rPr>
              <a:t>Tổng số học viên dùng nước giải khát trong buổi 3 là: 22 + 38 = 60 (cốc)</a:t>
            </a:r>
          </a:p>
        </p:txBody>
      </p:sp>
      <p:sp>
        <p:nvSpPr>
          <p:cNvPr id="13" name="TextBox 12"/>
          <p:cNvSpPr txBox="1"/>
          <p:nvPr/>
        </p:nvSpPr>
        <p:spPr>
          <a:xfrm>
            <a:off x="-10161" y="6465788"/>
            <a:ext cx="2146301" cy="369332"/>
          </a:xfrm>
          <a:prstGeom prst="rect">
            <a:avLst/>
          </a:prstGeom>
          <a:noFill/>
        </p:spPr>
        <p:txBody>
          <a:bodyPr wrap="square" rtlCol="0">
            <a:spAutoFit/>
          </a:bodyPr>
          <a:lstStyle/>
          <a:p>
            <a:r>
              <a:rPr lang="en-US" i="1">
                <a:solidFill>
                  <a:srgbClr val="CC3399"/>
                </a:solidFill>
              </a:rPr>
              <a:t>Hướng dẫn giải</a:t>
            </a:r>
          </a:p>
        </p:txBody>
      </p:sp>
      <p:sp>
        <p:nvSpPr>
          <p:cNvPr id="3" name="Oval 2"/>
          <p:cNvSpPr/>
          <p:nvPr/>
        </p:nvSpPr>
        <p:spPr>
          <a:xfrm>
            <a:off x="1062990" y="2594610"/>
            <a:ext cx="560070" cy="48006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1524000" y="1505293"/>
            <a:ext cx="560070" cy="48006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2601323" y="2763574"/>
            <a:ext cx="560070" cy="48006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3056009" y="1307467"/>
            <a:ext cx="560070" cy="48006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4602086" y="1216120"/>
            <a:ext cx="560070" cy="48006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4118262" y="2915920"/>
            <a:ext cx="560070" cy="48006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900332" y="5866228"/>
            <a:ext cx="1377953" cy="52036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2472416" y="5866228"/>
            <a:ext cx="1377953" cy="52036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3989355" y="5866227"/>
            <a:ext cx="1377953" cy="52036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35043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xit" presetSubtype="0" fill="hold" grpId="1" nodeType="withEffect">
                                  <p:stCondLst>
                                    <p:cond delay="0"/>
                                  </p:stCondLst>
                                  <p:childTnLst>
                                    <p:set>
                                      <p:cBhvr>
                                        <p:cTn id="24" dur="1" fill="hold">
                                          <p:stCondLst>
                                            <p:cond delay="0"/>
                                          </p:stCondLst>
                                        </p:cTn>
                                        <p:tgtEl>
                                          <p:spTgt spid="3"/>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11"/>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4"/>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par>
                                <p:cTn id="39" presetID="1" presetClass="exit" presetSubtype="0" fill="hold" grpId="1" nodeType="withEffect">
                                  <p:stCondLst>
                                    <p:cond delay="0"/>
                                  </p:stCondLst>
                                  <p:childTnLst>
                                    <p:set>
                                      <p:cBhvr>
                                        <p:cTn id="40" dur="1" fill="hold">
                                          <p:stCondLst>
                                            <p:cond delay="0"/>
                                          </p:stCondLst>
                                        </p:cTn>
                                        <p:tgtEl>
                                          <p:spTgt spid="14"/>
                                        </p:tgtEl>
                                        <p:attrNameLst>
                                          <p:attrName>style.visibility</p:attrName>
                                        </p:attrNameLst>
                                      </p:cBhvr>
                                      <p:to>
                                        <p:strVal val="hidden"/>
                                      </p:to>
                                    </p:set>
                                  </p:childTnLst>
                                </p:cTn>
                              </p:par>
                              <p:par>
                                <p:cTn id="41" presetID="1" presetClass="exit" presetSubtype="0" fill="hold" grpId="1" nodeType="withEffect">
                                  <p:stCondLst>
                                    <p:cond delay="0"/>
                                  </p:stCondLst>
                                  <p:childTnLst>
                                    <p:set>
                                      <p:cBhvr>
                                        <p:cTn id="42" dur="1" fill="hold">
                                          <p:stCondLst>
                                            <p:cond delay="0"/>
                                          </p:stCondLst>
                                        </p:cTn>
                                        <p:tgtEl>
                                          <p:spTgt spid="15"/>
                                        </p:tgtEl>
                                        <p:attrNameLst>
                                          <p:attrName>style.visibility</p:attrName>
                                        </p:attrNameLst>
                                      </p:cBhvr>
                                      <p:to>
                                        <p:strVal val="hidden"/>
                                      </p:to>
                                    </p:set>
                                  </p:childTnLst>
                                </p:cTn>
                              </p:par>
                              <p:par>
                                <p:cTn id="43" presetID="1" presetClass="exit" presetSubtype="0" fill="hold" grpId="1" nodeType="withEffect">
                                  <p:stCondLst>
                                    <p:cond delay="0"/>
                                  </p:stCondLst>
                                  <p:childTnLst>
                                    <p:set>
                                      <p:cBhvr>
                                        <p:cTn id="44" dur="1" fill="hold">
                                          <p:stCondLst>
                                            <p:cond delay="0"/>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12" grpId="0" animBg="1"/>
      <p:bldP spid="3" grpId="0" animBg="1"/>
      <p:bldP spid="3" grpId="1" animBg="1"/>
      <p:bldP spid="11" grpId="0" animBg="1"/>
      <p:bldP spid="11" grpId="1" animBg="1"/>
      <p:bldP spid="14" grpId="0" animBg="1"/>
      <p:bldP spid="14" grpId="1" animBg="1"/>
      <p:bldP spid="15" grpId="0" animBg="1"/>
      <p:bldP spid="15" grpId="1" animBg="1"/>
      <p:bldP spid="16" grpId="0" animBg="1"/>
      <p:bldP spid="17" grpId="0" animBg="1"/>
      <p:bldP spid="4" grpId="0" animBg="1"/>
      <p:bldP spid="4" grpId="1" animBg="1"/>
      <p:bldP spid="18" grpId="0" animBg="1"/>
      <p:bldP spid="18" grpId="1" animBg="1"/>
      <p:bldP spid="1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p:cNvGraphicFramePr/>
          <p:nvPr>
            <p:extLst>
              <p:ext uri="{D42A27DB-BD31-4B8C-83A1-F6EECF244321}">
                <p14:modId xmlns:p14="http://schemas.microsoft.com/office/powerpoint/2010/main" val="2361336660"/>
              </p:ext>
            </p:extLst>
          </p:nvPr>
        </p:nvGraphicFramePr>
        <p:xfrm>
          <a:off x="134257" y="0"/>
          <a:ext cx="7111999" cy="6311900"/>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5"/>
          <p:cNvSpPr/>
          <p:nvPr/>
        </p:nvSpPr>
        <p:spPr>
          <a:xfrm>
            <a:off x="5499100" y="687836"/>
            <a:ext cx="6515100" cy="1815882"/>
          </a:xfrm>
          <a:prstGeom prst="rect">
            <a:avLst/>
          </a:prstGeom>
        </p:spPr>
        <p:txBody>
          <a:bodyPr wrap="square">
            <a:spAutoFit/>
          </a:bodyPr>
          <a:lstStyle/>
          <a:p>
            <a:pPr algn="just">
              <a:spcAft>
                <a:spcPts val="0"/>
              </a:spcAft>
            </a:pPr>
            <a:r>
              <a:rPr lang="en-US" sz="2800">
                <a:solidFill>
                  <a:schemeClr val="accent2">
                    <a:lumMod val="75000"/>
                  </a:schemeClr>
                </a:solidFill>
                <a:latin typeface="+mj-lt"/>
                <a:ea typeface="Times New Roman" panose="02020603050405020304" pitchFamily="18" charset="0"/>
                <a:cs typeface="Times New Roman" panose="02020603050405020304" pitchFamily="18" charset="0"/>
              </a:rPr>
              <a:t>b) So sánh số học viên dùng nước giải khát trong mỗi buổi của hai khóa bồi dưỡng. Em có thể đưa ra một giải thích hợp lí cho điều này được không?</a:t>
            </a:r>
          </a:p>
        </p:txBody>
      </p:sp>
      <p:sp>
        <p:nvSpPr>
          <p:cNvPr id="10" name="TextBox 9"/>
          <p:cNvSpPr txBox="1"/>
          <p:nvPr/>
        </p:nvSpPr>
        <p:spPr>
          <a:xfrm>
            <a:off x="2540000" y="6311900"/>
            <a:ext cx="1727200" cy="523220"/>
          </a:xfrm>
          <a:prstGeom prst="rect">
            <a:avLst/>
          </a:prstGeom>
          <a:noFill/>
        </p:spPr>
        <p:txBody>
          <a:bodyPr wrap="square" rtlCol="0">
            <a:spAutoFit/>
          </a:bodyPr>
          <a:lstStyle/>
          <a:p>
            <a:r>
              <a:rPr lang="en-US" sz="2800" b="1" i="1">
                <a:solidFill>
                  <a:schemeClr val="accent2">
                    <a:lumMod val="75000"/>
                  </a:schemeClr>
                </a:solidFill>
              </a:rPr>
              <a:t>Hình 14</a:t>
            </a:r>
          </a:p>
        </p:txBody>
      </p:sp>
      <p:sp>
        <p:nvSpPr>
          <p:cNvPr id="5" name="Rectangle 4"/>
          <p:cNvSpPr/>
          <p:nvPr/>
        </p:nvSpPr>
        <p:spPr>
          <a:xfrm>
            <a:off x="5499100" y="2690811"/>
            <a:ext cx="6515100" cy="2569934"/>
          </a:xfrm>
          <a:prstGeom prst="rect">
            <a:avLst/>
          </a:prstGeom>
          <a:solidFill>
            <a:schemeClr val="accent4">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algn="just">
              <a:lnSpc>
                <a:spcPct val="115000"/>
              </a:lnSpc>
              <a:spcAft>
                <a:spcPts val="0"/>
              </a:spcAft>
            </a:pPr>
            <a:r>
              <a:rPr lang="en-US" sz="2800">
                <a:latin typeface="+mj-lt"/>
                <a:ea typeface="Times New Roman" panose="02020603050405020304" pitchFamily="18" charset="0"/>
                <a:cs typeface="Times New Roman" panose="02020603050405020304" pitchFamily="18" charset="0"/>
              </a:rPr>
              <a:t>Trong mỗi buổi, số lượt học viên dùng nước giải khát của khóa bồi dưỡng về KTCN ít hơn so với số lượt học viên dùng nước giải khát của khóa bồi dưỡng về KTNN.</a:t>
            </a:r>
          </a:p>
        </p:txBody>
      </p:sp>
      <p:sp>
        <p:nvSpPr>
          <p:cNvPr id="8" name="TextBox 7"/>
          <p:cNvSpPr txBox="1"/>
          <p:nvPr/>
        </p:nvSpPr>
        <p:spPr>
          <a:xfrm>
            <a:off x="0" y="6465788"/>
            <a:ext cx="2241548" cy="369332"/>
          </a:xfrm>
          <a:prstGeom prst="rect">
            <a:avLst/>
          </a:prstGeom>
          <a:noFill/>
        </p:spPr>
        <p:txBody>
          <a:bodyPr wrap="square" rtlCol="0">
            <a:spAutoFit/>
          </a:bodyPr>
          <a:lstStyle/>
          <a:p>
            <a:r>
              <a:rPr lang="en-US" i="1">
                <a:solidFill>
                  <a:srgbClr val="CC3399"/>
                </a:solidFill>
              </a:rPr>
              <a:t>Hướng dẫn trả lời</a:t>
            </a:r>
          </a:p>
        </p:txBody>
      </p:sp>
      <p:sp>
        <p:nvSpPr>
          <p:cNvPr id="11" name="Rounded Rectangle 10"/>
          <p:cNvSpPr/>
          <p:nvPr/>
        </p:nvSpPr>
        <p:spPr>
          <a:xfrm>
            <a:off x="7258051" y="0"/>
            <a:ext cx="4933949" cy="500743"/>
          </a:xfrm>
          <a:prstGeom prst="roundRect">
            <a:avLst>
              <a:gd name="adj"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effectLst>
                  <a:outerShdw blurRad="38100" dist="38100" dir="2700000" algn="tl">
                    <a:srgbClr val="000000">
                      <a:alpha val="43137"/>
                    </a:srgbClr>
                  </a:outerShdw>
                </a:effectLst>
              </a:rPr>
              <a:t>HOẠT ĐỘNG LUYỆN TẬP</a:t>
            </a:r>
          </a:p>
        </p:txBody>
      </p:sp>
    </p:spTree>
    <p:extLst>
      <p:ext uri="{BB962C8B-B14F-4D97-AF65-F5344CB8AC3E}">
        <p14:creationId xmlns:p14="http://schemas.microsoft.com/office/powerpoint/2010/main" val="258384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ounded Rectangle 20"/>
          <p:cNvSpPr/>
          <p:nvPr/>
        </p:nvSpPr>
        <p:spPr>
          <a:xfrm>
            <a:off x="7258051" y="0"/>
            <a:ext cx="4933949" cy="500743"/>
          </a:xfrm>
          <a:prstGeom prst="roundRect">
            <a:avLst>
              <a:gd name="adj"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effectLst>
                  <a:outerShdw blurRad="38100" dist="38100" dir="2700000" algn="tl">
                    <a:srgbClr val="000000">
                      <a:alpha val="43137"/>
                    </a:srgbClr>
                  </a:outerShdw>
                </a:effectLst>
              </a:rPr>
              <a:t>HOẠT ĐỘNG LUYỆN TẬP</a:t>
            </a:r>
          </a:p>
        </p:txBody>
      </p:sp>
      <p:graphicFrame>
        <p:nvGraphicFramePr>
          <p:cNvPr id="9" name="Chart 8"/>
          <p:cNvGraphicFramePr/>
          <p:nvPr/>
        </p:nvGraphicFramePr>
        <p:xfrm>
          <a:off x="134257" y="0"/>
          <a:ext cx="7111999" cy="6311900"/>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5"/>
          <p:cNvSpPr/>
          <p:nvPr/>
        </p:nvSpPr>
        <p:spPr>
          <a:xfrm>
            <a:off x="6565900" y="610622"/>
            <a:ext cx="5003800" cy="2677656"/>
          </a:xfrm>
          <a:prstGeom prst="rect">
            <a:avLst/>
          </a:prstGeom>
        </p:spPr>
        <p:txBody>
          <a:bodyPr wrap="square">
            <a:spAutoFit/>
          </a:bodyPr>
          <a:lstStyle/>
          <a:p>
            <a:pPr algn="just">
              <a:spcAft>
                <a:spcPts val="0"/>
              </a:spcAft>
            </a:pPr>
            <a:r>
              <a:rPr lang="en-US" sz="2800" b="1">
                <a:solidFill>
                  <a:schemeClr val="accent2">
                    <a:lumMod val="75000"/>
                  </a:schemeClr>
                </a:solidFill>
                <a:latin typeface="+mj-lt"/>
                <a:ea typeface="Times New Roman" panose="02020603050405020304" pitchFamily="18" charset="0"/>
                <a:cs typeface="Times New Roman" panose="02020603050405020304" pitchFamily="18" charset="0"/>
              </a:rPr>
              <a:t>c) </a:t>
            </a:r>
            <a:r>
              <a:rPr lang="en-US" sz="2800">
                <a:solidFill>
                  <a:schemeClr val="accent2">
                    <a:lumMod val="75000"/>
                  </a:schemeClr>
                </a:solidFill>
                <a:latin typeface="+mj-lt"/>
                <a:ea typeface="Times New Roman" panose="02020603050405020304" pitchFamily="18" charset="0"/>
                <a:cs typeface="Times New Roman" panose="02020603050405020304" pitchFamily="18" charset="0"/>
              </a:rPr>
              <a:t>Để tránh lãng phí trong buổi học tiếp theo em hãy chọn phương án phù hợp nhất đối với việc chuẩn bị nước giải khát cho học viên của cả hai khóa bồi dưỡng:</a:t>
            </a:r>
          </a:p>
        </p:txBody>
      </p:sp>
      <p:sp>
        <p:nvSpPr>
          <p:cNvPr id="10" name="TextBox 9"/>
          <p:cNvSpPr txBox="1"/>
          <p:nvPr/>
        </p:nvSpPr>
        <p:spPr>
          <a:xfrm>
            <a:off x="2540000" y="6311900"/>
            <a:ext cx="1727200" cy="523220"/>
          </a:xfrm>
          <a:prstGeom prst="rect">
            <a:avLst/>
          </a:prstGeom>
          <a:noFill/>
        </p:spPr>
        <p:txBody>
          <a:bodyPr wrap="square" rtlCol="0">
            <a:spAutoFit/>
          </a:bodyPr>
          <a:lstStyle/>
          <a:p>
            <a:r>
              <a:rPr lang="en-US" sz="2800" b="1" i="1">
                <a:solidFill>
                  <a:schemeClr val="accent2">
                    <a:lumMod val="75000"/>
                  </a:schemeClr>
                </a:solidFill>
              </a:rPr>
              <a:t>Hình 14</a:t>
            </a:r>
          </a:p>
        </p:txBody>
      </p:sp>
      <p:grpSp>
        <p:nvGrpSpPr>
          <p:cNvPr id="5" name="Group 4"/>
          <p:cNvGrpSpPr/>
          <p:nvPr/>
        </p:nvGrpSpPr>
        <p:grpSpPr>
          <a:xfrm>
            <a:off x="6945084" y="3381665"/>
            <a:ext cx="4894944" cy="523220"/>
            <a:chOff x="6945084" y="3381665"/>
            <a:chExt cx="4894944" cy="523220"/>
          </a:xfrm>
        </p:grpSpPr>
        <p:sp>
          <p:nvSpPr>
            <p:cNvPr id="3" name="TextBox 2"/>
            <p:cNvSpPr txBox="1"/>
            <p:nvPr/>
          </p:nvSpPr>
          <p:spPr>
            <a:xfrm>
              <a:off x="6975928" y="3381665"/>
              <a:ext cx="4864100" cy="523220"/>
            </a:xfrm>
            <a:prstGeom prst="rect">
              <a:avLst/>
            </a:prstGeom>
            <a:noFill/>
          </p:spPr>
          <p:txBody>
            <a:bodyPr wrap="square" rtlCol="0">
              <a:spAutoFit/>
            </a:bodyPr>
            <a:lstStyle/>
            <a:p>
              <a:r>
                <a:rPr lang="en-US" sz="2800">
                  <a:solidFill>
                    <a:schemeClr val="accent2">
                      <a:lumMod val="75000"/>
                    </a:schemeClr>
                  </a:solidFill>
                </a:rPr>
                <a:t>1   40 cốc nước giải khát</a:t>
              </a:r>
            </a:p>
          </p:txBody>
        </p:sp>
        <p:sp>
          <p:nvSpPr>
            <p:cNvPr id="4" name="Oval 3"/>
            <p:cNvSpPr/>
            <p:nvPr/>
          </p:nvSpPr>
          <p:spPr>
            <a:xfrm>
              <a:off x="6945084" y="3439033"/>
              <a:ext cx="431800" cy="411734"/>
            </a:xfrm>
            <a:prstGeom prst="ellipse">
              <a:avLst/>
            </a:prstGeom>
            <a:noFill/>
            <a:ln w="38100">
              <a:solidFill>
                <a:schemeClr val="accent2">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schemeClr val="accent2">
                    <a:lumMod val="75000"/>
                  </a:schemeClr>
                </a:solidFill>
              </a:endParaRPr>
            </a:p>
          </p:txBody>
        </p:sp>
      </p:grpSp>
      <p:grpSp>
        <p:nvGrpSpPr>
          <p:cNvPr id="15" name="Group 14"/>
          <p:cNvGrpSpPr/>
          <p:nvPr/>
        </p:nvGrpSpPr>
        <p:grpSpPr>
          <a:xfrm>
            <a:off x="6945084" y="3904234"/>
            <a:ext cx="4894944" cy="523220"/>
            <a:chOff x="6945084" y="3929634"/>
            <a:chExt cx="4894944" cy="523220"/>
          </a:xfrm>
        </p:grpSpPr>
        <p:sp>
          <p:nvSpPr>
            <p:cNvPr id="7" name="TextBox 6"/>
            <p:cNvSpPr txBox="1"/>
            <p:nvPr/>
          </p:nvSpPr>
          <p:spPr>
            <a:xfrm>
              <a:off x="6975928" y="3929634"/>
              <a:ext cx="4864100" cy="523220"/>
            </a:xfrm>
            <a:prstGeom prst="rect">
              <a:avLst/>
            </a:prstGeom>
            <a:noFill/>
          </p:spPr>
          <p:txBody>
            <a:bodyPr wrap="square" rtlCol="0">
              <a:spAutoFit/>
            </a:bodyPr>
            <a:lstStyle/>
            <a:p>
              <a:r>
                <a:rPr lang="en-US" sz="2800">
                  <a:solidFill>
                    <a:schemeClr val="accent2">
                      <a:lumMod val="75000"/>
                    </a:schemeClr>
                  </a:solidFill>
                </a:rPr>
                <a:t>2   45 cốc nước giải khát</a:t>
              </a:r>
            </a:p>
          </p:txBody>
        </p:sp>
        <p:sp>
          <p:nvSpPr>
            <p:cNvPr id="12" name="Oval 11"/>
            <p:cNvSpPr/>
            <p:nvPr/>
          </p:nvSpPr>
          <p:spPr>
            <a:xfrm>
              <a:off x="6945084" y="3985605"/>
              <a:ext cx="431800" cy="411734"/>
            </a:xfrm>
            <a:prstGeom prst="ellipse">
              <a:avLst/>
            </a:prstGeom>
            <a:noFill/>
            <a:ln w="38100">
              <a:solidFill>
                <a:schemeClr val="accent2">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schemeClr val="accent2">
                    <a:lumMod val="75000"/>
                  </a:schemeClr>
                </a:solidFill>
              </a:endParaRPr>
            </a:p>
          </p:txBody>
        </p:sp>
      </p:grpSp>
      <p:grpSp>
        <p:nvGrpSpPr>
          <p:cNvPr id="16" name="Group 15"/>
          <p:cNvGrpSpPr/>
          <p:nvPr/>
        </p:nvGrpSpPr>
        <p:grpSpPr>
          <a:xfrm>
            <a:off x="6945084" y="4428105"/>
            <a:ext cx="4894944" cy="523220"/>
            <a:chOff x="6945084" y="4453505"/>
            <a:chExt cx="4894944" cy="523220"/>
          </a:xfrm>
        </p:grpSpPr>
        <p:sp>
          <p:nvSpPr>
            <p:cNvPr id="8" name="TextBox 7"/>
            <p:cNvSpPr txBox="1"/>
            <p:nvPr/>
          </p:nvSpPr>
          <p:spPr>
            <a:xfrm>
              <a:off x="6975928" y="4453505"/>
              <a:ext cx="4864100" cy="523220"/>
            </a:xfrm>
            <a:prstGeom prst="rect">
              <a:avLst/>
            </a:prstGeom>
            <a:noFill/>
          </p:spPr>
          <p:txBody>
            <a:bodyPr wrap="square" rtlCol="0">
              <a:spAutoFit/>
            </a:bodyPr>
            <a:lstStyle/>
            <a:p>
              <a:r>
                <a:rPr lang="en-US" sz="2800">
                  <a:solidFill>
                    <a:schemeClr val="accent2">
                      <a:lumMod val="75000"/>
                    </a:schemeClr>
                  </a:solidFill>
                </a:rPr>
                <a:t>3   60 cốc nước giải khát</a:t>
              </a:r>
            </a:p>
          </p:txBody>
        </p:sp>
        <p:sp>
          <p:nvSpPr>
            <p:cNvPr id="13" name="Oval 12"/>
            <p:cNvSpPr/>
            <p:nvPr/>
          </p:nvSpPr>
          <p:spPr>
            <a:xfrm>
              <a:off x="6945084" y="4506890"/>
              <a:ext cx="431800" cy="411734"/>
            </a:xfrm>
            <a:prstGeom prst="ellipse">
              <a:avLst/>
            </a:prstGeom>
            <a:noFill/>
            <a:ln w="38100">
              <a:solidFill>
                <a:schemeClr val="accent2">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schemeClr val="accent2">
                    <a:lumMod val="75000"/>
                  </a:schemeClr>
                </a:solidFill>
              </a:endParaRPr>
            </a:p>
          </p:txBody>
        </p:sp>
      </p:grpSp>
      <p:grpSp>
        <p:nvGrpSpPr>
          <p:cNvPr id="17" name="Group 16"/>
          <p:cNvGrpSpPr/>
          <p:nvPr/>
        </p:nvGrpSpPr>
        <p:grpSpPr>
          <a:xfrm>
            <a:off x="6945084" y="4964676"/>
            <a:ext cx="4894944" cy="523220"/>
            <a:chOff x="6945084" y="4977376"/>
            <a:chExt cx="4894944" cy="523220"/>
          </a:xfrm>
        </p:grpSpPr>
        <p:sp>
          <p:nvSpPr>
            <p:cNvPr id="11" name="TextBox 10"/>
            <p:cNvSpPr txBox="1"/>
            <p:nvPr/>
          </p:nvSpPr>
          <p:spPr>
            <a:xfrm>
              <a:off x="6975928" y="4977376"/>
              <a:ext cx="4864100" cy="523220"/>
            </a:xfrm>
            <a:prstGeom prst="rect">
              <a:avLst/>
            </a:prstGeom>
            <a:noFill/>
          </p:spPr>
          <p:txBody>
            <a:bodyPr wrap="square" rtlCol="0">
              <a:spAutoFit/>
            </a:bodyPr>
            <a:lstStyle/>
            <a:p>
              <a:r>
                <a:rPr lang="en-US" sz="2800">
                  <a:solidFill>
                    <a:schemeClr val="accent2">
                      <a:lumMod val="75000"/>
                    </a:schemeClr>
                  </a:solidFill>
                </a:rPr>
                <a:t>4   80 cốc nước giải khát</a:t>
              </a:r>
            </a:p>
          </p:txBody>
        </p:sp>
        <p:sp>
          <p:nvSpPr>
            <p:cNvPr id="14" name="Oval 13"/>
            <p:cNvSpPr/>
            <p:nvPr/>
          </p:nvSpPr>
          <p:spPr>
            <a:xfrm>
              <a:off x="6945084" y="5021784"/>
              <a:ext cx="431800" cy="411734"/>
            </a:xfrm>
            <a:prstGeom prst="ellipse">
              <a:avLst/>
            </a:prstGeom>
            <a:noFill/>
            <a:ln w="38100">
              <a:solidFill>
                <a:schemeClr val="accent2">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schemeClr val="accent2">
                    <a:lumMod val="75000"/>
                  </a:schemeClr>
                </a:solidFill>
              </a:endParaRPr>
            </a:p>
          </p:txBody>
        </p:sp>
      </p:grpSp>
      <p:sp>
        <p:nvSpPr>
          <p:cNvPr id="19" name="Rectangle 18"/>
          <p:cNvSpPr/>
          <p:nvPr/>
        </p:nvSpPr>
        <p:spPr>
          <a:xfrm>
            <a:off x="6565900" y="103836"/>
            <a:ext cx="5613400" cy="3108543"/>
          </a:xfrm>
          <a:prstGeom prst="rect">
            <a:avLst/>
          </a:prstGeom>
          <a:solidFill>
            <a:schemeClr val="accent4">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algn="just"/>
            <a:r>
              <a:rPr lang="en-US" sz="2800">
                <a:latin typeface="+mj-lt"/>
                <a:ea typeface="Times New Roman" panose="02020603050405020304" pitchFamily="18" charset="0"/>
              </a:rPr>
              <a:t>Để tránh lãng phí trong những buổi học tiếp theo, em chọn phương án (3) đối với việc chuẩn bị nước giải khát cho học viên cả 2 khóa bồi dưỡng. Vì cả 3 buổi ban đầu thì tổng số cốc nước giải khát học viên dùng đều là 60 cốc. </a:t>
            </a:r>
            <a:endParaRPr lang="en-US" sz="2800">
              <a:latin typeface="+mj-lt"/>
            </a:endParaRPr>
          </a:p>
        </p:txBody>
      </p:sp>
      <p:sp>
        <p:nvSpPr>
          <p:cNvPr id="20" name="TextBox 19"/>
          <p:cNvSpPr txBox="1"/>
          <p:nvPr/>
        </p:nvSpPr>
        <p:spPr>
          <a:xfrm>
            <a:off x="0" y="6465788"/>
            <a:ext cx="2146301" cy="369332"/>
          </a:xfrm>
          <a:prstGeom prst="rect">
            <a:avLst/>
          </a:prstGeom>
          <a:noFill/>
        </p:spPr>
        <p:txBody>
          <a:bodyPr wrap="square" rtlCol="0">
            <a:spAutoFit/>
          </a:bodyPr>
          <a:lstStyle/>
          <a:p>
            <a:r>
              <a:rPr lang="en-US" i="1">
                <a:solidFill>
                  <a:srgbClr val="CC3399"/>
                </a:solidFill>
              </a:rPr>
              <a:t>Hướng dẫn trả lời</a:t>
            </a:r>
          </a:p>
        </p:txBody>
      </p:sp>
    </p:spTree>
    <p:extLst>
      <p:ext uri="{BB962C8B-B14F-4D97-AF65-F5344CB8AC3E}">
        <p14:creationId xmlns:p14="http://schemas.microsoft.com/office/powerpoint/2010/main" val="397631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xit"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441419"/>
            <a:ext cx="8379460" cy="369332"/>
          </a:xfrm>
          <a:prstGeom prst="rect">
            <a:avLst/>
          </a:prstGeom>
          <a:noFill/>
        </p:spPr>
        <p:txBody>
          <a:bodyPr wrap="square" rtlCol="0">
            <a:spAutoFit/>
          </a:bodyPr>
          <a:lstStyle/>
          <a:p>
            <a:r>
              <a:rPr lang="en-US" i="1">
                <a:solidFill>
                  <a:srgbClr val="CC3399"/>
                </a:solidFill>
              </a:rPr>
              <a:t>Hoạt động cặp đôi; Chọn cặp đôi làm nhanh nhất trình bày; Quan sát, nhận xét.</a:t>
            </a:r>
          </a:p>
        </p:txBody>
      </p:sp>
      <p:graphicFrame>
        <p:nvGraphicFramePr>
          <p:cNvPr id="5" name="Chart 4"/>
          <p:cNvGraphicFramePr/>
          <p:nvPr>
            <p:extLst>
              <p:ext uri="{D42A27DB-BD31-4B8C-83A1-F6EECF244321}">
                <p14:modId xmlns:p14="http://schemas.microsoft.com/office/powerpoint/2010/main" val="1949798461"/>
              </p:ext>
            </p:extLst>
          </p:nvPr>
        </p:nvGraphicFramePr>
        <p:xfrm>
          <a:off x="127000" y="0"/>
          <a:ext cx="6134100" cy="5918199"/>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2463800" y="5918199"/>
            <a:ext cx="2070100" cy="523220"/>
          </a:xfrm>
          <a:prstGeom prst="rect">
            <a:avLst/>
          </a:prstGeom>
          <a:noFill/>
        </p:spPr>
        <p:txBody>
          <a:bodyPr wrap="square" rtlCol="0">
            <a:spAutoFit/>
          </a:bodyPr>
          <a:lstStyle/>
          <a:p>
            <a:pPr algn="ctr"/>
            <a:r>
              <a:rPr lang="en-US" sz="2800" b="1" i="1">
                <a:solidFill>
                  <a:schemeClr val="accent2">
                    <a:lumMod val="75000"/>
                  </a:schemeClr>
                </a:solidFill>
              </a:rPr>
              <a:t>Hình 15</a:t>
            </a:r>
          </a:p>
        </p:txBody>
      </p:sp>
      <p:sp>
        <p:nvSpPr>
          <p:cNvPr id="7" name="TextBox 6"/>
          <p:cNvSpPr txBox="1"/>
          <p:nvPr/>
        </p:nvSpPr>
        <p:spPr>
          <a:xfrm>
            <a:off x="6451600" y="774700"/>
            <a:ext cx="5638800" cy="5262979"/>
          </a:xfrm>
          <a:prstGeom prst="rect">
            <a:avLst/>
          </a:prstGeom>
          <a:noFill/>
        </p:spPr>
        <p:txBody>
          <a:bodyPr wrap="square" rtlCol="0">
            <a:spAutoFit/>
          </a:bodyPr>
          <a:lstStyle/>
          <a:p>
            <a:pPr algn="just"/>
            <a:r>
              <a:rPr lang="en-US" sz="2800" b="1">
                <a:solidFill>
                  <a:schemeClr val="accent2">
                    <a:lumMod val="75000"/>
                  </a:schemeClr>
                </a:solidFill>
              </a:rPr>
              <a:t>Bài tập 2 trang 13</a:t>
            </a:r>
          </a:p>
          <a:p>
            <a:pPr algn="just"/>
            <a:r>
              <a:rPr lang="en-US" sz="2800">
                <a:solidFill>
                  <a:schemeClr val="accent2">
                    <a:lumMod val="75000"/>
                  </a:schemeClr>
                </a:solidFill>
              </a:rPr>
              <a:t>a) Biểu đồ ở </a:t>
            </a:r>
            <a:r>
              <a:rPr lang="en-US" sz="2800" i="1">
                <a:solidFill>
                  <a:schemeClr val="accent2">
                    <a:lumMod val="75000"/>
                  </a:schemeClr>
                </a:solidFill>
              </a:rPr>
              <a:t>Hình 15 </a:t>
            </a:r>
            <a:r>
              <a:rPr lang="en-US" sz="2800">
                <a:solidFill>
                  <a:schemeClr val="accent2">
                    <a:lumMod val="75000"/>
                  </a:schemeClr>
                </a:solidFill>
              </a:rPr>
              <a:t>thống kê số áo được bán ra trong hai ngày của hai cửa hàng kinh doanh. Mỗi cửa hàng đó đã bán được bao nhiêu chiếc áo trong hai ngày?</a:t>
            </a:r>
          </a:p>
          <a:p>
            <a:pPr algn="just"/>
            <a:r>
              <a:rPr lang="en-US" sz="2800">
                <a:solidFill>
                  <a:schemeClr val="accent2">
                    <a:lumMod val="75000"/>
                  </a:schemeClr>
                </a:solidFill>
              </a:rPr>
              <a:t>b) Biết rằng sau hai ngày nói trên, cửa hàng 1 đã lãi được 700 000 đồng và cửa hàng 2 đã lãi được 400 000 đồng. Nhận định “bán được càng nhiều áo thì càng lãi nhiều” có hợp lí không?</a:t>
            </a:r>
          </a:p>
        </p:txBody>
      </p:sp>
      <p:sp>
        <p:nvSpPr>
          <p:cNvPr id="9" name="Rounded Rectangle 8"/>
          <p:cNvSpPr/>
          <p:nvPr/>
        </p:nvSpPr>
        <p:spPr>
          <a:xfrm>
            <a:off x="7258051" y="0"/>
            <a:ext cx="4933949" cy="500743"/>
          </a:xfrm>
          <a:prstGeom prst="roundRect">
            <a:avLst>
              <a:gd name="adj"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effectLst>
                  <a:outerShdw blurRad="38100" dist="38100" dir="2700000" algn="tl">
                    <a:srgbClr val="000000">
                      <a:alpha val="43137"/>
                    </a:srgbClr>
                  </a:outerShdw>
                </a:effectLst>
              </a:rPr>
              <a:t>HOẠT ĐỘNG LUYỆN TẬP</a:t>
            </a:r>
          </a:p>
        </p:txBody>
      </p:sp>
    </p:spTree>
    <p:extLst>
      <p:ext uri="{BB962C8B-B14F-4D97-AF65-F5344CB8AC3E}">
        <p14:creationId xmlns:p14="http://schemas.microsoft.com/office/powerpoint/2010/main" val="2699713125"/>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33787325_Lab safety_AAS_v3" id="{898BC5E2-691B-4B41-A97D-F35AD4FFF20D}" vid="{295F60D3-032D-43CA-A300-E4752067AD50}"/>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33787325_Lab safety_AAS_v3" id="{898BC5E2-691B-4B41-A97D-F35AD4FFF20D}" vid="{295F60D3-032D-43CA-A300-E4752067AD5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2764</TotalTime>
  <Words>1769</Words>
  <Application>Microsoft Office PowerPoint</Application>
  <PresentationFormat>Widescreen</PresentationFormat>
  <Paragraphs>309</Paragraphs>
  <Slides>24</Slides>
  <Notes>0</Notes>
  <HiddenSlides>0</HiddenSlides>
  <MMClips>1</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24</vt:i4>
      </vt:variant>
    </vt:vector>
  </HeadingPairs>
  <TitlesOfParts>
    <vt:vector size="31" baseType="lpstr">
      <vt:lpstr>Arial</vt:lpstr>
      <vt:lpstr>Calibri</vt:lpstr>
      <vt:lpstr>Tahoma</vt:lpstr>
      <vt:lpstr>Times New Roman</vt:lpstr>
      <vt:lpstr>Wingdings</vt:lpstr>
      <vt:lpstr>1_Office Theme</vt:lpstr>
      <vt:lpstr>2_Office Theme</vt:lpstr>
      <vt:lpstr>Biểu đồ cột kép (tiết 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Remember… Safety First!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Quan hệ chia hết. Tính chất chia hết  (tiết 2)</dc:title>
  <dc:creator>Ánh Tuyết</dc:creator>
  <cp:lastModifiedBy>Phương Anh Bùi Tuấn</cp:lastModifiedBy>
  <cp:revision>311</cp:revision>
  <dcterms:created xsi:type="dcterms:W3CDTF">2021-07-22T13:28:24Z</dcterms:created>
  <dcterms:modified xsi:type="dcterms:W3CDTF">2024-05-10T07:33:24Z</dcterms:modified>
</cp:coreProperties>
</file>