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wa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0" r:id="rId3"/>
    <p:sldMasterId id="2147483692" r:id="rId4"/>
  </p:sldMasterIdLst>
  <p:notesMasterIdLst>
    <p:notesMasterId r:id="rId32"/>
  </p:notesMasterIdLst>
  <p:sldIdLst>
    <p:sldId id="256" r:id="rId5"/>
    <p:sldId id="278" r:id="rId6"/>
    <p:sldId id="276" r:id="rId7"/>
    <p:sldId id="279" r:id="rId8"/>
    <p:sldId id="280" r:id="rId9"/>
    <p:sldId id="281" r:id="rId10"/>
    <p:sldId id="282" r:id="rId11"/>
    <p:sldId id="277" r:id="rId12"/>
    <p:sldId id="284" r:id="rId13"/>
    <p:sldId id="283" r:id="rId14"/>
    <p:sldId id="285" r:id="rId15"/>
    <p:sldId id="286" r:id="rId16"/>
    <p:sldId id="288" r:id="rId17"/>
    <p:sldId id="290" r:id="rId18"/>
    <p:sldId id="291" r:id="rId19"/>
    <p:sldId id="292" r:id="rId20"/>
    <p:sldId id="293" r:id="rId21"/>
    <p:sldId id="287" r:id="rId22"/>
    <p:sldId id="309" r:id="rId23"/>
    <p:sldId id="316" r:id="rId24"/>
    <p:sldId id="317" r:id="rId25"/>
    <p:sldId id="318" r:id="rId26"/>
    <p:sldId id="319" r:id="rId27"/>
    <p:sldId id="320" r:id="rId28"/>
    <p:sldId id="310" r:id="rId29"/>
    <p:sldId id="321" r:id="rId30"/>
    <p:sldId id="27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CC0099"/>
    <a:srgbClr val="FABE00"/>
    <a:srgbClr val="CC3399"/>
    <a:srgbClr val="990099"/>
    <a:srgbClr val="FFFF97"/>
    <a:srgbClr val="FF6699"/>
    <a:srgbClr val="460034"/>
    <a:srgbClr val="FEE8FB"/>
    <a:srgbClr val="FED2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64" autoAdjust="0"/>
    <p:restoredTop sz="94660"/>
  </p:normalViewPr>
  <p:slideViewPr>
    <p:cSldViewPr snapToGrid="0">
      <p:cViewPr varScale="1">
        <p:scale>
          <a:sx n="69" d="100"/>
          <a:sy n="69" d="100"/>
        </p:scale>
        <p:origin x="6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rgbClr val="00B0F0"/>
                </a:solidFill>
                <a:latin typeface="+mn-lt"/>
                <a:ea typeface="+mn-ea"/>
                <a:cs typeface="+mn-cs"/>
              </a:defRPr>
            </a:pPr>
            <a:r>
              <a:rPr lang="en-US" sz="2400" b="1">
                <a:solidFill>
                  <a:srgbClr val="00B0F0"/>
                </a:solidFill>
              </a:rPr>
              <a:t>SỐ</a:t>
            </a:r>
            <a:r>
              <a:rPr lang="en-US" sz="2400" b="1" baseline="0">
                <a:solidFill>
                  <a:srgbClr val="00B0F0"/>
                </a:solidFill>
              </a:rPr>
              <a:t> HUY CHƯƠNG CỦA ĐOÀN THỂ THAO VIỆT NAM</a:t>
            </a:r>
            <a:endParaRPr lang="vi-VN" sz="2400" b="1">
              <a:solidFill>
                <a:srgbClr val="00B0F0"/>
              </a:solidFill>
            </a:endParaRPr>
          </a:p>
        </c:rich>
      </c:tx>
      <c:layout>
        <c:manualLayout>
          <c:xMode val="edge"/>
          <c:yMode val="edge"/>
          <c:x val="0.16824513009724509"/>
          <c:y val="1.4314928425357873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rgbClr val="00B0F0"/>
              </a:solidFill>
              <a:latin typeface="+mn-lt"/>
              <a:ea typeface="+mn-ea"/>
              <a:cs typeface="+mn-cs"/>
            </a:defRPr>
          </a:pPr>
          <a:endParaRPr lang="en-US"/>
        </a:p>
      </c:txPr>
    </c:title>
    <c:autoTitleDeleted val="0"/>
    <c:plotArea>
      <c:layout>
        <c:manualLayout>
          <c:layoutTarget val="inner"/>
          <c:xMode val="edge"/>
          <c:yMode val="edge"/>
          <c:x val="0.16845911716579359"/>
          <c:y val="0.19997957516339865"/>
          <c:w val="0.70172478643402048"/>
          <c:h val="0.67256767536410877"/>
        </c:manualLayout>
      </c:layout>
      <c:barChart>
        <c:barDir val="col"/>
        <c:grouping val="clustered"/>
        <c:varyColors val="0"/>
        <c:ser>
          <c:idx val="0"/>
          <c:order val="0"/>
          <c:tx>
            <c:strRef>
              <c:f>Sheet1!$B$1</c:f>
              <c:strCache>
                <c:ptCount val="1"/>
                <c:pt idx="0">
                  <c:v>Huy chương</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Vàng</c:v>
                </c:pt>
                <c:pt idx="1">
                  <c:v>Bạc</c:v>
                </c:pt>
                <c:pt idx="2">
                  <c:v>Đồng</c:v>
                </c:pt>
              </c:strCache>
            </c:strRef>
          </c:cat>
          <c:val>
            <c:numRef>
              <c:f>Sheet1!$B$2:$B$5</c:f>
              <c:numCache>
                <c:formatCode>General</c:formatCode>
                <c:ptCount val="4"/>
                <c:pt idx="0">
                  <c:v>98</c:v>
                </c:pt>
                <c:pt idx="1">
                  <c:v>85</c:v>
                </c:pt>
                <c:pt idx="2">
                  <c:v>105</c:v>
                </c:pt>
              </c:numCache>
            </c:numRef>
          </c:val>
          <c:extLst>
            <c:ext xmlns:c16="http://schemas.microsoft.com/office/drawing/2014/chart" uri="{C3380CC4-5D6E-409C-BE32-E72D297353CC}">
              <c16:uniqueId val="{00000000-8721-4A40-B1F5-EE40EEDCC439}"/>
            </c:ext>
          </c:extLst>
        </c:ser>
        <c:dLbls>
          <c:showLegendKey val="0"/>
          <c:showVal val="0"/>
          <c:showCatName val="0"/>
          <c:showSerName val="0"/>
          <c:showPercent val="0"/>
          <c:showBubbleSize val="0"/>
        </c:dLbls>
        <c:gapWidth val="160"/>
        <c:overlap val="-27"/>
        <c:axId val="589309488"/>
        <c:axId val="589287840"/>
      </c:barChart>
      <c:catAx>
        <c:axId val="589309488"/>
        <c:scaling>
          <c:orientation val="minMax"/>
        </c:scaling>
        <c:delete val="0"/>
        <c:axPos val="b"/>
        <c:numFmt formatCode="General" sourceLinked="1"/>
        <c:majorTickMark val="none"/>
        <c:minorTickMark val="none"/>
        <c:tickLblPos val="nextTo"/>
        <c:spPr>
          <a:noFill/>
          <a:ln w="31750" cap="flat" cmpd="sng" algn="ctr">
            <a:solidFill>
              <a:schemeClr val="accent1"/>
            </a:solidFill>
            <a:round/>
            <a:tailEnd type="triangle" w="med" len="med"/>
          </a:ln>
          <a:effectLst/>
        </c:spPr>
        <c:txPr>
          <a:bodyPr rot="-60000000" spcFirstLastPara="1" vertOverflow="ellipsis" vert="horz" wrap="square" anchor="t" anchorCtr="1"/>
          <a:lstStyle/>
          <a:p>
            <a:pPr>
              <a:defRPr sz="2800" b="0" i="0" u="none" strike="noStrike" kern="1200" baseline="0">
                <a:solidFill>
                  <a:srgbClr val="0070C0"/>
                </a:solidFill>
                <a:latin typeface="+mn-lt"/>
                <a:ea typeface="+mn-ea"/>
                <a:cs typeface="+mn-cs"/>
              </a:defRPr>
            </a:pPr>
            <a:endParaRPr lang="en-US"/>
          </a:p>
        </c:txPr>
        <c:crossAx val="589287840"/>
        <c:crosses val="autoZero"/>
        <c:auto val="1"/>
        <c:lblAlgn val="ctr"/>
        <c:lblOffset val="100"/>
        <c:noMultiLvlLbl val="0"/>
      </c:catAx>
      <c:valAx>
        <c:axId val="589287840"/>
        <c:scaling>
          <c:orientation val="minMax"/>
          <c:max val="129"/>
          <c:min val="0"/>
        </c:scaling>
        <c:delete val="0"/>
        <c:axPos val="l"/>
        <c:numFmt formatCode="General" sourceLinked="1"/>
        <c:majorTickMark val="none"/>
        <c:minorTickMark val="cross"/>
        <c:tickLblPos val="nextTo"/>
        <c:spPr>
          <a:noFill/>
          <a:ln w="38100">
            <a:solidFill>
              <a:schemeClr val="accent1"/>
            </a:solidFill>
            <a:round/>
            <a:tailEnd type="triangle"/>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589309488"/>
        <c:crosses val="autoZero"/>
        <c:crossBetween val="between"/>
        <c:minorUnit val="10"/>
      </c:valAx>
      <c:spPr>
        <a:noFill/>
        <a:ln>
          <a:noFill/>
        </a:ln>
        <a:effectLst/>
      </c:spPr>
    </c:plotArea>
    <c:plotVisOnly val="1"/>
    <c:dispBlanksAs val="gap"/>
    <c:showDLblsOverMax val="0"/>
  </c:chart>
  <c:spPr>
    <a:noFill/>
    <a:ln w="63500" cmpd="thickThin">
      <a:solidFill>
        <a:srgbClr val="0066FF"/>
      </a:solidFill>
    </a:ln>
    <a:effectLst/>
  </c:spPr>
  <c:txPr>
    <a:bodyPr/>
    <a:lstStyle/>
    <a:p>
      <a:pPr>
        <a:defRPr sz="2800">
          <a:solidFill>
            <a:srgbClr val="0070C0"/>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rgbClr val="00B0F0"/>
                </a:solidFill>
                <a:latin typeface="+mn-lt"/>
                <a:ea typeface="+mn-ea"/>
                <a:cs typeface="+mn-cs"/>
              </a:defRPr>
            </a:pPr>
            <a:r>
              <a:rPr lang="en-US" sz="2400" b="1">
                <a:solidFill>
                  <a:srgbClr val="00B0F0"/>
                </a:solidFill>
              </a:rPr>
              <a:t>SỐ</a:t>
            </a:r>
            <a:r>
              <a:rPr lang="en-US" sz="2400" b="1" baseline="0">
                <a:solidFill>
                  <a:srgbClr val="00B0F0"/>
                </a:solidFill>
              </a:rPr>
              <a:t> HUY CHƯƠNG CỦA ĐOÀN THỂ THAO THÁI LAN</a:t>
            </a:r>
            <a:endParaRPr lang="en-US" sz="2400" b="1">
              <a:solidFill>
                <a:srgbClr val="00B0F0"/>
              </a:solidFill>
            </a:endParaRPr>
          </a:p>
        </c:rich>
      </c:tx>
      <c:layout>
        <c:manualLayout>
          <c:xMode val="edge"/>
          <c:yMode val="edge"/>
          <c:x val="0.16452884584873931"/>
          <c:y val="1.4480276977886963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rgbClr val="00B0F0"/>
              </a:solidFill>
              <a:latin typeface="+mn-lt"/>
              <a:ea typeface="+mn-ea"/>
              <a:cs typeface="+mn-cs"/>
            </a:defRPr>
          </a:pPr>
          <a:endParaRPr lang="en-US"/>
        </a:p>
      </c:txPr>
    </c:title>
    <c:autoTitleDeleted val="0"/>
    <c:plotArea>
      <c:layout>
        <c:manualLayout>
          <c:layoutTarget val="inner"/>
          <c:xMode val="edge"/>
          <c:yMode val="edge"/>
          <c:x val="0.16804898460270193"/>
          <c:y val="0.20468803614412068"/>
          <c:w val="0.71238577753950316"/>
          <c:h val="0.67208516245991701"/>
        </c:manualLayout>
      </c:layout>
      <c:barChart>
        <c:barDir val="col"/>
        <c:grouping val="clustered"/>
        <c:varyColors val="0"/>
        <c:ser>
          <c:idx val="0"/>
          <c:order val="0"/>
          <c:tx>
            <c:strRef>
              <c:f>Sheet1!$B$1</c:f>
              <c:strCache>
                <c:ptCount val="1"/>
                <c:pt idx="0">
                  <c:v>Series 1</c:v>
                </c:pt>
              </c:strCache>
            </c:strRef>
          </c:tx>
          <c:spPr>
            <a:solidFill>
              <a:srgbClr val="41BD1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Vàng</c:v>
                </c:pt>
                <c:pt idx="1">
                  <c:v>Bạc</c:v>
                </c:pt>
                <c:pt idx="2">
                  <c:v>Đồng</c:v>
                </c:pt>
              </c:strCache>
            </c:strRef>
          </c:cat>
          <c:val>
            <c:numRef>
              <c:f>Sheet1!$B$2:$B$5</c:f>
              <c:numCache>
                <c:formatCode>General</c:formatCode>
                <c:ptCount val="4"/>
                <c:pt idx="0">
                  <c:v>92</c:v>
                </c:pt>
                <c:pt idx="1">
                  <c:v>103</c:v>
                </c:pt>
                <c:pt idx="2">
                  <c:v>123</c:v>
                </c:pt>
              </c:numCache>
            </c:numRef>
          </c:val>
          <c:extLst>
            <c:ext xmlns:c16="http://schemas.microsoft.com/office/drawing/2014/chart" uri="{C3380CC4-5D6E-409C-BE32-E72D297353CC}">
              <c16:uniqueId val="{00000000-5E54-4E46-B67B-1D122270369F}"/>
            </c:ext>
          </c:extLst>
        </c:ser>
        <c:dLbls>
          <c:dLblPos val="outEnd"/>
          <c:showLegendKey val="0"/>
          <c:showVal val="1"/>
          <c:showCatName val="0"/>
          <c:showSerName val="0"/>
          <c:showPercent val="0"/>
          <c:showBubbleSize val="0"/>
        </c:dLbls>
        <c:gapWidth val="160"/>
        <c:overlap val="-27"/>
        <c:axId val="638638608"/>
        <c:axId val="638639264"/>
      </c:barChart>
      <c:catAx>
        <c:axId val="638638608"/>
        <c:scaling>
          <c:orientation val="minMax"/>
        </c:scaling>
        <c:delete val="0"/>
        <c:axPos val="b"/>
        <c:numFmt formatCode="General" sourceLinked="1"/>
        <c:majorTickMark val="none"/>
        <c:minorTickMark val="none"/>
        <c:tickLblPos val="nextTo"/>
        <c:spPr>
          <a:noFill/>
          <a:ln w="31750" cap="flat" cmpd="sng" algn="ctr">
            <a:solidFill>
              <a:schemeClr val="accent1"/>
            </a:solidFill>
            <a:round/>
            <a:tailEnd type="triangle"/>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638639264"/>
        <c:crosses val="autoZero"/>
        <c:auto val="1"/>
        <c:lblAlgn val="ctr"/>
        <c:lblOffset val="100"/>
        <c:noMultiLvlLbl val="0"/>
      </c:catAx>
      <c:valAx>
        <c:axId val="638639264"/>
        <c:scaling>
          <c:orientation val="minMax"/>
          <c:max val="129"/>
          <c:min val="0"/>
        </c:scaling>
        <c:delete val="0"/>
        <c:axPos val="l"/>
        <c:numFmt formatCode="General" sourceLinked="1"/>
        <c:majorTickMark val="none"/>
        <c:minorTickMark val="cross"/>
        <c:tickLblPos val="nextTo"/>
        <c:spPr>
          <a:noFill/>
          <a:ln w="38100" cap="flat">
            <a:solidFill>
              <a:schemeClr val="accent1"/>
            </a:solidFill>
            <a:round/>
            <a:tailEnd type="triangle"/>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638638608"/>
        <c:crosses val="autoZero"/>
        <c:crossBetween val="between"/>
        <c:minorUnit val="10"/>
      </c:valAx>
      <c:spPr>
        <a:noFill/>
        <a:ln>
          <a:noFill/>
        </a:ln>
        <a:effectLst/>
      </c:spPr>
    </c:plotArea>
    <c:plotVisOnly val="1"/>
    <c:dispBlanksAs val="gap"/>
    <c:showDLblsOverMax val="0"/>
  </c:chart>
  <c:spPr>
    <a:solidFill>
      <a:schemeClr val="bg1"/>
    </a:solidFill>
    <a:ln w="63500" cmpd="thickThin">
      <a:solidFill>
        <a:srgbClr val="0066FF"/>
      </a:solidFill>
    </a:ln>
    <a:effectLst/>
  </c:spPr>
  <c:txPr>
    <a:bodyPr/>
    <a:lstStyle/>
    <a:p>
      <a:pPr>
        <a:defRPr sz="2800">
          <a:solidFill>
            <a:srgbClr val="0070C0"/>
          </a:solidFill>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90583830574753"/>
          <c:y val="0.16786757615167519"/>
          <c:w val="0.83803198995286876"/>
          <c:h val="0.70529836947386115"/>
        </c:manualLayout>
      </c:layout>
      <c:barChart>
        <c:barDir val="col"/>
        <c:grouping val="clustered"/>
        <c:varyColors val="0"/>
        <c:ser>
          <c:idx val="0"/>
          <c:order val="0"/>
          <c:tx>
            <c:strRef>
              <c:f>Sheet1!$B$1</c:f>
              <c:strCache>
                <c:ptCount val="1"/>
                <c:pt idx="0">
                  <c:v>Việt Nam</c:v>
                </c:pt>
              </c:strCache>
            </c:strRef>
          </c:tx>
          <c:spPr>
            <a:solidFill>
              <a:srgbClr val="FF0000"/>
            </a:solidFill>
            <a:ln>
              <a:noFill/>
            </a:ln>
            <a:effectLst/>
          </c:spPr>
          <c:invertIfNegative val="0"/>
          <c:dLbls>
            <c:dLbl>
              <c:idx val="2"/>
              <c:layout>
                <c:manualLayout>
                  <c:x val="-2.0153551371367099E-2"/>
                  <c:y val="2.24717113004392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9E-417E-B1F1-1F9CF452323B}"/>
                </c:ext>
              </c:extLst>
            </c:dLbl>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Vàng</c:v>
                </c:pt>
                <c:pt idx="1">
                  <c:v>Bạc</c:v>
                </c:pt>
                <c:pt idx="2">
                  <c:v>Đồng</c:v>
                </c:pt>
              </c:strCache>
            </c:strRef>
          </c:cat>
          <c:val>
            <c:numRef>
              <c:f>Sheet1!$B$2:$B$5</c:f>
              <c:numCache>
                <c:formatCode>General</c:formatCode>
                <c:ptCount val="4"/>
                <c:pt idx="0">
                  <c:v>98</c:v>
                </c:pt>
                <c:pt idx="1">
                  <c:v>85</c:v>
                </c:pt>
                <c:pt idx="2">
                  <c:v>105</c:v>
                </c:pt>
              </c:numCache>
            </c:numRef>
          </c:val>
          <c:extLst>
            <c:ext xmlns:c16="http://schemas.microsoft.com/office/drawing/2014/chart" uri="{C3380CC4-5D6E-409C-BE32-E72D297353CC}">
              <c16:uniqueId val="{00000001-1D9E-417E-B1F1-1F9CF452323B}"/>
            </c:ext>
          </c:extLst>
        </c:ser>
        <c:ser>
          <c:idx val="1"/>
          <c:order val="1"/>
          <c:tx>
            <c:strRef>
              <c:f>Sheet1!$C$1</c:f>
              <c:strCache>
                <c:ptCount val="1"/>
                <c:pt idx="0">
                  <c:v>Thái Lan</c:v>
                </c:pt>
              </c:strCache>
            </c:strRef>
          </c:tx>
          <c:spPr>
            <a:solidFill>
              <a:srgbClr val="4AD24A"/>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Vàng</c:v>
                </c:pt>
                <c:pt idx="1">
                  <c:v>Bạc</c:v>
                </c:pt>
                <c:pt idx="2">
                  <c:v>Đồng</c:v>
                </c:pt>
              </c:strCache>
            </c:strRef>
          </c:cat>
          <c:val>
            <c:numRef>
              <c:f>Sheet1!$C$2:$C$5</c:f>
              <c:numCache>
                <c:formatCode>General</c:formatCode>
                <c:ptCount val="4"/>
                <c:pt idx="0">
                  <c:v>92</c:v>
                </c:pt>
                <c:pt idx="1">
                  <c:v>103</c:v>
                </c:pt>
                <c:pt idx="2">
                  <c:v>123</c:v>
                </c:pt>
              </c:numCache>
            </c:numRef>
          </c:val>
          <c:extLst>
            <c:ext xmlns:c16="http://schemas.microsoft.com/office/drawing/2014/chart" uri="{C3380CC4-5D6E-409C-BE32-E72D297353CC}">
              <c16:uniqueId val="{00000002-1D9E-417E-B1F1-1F9CF452323B}"/>
            </c:ext>
          </c:extLst>
        </c:ser>
        <c:dLbls>
          <c:showLegendKey val="0"/>
          <c:showVal val="0"/>
          <c:showCatName val="0"/>
          <c:showSerName val="0"/>
          <c:showPercent val="0"/>
          <c:showBubbleSize val="0"/>
        </c:dLbls>
        <c:gapWidth val="96"/>
        <c:axId val="598513880"/>
        <c:axId val="598521096"/>
      </c:barChart>
      <c:catAx>
        <c:axId val="598513880"/>
        <c:scaling>
          <c:orientation val="minMax"/>
        </c:scaling>
        <c:delete val="0"/>
        <c:axPos val="b"/>
        <c:title>
          <c:tx>
            <c:rich>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r>
                  <a:rPr lang="en-US" i="1"/>
                  <a:t>Số</a:t>
                </a:r>
                <a:r>
                  <a:rPr lang="en-US" i="1" baseline="0"/>
                  <a:t> huy chương</a:t>
                </a:r>
                <a:endParaRPr lang="en-US" i="1"/>
              </a:p>
            </c:rich>
          </c:tx>
          <c:layout>
            <c:manualLayout>
              <c:xMode val="edge"/>
              <c:yMode val="edge"/>
              <c:x val="1.2634408602150506E-2"/>
              <c:y val="8.1854568702885641E-2"/>
            </c:manualLayout>
          </c:layout>
          <c:overlay val="0"/>
          <c:spPr>
            <a:noFill/>
            <a:ln>
              <a:noFill/>
            </a:ln>
            <a:effectLst/>
          </c:spPr>
          <c:txPr>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none"/>
        <c:tickLblPos val="nextTo"/>
        <c:spPr>
          <a:noFill/>
          <a:ln w="31750" cap="flat" cmpd="sng" algn="ctr">
            <a:solidFill>
              <a:srgbClr val="0066FF"/>
            </a:solidFill>
            <a:round/>
            <a:headEnd type="none"/>
            <a:tailEnd type="triangle" w="med"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598521096"/>
        <c:crossesAt val="0"/>
        <c:auto val="1"/>
        <c:lblAlgn val="ctr"/>
        <c:lblOffset val="100"/>
        <c:noMultiLvlLbl val="0"/>
      </c:catAx>
      <c:valAx>
        <c:axId val="598521096"/>
        <c:scaling>
          <c:orientation val="minMax"/>
          <c:max val="129"/>
          <c:min val="0"/>
        </c:scaling>
        <c:delete val="0"/>
        <c:axPos val="l"/>
        <c:numFmt formatCode="General" sourceLinked="1"/>
        <c:majorTickMark val="none"/>
        <c:minorTickMark val="cross"/>
        <c:tickLblPos val="nextTo"/>
        <c:spPr>
          <a:noFill/>
          <a:ln w="31750" cap="rnd" cmpd="sng">
            <a:solidFill>
              <a:srgbClr val="0066FF"/>
            </a:solidFill>
            <a:round/>
            <a:headEnd type="none" w="med" len="lg"/>
            <a:tailEnd type="triangle" w="med"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598513880"/>
        <c:crosses val="autoZero"/>
        <c:crossBetween val="between"/>
        <c:minorUnit val="10"/>
      </c:valAx>
      <c:spPr>
        <a:noFill/>
        <a:ln>
          <a:noFill/>
        </a:ln>
        <a:effectLst/>
      </c:spPr>
    </c:plotArea>
    <c:legend>
      <c:legendPos val="t"/>
      <c:layout>
        <c:manualLayout>
          <c:xMode val="edge"/>
          <c:yMode val="edge"/>
          <c:x val="0.12378608923884514"/>
          <c:y val="1.1235855650219851E-2"/>
          <c:w val="0.71882567098467531"/>
          <c:h val="8.3082694128159537E-2"/>
        </c:manualLayout>
      </c:layout>
      <c:overlay val="0"/>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legend>
    <c:plotVisOnly val="1"/>
    <c:dispBlanksAs val="gap"/>
    <c:showDLblsOverMax val="0"/>
  </c:chart>
  <c:spPr>
    <a:noFill/>
    <a:ln w="31750">
      <a:noFill/>
    </a:ln>
    <a:effectLst/>
  </c:spPr>
  <c:txPr>
    <a:bodyPr/>
    <a:lstStyle/>
    <a:p>
      <a:pPr>
        <a:defRPr sz="2800">
          <a:solidFill>
            <a:srgbClr val="0070C0"/>
          </a:solidFill>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90583830574753"/>
          <c:y val="0.16786757615167519"/>
          <c:w val="0.83803198995286876"/>
          <c:h val="0.70529836947386115"/>
        </c:manualLayout>
      </c:layout>
      <c:barChart>
        <c:barDir val="col"/>
        <c:grouping val="clustered"/>
        <c:varyColors val="0"/>
        <c:ser>
          <c:idx val="0"/>
          <c:order val="0"/>
          <c:tx>
            <c:strRef>
              <c:f>Sheet1!$B$1</c:f>
              <c:strCache>
                <c:ptCount val="1"/>
                <c:pt idx="0">
                  <c:v>Việt Nam</c:v>
                </c:pt>
              </c:strCache>
            </c:strRef>
          </c:tx>
          <c:spPr>
            <a:solidFill>
              <a:srgbClr val="FF0000"/>
            </a:solidFill>
            <a:ln>
              <a:noFill/>
            </a:ln>
            <a:effectLst/>
          </c:spPr>
          <c:invertIfNegative val="0"/>
          <c:dLbls>
            <c:dLbl>
              <c:idx val="2"/>
              <c:layout>
                <c:manualLayout>
                  <c:x val="-2.0153551371367099E-2"/>
                  <c:y val="2.24717113004392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E9-4D01-A41F-FFAF6BDBD394}"/>
                </c:ext>
              </c:extLst>
            </c:dLbl>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Vàng</c:v>
                </c:pt>
                <c:pt idx="1">
                  <c:v>Bạc</c:v>
                </c:pt>
                <c:pt idx="2">
                  <c:v>Đồng</c:v>
                </c:pt>
              </c:strCache>
            </c:strRef>
          </c:cat>
          <c:val>
            <c:numRef>
              <c:f>Sheet1!$B$2:$B$5</c:f>
              <c:numCache>
                <c:formatCode>General</c:formatCode>
                <c:ptCount val="4"/>
                <c:pt idx="0">
                  <c:v>98</c:v>
                </c:pt>
                <c:pt idx="1">
                  <c:v>85</c:v>
                </c:pt>
                <c:pt idx="2">
                  <c:v>105</c:v>
                </c:pt>
              </c:numCache>
            </c:numRef>
          </c:val>
          <c:extLst>
            <c:ext xmlns:c16="http://schemas.microsoft.com/office/drawing/2014/chart" uri="{C3380CC4-5D6E-409C-BE32-E72D297353CC}">
              <c16:uniqueId val="{00000001-19E9-4D01-A41F-FFAF6BDBD394}"/>
            </c:ext>
          </c:extLst>
        </c:ser>
        <c:ser>
          <c:idx val="1"/>
          <c:order val="1"/>
          <c:tx>
            <c:strRef>
              <c:f>Sheet1!$C$1</c:f>
              <c:strCache>
                <c:ptCount val="1"/>
                <c:pt idx="0">
                  <c:v>Thái Lan</c:v>
                </c:pt>
              </c:strCache>
            </c:strRef>
          </c:tx>
          <c:spPr>
            <a:solidFill>
              <a:srgbClr val="4AD24A"/>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Vàng</c:v>
                </c:pt>
                <c:pt idx="1">
                  <c:v>Bạc</c:v>
                </c:pt>
                <c:pt idx="2">
                  <c:v>Đồng</c:v>
                </c:pt>
              </c:strCache>
            </c:strRef>
          </c:cat>
          <c:val>
            <c:numRef>
              <c:f>Sheet1!$C$2:$C$5</c:f>
              <c:numCache>
                <c:formatCode>General</c:formatCode>
                <c:ptCount val="4"/>
                <c:pt idx="0">
                  <c:v>92</c:v>
                </c:pt>
                <c:pt idx="1">
                  <c:v>103</c:v>
                </c:pt>
                <c:pt idx="2">
                  <c:v>123</c:v>
                </c:pt>
              </c:numCache>
            </c:numRef>
          </c:val>
          <c:extLst>
            <c:ext xmlns:c16="http://schemas.microsoft.com/office/drawing/2014/chart" uri="{C3380CC4-5D6E-409C-BE32-E72D297353CC}">
              <c16:uniqueId val="{00000002-19E9-4D01-A41F-FFAF6BDBD394}"/>
            </c:ext>
          </c:extLst>
        </c:ser>
        <c:dLbls>
          <c:showLegendKey val="0"/>
          <c:showVal val="0"/>
          <c:showCatName val="0"/>
          <c:showSerName val="0"/>
          <c:showPercent val="0"/>
          <c:showBubbleSize val="0"/>
        </c:dLbls>
        <c:gapWidth val="96"/>
        <c:axId val="598513880"/>
        <c:axId val="598521096"/>
      </c:barChart>
      <c:catAx>
        <c:axId val="598513880"/>
        <c:scaling>
          <c:orientation val="minMax"/>
        </c:scaling>
        <c:delete val="0"/>
        <c:axPos val="b"/>
        <c:title>
          <c:tx>
            <c:rich>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r>
                  <a:rPr lang="en-US" i="1"/>
                  <a:t>Số</a:t>
                </a:r>
                <a:r>
                  <a:rPr lang="en-US" i="1" baseline="0"/>
                  <a:t> huy chương</a:t>
                </a:r>
                <a:endParaRPr lang="en-US" i="1"/>
              </a:p>
            </c:rich>
          </c:tx>
          <c:layout>
            <c:manualLayout>
              <c:xMode val="edge"/>
              <c:yMode val="edge"/>
              <c:x val="1.2634408602150506E-2"/>
              <c:y val="8.1854568702885641E-2"/>
            </c:manualLayout>
          </c:layout>
          <c:overlay val="0"/>
          <c:spPr>
            <a:noFill/>
            <a:ln>
              <a:noFill/>
            </a:ln>
            <a:effectLst/>
          </c:spPr>
          <c:txPr>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none"/>
        <c:tickLblPos val="nextTo"/>
        <c:spPr>
          <a:noFill/>
          <a:ln w="31750" cap="flat" cmpd="sng" algn="ctr">
            <a:solidFill>
              <a:srgbClr val="0066FF"/>
            </a:solidFill>
            <a:round/>
            <a:headEnd type="none"/>
            <a:tailEnd type="triangle" w="med"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598521096"/>
        <c:crossesAt val="0"/>
        <c:auto val="1"/>
        <c:lblAlgn val="ctr"/>
        <c:lblOffset val="100"/>
        <c:noMultiLvlLbl val="0"/>
      </c:catAx>
      <c:valAx>
        <c:axId val="598521096"/>
        <c:scaling>
          <c:orientation val="minMax"/>
          <c:max val="129"/>
          <c:min val="0"/>
        </c:scaling>
        <c:delete val="0"/>
        <c:axPos val="l"/>
        <c:numFmt formatCode="General" sourceLinked="1"/>
        <c:majorTickMark val="none"/>
        <c:minorTickMark val="cross"/>
        <c:tickLblPos val="nextTo"/>
        <c:spPr>
          <a:noFill/>
          <a:ln w="31750" cap="rnd" cmpd="sng">
            <a:solidFill>
              <a:srgbClr val="0066FF"/>
            </a:solidFill>
            <a:round/>
            <a:headEnd type="none" w="med" len="lg"/>
            <a:tailEnd type="triangle" w="med"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598513880"/>
        <c:crosses val="autoZero"/>
        <c:crossBetween val="between"/>
        <c:minorUnit val="10"/>
      </c:valAx>
      <c:spPr>
        <a:noFill/>
        <a:ln>
          <a:noFill/>
        </a:ln>
        <a:effectLst/>
      </c:spPr>
    </c:plotArea>
    <c:legend>
      <c:legendPos val="t"/>
      <c:layout>
        <c:manualLayout>
          <c:xMode val="edge"/>
          <c:yMode val="edge"/>
          <c:x val="0.12378608923884514"/>
          <c:y val="1.1235855650219851E-2"/>
          <c:w val="0.71882567098467531"/>
          <c:h val="8.3082694128159537E-2"/>
        </c:manualLayout>
      </c:layout>
      <c:overlay val="0"/>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legend>
    <c:plotVisOnly val="1"/>
    <c:dispBlanksAs val="gap"/>
    <c:showDLblsOverMax val="0"/>
  </c:chart>
  <c:spPr>
    <a:noFill/>
    <a:ln w="31750">
      <a:noFill/>
    </a:ln>
    <a:effectLst/>
  </c:spPr>
  <c:txPr>
    <a:bodyPr/>
    <a:lstStyle/>
    <a:p>
      <a:pPr>
        <a:defRPr sz="2800">
          <a:solidFill>
            <a:srgbClr val="0070C0"/>
          </a:solidFill>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90583830574753"/>
          <c:y val="0.16786757615167519"/>
          <c:w val="0.83803198995286876"/>
          <c:h val="0.70529836947386115"/>
        </c:manualLayout>
      </c:layout>
      <c:barChart>
        <c:barDir val="col"/>
        <c:grouping val="clustered"/>
        <c:varyColors val="0"/>
        <c:ser>
          <c:idx val="0"/>
          <c:order val="0"/>
          <c:tx>
            <c:strRef>
              <c:f>Sheet1!$B$1</c:f>
              <c:strCache>
                <c:ptCount val="1"/>
                <c:pt idx="0">
                  <c:v>Việt Nam</c:v>
                </c:pt>
              </c:strCache>
            </c:strRef>
          </c:tx>
          <c:spPr>
            <a:solidFill>
              <a:srgbClr val="FF0000"/>
            </a:solidFill>
            <a:ln>
              <a:noFill/>
            </a:ln>
            <a:effectLst/>
          </c:spPr>
          <c:invertIfNegative val="0"/>
          <c:dLbls>
            <c:dLbl>
              <c:idx val="2"/>
              <c:layout>
                <c:manualLayout>
                  <c:x val="-2.0153551371367099E-2"/>
                  <c:y val="2.24717113004392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ABF-4A28-BE41-6815B629C3DA}"/>
                </c:ext>
              </c:extLst>
            </c:dLbl>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Vàng</c:v>
                </c:pt>
                <c:pt idx="1">
                  <c:v>Bạc</c:v>
                </c:pt>
                <c:pt idx="2">
                  <c:v>Đồng</c:v>
                </c:pt>
              </c:strCache>
            </c:strRef>
          </c:cat>
          <c:val>
            <c:numRef>
              <c:f>Sheet1!$B$2:$B$5</c:f>
              <c:numCache>
                <c:formatCode>General</c:formatCode>
                <c:ptCount val="4"/>
                <c:pt idx="0">
                  <c:v>98</c:v>
                </c:pt>
                <c:pt idx="1">
                  <c:v>85</c:v>
                </c:pt>
                <c:pt idx="2">
                  <c:v>105</c:v>
                </c:pt>
              </c:numCache>
            </c:numRef>
          </c:val>
          <c:extLst>
            <c:ext xmlns:c16="http://schemas.microsoft.com/office/drawing/2014/chart" uri="{C3380CC4-5D6E-409C-BE32-E72D297353CC}">
              <c16:uniqueId val="{00000001-8ABF-4A28-BE41-6815B629C3DA}"/>
            </c:ext>
          </c:extLst>
        </c:ser>
        <c:ser>
          <c:idx val="1"/>
          <c:order val="1"/>
          <c:tx>
            <c:strRef>
              <c:f>Sheet1!$C$1</c:f>
              <c:strCache>
                <c:ptCount val="1"/>
                <c:pt idx="0">
                  <c:v>Thái Lan</c:v>
                </c:pt>
              </c:strCache>
            </c:strRef>
          </c:tx>
          <c:spPr>
            <a:solidFill>
              <a:srgbClr val="4AD24A"/>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Vàng</c:v>
                </c:pt>
                <c:pt idx="1">
                  <c:v>Bạc</c:v>
                </c:pt>
                <c:pt idx="2">
                  <c:v>Đồng</c:v>
                </c:pt>
              </c:strCache>
            </c:strRef>
          </c:cat>
          <c:val>
            <c:numRef>
              <c:f>Sheet1!$C$2:$C$5</c:f>
              <c:numCache>
                <c:formatCode>General</c:formatCode>
                <c:ptCount val="4"/>
                <c:pt idx="0">
                  <c:v>92</c:v>
                </c:pt>
                <c:pt idx="1">
                  <c:v>103</c:v>
                </c:pt>
                <c:pt idx="2">
                  <c:v>123</c:v>
                </c:pt>
              </c:numCache>
            </c:numRef>
          </c:val>
          <c:extLst>
            <c:ext xmlns:c16="http://schemas.microsoft.com/office/drawing/2014/chart" uri="{C3380CC4-5D6E-409C-BE32-E72D297353CC}">
              <c16:uniqueId val="{00000002-8ABF-4A28-BE41-6815B629C3DA}"/>
            </c:ext>
          </c:extLst>
        </c:ser>
        <c:dLbls>
          <c:showLegendKey val="0"/>
          <c:showVal val="0"/>
          <c:showCatName val="0"/>
          <c:showSerName val="0"/>
          <c:showPercent val="0"/>
          <c:showBubbleSize val="0"/>
        </c:dLbls>
        <c:gapWidth val="96"/>
        <c:axId val="598513880"/>
        <c:axId val="598521096"/>
      </c:barChart>
      <c:catAx>
        <c:axId val="598513880"/>
        <c:scaling>
          <c:orientation val="minMax"/>
        </c:scaling>
        <c:delete val="0"/>
        <c:axPos val="b"/>
        <c:title>
          <c:tx>
            <c:rich>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r>
                  <a:rPr lang="en-US" i="1"/>
                  <a:t>Số</a:t>
                </a:r>
                <a:r>
                  <a:rPr lang="en-US" i="1" baseline="0"/>
                  <a:t> huy chương</a:t>
                </a:r>
                <a:endParaRPr lang="en-US" i="1"/>
              </a:p>
            </c:rich>
          </c:tx>
          <c:layout>
            <c:manualLayout>
              <c:xMode val="edge"/>
              <c:yMode val="edge"/>
              <c:x val="1.2634408602150506E-2"/>
              <c:y val="8.1854568702885641E-2"/>
            </c:manualLayout>
          </c:layout>
          <c:overlay val="0"/>
          <c:spPr>
            <a:noFill/>
            <a:ln>
              <a:noFill/>
            </a:ln>
            <a:effectLst/>
          </c:spPr>
          <c:txPr>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none"/>
        <c:tickLblPos val="nextTo"/>
        <c:spPr>
          <a:noFill/>
          <a:ln w="31750" cap="flat" cmpd="sng" algn="ctr">
            <a:solidFill>
              <a:srgbClr val="0066FF"/>
            </a:solidFill>
            <a:round/>
            <a:headEnd type="none"/>
            <a:tailEnd type="triangle" w="med"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598521096"/>
        <c:crossesAt val="0"/>
        <c:auto val="1"/>
        <c:lblAlgn val="ctr"/>
        <c:lblOffset val="100"/>
        <c:noMultiLvlLbl val="0"/>
      </c:catAx>
      <c:valAx>
        <c:axId val="598521096"/>
        <c:scaling>
          <c:orientation val="minMax"/>
          <c:max val="129"/>
          <c:min val="0"/>
        </c:scaling>
        <c:delete val="0"/>
        <c:axPos val="l"/>
        <c:numFmt formatCode="General" sourceLinked="1"/>
        <c:majorTickMark val="none"/>
        <c:minorTickMark val="cross"/>
        <c:tickLblPos val="nextTo"/>
        <c:spPr>
          <a:noFill/>
          <a:ln w="31750" cap="rnd" cmpd="sng">
            <a:solidFill>
              <a:srgbClr val="0066FF"/>
            </a:solidFill>
            <a:round/>
            <a:headEnd type="none" w="med" len="lg"/>
            <a:tailEnd type="triangle" w="med"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598513880"/>
        <c:crosses val="autoZero"/>
        <c:crossBetween val="between"/>
        <c:minorUnit val="10"/>
      </c:valAx>
      <c:spPr>
        <a:noFill/>
        <a:ln>
          <a:noFill/>
        </a:ln>
        <a:effectLst/>
      </c:spPr>
    </c:plotArea>
    <c:legend>
      <c:legendPos val="t"/>
      <c:layout>
        <c:manualLayout>
          <c:xMode val="edge"/>
          <c:yMode val="edge"/>
          <c:x val="0.12378608923884514"/>
          <c:y val="1.1235855650219851E-2"/>
          <c:w val="0.71882567098467531"/>
          <c:h val="8.3082694128159537E-2"/>
        </c:manualLayout>
      </c:layout>
      <c:overlay val="0"/>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legend>
    <c:plotVisOnly val="1"/>
    <c:dispBlanksAs val="gap"/>
    <c:showDLblsOverMax val="0"/>
  </c:chart>
  <c:spPr>
    <a:noFill/>
    <a:ln w="31750">
      <a:noFill/>
    </a:ln>
    <a:effectLst/>
  </c:spPr>
  <c:txPr>
    <a:bodyPr/>
    <a:lstStyle/>
    <a:p>
      <a:pPr>
        <a:defRPr sz="2800">
          <a:solidFill>
            <a:srgbClr val="0070C0"/>
          </a:solidFill>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0424899717724"/>
          <c:y val="0.2565602272044239"/>
          <c:w val="0.83473129383417233"/>
          <c:h val="0.5828047424415459"/>
        </c:manualLayout>
      </c:layout>
      <c:barChart>
        <c:barDir val="col"/>
        <c:grouping val="clustered"/>
        <c:varyColors val="0"/>
        <c:ser>
          <c:idx val="0"/>
          <c:order val="0"/>
          <c:tx>
            <c:strRef>
              <c:f>Sheet1!$B$1</c:f>
              <c:strCache>
                <c:ptCount val="1"/>
                <c:pt idx="0">
                  <c:v>Huy</c:v>
                </c:pt>
              </c:strCache>
            </c:strRef>
          </c:tx>
          <c:spPr>
            <a:solidFill>
              <a:srgbClr val="FF6699"/>
            </a:solidFill>
            <a:ln>
              <a:noFill/>
            </a:ln>
            <a:effectLst/>
          </c:spPr>
          <c:invertIfNegative val="0"/>
          <c:cat>
            <c:strRef>
              <c:f>Sheet1!$A$2:$A$5</c:f>
              <c:strCache>
                <c:ptCount val="3"/>
                <c:pt idx="0">
                  <c:v>Toán</c:v>
                </c:pt>
                <c:pt idx="1">
                  <c:v>Ngữ văn</c:v>
                </c:pt>
                <c:pt idx="2">
                  <c:v>Tiếng Anh</c:v>
                </c:pt>
              </c:strCache>
            </c:strRef>
          </c:cat>
          <c:val>
            <c:numRef>
              <c:f>Sheet1!$B$2:$B$5</c:f>
              <c:numCache>
                <c:formatCode>General</c:formatCode>
                <c:ptCount val="4"/>
                <c:pt idx="0">
                  <c:v>10</c:v>
                </c:pt>
                <c:pt idx="1">
                  <c:v>7</c:v>
                </c:pt>
                <c:pt idx="2">
                  <c:v>8</c:v>
                </c:pt>
              </c:numCache>
            </c:numRef>
          </c:val>
          <c:extLst>
            <c:ext xmlns:c16="http://schemas.microsoft.com/office/drawing/2014/chart" uri="{C3380CC4-5D6E-409C-BE32-E72D297353CC}">
              <c16:uniqueId val="{00000000-E273-468F-BFE5-1573796A74FD}"/>
            </c:ext>
          </c:extLst>
        </c:ser>
        <c:ser>
          <c:idx val="1"/>
          <c:order val="1"/>
          <c:tx>
            <c:strRef>
              <c:f>Sheet1!$C$1</c:f>
              <c:strCache>
                <c:ptCount val="1"/>
                <c:pt idx="0">
                  <c:v>Khôi</c:v>
                </c:pt>
              </c:strCache>
            </c:strRef>
          </c:tx>
          <c:spPr>
            <a:solidFill>
              <a:srgbClr val="0066FF"/>
            </a:solidFill>
            <a:ln>
              <a:noFill/>
            </a:ln>
            <a:effectLst/>
          </c:spPr>
          <c:invertIfNegative val="0"/>
          <c:cat>
            <c:strRef>
              <c:f>Sheet1!$A$2:$A$5</c:f>
              <c:strCache>
                <c:ptCount val="3"/>
                <c:pt idx="0">
                  <c:v>Toán</c:v>
                </c:pt>
                <c:pt idx="1">
                  <c:v>Ngữ văn</c:v>
                </c:pt>
                <c:pt idx="2">
                  <c:v>Tiếng Anh</c:v>
                </c:pt>
              </c:strCache>
            </c:strRef>
          </c:cat>
          <c:val>
            <c:numRef>
              <c:f>Sheet1!$C$2:$C$5</c:f>
              <c:numCache>
                <c:formatCode>General</c:formatCode>
                <c:ptCount val="4"/>
                <c:pt idx="0">
                  <c:v>8</c:v>
                </c:pt>
                <c:pt idx="1">
                  <c:v>8</c:v>
                </c:pt>
                <c:pt idx="2">
                  <c:v>9</c:v>
                </c:pt>
              </c:numCache>
            </c:numRef>
          </c:val>
          <c:extLst>
            <c:ext xmlns:c16="http://schemas.microsoft.com/office/drawing/2014/chart" uri="{C3380CC4-5D6E-409C-BE32-E72D297353CC}">
              <c16:uniqueId val="{00000001-E273-468F-BFE5-1573796A74FD}"/>
            </c:ext>
          </c:extLst>
        </c:ser>
        <c:dLbls>
          <c:showLegendKey val="0"/>
          <c:showVal val="0"/>
          <c:showCatName val="0"/>
          <c:showSerName val="0"/>
          <c:showPercent val="0"/>
          <c:showBubbleSize val="0"/>
        </c:dLbls>
        <c:gapWidth val="123"/>
        <c:axId val="558902560"/>
        <c:axId val="558903216"/>
      </c:barChart>
      <c:catAx>
        <c:axId val="558902560"/>
        <c:scaling>
          <c:orientation val="minMax"/>
        </c:scaling>
        <c:delete val="0"/>
        <c:axPos val="b"/>
        <c:title>
          <c:tx>
            <c:rich>
              <a:bodyPr rot="0" spcFirstLastPara="1" vertOverflow="ellipsis" vert="horz" wrap="square" anchor="ctr" anchorCtr="1"/>
              <a:lstStyle/>
              <a:p>
                <a:pPr>
                  <a:defRPr sz="2800" b="0" i="1" u="none" strike="noStrike" kern="1200" baseline="0">
                    <a:solidFill>
                      <a:schemeClr val="accent1">
                        <a:lumMod val="75000"/>
                      </a:schemeClr>
                    </a:solidFill>
                    <a:latin typeface="+mn-lt"/>
                    <a:ea typeface="+mn-ea"/>
                    <a:cs typeface="+mn-cs"/>
                  </a:defRPr>
                </a:pPr>
                <a:r>
                  <a:rPr lang="en-US" i="1"/>
                  <a:t>Môn học</a:t>
                </a:r>
              </a:p>
            </c:rich>
          </c:tx>
          <c:layout>
            <c:manualLayout>
              <c:xMode val="edge"/>
              <c:yMode val="edge"/>
              <c:x val="0.81627188439796861"/>
              <c:y val="0.85590013528044673"/>
            </c:manualLayout>
          </c:layout>
          <c:overlay val="0"/>
          <c:spPr>
            <a:noFill/>
            <a:ln>
              <a:noFill/>
            </a:ln>
            <a:effectLst/>
          </c:spPr>
          <c:txPr>
            <a:bodyPr rot="0" spcFirstLastPara="1" vertOverflow="ellipsis" vert="horz" wrap="square" anchor="ctr" anchorCtr="1"/>
            <a:lstStyle/>
            <a:p>
              <a:pPr>
                <a:defRPr sz="2800" b="0" i="1" u="none" strike="noStrike" kern="1200" baseline="0">
                  <a:solidFill>
                    <a:schemeClr val="accent1">
                      <a:lumMod val="75000"/>
                    </a:schemeClr>
                  </a:solidFill>
                  <a:latin typeface="+mn-lt"/>
                  <a:ea typeface="+mn-ea"/>
                  <a:cs typeface="+mn-cs"/>
                </a:defRPr>
              </a:pPr>
              <a:endParaRPr lang="en-US"/>
            </a:p>
          </c:txPr>
        </c:title>
        <c:numFmt formatCode="General" sourceLinked="1"/>
        <c:majorTickMark val="none"/>
        <c:minorTickMark val="none"/>
        <c:tickLblPos val="nextTo"/>
        <c:spPr>
          <a:noFill/>
          <a:ln w="38100" cap="flat" cmpd="sng" algn="ctr">
            <a:solidFill>
              <a:schemeClr val="accent1">
                <a:lumMod val="75000"/>
              </a:schemeClr>
            </a:solidFill>
            <a:round/>
            <a:tailEnd type="triangle" w="lg" len="lg"/>
          </a:ln>
          <a:effectLst/>
        </c:spPr>
        <c:txPr>
          <a:bodyPr rot="0" spcFirstLastPara="1" vertOverflow="ellipsis" wrap="square" anchor="t" anchorCtr="1"/>
          <a:lstStyle/>
          <a:p>
            <a:pPr>
              <a:defRPr sz="2800" b="0" i="0" u="none" strike="noStrike" kern="1200" baseline="0">
                <a:solidFill>
                  <a:schemeClr val="accent1">
                    <a:lumMod val="75000"/>
                  </a:schemeClr>
                </a:solidFill>
                <a:latin typeface="+mn-lt"/>
                <a:ea typeface="+mn-ea"/>
                <a:cs typeface="+mn-cs"/>
              </a:defRPr>
            </a:pPr>
            <a:endParaRPr lang="en-US"/>
          </a:p>
        </c:txPr>
        <c:crossAx val="558903216"/>
        <c:crosses val="autoZero"/>
        <c:auto val="1"/>
        <c:lblAlgn val="ctr"/>
        <c:lblOffset val="100"/>
        <c:noMultiLvlLbl val="0"/>
      </c:catAx>
      <c:valAx>
        <c:axId val="558903216"/>
        <c:scaling>
          <c:orientation val="minMax"/>
          <c:max val="11"/>
          <c:min val="0"/>
        </c:scaling>
        <c:delete val="0"/>
        <c:axPos val="l"/>
        <c:majorGridlines>
          <c:spPr>
            <a:ln w="15875" cap="flat" cmpd="sng" algn="ctr">
              <a:solidFill>
                <a:srgbClr val="0066FF"/>
              </a:solidFill>
              <a:round/>
            </a:ln>
            <a:effectLst/>
          </c:spPr>
        </c:majorGridlines>
        <c:minorGridlines>
          <c:spPr>
            <a:ln w="15875" cap="flat" cmpd="sng" algn="ctr">
              <a:solidFill>
                <a:srgbClr val="0066FF"/>
              </a:solidFill>
              <a:round/>
            </a:ln>
            <a:effectLst/>
          </c:spPr>
        </c:minorGridlines>
        <c:title>
          <c:tx>
            <c:rich>
              <a:bodyPr rot="0" spcFirstLastPara="1" vertOverflow="ellipsis" wrap="square" anchor="ctr" anchorCtr="1"/>
              <a:lstStyle/>
              <a:p>
                <a:pPr>
                  <a:defRPr sz="2800" b="0" i="1" u="none" strike="noStrike" kern="1200" baseline="0">
                    <a:solidFill>
                      <a:schemeClr val="accent1">
                        <a:lumMod val="75000"/>
                      </a:schemeClr>
                    </a:solidFill>
                    <a:latin typeface="+mn-lt"/>
                    <a:ea typeface="+mn-ea"/>
                    <a:cs typeface="+mn-cs"/>
                  </a:defRPr>
                </a:pPr>
                <a:r>
                  <a:rPr lang="en-US" i="1"/>
                  <a:t>Điểm</a:t>
                </a:r>
              </a:p>
            </c:rich>
          </c:tx>
          <c:layout>
            <c:manualLayout>
              <c:xMode val="edge"/>
              <c:yMode val="edge"/>
              <c:x val="3.5864493069019641E-2"/>
              <c:y val="0.1588531142761542"/>
            </c:manualLayout>
          </c:layout>
          <c:overlay val="0"/>
          <c:spPr>
            <a:noFill/>
            <a:ln>
              <a:noFill/>
            </a:ln>
            <a:effectLst/>
          </c:spPr>
          <c:txPr>
            <a:bodyPr rot="0" spcFirstLastPara="1" vertOverflow="ellipsis" wrap="square" anchor="ctr" anchorCtr="1"/>
            <a:lstStyle/>
            <a:p>
              <a:pPr>
                <a:defRPr sz="2800" b="0" i="1" u="none" strike="noStrike" kern="1200" baseline="0">
                  <a:solidFill>
                    <a:schemeClr val="accent1">
                      <a:lumMod val="75000"/>
                    </a:schemeClr>
                  </a:solidFill>
                  <a:latin typeface="+mn-lt"/>
                  <a:ea typeface="+mn-ea"/>
                  <a:cs typeface="+mn-cs"/>
                </a:defRPr>
              </a:pPr>
              <a:endParaRPr lang="en-US"/>
            </a:p>
          </c:txPr>
        </c:title>
        <c:numFmt formatCode="General" sourceLinked="1"/>
        <c:majorTickMark val="none"/>
        <c:minorTickMark val="none"/>
        <c:tickLblPos val="nextTo"/>
        <c:spPr>
          <a:noFill/>
          <a:ln w="38100">
            <a:solidFill>
              <a:schemeClr val="accent5">
                <a:lumMod val="50000"/>
              </a:schemeClr>
            </a:solidFill>
            <a:tailEnd type="triangle" w="lg" len="lg"/>
          </a:ln>
          <a:effectLst/>
        </c:spPr>
        <c:txPr>
          <a:bodyPr rot="-60000000" spcFirstLastPara="1" vertOverflow="ellipsis" vert="horz" wrap="square" anchor="ctr" anchorCtr="1"/>
          <a:lstStyle/>
          <a:p>
            <a:pPr>
              <a:defRPr sz="2800" b="0" i="0" u="none" strike="noStrike" kern="1200" baseline="0">
                <a:solidFill>
                  <a:schemeClr val="accent1">
                    <a:lumMod val="75000"/>
                  </a:schemeClr>
                </a:solidFill>
                <a:latin typeface="+mn-lt"/>
                <a:ea typeface="+mn-ea"/>
                <a:cs typeface="+mn-cs"/>
              </a:defRPr>
            </a:pPr>
            <a:endParaRPr lang="en-US"/>
          </a:p>
        </c:txPr>
        <c:crossAx val="558902560"/>
        <c:crosses val="autoZero"/>
        <c:crossBetween val="between"/>
        <c:majorUnit val="2"/>
        <c:minorUnit val="1"/>
      </c:valAx>
      <c:spPr>
        <a:solidFill>
          <a:schemeClr val="bg1"/>
        </a:solidFill>
        <a:ln cap="rnd">
          <a:solidFill>
            <a:schemeClr val="bg1"/>
          </a:solidFill>
        </a:ln>
        <a:effectLst/>
      </c:spPr>
    </c:plotArea>
    <c:legend>
      <c:legendPos val="b"/>
      <c:layout>
        <c:manualLayout>
          <c:xMode val="edge"/>
          <c:yMode val="edge"/>
          <c:x val="0.25158733299041142"/>
          <c:y val="0.12165437625854557"/>
          <c:w val="0.5334809139348865"/>
          <c:h val="8.143640084636998E-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accent1">
                  <a:lumMod val="75000"/>
                </a:schemeClr>
              </a:solidFill>
              <a:latin typeface="+mn-lt"/>
              <a:ea typeface="+mn-ea"/>
              <a:cs typeface="+mn-cs"/>
            </a:defRPr>
          </a:pPr>
          <a:endParaRPr lang="en-US"/>
        </a:p>
      </c:txPr>
    </c:legend>
    <c:plotVisOnly val="1"/>
    <c:dispBlanksAs val="gap"/>
    <c:showDLblsOverMax val="0"/>
  </c:chart>
  <c:spPr>
    <a:solidFill>
      <a:schemeClr val="bg1"/>
    </a:solidFill>
    <a:ln>
      <a:solidFill>
        <a:schemeClr val="bg1"/>
      </a:solidFill>
    </a:ln>
    <a:effectLst/>
  </c:spPr>
  <c:txPr>
    <a:bodyPr/>
    <a:lstStyle/>
    <a:p>
      <a:pPr>
        <a:defRPr sz="2800">
          <a:solidFill>
            <a:schemeClr val="accent1">
              <a:lumMod val="75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0.00017</cdr:x>
      <cdr:y>0.12033</cdr:y>
    </cdr:from>
    <cdr:to>
      <cdr:x>0.39941</cdr:x>
      <cdr:y>0.20041</cdr:y>
    </cdr:to>
    <cdr:sp macro="" textlink="">
      <cdr:nvSpPr>
        <cdr:cNvPr id="2" name="TextBox 1"/>
        <cdr:cNvSpPr txBox="1"/>
      </cdr:nvSpPr>
      <cdr:spPr>
        <a:xfrm xmlns:a="http://schemas.openxmlformats.org/drawingml/2006/main">
          <a:off x="1017" y="747281"/>
          <a:ext cx="2434194" cy="4973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i="1">
              <a:solidFill>
                <a:srgbClr val="0070C0"/>
              </a:solidFill>
            </a:rPr>
            <a:t>Số huy chương</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0.11901</cdr:y>
    </cdr:from>
    <cdr:to>
      <cdr:x>0.40085</cdr:x>
      <cdr:y>0.19132</cdr:y>
    </cdr:to>
    <cdr:sp macro="" textlink="">
      <cdr:nvSpPr>
        <cdr:cNvPr id="2" name="TextBox 1"/>
        <cdr:cNvSpPr txBox="1"/>
      </cdr:nvSpPr>
      <cdr:spPr>
        <a:xfrm xmlns:a="http://schemas.openxmlformats.org/drawingml/2006/main">
          <a:off x="0" y="739471"/>
          <a:ext cx="2387582" cy="449249"/>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i="1">
              <a:solidFill>
                <a:srgbClr val="0070C0"/>
              </a:solidFill>
            </a:rPr>
            <a:t>Số huy chương</a:t>
          </a:r>
        </a:p>
      </cdr:txBody>
    </cdr:sp>
  </cdr:relSizeAnchor>
</c:userShapes>
</file>

<file path=ppt/drawings/drawing3.xml><?xml version="1.0" encoding="utf-8"?>
<c:userShapes xmlns:c="http://schemas.openxmlformats.org/drawingml/2006/chart">
  <cdr:relSizeAnchor xmlns:cdr="http://schemas.openxmlformats.org/drawingml/2006/chartDrawing">
    <cdr:from>
      <cdr:x>0.68829</cdr:x>
      <cdr:y>0.91442</cdr:y>
    </cdr:from>
    <cdr:to>
      <cdr:x>1</cdr:x>
      <cdr:y>0.97267</cdr:y>
    </cdr:to>
    <cdr:sp macro="" textlink="">
      <cdr:nvSpPr>
        <cdr:cNvPr id="2" name="TextBox 1"/>
        <cdr:cNvSpPr txBox="1"/>
      </cdr:nvSpPr>
      <cdr:spPr>
        <a:xfrm xmlns:a="http://schemas.openxmlformats.org/drawingml/2006/main">
          <a:off x="4836959" y="5167905"/>
          <a:ext cx="1767840" cy="3291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drawings/drawing4.xml><?xml version="1.0" encoding="utf-8"?>
<c:userShapes xmlns:c="http://schemas.openxmlformats.org/drawingml/2006/chart">
  <cdr:relSizeAnchor xmlns:cdr="http://schemas.openxmlformats.org/drawingml/2006/chartDrawing">
    <cdr:from>
      <cdr:x>0.68829</cdr:x>
      <cdr:y>0.91442</cdr:y>
    </cdr:from>
    <cdr:to>
      <cdr:x>1</cdr:x>
      <cdr:y>0.97267</cdr:y>
    </cdr:to>
    <cdr:sp macro="" textlink="">
      <cdr:nvSpPr>
        <cdr:cNvPr id="2" name="TextBox 1"/>
        <cdr:cNvSpPr txBox="1"/>
      </cdr:nvSpPr>
      <cdr:spPr>
        <a:xfrm xmlns:a="http://schemas.openxmlformats.org/drawingml/2006/main">
          <a:off x="4836959" y="5167905"/>
          <a:ext cx="1767840" cy="3291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drawings/drawing5.xml><?xml version="1.0" encoding="utf-8"?>
<c:userShapes xmlns:c="http://schemas.openxmlformats.org/drawingml/2006/chart">
  <cdr:relSizeAnchor xmlns:cdr="http://schemas.openxmlformats.org/drawingml/2006/chartDrawing">
    <cdr:from>
      <cdr:x>0.68829</cdr:x>
      <cdr:y>0.91442</cdr:y>
    </cdr:from>
    <cdr:to>
      <cdr:x>1</cdr:x>
      <cdr:y>0.97267</cdr:y>
    </cdr:to>
    <cdr:sp macro="" textlink="">
      <cdr:nvSpPr>
        <cdr:cNvPr id="2" name="TextBox 1"/>
        <cdr:cNvSpPr txBox="1"/>
      </cdr:nvSpPr>
      <cdr:spPr>
        <a:xfrm xmlns:a="http://schemas.openxmlformats.org/drawingml/2006/main">
          <a:off x="4836959" y="5167905"/>
          <a:ext cx="1767840" cy="3291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EAFB0-4E25-4F9E-9F51-37A6A00DED0A}" type="datetimeFigureOut">
              <a:rPr lang="en-US" smtClean="0"/>
              <a:t>10-May-24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D7B84-BB9C-41D5-842F-91991E3BDCD3}" type="slidenum">
              <a:rPr lang="en-US" smtClean="0"/>
              <a:t>‹#›</a:t>
            </a:fld>
            <a:endParaRPr lang="en-US"/>
          </a:p>
        </p:txBody>
      </p:sp>
    </p:spTree>
    <p:extLst>
      <p:ext uri="{BB962C8B-B14F-4D97-AF65-F5344CB8AC3E}">
        <p14:creationId xmlns:p14="http://schemas.microsoft.com/office/powerpoint/2010/main" val="2522833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6844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66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7948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402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087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1501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697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673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346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6914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10-May-24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87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317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10-May-24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0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10-May-24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7169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10-May-24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536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10-May-24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525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10-May-24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415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10-May-24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2630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10-May-24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38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10-May-24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8975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10-May-24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2529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10-May-24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795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2253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10-May-24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9233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10-May-24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498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10-May-24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8482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10-May-24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7051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10-May-24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9395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10-May-24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72868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10-May-24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08311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10-May-24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2117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10-May-24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910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10-May-24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556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7388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10-May-24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91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9257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4021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237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627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694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2975069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10-May-24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198074035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10-May-24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34928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10-May-24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194715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0.xml"/><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image" Target="../media/image14.png"/><Relationship Id="rId12" Type="http://schemas.openxmlformats.org/officeDocument/2006/relationships/slide" Target="slide2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image" Target="../media/image14.png"/><Relationship Id="rId12" Type="http://schemas.openxmlformats.org/officeDocument/2006/relationships/slide" Target="slide2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image" Target="../media/image14.png"/><Relationship Id="rId12" Type="http://schemas.openxmlformats.org/officeDocument/2006/relationships/slide" Target="slide23.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image" Target="../media/image14.png"/><Relationship Id="rId12" Type="http://schemas.openxmlformats.org/officeDocument/2006/relationships/slide" Target="slide24.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2.wav"/><Relationship Id="rId7" Type="http://schemas.openxmlformats.org/officeDocument/2006/relationships/image" Target="../media/image14.png"/><Relationship Id="rId12"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a:spLocks noGrp="1"/>
          </p:cNvSpPr>
          <p:nvPr>
            <p:ph type="ctrTitle"/>
          </p:nvPr>
        </p:nvSpPr>
        <p:spPr>
          <a:xfrm>
            <a:off x="262360" y="2696953"/>
            <a:ext cx="11809826" cy="1407997"/>
          </a:xfrm>
        </p:spPr>
        <p:txBody>
          <a:bodyPr anchor="ctr">
            <a:noAutofit/>
          </a:bodyPr>
          <a:lstStyle/>
          <a:p>
            <a:r>
              <a:rPr lang="en-US" sz="5000" b="1">
                <a:solidFill>
                  <a:srgbClr val="FFFF00"/>
                </a:solidFill>
                <a:cs typeface="Times New Roman" panose="02020603050405020304" pitchFamily="18" charset="0"/>
              </a:rPr>
              <a:t>Biểu đồ cột kép (tiết 1)</a:t>
            </a:r>
            <a:endParaRPr lang="en-US" sz="5000" b="1" dirty="0">
              <a:solidFill>
                <a:srgbClr val="FFFF00"/>
              </a:solidFill>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685842" y="3883013"/>
            <a:ext cx="3194131" cy="3194131"/>
          </a:xfrm>
          <a:prstGeom prst="rect">
            <a:avLst/>
          </a:prstGeom>
        </p:spPr>
      </p:pic>
      <p:sp>
        <p:nvSpPr>
          <p:cNvPr id="9" name="!!1">
            <a:extLst>
              <a:ext uri="{FF2B5EF4-FFF2-40B4-BE49-F238E27FC236}">
                <a16:creationId xmlns:a16="http://schemas.microsoft.com/office/drawing/2014/main" id="{0E246211-C9C9-4B3E-9DDF-914AB989AE93}"/>
              </a:ext>
            </a:extLst>
          </p:cNvPr>
          <p:cNvSpPr txBox="1"/>
          <p:nvPr/>
        </p:nvSpPr>
        <p:spPr>
          <a:xfrm>
            <a:off x="4397104" y="2138683"/>
            <a:ext cx="3330220" cy="861774"/>
          </a:xfrm>
          <a:prstGeom prst="rect">
            <a:avLst/>
          </a:prstGeom>
          <a:noFill/>
        </p:spPr>
        <p:txBody>
          <a:bodyPr wrap="square">
            <a:spAutoFit/>
          </a:bodyPr>
          <a:lstStyle/>
          <a:p>
            <a:pPr algn="ctr"/>
            <a:r>
              <a:rPr lang="en-US" sz="4800" b="1">
                <a:solidFill>
                  <a:srgbClr val="FFFF00"/>
                </a:solidFill>
                <a:latin typeface="+mj-lt"/>
                <a:cs typeface="Times New Roman" panose="02020603050405020304" pitchFamily="18" charset="0"/>
              </a:rPr>
              <a:t>S6-C4-T….</a:t>
            </a:r>
            <a:endParaRPr lang="en-US" sz="4800">
              <a:solidFill>
                <a:srgbClr val="FFFF00"/>
              </a:solidFill>
              <a:latin typeface="+mj-lt"/>
            </a:endParaRPr>
          </a:p>
        </p:txBody>
      </p:sp>
      <p:sp>
        <p:nvSpPr>
          <p:cNvPr id="3" name="Subtitle 2">
            <a:extLst>
              <a:ext uri="{FF2B5EF4-FFF2-40B4-BE49-F238E27FC236}">
                <a16:creationId xmlns:a16="http://schemas.microsoft.com/office/drawing/2014/main" id="{7AEBA68A-3469-F293-03E8-C7CF63D7FAC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12357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24771" y="197746"/>
            <a:ext cx="5408364" cy="954107"/>
          </a:xfrm>
          <a:prstGeom prst="rect">
            <a:avLst/>
          </a:prstGeom>
          <a:solidFill>
            <a:srgbClr val="FFFF9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spcAft>
                <a:spcPts val="0"/>
              </a:spcAft>
            </a:pPr>
            <a:r>
              <a:rPr lang="en-US" sz="2800" b="1">
                <a:solidFill>
                  <a:schemeClr val="accent6">
                    <a:lumMod val="50000"/>
                  </a:schemeClr>
                </a:solidFill>
                <a:latin typeface="+mj-lt"/>
                <a:ea typeface="Times New Roman" panose="02020603050405020304" pitchFamily="18" charset="0"/>
                <a:cs typeface="Times New Roman" panose="02020603050405020304" pitchFamily="18" charset="0"/>
              </a:rPr>
              <a:t>Câu 5: </a:t>
            </a:r>
            <a:r>
              <a:rPr lang="en-US" sz="2800">
                <a:solidFill>
                  <a:schemeClr val="accent6">
                    <a:lumMod val="50000"/>
                  </a:schemeClr>
                </a:solidFill>
                <a:latin typeface="+mj-lt"/>
                <a:ea typeface="Times New Roman" panose="02020603050405020304" pitchFamily="18" charset="0"/>
                <a:cs typeface="Times New Roman" panose="02020603050405020304" pitchFamily="18" charset="0"/>
              </a:rPr>
              <a:t>Nêu số lượng huy chương mỗi loại của mỗi nước?</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9" y="5868338"/>
            <a:ext cx="1092418" cy="883996"/>
          </a:xfrm>
          <a:prstGeom prst="rect">
            <a:avLst/>
          </a:prstGeom>
        </p:spPr>
      </p:pic>
      <p:sp>
        <p:nvSpPr>
          <p:cNvPr id="5" name="TextBox 4"/>
          <p:cNvSpPr txBox="1"/>
          <p:nvPr/>
        </p:nvSpPr>
        <p:spPr>
          <a:xfrm>
            <a:off x="1243878" y="6373958"/>
            <a:ext cx="2115670" cy="369332"/>
          </a:xfrm>
          <a:prstGeom prst="rect">
            <a:avLst/>
          </a:prstGeom>
          <a:noFill/>
        </p:spPr>
        <p:txBody>
          <a:bodyPr wrap="square" rtlCol="0">
            <a:spAutoFit/>
          </a:bodyPr>
          <a:lstStyle/>
          <a:p>
            <a:r>
              <a:rPr lang="en-US" i="1">
                <a:solidFill>
                  <a:srgbClr val="CC0099"/>
                </a:solidFill>
              </a:rPr>
              <a:t>Hoạt động cá nhân</a:t>
            </a:r>
          </a:p>
        </p:txBody>
      </p:sp>
      <p:sp>
        <p:nvSpPr>
          <p:cNvPr id="11" name="Rectangle 10"/>
          <p:cNvSpPr/>
          <p:nvPr/>
        </p:nvSpPr>
        <p:spPr>
          <a:xfrm>
            <a:off x="6024772" y="1267108"/>
            <a:ext cx="5408362" cy="3970318"/>
          </a:xfrm>
          <a:prstGeom prst="rect">
            <a:avLst/>
          </a:prstGeom>
          <a:solidFill>
            <a:srgbClr val="FEE8F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spcAft>
                <a:spcPts val="0"/>
              </a:spcAft>
            </a:pPr>
            <a:r>
              <a:rPr lang="en-US" sz="2800">
                <a:solidFill>
                  <a:srgbClr val="460034"/>
                </a:solidFill>
                <a:latin typeface="+mj-lt"/>
                <a:ea typeface="Times New Roman" panose="02020603050405020304" pitchFamily="18" charset="0"/>
                <a:cs typeface="Times New Roman" panose="02020603050405020304" pitchFamily="18" charset="0"/>
              </a:rPr>
              <a:t>+) Số huy chương Vàng của Đoàn thể thao Việt Nam là 98, của Thái Lan là 92.</a:t>
            </a:r>
          </a:p>
          <a:p>
            <a:pPr algn="just">
              <a:spcAft>
                <a:spcPts val="0"/>
              </a:spcAft>
            </a:pPr>
            <a:r>
              <a:rPr lang="en-US" sz="2800">
                <a:solidFill>
                  <a:srgbClr val="460034"/>
                </a:solidFill>
                <a:latin typeface="+mj-lt"/>
                <a:ea typeface="Times New Roman" panose="02020603050405020304" pitchFamily="18" charset="0"/>
                <a:cs typeface="Times New Roman" panose="02020603050405020304" pitchFamily="18" charset="0"/>
              </a:rPr>
              <a:t>+) Số huy chương Bạc của Đoàn thể thao Việt Nam là 85, của Thái Lan là 103.</a:t>
            </a:r>
          </a:p>
          <a:p>
            <a:pPr algn="just">
              <a:spcAft>
                <a:spcPts val="0"/>
              </a:spcAft>
            </a:pPr>
            <a:r>
              <a:rPr lang="en-US" sz="2800">
                <a:solidFill>
                  <a:srgbClr val="460034"/>
                </a:solidFill>
                <a:latin typeface="+mj-lt"/>
                <a:ea typeface="Times New Roman" panose="02020603050405020304" pitchFamily="18" charset="0"/>
                <a:cs typeface="Times New Roman" panose="02020603050405020304" pitchFamily="18" charset="0"/>
              </a:rPr>
              <a:t>+) Số huy chương Đồng của Đoàn thể thao Việt Nam là 105, của Thái Lan là 123.</a:t>
            </a:r>
          </a:p>
        </p:txBody>
      </p:sp>
      <p:grpSp>
        <p:nvGrpSpPr>
          <p:cNvPr id="20" name="Group 19"/>
          <p:cNvGrpSpPr/>
          <p:nvPr/>
        </p:nvGrpSpPr>
        <p:grpSpPr>
          <a:xfrm>
            <a:off x="317644" y="197746"/>
            <a:ext cx="6674367" cy="6075116"/>
            <a:chOff x="524908" y="94036"/>
            <a:chExt cx="6674367" cy="6075116"/>
          </a:xfrm>
          <a:noFill/>
        </p:grpSpPr>
        <p:graphicFrame>
          <p:nvGraphicFramePr>
            <p:cNvPr id="21" name="Content Placeholder 11"/>
            <p:cNvGraphicFramePr>
              <a:graphicFrameLocks/>
            </p:cNvGraphicFramePr>
            <p:nvPr>
              <p:extLst>
                <p:ext uri="{D42A27DB-BD31-4B8C-83A1-F6EECF244321}">
                  <p14:modId xmlns:p14="http://schemas.microsoft.com/office/powerpoint/2010/main" val="2164215972"/>
                </p:ext>
              </p:extLst>
            </p:nvPr>
          </p:nvGraphicFramePr>
          <p:xfrm>
            <a:off x="524908" y="94036"/>
            <a:ext cx="5669280" cy="607511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a:off x="4931563" y="5389594"/>
              <a:ext cx="2267712" cy="523220"/>
            </a:xfrm>
            <a:prstGeom prst="rect">
              <a:avLst/>
            </a:prstGeom>
            <a:grpFill/>
          </p:spPr>
          <p:txBody>
            <a:bodyPr wrap="square" rtlCol="0">
              <a:spAutoFit/>
            </a:bodyPr>
            <a:lstStyle/>
            <a:p>
              <a:r>
                <a:rPr lang="en-US" sz="2800" i="1">
                  <a:solidFill>
                    <a:srgbClr val="0066FF"/>
                  </a:solidFill>
                </a:rPr>
                <a:t>Huy chương</a:t>
              </a:r>
            </a:p>
          </p:txBody>
        </p:sp>
      </p:grpSp>
      <p:sp>
        <p:nvSpPr>
          <p:cNvPr id="10" name="Rectangle: Rounded Corners 39">
            <a:extLst>
              <a:ext uri="{FF2B5EF4-FFF2-40B4-BE49-F238E27FC236}">
                <a16:creationId xmlns:a16="http://schemas.microsoft.com/office/drawing/2014/main" id="{E77C13A5-0834-400F-A56E-4C74E35B6AEF}"/>
              </a:ext>
            </a:extLst>
          </p:cNvPr>
          <p:cNvSpPr/>
          <p:nvPr/>
        </p:nvSpPr>
        <p:spPr>
          <a:xfrm rot="5400000">
            <a:off x="8468351" y="3170494"/>
            <a:ext cx="6858000" cy="517015"/>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a:effectLst>
                  <a:outerShdw blurRad="38100" dist="38100" dir="2700000" algn="tl">
                    <a:srgbClr val="000000">
                      <a:alpha val="43137"/>
                    </a:srgbClr>
                  </a:outerShdw>
                </a:effectLst>
                <a:latin typeface="+mj-lt"/>
              </a:rPr>
              <a:t>HOẠT ĐỘNG HÌNH THÀNH KIẾN THỨC</a:t>
            </a:r>
          </a:p>
        </p:txBody>
      </p:sp>
    </p:spTree>
    <p:extLst>
      <p:ext uri="{BB962C8B-B14F-4D97-AF65-F5344CB8AC3E}">
        <p14:creationId xmlns:p14="http://schemas.microsoft.com/office/powerpoint/2010/main" val="3365914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04524" y="99749"/>
            <a:ext cx="5228609" cy="1384995"/>
          </a:xfrm>
          <a:prstGeom prst="rect">
            <a:avLst/>
          </a:prstGeom>
          <a:solidFill>
            <a:srgbClr val="FFFF9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spcAft>
                <a:spcPts val="0"/>
              </a:spcAft>
            </a:pPr>
            <a:r>
              <a:rPr lang="en-US" sz="2800" b="1">
                <a:solidFill>
                  <a:schemeClr val="accent2">
                    <a:lumMod val="50000"/>
                  </a:schemeClr>
                </a:solidFill>
                <a:latin typeface="+mj-lt"/>
                <a:ea typeface="Times New Roman" panose="02020603050405020304" pitchFamily="18" charset="0"/>
                <a:cs typeface="Times New Roman" panose="02020603050405020304" pitchFamily="18" charset="0"/>
              </a:rPr>
              <a:t>Câu 6: </a:t>
            </a:r>
            <a:r>
              <a:rPr lang="en-US" sz="2800">
                <a:latin typeface="+mj-lt"/>
                <a:ea typeface="Times New Roman" panose="02020603050405020304" pitchFamily="18" charset="0"/>
                <a:cs typeface="Times New Roman" panose="02020603050405020304" pitchFamily="18" charset="0"/>
              </a:rPr>
              <a:t>S</a:t>
            </a:r>
            <a:r>
              <a:rPr lang="vi-VN" sz="2800">
                <a:latin typeface="+mj-lt"/>
                <a:ea typeface="Times New Roman" panose="02020603050405020304" pitchFamily="18" charset="0"/>
                <a:cs typeface="Times New Roman" panose="02020603050405020304" pitchFamily="18" charset="0"/>
              </a:rPr>
              <a:t>o sánh số lượng huy chương mỗi loại của mỗi nước (nhiều hơn, ít hơn).</a:t>
            </a:r>
            <a:endParaRPr lang="en-US" sz="2800">
              <a:effectLst/>
              <a:latin typeface="+mj-lt"/>
              <a:ea typeface="Times New Roman" panose="02020603050405020304" pitchFamily="18" charset="0"/>
              <a:cs typeface="Times New Roman" panose="02020603050405020304" pitchFamily="18" charset="0"/>
            </a:endParaRPr>
          </a:p>
        </p:txBody>
      </p:sp>
      <p:sp>
        <p:nvSpPr>
          <p:cNvPr id="12" name="Rectangle 11"/>
          <p:cNvSpPr/>
          <p:nvPr/>
        </p:nvSpPr>
        <p:spPr>
          <a:xfrm>
            <a:off x="1387817" y="6387264"/>
            <a:ext cx="2056973" cy="369332"/>
          </a:xfrm>
          <a:prstGeom prst="rect">
            <a:avLst/>
          </a:prstGeom>
        </p:spPr>
        <p:txBody>
          <a:bodyPr wrap="none">
            <a:spAutoFit/>
          </a:bodyPr>
          <a:lstStyle/>
          <a:p>
            <a:r>
              <a:rPr lang="en-US" i="1">
                <a:solidFill>
                  <a:srgbClr val="CC0099"/>
                </a:solidFill>
              </a:rPr>
              <a:t>Hoạt động cặp đôi</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992" y="5735759"/>
            <a:ext cx="1130785" cy="1108168"/>
          </a:xfrm>
          <a:prstGeom prst="rect">
            <a:avLst/>
          </a:prstGeom>
        </p:spPr>
      </p:pic>
      <p:sp>
        <p:nvSpPr>
          <p:cNvPr id="5" name="Rectangle 4"/>
          <p:cNvSpPr/>
          <p:nvPr/>
        </p:nvSpPr>
        <p:spPr>
          <a:xfrm>
            <a:off x="6204523" y="1680886"/>
            <a:ext cx="5228609" cy="3970318"/>
          </a:xfrm>
          <a:prstGeom prst="rect">
            <a:avLst/>
          </a:prstGeom>
          <a:solidFill>
            <a:srgbClr val="FEE8F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spcAft>
                <a:spcPts val="0"/>
              </a:spcAft>
            </a:pPr>
            <a:r>
              <a:rPr lang="en-US" sz="2800">
                <a:solidFill>
                  <a:srgbClr val="460034"/>
                </a:solidFill>
                <a:latin typeface="+mj-lt"/>
                <a:ea typeface="Times New Roman" panose="02020603050405020304" pitchFamily="18" charset="0"/>
                <a:cs typeface="Times New Roman" panose="02020603050405020304" pitchFamily="18" charset="0"/>
              </a:rPr>
              <a:t>+) Đoàn thể thao Việt Nam có số huy chương Vàng nhiều hơn Thái Lan là 6 chiếc.</a:t>
            </a:r>
          </a:p>
          <a:p>
            <a:pPr algn="just">
              <a:spcAft>
                <a:spcPts val="0"/>
              </a:spcAft>
            </a:pPr>
            <a:r>
              <a:rPr lang="en-US" sz="2800">
                <a:solidFill>
                  <a:srgbClr val="460034"/>
                </a:solidFill>
                <a:latin typeface="+mj-lt"/>
                <a:ea typeface="Times New Roman" panose="02020603050405020304" pitchFamily="18" charset="0"/>
                <a:cs typeface="Times New Roman" panose="02020603050405020304" pitchFamily="18" charset="0"/>
              </a:rPr>
              <a:t>+) Đoàn thể thao Việt Nam có số huy chương Bạc ít hơn Thái Lan là 18 chiếc.</a:t>
            </a:r>
          </a:p>
          <a:p>
            <a:r>
              <a:rPr lang="en-US" sz="2800">
                <a:solidFill>
                  <a:srgbClr val="460034"/>
                </a:solidFill>
                <a:latin typeface="+mj-lt"/>
                <a:ea typeface="Times New Roman" panose="02020603050405020304" pitchFamily="18" charset="0"/>
              </a:rPr>
              <a:t>+) Đoàn thể thao Việt Nam có số huy chương Đồng ít hơn Thái Lan là 18 chiếc.</a:t>
            </a:r>
            <a:endParaRPr lang="en-US" sz="2800">
              <a:solidFill>
                <a:srgbClr val="460034"/>
              </a:solidFill>
              <a:latin typeface="+mj-lt"/>
            </a:endParaRPr>
          </a:p>
        </p:txBody>
      </p:sp>
      <p:grpSp>
        <p:nvGrpSpPr>
          <p:cNvPr id="17" name="Group 16"/>
          <p:cNvGrpSpPr/>
          <p:nvPr/>
        </p:nvGrpSpPr>
        <p:grpSpPr>
          <a:xfrm>
            <a:off x="187992" y="99749"/>
            <a:ext cx="6837657" cy="6075116"/>
            <a:chOff x="361618" y="81844"/>
            <a:chExt cx="6837657" cy="6075116"/>
          </a:xfrm>
          <a:noFill/>
        </p:grpSpPr>
        <p:graphicFrame>
          <p:nvGraphicFramePr>
            <p:cNvPr id="18" name="Content Placeholder 11"/>
            <p:cNvGraphicFramePr>
              <a:graphicFrameLocks/>
            </p:cNvGraphicFramePr>
            <p:nvPr>
              <p:extLst>
                <p:ext uri="{D42A27DB-BD31-4B8C-83A1-F6EECF244321}">
                  <p14:modId xmlns:p14="http://schemas.microsoft.com/office/powerpoint/2010/main" val="2895434851"/>
                </p:ext>
              </p:extLst>
            </p:nvPr>
          </p:nvGraphicFramePr>
          <p:xfrm>
            <a:off x="361618" y="81844"/>
            <a:ext cx="5669280" cy="6075116"/>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p:cNvSpPr txBox="1"/>
            <p:nvPr/>
          </p:nvSpPr>
          <p:spPr>
            <a:xfrm>
              <a:off x="4931563" y="5389594"/>
              <a:ext cx="2267712" cy="523220"/>
            </a:xfrm>
            <a:prstGeom prst="rect">
              <a:avLst/>
            </a:prstGeom>
            <a:grpFill/>
          </p:spPr>
          <p:txBody>
            <a:bodyPr wrap="square" rtlCol="0">
              <a:spAutoFit/>
            </a:bodyPr>
            <a:lstStyle/>
            <a:p>
              <a:r>
                <a:rPr lang="en-US" sz="2800" i="1">
                  <a:solidFill>
                    <a:srgbClr val="0066FF"/>
                  </a:solidFill>
                </a:rPr>
                <a:t>Huy chương</a:t>
              </a:r>
            </a:p>
          </p:txBody>
        </p:sp>
      </p:grpSp>
      <p:sp>
        <p:nvSpPr>
          <p:cNvPr id="10" name="Rectangle: Rounded Corners 39">
            <a:extLst>
              <a:ext uri="{FF2B5EF4-FFF2-40B4-BE49-F238E27FC236}">
                <a16:creationId xmlns:a16="http://schemas.microsoft.com/office/drawing/2014/main" id="{E77C13A5-0834-400F-A56E-4C74E35B6AEF}"/>
              </a:ext>
            </a:extLst>
          </p:cNvPr>
          <p:cNvSpPr/>
          <p:nvPr/>
        </p:nvSpPr>
        <p:spPr>
          <a:xfrm rot="5400000">
            <a:off x="8468351" y="3170494"/>
            <a:ext cx="6858000" cy="517015"/>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a:effectLst>
                  <a:outerShdw blurRad="38100" dist="38100" dir="2700000" algn="tl">
                    <a:srgbClr val="000000">
                      <a:alpha val="43137"/>
                    </a:srgbClr>
                  </a:outerShdw>
                </a:effectLst>
                <a:latin typeface="+mj-lt"/>
              </a:rPr>
              <a:t>HOẠT ĐỘNG HÌNH THÀNH KIẾN THỨC</a:t>
            </a:r>
          </a:p>
        </p:txBody>
      </p:sp>
    </p:spTree>
    <p:extLst>
      <p:ext uri="{BB962C8B-B14F-4D97-AF65-F5344CB8AC3E}">
        <p14:creationId xmlns:p14="http://schemas.microsoft.com/office/powerpoint/2010/main" val="3097561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17"/>
          <p:cNvGraphicFramePr>
            <a:graphicFrameLocks noGrp="1"/>
          </p:cNvGraphicFramePr>
          <p:nvPr>
            <p:ph idx="1"/>
            <p:extLst>
              <p:ext uri="{D42A27DB-BD31-4B8C-83A1-F6EECF244321}">
                <p14:modId xmlns:p14="http://schemas.microsoft.com/office/powerpoint/2010/main" val="195387755"/>
              </p:ext>
            </p:extLst>
          </p:nvPr>
        </p:nvGraphicFramePr>
        <p:xfrm>
          <a:off x="4572000" y="26502"/>
          <a:ext cx="7581900" cy="57829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4270015189"/>
              </p:ext>
            </p:extLst>
          </p:nvPr>
        </p:nvGraphicFramePr>
        <p:xfrm>
          <a:off x="20443" y="1965425"/>
          <a:ext cx="4432300" cy="2532084"/>
        </p:xfrm>
        <a:graphic>
          <a:graphicData uri="http://schemas.openxmlformats.org/drawingml/2006/table">
            <a:tbl>
              <a:tblPr firstRow="1" bandRow="1">
                <a:tableStyleId>{073A0DAA-6AF3-43AB-8588-CEC1D06C72B9}</a:tableStyleId>
              </a:tblPr>
              <a:tblGrid>
                <a:gridCol w="1108075">
                  <a:extLst>
                    <a:ext uri="{9D8B030D-6E8A-4147-A177-3AD203B41FA5}">
                      <a16:colId xmlns:a16="http://schemas.microsoft.com/office/drawing/2014/main" val="3142133165"/>
                    </a:ext>
                  </a:extLst>
                </a:gridCol>
                <a:gridCol w="1089025">
                  <a:extLst>
                    <a:ext uri="{9D8B030D-6E8A-4147-A177-3AD203B41FA5}">
                      <a16:colId xmlns:a16="http://schemas.microsoft.com/office/drawing/2014/main" val="2260335242"/>
                    </a:ext>
                  </a:extLst>
                </a:gridCol>
                <a:gridCol w="1104900">
                  <a:extLst>
                    <a:ext uri="{9D8B030D-6E8A-4147-A177-3AD203B41FA5}">
                      <a16:colId xmlns:a16="http://schemas.microsoft.com/office/drawing/2014/main" val="4083629324"/>
                    </a:ext>
                  </a:extLst>
                </a:gridCol>
                <a:gridCol w="1130300">
                  <a:extLst>
                    <a:ext uri="{9D8B030D-6E8A-4147-A177-3AD203B41FA5}">
                      <a16:colId xmlns:a16="http://schemas.microsoft.com/office/drawing/2014/main" val="1428945172"/>
                    </a:ext>
                  </a:extLst>
                </a:gridCol>
              </a:tblGrid>
              <a:tr h="1217431">
                <a:tc>
                  <a:txBody>
                    <a:bodyPr/>
                    <a:lstStyle/>
                    <a:p>
                      <a:pPr algn="ctr"/>
                      <a:r>
                        <a:rPr lang="en-US" sz="2800"/>
                        <a:t>Tên</a:t>
                      </a:r>
                      <a:r>
                        <a:rPr lang="en-US" sz="2800" baseline="0"/>
                        <a:t> học sinh</a:t>
                      </a:r>
                      <a:endParaRPr lang="en-US" sz="2800" b="1">
                        <a:solidFill>
                          <a:srgbClr val="0066FF"/>
                        </a:solidFill>
                      </a:endParaRPr>
                    </a:p>
                  </a:txBody>
                  <a:tcPr anchor="ctr"/>
                </a:tc>
                <a:tc>
                  <a:txBody>
                    <a:bodyPr/>
                    <a:lstStyle/>
                    <a:p>
                      <a:pPr algn="ctr"/>
                      <a:r>
                        <a:rPr lang="en-US" sz="2800"/>
                        <a:t>Điểm</a:t>
                      </a:r>
                    </a:p>
                    <a:p>
                      <a:pPr algn="ctr"/>
                      <a:r>
                        <a:rPr lang="en-US" sz="2800"/>
                        <a:t>Toán</a:t>
                      </a:r>
                      <a:endParaRPr lang="en-US" sz="2800" b="1">
                        <a:solidFill>
                          <a:srgbClr val="0066FF"/>
                        </a:solidFill>
                      </a:endParaRPr>
                    </a:p>
                  </a:txBody>
                  <a:tcPr anchor="ctr"/>
                </a:tc>
                <a:tc>
                  <a:txBody>
                    <a:bodyPr/>
                    <a:lstStyle/>
                    <a:p>
                      <a:pPr algn="ctr"/>
                      <a:r>
                        <a:rPr lang="en-US" sz="2800"/>
                        <a:t>Điểm</a:t>
                      </a:r>
                      <a:r>
                        <a:rPr lang="en-US" sz="2800" baseline="0"/>
                        <a:t> </a:t>
                      </a:r>
                      <a:r>
                        <a:rPr lang="en-US" sz="2800"/>
                        <a:t>Ngữ</a:t>
                      </a:r>
                      <a:r>
                        <a:rPr lang="en-US" sz="2800" baseline="0"/>
                        <a:t> Văn</a:t>
                      </a:r>
                      <a:endParaRPr lang="en-US" sz="2800" b="1">
                        <a:solidFill>
                          <a:srgbClr val="0066FF"/>
                        </a:solidFill>
                      </a:endParaRPr>
                    </a:p>
                  </a:txBody>
                  <a:tcPr anchor="ctr"/>
                </a:tc>
                <a:tc>
                  <a:txBody>
                    <a:bodyPr/>
                    <a:lstStyle/>
                    <a:p>
                      <a:pPr algn="ctr"/>
                      <a:r>
                        <a:rPr lang="en-US" sz="2800"/>
                        <a:t>ĐiểmTiếng</a:t>
                      </a:r>
                      <a:r>
                        <a:rPr lang="en-US" sz="2800" baseline="0"/>
                        <a:t> Anh</a:t>
                      </a:r>
                      <a:endParaRPr lang="en-US" sz="2800" b="1">
                        <a:solidFill>
                          <a:srgbClr val="0066FF"/>
                        </a:solidFill>
                      </a:endParaRPr>
                    </a:p>
                  </a:txBody>
                  <a:tcPr anchor="ctr"/>
                </a:tc>
                <a:extLst>
                  <a:ext uri="{0D108BD9-81ED-4DB2-BD59-A6C34878D82A}">
                    <a16:rowId xmlns:a16="http://schemas.microsoft.com/office/drawing/2014/main" val="1196323372"/>
                  </a:ext>
                </a:extLst>
              </a:tr>
              <a:tr h="588847">
                <a:tc>
                  <a:txBody>
                    <a:bodyPr/>
                    <a:lstStyle/>
                    <a:p>
                      <a:pPr algn="ctr"/>
                      <a:r>
                        <a:rPr lang="en-US" sz="2800">
                          <a:solidFill>
                            <a:srgbClr val="FFFF00"/>
                          </a:solidFill>
                        </a:rPr>
                        <a:t>Huy</a:t>
                      </a:r>
                    </a:p>
                  </a:txBody>
                  <a:tcPr anchor="ctr">
                    <a:solidFill>
                      <a:schemeClr val="tx1">
                        <a:lumMod val="95000"/>
                        <a:lumOff val="5000"/>
                      </a:schemeClr>
                    </a:solidFill>
                  </a:tcPr>
                </a:tc>
                <a:tc>
                  <a:txBody>
                    <a:bodyPr/>
                    <a:lstStyle/>
                    <a:p>
                      <a:pPr algn="ctr"/>
                      <a:r>
                        <a:rPr lang="en-US" sz="2800">
                          <a:solidFill>
                            <a:srgbClr val="FFFF00"/>
                          </a:solidFill>
                        </a:rPr>
                        <a:t>10</a:t>
                      </a:r>
                    </a:p>
                  </a:txBody>
                  <a:tcPr anchor="ctr">
                    <a:solidFill>
                      <a:schemeClr val="tx1">
                        <a:lumMod val="95000"/>
                        <a:lumOff val="5000"/>
                      </a:schemeClr>
                    </a:solidFill>
                  </a:tcPr>
                </a:tc>
                <a:tc>
                  <a:txBody>
                    <a:bodyPr/>
                    <a:lstStyle/>
                    <a:p>
                      <a:pPr algn="ctr"/>
                      <a:r>
                        <a:rPr lang="en-US" sz="2800">
                          <a:solidFill>
                            <a:srgbClr val="FFFF00"/>
                          </a:solidFill>
                        </a:rPr>
                        <a:t>7</a:t>
                      </a:r>
                    </a:p>
                  </a:txBody>
                  <a:tcPr anchor="ctr">
                    <a:solidFill>
                      <a:schemeClr val="tx1">
                        <a:lumMod val="95000"/>
                        <a:lumOff val="5000"/>
                      </a:schemeClr>
                    </a:solidFill>
                  </a:tcPr>
                </a:tc>
                <a:tc>
                  <a:txBody>
                    <a:bodyPr/>
                    <a:lstStyle/>
                    <a:p>
                      <a:pPr algn="ctr"/>
                      <a:r>
                        <a:rPr lang="en-US" sz="2800">
                          <a:solidFill>
                            <a:srgbClr val="FFFF00"/>
                          </a:solidFill>
                        </a:rPr>
                        <a:t>8</a:t>
                      </a:r>
                    </a:p>
                  </a:txBody>
                  <a:tcPr anchor="ctr">
                    <a:solidFill>
                      <a:schemeClr val="tx1">
                        <a:lumMod val="95000"/>
                        <a:lumOff val="5000"/>
                      </a:schemeClr>
                    </a:solidFill>
                  </a:tcPr>
                </a:tc>
                <a:extLst>
                  <a:ext uri="{0D108BD9-81ED-4DB2-BD59-A6C34878D82A}">
                    <a16:rowId xmlns:a16="http://schemas.microsoft.com/office/drawing/2014/main" val="2942280655"/>
                  </a:ext>
                </a:extLst>
              </a:tr>
              <a:tr h="571637">
                <a:tc>
                  <a:txBody>
                    <a:bodyPr/>
                    <a:lstStyle/>
                    <a:p>
                      <a:pPr algn="ctr"/>
                      <a:r>
                        <a:rPr lang="en-US" sz="2800">
                          <a:solidFill>
                            <a:srgbClr val="FFFF00"/>
                          </a:solidFill>
                        </a:rPr>
                        <a:t>Khôi</a:t>
                      </a:r>
                    </a:p>
                  </a:txBody>
                  <a:tcPr anchor="ctr">
                    <a:solidFill>
                      <a:schemeClr val="tx1">
                        <a:lumMod val="95000"/>
                        <a:lumOff val="5000"/>
                      </a:schemeClr>
                    </a:solidFill>
                  </a:tcPr>
                </a:tc>
                <a:tc>
                  <a:txBody>
                    <a:bodyPr/>
                    <a:lstStyle/>
                    <a:p>
                      <a:pPr algn="ctr"/>
                      <a:r>
                        <a:rPr lang="en-US" sz="2800">
                          <a:solidFill>
                            <a:srgbClr val="FFFF00"/>
                          </a:solidFill>
                        </a:rPr>
                        <a:t>8</a:t>
                      </a:r>
                    </a:p>
                  </a:txBody>
                  <a:tcPr anchor="ctr">
                    <a:solidFill>
                      <a:schemeClr val="tx1">
                        <a:lumMod val="95000"/>
                        <a:lumOff val="5000"/>
                      </a:schemeClr>
                    </a:solidFill>
                  </a:tcPr>
                </a:tc>
                <a:tc>
                  <a:txBody>
                    <a:bodyPr/>
                    <a:lstStyle/>
                    <a:p>
                      <a:pPr algn="ctr"/>
                      <a:r>
                        <a:rPr lang="en-US" sz="2800">
                          <a:solidFill>
                            <a:srgbClr val="FFFF00"/>
                          </a:solidFill>
                        </a:rPr>
                        <a:t>8</a:t>
                      </a:r>
                    </a:p>
                  </a:txBody>
                  <a:tcPr anchor="ctr">
                    <a:solidFill>
                      <a:schemeClr val="tx1">
                        <a:lumMod val="95000"/>
                        <a:lumOff val="5000"/>
                      </a:schemeClr>
                    </a:solidFill>
                  </a:tcPr>
                </a:tc>
                <a:tc>
                  <a:txBody>
                    <a:bodyPr/>
                    <a:lstStyle/>
                    <a:p>
                      <a:pPr algn="ctr"/>
                      <a:r>
                        <a:rPr lang="en-US" sz="2800">
                          <a:solidFill>
                            <a:srgbClr val="FFFF00"/>
                          </a:solidFill>
                        </a:rPr>
                        <a:t>9</a:t>
                      </a:r>
                    </a:p>
                  </a:txBody>
                  <a:tcPr anchor="ctr">
                    <a:solidFill>
                      <a:schemeClr val="tx1">
                        <a:lumMod val="95000"/>
                        <a:lumOff val="5000"/>
                      </a:schemeClr>
                    </a:solidFill>
                  </a:tcPr>
                </a:tc>
                <a:extLst>
                  <a:ext uri="{0D108BD9-81ED-4DB2-BD59-A6C34878D82A}">
                    <a16:rowId xmlns:a16="http://schemas.microsoft.com/office/drawing/2014/main" val="4111292758"/>
                  </a:ext>
                </a:extLst>
              </a:tr>
            </a:tbl>
          </a:graphicData>
        </a:graphic>
      </p:graphicFrame>
      <p:sp>
        <p:nvSpPr>
          <p:cNvPr id="21" name="TextBox 20"/>
          <p:cNvSpPr txBox="1"/>
          <p:nvPr/>
        </p:nvSpPr>
        <p:spPr>
          <a:xfrm>
            <a:off x="75755" y="1038249"/>
            <a:ext cx="4433189" cy="954107"/>
          </a:xfrm>
          <a:prstGeom prst="rect">
            <a:avLst/>
          </a:prstGeom>
          <a:noFill/>
        </p:spPr>
        <p:txBody>
          <a:bodyPr wrap="square" rtlCol="0">
            <a:spAutoFit/>
          </a:bodyPr>
          <a:lstStyle/>
          <a:p>
            <a:pPr algn="just"/>
            <a:r>
              <a:rPr lang="en-US" sz="2800">
                <a:solidFill>
                  <a:srgbClr val="FF0000"/>
                </a:solidFill>
              </a:rPr>
              <a:t>a) Hãy hoàn thành số liệu trong bản sau:</a:t>
            </a:r>
          </a:p>
        </p:txBody>
      </p:sp>
      <p:sp>
        <p:nvSpPr>
          <p:cNvPr id="22" name="Rectangle 21"/>
          <p:cNvSpPr/>
          <p:nvPr/>
        </p:nvSpPr>
        <p:spPr>
          <a:xfrm>
            <a:off x="7815457" y="5607607"/>
            <a:ext cx="1463286" cy="523220"/>
          </a:xfrm>
          <a:prstGeom prst="rect">
            <a:avLst/>
          </a:prstGeom>
        </p:spPr>
        <p:txBody>
          <a:bodyPr wrap="none">
            <a:spAutoFit/>
          </a:bodyPr>
          <a:lstStyle/>
          <a:p>
            <a:pPr lvl="0" algn="just"/>
            <a:r>
              <a:rPr lang="en-US" sz="2800" b="1">
                <a:solidFill>
                  <a:srgbClr val="FFC000">
                    <a:lumMod val="50000"/>
                  </a:srgbClr>
                </a:solidFill>
              </a:rPr>
              <a:t>Hình 11</a:t>
            </a:r>
          </a:p>
        </p:txBody>
      </p:sp>
      <p:sp>
        <p:nvSpPr>
          <p:cNvPr id="24" name="TextBox 23"/>
          <p:cNvSpPr txBox="1"/>
          <p:nvPr/>
        </p:nvSpPr>
        <p:spPr>
          <a:xfrm>
            <a:off x="171954" y="4525159"/>
            <a:ext cx="4280789" cy="954107"/>
          </a:xfrm>
          <a:prstGeom prst="rect">
            <a:avLst/>
          </a:prstGeom>
          <a:noFill/>
          <a:ln>
            <a:noFill/>
          </a:ln>
        </p:spPr>
        <p:txBody>
          <a:bodyPr wrap="square" rtlCol="0">
            <a:spAutoFit/>
          </a:bodyPr>
          <a:lstStyle/>
          <a:p>
            <a:pPr algn="just"/>
            <a:r>
              <a:rPr lang="en-US" sz="2800">
                <a:solidFill>
                  <a:srgbClr val="0066FF"/>
                </a:solidFill>
              </a:rPr>
              <a:t>b) Bạn Huy có điểm kiểm tra cao nhất ở môn Toán</a:t>
            </a:r>
          </a:p>
        </p:txBody>
      </p:sp>
      <p:sp>
        <p:nvSpPr>
          <p:cNvPr id="25" name="Rectangle 24"/>
          <p:cNvSpPr/>
          <p:nvPr/>
        </p:nvSpPr>
        <p:spPr>
          <a:xfrm>
            <a:off x="1397000" y="3413284"/>
            <a:ext cx="558800" cy="460216"/>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rPr>
              <a:t>?</a:t>
            </a:r>
          </a:p>
        </p:txBody>
      </p:sp>
      <p:sp>
        <p:nvSpPr>
          <p:cNvPr id="26" name="Rectangle 25"/>
          <p:cNvSpPr/>
          <p:nvPr/>
        </p:nvSpPr>
        <p:spPr>
          <a:xfrm>
            <a:off x="2490978" y="3413284"/>
            <a:ext cx="558800" cy="460216"/>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rPr>
              <a:t>?</a:t>
            </a:r>
          </a:p>
        </p:txBody>
      </p:sp>
      <p:sp>
        <p:nvSpPr>
          <p:cNvPr id="27" name="Rectangle 26"/>
          <p:cNvSpPr/>
          <p:nvPr/>
        </p:nvSpPr>
        <p:spPr>
          <a:xfrm>
            <a:off x="3618611" y="3412029"/>
            <a:ext cx="558800" cy="460216"/>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rPr>
              <a:t>?</a:t>
            </a:r>
          </a:p>
        </p:txBody>
      </p:sp>
      <p:sp>
        <p:nvSpPr>
          <p:cNvPr id="28" name="Rectangle 27"/>
          <p:cNvSpPr/>
          <p:nvPr/>
        </p:nvSpPr>
        <p:spPr>
          <a:xfrm>
            <a:off x="1397000" y="3971542"/>
            <a:ext cx="558800" cy="460216"/>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rPr>
              <a:t>?</a:t>
            </a:r>
          </a:p>
        </p:txBody>
      </p:sp>
      <p:sp>
        <p:nvSpPr>
          <p:cNvPr id="29" name="Rectangle 28"/>
          <p:cNvSpPr/>
          <p:nvPr/>
        </p:nvSpPr>
        <p:spPr>
          <a:xfrm>
            <a:off x="2490978" y="3971542"/>
            <a:ext cx="558800" cy="460216"/>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rPr>
              <a:t>?</a:t>
            </a:r>
          </a:p>
        </p:txBody>
      </p:sp>
      <p:sp>
        <p:nvSpPr>
          <p:cNvPr id="30" name="Rectangle 29"/>
          <p:cNvSpPr/>
          <p:nvPr/>
        </p:nvSpPr>
        <p:spPr>
          <a:xfrm>
            <a:off x="3618611" y="3971542"/>
            <a:ext cx="558800" cy="460216"/>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rPr>
              <a:t>?</a:t>
            </a:r>
          </a:p>
        </p:txBody>
      </p:sp>
      <p:sp>
        <p:nvSpPr>
          <p:cNvPr id="31" name="Rounded Rectangle 30"/>
          <p:cNvSpPr/>
          <p:nvPr/>
        </p:nvSpPr>
        <p:spPr>
          <a:xfrm>
            <a:off x="0" y="0"/>
            <a:ext cx="4584700" cy="4964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HOẠT ĐỘNG LUYỆN TẬP</a:t>
            </a:r>
          </a:p>
        </p:txBody>
      </p:sp>
      <p:sp>
        <p:nvSpPr>
          <p:cNvPr id="32" name="TextBox 31"/>
          <p:cNvSpPr txBox="1"/>
          <p:nvPr/>
        </p:nvSpPr>
        <p:spPr>
          <a:xfrm>
            <a:off x="151510" y="557431"/>
            <a:ext cx="3949700" cy="523220"/>
          </a:xfrm>
          <a:prstGeom prst="rect">
            <a:avLst/>
          </a:prstGeom>
          <a:noFill/>
        </p:spPr>
        <p:txBody>
          <a:bodyPr wrap="square" rtlCol="0">
            <a:spAutoFit/>
          </a:bodyPr>
          <a:lstStyle/>
          <a:p>
            <a:pPr algn="just"/>
            <a:r>
              <a:rPr lang="en-US" sz="2800" b="1">
                <a:solidFill>
                  <a:srgbClr val="FF0000"/>
                </a:solidFill>
              </a:rPr>
              <a:t>Ví dụ 1 (SGK trang 11)</a:t>
            </a:r>
          </a:p>
        </p:txBody>
      </p:sp>
      <p:sp>
        <p:nvSpPr>
          <p:cNvPr id="33" name="TextBox 32"/>
          <p:cNvSpPr txBox="1"/>
          <p:nvPr/>
        </p:nvSpPr>
        <p:spPr>
          <a:xfrm>
            <a:off x="171954" y="4522642"/>
            <a:ext cx="4280789" cy="1384995"/>
          </a:xfrm>
          <a:prstGeom prst="rect">
            <a:avLst/>
          </a:prstGeom>
          <a:noFill/>
          <a:ln>
            <a:noFill/>
          </a:ln>
        </p:spPr>
        <p:txBody>
          <a:bodyPr wrap="square" rtlCol="0">
            <a:spAutoFit/>
          </a:bodyPr>
          <a:lstStyle/>
          <a:p>
            <a:pPr algn="just"/>
            <a:r>
              <a:rPr lang="en-US" sz="2800">
                <a:solidFill>
                  <a:srgbClr val="FF0000"/>
                </a:solidFill>
              </a:rPr>
              <a:t>b) Điểm kiểm tra cao nhất thuộc về bạn nào và ở môn nào?</a:t>
            </a:r>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3" y="5478342"/>
            <a:ext cx="1856042" cy="1379658"/>
          </a:xfrm>
          <a:prstGeom prst="rect">
            <a:avLst/>
          </a:prstGeom>
        </p:spPr>
      </p:pic>
      <p:sp>
        <p:nvSpPr>
          <p:cNvPr id="36" name="TextBox 35"/>
          <p:cNvSpPr txBox="1"/>
          <p:nvPr/>
        </p:nvSpPr>
        <p:spPr>
          <a:xfrm>
            <a:off x="2000723" y="5939309"/>
            <a:ext cx="5879153" cy="923330"/>
          </a:xfrm>
          <a:prstGeom prst="rect">
            <a:avLst/>
          </a:prstGeom>
          <a:noFill/>
        </p:spPr>
        <p:txBody>
          <a:bodyPr wrap="square" rtlCol="0">
            <a:spAutoFit/>
          </a:bodyPr>
          <a:lstStyle/>
          <a:p>
            <a:r>
              <a:rPr lang="en-US" i="1">
                <a:solidFill>
                  <a:srgbClr val="CC0099"/>
                </a:solidFill>
              </a:rPr>
              <a:t>Hoạt động nhóm (nhóm 4 học sinh)</a:t>
            </a:r>
          </a:p>
          <a:p>
            <a:r>
              <a:rPr lang="en-US" i="1">
                <a:solidFill>
                  <a:srgbClr val="CC0099"/>
                </a:solidFill>
              </a:rPr>
              <a:t>Chọn 1 nhóm hoàn thành nhanh nhất trình bày.</a:t>
            </a:r>
          </a:p>
          <a:p>
            <a:r>
              <a:rPr lang="en-US" i="1">
                <a:solidFill>
                  <a:srgbClr val="CC0099"/>
                </a:solidFill>
              </a:rPr>
              <a:t>Quan sát, lắng nghe, nhận xét.</a:t>
            </a:r>
          </a:p>
        </p:txBody>
      </p:sp>
    </p:spTree>
    <p:extLst>
      <p:ext uri="{BB962C8B-B14F-4D97-AF65-F5344CB8AC3E}">
        <p14:creationId xmlns:p14="http://schemas.microsoft.com/office/powerpoint/2010/main" val="2838289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animBg="1"/>
      <p:bldP spid="27" grpId="0" animBg="1"/>
      <p:bldP spid="28" grpId="0" animBg="1"/>
      <p:bldP spid="29" grpId="0" animBg="1"/>
      <p:bldP spid="30" grpId="0" animBg="1"/>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39050" y="673618"/>
            <a:ext cx="6161314" cy="5014831"/>
          </a:xfrm>
          <a:prstGeom prst="rect">
            <a:avLst/>
          </a:prstGeom>
        </p:spPr>
      </p:pic>
      <p:sp>
        <p:nvSpPr>
          <p:cNvPr id="2" name="TextBox 1"/>
          <p:cNvSpPr txBox="1"/>
          <p:nvPr/>
        </p:nvSpPr>
        <p:spPr>
          <a:xfrm>
            <a:off x="6266688" y="134112"/>
            <a:ext cx="5705856" cy="6555641"/>
          </a:xfrm>
          <a:prstGeom prst="rect">
            <a:avLst/>
          </a:prstGeom>
          <a:noFill/>
        </p:spPr>
        <p:txBody>
          <a:bodyPr wrap="square" rtlCol="0">
            <a:spAutoFit/>
          </a:bodyPr>
          <a:lstStyle/>
          <a:p>
            <a:pPr algn="just"/>
            <a:r>
              <a:rPr lang="en-US" sz="2800" b="1">
                <a:solidFill>
                  <a:srgbClr val="0066FF"/>
                </a:solidFill>
              </a:rPr>
              <a:t>Ví dụ 2</a:t>
            </a:r>
            <a:r>
              <a:rPr lang="en-US" sz="2800">
                <a:solidFill>
                  <a:srgbClr val="0066FF"/>
                </a:solidFill>
              </a:rPr>
              <a:t>: Biểu đồ cột kép ở hình 12 biểu diễn số lượt khách du lịch nội địa và quốc tế đến Hà Nội trong bốn năm 2015, 2016, 2017, 2018.</a:t>
            </a:r>
          </a:p>
          <a:p>
            <a:pPr marL="514350" indent="-514350" algn="just">
              <a:buAutoNum type="alphaLcParenR"/>
            </a:pPr>
            <a:r>
              <a:rPr lang="en-US" sz="2800">
                <a:solidFill>
                  <a:srgbClr val="0066FF"/>
                </a:solidFill>
              </a:rPr>
              <a:t>Tính tổng số lượt khách du lịch đến Hà Nội trong bốn năm 2015, 2016, 2017, 2018.</a:t>
            </a:r>
          </a:p>
          <a:p>
            <a:pPr marL="514350" indent="-514350" algn="just">
              <a:buAutoNum type="alphaLcParenR"/>
            </a:pPr>
            <a:r>
              <a:rPr lang="en-US" sz="2800">
                <a:solidFill>
                  <a:srgbClr val="0066FF"/>
                </a:solidFill>
              </a:rPr>
              <a:t>Số lượt khách quốc tế đến Hà Nội năm 2018 tăng bao nhiêu so với năm 2017?</a:t>
            </a:r>
          </a:p>
          <a:p>
            <a:pPr marL="514350" indent="-514350" algn="just">
              <a:buAutoNum type="alphaLcParenR"/>
            </a:pPr>
            <a:r>
              <a:rPr lang="en-US" sz="2800">
                <a:solidFill>
                  <a:srgbClr val="0066FF"/>
                </a:solidFill>
              </a:rPr>
              <a:t>Một bài báo có nêu số lượt khách du lịch đến Hà Nội năm 2018 là 28 triệu. Thông tin của bài báo đó có chính xác không?</a:t>
            </a:r>
          </a:p>
        </p:txBody>
      </p:sp>
      <p:sp>
        <p:nvSpPr>
          <p:cNvPr id="4" name="TextBox 3"/>
          <p:cNvSpPr txBox="1"/>
          <p:nvPr/>
        </p:nvSpPr>
        <p:spPr>
          <a:xfrm>
            <a:off x="2575995" y="5688449"/>
            <a:ext cx="1487424" cy="523220"/>
          </a:xfrm>
          <a:prstGeom prst="rect">
            <a:avLst/>
          </a:prstGeom>
          <a:noFill/>
        </p:spPr>
        <p:txBody>
          <a:bodyPr wrap="square" rtlCol="0">
            <a:spAutoFit/>
          </a:bodyPr>
          <a:lstStyle/>
          <a:p>
            <a:pPr algn="ctr"/>
            <a:r>
              <a:rPr lang="en-US" sz="2800" i="1">
                <a:solidFill>
                  <a:srgbClr val="C00000"/>
                </a:solidFill>
              </a:rPr>
              <a:t>Hình 12</a:t>
            </a:r>
          </a:p>
        </p:txBody>
      </p:sp>
      <p:sp>
        <p:nvSpPr>
          <p:cNvPr id="5" name="TextBox 4"/>
          <p:cNvSpPr txBox="1"/>
          <p:nvPr/>
        </p:nvSpPr>
        <p:spPr>
          <a:xfrm>
            <a:off x="0" y="6211669"/>
            <a:ext cx="5425440" cy="646331"/>
          </a:xfrm>
          <a:prstGeom prst="rect">
            <a:avLst/>
          </a:prstGeom>
          <a:noFill/>
        </p:spPr>
        <p:txBody>
          <a:bodyPr wrap="square" rtlCol="0">
            <a:spAutoFit/>
          </a:bodyPr>
          <a:lstStyle/>
          <a:p>
            <a:r>
              <a:rPr lang="en-US" i="1">
                <a:solidFill>
                  <a:srgbClr val="CC0099"/>
                </a:solidFill>
              </a:rPr>
              <a:t>Lớp chia thành 4 nhóm (ghi kết quả vào bản phụ)</a:t>
            </a:r>
          </a:p>
          <a:p>
            <a:r>
              <a:rPr lang="en-US" i="1">
                <a:solidFill>
                  <a:srgbClr val="CC0099"/>
                </a:solidFill>
              </a:rPr>
              <a:t>2 nhóm lên bảng trình bày, 2 nhóm còn lại nhận xét</a:t>
            </a:r>
          </a:p>
        </p:txBody>
      </p:sp>
      <p:sp>
        <p:nvSpPr>
          <p:cNvPr id="8" name="Rounded Rectangle 7"/>
          <p:cNvSpPr/>
          <p:nvPr/>
        </p:nvSpPr>
        <p:spPr>
          <a:xfrm>
            <a:off x="-1" y="0"/>
            <a:ext cx="4822371" cy="496402"/>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HOẠT ĐỘNG LUYỆN TẬP</a:t>
            </a:r>
          </a:p>
        </p:txBody>
      </p:sp>
    </p:spTree>
    <p:extLst>
      <p:ext uri="{BB962C8B-B14F-4D97-AF65-F5344CB8AC3E}">
        <p14:creationId xmlns:p14="http://schemas.microsoft.com/office/powerpoint/2010/main" val="551652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755570" y="141513"/>
            <a:ext cx="8336148" cy="4789715"/>
          </a:xfrm>
          <a:prstGeom prst="rect">
            <a:avLst/>
          </a:prstGeom>
        </p:spPr>
      </p:pic>
      <p:sp>
        <p:nvSpPr>
          <p:cNvPr id="9" name="Rectangle 8"/>
          <p:cNvSpPr/>
          <p:nvPr/>
        </p:nvSpPr>
        <p:spPr>
          <a:xfrm>
            <a:off x="522512" y="2545098"/>
            <a:ext cx="3233058" cy="224676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r>
              <a:rPr lang="en-US" sz="2800">
                <a:solidFill>
                  <a:schemeClr val="bg1"/>
                </a:solidFill>
              </a:rPr>
              <a:t>a) Tính tổng số lượt khách du lịch đến Hà Nội trong bốn năm 2015, 2016, 2017, 2018.</a:t>
            </a:r>
          </a:p>
        </p:txBody>
      </p:sp>
      <p:sp>
        <p:nvSpPr>
          <p:cNvPr id="10" name="Rectangle 9"/>
          <p:cNvSpPr/>
          <p:nvPr/>
        </p:nvSpPr>
        <p:spPr>
          <a:xfrm>
            <a:off x="380998" y="5130396"/>
            <a:ext cx="11113007" cy="1578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15000"/>
              </a:lnSpc>
              <a:spcAft>
                <a:spcPts val="0"/>
              </a:spcAft>
            </a:pPr>
            <a:r>
              <a:rPr lang="en-US" sz="2800">
                <a:solidFill>
                  <a:schemeClr val="bg1"/>
                </a:solidFill>
                <a:latin typeface="+mj-lt"/>
                <a:ea typeface="Times New Roman" panose="02020603050405020304" pitchFamily="18" charset="0"/>
                <a:cs typeface="Times New Roman" panose="02020603050405020304" pitchFamily="18" charset="0"/>
              </a:rPr>
              <a:t>Tổng số lượt khách du lịch đến Hà Nội trong bốn năm nói trên là: </a:t>
            </a:r>
          </a:p>
          <a:p>
            <a:pPr algn="r">
              <a:lnSpc>
                <a:spcPct val="115000"/>
              </a:lnSpc>
              <a:spcAft>
                <a:spcPts val="0"/>
              </a:spcAft>
            </a:pPr>
            <a:r>
              <a:rPr lang="en-US" sz="2800">
                <a:solidFill>
                  <a:schemeClr val="bg1"/>
                </a:solidFill>
                <a:latin typeface="+mj-lt"/>
                <a:ea typeface="Times New Roman" panose="02020603050405020304" pitchFamily="18" charset="0"/>
                <a:cs typeface="Times New Roman" panose="02020603050405020304" pitchFamily="18" charset="0"/>
              </a:rPr>
              <a:t>3,26 + 2,55 + 4,02 + 17,8 + 5,27 + 18,7 + 6,0 + 20,3 = 77,9 (triệu lượt khách)</a:t>
            </a:r>
            <a:endParaRPr lang="en-US" sz="2800">
              <a:solidFill>
                <a:schemeClr val="bg1"/>
              </a:solidFill>
              <a:effectLst/>
              <a:latin typeface="+mj-lt"/>
              <a:ea typeface="Times New Roman" panose="02020603050405020304" pitchFamily="18" charset="0"/>
              <a:cs typeface="Times New Roman" panose="02020603050405020304" pitchFamily="18" charset="0"/>
            </a:endParaRPr>
          </a:p>
        </p:txBody>
      </p:sp>
      <p:sp>
        <p:nvSpPr>
          <p:cNvPr id="11" name="Rectangle 10"/>
          <p:cNvSpPr/>
          <p:nvPr/>
        </p:nvSpPr>
        <p:spPr>
          <a:xfrm>
            <a:off x="4920343" y="3526971"/>
            <a:ext cx="718457" cy="3701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38800" y="3665732"/>
            <a:ext cx="718457" cy="3701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455229" y="3458902"/>
            <a:ext cx="718457" cy="3701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08371" y="1349828"/>
            <a:ext cx="718457" cy="3701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142514" y="3276599"/>
            <a:ext cx="718457" cy="3701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806542" y="1219199"/>
            <a:ext cx="718457" cy="3701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916885" y="3145970"/>
            <a:ext cx="718457" cy="3701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493828" y="968828"/>
            <a:ext cx="718457" cy="3701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0" y="-1"/>
            <a:ext cx="2786741" cy="968829"/>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HOẠT ĐỘNG</a:t>
            </a:r>
          </a:p>
          <a:p>
            <a:pPr algn="ctr"/>
            <a:r>
              <a:rPr lang="en-US" sz="2800" b="1">
                <a:effectLst>
                  <a:outerShdw blurRad="38100" dist="38100" dir="2700000" algn="tl">
                    <a:srgbClr val="000000">
                      <a:alpha val="43137"/>
                    </a:srgbClr>
                  </a:outerShdw>
                </a:effectLst>
              </a:rPr>
              <a:t>LUYỆN TẬP</a:t>
            </a:r>
          </a:p>
        </p:txBody>
      </p:sp>
    </p:spTree>
    <p:extLst>
      <p:ext uri="{BB962C8B-B14F-4D97-AF65-F5344CB8AC3E}">
        <p14:creationId xmlns:p14="http://schemas.microsoft.com/office/powerpoint/2010/main" val="2827889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 calcmode="lin" valueType="num">
                                      <p:cBhvr>
                                        <p:cTn id="27" dur="1000" fill="hold"/>
                                        <p:tgtEl>
                                          <p:spTgt spid="14"/>
                                        </p:tgtEl>
                                        <p:attrNameLst>
                                          <p:attrName>style.rotation</p:attrName>
                                        </p:attrNameLst>
                                      </p:cBhvr>
                                      <p:tavLst>
                                        <p:tav tm="0">
                                          <p:val>
                                            <p:fltVal val="90"/>
                                          </p:val>
                                        </p:tav>
                                        <p:tav tm="100000">
                                          <p:val>
                                            <p:fltVal val="0"/>
                                          </p:val>
                                        </p:tav>
                                      </p:tavLst>
                                    </p:anim>
                                    <p:animEffect transition="in" filter="fade">
                                      <p:cBhvr>
                                        <p:cTn id="28" dur="1000"/>
                                        <p:tgtEl>
                                          <p:spTgt spid="1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style.rotation</p:attrName>
                                        </p:attrNameLst>
                                      </p:cBhvr>
                                      <p:tavLst>
                                        <p:tav tm="0">
                                          <p:val>
                                            <p:fltVal val="90"/>
                                          </p:val>
                                        </p:tav>
                                        <p:tav tm="100000">
                                          <p:val>
                                            <p:fltVal val="0"/>
                                          </p:val>
                                        </p:tav>
                                      </p:tavLst>
                                    </p:anim>
                                    <p:animEffect transition="in" filter="fade">
                                      <p:cBhvr>
                                        <p:cTn id="34" dur="1000"/>
                                        <p:tgtEl>
                                          <p:spTgt spid="1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fltVal val="0"/>
                                          </p:val>
                                        </p:tav>
                                        <p:tav tm="100000">
                                          <p:val>
                                            <p:strVal val="#ppt_w"/>
                                          </p:val>
                                        </p:tav>
                                      </p:tavLst>
                                    </p:anim>
                                    <p:anim calcmode="lin" valueType="num">
                                      <p:cBhvr>
                                        <p:cTn id="38" dur="1000" fill="hold"/>
                                        <p:tgtEl>
                                          <p:spTgt spid="18"/>
                                        </p:tgtEl>
                                        <p:attrNameLst>
                                          <p:attrName>ppt_h</p:attrName>
                                        </p:attrNameLst>
                                      </p:cBhvr>
                                      <p:tavLst>
                                        <p:tav tm="0">
                                          <p:val>
                                            <p:fltVal val="0"/>
                                          </p:val>
                                        </p:tav>
                                        <p:tav tm="100000">
                                          <p:val>
                                            <p:strVal val="#ppt_h"/>
                                          </p:val>
                                        </p:tav>
                                      </p:tavLst>
                                    </p:anim>
                                    <p:anim calcmode="lin" valueType="num">
                                      <p:cBhvr>
                                        <p:cTn id="39" dur="1000" fill="hold"/>
                                        <p:tgtEl>
                                          <p:spTgt spid="18"/>
                                        </p:tgtEl>
                                        <p:attrNameLst>
                                          <p:attrName>style.rotation</p:attrName>
                                        </p:attrNameLst>
                                      </p:cBhvr>
                                      <p:tavLst>
                                        <p:tav tm="0">
                                          <p:val>
                                            <p:fltVal val="90"/>
                                          </p:val>
                                        </p:tav>
                                        <p:tav tm="100000">
                                          <p:val>
                                            <p:fltVal val="0"/>
                                          </p:val>
                                        </p:tav>
                                      </p:tavLst>
                                    </p:anim>
                                    <p:animEffect transition="in" filter="fade">
                                      <p:cBhvr>
                                        <p:cTn id="40" dur="1000"/>
                                        <p:tgtEl>
                                          <p:spTgt spid="18"/>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1000" fill="hold"/>
                                        <p:tgtEl>
                                          <p:spTgt spid="17"/>
                                        </p:tgtEl>
                                        <p:attrNameLst>
                                          <p:attrName>ppt_w</p:attrName>
                                        </p:attrNameLst>
                                      </p:cBhvr>
                                      <p:tavLst>
                                        <p:tav tm="0">
                                          <p:val>
                                            <p:fltVal val="0"/>
                                          </p:val>
                                        </p:tav>
                                        <p:tav tm="100000">
                                          <p:val>
                                            <p:strVal val="#ppt_w"/>
                                          </p:val>
                                        </p:tav>
                                      </p:tavLst>
                                    </p:anim>
                                    <p:anim calcmode="lin" valueType="num">
                                      <p:cBhvr>
                                        <p:cTn id="44" dur="1000" fill="hold"/>
                                        <p:tgtEl>
                                          <p:spTgt spid="17"/>
                                        </p:tgtEl>
                                        <p:attrNameLst>
                                          <p:attrName>ppt_h</p:attrName>
                                        </p:attrNameLst>
                                      </p:cBhvr>
                                      <p:tavLst>
                                        <p:tav tm="0">
                                          <p:val>
                                            <p:fltVal val="0"/>
                                          </p:val>
                                        </p:tav>
                                        <p:tav tm="100000">
                                          <p:val>
                                            <p:strVal val="#ppt_h"/>
                                          </p:val>
                                        </p:tav>
                                      </p:tavLst>
                                    </p:anim>
                                    <p:anim calcmode="lin" valueType="num">
                                      <p:cBhvr>
                                        <p:cTn id="45" dur="1000" fill="hold"/>
                                        <p:tgtEl>
                                          <p:spTgt spid="17"/>
                                        </p:tgtEl>
                                        <p:attrNameLst>
                                          <p:attrName>style.rotation</p:attrName>
                                        </p:attrNameLst>
                                      </p:cBhvr>
                                      <p:tavLst>
                                        <p:tav tm="0">
                                          <p:val>
                                            <p:fltVal val="90"/>
                                          </p:val>
                                        </p:tav>
                                        <p:tav tm="100000">
                                          <p:val>
                                            <p:fltVal val="0"/>
                                          </p:val>
                                        </p:tav>
                                      </p:tavLst>
                                    </p:anim>
                                    <p:animEffect transition="in" filter="fade">
                                      <p:cBhvr>
                                        <p:cTn id="46" dur="1000"/>
                                        <p:tgtEl>
                                          <p:spTgt spid="17"/>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1000" fill="hold"/>
                                        <p:tgtEl>
                                          <p:spTgt spid="15"/>
                                        </p:tgtEl>
                                        <p:attrNameLst>
                                          <p:attrName>ppt_w</p:attrName>
                                        </p:attrNameLst>
                                      </p:cBhvr>
                                      <p:tavLst>
                                        <p:tav tm="0">
                                          <p:val>
                                            <p:fltVal val="0"/>
                                          </p:val>
                                        </p:tav>
                                        <p:tav tm="100000">
                                          <p:val>
                                            <p:strVal val="#ppt_w"/>
                                          </p:val>
                                        </p:tav>
                                      </p:tavLst>
                                    </p:anim>
                                    <p:anim calcmode="lin" valueType="num">
                                      <p:cBhvr>
                                        <p:cTn id="50" dur="1000" fill="hold"/>
                                        <p:tgtEl>
                                          <p:spTgt spid="15"/>
                                        </p:tgtEl>
                                        <p:attrNameLst>
                                          <p:attrName>ppt_h</p:attrName>
                                        </p:attrNameLst>
                                      </p:cBhvr>
                                      <p:tavLst>
                                        <p:tav tm="0">
                                          <p:val>
                                            <p:fltVal val="0"/>
                                          </p:val>
                                        </p:tav>
                                        <p:tav tm="100000">
                                          <p:val>
                                            <p:strVal val="#ppt_h"/>
                                          </p:val>
                                        </p:tav>
                                      </p:tavLst>
                                    </p:anim>
                                    <p:anim calcmode="lin" valueType="num">
                                      <p:cBhvr>
                                        <p:cTn id="51" dur="1000" fill="hold"/>
                                        <p:tgtEl>
                                          <p:spTgt spid="15"/>
                                        </p:tgtEl>
                                        <p:attrNameLst>
                                          <p:attrName>style.rotation</p:attrName>
                                        </p:attrNameLst>
                                      </p:cBhvr>
                                      <p:tavLst>
                                        <p:tav tm="0">
                                          <p:val>
                                            <p:fltVal val="90"/>
                                          </p:val>
                                        </p:tav>
                                        <p:tav tm="100000">
                                          <p:val>
                                            <p:fltVal val="0"/>
                                          </p:val>
                                        </p:tav>
                                      </p:tavLst>
                                    </p:anim>
                                    <p:animEffect transition="in" filter="fade">
                                      <p:cBhvr>
                                        <p:cTn id="52" dur="10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755570" y="141513"/>
            <a:ext cx="8336148" cy="4789715"/>
          </a:xfrm>
          <a:prstGeom prst="rect">
            <a:avLst/>
          </a:prstGeom>
        </p:spPr>
      </p:pic>
      <p:sp>
        <p:nvSpPr>
          <p:cNvPr id="9" name="Rectangle 8"/>
          <p:cNvSpPr/>
          <p:nvPr/>
        </p:nvSpPr>
        <p:spPr>
          <a:xfrm>
            <a:off x="473526" y="2022585"/>
            <a:ext cx="3233058" cy="224676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r>
              <a:rPr lang="en-US" sz="2800">
                <a:solidFill>
                  <a:schemeClr val="bg1"/>
                </a:solidFill>
                <a:latin typeface="Arial" panose="020B0604020202020204"/>
              </a:rPr>
              <a:t>b) </a:t>
            </a:r>
            <a:r>
              <a:rPr lang="en-US" sz="2800">
                <a:solidFill>
                  <a:schemeClr val="bg1"/>
                </a:solidFill>
              </a:rPr>
              <a:t>Số lượt khách quốc tế đến Hà Nội năm 2018 tăng bao nhiêu so với năm 2017?</a:t>
            </a:r>
          </a:p>
        </p:txBody>
      </p:sp>
      <p:sp>
        <p:nvSpPr>
          <p:cNvPr id="10" name="Rectangle 9"/>
          <p:cNvSpPr/>
          <p:nvPr/>
        </p:nvSpPr>
        <p:spPr>
          <a:xfrm>
            <a:off x="380998" y="5130396"/>
            <a:ext cx="11386459" cy="1083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15000"/>
              </a:lnSpc>
              <a:spcAft>
                <a:spcPts val="0"/>
              </a:spcAft>
            </a:pPr>
            <a:r>
              <a:rPr lang="en-US" sz="2800">
                <a:solidFill>
                  <a:schemeClr val="bg1"/>
                </a:solidFill>
                <a:ea typeface="Times New Roman" panose="02020603050405020304" pitchFamily="18" charset="0"/>
                <a:cs typeface="Times New Roman" panose="02020603050405020304" pitchFamily="18" charset="0"/>
              </a:rPr>
              <a:t>Số lượt khách quốc tế đến Hà Nội năm 2018 tăng so với năm 2017 là: </a:t>
            </a:r>
          </a:p>
          <a:p>
            <a:pPr algn="ctr">
              <a:lnSpc>
                <a:spcPct val="115000"/>
              </a:lnSpc>
              <a:spcAft>
                <a:spcPts val="0"/>
              </a:spcAft>
            </a:pPr>
            <a:r>
              <a:rPr lang="en-US" sz="2800">
                <a:solidFill>
                  <a:schemeClr val="bg1"/>
                </a:solidFill>
                <a:ea typeface="Times New Roman" panose="02020603050405020304" pitchFamily="18" charset="0"/>
                <a:cs typeface="Times New Roman" panose="02020603050405020304" pitchFamily="18" charset="0"/>
              </a:rPr>
              <a:t>6,0 – 5,27 = 0,73 (triệu lượt khách)</a:t>
            </a:r>
          </a:p>
        </p:txBody>
      </p:sp>
      <p:sp>
        <p:nvSpPr>
          <p:cNvPr id="2" name="Oval 1"/>
          <p:cNvSpPr/>
          <p:nvPr/>
        </p:nvSpPr>
        <p:spPr>
          <a:xfrm>
            <a:off x="8055429" y="3145969"/>
            <a:ext cx="914400" cy="631374"/>
          </a:xfrm>
          <a:prstGeom prst="ellipse">
            <a:avLst/>
          </a:prstGeom>
          <a:noFill/>
          <a:ln w="5715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9786258" y="2993569"/>
            <a:ext cx="914400" cy="631374"/>
          </a:xfrm>
          <a:prstGeom prst="ellipse">
            <a:avLst/>
          </a:prstGeom>
          <a:noFill/>
          <a:ln w="5715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0" y="-1"/>
            <a:ext cx="2786741" cy="968829"/>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HOẠT ĐỘNG</a:t>
            </a:r>
          </a:p>
          <a:p>
            <a:pPr algn="ctr"/>
            <a:r>
              <a:rPr lang="en-US" sz="2800" b="1">
                <a:effectLst>
                  <a:outerShdw blurRad="38100" dist="38100" dir="2700000" algn="tl">
                    <a:srgbClr val="000000">
                      <a:alpha val="43137"/>
                    </a:srgbClr>
                  </a:outerShdw>
                </a:effectLst>
              </a:rPr>
              <a:t>LUYỆN TẬP</a:t>
            </a:r>
          </a:p>
        </p:txBody>
      </p:sp>
    </p:spTree>
    <p:extLst>
      <p:ext uri="{BB962C8B-B14F-4D97-AF65-F5344CB8AC3E}">
        <p14:creationId xmlns:p14="http://schemas.microsoft.com/office/powerpoint/2010/main" val="1402501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755570" y="141513"/>
            <a:ext cx="8336148" cy="4789715"/>
          </a:xfrm>
          <a:prstGeom prst="rect">
            <a:avLst/>
          </a:prstGeom>
        </p:spPr>
      </p:pic>
      <p:sp>
        <p:nvSpPr>
          <p:cNvPr id="9" name="Rectangle 8"/>
          <p:cNvSpPr/>
          <p:nvPr/>
        </p:nvSpPr>
        <p:spPr>
          <a:xfrm>
            <a:off x="380998" y="1719943"/>
            <a:ext cx="3233058" cy="31085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r>
              <a:rPr lang="en-US" sz="2800">
                <a:solidFill>
                  <a:schemeClr val="bg1"/>
                </a:solidFill>
              </a:rPr>
              <a:t>c) Một bài báo có nêu số lượt khách du lịch đến Hà Nội năm 2018 là 28 triệu. Thông tin của bài báo đó có chính xác không?</a:t>
            </a:r>
          </a:p>
        </p:txBody>
      </p:sp>
      <p:sp>
        <p:nvSpPr>
          <p:cNvPr id="10" name="Rectangle 9"/>
          <p:cNvSpPr/>
          <p:nvPr/>
        </p:nvSpPr>
        <p:spPr>
          <a:xfrm>
            <a:off x="380998" y="5130396"/>
            <a:ext cx="11386459" cy="1514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15000"/>
              </a:lnSpc>
              <a:spcAft>
                <a:spcPts val="0"/>
              </a:spcAft>
            </a:pPr>
            <a:r>
              <a:rPr lang="en-US" sz="2800">
                <a:solidFill>
                  <a:schemeClr val="bg1"/>
                </a:solidFill>
                <a:ea typeface="Times New Roman" panose="02020603050405020304" pitchFamily="18" charset="0"/>
                <a:cs typeface="Times New Roman" panose="02020603050405020304" pitchFamily="18" charset="0"/>
              </a:rPr>
              <a:t>Số lượt khách du lịch đến Hà Nội năm 2018 là:</a:t>
            </a:r>
          </a:p>
          <a:p>
            <a:pPr algn="ctr">
              <a:lnSpc>
                <a:spcPct val="115000"/>
              </a:lnSpc>
              <a:spcAft>
                <a:spcPts val="0"/>
              </a:spcAft>
            </a:pPr>
            <a:r>
              <a:rPr lang="en-US" sz="2800">
                <a:solidFill>
                  <a:schemeClr val="bg1"/>
                </a:solidFill>
                <a:ea typeface="Times New Roman" panose="02020603050405020304" pitchFamily="18" charset="0"/>
                <a:cs typeface="Times New Roman" panose="02020603050405020304" pitchFamily="18" charset="0"/>
              </a:rPr>
              <a:t>6,0 + 20,3 = 26,3 (triệu lượt khách)</a:t>
            </a:r>
          </a:p>
          <a:p>
            <a:r>
              <a:rPr lang="en-US" sz="2800">
                <a:solidFill>
                  <a:schemeClr val="bg1"/>
                </a:solidFill>
                <a:ea typeface="Times New Roman" panose="02020603050405020304" pitchFamily="18" charset="0"/>
              </a:rPr>
              <a:t>Vì vậy thông tin của bài báo đó là không chính xác.</a:t>
            </a:r>
            <a:endParaRPr lang="en-US" sz="2800">
              <a:solidFill>
                <a:schemeClr val="bg1"/>
              </a:solidFill>
            </a:endParaRPr>
          </a:p>
        </p:txBody>
      </p:sp>
      <p:sp>
        <p:nvSpPr>
          <p:cNvPr id="2" name="Oval 1"/>
          <p:cNvSpPr/>
          <p:nvPr/>
        </p:nvSpPr>
        <p:spPr>
          <a:xfrm>
            <a:off x="9873342" y="3080658"/>
            <a:ext cx="816428" cy="489858"/>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0417627" y="881740"/>
            <a:ext cx="925286" cy="576945"/>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0" y="-1"/>
            <a:ext cx="2786741" cy="968829"/>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HOẠT ĐỘNG</a:t>
            </a:r>
          </a:p>
          <a:p>
            <a:pPr algn="ctr"/>
            <a:r>
              <a:rPr lang="en-US" sz="2800" b="1">
                <a:effectLst>
                  <a:outerShdw blurRad="38100" dist="38100" dir="2700000" algn="tl">
                    <a:srgbClr val="000000">
                      <a:alpha val="43137"/>
                    </a:srgbClr>
                  </a:outerShdw>
                </a:effectLst>
              </a:rPr>
              <a:t>LUYỆN TẬP</a:t>
            </a:r>
          </a:p>
        </p:txBody>
      </p:sp>
    </p:spTree>
    <p:extLst>
      <p:ext uri="{BB962C8B-B14F-4D97-AF65-F5344CB8AC3E}">
        <p14:creationId xmlns:p14="http://schemas.microsoft.com/office/powerpoint/2010/main" val="700412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heel(1)">
                                      <p:cBhvr>
                                        <p:cTn id="10" dur="2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8236" y="2144498"/>
            <a:ext cx="11546541" cy="3065455"/>
          </a:xfrm>
          <a:prstGeom prst="rect">
            <a:avLst/>
          </a:prstGeom>
        </p:spPr>
        <p:txBody>
          <a:bodyPr wrap="square">
            <a:spAutoFit/>
          </a:bodyPr>
          <a:lstStyle/>
          <a:p>
            <a:pPr marL="457200" indent="-457200" algn="just">
              <a:lnSpc>
                <a:spcPct val="115000"/>
              </a:lnSpc>
              <a:buFontTx/>
              <a:buChar char="-"/>
            </a:pP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Quan sát biểu đồ cột kép Hình 13. </a:t>
            </a:r>
          </a:p>
          <a:p>
            <a:pPr marL="457200" indent="-457200" algn="just">
              <a:lnSpc>
                <a:spcPct val="115000"/>
              </a:lnSpc>
              <a:buFontTx/>
              <a:buChar char="-"/>
            </a:pP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Lớp chia thành 2 đội trả lời 5 câu hỏi.</a:t>
            </a:r>
          </a:p>
          <a:p>
            <a:pPr algn="just">
              <a:lnSpc>
                <a:spcPct val="115000"/>
              </a:lnSpc>
              <a:spcAft>
                <a:spcPts val="0"/>
              </a:spcAft>
            </a:pP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Đội nào giơ tay nhanh hơn sẽ được trả lời, sai thì sẽ chuyển cho đội kia trả lời, bao giờ có kết quả đúng thì thôi. </a:t>
            </a:r>
            <a:endParaRPr lang="en-US" sz="2800">
              <a:solidFill>
                <a:srgbClr val="C00000"/>
              </a:solidFill>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Mỗi câu trả lời đúng được ghi nhận 1 con cá. Đội nào trả lời được nhiều câu hơn sẽ dành chiến thắng.</a:t>
            </a:r>
            <a:endParaRPr lang="en-US" sz="2800">
              <a:solidFill>
                <a:srgbClr val="C00000"/>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Rounded Rectangle 3"/>
          <p:cNvSpPr/>
          <p:nvPr/>
        </p:nvSpPr>
        <p:spPr>
          <a:xfrm>
            <a:off x="7467603" y="0"/>
            <a:ext cx="4713514" cy="576943"/>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HOẠT ĐỘNG VẬN DỤNG</a:t>
            </a:r>
          </a:p>
        </p:txBody>
      </p:sp>
      <p:sp>
        <p:nvSpPr>
          <p:cNvPr id="5" name="Rectangle 4"/>
          <p:cNvSpPr/>
          <p:nvPr/>
        </p:nvSpPr>
        <p:spPr>
          <a:xfrm>
            <a:off x="2384612" y="1037555"/>
            <a:ext cx="7289175" cy="646331"/>
          </a:xfrm>
          <a:prstGeom prst="rect">
            <a:avLst/>
          </a:prstGeom>
        </p:spPr>
        <p:txBody>
          <a:bodyPr wrap="none">
            <a:spAutoFit/>
          </a:bodyPr>
          <a:lstStyle/>
          <a:p>
            <a:r>
              <a:rPr lang="en-US" sz="3600" b="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TRÒ CHƠI “ÔNG LÃO CÂU CÁ” </a:t>
            </a:r>
            <a:endParaRPr lang="en-US" sz="3600" b="1">
              <a:solidFill>
                <a:srgbClr val="0066FF"/>
              </a:solidFill>
            </a:endParaRPr>
          </a:p>
        </p:txBody>
      </p:sp>
      <p:grpSp>
        <p:nvGrpSpPr>
          <p:cNvPr id="6" name="Group 5">
            <a:extLst>
              <a:ext uri="{FF2B5EF4-FFF2-40B4-BE49-F238E27FC236}">
                <a16:creationId xmlns:a16="http://schemas.microsoft.com/office/drawing/2014/main" id="{D4EF09CF-3362-453A-9463-F6669A9D3E01}"/>
              </a:ext>
            </a:extLst>
          </p:cNvPr>
          <p:cNvGrpSpPr/>
          <p:nvPr/>
        </p:nvGrpSpPr>
        <p:grpSpPr>
          <a:xfrm rot="8757556">
            <a:off x="-2150973" y="3208072"/>
            <a:ext cx="3136324" cy="6858000"/>
            <a:chOff x="9055676" y="0"/>
            <a:chExt cx="3136324" cy="6858000"/>
          </a:xfrm>
        </p:grpSpPr>
        <p:sp>
          <p:nvSpPr>
            <p:cNvPr id="7" name="Rectangle 6">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7649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467603" y="0"/>
            <a:ext cx="4713514" cy="576943"/>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HOẠT ĐỘNG VẬN DỤNG</a:t>
            </a:r>
          </a:p>
        </p:txBody>
      </p:sp>
      <p:sp>
        <p:nvSpPr>
          <p:cNvPr id="6" name="TextBox 5"/>
          <p:cNvSpPr txBox="1"/>
          <p:nvPr/>
        </p:nvSpPr>
        <p:spPr>
          <a:xfrm>
            <a:off x="6947650" y="1003649"/>
            <a:ext cx="4713514" cy="3970318"/>
          </a:xfrm>
          <a:prstGeom prst="rect">
            <a:avLst/>
          </a:prstGeom>
          <a:noFill/>
        </p:spPr>
        <p:txBody>
          <a:bodyPr wrap="square" rtlCol="0">
            <a:spAutoFit/>
          </a:bodyPr>
          <a:lstStyle/>
          <a:p>
            <a:pPr algn="just"/>
            <a:r>
              <a:rPr lang="en-US" sz="2800">
                <a:solidFill>
                  <a:srgbClr val="0066FF"/>
                </a:solidFill>
              </a:rPr>
              <a:t>Biểu đồ cột kép ở Hình 13 biểu diễn số học sinh nam và số học sinh nữ của lớp 6C có sở thích chơi một số môn thể thao: bóng đá, bóng rổ, bơi.</a:t>
            </a:r>
          </a:p>
          <a:p>
            <a:pPr algn="just"/>
            <a:r>
              <a:rPr lang="en-US" sz="2800">
                <a:solidFill>
                  <a:srgbClr val="0066FF"/>
                </a:solidFill>
              </a:rPr>
              <a:t>Biết rằng mỗi học sinh chỉ nêu một môn thể thao yêu thích nhất.</a:t>
            </a:r>
          </a:p>
        </p:txBody>
      </p:sp>
      <p:grpSp>
        <p:nvGrpSpPr>
          <p:cNvPr id="2" name="Group 1"/>
          <p:cNvGrpSpPr/>
          <p:nvPr/>
        </p:nvGrpSpPr>
        <p:grpSpPr>
          <a:xfrm>
            <a:off x="228320" y="288471"/>
            <a:ext cx="6105525" cy="5923895"/>
            <a:chOff x="228320" y="288471"/>
            <a:chExt cx="6105525" cy="5923895"/>
          </a:xfrm>
        </p:grpSpPr>
        <p:pic>
          <p:nvPicPr>
            <p:cNvPr id="7" name="Picture 6"/>
            <p:cNvPicPr>
              <a:picLocks noChangeAspect="1"/>
            </p:cNvPicPr>
            <p:nvPr/>
          </p:nvPicPr>
          <p:blipFill>
            <a:blip r:embed="rId2"/>
            <a:stretch>
              <a:fillRect/>
            </a:stretch>
          </p:blipFill>
          <p:spPr>
            <a:xfrm>
              <a:off x="228320" y="288471"/>
              <a:ext cx="6105525" cy="5400675"/>
            </a:xfrm>
            <a:prstGeom prst="rect">
              <a:avLst/>
            </a:prstGeom>
          </p:spPr>
        </p:pic>
        <p:sp>
          <p:nvSpPr>
            <p:cNvPr id="8" name="TextBox 7"/>
            <p:cNvSpPr txBox="1"/>
            <p:nvPr/>
          </p:nvSpPr>
          <p:spPr>
            <a:xfrm>
              <a:off x="2796989" y="5689146"/>
              <a:ext cx="1613647" cy="523220"/>
            </a:xfrm>
            <a:prstGeom prst="rect">
              <a:avLst/>
            </a:prstGeom>
            <a:noFill/>
          </p:spPr>
          <p:txBody>
            <a:bodyPr wrap="square" rtlCol="0">
              <a:spAutoFit/>
            </a:bodyPr>
            <a:lstStyle/>
            <a:p>
              <a:pPr algn="ctr"/>
              <a:r>
                <a:rPr lang="en-US" sz="2800" i="1">
                  <a:solidFill>
                    <a:srgbClr val="C00000"/>
                  </a:solidFill>
                </a:rPr>
                <a:t>Hình 13</a:t>
              </a:r>
            </a:p>
          </p:txBody>
        </p:sp>
      </p:grpSp>
    </p:spTree>
    <p:extLst>
      <p:ext uri="{BB962C8B-B14F-4D97-AF65-F5344CB8AC3E}">
        <p14:creationId xmlns:p14="http://schemas.microsoft.com/office/powerpoint/2010/main" val="307917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b="-15000"/>
          </a:stretch>
        </a:blipFill>
        <a:effectLst/>
      </p:bgPr>
    </p:bg>
    <p:spTree>
      <p:nvGrpSpPr>
        <p:cNvPr id="1" name=""/>
        <p:cNvGrpSpPr/>
        <p:nvPr/>
      </p:nvGrpSpPr>
      <p:grpSpPr>
        <a:xfrm>
          <a:off x="0" y="0"/>
          <a:ext cx="0" cy="0"/>
          <a:chOff x="0" y="0"/>
          <a:chExt cx="0" cy="0"/>
        </a:xfrm>
      </p:grpSpPr>
      <p:pic>
        <p:nvPicPr>
          <p:cNvPr id="4" name="Picture 3" descr="4f942a9486ec68153575dc78a42d480b.png"/>
          <p:cNvPicPr>
            <a:picLocks noChangeAspect="1"/>
          </p:cNvPicPr>
          <p:nvPr/>
        </p:nvPicPr>
        <p:blipFill>
          <a:blip r:embed="rId3" cstate="print"/>
          <a:stretch>
            <a:fillRect/>
          </a:stretch>
        </p:blipFill>
        <p:spPr>
          <a:xfrm>
            <a:off x="3505200" y="3581400"/>
            <a:ext cx="5638800" cy="4191000"/>
          </a:xfrm>
          <a:prstGeom prst="rect">
            <a:avLst/>
          </a:prstGeom>
        </p:spPr>
      </p:pic>
      <p:sp>
        <p:nvSpPr>
          <p:cNvPr id="5" name="Cloud 4"/>
          <p:cNvSpPr/>
          <p:nvPr/>
        </p:nvSpPr>
        <p:spPr>
          <a:xfrm>
            <a:off x="5595257" y="1338943"/>
            <a:ext cx="5094513" cy="2852057"/>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n-US" sz="2800" dirty="0" err="1">
                <a:solidFill>
                  <a:prstClr val="black"/>
                </a:solidFill>
                <a:latin typeface="Arial" panose="020B0604020202020204" pitchFamily="34" charset="0"/>
                <a:cs typeface="Arial" panose="020B0604020202020204" pitchFamily="34" charset="0"/>
              </a:rPr>
              <a:t>Đến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giờ</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câu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cá</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rồi</a:t>
            </a:r>
            <a:r>
              <a:rPr lang="en-US" sz="2800" dirty="0">
                <a:solidFill>
                  <a:prstClr val="black"/>
                </a:solidFill>
                <a:latin typeface="Arial" panose="020B0604020202020204" pitchFamily="34" charset="0"/>
                <a:cs typeface="Arial" panose="020B0604020202020204" pitchFamily="34" charset="0"/>
              </a:rPr>
              <a:t> . </a:t>
            </a:r>
            <a:r>
              <a:rPr lang="en-US" sz="2800" dirty="0" err="1">
                <a:solidFill>
                  <a:prstClr val="black"/>
                </a:solidFill>
                <a:latin typeface="Arial" panose="020B0604020202020204" pitchFamily="34" charset="0"/>
                <a:cs typeface="Arial" panose="020B0604020202020204" pitchFamily="34" charset="0"/>
              </a:rPr>
              <a:t>Các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cháu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giúp</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ông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nhé</a:t>
            </a:r>
            <a:r>
              <a:rPr lang="en-US" sz="2800" dirty="0">
                <a:solidFill>
                  <a:prstClr val="black"/>
                </a:solidFill>
                <a:latin typeface="Arial" panose="020B0604020202020204" pitchFamily="34" charset="0"/>
                <a:cs typeface="Arial" panose="020B0604020202020204" pitchFamily="34" charset="0"/>
              </a:rPr>
              <a:t> ^^</a:t>
            </a:r>
          </a:p>
        </p:txBody>
      </p:sp>
      <p:sp>
        <p:nvSpPr>
          <p:cNvPr id="6" name="Oval 5"/>
          <p:cNvSpPr/>
          <p:nvPr/>
        </p:nvSpPr>
        <p:spPr>
          <a:xfrm>
            <a:off x="5715000" y="4572000"/>
            <a:ext cx="228600" cy="2286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Calibri"/>
            </a:endParaRPr>
          </a:p>
        </p:txBody>
      </p:sp>
      <p:sp>
        <p:nvSpPr>
          <p:cNvPr id="7" name="Oval 6"/>
          <p:cNvSpPr/>
          <p:nvPr/>
        </p:nvSpPr>
        <p:spPr>
          <a:xfrm>
            <a:off x="6096000" y="4114800"/>
            <a:ext cx="381000" cy="3048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Calibri"/>
            </a:endParaRPr>
          </a:p>
        </p:txBody>
      </p:sp>
      <p:sp>
        <p:nvSpPr>
          <p:cNvPr id="8" name="Oval 7"/>
          <p:cNvSpPr/>
          <p:nvPr/>
        </p:nvSpPr>
        <p:spPr>
          <a:xfrm>
            <a:off x="5486400" y="4953000"/>
            <a:ext cx="228600" cy="152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Calibri"/>
            </a:endParaRPr>
          </a:p>
        </p:txBody>
      </p:sp>
      <p:sp>
        <p:nvSpPr>
          <p:cNvPr id="10" name="Rectangle 9">
            <a:hlinkClick r:id="rId4" action="ppaction://hlinksldjump"/>
          </p:cNvPr>
          <p:cNvSpPr/>
          <p:nvPr/>
        </p:nvSpPr>
        <p:spPr>
          <a:xfrm>
            <a:off x="7176217" y="3119735"/>
            <a:ext cx="1967783" cy="923330"/>
          </a:xfrm>
          <a:prstGeom prst="rect">
            <a:avLst/>
          </a:prstGeom>
          <a:noFill/>
        </p:spPr>
        <p:txBody>
          <a:bodyPr wrap="none" lIns="91440" tIns="45720" rIns="91440" bIns="45720">
            <a:spAutoFit/>
          </a:bodyPr>
          <a:lstStyle/>
          <a:p>
            <a:pPr algn="ctr"/>
            <a:r>
              <a:rPr lang="en-US" sz="5400" b="1" dirty="0">
                <a:ln w="24500" cmpd="dbl">
                  <a:solidFill>
                    <a:srgbClr val="C0504D">
                      <a:shade val="85000"/>
                      <a:satMod val="155000"/>
                    </a:srgbClr>
                  </a:solidFill>
                  <a:prstDash val="solid"/>
                  <a:miter lim="800000"/>
                </a:ln>
                <a:gradFill>
                  <a:gsLst>
                    <a:gs pos="10000">
                      <a:srgbClr val="C0504D">
                        <a:tint val="10000"/>
                        <a:satMod val="155000"/>
                      </a:srgbClr>
                    </a:gs>
                    <a:gs pos="60000">
                      <a:srgbClr val="C0504D">
                        <a:tint val="30000"/>
                        <a:satMod val="155000"/>
                      </a:srgbClr>
                    </a:gs>
                    <a:gs pos="100000">
                      <a:srgbClr val="C0504D">
                        <a:tint val="73000"/>
                        <a:satMod val="155000"/>
                      </a:srgbClr>
                    </a:gs>
                  </a:gsLst>
                  <a:lin ang="5400000"/>
                </a:gradFill>
                <a:effectLst>
                  <a:outerShdw blurRad="38100" dist="38100" dir="7020000" algn="tl">
                    <a:srgbClr val="000000">
                      <a:alpha val="35000"/>
                    </a:srgbClr>
                  </a:outerShdw>
                </a:effectLst>
                <a:latin typeface="Arial" panose="020B0604020202020204" pitchFamily="34" charset="0"/>
                <a:cs typeface="Arial" panose="020B0604020202020204" pitchFamily="34" charset="0"/>
              </a:rPr>
              <a:t>PLAY</a:t>
            </a:r>
          </a:p>
        </p:txBody>
      </p:sp>
      <p:sp>
        <p:nvSpPr>
          <p:cNvPr id="9" name="Rounded Rectangle 8"/>
          <p:cNvSpPr/>
          <p:nvPr/>
        </p:nvSpPr>
        <p:spPr>
          <a:xfrm>
            <a:off x="7478486" y="0"/>
            <a:ext cx="4713514" cy="576943"/>
          </a:xfrm>
          <a:prstGeom prst="roundRect">
            <a:avLst>
              <a:gd name="adj" fmla="val 5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HOẠT ĐỘNG VẬN DỤNG</a:t>
            </a:r>
          </a:p>
        </p:txBody>
      </p:sp>
    </p:spTree>
    <p:extLst>
      <p:ext uri="{BB962C8B-B14F-4D97-AF65-F5344CB8AC3E}">
        <p14:creationId xmlns:p14="http://schemas.microsoft.com/office/powerpoint/2010/main" val="2729107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95300" y="1672062"/>
            <a:ext cx="11303000" cy="2003625"/>
          </a:xfrm>
          <a:prstGeom prst="rect">
            <a:avLst/>
          </a:prstGeom>
        </p:spPr>
        <p:txBody>
          <a:bodyPr wrap="square">
            <a:spAutoFit/>
          </a:bodyPr>
          <a:lstStyle/>
          <a:p>
            <a:pPr algn="just">
              <a:lnSpc>
                <a:spcPct val="115000"/>
              </a:lnSpc>
              <a:spcAft>
                <a:spcPts val="0"/>
              </a:spcAft>
            </a:pPr>
            <a:r>
              <a:rPr lang="en-US" sz="3600">
                <a:solidFill>
                  <a:srgbClr val="0070C0"/>
                </a:solidFill>
                <a:latin typeface="+mj-lt"/>
                <a:ea typeface="Times New Roman" panose="02020603050405020304" pitchFamily="18" charset="0"/>
                <a:cs typeface="Times New Roman" panose="02020603050405020304" pitchFamily="18" charset="0"/>
              </a:rPr>
              <a:t>- Quan sát biểu đồ ở Hình 8 và Hình 9 (SGK trang 10).</a:t>
            </a:r>
          </a:p>
          <a:p>
            <a:pPr algn="just">
              <a:lnSpc>
                <a:spcPct val="115000"/>
              </a:lnSpc>
              <a:spcAft>
                <a:spcPts val="0"/>
              </a:spcAft>
            </a:pPr>
            <a:r>
              <a:rPr lang="en-US" sz="3600">
                <a:solidFill>
                  <a:srgbClr val="0070C0"/>
                </a:solidFill>
                <a:latin typeface="+mj-lt"/>
                <a:ea typeface="Times New Roman" panose="02020603050405020304" pitchFamily="18" charset="0"/>
                <a:cs typeface="Times New Roman" panose="02020603050405020304" pitchFamily="18" charset="0"/>
              </a:rPr>
              <a:t>- Làm bài tập trắc nghiệm: Chọn đáp án đúng trong các đáp án A, B, C, D. </a:t>
            </a:r>
          </a:p>
        </p:txBody>
      </p:sp>
      <p:pic>
        <p:nvPicPr>
          <p:cNvPr id="7"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111848" y="54234"/>
            <a:ext cx="1452621" cy="1307359"/>
          </a:xfrm>
          <a:prstGeom prst="rect">
            <a:avLst/>
          </a:prstGeom>
        </p:spPr>
      </p:pic>
      <p:sp>
        <p:nvSpPr>
          <p:cNvPr id="8" name="Rounded Rectangle 7"/>
          <p:cNvSpPr/>
          <p:nvPr/>
        </p:nvSpPr>
        <p:spPr>
          <a:xfrm>
            <a:off x="1911215" y="54234"/>
            <a:ext cx="4582268" cy="5715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HOẠT ĐỘNG MỞ ĐẦU</a:t>
            </a:r>
          </a:p>
        </p:txBody>
      </p:sp>
      <p:grpSp>
        <p:nvGrpSpPr>
          <p:cNvPr id="10" name="Group 9">
            <a:extLst>
              <a:ext uri="{FF2B5EF4-FFF2-40B4-BE49-F238E27FC236}">
                <a16:creationId xmlns:a16="http://schemas.microsoft.com/office/drawing/2014/main" id="{D4EF09CF-3362-453A-9463-F6669A9D3E01}"/>
              </a:ext>
            </a:extLst>
          </p:cNvPr>
          <p:cNvGrpSpPr/>
          <p:nvPr/>
        </p:nvGrpSpPr>
        <p:grpSpPr>
          <a:xfrm rot="8757556">
            <a:off x="-2150973" y="3208072"/>
            <a:ext cx="3136324" cy="6858000"/>
            <a:chOff x="9055676" y="0"/>
            <a:chExt cx="3136324" cy="6858000"/>
          </a:xfrm>
        </p:grpSpPr>
        <p:sp>
          <p:nvSpPr>
            <p:cNvPr id="11" name="Rectangle 10">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51979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bf70f5ebf1a718aef076b27dd45a5b3.png"/>
          <p:cNvPicPr>
            <a:picLocks noChangeAspect="1"/>
          </p:cNvPicPr>
          <p:nvPr/>
        </p:nvPicPr>
        <p:blipFill>
          <a:blip r:embed="rId4" cstate="print"/>
          <a:stretch>
            <a:fillRect/>
          </a:stretch>
        </p:blipFill>
        <p:spPr>
          <a:xfrm>
            <a:off x="0" y="11289"/>
            <a:ext cx="12192000" cy="6873141"/>
          </a:xfrm>
          <a:prstGeom prst="rect">
            <a:avLst/>
          </a:prstGeom>
        </p:spPr>
      </p:pic>
      <p:pic>
        <p:nvPicPr>
          <p:cNvPr id="3" name="Picture 2" descr="e324d9d037662d64fc16b51b9bfbdbac.png"/>
          <p:cNvPicPr>
            <a:picLocks noChangeAspect="1"/>
          </p:cNvPicPr>
          <p:nvPr/>
        </p:nvPicPr>
        <p:blipFill>
          <a:blip r:embed="rId5" cstate="print"/>
          <a:stretch>
            <a:fillRect/>
          </a:stretch>
        </p:blipFill>
        <p:spPr>
          <a:xfrm>
            <a:off x="4991100" y="5283487"/>
            <a:ext cx="1905000" cy="2057400"/>
          </a:xfrm>
          <a:prstGeom prst="rect">
            <a:avLst/>
          </a:prstGeom>
        </p:spPr>
      </p:pic>
      <p:pic>
        <p:nvPicPr>
          <p:cNvPr id="4" name="Picture 3" descr="e324d9d037662d64fc16b51b9bfbdbac.png"/>
          <p:cNvPicPr>
            <a:picLocks noChangeAspect="1"/>
          </p:cNvPicPr>
          <p:nvPr/>
        </p:nvPicPr>
        <p:blipFill>
          <a:blip r:embed="rId6" cstate="print"/>
          <a:stretch>
            <a:fillRect/>
          </a:stretch>
        </p:blipFill>
        <p:spPr>
          <a:xfrm>
            <a:off x="7620000" y="5359687"/>
            <a:ext cx="1905000" cy="1923494"/>
          </a:xfrm>
          <a:prstGeom prst="rect">
            <a:avLst/>
          </a:prstGeom>
        </p:spPr>
      </p:pic>
      <p:pic>
        <p:nvPicPr>
          <p:cNvPr id="5" name="Picture 4" descr="e324d9d037662d64fc16b51b9bfbdbac.png"/>
          <p:cNvPicPr>
            <a:picLocks noChangeAspect="1"/>
          </p:cNvPicPr>
          <p:nvPr/>
        </p:nvPicPr>
        <p:blipFill>
          <a:blip r:embed="rId6" cstate="print"/>
          <a:stretch>
            <a:fillRect/>
          </a:stretch>
        </p:blipFill>
        <p:spPr>
          <a:xfrm>
            <a:off x="2238737" y="5350440"/>
            <a:ext cx="1905000" cy="1923494"/>
          </a:xfrm>
          <a:prstGeom prst="rect">
            <a:avLst/>
          </a:prstGeom>
        </p:spPr>
      </p:pic>
      <p:pic>
        <p:nvPicPr>
          <p:cNvPr id="6" name="Picture 5" descr="4f942a9486ec68153575dc78a42d480b.png"/>
          <p:cNvPicPr>
            <a:picLocks noChangeAspect="1"/>
          </p:cNvPicPr>
          <p:nvPr/>
        </p:nvPicPr>
        <p:blipFill>
          <a:blip r:embed="rId7" cstate="print"/>
          <a:stretch>
            <a:fillRect/>
          </a:stretch>
        </p:blipFill>
        <p:spPr>
          <a:xfrm>
            <a:off x="-3702211" y="2815969"/>
            <a:ext cx="4114800" cy="3733800"/>
          </a:xfrm>
          <a:prstGeom prst="rect">
            <a:avLst/>
          </a:prstGeom>
        </p:spPr>
      </p:pic>
      <p:pic>
        <p:nvPicPr>
          <p:cNvPr id="7" name="Picture 6" descr="e86f050d219b5585368f7ef298c00175.png"/>
          <p:cNvPicPr>
            <a:picLocks noChangeAspect="1"/>
          </p:cNvPicPr>
          <p:nvPr/>
        </p:nvPicPr>
        <p:blipFill>
          <a:blip r:embed="rId8" cstate="print"/>
          <a:stretch>
            <a:fillRect/>
          </a:stretch>
        </p:blipFill>
        <p:spPr>
          <a:xfrm>
            <a:off x="2423933" y="5084665"/>
            <a:ext cx="1719804" cy="1653658"/>
          </a:xfrm>
          <a:prstGeom prst="rect">
            <a:avLst/>
          </a:prstGeom>
        </p:spPr>
      </p:pic>
      <p:sp>
        <p:nvSpPr>
          <p:cNvPr id="8" name="TextBox 7"/>
          <p:cNvSpPr txBox="1"/>
          <p:nvPr/>
        </p:nvSpPr>
        <p:spPr>
          <a:xfrm>
            <a:off x="2766834" y="5629584"/>
            <a:ext cx="747049" cy="584775"/>
          </a:xfrm>
          <a:prstGeom prst="rect">
            <a:avLst/>
          </a:prstGeom>
          <a:noFill/>
        </p:spPr>
        <p:txBody>
          <a:bodyPr wrap="square" rtlCol="0">
            <a:spAutoFit/>
          </a:bodyPr>
          <a:lstStyle/>
          <a:p>
            <a:pPr algn="ctr"/>
            <a:r>
              <a:rPr lang="en-US" sz="3200" dirty="0">
                <a:solidFill>
                  <a:srgbClr val="FFFF00"/>
                </a:solidFill>
                <a:latin typeface="Arial" panose="020B0604020202020204" pitchFamily="34" charset="0"/>
                <a:cs typeface="Arial" panose="020B0604020202020204" pitchFamily="34" charset="0"/>
              </a:rPr>
              <a:t>A</a:t>
            </a:r>
          </a:p>
        </p:txBody>
      </p:sp>
      <p:pic>
        <p:nvPicPr>
          <p:cNvPr id="9" name="Picture 8" descr="ca.png"/>
          <p:cNvPicPr>
            <a:picLocks noChangeAspect="1"/>
          </p:cNvPicPr>
          <p:nvPr/>
        </p:nvPicPr>
        <p:blipFill>
          <a:blip r:embed="rId9" cstate="print"/>
          <a:stretch>
            <a:fillRect/>
          </a:stretch>
        </p:blipFill>
        <p:spPr>
          <a:xfrm>
            <a:off x="5753100" y="5740688"/>
            <a:ext cx="533400" cy="473671"/>
          </a:xfrm>
          <a:prstGeom prst="rect">
            <a:avLst/>
          </a:prstGeom>
        </p:spPr>
      </p:pic>
      <p:pic>
        <p:nvPicPr>
          <p:cNvPr id="10" name="Picture 9" descr="e86f050d219b5585368f7ef298c00175.png"/>
          <p:cNvPicPr>
            <a:picLocks noChangeAspect="1"/>
          </p:cNvPicPr>
          <p:nvPr/>
        </p:nvPicPr>
        <p:blipFill>
          <a:blip r:embed="rId10" cstate="print"/>
          <a:stretch>
            <a:fillRect/>
          </a:stretch>
        </p:blipFill>
        <p:spPr>
          <a:xfrm>
            <a:off x="7796033" y="5022903"/>
            <a:ext cx="1761522" cy="1697510"/>
          </a:xfrm>
          <a:prstGeom prst="rect">
            <a:avLst/>
          </a:prstGeom>
        </p:spPr>
      </p:pic>
      <p:sp>
        <p:nvSpPr>
          <p:cNvPr id="11" name="TextBox 10"/>
          <p:cNvSpPr txBox="1"/>
          <p:nvPr/>
        </p:nvSpPr>
        <p:spPr>
          <a:xfrm>
            <a:off x="8229601" y="5619108"/>
            <a:ext cx="609600" cy="584775"/>
          </a:xfrm>
          <a:prstGeom prst="rect">
            <a:avLst/>
          </a:prstGeom>
          <a:noFill/>
        </p:spPr>
        <p:txBody>
          <a:bodyPr wrap="square" rtlCol="0">
            <a:spAutoFit/>
          </a:bodyPr>
          <a:lstStyle/>
          <a:p>
            <a:pPr algn="ctr"/>
            <a:r>
              <a:rPr lang="en-US" sz="3200">
                <a:solidFill>
                  <a:srgbClr val="FFFF00"/>
                </a:solidFill>
                <a:latin typeface="Arial" panose="020B0604020202020204" pitchFamily="34" charset="0"/>
                <a:cs typeface="Arial" panose="020B0604020202020204" pitchFamily="34" charset="0"/>
              </a:rPr>
              <a:t>C</a:t>
            </a:r>
            <a:endParaRPr lang="en-US" sz="3200" dirty="0">
              <a:solidFill>
                <a:srgbClr val="FFFF00"/>
              </a:solidFill>
              <a:latin typeface="Arial" panose="020B0604020202020204" pitchFamily="34" charset="0"/>
              <a:cs typeface="Arial" panose="020B0604020202020204" pitchFamily="34" charset="0"/>
            </a:endParaRPr>
          </a:p>
        </p:txBody>
      </p:sp>
      <p:pic>
        <p:nvPicPr>
          <p:cNvPr id="12" name="Picture 11" descr="e86f050d219b5585368f7ef298c00175.png"/>
          <p:cNvPicPr>
            <a:picLocks noChangeAspect="1"/>
          </p:cNvPicPr>
          <p:nvPr/>
        </p:nvPicPr>
        <p:blipFill>
          <a:blip r:embed="rId11" cstate="print"/>
          <a:stretch>
            <a:fillRect/>
          </a:stretch>
        </p:blipFill>
        <p:spPr>
          <a:xfrm>
            <a:off x="5155071" y="5079636"/>
            <a:ext cx="1752600" cy="1676400"/>
          </a:xfrm>
          <a:prstGeom prst="rect">
            <a:avLst/>
          </a:prstGeom>
        </p:spPr>
      </p:pic>
      <p:sp>
        <p:nvSpPr>
          <p:cNvPr id="13" name="TextBox 12"/>
          <p:cNvSpPr txBox="1"/>
          <p:nvPr/>
        </p:nvSpPr>
        <p:spPr>
          <a:xfrm>
            <a:off x="5613361" y="5638801"/>
            <a:ext cx="560287" cy="584775"/>
          </a:xfrm>
          <a:prstGeom prst="rect">
            <a:avLst/>
          </a:prstGeom>
          <a:noFill/>
        </p:spPr>
        <p:txBody>
          <a:bodyPr wrap="square" rtlCol="0">
            <a:spAutoFit/>
          </a:bodyPr>
          <a:lstStyle/>
          <a:p>
            <a:pPr algn="ctr"/>
            <a:r>
              <a:rPr lang="en-US" sz="3200">
                <a:solidFill>
                  <a:srgbClr val="FFFF00"/>
                </a:solidFill>
                <a:latin typeface="Arial" panose="020B0604020202020204" pitchFamily="34" charset="0"/>
                <a:cs typeface="Arial" panose="020B0604020202020204" pitchFamily="34" charset="0"/>
              </a:rPr>
              <a:t>B</a:t>
            </a:r>
            <a:endParaRPr lang="en-US" sz="3200" dirty="0">
              <a:solidFill>
                <a:srgbClr val="FFFF00"/>
              </a:solidFill>
              <a:latin typeface="Arial" panose="020B0604020202020204" pitchFamily="34" charset="0"/>
              <a:cs typeface="Arial" panose="020B0604020202020204" pitchFamily="34" charset="0"/>
            </a:endParaRPr>
          </a:p>
        </p:txBody>
      </p:sp>
      <p:sp>
        <p:nvSpPr>
          <p:cNvPr id="14" name="Rectangle 13"/>
          <p:cNvSpPr/>
          <p:nvPr/>
        </p:nvSpPr>
        <p:spPr>
          <a:xfrm>
            <a:off x="2497962" y="5596522"/>
            <a:ext cx="1386551"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prstClr val="black"/>
                </a:solidFill>
                <a:latin typeface="Arial" panose="020B0604020202020204" pitchFamily="34" charset="0"/>
                <a:cs typeface="Arial" panose="020B0604020202020204" pitchFamily="34" charset="0"/>
              </a:rPr>
              <a:t>Sai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mất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rồi</a:t>
            </a:r>
            <a:endParaRPr lang="en-US" sz="2800" dirty="0">
              <a:solidFill>
                <a:prstClr val="black"/>
              </a:solidFill>
              <a:latin typeface="Arial" panose="020B0604020202020204" pitchFamily="34" charset="0"/>
              <a:cs typeface="Arial" panose="020B0604020202020204" pitchFamily="34" charset="0"/>
            </a:endParaRPr>
          </a:p>
        </p:txBody>
      </p:sp>
      <p:sp>
        <p:nvSpPr>
          <p:cNvPr id="15" name="Rectangle 14"/>
          <p:cNvSpPr/>
          <p:nvPr/>
        </p:nvSpPr>
        <p:spPr>
          <a:xfrm>
            <a:off x="7908523" y="5560360"/>
            <a:ext cx="12954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prstClr val="black"/>
                </a:solidFill>
                <a:latin typeface="Arial" panose="020B0604020202020204" pitchFamily="34" charset="0"/>
                <a:cs typeface="Arial" panose="020B0604020202020204" pitchFamily="34" charset="0"/>
              </a:rPr>
              <a:t>Sai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mất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rồi</a:t>
            </a:r>
            <a:endParaRPr lang="en-US" sz="2800" dirty="0">
              <a:solidFill>
                <a:prstClr val="black"/>
              </a:solidFill>
              <a:latin typeface="Arial" panose="020B0604020202020204" pitchFamily="34" charset="0"/>
              <a:cs typeface="Arial" panose="020B0604020202020204" pitchFamily="34" charset="0"/>
            </a:endParaRPr>
          </a:p>
        </p:txBody>
      </p:sp>
      <p:sp>
        <p:nvSpPr>
          <p:cNvPr id="16" name="Right Arrow 15">
            <a:hlinkClick r:id="rId12" action="ppaction://hlinksldjump"/>
          </p:cNvPr>
          <p:cNvSpPr/>
          <p:nvPr/>
        </p:nvSpPr>
        <p:spPr>
          <a:xfrm>
            <a:off x="10809791" y="6117049"/>
            <a:ext cx="458166" cy="43272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latin typeface="Calibri"/>
            </a:endParaRPr>
          </a:p>
        </p:txBody>
      </p:sp>
      <p:sp>
        <p:nvSpPr>
          <p:cNvPr id="17" name="Rectangle 16"/>
          <p:cNvSpPr/>
          <p:nvPr/>
        </p:nvSpPr>
        <p:spPr>
          <a:xfrm>
            <a:off x="20205" y="635591"/>
            <a:ext cx="6527259"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u="sng">
                <a:solidFill>
                  <a:srgbClr val="00B050"/>
                </a:solidFill>
                <a:latin typeface="Arial" panose="020B0604020202020204" pitchFamily="34" charset="0"/>
                <a:cs typeface="Arial" panose="020B0604020202020204" pitchFamily="34" charset="0"/>
              </a:rPr>
              <a:t>Câu 1:</a:t>
            </a:r>
            <a:r>
              <a:rPr lang="en-US" sz="3200" b="1">
                <a:solidFill>
                  <a:srgbClr val="00B050"/>
                </a:solidFill>
                <a:latin typeface="Arial" panose="020B0604020202020204" pitchFamily="34" charset="0"/>
                <a:cs typeface="Arial" panose="020B0604020202020204" pitchFamily="34" charset="0"/>
              </a:rPr>
              <a:t> Môn thể thao nào có nhiều học sinh thích chơi nhất?</a:t>
            </a:r>
          </a:p>
        </p:txBody>
      </p:sp>
      <p:sp>
        <p:nvSpPr>
          <p:cNvPr id="18" name="Rectangle 17"/>
          <p:cNvSpPr/>
          <p:nvPr/>
        </p:nvSpPr>
        <p:spPr>
          <a:xfrm>
            <a:off x="297420" y="1816320"/>
            <a:ext cx="2722904" cy="533400"/>
          </a:xfrm>
          <a:prstGeom prst="rect">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Arial" panose="020B0604020202020204" pitchFamily="34" charset="0"/>
                <a:cs typeface="Arial" panose="020B0604020202020204" pitchFamily="34" charset="0"/>
              </a:rPr>
              <a:t>A.</a:t>
            </a:r>
            <a:r>
              <a:rPr lang="en-US" sz="3200">
                <a:solidFill>
                  <a:schemeClr val="bg1"/>
                </a:solidFill>
                <a:latin typeface="Arial" panose="020B0604020202020204" pitchFamily="34" charset="0"/>
                <a:cs typeface="Arial" panose="020B0604020202020204" pitchFamily="34" charset="0"/>
              </a:rPr>
              <a:t> Bơi</a:t>
            </a:r>
            <a:endParaRPr lang="en-US" sz="32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3700645" y="1815719"/>
            <a:ext cx="2473003" cy="533400"/>
          </a:xfrm>
          <a:prstGeom prst="rect">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Arial" panose="020B0604020202020204" pitchFamily="34" charset="0"/>
                <a:cs typeface="Arial" panose="020B0604020202020204" pitchFamily="34" charset="0"/>
              </a:rPr>
              <a:t>B.</a:t>
            </a:r>
            <a:r>
              <a:rPr lang="en-US" sz="3200">
                <a:solidFill>
                  <a:schemeClr val="bg1"/>
                </a:solidFill>
                <a:latin typeface="Arial" panose="020B0604020202020204" pitchFamily="34" charset="0"/>
                <a:cs typeface="Arial" panose="020B0604020202020204" pitchFamily="34" charset="0"/>
              </a:rPr>
              <a:t> Bóng đá</a:t>
            </a:r>
            <a:endParaRPr lang="en-US" sz="3200" dirty="0">
              <a:solidFill>
                <a:schemeClr val="bg1"/>
              </a:solidFill>
              <a:latin typeface="Arial" panose="020B0604020202020204" pitchFamily="34" charset="0"/>
              <a:cs typeface="Arial" panose="020B0604020202020204" pitchFamily="34" charset="0"/>
            </a:endParaRPr>
          </a:p>
        </p:txBody>
      </p:sp>
      <p:sp>
        <p:nvSpPr>
          <p:cNvPr id="20" name="Rectangle 19"/>
          <p:cNvSpPr/>
          <p:nvPr/>
        </p:nvSpPr>
        <p:spPr>
          <a:xfrm>
            <a:off x="1981862" y="2459177"/>
            <a:ext cx="2603944" cy="533400"/>
          </a:xfrm>
          <a:prstGeom prst="rect">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Arial" panose="020B0604020202020204" pitchFamily="34" charset="0"/>
                <a:cs typeface="Arial" panose="020B0604020202020204" pitchFamily="34" charset="0"/>
              </a:rPr>
              <a:t>C.</a:t>
            </a:r>
            <a:r>
              <a:rPr lang="en-US" sz="3200">
                <a:solidFill>
                  <a:schemeClr val="bg1"/>
                </a:solidFill>
                <a:latin typeface="Arial" panose="020B0604020202020204" pitchFamily="34" charset="0"/>
                <a:cs typeface="Arial" panose="020B0604020202020204" pitchFamily="34" charset="0"/>
              </a:rPr>
              <a:t> Bóng rổ</a:t>
            </a:r>
            <a:endParaRPr lang="en-US" sz="3200" dirty="0">
              <a:solidFill>
                <a:schemeClr val="bg1"/>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13"/>
          <a:stretch>
            <a:fillRect/>
          </a:stretch>
        </p:blipFill>
        <p:spPr>
          <a:xfrm>
            <a:off x="6832447" y="69467"/>
            <a:ext cx="5341250" cy="3680178"/>
          </a:xfrm>
          <a:prstGeom prst="rect">
            <a:avLst/>
          </a:prstGeom>
        </p:spPr>
      </p:pic>
      <p:sp>
        <p:nvSpPr>
          <p:cNvPr id="26" name="Rounded Rectangle 25"/>
          <p:cNvSpPr/>
          <p:nvPr/>
        </p:nvSpPr>
        <p:spPr>
          <a:xfrm>
            <a:off x="20205" y="11289"/>
            <a:ext cx="4713514" cy="576943"/>
          </a:xfrm>
          <a:prstGeom prst="roundRect">
            <a:avLst>
              <a:gd name="adj" fmla="val 50000"/>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HOẠT ĐỘNG VẬN DỤNG</a:t>
            </a:r>
          </a:p>
        </p:txBody>
      </p:sp>
    </p:spTree>
    <p:extLst>
      <p:ext uri="{BB962C8B-B14F-4D97-AF65-F5344CB8AC3E}">
        <p14:creationId xmlns:p14="http://schemas.microsoft.com/office/powerpoint/2010/main" val="2166412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01744 -0.00301 L 0.60678 -0.0044 " pathEditMode="relative" rAng="0" ptsTypes="AA">
                                      <p:cBhvr>
                                        <p:cTn id="6" dur="2000" fill="hold"/>
                                        <p:tgtEl>
                                          <p:spTgt spid="6"/>
                                        </p:tgtEl>
                                        <p:attrNameLst>
                                          <p:attrName>ppt_x</p:attrName>
                                          <p:attrName>ppt_y</p:attrName>
                                        </p:attrNameLst>
                                      </p:cBhvr>
                                      <p:rCtr x="31211" y="-69"/>
                                    </p:animMotion>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47" presetClass="exit" presetSubtype="0" fill="hold" grpId="0" nodeType="clickEffect">
                                  <p:stCondLst>
                                    <p:cond delay="0"/>
                                  </p:stCondLst>
                                  <p:childTnLst>
                                    <p:animEffect transition="out" filter="fade">
                                      <p:cBhvr>
                                        <p:cTn id="20" dur="1000"/>
                                        <p:tgtEl>
                                          <p:spTgt spid="13"/>
                                        </p:tgtEl>
                                      </p:cBhvr>
                                    </p:animEffect>
                                    <p:anim calcmode="lin" valueType="num">
                                      <p:cBhvr>
                                        <p:cTn id="21" dur="1000"/>
                                        <p:tgtEl>
                                          <p:spTgt spid="13"/>
                                        </p:tgtEl>
                                        <p:attrNameLst>
                                          <p:attrName>ppt_x</p:attrName>
                                        </p:attrNameLst>
                                      </p:cBhvr>
                                      <p:tavLst>
                                        <p:tav tm="0">
                                          <p:val>
                                            <p:strVal val="ppt_x"/>
                                          </p:val>
                                        </p:tav>
                                        <p:tav tm="100000">
                                          <p:val>
                                            <p:strVal val="ppt_x"/>
                                          </p:val>
                                        </p:tav>
                                      </p:tavLst>
                                    </p:anim>
                                    <p:anim calcmode="lin" valueType="num">
                                      <p:cBhvr>
                                        <p:cTn id="22" dur="1000"/>
                                        <p:tgtEl>
                                          <p:spTgt spid="13"/>
                                        </p:tgtEl>
                                        <p:attrNameLst>
                                          <p:attrName>ppt_y</p:attrName>
                                        </p:attrNameLst>
                                      </p:cBhvr>
                                      <p:tavLst>
                                        <p:tav tm="0">
                                          <p:val>
                                            <p:strVal val="ppt_y"/>
                                          </p:val>
                                        </p:tav>
                                        <p:tav tm="100000">
                                          <p:val>
                                            <p:strVal val="ppt_y-.1"/>
                                          </p:val>
                                        </p:tav>
                                      </p:tavLst>
                                    </p:anim>
                                    <p:set>
                                      <p:cBhvr>
                                        <p:cTn id="23"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dung .wav"/>
                                        </p:tgtEl>
                                      </p:cMediaNode>
                                    </p:audio>
                                  </p:subTnLst>
                                </p:cTn>
                              </p:par>
                              <p:par>
                                <p:cTn id="24" presetID="47" presetClass="exit" presetSubtype="0" fill="hold" nodeType="withEffect">
                                  <p:stCondLst>
                                    <p:cond delay="0"/>
                                  </p:stCondLst>
                                  <p:childTnLst>
                                    <p:animEffect transition="out" filter="fade">
                                      <p:cBhvr>
                                        <p:cTn id="25" dur="1000"/>
                                        <p:tgtEl>
                                          <p:spTgt spid="12"/>
                                        </p:tgtEl>
                                      </p:cBhvr>
                                    </p:animEffect>
                                    <p:anim calcmode="lin" valueType="num">
                                      <p:cBhvr>
                                        <p:cTn id="26" dur="1000"/>
                                        <p:tgtEl>
                                          <p:spTgt spid="12"/>
                                        </p:tgtEl>
                                        <p:attrNameLst>
                                          <p:attrName>ppt_x</p:attrName>
                                        </p:attrNameLst>
                                      </p:cBhvr>
                                      <p:tavLst>
                                        <p:tav tm="0">
                                          <p:val>
                                            <p:strVal val="ppt_x"/>
                                          </p:val>
                                        </p:tav>
                                        <p:tav tm="100000">
                                          <p:val>
                                            <p:strVal val="ppt_x"/>
                                          </p:val>
                                        </p:tav>
                                      </p:tavLst>
                                    </p:anim>
                                    <p:anim calcmode="lin" valueType="num">
                                      <p:cBhvr>
                                        <p:cTn id="27" dur="1000"/>
                                        <p:tgtEl>
                                          <p:spTgt spid="12"/>
                                        </p:tgtEl>
                                        <p:attrNameLst>
                                          <p:attrName>ppt_y</p:attrName>
                                        </p:attrNameLst>
                                      </p:cBhvr>
                                      <p:tavLst>
                                        <p:tav tm="0">
                                          <p:val>
                                            <p:strVal val="ppt_y"/>
                                          </p:val>
                                        </p:tav>
                                        <p:tav tm="100000">
                                          <p:val>
                                            <p:strVal val="ppt_y-.1"/>
                                          </p:val>
                                        </p:tav>
                                      </p:tavLst>
                                    </p:anim>
                                    <p:set>
                                      <p:cBhvr>
                                        <p:cTn id="28" dur="1" fill="hold">
                                          <p:stCondLst>
                                            <p:cond delay="999"/>
                                          </p:stCondLst>
                                        </p:cTn>
                                        <p:tgtEl>
                                          <p:spTgt spid="12"/>
                                        </p:tgtEl>
                                        <p:attrNameLst>
                                          <p:attrName>style.visibility</p:attrName>
                                        </p:attrNameLst>
                                      </p:cBhvr>
                                      <p:to>
                                        <p:strVal val="hidden"/>
                                      </p:to>
                                    </p:set>
                                  </p:childTnLst>
                                </p:cTn>
                              </p:par>
                            </p:childTnLst>
                          </p:cTn>
                        </p:par>
                        <p:par>
                          <p:cTn id="29" fill="hold">
                            <p:stCondLst>
                              <p:cond delay="1000"/>
                            </p:stCondLst>
                            <p:childTnLst>
                              <p:par>
                                <p:cTn id="30" presetID="0" presetClass="path" presetSubtype="0" accel="50000" decel="50000" fill="hold" nodeType="afterEffect">
                                  <p:stCondLst>
                                    <p:cond delay="0"/>
                                  </p:stCondLst>
                                  <p:childTnLst>
                                    <p:animMotion origin="layout" path="M 1.875E-6 2.22222E-6 C 0.04687 0.00301 0.09375 0.00602 0.13073 -0.0132 C 0.16758 -0.03218 0.20677 -0.0838 0.22122 -0.11412 C 0.23568 -0.14445 0.2375 -0.18519 0.21836 -0.19468 C 0.19922 -0.20394 0.12643 -0.1794 0.10625 -0.17107 C 0.0862 -0.16297 0.09193 -0.15394 0.09765 -0.14491 " pathEditMode="relative" rAng="0" ptsTypes="AAAAAA">
                                      <p:cBhvr>
                                        <p:cTn id="31" dur="2000" fill="hold"/>
                                        <p:tgtEl>
                                          <p:spTgt spid="9"/>
                                        </p:tgtEl>
                                        <p:attrNameLst>
                                          <p:attrName>ppt_x</p:attrName>
                                          <p:attrName>ppt_y</p:attrName>
                                        </p:attrNameLst>
                                      </p:cBhvr>
                                      <p:rCtr x="11615" y="-9722"/>
                                    </p:animMotion>
                                  </p:childTnLst>
                                </p:cTn>
                              </p:par>
                            </p:childTnLst>
                          </p:cTn>
                        </p:par>
                        <p:par>
                          <p:cTn id="32" fill="hold">
                            <p:stCondLst>
                              <p:cond delay="3000"/>
                            </p:stCondLst>
                            <p:childTnLst>
                              <p:par>
                                <p:cTn id="33" presetID="47" presetClass="exit" presetSubtype="0" fill="hold" nodeType="afterEffect">
                                  <p:stCondLst>
                                    <p:cond delay="0"/>
                                  </p:stCondLst>
                                  <p:childTnLst>
                                    <p:animEffect transition="out" filter="fade">
                                      <p:cBhvr>
                                        <p:cTn id="34" dur="2000"/>
                                        <p:tgtEl>
                                          <p:spTgt spid="9"/>
                                        </p:tgtEl>
                                      </p:cBhvr>
                                    </p:animEffect>
                                    <p:anim calcmode="lin" valueType="num">
                                      <p:cBhvr>
                                        <p:cTn id="35" dur="2000"/>
                                        <p:tgtEl>
                                          <p:spTgt spid="9"/>
                                        </p:tgtEl>
                                        <p:attrNameLst>
                                          <p:attrName>ppt_x</p:attrName>
                                        </p:attrNameLst>
                                      </p:cBhvr>
                                      <p:tavLst>
                                        <p:tav tm="0">
                                          <p:val>
                                            <p:strVal val="ppt_x"/>
                                          </p:val>
                                        </p:tav>
                                        <p:tav tm="100000">
                                          <p:val>
                                            <p:strVal val="ppt_x"/>
                                          </p:val>
                                        </p:tav>
                                      </p:tavLst>
                                    </p:anim>
                                    <p:anim calcmode="lin" valueType="num">
                                      <p:cBhvr>
                                        <p:cTn id="36" dur="2000"/>
                                        <p:tgtEl>
                                          <p:spTgt spid="9"/>
                                        </p:tgtEl>
                                        <p:attrNameLst>
                                          <p:attrName>ppt_y</p:attrName>
                                        </p:attrNameLst>
                                      </p:cBhvr>
                                      <p:tavLst>
                                        <p:tav tm="0">
                                          <p:val>
                                            <p:strVal val="ppt_y"/>
                                          </p:val>
                                        </p:tav>
                                        <p:tav tm="100000">
                                          <p:val>
                                            <p:strVal val="ppt_y-.1"/>
                                          </p:val>
                                        </p:tav>
                                      </p:tavLst>
                                    </p:anim>
                                    <p:set>
                                      <p:cBhvr>
                                        <p:cTn id="37" dur="1" fill="hold">
                                          <p:stCondLst>
                                            <p:cond delay="1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8" restart="whenNotActive" fill="hold" evtFilter="cancelBubble" nodeType="interactiveSeq">
                <p:stCondLst>
                  <p:cond evt="onClick" delay="0">
                    <p:tgtEl>
                      <p:spTgt spid="11"/>
                    </p:tgtEl>
                  </p:cond>
                </p:stCondLst>
                <p:endSync evt="end" delay="0">
                  <p:rtn val="all"/>
                </p:endSync>
                <p:childTnLst>
                  <p:par>
                    <p:cTn id="39" fill="hold">
                      <p:stCondLst>
                        <p:cond delay="0"/>
                      </p:stCondLst>
                      <p:childTnLst>
                        <p:par>
                          <p:cTn id="40" fill="hold">
                            <p:stCondLst>
                              <p:cond delay="0"/>
                            </p:stCondLst>
                            <p:childTnLst>
                              <p:par>
                                <p:cTn id="41" presetID="47" presetClass="exit" presetSubtype="0" fill="hold" grpId="0" nodeType="clickEffect">
                                  <p:stCondLst>
                                    <p:cond delay="0"/>
                                  </p:stCondLst>
                                  <p:childTnLst>
                                    <p:animEffect transition="out" filter="fade">
                                      <p:cBhvr>
                                        <p:cTn id="42" dur="1000"/>
                                        <p:tgtEl>
                                          <p:spTgt spid="11"/>
                                        </p:tgtEl>
                                      </p:cBhvr>
                                    </p:animEffect>
                                    <p:anim calcmode="lin" valueType="num">
                                      <p:cBhvr>
                                        <p:cTn id="43" dur="1000"/>
                                        <p:tgtEl>
                                          <p:spTgt spid="11"/>
                                        </p:tgtEl>
                                        <p:attrNameLst>
                                          <p:attrName>ppt_x</p:attrName>
                                        </p:attrNameLst>
                                      </p:cBhvr>
                                      <p:tavLst>
                                        <p:tav tm="0">
                                          <p:val>
                                            <p:strVal val="ppt_x"/>
                                          </p:val>
                                        </p:tav>
                                        <p:tav tm="100000">
                                          <p:val>
                                            <p:strVal val="ppt_x"/>
                                          </p:val>
                                        </p:tav>
                                      </p:tavLst>
                                    </p:anim>
                                    <p:anim calcmode="lin" valueType="num">
                                      <p:cBhvr>
                                        <p:cTn id="44" dur="1000"/>
                                        <p:tgtEl>
                                          <p:spTgt spid="11"/>
                                        </p:tgtEl>
                                        <p:attrNameLst>
                                          <p:attrName>ppt_y</p:attrName>
                                        </p:attrNameLst>
                                      </p:cBhvr>
                                      <p:tavLst>
                                        <p:tav tm="0">
                                          <p:val>
                                            <p:strVal val="ppt_y"/>
                                          </p:val>
                                        </p:tav>
                                        <p:tav tm="100000">
                                          <p:val>
                                            <p:strVal val="ppt_y-.1"/>
                                          </p:val>
                                        </p:tav>
                                      </p:tavLst>
                                    </p:anim>
                                    <p:set>
                                      <p:cBhvr>
                                        <p:cTn id="45" dur="1" fill="hold">
                                          <p:stCondLst>
                                            <p:cond delay="999"/>
                                          </p:stCondLst>
                                        </p:cTn>
                                        <p:tgtEl>
                                          <p:spTgt spid="11"/>
                                        </p:tgtEl>
                                        <p:attrNameLst>
                                          <p:attrName>style.visibility</p:attrName>
                                        </p:attrNameLst>
                                      </p:cBhvr>
                                      <p:to>
                                        <p:strVal val="hidden"/>
                                      </p:to>
                                    </p:set>
                                  </p:childTnLst>
                                </p:cTn>
                              </p:par>
                              <p:par>
                                <p:cTn id="46" presetID="47" presetClass="exit" presetSubtype="0" fill="hold" nodeType="withEffect">
                                  <p:stCondLst>
                                    <p:cond delay="0"/>
                                  </p:stCondLst>
                                  <p:childTnLst>
                                    <p:animEffect transition="out" filter="fade">
                                      <p:cBhvr>
                                        <p:cTn id="47" dur="1000"/>
                                        <p:tgtEl>
                                          <p:spTgt spid="10"/>
                                        </p:tgtEl>
                                      </p:cBhvr>
                                    </p:animEffect>
                                    <p:anim calcmode="lin" valueType="num">
                                      <p:cBhvr>
                                        <p:cTn id="48" dur="1000"/>
                                        <p:tgtEl>
                                          <p:spTgt spid="10"/>
                                        </p:tgtEl>
                                        <p:attrNameLst>
                                          <p:attrName>ppt_x</p:attrName>
                                        </p:attrNameLst>
                                      </p:cBhvr>
                                      <p:tavLst>
                                        <p:tav tm="0">
                                          <p:val>
                                            <p:strVal val="ppt_x"/>
                                          </p:val>
                                        </p:tav>
                                        <p:tav tm="100000">
                                          <p:val>
                                            <p:strVal val="ppt_x"/>
                                          </p:val>
                                        </p:tav>
                                      </p:tavLst>
                                    </p:anim>
                                    <p:anim calcmode="lin" valueType="num">
                                      <p:cBhvr>
                                        <p:cTn id="49" dur="1000"/>
                                        <p:tgtEl>
                                          <p:spTgt spid="10"/>
                                        </p:tgtEl>
                                        <p:attrNameLst>
                                          <p:attrName>ppt_y</p:attrName>
                                        </p:attrNameLst>
                                      </p:cBhvr>
                                      <p:tavLst>
                                        <p:tav tm="0">
                                          <p:val>
                                            <p:strVal val="ppt_y"/>
                                          </p:val>
                                        </p:tav>
                                        <p:tav tm="100000">
                                          <p:val>
                                            <p:strVal val="ppt_y-.1"/>
                                          </p:val>
                                        </p:tav>
                                      </p:tavLst>
                                    </p:anim>
                                    <p:set>
                                      <p:cBhvr>
                                        <p:cTn id="50" dur="1" fill="hold">
                                          <p:stCondLst>
                                            <p:cond delay="999"/>
                                          </p:stCondLst>
                                        </p:cTn>
                                        <p:tgtEl>
                                          <p:spTgt spid="10"/>
                                        </p:tgtEl>
                                        <p:attrNameLst>
                                          <p:attrName>style.visibility</p:attrName>
                                        </p:attrNameLst>
                                      </p:cBhvr>
                                      <p:to>
                                        <p:strVal val="hidden"/>
                                      </p:to>
                                    </p:set>
                                  </p:childTnLst>
                                </p:cTn>
                              </p:par>
                            </p:childTnLst>
                          </p:cTn>
                        </p:par>
                        <p:par>
                          <p:cTn id="51" fill="hold">
                            <p:stCondLst>
                              <p:cond delay="1000"/>
                            </p:stCondLst>
                            <p:childTnLst>
                              <p:par>
                                <p:cTn id="52" presetID="1"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1"/>
                  </p:tgtEl>
                </p:cond>
              </p:nextCondLst>
            </p:seq>
            <p:seq concurrent="1" nextAc="seek">
              <p:cTn id="54" restart="whenNotActive" fill="hold" evtFilter="cancelBubble" nodeType="interactiveSeq">
                <p:stCondLst>
                  <p:cond evt="onClick" delay="0">
                    <p:tgtEl>
                      <p:spTgt spid="8"/>
                    </p:tgtEl>
                  </p:cond>
                </p:stCondLst>
                <p:endSync evt="end" delay="0">
                  <p:rtn val="all"/>
                </p:endSync>
                <p:childTnLst>
                  <p:par>
                    <p:cTn id="55" fill="hold">
                      <p:stCondLst>
                        <p:cond delay="0"/>
                      </p:stCondLst>
                      <p:childTnLst>
                        <p:par>
                          <p:cTn id="56" fill="hold">
                            <p:stCondLst>
                              <p:cond delay="0"/>
                            </p:stCondLst>
                            <p:childTnLst>
                              <p:par>
                                <p:cTn id="57" presetID="47" presetClass="exit" presetSubtype="0" fill="hold" grpId="0" nodeType="clickEffect">
                                  <p:stCondLst>
                                    <p:cond delay="0"/>
                                  </p:stCondLst>
                                  <p:childTnLst>
                                    <p:animEffect transition="out" filter="fade">
                                      <p:cBhvr>
                                        <p:cTn id="58" dur="1000"/>
                                        <p:tgtEl>
                                          <p:spTgt spid="8"/>
                                        </p:tgtEl>
                                      </p:cBhvr>
                                    </p:animEffect>
                                    <p:anim calcmode="lin" valueType="num">
                                      <p:cBhvr>
                                        <p:cTn id="59" dur="1000"/>
                                        <p:tgtEl>
                                          <p:spTgt spid="8"/>
                                        </p:tgtEl>
                                        <p:attrNameLst>
                                          <p:attrName>ppt_x</p:attrName>
                                        </p:attrNameLst>
                                      </p:cBhvr>
                                      <p:tavLst>
                                        <p:tav tm="0">
                                          <p:val>
                                            <p:strVal val="ppt_x"/>
                                          </p:val>
                                        </p:tav>
                                        <p:tav tm="100000">
                                          <p:val>
                                            <p:strVal val="ppt_x"/>
                                          </p:val>
                                        </p:tav>
                                      </p:tavLst>
                                    </p:anim>
                                    <p:anim calcmode="lin" valueType="num">
                                      <p:cBhvr>
                                        <p:cTn id="60" dur="1000"/>
                                        <p:tgtEl>
                                          <p:spTgt spid="8"/>
                                        </p:tgtEl>
                                        <p:attrNameLst>
                                          <p:attrName>ppt_y</p:attrName>
                                        </p:attrNameLst>
                                      </p:cBhvr>
                                      <p:tavLst>
                                        <p:tav tm="0">
                                          <p:val>
                                            <p:strVal val="ppt_y"/>
                                          </p:val>
                                        </p:tav>
                                        <p:tav tm="100000">
                                          <p:val>
                                            <p:strVal val="ppt_y-.1"/>
                                          </p:val>
                                        </p:tav>
                                      </p:tavLst>
                                    </p:anim>
                                    <p:set>
                                      <p:cBhvr>
                                        <p:cTn id="61" dur="1" fill="hold">
                                          <p:stCondLst>
                                            <p:cond delay="999"/>
                                          </p:stCondLst>
                                        </p:cTn>
                                        <p:tgtEl>
                                          <p:spTgt spid="8"/>
                                        </p:tgtEl>
                                        <p:attrNameLst>
                                          <p:attrName>style.visibility</p:attrName>
                                        </p:attrNameLst>
                                      </p:cBhvr>
                                      <p:to>
                                        <p:strVal val="hidden"/>
                                      </p:to>
                                    </p:set>
                                  </p:childTnLst>
                                </p:cTn>
                              </p:par>
                              <p:par>
                                <p:cTn id="62" presetID="47" presetClass="exit" presetSubtype="0" fill="hold" nodeType="withEffect">
                                  <p:stCondLst>
                                    <p:cond delay="0"/>
                                  </p:stCondLst>
                                  <p:childTnLst>
                                    <p:animEffect transition="out" filter="fade">
                                      <p:cBhvr>
                                        <p:cTn id="63" dur="1000"/>
                                        <p:tgtEl>
                                          <p:spTgt spid="7"/>
                                        </p:tgtEl>
                                      </p:cBhvr>
                                    </p:animEffect>
                                    <p:anim calcmode="lin" valueType="num">
                                      <p:cBhvr>
                                        <p:cTn id="64" dur="1000"/>
                                        <p:tgtEl>
                                          <p:spTgt spid="7"/>
                                        </p:tgtEl>
                                        <p:attrNameLst>
                                          <p:attrName>ppt_x</p:attrName>
                                        </p:attrNameLst>
                                      </p:cBhvr>
                                      <p:tavLst>
                                        <p:tav tm="0">
                                          <p:val>
                                            <p:strVal val="ppt_x"/>
                                          </p:val>
                                        </p:tav>
                                        <p:tav tm="100000">
                                          <p:val>
                                            <p:strVal val="ppt_x"/>
                                          </p:val>
                                        </p:tav>
                                      </p:tavLst>
                                    </p:anim>
                                    <p:anim calcmode="lin" valueType="num">
                                      <p:cBhvr>
                                        <p:cTn id="65" dur="1000"/>
                                        <p:tgtEl>
                                          <p:spTgt spid="7"/>
                                        </p:tgtEl>
                                        <p:attrNameLst>
                                          <p:attrName>ppt_y</p:attrName>
                                        </p:attrNameLst>
                                      </p:cBhvr>
                                      <p:tavLst>
                                        <p:tav tm="0">
                                          <p:val>
                                            <p:strVal val="ppt_y"/>
                                          </p:val>
                                        </p:tav>
                                        <p:tav tm="100000">
                                          <p:val>
                                            <p:strVal val="ppt_y-.1"/>
                                          </p:val>
                                        </p:tav>
                                      </p:tavLst>
                                    </p:anim>
                                    <p:set>
                                      <p:cBhvr>
                                        <p:cTn id="66" dur="1" fill="hold">
                                          <p:stCondLst>
                                            <p:cond delay="999"/>
                                          </p:stCondLst>
                                        </p:cTn>
                                        <p:tgtEl>
                                          <p:spTgt spid="7"/>
                                        </p:tgtEl>
                                        <p:attrNameLst>
                                          <p:attrName>style.visibility</p:attrName>
                                        </p:attrNameLst>
                                      </p:cBhvr>
                                      <p:to>
                                        <p:strVal val="hidden"/>
                                      </p:to>
                                    </p:set>
                                  </p:childTnLst>
                                </p:cTn>
                              </p:par>
                            </p:childTnLst>
                          </p:cTn>
                        </p:par>
                        <p:par>
                          <p:cTn id="67" fill="hold">
                            <p:stCondLst>
                              <p:cond delay="1000"/>
                            </p:stCondLst>
                            <p:childTnLst>
                              <p:par>
                                <p:cTn id="68" presetID="1"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8"/>
                  </p:tgtEl>
                </p:cond>
              </p:nextCondLst>
            </p:seq>
          </p:childTnLst>
        </p:cTn>
      </p:par>
    </p:tnLst>
    <p:bldLst>
      <p:bldP spid="8" grpId="0"/>
      <p:bldP spid="11" grpId="0"/>
      <p:bldP spid="13" grpId="0"/>
      <p:bldP spid="14" grpId="0" animBg="1"/>
      <p:bldP spid="15" grpId="0" animBg="1"/>
      <p:bldP spid="17" grpId="0"/>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bf70f5ebf1a718aef076b27dd45a5b3.png"/>
          <p:cNvPicPr>
            <a:picLocks noChangeAspect="1"/>
          </p:cNvPicPr>
          <p:nvPr/>
        </p:nvPicPr>
        <p:blipFill>
          <a:blip r:embed="rId4" cstate="print"/>
          <a:stretch>
            <a:fillRect/>
          </a:stretch>
        </p:blipFill>
        <p:spPr>
          <a:xfrm>
            <a:off x="0" y="18769"/>
            <a:ext cx="12275819" cy="6890794"/>
          </a:xfrm>
          <a:prstGeom prst="rect">
            <a:avLst/>
          </a:prstGeom>
        </p:spPr>
      </p:pic>
      <p:pic>
        <p:nvPicPr>
          <p:cNvPr id="3" name="Picture 2" descr="e324d9d037662d64fc16b51b9bfbdbac.png"/>
          <p:cNvPicPr>
            <a:picLocks noChangeAspect="1"/>
          </p:cNvPicPr>
          <p:nvPr/>
        </p:nvPicPr>
        <p:blipFill>
          <a:blip r:embed="rId5" cstate="print"/>
          <a:stretch>
            <a:fillRect/>
          </a:stretch>
        </p:blipFill>
        <p:spPr>
          <a:xfrm>
            <a:off x="4991100" y="5283487"/>
            <a:ext cx="1905000" cy="2057400"/>
          </a:xfrm>
          <a:prstGeom prst="rect">
            <a:avLst/>
          </a:prstGeom>
        </p:spPr>
      </p:pic>
      <p:pic>
        <p:nvPicPr>
          <p:cNvPr id="4" name="Picture 3" descr="e324d9d037662d64fc16b51b9bfbdbac.png"/>
          <p:cNvPicPr>
            <a:picLocks noChangeAspect="1"/>
          </p:cNvPicPr>
          <p:nvPr/>
        </p:nvPicPr>
        <p:blipFill>
          <a:blip r:embed="rId6" cstate="print"/>
          <a:stretch>
            <a:fillRect/>
          </a:stretch>
        </p:blipFill>
        <p:spPr>
          <a:xfrm>
            <a:off x="7620000" y="5359687"/>
            <a:ext cx="1905000" cy="1923494"/>
          </a:xfrm>
          <a:prstGeom prst="rect">
            <a:avLst/>
          </a:prstGeom>
        </p:spPr>
      </p:pic>
      <p:pic>
        <p:nvPicPr>
          <p:cNvPr id="5" name="Picture 4" descr="e324d9d037662d64fc16b51b9bfbdbac.png"/>
          <p:cNvPicPr>
            <a:picLocks noChangeAspect="1"/>
          </p:cNvPicPr>
          <p:nvPr/>
        </p:nvPicPr>
        <p:blipFill>
          <a:blip r:embed="rId6" cstate="print"/>
          <a:stretch>
            <a:fillRect/>
          </a:stretch>
        </p:blipFill>
        <p:spPr>
          <a:xfrm>
            <a:off x="2238737" y="5350440"/>
            <a:ext cx="1905000" cy="1923494"/>
          </a:xfrm>
          <a:prstGeom prst="rect">
            <a:avLst/>
          </a:prstGeom>
        </p:spPr>
      </p:pic>
      <p:pic>
        <p:nvPicPr>
          <p:cNvPr id="6" name="Picture 5" descr="4f942a9486ec68153575dc78a42d480b.png"/>
          <p:cNvPicPr>
            <a:picLocks noChangeAspect="1"/>
          </p:cNvPicPr>
          <p:nvPr/>
        </p:nvPicPr>
        <p:blipFill>
          <a:blip r:embed="rId7" cstate="print"/>
          <a:stretch>
            <a:fillRect/>
          </a:stretch>
        </p:blipFill>
        <p:spPr>
          <a:xfrm>
            <a:off x="-3787784" y="2658587"/>
            <a:ext cx="4114800" cy="3733800"/>
          </a:xfrm>
          <a:prstGeom prst="rect">
            <a:avLst/>
          </a:prstGeom>
        </p:spPr>
      </p:pic>
      <p:pic>
        <p:nvPicPr>
          <p:cNvPr id="7" name="Picture 6" descr="e86f050d219b5585368f7ef298c00175.png"/>
          <p:cNvPicPr>
            <a:picLocks noChangeAspect="1"/>
          </p:cNvPicPr>
          <p:nvPr/>
        </p:nvPicPr>
        <p:blipFill>
          <a:blip r:embed="rId8" cstate="print"/>
          <a:stretch>
            <a:fillRect/>
          </a:stretch>
        </p:blipFill>
        <p:spPr>
          <a:xfrm>
            <a:off x="2423933" y="5084665"/>
            <a:ext cx="1719804" cy="1653658"/>
          </a:xfrm>
          <a:prstGeom prst="rect">
            <a:avLst/>
          </a:prstGeom>
        </p:spPr>
      </p:pic>
      <p:sp>
        <p:nvSpPr>
          <p:cNvPr id="8" name="TextBox 7"/>
          <p:cNvSpPr txBox="1"/>
          <p:nvPr/>
        </p:nvSpPr>
        <p:spPr>
          <a:xfrm>
            <a:off x="2766834" y="5629584"/>
            <a:ext cx="747049" cy="584775"/>
          </a:xfrm>
          <a:prstGeom prst="rect">
            <a:avLst/>
          </a:prstGeom>
          <a:noFill/>
        </p:spPr>
        <p:txBody>
          <a:bodyPr wrap="square" rtlCol="0">
            <a:spAutoFit/>
          </a:bodyPr>
          <a:lstStyle/>
          <a:p>
            <a:pPr algn="ctr"/>
            <a:r>
              <a:rPr lang="en-US" sz="3200" dirty="0">
                <a:solidFill>
                  <a:srgbClr val="FFFF00"/>
                </a:solidFill>
                <a:latin typeface="Arial" panose="020B0604020202020204" pitchFamily="34" charset="0"/>
                <a:cs typeface="Arial" panose="020B0604020202020204" pitchFamily="34" charset="0"/>
              </a:rPr>
              <a:t>A</a:t>
            </a:r>
          </a:p>
        </p:txBody>
      </p:sp>
      <p:pic>
        <p:nvPicPr>
          <p:cNvPr id="9" name="Picture 8" descr="ca.png"/>
          <p:cNvPicPr>
            <a:picLocks noChangeAspect="1"/>
          </p:cNvPicPr>
          <p:nvPr/>
        </p:nvPicPr>
        <p:blipFill>
          <a:blip r:embed="rId9" cstate="print"/>
          <a:stretch>
            <a:fillRect/>
          </a:stretch>
        </p:blipFill>
        <p:spPr>
          <a:xfrm>
            <a:off x="8410094" y="5785629"/>
            <a:ext cx="533400" cy="473671"/>
          </a:xfrm>
          <a:prstGeom prst="rect">
            <a:avLst/>
          </a:prstGeom>
        </p:spPr>
      </p:pic>
      <p:pic>
        <p:nvPicPr>
          <p:cNvPr id="10" name="Picture 9" descr="e86f050d219b5585368f7ef298c00175.png"/>
          <p:cNvPicPr>
            <a:picLocks noChangeAspect="1"/>
          </p:cNvPicPr>
          <p:nvPr/>
        </p:nvPicPr>
        <p:blipFill>
          <a:blip r:embed="rId10" cstate="print"/>
          <a:stretch>
            <a:fillRect/>
          </a:stretch>
        </p:blipFill>
        <p:spPr>
          <a:xfrm>
            <a:off x="7796033" y="5022903"/>
            <a:ext cx="1761522" cy="1697510"/>
          </a:xfrm>
          <a:prstGeom prst="rect">
            <a:avLst/>
          </a:prstGeom>
        </p:spPr>
      </p:pic>
      <p:sp>
        <p:nvSpPr>
          <p:cNvPr id="11" name="TextBox 10"/>
          <p:cNvSpPr txBox="1"/>
          <p:nvPr/>
        </p:nvSpPr>
        <p:spPr>
          <a:xfrm>
            <a:off x="8229601" y="5619108"/>
            <a:ext cx="609600" cy="584775"/>
          </a:xfrm>
          <a:prstGeom prst="rect">
            <a:avLst/>
          </a:prstGeom>
          <a:noFill/>
        </p:spPr>
        <p:txBody>
          <a:bodyPr wrap="square" rtlCol="0">
            <a:spAutoFit/>
          </a:bodyPr>
          <a:lstStyle/>
          <a:p>
            <a:pPr algn="ctr"/>
            <a:r>
              <a:rPr lang="en-US" sz="3200">
                <a:solidFill>
                  <a:srgbClr val="FFFF00"/>
                </a:solidFill>
                <a:latin typeface="Arial" panose="020B0604020202020204" pitchFamily="34" charset="0"/>
                <a:cs typeface="Arial" panose="020B0604020202020204" pitchFamily="34" charset="0"/>
              </a:rPr>
              <a:t>C</a:t>
            </a:r>
            <a:endParaRPr lang="en-US" sz="3200" dirty="0">
              <a:solidFill>
                <a:srgbClr val="FFFF00"/>
              </a:solidFill>
              <a:latin typeface="Arial" panose="020B0604020202020204" pitchFamily="34" charset="0"/>
              <a:cs typeface="Arial" panose="020B0604020202020204" pitchFamily="34" charset="0"/>
            </a:endParaRPr>
          </a:p>
        </p:txBody>
      </p:sp>
      <p:pic>
        <p:nvPicPr>
          <p:cNvPr id="12" name="Picture 11" descr="e86f050d219b5585368f7ef298c00175.png"/>
          <p:cNvPicPr>
            <a:picLocks noChangeAspect="1"/>
          </p:cNvPicPr>
          <p:nvPr/>
        </p:nvPicPr>
        <p:blipFill>
          <a:blip r:embed="rId11" cstate="print"/>
          <a:stretch>
            <a:fillRect/>
          </a:stretch>
        </p:blipFill>
        <p:spPr>
          <a:xfrm>
            <a:off x="5181601" y="5083770"/>
            <a:ext cx="1752600" cy="1676400"/>
          </a:xfrm>
          <a:prstGeom prst="rect">
            <a:avLst/>
          </a:prstGeom>
        </p:spPr>
      </p:pic>
      <p:sp>
        <p:nvSpPr>
          <p:cNvPr id="13" name="TextBox 12"/>
          <p:cNvSpPr txBox="1"/>
          <p:nvPr/>
        </p:nvSpPr>
        <p:spPr>
          <a:xfrm>
            <a:off x="5638801" y="5663626"/>
            <a:ext cx="560287" cy="584775"/>
          </a:xfrm>
          <a:prstGeom prst="rect">
            <a:avLst/>
          </a:prstGeom>
          <a:noFill/>
        </p:spPr>
        <p:txBody>
          <a:bodyPr wrap="square" rtlCol="0">
            <a:spAutoFit/>
          </a:bodyPr>
          <a:lstStyle/>
          <a:p>
            <a:pPr algn="ctr"/>
            <a:r>
              <a:rPr lang="en-US" sz="3200">
                <a:solidFill>
                  <a:srgbClr val="FFFF00"/>
                </a:solidFill>
                <a:latin typeface="Arial" panose="020B0604020202020204" pitchFamily="34" charset="0"/>
                <a:cs typeface="Arial" panose="020B0604020202020204" pitchFamily="34" charset="0"/>
              </a:rPr>
              <a:t>B</a:t>
            </a:r>
            <a:endParaRPr lang="en-US" sz="3200" dirty="0">
              <a:solidFill>
                <a:srgbClr val="FFFF00"/>
              </a:solidFill>
              <a:latin typeface="Arial" panose="020B0604020202020204" pitchFamily="34" charset="0"/>
              <a:cs typeface="Arial" panose="020B0604020202020204" pitchFamily="34" charset="0"/>
            </a:endParaRPr>
          </a:p>
        </p:txBody>
      </p:sp>
      <p:sp>
        <p:nvSpPr>
          <p:cNvPr id="14" name="Rectangle 13"/>
          <p:cNvSpPr/>
          <p:nvPr/>
        </p:nvSpPr>
        <p:spPr>
          <a:xfrm>
            <a:off x="2497962" y="5596522"/>
            <a:ext cx="1386551"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prstClr val="black"/>
                </a:solidFill>
                <a:latin typeface="Arial" panose="020B0604020202020204" pitchFamily="34" charset="0"/>
                <a:cs typeface="Arial" panose="020B0604020202020204" pitchFamily="34" charset="0"/>
              </a:rPr>
              <a:t>Sai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mất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rồi</a:t>
            </a:r>
            <a:endParaRPr lang="en-US" sz="2800" dirty="0">
              <a:solidFill>
                <a:prstClr val="black"/>
              </a:solidFill>
              <a:latin typeface="Arial" panose="020B0604020202020204" pitchFamily="34" charset="0"/>
              <a:cs typeface="Arial" panose="020B0604020202020204" pitchFamily="34" charset="0"/>
            </a:endParaRPr>
          </a:p>
        </p:txBody>
      </p:sp>
      <p:sp>
        <p:nvSpPr>
          <p:cNvPr id="15" name="Rectangle 14"/>
          <p:cNvSpPr/>
          <p:nvPr/>
        </p:nvSpPr>
        <p:spPr>
          <a:xfrm>
            <a:off x="5303859" y="5596522"/>
            <a:ext cx="12954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prstClr val="black"/>
                </a:solidFill>
                <a:latin typeface="Arial" panose="020B0604020202020204" pitchFamily="34" charset="0"/>
                <a:cs typeface="Arial" panose="020B0604020202020204" pitchFamily="34" charset="0"/>
              </a:rPr>
              <a:t>Sai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mất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rồi</a:t>
            </a:r>
            <a:endParaRPr lang="en-US" sz="2800" dirty="0">
              <a:solidFill>
                <a:prstClr val="black"/>
              </a:solidFill>
              <a:latin typeface="Arial" panose="020B0604020202020204" pitchFamily="34" charset="0"/>
              <a:cs typeface="Arial" panose="020B0604020202020204" pitchFamily="34" charset="0"/>
            </a:endParaRPr>
          </a:p>
        </p:txBody>
      </p:sp>
      <p:sp>
        <p:nvSpPr>
          <p:cNvPr id="16" name="Rectangle 15"/>
          <p:cNvSpPr/>
          <p:nvPr/>
        </p:nvSpPr>
        <p:spPr>
          <a:xfrm>
            <a:off x="327016" y="665265"/>
            <a:ext cx="6272243" cy="952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u="sng">
                <a:solidFill>
                  <a:srgbClr val="FF0000"/>
                </a:solidFill>
                <a:latin typeface="Arial" panose="020B0604020202020204" pitchFamily="34" charset="0"/>
                <a:cs typeface="Arial" panose="020B0604020202020204" pitchFamily="34" charset="0"/>
              </a:rPr>
              <a:t>Câu 2: </a:t>
            </a:r>
            <a:r>
              <a:rPr lang="en-US" sz="3200" b="1">
                <a:solidFill>
                  <a:srgbClr val="FF0000"/>
                </a:solidFill>
                <a:latin typeface="Arial" panose="020B0604020202020204" pitchFamily="34" charset="0"/>
                <a:cs typeface="Arial" panose="020B0604020202020204" pitchFamily="34" charset="0"/>
              </a:rPr>
              <a:t>Tổng số học sinh của lớp 6C là:</a:t>
            </a:r>
            <a:endParaRPr lang="en-US" sz="3200">
              <a:solidFill>
                <a:srgbClr val="FF0000"/>
              </a:solidFill>
              <a:latin typeface="Arial" panose="020B0604020202020204" pitchFamily="34" charset="0"/>
              <a:cs typeface="Arial" panose="020B0604020202020204" pitchFamily="34" charset="0"/>
            </a:endParaRPr>
          </a:p>
        </p:txBody>
      </p:sp>
      <p:sp>
        <p:nvSpPr>
          <p:cNvPr id="17" name="Rectangle 16"/>
          <p:cNvSpPr/>
          <p:nvPr/>
        </p:nvSpPr>
        <p:spPr>
          <a:xfrm>
            <a:off x="444023" y="1776545"/>
            <a:ext cx="1365955" cy="533400"/>
          </a:xfrm>
          <a:prstGeom prst="rect">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Arial" panose="020B0604020202020204" pitchFamily="34" charset="0"/>
                <a:cs typeface="Arial" panose="020B0604020202020204" pitchFamily="34" charset="0"/>
              </a:rPr>
              <a:t>A.</a:t>
            </a:r>
            <a:r>
              <a:rPr lang="en-US" sz="3200">
                <a:solidFill>
                  <a:srgbClr val="002060"/>
                </a:solidFill>
                <a:latin typeface="Arial" panose="020B0604020202020204" pitchFamily="34" charset="0"/>
                <a:cs typeface="Arial" panose="020B0604020202020204" pitchFamily="34" charset="0"/>
              </a:rPr>
              <a:t> 31</a:t>
            </a:r>
            <a:endParaRPr lang="en-US" sz="3200" dirty="0">
              <a:solidFill>
                <a:srgbClr val="002060"/>
              </a:solidFill>
              <a:latin typeface="Arial" panose="020B0604020202020204" pitchFamily="34" charset="0"/>
              <a:cs typeface="Arial" panose="020B0604020202020204" pitchFamily="34" charset="0"/>
            </a:endParaRPr>
          </a:p>
        </p:txBody>
      </p:sp>
      <p:sp>
        <p:nvSpPr>
          <p:cNvPr id="18" name="Rectangle 17"/>
          <p:cNvSpPr/>
          <p:nvPr/>
        </p:nvSpPr>
        <p:spPr>
          <a:xfrm>
            <a:off x="2443412" y="1776545"/>
            <a:ext cx="1345813" cy="533400"/>
          </a:xfrm>
          <a:prstGeom prst="rect">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Arial" panose="020B0604020202020204" pitchFamily="34" charset="0"/>
                <a:cs typeface="Arial" panose="020B0604020202020204" pitchFamily="34" charset="0"/>
              </a:rPr>
              <a:t>B.</a:t>
            </a:r>
            <a:r>
              <a:rPr lang="en-US" sz="3200">
                <a:solidFill>
                  <a:srgbClr val="002060"/>
                </a:solidFill>
                <a:latin typeface="Arial" panose="020B0604020202020204" pitchFamily="34" charset="0"/>
                <a:cs typeface="Arial" panose="020B0604020202020204" pitchFamily="34" charset="0"/>
              </a:rPr>
              <a:t> 36</a:t>
            </a:r>
            <a:endParaRPr lang="en-US" sz="3200" dirty="0">
              <a:solidFill>
                <a:srgbClr val="002060"/>
              </a:solidFill>
              <a:latin typeface="Arial" panose="020B0604020202020204" pitchFamily="34" charset="0"/>
              <a:cs typeface="Arial" panose="020B0604020202020204" pitchFamily="34" charset="0"/>
            </a:endParaRPr>
          </a:p>
        </p:txBody>
      </p:sp>
      <p:sp>
        <p:nvSpPr>
          <p:cNvPr id="19" name="Rectangle 18"/>
          <p:cNvSpPr/>
          <p:nvPr/>
        </p:nvSpPr>
        <p:spPr>
          <a:xfrm>
            <a:off x="4422659" y="1776545"/>
            <a:ext cx="1323699" cy="533400"/>
          </a:xfrm>
          <a:prstGeom prst="rect">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Arial" panose="020B0604020202020204" pitchFamily="34" charset="0"/>
                <a:cs typeface="Arial" panose="020B0604020202020204" pitchFamily="34" charset="0"/>
              </a:rPr>
              <a:t>C.</a:t>
            </a:r>
            <a:r>
              <a:rPr lang="en-US" sz="3200">
                <a:solidFill>
                  <a:srgbClr val="002060"/>
                </a:solidFill>
                <a:latin typeface="Arial" panose="020B0604020202020204" pitchFamily="34" charset="0"/>
                <a:cs typeface="Arial" panose="020B0604020202020204" pitchFamily="34" charset="0"/>
              </a:rPr>
              <a:t> 42</a:t>
            </a:r>
            <a:endParaRPr lang="en-US" sz="3200" dirty="0">
              <a:solidFill>
                <a:srgbClr val="002060"/>
              </a:solidFill>
              <a:latin typeface="Arial" panose="020B0604020202020204" pitchFamily="34" charset="0"/>
              <a:cs typeface="Arial" panose="020B0604020202020204" pitchFamily="34" charset="0"/>
            </a:endParaRPr>
          </a:p>
        </p:txBody>
      </p:sp>
      <p:sp>
        <p:nvSpPr>
          <p:cNvPr id="20" name="Right Arrow 19">
            <a:hlinkClick r:id="rId12" action="ppaction://hlinksldjump"/>
          </p:cNvPr>
          <p:cNvSpPr/>
          <p:nvPr/>
        </p:nvSpPr>
        <p:spPr>
          <a:xfrm>
            <a:off x="10809791" y="6117049"/>
            <a:ext cx="458166" cy="43272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latin typeface="Calibri"/>
            </a:endParaRPr>
          </a:p>
        </p:txBody>
      </p:sp>
      <p:pic>
        <p:nvPicPr>
          <p:cNvPr id="22" name="Picture 21"/>
          <p:cNvPicPr>
            <a:picLocks noChangeAspect="1"/>
          </p:cNvPicPr>
          <p:nvPr/>
        </p:nvPicPr>
        <p:blipFill>
          <a:blip r:embed="rId13"/>
          <a:stretch>
            <a:fillRect/>
          </a:stretch>
        </p:blipFill>
        <p:spPr>
          <a:xfrm>
            <a:off x="6832447" y="69467"/>
            <a:ext cx="5341250" cy="3680178"/>
          </a:xfrm>
          <a:prstGeom prst="rect">
            <a:avLst/>
          </a:prstGeom>
        </p:spPr>
      </p:pic>
      <p:sp>
        <p:nvSpPr>
          <p:cNvPr id="23" name="Rounded Rectangle 22"/>
          <p:cNvSpPr/>
          <p:nvPr/>
        </p:nvSpPr>
        <p:spPr>
          <a:xfrm>
            <a:off x="20205" y="11289"/>
            <a:ext cx="4713514" cy="576943"/>
          </a:xfrm>
          <a:prstGeom prst="roundRect">
            <a:avLst>
              <a:gd name="adj" fmla="val 50000"/>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HOẠT ĐỘNG VẬN DỤNG</a:t>
            </a:r>
          </a:p>
        </p:txBody>
      </p:sp>
    </p:spTree>
    <p:extLst>
      <p:ext uri="{BB962C8B-B14F-4D97-AF65-F5344CB8AC3E}">
        <p14:creationId xmlns:p14="http://schemas.microsoft.com/office/powerpoint/2010/main" val="1323823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91667E-6 -3.7037E-6 L 0.60443 0.01574 " pathEditMode="relative" rAng="0" ptsTypes="AA">
                                      <p:cBhvr>
                                        <p:cTn id="6" dur="2000" fill="hold"/>
                                        <p:tgtEl>
                                          <p:spTgt spid="6"/>
                                        </p:tgtEl>
                                        <p:attrNameLst>
                                          <p:attrName>ppt_x</p:attrName>
                                          <p:attrName>ppt_y</p:attrName>
                                        </p:attrNameLst>
                                      </p:cBhvr>
                                      <p:rCtr x="30221" y="787"/>
                                    </p:animMotion>
                                  </p:childTnLst>
                                </p:cTn>
                              </p:par>
                              <p:par>
                                <p:cTn id="7" presetID="10"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500"/>
                                        <p:tgtEl>
                                          <p:spTgt spid="16"/>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47" presetClass="exit" presetSubtype="0" fill="hold" grpId="0" nodeType="clickEffect">
                                  <p:stCondLst>
                                    <p:cond delay="0"/>
                                  </p:stCondLst>
                                  <p:childTnLst>
                                    <p:animEffect transition="out" filter="fade">
                                      <p:cBhvr>
                                        <p:cTn id="20" dur="1000"/>
                                        <p:tgtEl>
                                          <p:spTgt spid="13"/>
                                        </p:tgtEl>
                                      </p:cBhvr>
                                    </p:animEffect>
                                    <p:anim calcmode="lin" valueType="num">
                                      <p:cBhvr>
                                        <p:cTn id="21" dur="1000"/>
                                        <p:tgtEl>
                                          <p:spTgt spid="13"/>
                                        </p:tgtEl>
                                        <p:attrNameLst>
                                          <p:attrName>ppt_x</p:attrName>
                                        </p:attrNameLst>
                                      </p:cBhvr>
                                      <p:tavLst>
                                        <p:tav tm="0">
                                          <p:val>
                                            <p:strVal val="ppt_x"/>
                                          </p:val>
                                        </p:tav>
                                        <p:tav tm="100000">
                                          <p:val>
                                            <p:strVal val="ppt_x"/>
                                          </p:val>
                                        </p:tav>
                                      </p:tavLst>
                                    </p:anim>
                                    <p:anim calcmode="lin" valueType="num">
                                      <p:cBhvr>
                                        <p:cTn id="22" dur="1000"/>
                                        <p:tgtEl>
                                          <p:spTgt spid="13"/>
                                        </p:tgtEl>
                                        <p:attrNameLst>
                                          <p:attrName>ppt_y</p:attrName>
                                        </p:attrNameLst>
                                      </p:cBhvr>
                                      <p:tavLst>
                                        <p:tav tm="0">
                                          <p:val>
                                            <p:strVal val="ppt_y"/>
                                          </p:val>
                                        </p:tav>
                                        <p:tav tm="100000">
                                          <p:val>
                                            <p:strVal val="ppt_y-.1"/>
                                          </p:val>
                                        </p:tav>
                                      </p:tavLst>
                                    </p:anim>
                                    <p:set>
                                      <p:cBhvr>
                                        <p:cTn id="23"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dung .wav"/>
                                        </p:tgtEl>
                                      </p:cMediaNode>
                                    </p:audio>
                                  </p:subTnLst>
                                </p:cTn>
                              </p:par>
                              <p:par>
                                <p:cTn id="24" presetID="47" presetClass="exit" presetSubtype="0" fill="hold" nodeType="withEffect">
                                  <p:stCondLst>
                                    <p:cond delay="0"/>
                                  </p:stCondLst>
                                  <p:childTnLst>
                                    <p:animEffect transition="out" filter="fade">
                                      <p:cBhvr>
                                        <p:cTn id="25" dur="1000"/>
                                        <p:tgtEl>
                                          <p:spTgt spid="12"/>
                                        </p:tgtEl>
                                      </p:cBhvr>
                                    </p:animEffect>
                                    <p:anim calcmode="lin" valueType="num">
                                      <p:cBhvr>
                                        <p:cTn id="26" dur="1000"/>
                                        <p:tgtEl>
                                          <p:spTgt spid="12"/>
                                        </p:tgtEl>
                                        <p:attrNameLst>
                                          <p:attrName>ppt_x</p:attrName>
                                        </p:attrNameLst>
                                      </p:cBhvr>
                                      <p:tavLst>
                                        <p:tav tm="0">
                                          <p:val>
                                            <p:strVal val="ppt_x"/>
                                          </p:val>
                                        </p:tav>
                                        <p:tav tm="100000">
                                          <p:val>
                                            <p:strVal val="ppt_x"/>
                                          </p:val>
                                        </p:tav>
                                      </p:tavLst>
                                    </p:anim>
                                    <p:anim calcmode="lin" valueType="num">
                                      <p:cBhvr>
                                        <p:cTn id="27" dur="1000"/>
                                        <p:tgtEl>
                                          <p:spTgt spid="12"/>
                                        </p:tgtEl>
                                        <p:attrNameLst>
                                          <p:attrName>ppt_y</p:attrName>
                                        </p:attrNameLst>
                                      </p:cBhvr>
                                      <p:tavLst>
                                        <p:tav tm="0">
                                          <p:val>
                                            <p:strVal val="ppt_y"/>
                                          </p:val>
                                        </p:tav>
                                        <p:tav tm="100000">
                                          <p:val>
                                            <p:strVal val="ppt_y-.1"/>
                                          </p:val>
                                        </p:tav>
                                      </p:tavLst>
                                    </p:anim>
                                    <p:set>
                                      <p:cBhvr>
                                        <p:cTn id="28" dur="1" fill="hold">
                                          <p:stCondLst>
                                            <p:cond delay="999"/>
                                          </p:stCondLst>
                                        </p:cTn>
                                        <p:tgtEl>
                                          <p:spTgt spid="12"/>
                                        </p:tgtEl>
                                        <p:attrNameLst>
                                          <p:attrName>style.visibility</p:attrName>
                                        </p:attrNameLst>
                                      </p:cBhvr>
                                      <p:to>
                                        <p:strVal val="hidden"/>
                                      </p:to>
                                    </p:se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3"/>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47" presetClass="exit" presetSubtype="0" fill="hold" grpId="0" nodeType="clickEffect">
                                  <p:stCondLst>
                                    <p:cond delay="0"/>
                                  </p:stCondLst>
                                  <p:childTnLst>
                                    <p:animEffect transition="out" filter="fade">
                                      <p:cBhvr>
                                        <p:cTn id="36" dur="1000"/>
                                        <p:tgtEl>
                                          <p:spTgt spid="11"/>
                                        </p:tgtEl>
                                      </p:cBhvr>
                                    </p:animEffect>
                                    <p:anim calcmode="lin" valueType="num">
                                      <p:cBhvr>
                                        <p:cTn id="37" dur="1000"/>
                                        <p:tgtEl>
                                          <p:spTgt spid="11"/>
                                        </p:tgtEl>
                                        <p:attrNameLst>
                                          <p:attrName>ppt_x</p:attrName>
                                        </p:attrNameLst>
                                      </p:cBhvr>
                                      <p:tavLst>
                                        <p:tav tm="0">
                                          <p:val>
                                            <p:strVal val="ppt_x"/>
                                          </p:val>
                                        </p:tav>
                                        <p:tav tm="100000">
                                          <p:val>
                                            <p:strVal val="ppt_x"/>
                                          </p:val>
                                        </p:tav>
                                      </p:tavLst>
                                    </p:anim>
                                    <p:anim calcmode="lin" valueType="num">
                                      <p:cBhvr>
                                        <p:cTn id="38" dur="1000"/>
                                        <p:tgtEl>
                                          <p:spTgt spid="11"/>
                                        </p:tgtEl>
                                        <p:attrNameLst>
                                          <p:attrName>ppt_y</p:attrName>
                                        </p:attrNameLst>
                                      </p:cBhvr>
                                      <p:tavLst>
                                        <p:tav tm="0">
                                          <p:val>
                                            <p:strVal val="ppt_y"/>
                                          </p:val>
                                        </p:tav>
                                        <p:tav tm="100000">
                                          <p:val>
                                            <p:strVal val="ppt_y-.1"/>
                                          </p:val>
                                        </p:tav>
                                      </p:tavLst>
                                    </p:anim>
                                    <p:set>
                                      <p:cBhvr>
                                        <p:cTn id="39"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dung .wav"/>
                                        </p:tgtEl>
                                      </p:cMediaNode>
                                    </p:audio>
                                  </p:subTnLst>
                                </p:cTn>
                              </p:par>
                              <p:par>
                                <p:cTn id="40" presetID="47" presetClass="exit" presetSubtype="0" fill="hold" nodeType="withEffect">
                                  <p:stCondLst>
                                    <p:cond delay="0"/>
                                  </p:stCondLst>
                                  <p:childTnLst>
                                    <p:animEffect transition="out" filter="fade">
                                      <p:cBhvr>
                                        <p:cTn id="41" dur="1000"/>
                                        <p:tgtEl>
                                          <p:spTgt spid="10"/>
                                        </p:tgtEl>
                                      </p:cBhvr>
                                    </p:animEffect>
                                    <p:anim calcmode="lin" valueType="num">
                                      <p:cBhvr>
                                        <p:cTn id="42" dur="1000"/>
                                        <p:tgtEl>
                                          <p:spTgt spid="10"/>
                                        </p:tgtEl>
                                        <p:attrNameLst>
                                          <p:attrName>ppt_x</p:attrName>
                                        </p:attrNameLst>
                                      </p:cBhvr>
                                      <p:tavLst>
                                        <p:tav tm="0">
                                          <p:val>
                                            <p:strVal val="ppt_x"/>
                                          </p:val>
                                        </p:tav>
                                        <p:tav tm="100000">
                                          <p:val>
                                            <p:strVal val="ppt_x"/>
                                          </p:val>
                                        </p:tav>
                                      </p:tavLst>
                                    </p:anim>
                                    <p:anim calcmode="lin" valueType="num">
                                      <p:cBhvr>
                                        <p:cTn id="43" dur="1000"/>
                                        <p:tgtEl>
                                          <p:spTgt spid="10"/>
                                        </p:tgtEl>
                                        <p:attrNameLst>
                                          <p:attrName>ppt_y</p:attrName>
                                        </p:attrNameLst>
                                      </p:cBhvr>
                                      <p:tavLst>
                                        <p:tav tm="0">
                                          <p:val>
                                            <p:strVal val="ppt_y"/>
                                          </p:val>
                                        </p:tav>
                                        <p:tav tm="100000">
                                          <p:val>
                                            <p:strVal val="ppt_y-.1"/>
                                          </p:val>
                                        </p:tav>
                                      </p:tavLst>
                                    </p:anim>
                                    <p:set>
                                      <p:cBhvr>
                                        <p:cTn id="44" dur="1" fill="hold">
                                          <p:stCondLst>
                                            <p:cond delay="999"/>
                                          </p:stCondLst>
                                        </p:cTn>
                                        <p:tgtEl>
                                          <p:spTgt spid="10"/>
                                        </p:tgtEl>
                                        <p:attrNameLst>
                                          <p:attrName>style.visibility</p:attrName>
                                        </p:attrNameLst>
                                      </p:cBhvr>
                                      <p:to>
                                        <p:strVal val="hidden"/>
                                      </p:to>
                                    </p:set>
                                  </p:childTnLst>
                                </p:cTn>
                              </p:par>
                            </p:childTnLst>
                          </p:cTn>
                        </p:par>
                        <p:par>
                          <p:cTn id="45" fill="hold">
                            <p:stCondLst>
                              <p:cond delay="1000"/>
                            </p:stCondLst>
                            <p:childTnLst>
                              <p:par>
                                <p:cTn id="46" presetID="35" presetClass="path" presetSubtype="0" accel="50000" decel="50000" fill="hold" nodeType="afterEffect">
                                  <p:stCondLst>
                                    <p:cond delay="0"/>
                                  </p:stCondLst>
                                  <p:childTnLst>
                                    <p:animMotion origin="layout" path="M -0.0066 -0.00023 L -0.1316 -0.1669 " pathEditMode="relative" rAng="0" ptsTypes="AA">
                                      <p:cBhvr>
                                        <p:cTn id="47" dur="2000" fill="hold"/>
                                        <p:tgtEl>
                                          <p:spTgt spid="9"/>
                                        </p:tgtEl>
                                        <p:attrNameLst>
                                          <p:attrName>ppt_x</p:attrName>
                                          <p:attrName>ppt_y</p:attrName>
                                        </p:attrNameLst>
                                      </p:cBhvr>
                                      <p:rCtr x="-6250" y="-8333"/>
                                    </p:animMotion>
                                  </p:childTnLst>
                                </p:cTn>
                              </p:par>
                            </p:childTnLst>
                          </p:cTn>
                        </p:par>
                        <p:par>
                          <p:cTn id="48" fill="hold">
                            <p:stCondLst>
                              <p:cond delay="3000"/>
                            </p:stCondLst>
                            <p:childTnLst>
                              <p:par>
                                <p:cTn id="49" presetID="47" presetClass="exit" presetSubtype="0" fill="hold" nodeType="afterEffect">
                                  <p:stCondLst>
                                    <p:cond delay="0"/>
                                  </p:stCondLst>
                                  <p:childTnLst>
                                    <p:animEffect transition="out" filter="fade">
                                      <p:cBhvr>
                                        <p:cTn id="50" dur="2000"/>
                                        <p:tgtEl>
                                          <p:spTgt spid="9"/>
                                        </p:tgtEl>
                                      </p:cBhvr>
                                    </p:animEffect>
                                    <p:anim calcmode="lin" valueType="num">
                                      <p:cBhvr>
                                        <p:cTn id="51" dur="2000"/>
                                        <p:tgtEl>
                                          <p:spTgt spid="9"/>
                                        </p:tgtEl>
                                        <p:attrNameLst>
                                          <p:attrName>ppt_x</p:attrName>
                                        </p:attrNameLst>
                                      </p:cBhvr>
                                      <p:tavLst>
                                        <p:tav tm="0">
                                          <p:val>
                                            <p:strVal val="ppt_x"/>
                                          </p:val>
                                        </p:tav>
                                        <p:tav tm="100000">
                                          <p:val>
                                            <p:strVal val="ppt_x"/>
                                          </p:val>
                                        </p:tav>
                                      </p:tavLst>
                                    </p:anim>
                                    <p:anim calcmode="lin" valueType="num">
                                      <p:cBhvr>
                                        <p:cTn id="52" dur="2000"/>
                                        <p:tgtEl>
                                          <p:spTgt spid="9"/>
                                        </p:tgtEl>
                                        <p:attrNameLst>
                                          <p:attrName>ppt_y</p:attrName>
                                        </p:attrNameLst>
                                      </p:cBhvr>
                                      <p:tavLst>
                                        <p:tav tm="0">
                                          <p:val>
                                            <p:strVal val="ppt_y"/>
                                          </p:val>
                                        </p:tav>
                                        <p:tav tm="100000">
                                          <p:val>
                                            <p:strVal val="ppt_y-.1"/>
                                          </p:val>
                                        </p:tav>
                                      </p:tavLst>
                                    </p:anim>
                                    <p:set>
                                      <p:cBhvr>
                                        <p:cTn id="53" dur="1" fill="hold">
                                          <p:stCondLst>
                                            <p:cond delay="1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4" restart="whenNotActive" fill="hold" evtFilter="cancelBubble" nodeType="interactiveSeq">
                <p:stCondLst>
                  <p:cond evt="onClick" delay="0">
                    <p:tgtEl>
                      <p:spTgt spid="8"/>
                    </p:tgtEl>
                  </p:cond>
                </p:stCondLst>
                <p:endSync evt="end" delay="0">
                  <p:rtn val="all"/>
                </p:endSync>
                <p:childTnLst>
                  <p:par>
                    <p:cTn id="55" fill="hold">
                      <p:stCondLst>
                        <p:cond delay="0"/>
                      </p:stCondLst>
                      <p:childTnLst>
                        <p:par>
                          <p:cTn id="56" fill="hold">
                            <p:stCondLst>
                              <p:cond delay="0"/>
                            </p:stCondLst>
                            <p:childTnLst>
                              <p:par>
                                <p:cTn id="57" presetID="47" presetClass="exit" presetSubtype="0" fill="hold" grpId="0" nodeType="clickEffect">
                                  <p:stCondLst>
                                    <p:cond delay="0"/>
                                  </p:stCondLst>
                                  <p:childTnLst>
                                    <p:animEffect transition="out" filter="fade">
                                      <p:cBhvr>
                                        <p:cTn id="58" dur="1000"/>
                                        <p:tgtEl>
                                          <p:spTgt spid="8"/>
                                        </p:tgtEl>
                                      </p:cBhvr>
                                    </p:animEffect>
                                    <p:anim calcmode="lin" valueType="num">
                                      <p:cBhvr>
                                        <p:cTn id="59" dur="1000"/>
                                        <p:tgtEl>
                                          <p:spTgt spid="8"/>
                                        </p:tgtEl>
                                        <p:attrNameLst>
                                          <p:attrName>ppt_x</p:attrName>
                                        </p:attrNameLst>
                                      </p:cBhvr>
                                      <p:tavLst>
                                        <p:tav tm="0">
                                          <p:val>
                                            <p:strVal val="ppt_x"/>
                                          </p:val>
                                        </p:tav>
                                        <p:tav tm="100000">
                                          <p:val>
                                            <p:strVal val="ppt_x"/>
                                          </p:val>
                                        </p:tav>
                                      </p:tavLst>
                                    </p:anim>
                                    <p:anim calcmode="lin" valueType="num">
                                      <p:cBhvr>
                                        <p:cTn id="60" dur="1000"/>
                                        <p:tgtEl>
                                          <p:spTgt spid="8"/>
                                        </p:tgtEl>
                                        <p:attrNameLst>
                                          <p:attrName>ppt_y</p:attrName>
                                        </p:attrNameLst>
                                      </p:cBhvr>
                                      <p:tavLst>
                                        <p:tav tm="0">
                                          <p:val>
                                            <p:strVal val="ppt_y"/>
                                          </p:val>
                                        </p:tav>
                                        <p:tav tm="100000">
                                          <p:val>
                                            <p:strVal val="ppt_y-.1"/>
                                          </p:val>
                                        </p:tav>
                                      </p:tavLst>
                                    </p:anim>
                                    <p:set>
                                      <p:cBhvr>
                                        <p:cTn id="61" dur="1" fill="hold">
                                          <p:stCondLst>
                                            <p:cond delay="999"/>
                                          </p:stCondLst>
                                        </p:cTn>
                                        <p:tgtEl>
                                          <p:spTgt spid="8"/>
                                        </p:tgtEl>
                                        <p:attrNameLst>
                                          <p:attrName>style.visibility</p:attrName>
                                        </p:attrNameLst>
                                      </p:cBhvr>
                                      <p:to>
                                        <p:strVal val="hidden"/>
                                      </p:to>
                                    </p:set>
                                  </p:childTnLst>
                                </p:cTn>
                              </p:par>
                              <p:par>
                                <p:cTn id="62" presetID="47" presetClass="exit" presetSubtype="0" fill="hold" nodeType="withEffect">
                                  <p:stCondLst>
                                    <p:cond delay="0"/>
                                  </p:stCondLst>
                                  <p:childTnLst>
                                    <p:animEffect transition="out" filter="fade">
                                      <p:cBhvr>
                                        <p:cTn id="63" dur="1000"/>
                                        <p:tgtEl>
                                          <p:spTgt spid="7"/>
                                        </p:tgtEl>
                                      </p:cBhvr>
                                    </p:animEffect>
                                    <p:anim calcmode="lin" valueType="num">
                                      <p:cBhvr>
                                        <p:cTn id="64" dur="1000"/>
                                        <p:tgtEl>
                                          <p:spTgt spid="7"/>
                                        </p:tgtEl>
                                        <p:attrNameLst>
                                          <p:attrName>ppt_x</p:attrName>
                                        </p:attrNameLst>
                                      </p:cBhvr>
                                      <p:tavLst>
                                        <p:tav tm="0">
                                          <p:val>
                                            <p:strVal val="ppt_x"/>
                                          </p:val>
                                        </p:tav>
                                        <p:tav tm="100000">
                                          <p:val>
                                            <p:strVal val="ppt_x"/>
                                          </p:val>
                                        </p:tav>
                                      </p:tavLst>
                                    </p:anim>
                                    <p:anim calcmode="lin" valueType="num">
                                      <p:cBhvr>
                                        <p:cTn id="65" dur="1000"/>
                                        <p:tgtEl>
                                          <p:spTgt spid="7"/>
                                        </p:tgtEl>
                                        <p:attrNameLst>
                                          <p:attrName>ppt_y</p:attrName>
                                        </p:attrNameLst>
                                      </p:cBhvr>
                                      <p:tavLst>
                                        <p:tav tm="0">
                                          <p:val>
                                            <p:strVal val="ppt_y"/>
                                          </p:val>
                                        </p:tav>
                                        <p:tav tm="100000">
                                          <p:val>
                                            <p:strVal val="ppt_y-.1"/>
                                          </p:val>
                                        </p:tav>
                                      </p:tavLst>
                                    </p:anim>
                                    <p:set>
                                      <p:cBhvr>
                                        <p:cTn id="66" dur="1" fill="hold">
                                          <p:stCondLst>
                                            <p:cond delay="999"/>
                                          </p:stCondLst>
                                        </p:cTn>
                                        <p:tgtEl>
                                          <p:spTgt spid="7"/>
                                        </p:tgtEl>
                                        <p:attrNameLst>
                                          <p:attrName>style.visibility</p:attrName>
                                        </p:attrNameLst>
                                      </p:cBhvr>
                                      <p:to>
                                        <p:strVal val="hidden"/>
                                      </p:to>
                                    </p:set>
                                  </p:childTnLst>
                                </p:cTn>
                              </p:par>
                            </p:childTnLst>
                          </p:cTn>
                        </p:par>
                        <p:par>
                          <p:cTn id="67" fill="hold">
                            <p:stCondLst>
                              <p:cond delay="1000"/>
                            </p:stCondLst>
                            <p:childTnLst>
                              <p:par>
                                <p:cTn id="68" presetID="1"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8"/>
                  </p:tgtEl>
                </p:cond>
              </p:nextCondLst>
            </p:seq>
          </p:childTnLst>
        </p:cTn>
      </p:par>
    </p:tnLst>
    <p:bldLst>
      <p:bldP spid="8" grpId="0"/>
      <p:bldP spid="11" grpId="0"/>
      <p:bldP spid="13" grpId="0"/>
      <p:bldP spid="14" grpId="0" animBg="1"/>
      <p:bldP spid="15" grpId="0" animBg="1"/>
      <p:bldP spid="16" grpId="0"/>
      <p:bldP spid="17" grpId="0" animBg="1"/>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bf70f5ebf1a718aef076b27dd45a5b3.png"/>
          <p:cNvPicPr>
            <a:picLocks noChangeAspect="1"/>
          </p:cNvPicPr>
          <p:nvPr/>
        </p:nvPicPr>
        <p:blipFill>
          <a:blip r:embed="rId4" cstate="print"/>
          <a:stretch>
            <a:fillRect/>
          </a:stretch>
        </p:blipFill>
        <p:spPr>
          <a:xfrm>
            <a:off x="1" y="-4649"/>
            <a:ext cx="12191999" cy="6934200"/>
          </a:xfrm>
          <a:prstGeom prst="rect">
            <a:avLst/>
          </a:prstGeom>
        </p:spPr>
      </p:pic>
      <p:pic>
        <p:nvPicPr>
          <p:cNvPr id="3" name="Picture 2" descr="e324d9d037662d64fc16b51b9bfbdbac.png"/>
          <p:cNvPicPr>
            <a:picLocks noChangeAspect="1"/>
          </p:cNvPicPr>
          <p:nvPr/>
        </p:nvPicPr>
        <p:blipFill>
          <a:blip r:embed="rId5" cstate="print"/>
          <a:stretch>
            <a:fillRect/>
          </a:stretch>
        </p:blipFill>
        <p:spPr>
          <a:xfrm>
            <a:off x="4991100" y="5283487"/>
            <a:ext cx="1905000" cy="2057400"/>
          </a:xfrm>
          <a:prstGeom prst="rect">
            <a:avLst/>
          </a:prstGeom>
        </p:spPr>
      </p:pic>
      <p:pic>
        <p:nvPicPr>
          <p:cNvPr id="4" name="Picture 3" descr="e324d9d037662d64fc16b51b9bfbdbac.png"/>
          <p:cNvPicPr>
            <a:picLocks noChangeAspect="1"/>
          </p:cNvPicPr>
          <p:nvPr/>
        </p:nvPicPr>
        <p:blipFill>
          <a:blip r:embed="rId6" cstate="print"/>
          <a:stretch>
            <a:fillRect/>
          </a:stretch>
        </p:blipFill>
        <p:spPr>
          <a:xfrm>
            <a:off x="7620000" y="5359687"/>
            <a:ext cx="1905000" cy="1923494"/>
          </a:xfrm>
          <a:prstGeom prst="rect">
            <a:avLst/>
          </a:prstGeom>
        </p:spPr>
      </p:pic>
      <p:pic>
        <p:nvPicPr>
          <p:cNvPr id="5" name="Picture 4" descr="e324d9d037662d64fc16b51b9bfbdbac.png"/>
          <p:cNvPicPr>
            <a:picLocks noChangeAspect="1"/>
          </p:cNvPicPr>
          <p:nvPr/>
        </p:nvPicPr>
        <p:blipFill>
          <a:blip r:embed="rId6" cstate="print"/>
          <a:stretch>
            <a:fillRect/>
          </a:stretch>
        </p:blipFill>
        <p:spPr>
          <a:xfrm>
            <a:off x="2238737" y="5350440"/>
            <a:ext cx="1905000" cy="1923494"/>
          </a:xfrm>
          <a:prstGeom prst="rect">
            <a:avLst/>
          </a:prstGeom>
        </p:spPr>
      </p:pic>
      <p:pic>
        <p:nvPicPr>
          <p:cNvPr id="6" name="Picture 5" descr="4f942a9486ec68153575dc78a42d480b.png"/>
          <p:cNvPicPr>
            <a:picLocks noChangeAspect="1"/>
          </p:cNvPicPr>
          <p:nvPr/>
        </p:nvPicPr>
        <p:blipFill>
          <a:blip r:embed="rId7" cstate="print"/>
          <a:stretch>
            <a:fillRect/>
          </a:stretch>
        </p:blipFill>
        <p:spPr>
          <a:xfrm>
            <a:off x="-3860799" y="2590800"/>
            <a:ext cx="4114800" cy="3733800"/>
          </a:xfrm>
          <a:prstGeom prst="rect">
            <a:avLst/>
          </a:prstGeom>
        </p:spPr>
      </p:pic>
      <p:pic>
        <p:nvPicPr>
          <p:cNvPr id="7" name="Picture 6" descr="e86f050d219b5585368f7ef298c00175.png"/>
          <p:cNvPicPr>
            <a:picLocks noChangeAspect="1"/>
          </p:cNvPicPr>
          <p:nvPr/>
        </p:nvPicPr>
        <p:blipFill>
          <a:blip r:embed="rId8" cstate="print"/>
          <a:stretch>
            <a:fillRect/>
          </a:stretch>
        </p:blipFill>
        <p:spPr>
          <a:xfrm>
            <a:off x="2423933" y="5084665"/>
            <a:ext cx="1719804" cy="1653658"/>
          </a:xfrm>
          <a:prstGeom prst="rect">
            <a:avLst/>
          </a:prstGeom>
        </p:spPr>
      </p:pic>
      <p:sp>
        <p:nvSpPr>
          <p:cNvPr id="8" name="TextBox 7"/>
          <p:cNvSpPr txBox="1"/>
          <p:nvPr/>
        </p:nvSpPr>
        <p:spPr>
          <a:xfrm>
            <a:off x="2766834" y="5629584"/>
            <a:ext cx="747049" cy="584775"/>
          </a:xfrm>
          <a:prstGeom prst="rect">
            <a:avLst/>
          </a:prstGeom>
          <a:noFill/>
        </p:spPr>
        <p:txBody>
          <a:bodyPr wrap="square" rtlCol="0">
            <a:spAutoFit/>
          </a:bodyPr>
          <a:lstStyle/>
          <a:p>
            <a:pPr algn="ctr"/>
            <a:r>
              <a:rPr lang="en-US" sz="3200" dirty="0">
                <a:solidFill>
                  <a:srgbClr val="FFFF00"/>
                </a:solidFill>
                <a:latin typeface="Arial" panose="020B0604020202020204" pitchFamily="34" charset="0"/>
                <a:cs typeface="Arial" panose="020B0604020202020204" pitchFamily="34" charset="0"/>
              </a:rPr>
              <a:t>A</a:t>
            </a:r>
          </a:p>
        </p:txBody>
      </p:sp>
      <p:pic>
        <p:nvPicPr>
          <p:cNvPr id="9" name="Picture 8" descr="ca.png"/>
          <p:cNvPicPr>
            <a:picLocks noChangeAspect="1"/>
          </p:cNvPicPr>
          <p:nvPr/>
        </p:nvPicPr>
        <p:blipFill>
          <a:blip r:embed="rId9" cstate="print"/>
          <a:stretch>
            <a:fillRect/>
          </a:stretch>
        </p:blipFill>
        <p:spPr>
          <a:xfrm>
            <a:off x="8410094" y="5785629"/>
            <a:ext cx="533400" cy="473671"/>
          </a:xfrm>
          <a:prstGeom prst="rect">
            <a:avLst/>
          </a:prstGeom>
        </p:spPr>
      </p:pic>
      <p:pic>
        <p:nvPicPr>
          <p:cNvPr id="10" name="Picture 9" descr="e86f050d219b5585368f7ef298c00175.png"/>
          <p:cNvPicPr>
            <a:picLocks noChangeAspect="1"/>
          </p:cNvPicPr>
          <p:nvPr/>
        </p:nvPicPr>
        <p:blipFill>
          <a:blip r:embed="rId10" cstate="print"/>
          <a:stretch>
            <a:fillRect/>
          </a:stretch>
        </p:blipFill>
        <p:spPr>
          <a:xfrm>
            <a:off x="7796033" y="5022903"/>
            <a:ext cx="1761522" cy="1697510"/>
          </a:xfrm>
          <a:prstGeom prst="rect">
            <a:avLst/>
          </a:prstGeom>
        </p:spPr>
      </p:pic>
      <p:sp>
        <p:nvSpPr>
          <p:cNvPr id="11" name="TextBox 10"/>
          <p:cNvSpPr txBox="1"/>
          <p:nvPr/>
        </p:nvSpPr>
        <p:spPr>
          <a:xfrm>
            <a:off x="8229601" y="5619108"/>
            <a:ext cx="609600" cy="584775"/>
          </a:xfrm>
          <a:prstGeom prst="rect">
            <a:avLst/>
          </a:prstGeom>
          <a:noFill/>
        </p:spPr>
        <p:txBody>
          <a:bodyPr wrap="square" rtlCol="0">
            <a:spAutoFit/>
          </a:bodyPr>
          <a:lstStyle/>
          <a:p>
            <a:pPr algn="ctr"/>
            <a:r>
              <a:rPr lang="en-US" sz="3200">
                <a:solidFill>
                  <a:srgbClr val="FFFF00"/>
                </a:solidFill>
                <a:latin typeface="Arial" panose="020B0604020202020204" pitchFamily="34" charset="0"/>
                <a:cs typeface="Arial" panose="020B0604020202020204" pitchFamily="34" charset="0"/>
              </a:rPr>
              <a:t>C</a:t>
            </a:r>
            <a:endParaRPr lang="en-US" sz="3200" dirty="0">
              <a:solidFill>
                <a:srgbClr val="FFFF00"/>
              </a:solidFill>
              <a:latin typeface="Arial" panose="020B0604020202020204" pitchFamily="34" charset="0"/>
              <a:cs typeface="Arial" panose="020B0604020202020204" pitchFamily="34" charset="0"/>
            </a:endParaRPr>
          </a:p>
        </p:txBody>
      </p:sp>
      <p:pic>
        <p:nvPicPr>
          <p:cNvPr id="12" name="Picture 11" descr="e86f050d219b5585368f7ef298c00175.png"/>
          <p:cNvPicPr>
            <a:picLocks noChangeAspect="1"/>
          </p:cNvPicPr>
          <p:nvPr/>
        </p:nvPicPr>
        <p:blipFill>
          <a:blip r:embed="rId11" cstate="print"/>
          <a:stretch>
            <a:fillRect/>
          </a:stretch>
        </p:blipFill>
        <p:spPr>
          <a:xfrm>
            <a:off x="5181601" y="5083770"/>
            <a:ext cx="1752600" cy="1676400"/>
          </a:xfrm>
          <a:prstGeom prst="rect">
            <a:avLst/>
          </a:prstGeom>
        </p:spPr>
      </p:pic>
      <p:sp>
        <p:nvSpPr>
          <p:cNvPr id="13" name="TextBox 12"/>
          <p:cNvSpPr txBox="1"/>
          <p:nvPr/>
        </p:nvSpPr>
        <p:spPr>
          <a:xfrm>
            <a:off x="5638801" y="5663626"/>
            <a:ext cx="560287" cy="584775"/>
          </a:xfrm>
          <a:prstGeom prst="rect">
            <a:avLst/>
          </a:prstGeom>
          <a:noFill/>
        </p:spPr>
        <p:txBody>
          <a:bodyPr wrap="square" rtlCol="0">
            <a:spAutoFit/>
          </a:bodyPr>
          <a:lstStyle/>
          <a:p>
            <a:pPr algn="ctr"/>
            <a:r>
              <a:rPr lang="en-US" sz="3200">
                <a:solidFill>
                  <a:srgbClr val="FFFF00"/>
                </a:solidFill>
                <a:latin typeface="Arial" panose="020B0604020202020204" pitchFamily="34" charset="0"/>
                <a:cs typeface="Arial" panose="020B0604020202020204" pitchFamily="34" charset="0"/>
              </a:rPr>
              <a:t>B</a:t>
            </a:r>
            <a:endParaRPr lang="en-US" sz="3200" dirty="0">
              <a:solidFill>
                <a:srgbClr val="FFFF00"/>
              </a:solidFill>
              <a:latin typeface="Arial" panose="020B0604020202020204" pitchFamily="34" charset="0"/>
              <a:cs typeface="Arial" panose="020B0604020202020204" pitchFamily="34" charset="0"/>
            </a:endParaRPr>
          </a:p>
        </p:txBody>
      </p:sp>
      <p:sp>
        <p:nvSpPr>
          <p:cNvPr id="14" name="Rectangle 13"/>
          <p:cNvSpPr/>
          <p:nvPr/>
        </p:nvSpPr>
        <p:spPr>
          <a:xfrm>
            <a:off x="2497962" y="5596522"/>
            <a:ext cx="1386551"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prstClr val="black"/>
                </a:solidFill>
                <a:latin typeface="Arial" panose="020B0604020202020204" pitchFamily="34" charset="0"/>
                <a:cs typeface="Arial" panose="020B0604020202020204" pitchFamily="34" charset="0"/>
              </a:rPr>
              <a:t>Sai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mất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rồi</a:t>
            </a:r>
            <a:endParaRPr lang="en-US" sz="2800" dirty="0">
              <a:solidFill>
                <a:prstClr val="black"/>
              </a:solidFill>
              <a:latin typeface="Arial" panose="020B0604020202020204" pitchFamily="34" charset="0"/>
              <a:cs typeface="Arial" panose="020B0604020202020204" pitchFamily="34" charset="0"/>
            </a:endParaRPr>
          </a:p>
        </p:txBody>
      </p:sp>
      <p:sp>
        <p:nvSpPr>
          <p:cNvPr id="15" name="Rectangle 14"/>
          <p:cNvSpPr/>
          <p:nvPr/>
        </p:nvSpPr>
        <p:spPr>
          <a:xfrm>
            <a:off x="5283002" y="5597643"/>
            <a:ext cx="12954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prstClr val="black"/>
                </a:solidFill>
                <a:latin typeface="Arial" panose="020B0604020202020204" pitchFamily="34" charset="0"/>
                <a:cs typeface="Arial" panose="020B0604020202020204" pitchFamily="34" charset="0"/>
              </a:rPr>
              <a:t>Sai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mất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rồi</a:t>
            </a:r>
            <a:endParaRPr lang="en-US" sz="2800" dirty="0">
              <a:solidFill>
                <a:prstClr val="black"/>
              </a:solidFill>
              <a:latin typeface="Arial" panose="020B0604020202020204" pitchFamily="34" charset="0"/>
              <a:cs typeface="Arial" panose="020B0604020202020204" pitchFamily="34" charset="0"/>
            </a:endParaRPr>
          </a:p>
        </p:txBody>
      </p:sp>
      <p:sp>
        <p:nvSpPr>
          <p:cNvPr id="17" name="Rectangle 16"/>
          <p:cNvSpPr/>
          <p:nvPr/>
        </p:nvSpPr>
        <p:spPr>
          <a:xfrm>
            <a:off x="160962" y="679411"/>
            <a:ext cx="6245746"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u="sng">
                <a:solidFill>
                  <a:srgbClr val="00B050"/>
                </a:solidFill>
                <a:latin typeface="Arial" panose="020B0604020202020204" pitchFamily="34" charset="0"/>
                <a:cs typeface="Arial" panose="020B0604020202020204" pitchFamily="34" charset="0"/>
              </a:rPr>
              <a:t>Câu 3: </a:t>
            </a:r>
            <a:r>
              <a:rPr lang="en-US" sz="3200" b="1">
                <a:solidFill>
                  <a:srgbClr val="00B050"/>
                </a:solidFill>
                <a:latin typeface="Arial" panose="020B0604020202020204" pitchFamily="34" charset="0"/>
                <a:cs typeface="Arial" panose="020B0604020202020204" pitchFamily="34" charset="0"/>
              </a:rPr>
              <a:t>Số học sinh nữ so với số học sinh nam trong lớp là:</a:t>
            </a:r>
            <a:endParaRPr lang="en-US" sz="3200">
              <a:solidFill>
                <a:srgbClr val="00B050"/>
              </a:solidFill>
              <a:latin typeface="Arial" panose="020B0604020202020204" pitchFamily="34" charset="0"/>
              <a:cs typeface="Arial" panose="020B0604020202020204" pitchFamily="34" charset="0"/>
            </a:endParaRPr>
          </a:p>
        </p:txBody>
      </p:sp>
      <p:sp>
        <p:nvSpPr>
          <p:cNvPr id="18" name="Rectangle 17"/>
          <p:cNvSpPr/>
          <p:nvPr/>
        </p:nvSpPr>
        <p:spPr>
          <a:xfrm>
            <a:off x="572542" y="1920860"/>
            <a:ext cx="2843682" cy="533400"/>
          </a:xfrm>
          <a:prstGeom prst="rect">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Arial" panose="020B0604020202020204" pitchFamily="34" charset="0"/>
                <a:cs typeface="Arial" panose="020B0604020202020204" pitchFamily="34" charset="0"/>
              </a:rPr>
              <a:t>A.</a:t>
            </a:r>
            <a:r>
              <a:rPr lang="en-US" sz="3200">
                <a:solidFill>
                  <a:schemeClr val="bg1"/>
                </a:solidFill>
                <a:latin typeface="Arial" panose="020B0604020202020204" pitchFamily="34" charset="0"/>
                <a:cs typeface="Arial" panose="020B0604020202020204" pitchFamily="34" charset="0"/>
              </a:rPr>
              <a:t> Nhiều hơn</a:t>
            </a:r>
            <a:endParaRPr lang="en-US" sz="32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3783856" y="1915142"/>
            <a:ext cx="2795490" cy="533400"/>
          </a:xfrm>
          <a:prstGeom prst="rect">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Arial" panose="020B0604020202020204" pitchFamily="34" charset="0"/>
                <a:cs typeface="Arial" panose="020B0604020202020204" pitchFamily="34" charset="0"/>
              </a:rPr>
              <a:t>B.</a:t>
            </a:r>
            <a:r>
              <a:rPr lang="en-US" sz="3200">
                <a:solidFill>
                  <a:schemeClr val="bg1"/>
                </a:solidFill>
                <a:latin typeface="Arial" panose="020B0604020202020204" pitchFamily="34" charset="0"/>
                <a:cs typeface="Arial" panose="020B0604020202020204" pitchFamily="34" charset="0"/>
              </a:rPr>
              <a:t> Bằng nhau</a:t>
            </a:r>
            <a:endParaRPr lang="en-US" sz="3200" dirty="0">
              <a:solidFill>
                <a:schemeClr val="bg1"/>
              </a:solidFill>
              <a:latin typeface="Arial" panose="020B0604020202020204" pitchFamily="34" charset="0"/>
              <a:cs typeface="Arial" panose="020B0604020202020204" pitchFamily="34" charset="0"/>
            </a:endParaRPr>
          </a:p>
        </p:txBody>
      </p:sp>
      <p:sp>
        <p:nvSpPr>
          <p:cNvPr id="20" name="Rectangle 19"/>
          <p:cNvSpPr/>
          <p:nvPr/>
        </p:nvSpPr>
        <p:spPr>
          <a:xfrm>
            <a:off x="2368203" y="2590800"/>
            <a:ext cx="2389707" cy="533400"/>
          </a:xfrm>
          <a:prstGeom prst="rect">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Arial" panose="020B0604020202020204" pitchFamily="34" charset="0"/>
                <a:cs typeface="Arial" panose="020B0604020202020204" pitchFamily="34" charset="0"/>
              </a:rPr>
              <a:t>C.</a:t>
            </a:r>
            <a:r>
              <a:rPr lang="en-US" sz="3200">
                <a:solidFill>
                  <a:schemeClr val="bg1"/>
                </a:solidFill>
                <a:latin typeface="Arial" panose="020B0604020202020204" pitchFamily="34" charset="0"/>
                <a:cs typeface="Arial" panose="020B0604020202020204" pitchFamily="34" charset="0"/>
              </a:rPr>
              <a:t> Ít hơn</a:t>
            </a:r>
            <a:endParaRPr lang="en-US" sz="3200" dirty="0">
              <a:solidFill>
                <a:schemeClr val="bg1"/>
              </a:solidFill>
              <a:latin typeface="Arial" panose="020B0604020202020204" pitchFamily="34" charset="0"/>
              <a:cs typeface="Arial" panose="020B0604020202020204" pitchFamily="34" charset="0"/>
            </a:endParaRPr>
          </a:p>
        </p:txBody>
      </p:sp>
      <p:sp>
        <p:nvSpPr>
          <p:cNvPr id="22" name="Right Arrow 21">
            <a:hlinkClick r:id="rId12" action="ppaction://hlinksldjump"/>
          </p:cNvPr>
          <p:cNvSpPr/>
          <p:nvPr/>
        </p:nvSpPr>
        <p:spPr>
          <a:xfrm>
            <a:off x="10809791" y="6117049"/>
            <a:ext cx="458166" cy="43272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latin typeface="Calibri"/>
            </a:endParaRPr>
          </a:p>
        </p:txBody>
      </p:sp>
      <p:pic>
        <p:nvPicPr>
          <p:cNvPr id="23" name="Picture 22"/>
          <p:cNvPicPr>
            <a:picLocks noChangeAspect="1"/>
          </p:cNvPicPr>
          <p:nvPr/>
        </p:nvPicPr>
        <p:blipFill>
          <a:blip r:embed="rId13"/>
          <a:stretch>
            <a:fillRect/>
          </a:stretch>
        </p:blipFill>
        <p:spPr>
          <a:xfrm>
            <a:off x="6832447" y="69467"/>
            <a:ext cx="5341250" cy="3680178"/>
          </a:xfrm>
          <a:prstGeom prst="rect">
            <a:avLst/>
          </a:prstGeom>
        </p:spPr>
      </p:pic>
      <p:sp>
        <p:nvSpPr>
          <p:cNvPr id="24" name="Rounded Rectangle 23"/>
          <p:cNvSpPr/>
          <p:nvPr/>
        </p:nvSpPr>
        <p:spPr>
          <a:xfrm>
            <a:off x="20205" y="11289"/>
            <a:ext cx="4713514" cy="576943"/>
          </a:xfrm>
          <a:prstGeom prst="roundRect">
            <a:avLst>
              <a:gd name="adj" fmla="val 50000"/>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HOẠT ĐỘNG VẬN DỤNG</a:t>
            </a:r>
          </a:p>
        </p:txBody>
      </p:sp>
    </p:spTree>
    <p:extLst>
      <p:ext uri="{BB962C8B-B14F-4D97-AF65-F5344CB8AC3E}">
        <p14:creationId xmlns:p14="http://schemas.microsoft.com/office/powerpoint/2010/main" val="3237519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3.33333E-6 1.11022E-16 L 0.56667 0.00556 " pathEditMode="relative" rAng="0" ptsTypes="AA">
                                      <p:cBhvr>
                                        <p:cTn id="6" dur="2000" fill="hold"/>
                                        <p:tgtEl>
                                          <p:spTgt spid="6"/>
                                        </p:tgtEl>
                                        <p:attrNameLst>
                                          <p:attrName>ppt_x</p:attrName>
                                          <p:attrName>ppt_y</p:attrName>
                                        </p:attrNameLst>
                                      </p:cBhvr>
                                      <p:rCtr x="28333" y="278"/>
                                    </p:animMotion>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47" presetClass="exit" presetSubtype="0" fill="hold" grpId="0" nodeType="clickEffect">
                                  <p:stCondLst>
                                    <p:cond delay="0"/>
                                  </p:stCondLst>
                                  <p:childTnLst>
                                    <p:animEffect transition="out" filter="fade">
                                      <p:cBhvr>
                                        <p:cTn id="20" dur="1000"/>
                                        <p:tgtEl>
                                          <p:spTgt spid="13"/>
                                        </p:tgtEl>
                                      </p:cBhvr>
                                    </p:animEffect>
                                    <p:anim calcmode="lin" valueType="num">
                                      <p:cBhvr>
                                        <p:cTn id="21" dur="1000"/>
                                        <p:tgtEl>
                                          <p:spTgt spid="13"/>
                                        </p:tgtEl>
                                        <p:attrNameLst>
                                          <p:attrName>ppt_x</p:attrName>
                                        </p:attrNameLst>
                                      </p:cBhvr>
                                      <p:tavLst>
                                        <p:tav tm="0">
                                          <p:val>
                                            <p:strVal val="ppt_x"/>
                                          </p:val>
                                        </p:tav>
                                        <p:tav tm="100000">
                                          <p:val>
                                            <p:strVal val="ppt_x"/>
                                          </p:val>
                                        </p:tav>
                                      </p:tavLst>
                                    </p:anim>
                                    <p:anim calcmode="lin" valueType="num">
                                      <p:cBhvr>
                                        <p:cTn id="22" dur="1000"/>
                                        <p:tgtEl>
                                          <p:spTgt spid="13"/>
                                        </p:tgtEl>
                                        <p:attrNameLst>
                                          <p:attrName>ppt_y</p:attrName>
                                        </p:attrNameLst>
                                      </p:cBhvr>
                                      <p:tavLst>
                                        <p:tav tm="0">
                                          <p:val>
                                            <p:strVal val="ppt_y"/>
                                          </p:val>
                                        </p:tav>
                                        <p:tav tm="100000">
                                          <p:val>
                                            <p:strVal val="ppt_y-.1"/>
                                          </p:val>
                                        </p:tav>
                                      </p:tavLst>
                                    </p:anim>
                                    <p:set>
                                      <p:cBhvr>
                                        <p:cTn id="23"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dung .wav"/>
                                        </p:tgtEl>
                                      </p:cMediaNode>
                                    </p:audio>
                                  </p:subTnLst>
                                </p:cTn>
                              </p:par>
                              <p:par>
                                <p:cTn id="24" presetID="47" presetClass="exit" presetSubtype="0" fill="hold" nodeType="withEffect">
                                  <p:stCondLst>
                                    <p:cond delay="0"/>
                                  </p:stCondLst>
                                  <p:childTnLst>
                                    <p:animEffect transition="out" filter="fade">
                                      <p:cBhvr>
                                        <p:cTn id="25" dur="1000"/>
                                        <p:tgtEl>
                                          <p:spTgt spid="12"/>
                                        </p:tgtEl>
                                      </p:cBhvr>
                                    </p:animEffect>
                                    <p:anim calcmode="lin" valueType="num">
                                      <p:cBhvr>
                                        <p:cTn id="26" dur="1000"/>
                                        <p:tgtEl>
                                          <p:spTgt spid="12"/>
                                        </p:tgtEl>
                                        <p:attrNameLst>
                                          <p:attrName>ppt_x</p:attrName>
                                        </p:attrNameLst>
                                      </p:cBhvr>
                                      <p:tavLst>
                                        <p:tav tm="0">
                                          <p:val>
                                            <p:strVal val="ppt_x"/>
                                          </p:val>
                                        </p:tav>
                                        <p:tav tm="100000">
                                          <p:val>
                                            <p:strVal val="ppt_x"/>
                                          </p:val>
                                        </p:tav>
                                      </p:tavLst>
                                    </p:anim>
                                    <p:anim calcmode="lin" valueType="num">
                                      <p:cBhvr>
                                        <p:cTn id="27" dur="1000"/>
                                        <p:tgtEl>
                                          <p:spTgt spid="12"/>
                                        </p:tgtEl>
                                        <p:attrNameLst>
                                          <p:attrName>ppt_y</p:attrName>
                                        </p:attrNameLst>
                                      </p:cBhvr>
                                      <p:tavLst>
                                        <p:tav tm="0">
                                          <p:val>
                                            <p:strVal val="ppt_y"/>
                                          </p:val>
                                        </p:tav>
                                        <p:tav tm="100000">
                                          <p:val>
                                            <p:strVal val="ppt_y-.1"/>
                                          </p:val>
                                        </p:tav>
                                      </p:tavLst>
                                    </p:anim>
                                    <p:set>
                                      <p:cBhvr>
                                        <p:cTn id="28" dur="1" fill="hold">
                                          <p:stCondLst>
                                            <p:cond delay="999"/>
                                          </p:stCondLst>
                                        </p:cTn>
                                        <p:tgtEl>
                                          <p:spTgt spid="12"/>
                                        </p:tgtEl>
                                        <p:attrNameLst>
                                          <p:attrName>style.visibility</p:attrName>
                                        </p:attrNameLst>
                                      </p:cBhvr>
                                      <p:to>
                                        <p:strVal val="hidden"/>
                                      </p:to>
                                    </p:se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3"/>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47" presetClass="exit" presetSubtype="0" fill="hold" grpId="0" nodeType="clickEffect">
                                  <p:stCondLst>
                                    <p:cond delay="0"/>
                                  </p:stCondLst>
                                  <p:childTnLst>
                                    <p:animEffect transition="out" filter="fade">
                                      <p:cBhvr>
                                        <p:cTn id="36" dur="1000"/>
                                        <p:tgtEl>
                                          <p:spTgt spid="11"/>
                                        </p:tgtEl>
                                      </p:cBhvr>
                                    </p:animEffect>
                                    <p:anim calcmode="lin" valueType="num">
                                      <p:cBhvr>
                                        <p:cTn id="37" dur="1000"/>
                                        <p:tgtEl>
                                          <p:spTgt spid="11"/>
                                        </p:tgtEl>
                                        <p:attrNameLst>
                                          <p:attrName>ppt_x</p:attrName>
                                        </p:attrNameLst>
                                      </p:cBhvr>
                                      <p:tavLst>
                                        <p:tav tm="0">
                                          <p:val>
                                            <p:strVal val="ppt_x"/>
                                          </p:val>
                                        </p:tav>
                                        <p:tav tm="100000">
                                          <p:val>
                                            <p:strVal val="ppt_x"/>
                                          </p:val>
                                        </p:tav>
                                      </p:tavLst>
                                    </p:anim>
                                    <p:anim calcmode="lin" valueType="num">
                                      <p:cBhvr>
                                        <p:cTn id="38" dur="1000"/>
                                        <p:tgtEl>
                                          <p:spTgt spid="11"/>
                                        </p:tgtEl>
                                        <p:attrNameLst>
                                          <p:attrName>ppt_y</p:attrName>
                                        </p:attrNameLst>
                                      </p:cBhvr>
                                      <p:tavLst>
                                        <p:tav tm="0">
                                          <p:val>
                                            <p:strVal val="ppt_y"/>
                                          </p:val>
                                        </p:tav>
                                        <p:tav tm="100000">
                                          <p:val>
                                            <p:strVal val="ppt_y-.1"/>
                                          </p:val>
                                        </p:tav>
                                      </p:tavLst>
                                    </p:anim>
                                    <p:set>
                                      <p:cBhvr>
                                        <p:cTn id="39"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dung .wav"/>
                                        </p:tgtEl>
                                      </p:cMediaNode>
                                    </p:audio>
                                  </p:subTnLst>
                                </p:cTn>
                              </p:par>
                              <p:par>
                                <p:cTn id="40" presetID="47" presetClass="exit" presetSubtype="0" fill="hold" nodeType="withEffect">
                                  <p:stCondLst>
                                    <p:cond delay="0"/>
                                  </p:stCondLst>
                                  <p:childTnLst>
                                    <p:animEffect transition="out" filter="fade">
                                      <p:cBhvr>
                                        <p:cTn id="41" dur="1000"/>
                                        <p:tgtEl>
                                          <p:spTgt spid="10"/>
                                        </p:tgtEl>
                                      </p:cBhvr>
                                    </p:animEffect>
                                    <p:anim calcmode="lin" valueType="num">
                                      <p:cBhvr>
                                        <p:cTn id="42" dur="1000"/>
                                        <p:tgtEl>
                                          <p:spTgt spid="10"/>
                                        </p:tgtEl>
                                        <p:attrNameLst>
                                          <p:attrName>ppt_x</p:attrName>
                                        </p:attrNameLst>
                                      </p:cBhvr>
                                      <p:tavLst>
                                        <p:tav tm="0">
                                          <p:val>
                                            <p:strVal val="ppt_x"/>
                                          </p:val>
                                        </p:tav>
                                        <p:tav tm="100000">
                                          <p:val>
                                            <p:strVal val="ppt_x"/>
                                          </p:val>
                                        </p:tav>
                                      </p:tavLst>
                                    </p:anim>
                                    <p:anim calcmode="lin" valueType="num">
                                      <p:cBhvr>
                                        <p:cTn id="43" dur="1000"/>
                                        <p:tgtEl>
                                          <p:spTgt spid="10"/>
                                        </p:tgtEl>
                                        <p:attrNameLst>
                                          <p:attrName>ppt_y</p:attrName>
                                        </p:attrNameLst>
                                      </p:cBhvr>
                                      <p:tavLst>
                                        <p:tav tm="0">
                                          <p:val>
                                            <p:strVal val="ppt_y"/>
                                          </p:val>
                                        </p:tav>
                                        <p:tav tm="100000">
                                          <p:val>
                                            <p:strVal val="ppt_y-.1"/>
                                          </p:val>
                                        </p:tav>
                                      </p:tavLst>
                                    </p:anim>
                                    <p:set>
                                      <p:cBhvr>
                                        <p:cTn id="44" dur="1" fill="hold">
                                          <p:stCondLst>
                                            <p:cond delay="999"/>
                                          </p:stCondLst>
                                        </p:cTn>
                                        <p:tgtEl>
                                          <p:spTgt spid="10"/>
                                        </p:tgtEl>
                                        <p:attrNameLst>
                                          <p:attrName>style.visibility</p:attrName>
                                        </p:attrNameLst>
                                      </p:cBhvr>
                                      <p:to>
                                        <p:strVal val="hidden"/>
                                      </p:to>
                                    </p:set>
                                  </p:childTnLst>
                                </p:cTn>
                              </p:par>
                            </p:childTnLst>
                          </p:cTn>
                        </p:par>
                        <p:par>
                          <p:cTn id="45" fill="hold">
                            <p:stCondLst>
                              <p:cond delay="1000"/>
                            </p:stCondLst>
                            <p:childTnLst>
                              <p:par>
                                <p:cTn id="46" presetID="35" presetClass="path" presetSubtype="0" accel="50000" decel="50000" fill="hold" nodeType="afterEffect">
                                  <p:stCondLst>
                                    <p:cond delay="0"/>
                                  </p:stCondLst>
                                  <p:childTnLst>
                                    <p:animMotion origin="layout" path="M -0.00664 -0.00023 L -0.18307 -0.16204 " pathEditMode="relative" rAng="0" ptsTypes="AA">
                                      <p:cBhvr>
                                        <p:cTn id="47" dur="2000" fill="hold"/>
                                        <p:tgtEl>
                                          <p:spTgt spid="9"/>
                                        </p:tgtEl>
                                        <p:attrNameLst>
                                          <p:attrName>ppt_x</p:attrName>
                                          <p:attrName>ppt_y</p:attrName>
                                        </p:attrNameLst>
                                      </p:cBhvr>
                                      <p:rCtr x="-8828" y="-8102"/>
                                    </p:animMotion>
                                  </p:childTnLst>
                                </p:cTn>
                              </p:par>
                            </p:childTnLst>
                          </p:cTn>
                        </p:par>
                        <p:par>
                          <p:cTn id="48" fill="hold">
                            <p:stCondLst>
                              <p:cond delay="3000"/>
                            </p:stCondLst>
                            <p:childTnLst>
                              <p:par>
                                <p:cTn id="49" presetID="47" presetClass="exit" presetSubtype="0" fill="hold" nodeType="afterEffect">
                                  <p:stCondLst>
                                    <p:cond delay="0"/>
                                  </p:stCondLst>
                                  <p:childTnLst>
                                    <p:animEffect transition="out" filter="fade">
                                      <p:cBhvr>
                                        <p:cTn id="50" dur="2000"/>
                                        <p:tgtEl>
                                          <p:spTgt spid="9"/>
                                        </p:tgtEl>
                                      </p:cBhvr>
                                    </p:animEffect>
                                    <p:anim calcmode="lin" valueType="num">
                                      <p:cBhvr>
                                        <p:cTn id="51" dur="2000"/>
                                        <p:tgtEl>
                                          <p:spTgt spid="9"/>
                                        </p:tgtEl>
                                        <p:attrNameLst>
                                          <p:attrName>ppt_x</p:attrName>
                                        </p:attrNameLst>
                                      </p:cBhvr>
                                      <p:tavLst>
                                        <p:tav tm="0">
                                          <p:val>
                                            <p:strVal val="ppt_x"/>
                                          </p:val>
                                        </p:tav>
                                        <p:tav tm="100000">
                                          <p:val>
                                            <p:strVal val="ppt_x"/>
                                          </p:val>
                                        </p:tav>
                                      </p:tavLst>
                                    </p:anim>
                                    <p:anim calcmode="lin" valueType="num">
                                      <p:cBhvr>
                                        <p:cTn id="52" dur="2000"/>
                                        <p:tgtEl>
                                          <p:spTgt spid="9"/>
                                        </p:tgtEl>
                                        <p:attrNameLst>
                                          <p:attrName>ppt_y</p:attrName>
                                        </p:attrNameLst>
                                      </p:cBhvr>
                                      <p:tavLst>
                                        <p:tav tm="0">
                                          <p:val>
                                            <p:strVal val="ppt_y"/>
                                          </p:val>
                                        </p:tav>
                                        <p:tav tm="100000">
                                          <p:val>
                                            <p:strVal val="ppt_y-.1"/>
                                          </p:val>
                                        </p:tav>
                                      </p:tavLst>
                                    </p:anim>
                                    <p:set>
                                      <p:cBhvr>
                                        <p:cTn id="53" dur="1" fill="hold">
                                          <p:stCondLst>
                                            <p:cond delay="1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4" restart="whenNotActive" fill="hold" evtFilter="cancelBubble" nodeType="interactiveSeq">
                <p:stCondLst>
                  <p:cond evt="onClick" delay="0">
                    <p:tgtEl>
                      <p:spTgt spid="8"/>
                    </p:tgtEl>
                  </p:cond>
                </p:stCondLst>
                <p:endSync evt="end" delay="0">
                  <p:rtn val="all"/>
                </p:endSync>
                <p:childTnLst>
                  <p:par>
                    <p:cTn id="55" fill="hold">
                      <p:stCondLst>
                        <p:cond delay="0"/>
                      </p:stCondLst>
                      <p:childTnLst>
                        <p:par>
                          <p:cTn id="56" fill="hold">
                            <p:stCondLst>
                              <p:cond delay="0"/>
                            </p:stCondLst>
                            <p:childTnLst>
                              <p:par>
                                <p:cTn id="57" presetID="47" presetClass="exit" presetSubtype="0" fill="hold" grpId="0" nodeType="clickEffect">
                                  <p:stCondLst>
                                    <p:cond delay="0"/>
                                  </p:stCondLst>
                                  <p:childTnLst>
                                    <p:animEffect transition="out" filter="fade">
                                      <p:cBhvr>
                                        <p:cTn id="58" dur="1000"/>
                                        <p:tgtEl>
                                          <p:spTgt spid="8"/>
                                        </p:tgtEl>
                                      </p:cBhvr>
                                    </p:animEffect>
                                    <p:anim calcmode="lin" valueType="num">
                                      <p:cBhvr>
                                        <p:cTn id="59" dur="1000"/>
                                        <p:tgtEl>
                                          <p:spTgt spid="8"/>
                                        </p:tgtEl>
                                        <p:attrNameLst>
                                          <p:attrName>ppt_x</p:attrName>
                                        </p:attrNameLst>
                                      </p:cBhvr>
                                      <p:tavLst>
                                        <p:tav tm="0">
                                          <p:val>
                                            <p:strVal val="ppt_x"/>
                                          </p:val>
                                        </p:tav>
                                        <p:tav tm="100000">
                                          <p:val>
                                            <p:strVal val="ppt_x"/>
                                          </p:val>
                                        </p:tav>
                                      </p:tavLst>
                                    </p:anim>
                                    <p:anim calcmode="lin" valueType="num">
                                      <p:cBhvr>
                                        <p:cTn id="60" dur="1000"/>
                                        <p:tgtEl>
                                          <p:spTgt spid="8"/>
                                        </p:tgtEl>
                                        <p:attrNameLst>
                                          <p:attrName>ppt_y</p:attrName>
                                        </p:attrNameLst>
                                      </p:cBhvr>
                                      <p:tavLst>
                                        <p:tav tm="0">
                                          <p:val>
                                            <p:strVal val="ppt_y"/>
                                          </p:val>
                                        </p:tav>
                                        <p:tav tm="100000">
                                          <p:val>
                                            <p:strVal val="ppt_y-.1"/>
                                          </p:val>
                                        </p:tav>
                                      </p:tavLst>
                                    </p:anim>
                                    <p:set>
                                      <p:cBhvr>
                                        <p:cTn id="61" dur="1" fill="hold">
                                          <p:stCondLst>
                                            <p:cond delay="999"/>
                                          </p:stCondLst>
                                        </p:cTn>
                                        <p:tgtEl>
                                          <p:spTgt spid="8"/>
                                        </p:tgtEl>
                                        <p:attrNameLst>
                                          <p:attrName>style.visibility</p:attrName>
                                        </p:attrNameLst>
                                      </p:cBhvr>
                                      <p:to>
                                        <p:strVal val="hidden"/>
                                      </p:to>
                                    </p:set>
                                  </p:childTnLst>
                                </p:cTn>
                              </p:par>
                              <p:par>
                                <p:cTn id="62" presetID="47" presetClass="exit" presetSubtype="0" fill="hold" nodeType="withEffect">
                                  <p:stCondLst>
                                    <p:cond delay="0"/>
                                  </p:stCondLst>
                                  <p:childTnLst>
                                    <p:animEffect transition="out" filter="fade">
                                      <p:cBhvr>
                                        <p:cTn id="63" dur="1000"/>
                                        <p:tgtEl>
                                          <p:spTgt spid="7"/>
                                        </p:tgtEl>
                                      </p:cBhvr>
                                    </p:animEffect>
                                    <p:anim calcmode="lin" valueType="num">
                                      <p:cBhvr>
                                        <p:cTn id="64" dur="1000"/>
                                        <p:tgtEl>
                                          <p:spTgt spid="7"/>
                                        </p:tgtEl>
                                        <p:attrNameLst>
                                          <p:attrName>ppt_x</p:attrName>
                                        </p:attrNameLst>
                                      </p:cBhvr>
                                      <p:tavLst>
                                        <p:tav tm="0">
                                          <p:val>
                                            <p:strVal val="ppt_x"/>
                                          </p:val>
                                        </p:tav>
                                        <p:tav tm="100000">
                                          <p:val>
                                            <p:strVal val="ppt_x"/>
                                          </p:val>
                                        </p:tav>
                                      </p:tavLst>
                                    </p:anim>
                                    <p:anim calcmode="lin" valueType="num">
                                      <p:cBhvr>
                                        <p:cTn id="65" dur="1000"/>
                                        <p:tgtEl>
                                          <p:spTgt spid="7"/>
                                        </p:tgtEl>
                                        <p:attrNameLst>
                                          <p:attrName>ppt_y</p:attrName>
                                        </p:attrNameLst>
                                      </p:cBhvr>
                                      <p:tavLst>
                                        <p:tav tm="0">
                                          <p:val>
                                            <p:strVal val="ppt_y"/>
                                          </p:val>
                                        </p:tav>
                                        <p:tav tm="100000">
                                          <p:val>
                                            <p:strVal val="ppt_y-.1"/>
                                          </p:val>
                                        </p:tav>
                                      </p:tavLst>
                                    </p:anim>
                                    <p:set>
                                      <p:cBhvr>
                                        <p:cTn id="66" dur="1" fill="hold">
                                          <p:stCondLst>
                                            <p:cond delay="999"/>
                                          </p:stCondLst>
                                        </p:cTn>
                                        <p:tgtEl>
                                          <p:spTgt spid="7"/>
                                        </p:tgtEl>
                                        <p:attrNameLst>
                                          <p:attrName>style.visibility</p:attrName>
                                        </p:attrNameLst>
                                      </p:cBhvr>
                                      <p:to>
                                        <p:strVal val="hidden"/>
                                      </p:to>
                                    </p:set>
                                  </p:childTnLst>
                                </p:cTn>
                              </p:par>
                            </p:childTnLst>
                          </p:cTn>
                        </p:par>
                        <p:par>
                          <p:cTn id="67" fill="hold">
                            <p:stCondLst>
                              <p:cond delay="1000"/>
                            </p:stCondLst>
                            <p:childTnLst>
                              <p:par>
                                <p:cTn id="68" presetID="1"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8"/>
                  </p:tgtEl>
                </p:cond>
              </p:nextCondLst>
            </p:seq>
          </p:childTnLst>
        </p:cTn>
      </p:par>
    </p:tnLst>
    <p:bldLst>
      <p:bldP spid="8" grpId="0"/>
      <p:bldP spid="11" grpId="0"/>
      <p:bldP spid="13" grpId="0"/>
      <p:bldP spid="14" grpId="0" animBg="1"/>
      <p:bldP spid="15" grpId="0" animBg="1"/>
      <p:bldP spid="17" grpId="0"/>
      <p:bldP spid="18"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bf70f5ebf1a718aef076b27dd45a5b3.png"/>
          <p:cNvPicPr>
            <a:picLocks noChangeAspect="1"/>
          </p:cNvPicPr>
          <p:nvPr/>
        </p:nvPicPr>
        <p:blipFill>
          <a:blip r:embed="rId4" cstate="print"/>
          <a:stretch>
            <a:fillRect/>
          </a:stretch>
        </p:blipFill>
        <p:spPr>
          <a:xfrm>
            <a:off x="0" y="-62087"/>
            <a:ext cx="12191999" cy="6934200"/>
          </a:xfrm>
          <a:prstGeom prst="rect">
            <a:avLst/>
          </a:prstGeom>
        </p:spPr>
      </p:pic>
      <p:pic>
        <p:nvPicPr>
          <p:cNvPr id="3" name="Picture 2" descr="e324d9d037662d64fc16b51b9bfbdbac.png"/>
          <p:cNvPicPr>
            <a:picLocks noChangeAspect="1"/>
          </p:cNvPicPr>
          <p:nvPr/>
        </p:nvPicPr>
        <p:blipFill>
          <a:blip r:embed="rId5" cstate="print"/>
          <a:stretch>
            <a:fillRect/>
          </a:stretch>
        </p:blipFill>
        <p:spPr>
          <a:xfrm>
            <a:off x="2017371" y="5204012"/>
            <a:ext cx="1905000" cy="2057400"/>
          </a:xfrm>
          <a:prstGeom prst="rect">
            <a:avLst/>
          </a:prstGeom>
        </p:spPr>
      </p:pic>
      <p:pic>
        <p:nvPicPr>
          <p:cNvPr id="4" name="Picture 3" descr="e324d9d037662d64fc16b51b9bfbdbac.png"/>
          <p:cNvPicPr>
            <a:picLocks noChangeAspect="1"/>
          </p:cNvPicPr>
          <p:nvPr/>
        </p:nvPicPr>
        <p:blipFill>
          <a:blip r:embed="rId6" cstate="print"/>
          <a:stretch>
            <a:fillRect/>
          </a:stretch>
        </p:blipFill>
        <p:spPr>
          <a:xfrm>
            <a:off x="7785815" y="5270965"/>
            <a:ext cx="1905000" cy="1923494"/>
          </a:xfrm>
          <a:prstGeom prst="rect">
            <a:avLst/>
          </a:prstGeom>
        </p:spPr>
      </p:pic>
      <p:pic>
        <p:nvPicPr>
          <p:cNvPr id="5" name="Picture 4" descr="e324d9d037662d64fc16b51b9bfbdbac.png"/>
          <p:cNvPicPr>
            <a:picLocks noChangeAspect="1"/>
          </p:cNvPicPr>
          <p:nvPr/>
        </p:nvPicPr>
        <p:blipFill>
          <a:blip r:embed="rId6" cstate="print"/>
          <a:stretch>
            <a:fillRect/>
          </a:stretch>
        </p:blipFill>
        <p:spPr>
          <a:xfrm>
            <a:off x="4894950" y="5289237"/>
            <a:ext cx="1905000" cy="1923494"/>
          </a:xfrm>
          <a:prstGeom prst="rect">
            <a:avLst/>
          </a:prstGeom>
        </p:spPr>
      </p:pic>
      <p:pic>
        <p:nvPicPr>
          <p:cNvPr id="6" name="Picture 5" descr="4f942a9486ec68153575dc78a42d480b.png"/>
          <p:cNvPicPr>
            <a:picLocks noChangeAspect="1"/>
          </p:cNvPicPr>
          <p:nvPr/>
        </p:nvPicPr>
        <p:blipFill>
          <a:blip r:embed="rId7" cstate="print"/>
          <a:stretch>
            <a:fillRect/>
          </a:stretch>
        </p:blipFill>
        <p:spPr>
          <a:xfrm>
            <a:off x="-4078515" y="2590800"/>
            <a:ext cx="4114800" cy="3733800"/>
          </a:xfrm>
          <a:prstGeom prst="rect">
            <a:avLst/>
          </a:prstGeom>
        </p:spPr>
      </p:pic>
      <p:pic>
        <p:nvPicPr>
          <p:cNvPr id="7" name="Picture 6" descr="e86f050d219b5585368f7ef298c00175.png"/>
          <p:cNvPicPr>
            <a:picLocks noChangeAspect="1"/>
          </p:cNvPicPr>
          <p:nvPr/>
        </p:nvPicPr>
        <p:blipFill>
          <a:blip r:embed="rId8" cstate="print"/>
          <a:stretch>
            <a:fillRect/>
          </a:stretch>
        </p:blipFill>
        <p:spPr>
          <a:xfrm>
            <a:off x="5102149" y="5000161"/>
            <a:ext cx="1719804" cy="1653658"/>
          </a:xfrm>
          <a:prstGeom prst="rect">
            <a:avLst/>
          </a:prstGeom>
        </p:spPr>
      </p:pic>
      <p:sp>
        <p:nvSpPr>
          <p:cNvPr id="8" name="TextBox 7"/>
          <p:cNvSpPr txBox="1"/>
          <p:nvPr/>
        </p:nvSpPr>
        <p:spPr>
          <a:xfrm>
            <a:off x="5473926" y="5534603"/>
            <a:ext cx="747049" cy="584775"/>
          </a:xfrm>
          <a:prstGeom prst="rect">
            <a:avLst/>
          </a:prstGeom>
          <a:noFill/>
        </p:spPr>
        <p:txBody>
          <a:bodyPr wrap="square" rtlCol="0">
            <a:spAutoFit/>
          </a:bodyPr>
          <a:lstStyle/>
          <a:p>
            <a:pPr algn="ctr"/>
            <a:r>
              <a:rPr lang="en-US" sz="3200" dirty="0">
                <a:solidFill>
                  <a:srgbClr val="FFFF00"/>
                </a:solidFill>
                <a:latin typeface="Arial" panose="020B0604020202020204" pitchFamily="34" charset="0"/>
                <a:cs typeface="Arial" panose="020B0604020202020204" pitchFamily="34" charset="0"/>
              </a:rPr>
              <a:t>B</a:t>
            </a:r>
          </a:p>
        </p:txBody>
      </p:sp>
      <p:pic>
        <p:nvPicPr>
          <p:cNvPr id="9" name="Picture 8" descr="ca.png"/>
          <p:cNvPicPr>
            <a:picLocks noChangeAspect="1"/>
          </p:cNvPicPr>
          <p:nvPr/>
        </p:nvPicPr>
        <p:blipFill>
          <a:blip r:embed="rId9" cstate="print"/>
          <a:stretch>
            <a:fillRect/>
          </a:stretch>
        </p:blipFill>
        <p:spPr>
          <a:xfrm>
            <a:off x="2743200" y="5707429"/>
            <a:ext cx="533400" cy="473671"/>
          </a:xfrm>
          <a:prstGeom prst="rect">
            <a:avLst/>
          </a:prstGeom>
        </p:spPr>
      </p:pic>
      <p:pic>
        <p:nvPicPr>
          <p:cNvPr id="10" name="Picture 9" descr="e86f050d219b5585368f7ef298c00175.png"/>
          <p:cNvPicPr>
            <a:picLocks noChangeAspect="1"/>
          </p:cNvPicPr>
          <p:nvPr/>
        </p:nvPicPr>
        <p:blipFill>
          <a:blip r:embed="rId10" cstate="print"/>
          <a:stretch>
            <a:fillRect/>
          </a:stretch>
        </p:blipFill>
        <p:spPr>
          <a:xfrm>
            <a:off x="7990160" y="5002957"/>
            <a:ext cx="1761522" cy="1697510"/>
          </a:xfrm>
          <a:prstGeom prst="rect">
            <a:avLst/>
          </a:prstGeom>
        </p:spPr>
      </p:pic>
      <p:sp>
        <p:nvSpPr>
          <p:cNvPr id="11" name="TextBox 10"/>
          <p:cNvSpPr txBox="1"/>
          <p:nvPr/>
        </p:nvSpPr>
        <p:spPr>
          <a:xfrm>
            <a:off x="8458200" y="5619108"/>
            <a:ext cx="609600" cy="584775"/>
          </a:xfrm>
          <a:prstGeom prst="rect">
            <a:avLst/>
          </a:prstGeom>
          <a:noFill/>
        </p:spPr>
        <p:txBody>
          <a:bodyPr wrap="square" rtlCol="0">
            <a:spAutoFit/>
          </a:bodyPr>
          <a:lstStyle/>
          <a:p>
            <a:pPr algn="ctr"/>
            <a:r>
              <a:rPr lang="en-US" sz="3200">
                <a:solidFill>
                  <a:srgbClr val="FFFF00"/>
                </a:solidFill>
                <a:latin typeface="Arial" panose="020B0604020202020204" pitchFamily="34" charset="0"/>
                <a:cs typeface="Arial" panose="020B0604020202020204" pitchFamily="34" charset="0"/>
              </a:rPr>
              <a:t>C</a:t>
            </a:r>
            <a:endParaRPr lang="en-US" sz="3200" dirty="0">
              <a:solidFill>
                <a:srgbClr val="FFFF00"/>
              </a:solidFill>
              <a:latin typeface="Arial" panose="020B0604020202020204" pitchFamily="34" charset="0"/>
              <a:cs typeface="Arial" panose="020B0604020202020204" pitchFamily="34" charset="0"/>
            </a:endParaRPr>
          </a:p>
        </p:txBody>
      </p:sp>
      <p:pic>
        <p:nvPicPr>
          <p:cNvPr id="12" name="Picture 11" descr="e86f050d219b5585368f7ef298c00175.png"/>
          <p:cNvPicPr>
            <a:picLocks noChangeAspect="1"/>
          </p:cNvPicPr>
          <p:nvPr/>
        </p:nvPicPr>
        <p:blipFill>
          <a:blip r:embed="rId11" cstate="print"/>
          <a:stretch>
            <a:fillRect/>
          </a:stretch>
        </p:blipFill>
        <p:spPr>
          <a:xfrm>
            <a:off x="2181342" y="5000161"/>
            <a:ext cx="1752600" cy="1676400"/>
          </a:xfrm>
          <a:prstGeom prst="rect">
            <a:avLst/>
          </a:prstGeom>
        </p:spPr>
      </p:pic>
      <p:sp>
        <p:nvSpPr>
          <p:cNvPr id="13" name="TextBox 12"/>
          <p:cNvSpPr txBox="1"/>
          <p:nvPr/>
        </p:nvSpPr>
        <p:spPr>
          <a:xfrm>
            <a:off x="2639632" y="5559326"/>
            <a:ext cx="560287" cy="584775"/>
          </a:xfrm>
          <a:prstGeom prst="rect">
            <a:avLst/>
          </a:prstGeom>
          <a:noFill/>
        </p:spPr>
        <p:txBody>
          <a:bodyPr wrap="square" rtlCol="0">
            <a:spAutoFit/>
          </a:bodyPr>
          <a:lstStyle/>
          <a:p>
            <a:pPr algn="ctr"/>
            <a:r>
              <a:rPr lang="en-US" sz="3200">
                <a:solidFill>
                  <a:srgbClr val="FFFF00"/>
                </a:solidFill>
                <a:latin typeface="Arial" panose="020B0604020202020204" pitchFamily="34" charset="0"/>
                <a:cs typeface="Arial" panose="020B0604020202020204" pitchFamily="34" charset="0"/>
              </a:rPr>
              <a:t>A</a:t>
            </a:r>
            <a:endParaRPr lang="en-US" sz="3200" dirty="0">
              <a:solidFill>
                <a:srgbClr val="FFFF00"/>
              </a:solidFill>
              <a:latin typeface="Arial" panose="020B0604020202020204" pitchFamily="34" charset="0"/>
              <a:cs typeface="Arial" panose="020B0604020202020204" pitchFamily="34" charset="0"/>
            </a:endParaRPr>
          </a:p>
        </p:txBody>
      </p:sp>
      <p:sp>
        <p:nvSpPr>
          <p:cNvPr id="14" name="Rectangle 13"/>
          <p:cNvSpPr/>
          <p:nvPr/>
        </p:nvSpPr>
        <p:spPr>
          <a:xfrm>
            <a:off x="5138801" y="5549202"/>
            <a:ext cx="1386551"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prstClr val="black"/>
                </a:solidFill>
                <a:latin typeface="Arial" panose="020B0604020202020204" pitchFamily="34" charset="0"/>
                <a:cs typeface="Arial" panose="020B0604020202020204" pitchFamily="34" charset="0"/>
              </a:rPr>
              <a:t>Sai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mất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rồi</a:t>
            </a:r>
            <a:endParaRPr lang="en-US" sz="2800" dirty="0">
              <a:solidFill>
                <a:prstClr val="black"/>
              </a:solidFill>
              <a:latin typeface="Arial" panose="020B0604020202020204" pitchFamily="34" charset="0"/>
              <a:cs typeface="Arial" panose="020B0604020202020204" pitchFamily="34" charset="0"/>
            </a:endParaRPr>
          </a:p>
        </p:txBody>
      </p:sp>
      <p:sp>
        <p:nvSpPr>
          <p:cNvPr id="15" name="Rectangle 14"/>
          <p:cNvSpPr/>
          <p:nvPr/>
        </p:nvSpPr>
        <p:spPr>
          <a:xfrm>
            <a:off x="8115300" y="5563263"/>
            <a:ext cx="12954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prstClr val="black"/>
                </a:solidFill>
                <a:latin typeface="Arial" panose="020B0604020202020204" pitchFamily="34" charset="0"/>
                <a:cs typeface="Arial" panose="020B0604020202020204" pitchFamily="34" charset="0"/>
              </a:rPr>
              <a:t>Sai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mất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rồi</a:t>
            </a:r>
            <a:endParaRPr lang="en-US" sz="2800" dirty="0">
              <a:solidFill>
                <a:prstClr val="black"/>
              </a:solidFill>
              <a:latin typeface="Arial" panose="020B0604020202020204" pitchFamily="34" charset="0"/>
              <a:cs typeface="Arial" panose="020B0604020202020204" pitchFamily="34" charset="0"/>
            </a:endParaRPr>
          </a:p>
        </p:txBody>
      </p:sp>
      <p:sp>
        <p:nvSpPr>
          <p:cNvPr id="16" name="Rectangle 15"/>
          <p:cNvSpPr/>
          <p:nvPr/>
        </p:nvSpPr>
        <p:spPr>
          <a:xfrm>
            <a:off x="119898" y="568494"/>
            <a:ext cx="6680052" cy="1730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u="sng">
                <a:solidFill>
                  <a:srgbClr val="FF0000"/>
                </a:solidFill>
                <a:latin typeface="Arial" panose="020B0604020202020204" pitchFamily="34" charset="0"/>
                <a:ea typeface="Times New Roman" panose="02020603050405020304" pitchFamily="18" charset="0"/>
                <a:cs typeface="Arial" panose="020B0604020202020204" pitchFamily="34" charset="0"/>
              </a:rPr>
              <a:t>Câu 4:</a:t>
            </a:r>
            <a:r>
              <a:rPr lang="en-US" sz="3200" b="1">
                <a:solidFill>
                  <a:srgbClr val="FF0000"/>
                </a:solidFill>
                <a:latin typeface="Arial" panose="020B0604020202020204" pitchFamily="34" charset="0"/>
                <a:ea typeface="Times New Roman" panose="02020603050405020304" pitchFamily="18" charset="0"/>
                <a:cs typeface="Arial" panose="020B0604020202020204" pitchFamily="34" charset="0"/>
              </a:rPr>
              <a:t> Tổng số học sinh thích chơi bóng rổ ít hơn tổng số học sinh thích chơi bóng đá là:</a:t>
            </a:r>
          </a:p>
        </p:txBody>
      </p:sp>
      <p:sp>
        <p:nvSpPr>
          <p:cNvPr id="17" name="Rectangle 16"/>
          <p:cNvSpPr/>
          <p:nvPr/>
        </p:nvSpPr>
        <p:spPr>
          <a:xfrm>
            <a:off x="492392" y="2236538"/>
            <a:ext cx="1688950" cy="533400"/>
          </a:xfrm>
          <a:prstGeom prst="rect">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Arial" panose="020B0604020202020204" pitchFamily="34" charset="0"/>
                <a:cs typeface="Arial" panose="020B0604020202020204" pitchFamily="34" charset="0"/>
              </a:rPr>
              <a:t>A.</a:t>
            </a:r>
            <a:r>
              <a:rPr lang="en-US" sz="3200">
                <a:solidFill>
                  <a:srgbClr val="002060"/>
                </a:solidFill>
                <a:latin typeface="Arial" panose="020B0604020202020204" pitchFamily="34" charset="0"/>
                <a:cs typeface="Arial" panose="020B0604020202020204" pitchFamily="34" charset="0"/>
              </a:rPr>
              <a:t> 13</a:t>
            </a:r>
            <a:endParaRPr lang="en-US" sz="3200" dirty="0">
              <a:solidFill>
                <a:srgbClr val="002060"/>
              </a:solidFill>
              <a:latin typeface="Arial" panose="020B0604020202020204" pitchFamily="34" charset="0"/>
              <a:cs typeface="Arial" panose="020B0604020202020204" pitchFamily="34" charset="0"/>
            </a:endParaRPr>
          </a:p>
        </p:txBody>
      </p:sp>
      <p:sp>
        <p:nvSpPr>
          <p:cNvPr id="18" name="Rectangle 17"/>
          <p:cNvSpPr/>
          <p:nvPr/>
        </p:nvSpPr>
        <p:spPr>
          <a:xfrm>
            <a:off x="2673734" y="2236538"/>
            <a:ext cx="1723886" cy="533400"/>
          </a:xfrm>
          <a:prstGeom prst="rect">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Arial" panose="020B0604020202020204" pitchFamily="34" charset="0"/>
                <a:cs typeface="Arial" panose="020B0604020202020204" pitchFamily="34" charset="0"/>
              </a:rPr>
              <a:t>B.</a:t>
            </a:r>
            <a:r>
              <a:rPr lang="en-US" sz="3200">
                <a:solidFill>
                  <a:srgbClr val="002060"/>
                </a:solidFill>
                <a:latin typeface="Arial" panose="020B0604020202020204" pitchFamily="34" charset="0"/>
                <a:cs typeface="Arial" panose="020B0604020202020204" pitchFamily="34" charset="0"/>
              </a:rPr>
              <a:t> 11</a:t>
            </a:r>
            <a:endParaRPr lang="en-US" sz="3200" dirty="0">
              <a:solidFill>
                <a:srgbClr val="002060"/>
              </a:solidFill>
              <a:latin typeface="Arial" panose="020B0604020202020204" pitchFamily="34" charset="0"/>
              <a:cs typeface="Arial" panose="020B0604020202020204" pitchFamily="34" charset="0"/>
            </a:endParaRPr>
          </a:p>
        </p:txBody>
      </p:sp>
      <p:sp>
        <p:nvSpPr>
          <p:cNvPr id="19" name="Rectangle 18"/>
          <p:cNvSpPr/>
          <p:nvPr/>
        </p:nvSpPr>
        <p:spPr>
          <a:xfrm>
            <a:off x="4890012" y="2227337"/>
            <a:ext cx="1724954" cy="533400"/>
          </a:xfrm>
          <a:prstGeom prst="rect">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Arial" panose="020B0604020202020204" pitchFamily="34" charset="0"/>
                <a:cs typeface="Arial" panose="020B0604020202020204" pitchFamily="34" charset="0"/>
              </a:rPr>
              <a:t>C.</a:t>
            </a:r>
            <a:r>
              <a:rPr lang="en-US" sz="3200">
                <a:solidFill>
                  <a:srgbClr val="002060"/>
                </a:solidFill>
                <a:latin typeface="Arial" panose="020B0604020202020204" pitchFamily="34" charset="0"/>
                <a:cs typeface="Arial" panose="020B0604020202020204" pitchFamily="34" charset="0"/>
              </a:rPr>
              <a:t> 9</a:t>
            </a:r>
            <a:endParaRPr lang="en-US" sz="3200" dirty="0">
              <a:solidFill>
                <a:srgbClr val="002060"/>
              </a:solidFill>
              <a:latin typeface="Arial" panose="020B0604020202020204" pitchFamily="34" charset="0"/>
              <a:cs typeface="Arial" panose="020B0604020202020204" pitchFamily="34" charset="0"/>
            </a:endParaRPr>
          </a:p>
        </p:txBody>
      </p:sp>
      <p:sp>
        <p:nvSpPr>
          <p:cNvPr id="20" name="Right Arrow 19">
            <a:hlinkClick r:id="rId12" action="ppaction://hlinksldjump"/>
          </p:cNvPr>
          <p:cNvSpPr/>
          <p:nvPr/>
        </p:nvSpPr>
        <p:spPr>
          <a:xfrm>
            <a:off x="10809791" y="6117049"/>
            <a:ext cx="458166" cy="43272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latin typeface="Calibri"/>
            </a:endParaRPr>
          </a:p>
        </p:txBody>
      </p:sp>
      <p:sp>
        <p:nvSpPr>
          <p:cNvPr id="22" name="Rounded Rectangle 21"/>
          <p:cNvSpPr/>
          <p:nvPr/>
        </p:nvSpPr>
        <p:spPr>
          <a:xfrm>
            <a:off x="0" y="13562"/>
            <a:ext cx="4713514" cy="57694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a:t>HOẠT ĐỘNG VẬN DỤNG</a:t>
            </a:r>
          </a:p>
        </p:txBody>
      </p:sp>
      <p:pic>
        <p:nvPicPr>
          <p:cNvPr id="23" name="Picture 22"/>
          <p:cNvPicPr>
            <a:picLocks noChangeAspect="1"/>
          </p:cNvPicPr>
          <p:nvPr/>
        </p:nvPicPr>
        <p:blipFill>
          <a:blip r:embed="rId13"/>
          <a:stretch>
            <a:fillRect/>
          </a:stretch>
        </p:blipFill>
        <p:spPr>
          <a:xfrm>
            <a:off x="6832447" y="69467"/>
            <a:ext cx="5341250" cy="3680178"/>
          </a:xfrm>
          <a:prstGeom prst="rect">
            <a:avLst/>
          </a:prstGeom>
        </p:spPr>
      </p:pic>
    </p:spTree>
    <p:extLst>
      <p:ext uri="{BB962C8B-B14F-4D97-AF65-F5344CB8AC3E}">
        <p14:creationId xmlns:p14="http://schemas.microsoft.com/office/powerpoint/2010/main" val="2176139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4.79167E-6 1.11022E-16 L 0.56667 0.00556 " pathEditMode="relative" rAng="0" ptsTypes="AA">
                                      <p:cBhvr>
                                        <p:cTn id="6" dur="2000" fill="hold"/>
                                        <p:tgtEl>
                                          <p:spTgt spid="6"/>
                                        </p:tgtEl>
                                        <p:attrNameLst>
                                          <p:attrName>ppt_x</p:attrName>
                                          <p:attrName>ppt_y</p:attrName>
                                        </p:attrNameLst>
                                      </p:cBhvr>
                                      <p:rCtr x="28333" y="278"/>
                                    </p:animMotion>
                                  </p:childTnLst>
                                </p:cTn>
                              </p:par>
                              <p:par>
                                <p:cTn id="7" presetID="10"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500"/>
                                        <p:tgtEl>
                                          <p:spTgt spid="16"/>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47" presetClass="exit" presetSubtype="0" fill="hold" grpId="0" nodeType="clickEffect">
                                  <p:stCondLst>
                                    <p:cond delay="0"/>
                                  </p:stCondLst>
                                  <p:childTnLst>
                                    <p:animEffect transition="out" filter="fade">
                                      <p:cBhvr>
                                        <p:cTn id="20" dur="1000"/>
                                        <p:tgtEl>
                                          <p:spTgt spid="13"/>
                                        </p:tgtEl>
                                      </p:cBhvr>
                                    </p:animEffect>
                                    <p:anim calcmode="lin" valueType="num">
                                      <p:cBhvr>
                                        <p:cTn id="21" dur="1000"/>
                                        <p:tgtEl>
                                          <p:spTgt spid="13"/>
                                        </p:tgtEl>
                                        <p:attrNameLst>
                                          <p:attrName>ppt_x</p:attrName>
                                        </p:attrNameLst>
                                      </p:cBhvr>
                                      <p:tavLst>
                                        <p:tav tm="0">
                                          <p:val>
                                            <p:strVal val="ppt_x"/>
                                          </p:val>
                                        </p:tav>
                                        <p:tav tm="100000">
                                          <p:val>
                                            <p:strVal val="ppt_x"/>
                                          </p:val>
                                        </p:tav>
                                      </p:tavLst>
                                    </p:anim>
                                    <p:anim calcmode="lin" valueType="num">
                                      <p:cBhvr>
                                        <p:cTn id="22" dur="1000"/>
                                        <p:tgtEl>
                                          <p:spTgt spid="13"/>
                                        </p:tgtEl>
                                        <p:attrNameLst>
                                          <p:attrName>ppt_y</p:attrName>
                                        </p:attrNameLst>
                                      </p:cBhvr>
                                      <p:tavLst>
                                        <p:tav tm="0">
                                          <p:val>
                                            <p:strVal val="ppt_y"/>
                                          </p:val>
                                        </p:tav>
                                        <p:tav tm="100000">
                                          <p:val>
                                            <p:strVal val="ppt_y-.1"/>
                                          </p:val>
                                        </p:tav>
                                      </p:tavLst>
                                    </p:anim>
                                    <p:set>
                                      <p:cBhvr>
                                        <p:cTn id="23"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dung .wav"/>
                                        </p:tgtEl>
                                      </p:cMediaNode>
                                    </p:audio>
                                  </p:subTnLst>
                                </p:cTn>
                              </p:par>
                              <p:par>
                                <p:cTn id="24" presetID="47" presetClass="exit" presetSubtype="0" fill="hold" nodeType="withEffect">
                                  <p:stCondLst>
                                    <p:cond delay="0"/>
                                  </p:stCondLst>
                                  <p:childTnLst>
                                    <p:animEffect transition="out" filter="fade">
                                      <p:cBhvr>
                                        <p:cTn id="25" dur="1000"/>
                                        <p:tgtEl>
                                          <p:spTgt spid="12"/>
                                        </p:tgtEl>
                                      </p:cBhvr>
                                    </p:animEffect>
                                    <p:anim calcmode="lin" valueType="num">
                                      <p:cBhvr>
                                        <p:cTn id="26" dur="1000"/>
                                        <p:tgtEl>
                                          <p:spTgt spid="12"/>
                                        </p:tgtEl>
                                        <p:attrNameLst>
                                          <p:attrName>ppt_x</p:attrName>
                                        </p:attrNameLst>
                                      </p:cBhvr>
                                      <p:tavLst>
                                        <p:tav tm="0">
                                          <p:val>
                                            <p:strVal val="ppt_x"/>
                                          </p:val>
                                        </p:tav>
                                        <p:tav tm="100000">
                                          <p:val>
                                            <p:strVal val="ppt_x"/>
                                          </p:val>
                                        </p:tav>
                                      </p:tavLst>
                                    </p:anim>
                                    <p:anim calcmode="lin" valueType="num">
                                      <p:cBhvr>
                                        <p:cTn id="27" dur="1000"/>
                                        <p:tgtEl>
                                          <p:spTgt spid="12"/>
                                        </p:tgtEl>
                                        <p:attrNameLst>
                                          <p:attrName>ppt_y</p:attrName>
                                        </p:attrNameLst>
                                      </p:cBhvr>
                                      <p:tavLst>
                                        <p:tav tm="0">
                                          <p:val>
                                            <p:strVal val="ppt_y"/>
                                          </p:val>
                                        </p:tav>
                                        <p:tav tm="100000">
                                          <p:val>
                                            <p:strVal val="ppt_y-.1"/>
                                          </p:val>
                                        </p:tav>
                                      </p:tavLst>
                                    </p:anim>
                                    <p:set>
                                      <p:cBhvr>
                                        <p:cTn id="28" dur="1" fill="hold">
                                          <p:stCondLst>
                                            <p:cond delay="999"/>
                                          </p:stCondLst>
                                        </p:cTn>
                                        <p:tgtEl>
                                          <p:spTgt spid="12"/>
                                        </p:tgtEl>
                                        <p:attrNameLst>
                                          <p:attrName>style.visibility</p:attrName>
                                        </p:attrNameLst>
                                      </p:cBhvr>
                                      <p:to>
                                        <p:strVal val="hidden"/>
                                      </p:to>
                                    </p:set>
                                  </p:childTnLst>
                                </p:cTn>
                              </p:par>
                            </p:childTnLst>
                          </p:cTn>
                        </p:par>
                        <p:par>
                          <p:cTn id="29" fill="hold">
                            <p:stCondLst>
                              <p:cond delay="1000"/>
                            </p:stCondLst>
                            <p:childTnLst>
                              <p:par>
                                <p:cTn id="30" presetID="56" presetClass="path" presetSubtype="0" accel="50000" decel="50000" fill="hold" nodeType="afterEffect">
                                  <p:stCondLst>
                                    <p:cond delay="0"/>
                                  </p:stCondLst>
                                  <p:childTnLst>
                                    <p:animMotion origin="layout" path="M -0.00065 -0.00926 L 0.28829 -0.1375 " pathEditMode="relative" rAng="0" ptsTypes="AA">
                                      <p:cBhvr>
                                        <p:cTn id="31" dur="2000" fill="hold"/>
                                        <p:tgtEl>
                                          <p:spTgt spid="9"/>
                                        </p:tgtEl>
                                        <p:attrNameLst>
                                          <p:attrName>ppt_x</p:attrName>
                                          <p:attrName>ppt_y</p:attrName>
                                        </p:attrNameLst>
                                      </p:cBhvr>
                                      <p:rCtr x="14440" y="-6412"/>
                                    </p:animMotion>
                                  </p:childTnLst>
                                </p:cTn>
                              </p:par>
                            </p:childTnLst>
                          </p:cTn>
                        </p:par>
                        <p:par>
                          <p:cTn id="32" fill="hold">
                            <p:stCondLst>
                              <p:cond delay="3000"/>
                            </p:stCondLst>
                            <p:childTnLst>
                              <p:par>
                                <p:cTn id="33" presetID="47" presetClass="exit" presetSubtype="0" fill="hold" nodeType="afterEffect">
                                  <p:stCondLst>
                                    <p:cond delay="0"/>
                                  </p:stCondLst>
                                  <p:childTnLst>
                                    <p:animEffect transition="out" filter="fade">
                                      <p:cBhvr>
                                        <p:cTn id="34" dur="2000"/>
                                        <p:tgtEl>
                                          <p:spTgt spid="9"/>
                                        </p:tgtEl>
                                      </p:cBhvr>
                                    </p:animEffect>
                                    <p:anim calcmode="lin" valueType="num">
                                      <p:cBhvr>
                                        <p:cTn id="35" dur="2000"/>
                                        <p:tgtEl>
                                          <p:spTgt spid="9"/>
                                        </p:tgtEl>
                                        <p:attrNameLst>
                                          <p:attrName>ppt_x</p:attrName>
                                        </p:attrNameLst>
                                      </p:cBhvr>
                                      <p:tavLst>
                                        <p:tav tm="0">
                                          <p:val>
                                            <p:strVal val="ppt_x"/>
                                          </p:val>
                                        </p:tav>
                                        <p:tav tm="100000">
                                          <p:val>
                                            <p:strVal val="ppt_x"/>
                                          </p:val>
                                        </p:tav>
                                      </p:tavLst>
                                    </p:anim>
                                    <p:anim calcmode="lin" valueType="num">
                                      <p:cBhvr>
                                        <p:cTn id="36" dur="2000"/>
                                        <p:tgtEl>
                                          <p:spTgt spid="9"/>
                                        </p:tgtEl>
                                        <p:attrNameLst>
                                          <p:attrName>ppt_y</p:attrName>
                                        </p:attrNameLst>
                                      </p:cBhvr>
                                      <p:tavLst>
                                        <p:tav tm="0">
                                          <p:val>
                                            <p:strVal val="ppt_y"/>
                                          </p:val>
                                        </p:tav>
                                        <p:tav tm="100000">
                                          <p:val>
                                            <p:strVal val="ppt_y-.1"/>
                                          </p:val>
                                        </p:tav>
                                      </p:tavLst>
                                    </p:anim>
                                    <p:set>
                                      <p:cBhvr>
                                        <p:cTn id="37" dur="1" fill="hold">
                                          <p:stCondLst>
                                            <p:cond delay="1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8" restart="whenNotActive" fill="hold" evtFilter="cancelBubble" nodeType="interactiveSeq">
                <p:stCondLst>
                  <p:cond evt="onClick" delay="0">
                    <p:tgtEl>
                      <p:spTgt spid="11"/>
                    </p:tgtEl>
                  </p:cond>
                </p:stCondLst>
                <p:endSync evt="end" delay="0">
                  <p:rtn val="all"/>
                </p:endSync>
                <p:childTnLst>
                  <p:par>
                    <p:cTn id="39" fill="hold">
                      <p:stCondLst>
                        <p:cond delay="0"/>
                      </p:stCondLst>
                      <p:childTnLst>
                        <p:par>
                          <p:cTn id="40" fill="hold">
                            <p:stCondLst>
                              <p:cond delay="0"/>
                            </p:stCondLst>
                            <p:childTnLst>
                              <p:par>
                                <p:cTn id="41" presetID="47" presetClass="exit" presetSubtype="0" fill="hold" grpId="0" nodeType="clickEffect">
                                  <p:stCondLst>
                                    <p:cond delay="0"/>
                                  </p:stCondLst>
                                  <p:childTnLst>
                                    <p:animEffect transition="out" filter="fade">
                                      <p:cBhvr>
                                        <p:cTn id="42" dur="1000"/>
                                        <p:tgtEl>
                                          <p:spTgt spid="11"/>
                                        </p:tgtEl>
                                      </p:cBhvr>
                                    </p:animEffect>
                                    <p:anim calcmode="lin" valueType="num">
                                      <p:cBhvr>
                                        <p:cTn id="43" dur="1000"/>
                                        <p:tgtEl>
                                          <p:spTgt spid="11"/>
                                        </p:tgtEl>
                                        <p:attrNameLst>
                                          <p:attrName>ppt_x</p:attrName>
                                        </p:attrNameLst>
                                      </p:cBhvr>
                                      <p:tavLst>
                                        <p:tav tm="0">
                                          <p:val>
                                            <p:strVal val="ppt_x"/>
                                          </p:val>
                                        </p:tav>
                                        <p:tav tm="100000">
                                          <p:val>
                                            <p:strVal val="ppt_x"/>
                                          </p:val>
                                        </p:tav>
                                      </p:tavLst>
                                    </p:anim>
                                    <p:anim calcmode="lin" valueType="num">
                                      <p:cBhvr>
                                        <p:cTn id="44" dur="1000"/>
                                        <p:tgtEl>
                                          <p:spTgt spid="11"/>
                                        </p:tgtEl>
                                        <p:attrNameLst>
                                          <p:attrName>ppt_y</p:attrName>
                                        </p:attrNameLst>
                                      </p:cBhvr>
                                      <p:tavLst>
                                        <p:tav tm="0">
                                          <p:val>
                                            <p:strVal val="ppt_y"/>
                                          </p:val>
                                        </p:tav>
                                        <p:tav tm="100000">
                                          <p:val>
                                            <p:strVal val="ppt_y-.1"/>
                                          </p:val>
                                        </p:tav>
                                      </p:tavLst>
                                    </p:anim>
                                    <p:set>
                                      <p:cBhvr>
                                        <p:cTn id="45" dur="1" fill="hold">
                                          <p:stCondLst>
                                            <p:cond delay="999"/>
                                          </p:stCondLst>
                                        </p:cTn>
                                        <p:tgtEl>
                                          <p:spTgt spid="11"/>
                                        </p:tgtEl>
                                        <p:attrNameLst>
                                          <p:attrName>style.visibility</p:attrName>
                                        </p:attrNameLst>
                                      </p:cBhvr>
                                      <p:to>
                                        <p:strVal val="hidden"/>
                                      </p:to>
                                    </p:set>
                                  </p:childTnLst>
                                </p:cTn>
                              </p:par>
                              <p:par>
                                <p:cTn id="46" presetID="47" presetClass="exit" presetSubtype="0" fill="hold" nodeType="withEffect">
                                  <p:stCondLst>
                                    <p:cond delay="0"/>
                                  </p:stCondLst>
                                  <p:childTnLst>
                                    <p:animEffect transition="out" filter="fade">
                                      <p:cBhvr>
                                        <p:cTn id="47" dur="1000"/>
                                        <p:tgtEl>
                                          <p:spTgt spid="10"/>
                                        </p:tgtEl>
                                      </p:cBhvr>
                                    </p:animEffect>
                                    <p:anim calcmode="lin" valueType="num">
                                      <p:cBhvr>
                                        <p:cTn id="48" dur="1000"/>
                                        <p:tgtEl>
                                          <p:spTgt spid="10"/>
                                        </p:tgtEl>
                                        <p:attrNameLst>
                                          <p:attrName>ppt_x</p:attrName>
                                        </p:attrNameLst>
                                      </p:cBhvr>
                                      <p:tavLst>
                                        <p:tav tm="0">
                                          <p:val>
                                            <p:strVal val="ppt_x"/>
                                          </p:val>
                                        </p:tav>
                                        <p:tav tm="100000">
                                          <p:val>
                                            <p:strVal val="ppt_x"/>
                                          </p:val>
                                        </p:tav>
                                      </p:tavLst>
                                    </p:anim>
                                    <p:anim calcmode="lin" valueType="num">
                                      <p:cBhvr>
                                        <p:cTn id="49" dur="1000"/>
                                        <p:tgtEl>
                                          <p:spTgt spid="10"/>
                                        </p:tgtEl>
                                        <p:attrNameLst>
                                          <p:attrName>ppt_y</p:attrName>
                                        </p:attrNameLst>
                                      </p:cBhvr>
                                      <p:tavLst>
                                        <p:tav tm="0">
                                          <p:val>
                                            <p:strVal val="ppt_y"/>
                                          </p:val>
                                        </p:tav>
                                        <p:tav tm="100000">
                                          <p:val>
                                            <p:strVal val="ppt_y-.1"/>
                                          </p:val>
                                        </p:tav>
                                      </p:tavLst>
                                    </p:anim>
                                    <p:set>
                                      <p:cBhvr>
                                        <p:cTn id="50" dur="1" fill="hold">
                                          <p:stCondLst>
                                            <p:cond delay="999"/>
                                          </p:stCondLst>
                                        </p:cTn>
                                        <p:tgtEl>
                                          <p:spTgt spid="10"/>
                                        </p:tgtEl>
                                        <p:attrNameLst>
                                          <p:attrName>style.visibility</p:attrName>
                                        </p:attrNameLst>
                                      </p:cBhvr>
                                      <p:to>
                                        <p:strVal val="hidden"/>
                                      </p:to>
                                    </p:set>
                                  </p:childTnLst>
                                </p:cTn>
                              </p:par>
                            </p:childTnLst>
                          </p:cTn>
                        </p:par>
                        <p:par>
                          <p:cTn id="51" fill="hold">
                            <p:stCondLst>
                              <p:cond delay="1000"/>
                            </p:stCondLst>
                            <p:childTnLst>
                              <p:par>
                                <p:cTn id="52" presetID="1"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1"/>
                  </p:tgtEl>
                </p:cond>
              </p:nextCondLst>
            </p:seq>
            <p:seq concurrent="1" nextAc="seek">
              <p:cTn id="54" restart="whenNotActive" fill="hold" evtFilter="cancelBubble" nodeType="interactiveSeq">
                <p:stCondLst>
                  <p:cond evt="onClick" delay="0">
                    <p:tgtEl>
                      <p:spTgt spid="8"/>
                    </p:tgtEl>
                  </p:cond>
                </p:stCondLst>
                <p:endSync evt="end" delay="0">
                  <p:rtn val="all"/>
                </p:endSync>
                <p:childTnLst>
                  <p:par>
                    <p:cTn id="55" fill="hold">
                      <p:stCondLst>
                        <p:cond delay="0"/>
                      </p:stCondLst>
                      <p:childTnLst>
                        <p:par>
                          <p:cTn id="56" fill="hold">
                            <p:stCondLst>
                              <p:cond delay="0"/>
                            </p:stCondLst>
                            <p:childTnLst>
                              <p:par>
                                <p:cTn id="57" presetID="47" presetClass="exit" presetSubtype="0" fill="hold" grpId="0" nodeType="clickEffect">
                                  <p:stCondLst>
                                    <p:cond delay="0"/>
                                  </p:stCondLst>
                                  <p:childTnLst>
                                    <p:animEffect transition="out" filter="fade">
                                      <p:cBhvr>
                                        <p:cTn id="58" dur="1000"/>
                                        <p:tgtEl>
                                          <p:spTgt spid="8"/>
                                        </p:tgtEl>
                                      </p:cBhvr>
                                    </p:animEffect>
                                    <p:anim calcmode="lin" valueType="num">
                                      <p:cBhvr>
                                        <p:cTn id="59" dur="1000"/>
                                        <p:tgtEl>
                                          <p:spTgt spid="8"/>
                                        </p:tgtEl>
                                        <p:attrNameLst>
                                          <p:attrName>ppt_x</p:attrName>
                                        </p:attrNameLst>
                                      </p:cBhvr>
                                      <p:tavLst>
                                        <p:tav tm="0">
                                          <p:val>
                                            <p:strVal val="ppt_x"/>
                                          </p:val>
                                        </p:tav>
                                        <p:tav tm="100000">
                                          <p:val>
                                            <p:strVal val="ppt_x"/>
                                          </p:val>
                                        </p:tav>
                                      </p:tavLst>
                                    </p:anim>
                                    <p:anim calcmode="lin" valueType="num">
                                      <p:cBhvr>
                                        <p:cTn id="60" dur="1000"/>
                                        <p:tgtEl>
                                          <p:spTgt spid="8"/>
                                        </p:tgtEl>
                                        <p:attrNameLst>
                                          <p:attrName>ppt_y</p:attrName>
                                        </p:attrNameLst>
                                      </p:cBhvr>
                                      <p:tavLst>
                                        <p:tav tm="0">
                                          <p:val>
                                            <p:strVal val="ppt_y"/>
                                          </p:val>
                                        </p:tav>
                                        <p:tav tm="100000">
                                          <p:val>
                                            <p:strVal val="ppt_y-.1"/>
                                          </p:val>
                                        </p:tav>
                                      </p:tavLst>
                                    </p:anim>
                                    <p:set>
                                      <p:cBhvr>
                                        <p:cTn id="61" dur="1" fill="hold">
                                          <p:stCondLst>
                                            <p:cond delay="999"/>
                                          </p:stCondLst>
                                        </p:cTn>
                                        <p:tgtEl>
                                          <p:spTgt spid="8"/>
                                        </p:tgtEl>
                                        <p:attrNameLst>
                                          <p:attrName>style.visibility</p:attrName>
                                        </p:attrNameLst>
                                      </p:cBhvr>
                                      <p:to>
                                        <p:strVal val="hidden"/>
                                      </p:to>
                                    </p:set>
                                  </p:childTnLst>
                                </p:cTn>
                              </p:par>
                              <p:par>
                                <p:cTn id="62" presetID="47" presetClass="exit" presetSubtype="0" fill="hold" nodeType="withEffect">
                                  <p:stCondLst>
                                    <p:cond delay="0"/>
                                  </p:stCondLst>
                                  <p:childTnLst>
                                    <p:animEffect transition="out" filter="fade">
                                      <p:cBhvr>
                                        <p:cTn id="63" dur="1000"/>
                                        <p:tgtEl>
                                          <p:spTgt spid="7"/>
                                        </p:tgtEl>
                                      </p:cBhvr>
                                    </p:animEffect>
                                    <p:anim calcmode="lin" valueType="num">
                                      <p:cBhvr>
                                        <p:cTn id="64" dur="1000"/>
                                        <p:tgtEl>
                                          <p:spTgt spid="7"/>
                                        </p:tgtEl>
                                        <p:attrNameLst>
                                          <p:attrName>ppt_x</p:attrName>
                                        </p:attrNameLst>
                                      </p:cBhvr>
                                      <p:tavLst>
                                        <p:tav tm="0">
                                          <p:val>
                                            <p:strVal val="ppt_x"/>
                                          </p:val>
                                        </p:tav>
                                        <p:tav tm="100000">
                                          <p:val>
                                            <p:strVal val="ppt_x"/>
                                          </p:val>
                                        </p:tav>
                                      </p:tavLst>
                                    </p:anim>
                                    <p:anim calcmode="lin" valueType="num">
                                      <p:cBhvr>
                                        <p:cTn id="65" dur="1000"/>
                                        <p:tgtEl>
                                          <p:spTgt spid="7"/>
                                        </p:tgtEl>
                                        <p:attrNameLst>
                                          <p:attrName>ppt_y</p:attrName>
                                        </p:attrNameLst>
                                      </p:cBhvr>
                                      <p:tavLst>
                                        <p:tav tm="0">
                                          <p:val>
                                            <p:strVal val="ppt_y"/>
                                          </p:val>
                                        </p:tav>
                                        <p:tav tm="100000">
                                          <p:val>
                                            <p:strVal val="ppt_y-.1"/>
                                          </p:val>
                                        </p:tav>
                                      </p:tavLst>
                                    </p:anim>
                                    <p:set>
                                      <p:cBhvr>
                                        <p:cTn id="66" dur="1" fill="hold">
                                          <p:stCondLst>
                                            <p:cond delay="999"/>
                                          </p:stCondLst>
                                        </p:cTn>
                                        <p:tgtEl>
                                          <p:spTgt spid="7"/>
                                        </p:tgtEl>
                                        <p:attrNameLst>
                                          <p:attrName>style.visibility</p:attrName>
                                        </p:attrNameLst>
                                      </p:cBhvr>
                                      <p:to>
                                        <p:strVal val="hidden"/>
                                      </p:to>
                                    </p:set>
                                  </p:childTnLst>
                                </p:cTn>
                              </p:par>
                            </p:childTnLst>
                          </p:cTn>
                        </p:par>
                        <p:par>
                          <p:cTn id="67" fill="hold">
                            <p:stCondLst>
                              <p:cond delay="1000"/>
                            </p:stCondLst>
                            <p:childTnLst>
                              <p:par>
                                <p:cTn id="68" presetID="1"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8"/>
                  </p:tgtEl>
                </p:cond>
              </p:nextCondLst>
            </p:seq>
          </p:childTnLst>
        </p:cTn>
      </p:par>
    </p:tnLst>
    <p:bldLst>
      <p:bldP spid="8" grpId="0"/>
      <p:bldP spid="11" grpId="0"/>
      <p:bldP spid="13" grpId="0"/>
      <p:bldP spid="14" grpId="0" animBg="1"/>
      <p:bldP spid="15" grpId="0" animBg="1"/>
      <p:bldP spid="16" grpId="0"/>
      <p:bldP spid="17" grpId="0" animBg="1"/>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bf70f5ebf1a718aef076b27dd45a5b3.png"/>
          <p:cNvPicPr>
            <a:picLocks noChangeAspect="1"/>
          </p:cNvPicPr>
          <p:nvPr/>
        </p:nvPicPr>
        <p:blipFill>
          <a:blip r:embed="rId4" cstate="print"/>
          <a:stretch>
            <a:fillRect/>
          </a:stretch>
        </p:blipFill>
        <p:spPr>
          <a:xfrm>
            <a:off x="1" y="-12906"/>
            <a:ext cx="12191999" cy="6934200"/>
          </a:xfrm>
          <a:prstGeom prst="rect">
            <a:avLst/>
          </a:prstGeom>
        </p:spPr>
      </p:pic>
      <p:pic>
        <p:nvPicPr>
          <p:cNvPr id="3" name="Picture 2" descr="e324d9d037662d64fc16b51b9bfbdbac.png"/>
          <p:cNvPicPr>
            <a:picLocks noChangeAspect="1"/>
          </p:cNvPicPr>
          <p:nvPr/>
        </p:nvPicPr>
        <p:blipFill>
          <a:blip r:embed="rId5" cstate="print"/>
          <a:stretch>
            <a:fillRect/>
          </a:stretch>
        </p:blipFill>
        <p:spPr>
          <a:xfrm>
            <a:off x="4991100" y="5283487"/>
            <a:ext cx="1905000" cy="2057400"/>
          </a:xfrm>
          <a:prstGeom prst="rect">
            <a:avLst/>
          </a:prstGeom>
        </p:spPr>
      </p:pic>
      <p:pic>
        <p:nvPicPr>
          <p:cNvPr id="4" name="Picture 3" descr="e324d9d037662d64fc16b51b9bfbdbac.png"/>
          <p:cNvPicPr>
            <a:picLocks noChangeAspect="1"/>
          </p:cNvPicPr>
          <p:nvPr/>
        </p:nvPicPr>
        <p:blipFill>
          <a:blip r:embed="rId6" cstate="print"/>
          <a:stretch>
            <a:fillRect/>
          </a:stretch>
        </p:blipFill>
        <p:spPr>
          <a:xfrm>
            <a:off x="7620000" y="5359687"/>
            <a:ext cx="1905000" cy="1923494"/>
          </a:xfrm>
          <a:prstGeom prst="rect">
            <a:avLst/>
          </a:prstGeom>
        </p:spPr>
      </p:pic>
      <p:pic>
        <p:nvPicPr>
          <p:cNvPr id="5" name="Picture 4" descr="e324d9d037662d64fc16b51b9bfbdbac.png"/>
          <p:cNvPicPr>
            <a:picLocks noChangeAspect="1"/>
          </p:cNvPicPr>
          <p:nvPr/>
        </p:nvPicPr>
        <p:blipFill>
          <a:blip r:embed="rId6" cstate="print"/>
          <a:stretch>
            <a:fillRect/>
          </a:stretch>
        </p:blipFill>
        <p:spPr>
          <a:xfrm>
            <a:off x="2238737" y="5350440"/>
            <a:ext cx="1905000" cy="1923494"/>
          </a:xfrm>
          <a:prstGeom prst="rect">
            <a:avLst/>
          </a:prstGeom>
        </p:spPr>
      </p:pic>
      <p:pic>
        <p:nvPicPr>
          <p:cNvPr id="6" name="Picture 5" descr="4f942a9486ec68153575dc78a42d480b.png"/>
          <p:cNvPicPr>
            <a:picLocks noChangeAspect="1"/>
          </p:cNvPicPr>
          <p:nvPr/>
        </p:nvPicPr>
        <p:blipFill>
          <a:blip r:embed="rId7" cstate="print"/>
          <a:stretch>
            <a:fillRect/>
          </a:stretch>
        </p:blipFill>
        <p:spPr>
          <a:xfrm>
            <a:off x="-3817251" y="2590800"/>
            <a:ext cx="4114800" cy="3733800"/>
          </a:xfrm>
          <a:prstGeom prst="rect">
            <a:avLst/>
          </a:prstGeom>
        </p:spPr>
      </p:pic>
      <p:pic>
        <p:nvPicPr>
          <p:cNvPr id="7" name="Picture 6" descr="e86f050d219b5585368f7ef298c00175.png"/>
          <p:cNvPicPr>
            <a:picLocks noChangeAspect="1"/>
          </p:cNvPicPr>
          <p:nvPr/>
        </p:nvPicPr>
        <p:blipFill>
          <a:blip r:embed="rId8" cstate="print"/>
          <a:stretch>
            <a:fillRect/>
          </a:stretch>
        </p:blipFill>
        <p:spPr>
          <a:xfrm>
            <a:off x="2423933" y="5084665"/>
            <a:ext cx="1719804" cy="1653658"/>
          </a:xfrm>
          <a:prstGeom prst="rect">
            <a:avLst/>
          </a:prstGeom>
        </p:spPr>
      </p:pic>
      <p:sp>
        <p:nvSpPr>
          <p:cNvPr id="8" name="TextBox 7"/>
          <p:cNvSpPr txBox="1"/>
          <p:nvPr/>
        </p:nvSpPr>
        <p:spPr>
          <a:xfrm>
            <a:off x="2766834" y="5629584"/>
            <a:ext cx="747049" cy="584775"/>
          </a:xfrm>
          <a:prstGeom prst="rect">
            <a:avLst/>
          </a:prstGeom>
          <a:noFill/>
        </p:spPr>
        <p:txBody>
          <a:bodyPr wrap="square" rtlCol="0">
            <a:spAutoFit/>
          </a:bodyPr>
          <a:lstStyle/>
          <a:p>
            <a:pPr algn="ctr"/>
            <a:r>
              <a:rPr lang="en-US" sz="3200" dirty="0">
                <a:solidFill>
                  <a:srgbClr val="FFFF00"/>
                </a:solidFill>
                <a:latin typeface="Arial" panose="020B0604020202020204" pitchFamily="34" charset="0"/>
                <a:cs typeface="Arial" panose="020B0604020202020204" pitchFamily="34" charset="0"/>
              </a:rPr>
              <a:t>A</a:t>
            </a:r>
          </a:p>
        </p:txBody>
      </p:sp>
      <p:pic>
        <p:nvPicPr>
          <p:cNvPr id="9" name="Picture 8" descr="ca.png"/>
          <p:cNvPicPr>
            <a:picLocks noChangeAspect="1"/>
          </p:cNvPicPr>
          <p:nvPr/>
        </p:nvPicPr>
        <p:blipFill>
          <a:blip r:embed="rId9" cstate="print"/>
          <a:stretch>
            <a:fillRect/>
          </a:stretch>
        </p:blipFill>
        <p:spPr>
          <a:xfrm>
            <a:off x="5753100" y="5740688"/>
            <a:ext cx="533400" cy="473671"/>
          </a:xfrm>
          <a:prstGeom prst="rect">
            <a:avLst/>
          </a:prstGeom>
        </p:spPr>
      </p:pic>
      <p:pic>
        <p:nvPicPr>
          <p:cNvPr id="10" name="Picture 9" descr="e86f050d219b5585368f7ef298c00175.png"/>
          <p:cNvPicPr>
            <a:picLocks noChangeAspect="1"/>
          </p:cNvPicPr>
          <p:nvPr/>
        </p:nvPicPr>
        <p:blipFill>
          <a:blip r:embed="rId10" cstate="print"/>
          <a:stretch>
            <a:fillRect/>
          </a:stretch>
        </p:blipFill>
        <p:spPr>
          <a:xfrm>
            <a:off x="7796033" y="5022903"/>
            <a:ext cx="1761522" cy="1697510"/>
          </a:xfrm>
          <a:prstGeom prst="rect">
            <a:avLst/>
          </a:prstGeom>
        </p:spPr>
      </p:pic>
      <p:sp>
        <p:nvSpPr>
          <p:cNvPr id="11" name="TextBox 10"/>
          <p:cNvSpPr txBox="1"/>
          <p:nvPr/>
        </p:nvSpPr>
        <p:spPr>
          <a:xfrm>
            <a:off x="8229601" y="5619108"/>
            <a:ext cx="609600" cy="584775"/>
          </a:xfrm>
          <a:prstGeom prst="rect">
            <a:avLst/>
          </a:prstGeom>
          <a:noFill/>
        </p:spPr>
        <p:txBody>
          <a:bodyPr wrap="square" rtlCol="0">
            <a:spAutoFit/>
          </a:bodyPr>
          <a:lstStyle/>
          <a:p>
            <a:pPr algn="ctr"/>
            <a:r>
              <a:rPr lang="en-US" sz="3200">
                <a:solidFill>
                  <a:srgbClr val="FFFF00"/>
                </a:solidFill>
                <a:latin typeface="Arial" panose="020B0604020202020204" pitchFamily="34" charset="0"/>
                <a:cs typeface="Arial" panose="020B0604020202020204" pitchFamily="34" charset="0"/>
              </a:rPr>
              <a:t>C</a:t>
            </a:r>
            <a:endParaRPr lang="en-US" sz="3200" dirty="0">
              <a:solidFill>
                <a:srgbClr val="FFFF00"/>
              </a:solidFill>
              <a:latin typeface="Arial" panose="020B0604020202020204" pitchFamily="34" charset="0"/>
              <a:cs typeface="Arial" panose="020B0604020202020204" pitchFamily="34" charset="0"/>
            </a:endParaRPr>
          </a:p>
        </p:txBody>
      </p:sp>
      <p:pic>
        <p:nvPicPr>
          <p:cNvPr id="12" name="Picture 11" descr="e86f050d219b5585368f7ef298c00175.png"/>
          <p:cNvPicPr>
            <a:picLocks noChangeAspect="1"/>
          </p:cNvPicPr>
          <p:nvPr/>
        </p:nvPicPr>
        <p:blipFill>
          <a:blip r:embed="rId11" cstate="print"/>
          <a:stretch>
            <a:fillRect/>
          </a:stretch>
        </p:blipFill>
        <p:spPr>
          <a:xfrm>
            <a:off x="5155071" y="5079636"/>
            <a:ext cx="1752600" cy="1676400"/>
          </a:xfrm>
          <a:prstGeom prst="rect">
            <a:avLst/>
          </a:prstGeom>
        </p:spPr>
      </p:pic>
      <p:sp>
        <p:nvSpPr>
          <p:cNvPr id="13" name="TextBox 12"/>
          <p:cNvSpPr txBox="1"/>
          <p:nvPr/>
        </p:nvSpPr>
        <p:spPr>
          <a:xfrm>
            <a:off x="5613361" y="5638801"/>
            <a:ext cx="560287" cy="584775"/>
          </a:xfrm>
          <a:prstGeom prst="rect">
            <a:avLst/>
          </a:prstGeom>
          <a:noFill/>
        </p:spPr>
        <p:txBody>
          <a:bodyPr wrap="square" rtlCol="0">
            <a:spAutoFit/>
          </a:bodyPr>
          <a:lstStyle/>
          <a:p>
            <a:pPr algn="ctr"/>
            <a:r>
              <a:rPr lang="en-US" sz="3200">
                <a:solidFill>
                  <a:srgbClr val="FFFF00"/>
                </a:solidFill>
                <a:latin typeface="Arial" panose="020B0604020202020204" pitchFamily="34" charset="0"/>
                <a:cs typeface="Arial" panose="020B0604020202020204" pitchFamily="34" charset="0"/>
              </a:rPr>
              <a:t>B</a:t>
            </a:r>
            <a:endParaRPr lang="en-US" sz="3200" dirty="0">
              <a:solidFill>
                <a:srgbClr val="FFFF00"/>
              </a:solidFill>
              <a:latin typeface="Arial" panose="020B0604020202020204" pitchFamily="34" charset="0"/>
              <a:cs typeface="Arial" panose="020B0604020202020204" pitchFamily="34" charset="0"/>
            </a:endParaRPr>
          </a:p>
        </p:txBody>
      </p:sp>
      <p:sp>
        <p:nvSpPr>
          <p:cNvPr id="14" name="Rectangle 13"/>
          <p:cNvSpPr/>
          <p:nvPr/>
        </p:nvSpPr>
        <p:spPr>
          <a:xfrm>
            <a:off x="2497962" y="5596522"/>
            <a:ext cx="1386551"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prstClr val="black"/>
                </a:solidFill>
                <a:latin typeface="Arial" panose="020B0604020202020204" pitchFamily="34" charset="0"/>
                <a:cs typeface="Arial" panose="020B0604020202020204" pitchFamily="34" charset="0"/>
              </a:rPr>
              <a:t>Sai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mất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rồi</a:t>
            </a:r>
            <a:endParaRPr lang="en-US" sz="2800" dirty="0">
              <a:solidFill>
                <a:prstClr val="black"/>
              </a:solidFill>
              <a:latin typeface="Arial" panose="020B0604020202020204" pitchFamily="34" charset="0"/>
              <a:cs typeface="Arial" panose="020B0604020202020204" pitchFamily="34" charset="0"/>
            </a:endParaRPr>
          </a:p>
        </p:txBody>
      </p:sp>
      <p:sp>
        <p:nvSpPr>
          <p:cNvPr id="15" name="Rectangle 14"/>
          <p:cNvSpPr/>
          <p:nvPr/>
        </p:nvSpPr>
        <p:spPr>
          <a:xfrm>
            <a:off x="7908523" y="5560360"/>
            <a:ext cx="12954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prstClr val="black"/>
                </a:solidFill>
                <a:latin typeface="Arial" panose="020B0604020202020204" pitchFamily="34" charset="0"/>
                <a:cs typeface="Arial" panose="020B0604020202020204" pitchFamily="34" charset="0"/>
              </a:rPr>
              <a:t>Sai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mất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rồi</a:t>
            </a:r>
            <a:endParaRPr lang="en-US" sz="2800" dirty="0">
              <a:solidFill>
                <a:prstClr val="black"/>
              </a:solidFill>
              <a:latin typeface="Arial" panose="020B0604020202020204" pitchFamily="34" charset="0"/>
              <a:cs typeface="Arial" panose="020B0604020202020204" pitchFamily="34" charset="0"/>
            </a:endParaRPr>
          </a:p>
        </p:txBody>
      </p:sp>
      <p:sp>
        <p:nvSpPr>
          <p:cNvPr id="16" name="Rectangle 15"/>
          <p:cNvSpPr/>
          <p:nvPr/>
        </p:nvSpPr>
        <p:spPr>
          <a:xfrm>
            <a:off x="0" y="627257"/>
            <a:ext cx="6558844" cy="1704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u="sng">
                <a:solidFill>
                  <a:srgbClr val="00B050"/>
                </a:solidFill>
                <a:latin typeface="Arial" panose="020B0604020202020204" pitchFamily="34" charset="0"/>
                <a:cs typeface="Arial" panose="020B0604020202020204" pitchFamily="34" charset="0"/>
              </a:rPr>
              <a:t>Câu 5:</a:t>
            </a:r>
            <a:r>
              <a:rPr lang="en-US" sz="3200" b="1">
                <a:solidFill>
                  <a:srgbClr val="00B050"/>
                </a:solidFill>
                <a:latin typeface="Arial" panose="020B0604020202020204" pitchFamily="34" charset="0"/>
                <a:cs typeface="Arial" panose="020B0604020202020204" pitchFamily="34" charset="0"/>
              </a:rPr>
              <a:t> </a:t>
            </a:r>
            <a:r>
              <a:rPr lang="en-US" sz="3200" b="1">
                <a:solidFill>
                  <a:srgbClr val="00B050"/>
                </a:solidFill>
                <a:latin typeface="Calibri"/>
              </a:rPr>
              <a:t>Số học sinh nữ thích chơi bóng đá nhiều hơn số học sinh nữ thích bơi là:</a:t>
            </a:r>
          </a:p>
        </p:txBody>
      </p:sp>
      <p:sp>
        <p:nvSpPr>
          <p:cNvPr id="17" name="Rectangle 16"/>
          <p:cNvSpPr/>
          <p:nvPr/>
        </p:nvSpPr>
        <p:spPr>
          <a:xfrm>
            <a:off x="908001" y="2341567"/>
            <a:ext cx="1248337" cy="533400"/>
          </a:xfrm>
          <a:prstGeom prst="rect">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Arial" panose="020B0604020202020204" pitchFamily="34" charset="0"/>
                <a:cs typeface="Arial" panose="020B0604020202020204" pitchFamily="34" charset="0"/>
              </a:rPr>
              <a:t>A.</a:t>
            </a:r>
            <a:r>
              <a:rPr lang="en-US" sz="3200">
                <a:solidFill>
                  <a:schemeClr val="bg1"/>
                </a:solidFill>
                <a:latin typeface="Arial" panose="020B0604020202020204" pitchFamily="34" charset="0"/>
                <a:cs typeface="Arial" panose="020B0604020202020204" pitchFamily="34" charset="0"/>
              </a:rPr>
              <a:t> 6</a:t>
            </a:r>
            <a:endParaRPr lang="en-US" sz="3200"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2808804" y="2341567"/>
            <a:ext cx="1304931" cy="533400"/>
          </a:xfrm>
          <a:prstGeom prst="rect">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Arial" panose="020B0604020202020204" pitchFamily="34" charset="0"/>
                <a:cs typeface="Arial" panose="020B0604020202020204" pitchFamily="34" charset="0"/>
              </a:rPr>
              <a:t>B.</a:t>
            </a:r>
            <a:r>
              <a:rPr lang="en-US" sz="3200">
                <a:solidFill>
                  <a:schemeClr val="bg1"/>
                </a:solidFill>
                <a:latin typeface="Arial" panose="020B0604020202020204" pitchFamily="34" charset="0"/>
                <a:cs typeface="Arial" panose="020B0604020202020204" pitchFamily="34" charset="0"/>
              </a:rPr>
              <a:t> 7</a:t>
            </a:r>
            <a:endParaRPr lang="en-US" sz="32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766201" y="2363417"/>
            <a:ext cx="1340635" cy="533400"/>
          </a:xfrm>
          <a:prstGeom prst="rect">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Arial" panose="020B0604020202020204" pitchFamily="34" charset="0"/>
                <a:cs typeface="Arial" panose="020B0604020202020204" pitchFamily="34" charset="0"/>
              </a:rPr>
              <a:t>C.</a:t>
            </a:r>
            <a:r>
              <a:rPr lang="en-US" sz="3200">
                <a:solidFill>
                  <a:schemeClr val="bg1"/>
                </a:solidFill>
                <a:latin typeface="Arial" panose="020B0604020202020204" pitchFamily="34" charset="0"/>
                <a:cs typeface="Arial" panose="020B0604020202020204" pitchFamily="34" charset="0"/>
              </a:rPr>
              <a:t> 8</a:t>
            </a:r>
            <a:endParaRPr lang="en-US" sz="3200" dirty="0">
              <a:solidFill>
                <a:schemeClr val="bg1"/>
              </a:solidFill>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12"/>
          <a:stretch>
            <a:fillRect/>
          </a:stretch>
        </p:blipFill>
        <p:spPr>
          <a:xfrm>
            <a:off x="6832447" y="69467"/>
            <a:ext cx="5341250" cy="3680178"/>
          </a:xfrm>
          <a:prstGeom prst="rect">
            <a:avLst/>
          </a:prstGeom>
        </p:spPr>
      </p:pic>
      <p:sp>
        <p:nvSpPr>
          <p:cNvPr id="22" name="Rounded Rectangle 21"/>
          <p:cNvSpPr/>
          <p:nvPr/>
        </p:nvSpPr>
        <p:spPr>
          <a:xfrm>
            <a:off x="20205" y="11289"/>
            <a:ext cx="4713514" cy="576943"/>
          </a:xfrm>
          <a:prstGeom prst="roundRect">
            <a:avLst>
              <a:gd name="adj" fmla="val 50000"/>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HOẠT ĐỘNG VẬN DỤNG</a:t>
            </a:r>
          </a:p>
        </p:txBody>
      </p:sp>
    </p:spTree>
    <p:extLst>
      <p:ext uri="{BB962C8B-B14F-4D97-AF65-F5344CB8AC3E}">
        <p14:creationId xmlns:p14="http://schemas.microsoft.com/office/powerpoint/2010/main" val="2632634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1.04167E-6 1.11022E-16 L 0.56667 0.00556 " pathEditMode="relative" rAng="0" ptsTypes="AA">
                                      <p:cBhvr>
                                        <p:cTn id="6" dur="2000" fill="hold"/>
                                        <p:tgtEl>
                                          <p:spTgt spid="6"/>
                                        </p:tgtEl>
                                        <p:attrNameLst>
                                          <p:attrName>ppt_x</p:attrName>
                                          <p:attrName>ppt_y</p:attrName>
                                        </p:attrNameLst>
                                      </p:cBhvr>
                                      <p:rCtr x="28333" y="278"/>
                                    </p:animMotion>
                                  </p:childTnLst>
                                </p:cTn>
                              </p:par>
                              <p:par>
                                <p:cTn id="7" presetID="10"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500"/>
                                        <p:tgtEl>
                                          <p:spTgt spid="16"/>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47" presetClass="exit" presetSubtype="0" fill="hold" grpId="0" nodeType="clickEffect">
                                  <p:stCondLst>
                                    <p:cond delay="0"/>
                                  </p:stCondLst>
                                  <p:childTnLst>
                                    <p:animEffect transition="out" filter="fade">
                                      <p:cBhvr>
                                        <p:cTn id="20" dur="1000"/>
                                        <p:tgtEl>
                                          <p:spTgt spid="13"/>
                                        </p:tgtEl>
                                      </p:cBhvr>
                                    </p:animEffect>
                                    <p:anim calcmode="lin" valueType="num">
                                      <p:cBhvr>
                                        <p:cTn id="21" dur="1000"/>
                                        <p:tgtEl>
                                          <p:spTgt spid="13"/>
                                        </p:tgtEl>
                                        <p:attrNameLst>
                                          <p:attrName>ppt_x</p:attrName>
                                        </p:attrNameLst>
                                      </p:cBhvr>
                                      <p:tavLst>
                                        <p:tav tm="0">
                                          <p:val>
                                            <p:strVal val="ppt_x"/>
                                          </p:val>
                                        </p:tav>
                                        <p:tav tm="100000">
                                          <p:val>
                                            <p:strVal val="ppt_x"/>
                                          </p:val>
                                        </p:tav>
                                      </p:tavLst>
                                    </p:anim>
                                    <p:anim calcmode="lin" valueType="num">
                                      <p:cBhvr>
                                        <p:cTn id="22" dur="1000"/>
                                        <p:tgtEl>
                                          <p:spTgt spid="13"/>
                                        </p:tgtEl>
                                        <p:attrNameLst>
                                          <p:attrName>ppt_y</p:attrName>
                                        </p:attrNameLst>
                                      </p:cBhvr>
                                      <p:tavLst>
                                        <p:tav tm="0">
                                          <p:val>
                                            <p:strVal val="ppt_y"/>
                                          </p:val>
                                        </p:tav>
                                        <p:tav tm="100000">
                                          <p:val>
                                            <p:strVal val="ppt_y-.1"/>
                                          </p:val>
                                        </p:tav>
                                      </p:tavLst>
                                    </p:anim>
                                    <p:set>
                                      <p:cBhvr>
                                        <p:cTn id="23"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dung .wav"/>
                                        </p:tgtEl>
                                      </p:cMediaNode>
                                    </p:audio>
                                  </p:subTnLst>
                                </p:cTn>
                              </p:par>
                              <p:par>
                                <p:cTn id="24" presetID="47" presetClass="exit" presetSubtype="0" fill="hold" nodeType="withEffect">
                                  <p:stCondLst>
                                    <p:cond delay="0"/>
                                  </p:stCondLst>
                                  <p:childTnLst>
                                    <p:animEffect transition="out" filter="fade">
                                      <p:cBhvr>
                                        <p:cTn id="25" dur="1000"/>
                                        <p:tgtEl>
                                          <p:spTgt spid="12"/>
                                        </p:tgtEl>
                                      </p:cBhvr>
                                    </p:animEffect>
                                    <p:anim calcmode="lin" valueType="num">
                                      <p:cBhvr>
                                        <p:cTn id="26" dur="1000"/>
                                        <p:tgtEl>
                                          <p:spTgt spid="12"/>
                                        </p:tgtEl>
                                        <p:attrNameLst>
                                          <p:attrName>ppt_x</p:attrName>
                                        </p:attrNameLst>
                                      </p:cBhvr>
                                      <p:tavLst>
                                        <p:tav tm="0">
                                          <p:val>
                                            <p:strVal val="ppt_x"/>
                                          </p:val>
                                        </p:tav>
                                        <p:tav tm="100000">
                                          <p:val>
                                            <p:strVal val="ppt_x"/>
                                          </p:val>
                                        </p:tav>
                                      </p:tavLst>
                                    </p:anim>
                                    <p:anim calcmode="lin" valueType="num">
                                      <p:cBhvr>
                                        <p:cTn id="27" dur="1000"/>
                                        <p:tgtEl>
                                          <p:spTgt spid="12"/>
                                        </p:tgtEl>
                                        <p:attrNameLst>
                                          <p:attrName>ppt_y</p:attrName>
                                        </p:attrNameLst>
                                      </p:cBhvr>
                                      <p:tavLst>
                                        <p:tav tm="0">
                                          <p:val>
                                            <p:strVal val="ppt_y"/>
                                          </p:val>
                                        </p:tav>
                                        <p:tav tm="100000">
                                          <p:val>
                                            <p:strVal val="ppt_y-.1"/>
                                          </p:val>
                                        </p:tav>
                                      </p:tavLst>
                                    </p:anim>
                                    <p:set>
                                      <p:cBhvr>
                                        <p:cTn id="28" dur="1" fill="hold">
                                          <p:stCondLst>
                                            <p:cond delay="999"/>
                                          </p:stCondLst>
                                        </p:cTn>
                                        <p:tgtEl>
                                          <p:spTgt spid="12"/>
                                        </p:tgtEl>
                                        <p:attrNameLst>
                                          <p:attrName>style.visibility</p:attrName>
                                        </p:attrNameLst>
                                      </p:cBhvr>
                                      <p:to>
                                        <p:strVal val="hidden"/>
                                      </p:to>
                                    </p:set>
                                  </p:childTnLst>
                                </p:cTn>
                              </p:par>
                            </p:childTnLst>
                          </p:cTn>
                        </p:par>
                        <p:par>
                          <p:cTn id="29" fill="hold">
                            <p:stCondLst>
                              <p:cond delay="1000"/>
                            </p:stCondLst>
                            <p:childTnLst>
                              <p:par>
                                <p:cTn id="30" presetID="0" presetClass="path" presetSubtype="0" accel="50000" decel="50000" fill="hold" nodeType="afterEffect">
                                  <p:stCondLst>
                                    <p:cond delay="0"/>
                                  </p:stCondLst>
                                  <p:childTnLst>
                                    <p:animMotion origin="layout" path="M 5.55112E-17 0.00092 C 0.01745 0.00347 0.03516 0.00625 0.04909 -0.01134 C 0.06289 -0.02871 0.0776 -0.07639 0.08307 -0.1044 C 0.08841 -0.13218 0.08919 -0.16991 0.08203 -0.17847 C 0.07474 -0.18704 0.0474 -0.16435 0.03984 -0.15672 C 0.03229 -0.14931 0.03438 -0.14097 0.03659 -0.13264 " pathEditMode="relative" rAng="0" ptsTypes="AAAAAA">
                                      <p:cBhvr>
                                        <p:cTn id="31" dur="2000" fill="hold"/>
                                        <p:tgtEl>
                                          <p:spTgt spid="9"/>
                                        </p:tgtEl>
                                        <p:attrNameLst>
                                          <p:attrName>ppt_x</p:attrName>
                                          <p:attrName>ppt_y</p:attrName>
                                        </p:attrNameLst>
                                      </p:cBhvr>
                                      <p:rCtr x="4362" y="-8981"/>
                                    </p:animMotion>
                                  </p:childTnLst>
                                </p:cTn>
                              </p:par>
                            </p:childTnLst>
                          </p:cTn>
                        </p:par>
                        <p:par>
                          <p:cTn id="32" fill="hold">
                            <p:stCondLst>
                              <p:cond delay="3000"/>
                            </p:stCondLst>
                            <p:childTnLst>
                              <p:par>
                                <p:cTn id="33" presetID="47" presetClass="exit" presetSubtype="0" fill="hold" nodeType="afterEffect">
                                  <p:stCondLst>
                                    <p:cond delay="0"/>
                                  </p:stCondLst>
                                  <p:childTnLst>
                                    <p:animEffect transition="out" filter="fade">
                                      <p:cBhvr>
                                        <p:cTn id="34" dur="2000"/>
                                        <p:tgtEl>
                                          <p:spTgt spid="9"/>
                                        </p:tgtEl>
                                      </p:cBhvr>
                                    </p:animEffect>
                                    <p:anim calcmode="lin" valueType="num">
                                      <p:cBhvr>
                                        <p:cTn id="35" dur="2000"/>
                                        <p:tgtEl>
                                          <p:spTgt spid="9"/>
                                        </p:tgtEl>
                                        <p:attrNameLst>
                                          <p:attrName>ppt_x</p:attrName>
                                        </p:attrNameLst>
                                      </p:cBhvr>
                                      <p:tavLst>
                                        <p:tav tm="0">
                                          <p:val>
                                            <p:strVal val="ppt_x"/>
                                          </p:val>
                                        </p:tav>
                                        <p:tav tm="100000">
                                          <p:val>
                                            <p:strVal val="ppt_x"/>
                                          </p:val>
                                        </p:tav>
                                      </p:tavLst>
                                    </p:anim>
                                    <p:anim calcmode="lin" valueType="num">
                                      <p:cBhvr>
                                        <p:cTn id="36" dur="2000"/>
                                        <p:tgtEl>
                                          <p:spTgt spid="9"/>
                                        </p:tgtEl>
                                        <p:attrNameLst>
                                          <p:attrName>ppt_y</p:attrName>
                                        </p:attrNameLst>
                                      </p:cBhvr>
                                      <p:tavLst>
                                        <p:tav tm="0">
                                          <p:val>
                                            <p:strVal val="ppt_y"/>
                                          </p:val>
                                        </p:tav>
                                        <p:tav tm="100000">
                                          <p:val>
                                            <p:strVal val="ppt_y-.1"/>
                                          </p:val>
                                        </p:tav>
                                      </p:tavLst>
                                    </p:anim>
                                    <p:set>
                                      <p:cBhvr>
                                        <p:cTn id="37" dur="1" fill="hold">
                                          <p:stCondLst>
                                            <p:cond delay="1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8" restart="whenNotActive" fill="hold" evtFilter="cancelBubble" nodeType="interactiveSeq">
                <p:stCondLst>
                  <p:cond evt="onClick" delay="0">
                    <p:tgtEl>
                      <p:spTgt spid="11"/>
                    </p:tgtEl>
                  </p:cond>
                </p:stCondLst>
                <p:endSync evt="end" delay="0">
                  <p:rtn val="all"/>
                </p:endSync>
                <p:childTnLst>
                  <p:par>
                    <p:cTn id="39" fill="hold">
                      <p:stCondLst>
                        <p:cond delay="0"/>
                      </p:stCondLst>
                      <p:childTnLst>
                        <p:par>
                          <p:cTn id="40" fill="hold">
                            <p:stCondLst>
                              <p:cond delay="0"/>
                            </p:stCondLst>
                            <p:childTnLst>
                              <p:par>
                                <p:cTn id="41" presetID="47" presetClass="exit" presetSubtype="0" fill="hold" grpId="0" nodeType="clickEffect">
                                  <p:stCondLst>
                                    <p:cond delay="0"/>
                                  </p:stCondLst>
                                  <p:childTnLst>
                                    <p:animEffect transition="out" filter="fade">
                                      <p:cBhvr>
                                        <p:cTn id="42" dur="1000"/>
                                        <p:tgtEl>
                                          <p:spTgt spid="11"/>
                                        </p:tgtEl>
                                      </p:cBhvr>
                                    </p:animEffect>
                                    <p:anim calcmode="lin" valueType="num">
                                      <p:cBhvr>
                                        <p:cTn id="43" dur="1000"/>
                                        <p:tgtEl>
                                          <p:spTgt spid="11"/>
                                        </p:tgtEl>
                                        <p:attrNameLst>
                                          <p:attrName>ppt_x</p:attrName>
                                        </p:attrNameLst>
                                      </p:cBhvr>
                                      <p:tavLst>
                                        <p:tav tm="0">
                                          <p:val>
                                            <p:strVal val="ppt_x"/>
                                          </p:val>
                                        </p:tav>
                                        <p:tav tm="100000">
                                          <p:val>
                                            <p:strVal val="ppt_x"/>
                                          </p:val>
                                        </p:tav>
                                      </p:tavLst>
                                    </p:anim>
                                    <p:anim calcmode="lin" valueType="num">
                                      <p:cBhvr>
                                        <p:cTn id="44" dur="1000"/>
                                        <p:tgtEl>
                                          <p:spTgt spid="11"/>
                                        </p:tgtEl>
                                        <p:attrNameLst>
                                          <p:attrName>ppt_y</p:attrName>
                                        </p:attrNameLst>
                                      </p:cBhvr>
                                      <p:tavLst>
                                        <p:tav tm="0">
                                          <p:val>
                                            <p:strVal val="ppt_y"/>
                                          </p:val>
                                        </p:tav>
                                        <p:tav tm="100000">
                                          <p:val>
                                            <p:strVal val="ppt_y-.1"/>
                                          </p:val>
                                        </p:tav>
                                      </p:tavLst>
                                    </p:anim>
                                    <p:set>
                                      <p:cBhvr>
                                        <p:cTn id="45" dur="1" fill="hold">
                                          <p:stCondLst>
                                            <p:cond delay="999"/>
                                          </p:stCondLst>
                                        </p:cTn>
                                        <p:tgtEl>
                                          <p:spTgt spid="11"/>
                                        </p:tgtEl>
                                        <p:attrNameLst>
                                          <p:attrName>style.visibility</p:attrName>
                                        </p:attrNameLst>
                                      </p:cBhvr>
                                      <p:to>
                                        <p:strVal val="hidden"/>
                                      </p:to>
                                    </p:set>
                                  </p:childTnLst>
                                </p:cTn>
                              </p:par>
                              <p:par>
                                <p:cTn id="46" presetID="47" presetClass="exit" presetSubtype="0" fill="hold" nodeType="withEffect">
                                  <p:stCondLst>
                                    <p:cond delay="0"/>
                                  </p:stCondLst>
                                  <p:childTnLst>
                                    <p:animEffect transition="out" filter="fade">
                                      <p:cBhvr>
                                        <p:cTn id="47" dur="1000"/>
                                        <p:tgtEl>
                                          <p:spTgt spid="10"/>
                                        </p:tgtEl>
                                      </p:cBhvr>
                                    </p:animEffect>
                                    <p:anim calcmode="lin" valueType="num">
                                      <p:cBhvr>
                                        <p:cTn id="48" dur="1000"/>
                                        <p:tgtEl>
                                          <p:spTgt spid="10"/>
                                        </p:tgtEl>
                                        <p:attrNameLst>
                                          <p:attrName>ppt_x</p:attrName>
                                        </p:attrNameLst>
                                      </p:cBhvr>
                                      <p:tavLst>
                                        <p:tav tm="0">
                                          <p:val>
                                            <p:strVal val="ppt_x"/>
                                          </p:val>
                                        </p:tav>
                                        <p:tav tm="100000">
                                          <p:val>
                                            <p:strVal val="ppt_x"/>
                                          </p:val>
                                        </p:tav>
                                      </p:tavLst>
                                    </p:anim>
                                    <p:anim calcmode="lin" valueType="num">
                                      <p:cBhvr>
                                        <p:cTn id="49" dur="1000"/>
                                        <p:tgtEl>
                                          <p:spTgt spid="10"/>
                                        </p:tgtEl>
                                        <p:attrNameLst>
                                          <p:attrName>ppt_y</p:attrName>
                                        </p:attrNameLst>
                                      </p:cBhvr>
                                      <p:tavLst>
                                        <p:tav tm="0">
                                          <p:val>
                                            <p:strVal val="ppt_y"/>
                                          </p:val>
                                        </p:tav>
                                        <p:tav tm="100000">
                                          <p:val>
                                            <p:strVal val="ppt_y-.1"/>
                                          </p:val>
                                        </p:tav>
                                      </p:tavLst>
                                    </p:anim>
                                    <p:set>
                                      <p:cBhvr>
                                        <p:cTn id="50" dur="1" fill="hold">
                                          <p:stCondLst>
                                            <p:cond delay="999"/>
                                          </p:stCondLst>
                                        </p:cTn>
                                        <p:tgtEl>
                                          <p:spTgt spid="10"/>
                                        </p:tgtEl>
                                        <p:attrNameLst>
                                          <p:attrName>style.visibility</p:attrName>
                                        </p:attrNameLst>
                                      </p:cBhvr>
                                      <p:to>
                                        <p:strVal val="hidden"/>
                                      </p:to>
                                    </p:set>
                                  </p:childTnLst>
                                </p:cTn>
                              </p:par>
                            </p:childTnLst>
                          </p:cTn>
                        </p:par>
                        <p:par>
                          <p:cTn id="51" fill="hold">
                            <p:stCondLst>
                              <p:cond delay="1000"/>
                            </p:stCondLst>
                            <p:childTnLst>
                              <p:par>
                                <p:cTn id="52" presetID="1"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1"/>
                  </p:tgtEl>
                </p:cond>
              </p:nextCondLst>
            </p:seq>
            <p:seq concurrent="1" nextAc="seek">
              <p:cTn id="54" restart="whenNotActive" fill="hold" evtFilter="cancelBubble" nodeType="interactiveSeq">
                <p:stCondLst>
                  <p:cond evt="onClick" delay="0">
                    <p:tgtEl>
                      <p:spTgt spid="8"/>
                    </p:tgtEl>
                  </p:cond>
                </p:stCondLst>
                <p:endSync evt="end" delay="0">
                  <p:rtn val="all"/>
                </p:endSync>
                <p:childTnLst>
                  <p:par>
                    <p:cTn id="55" fill="hold">
                      <p:stCondLst>
                        <p:cond delay="0"/>
                      </p:stCondLst>
                      <p:childTnLst>
                        <p:par>
                          <p:cTn id="56" fill="hold">
                            <p:stCondLst>
                              <p:cond delay="0"/>
                            </p:stCondLst>
                            <p:childTnLst>
                              <p:par>
                                <p:cTn id="57" presetID="47" presetClass="exit" presetSubtype="0" fill="hold" grpId="0" nodeType="clickEffect">
                                  <p:stCondLst>
                                    <p:cond delay="0"/>
                                  </p:stCondLst>
                                  <p:childTnLst>
                                    <p:animEffect transition="out" filter="fade">
                                      <p:cBhvr>
                                        <p:cTn id="58" dur="1000"/>
                                        <p:tgtEl>
                                          <p:spTgt spid="8"/>
                                        </p:tgtEl>
                                      </p:cBhvr>
                                    </p:animEffect>
                                    <p:anim calcmode="lin" valueType="num">
                                      <p:cBhvr>
                                        <p:cTn id="59" dur="1000"/>
                                        <p:tgtEl>
                                          <p:spTgt spid="8"/>
                                        </p:tgtEl>
                                        <p:attrNameLst>
                                          <p:attrName>ppt_x</p:attrName>
                                        </p:attrNameLst>
                                      </p:cBhvr>
                                      <p:tavLst>
                                        <p:tav tm="0">
                                          <p:val>
                                            <p:strVal val="ppt_x"/>
                                          </p:val>
                                        </p:tav>
                                        <p:tav tm="100000">
                                          <p:val>
                                            <p:strVal val="ppt_x"/>
                                          </p:val>
                                        </p:tav>
                                      </p:tavLst>
                                    </p:anim>
                                    <p:anim calcmode="lin" valueType="num">
                                      <p:cBhvr>
                                        <p:cTn id="60" dur="1000"/>
                                        <p:tgtEl>
                                          <p:spTgt spid="8"/>
                                        </p:tgtEl>
                                        <p:attrNameLst>
                                          <p:attrName>ppt_y</p:attrName>
                                        </p:attrNameLst>
                                      </p:cBhvr>
                                      <p:tavLst>
                                        <p:tav tm="0">
                                          <p:val>
                                            <p:strVal val="ppt_y"/>
                                          </p:val>
                                        </p:tav>
                                        <p:tav tm="100000">
                                          <p:val>
                                            <p:strVal val="ppt_y-.1"/>
                                          </p:val>
                                        </p:tav>
                                      </p:tavLst>
                                    </p:anim>
                                    <p:set>
                                      <p:cBhvr>
                                        <p:cTn id="61" dur="1" fill="hold">
                                          <p:stCondLst>
                                            <p:cond delay="999"/>
                                          </p:stCondLst>
                                        </p:cTn>
                                        <p:tgtEl>
                                          <p:spTgt spid="8"/>
                                        </p:tgtEl>
                                        <p:attrNameLst>
                                          <p:attrName>style.visibility</p:attrName>
                                        </p:attrNameLst>
                                      </p:cBhvr>
                                      <p:to>
                                        <p:strVal val="hidden"/>
                                      </p:to>
                                    </p:set>
                                  </p:childTnLst>
                                </p:cTn>
                              </p:par>
                              <p:par>
                                <p:cTn id="62" presetID="47" presetClass="exit" presetSubtype="0" fill="hold" nodeType="withEffect">
                                  <p:stCondLst>
                                    <p:cond delay="0"/>
                                  </p:stCondLst>
                                  <p:childTnLst>
                                    <p:animEffect transition="out" filter="fade">
                                      <p:cBhvr>
                                        <p:cTn id="63" dur="1000"/>
                                        <p:tgtEl>
                                          <p:spTgt spid="7"/>
                                        </p:tgtEl>
                                      </p:cBhvr>
                                    </p:animEffect>
                                    <p:anim calcmode="lin" valueType="num">
                                      <p:cBhvr>
                                        <p:cTn id="64" dur="1000"/>
                                        <p:tgtEl>
                                          <p:spTgt spid="7"/>
                                        </p:tgtEl>
                                        <p:attrNameLst>
                                          <p:attrName>ppt_x</p:attrName>
                                        </p:attrNameLst>
                                      </p:cBhvr>
                                      <p:tavLst>
                                        <p:tav tm="0">
                                          <p:val>
                                            <p:strVal val="ppt_x"/>
                                          </p:val>
                                        </p:tav>
                                        <p:tav tm="100000">
                                          <p:val>
                                            <p:strVal val="ppt_x"/>
                                          </p:val>
                                        </p:tav>
                                      </p:tavLst>
                                    </p:anim>
                                    <p:anim calcmode="lin" valueType="num">
                                      <p:cBhvr>
                                        <p:cTn id="65" dur="1000"/>
                                        <p:tgtEl>
                                          <p:spTgt spid="7"/>
                                        </p:tgtEl>
                                        <p:attrNameLst>
                                          <p:attrName>ppt_y</p:attrName>
                                        </p:attrNameLst>
                                      </p:cBhvr>
                                      <p:tavLst>
                                        <p:tav tm="0">
                                          <p:val>
                                            <p:strVal val="ppt_y"/>
                                          </p:val>
                                        </p:tav>
                                        <p:tav tm="100000">
                                          <p:val>
                                            <p:strVal val="ppt_y-.1"/>
                                          </p:val>
                                        </p:tav>
                                      </p:tavLst>
                                    </p:anim>
                                    <p:set>
                                      <p:cBhvr>
                                        <p:cTn id="66" dur="1" fill="hold">
                                          <p:stCondLst>
                                            <p:cond delay="999"/>
                                          </p:stCondLst>
                                        </p:cTn>
                                        <p:tgtEl>
                                          <p:spTgt spid="7"/>
                                        </p:tgtEl>
                                        <p:attrNameLst>
                                          <p:attrName>style.visibility</p:attrName>
                                        </p:attrNameLst>
                                      </p:cBhvr>
                                      <p:to>
                                        <p:strVal val="hidden"/>
                                      </p:to>
                                    </p:set>
                                  </p:childTnLst>
                                </p:cTn>
                              </p:par>
                            </p:childTnLst>
                          </p:cTn>
                        </p:par>
                        <p:par>
                          <p:cTn id="67" fill="hold">
                            <p:stCondLst>
                              <p:cond delay="1000"/>
                            </p:stCondLst>
                            <p:childTnLst>
                              <p:par>
                                <p:cTn id="68" presetID="1"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8"/>
                  </p:tgtEl>
                </p:cond>
              </p:nextCondLst>
            </p:seq>
          </p:childTnLst>
        </p:cTn>
      </p:par>
    </p:tnLst>
    <p:bldLst>
      <p:bldP spid="8" grpId="0"/>
      <p:bldP spid="11" grpId="0"/>
      <p:bldP spid="13" grpId="0"/>
      <p:bldP spid="14" grpId="0" animBg="1"/>
      <p:bldP spid="15" grpId="0" animBg="1"/>
      <p:bldP spid="16" grpId="0"/>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pic>
        <p:nvPicPr>
          <p:cNvPr id="4" name="Picture 3" descr="4f942a9486ec68153575dc78a42d480b.png"/>
          <p:cNvPicPr>
            <a:picLocks noChangeAspect="1"/>
          </p:cNvPicPr>
          <p:nvPr/>
        </p:nvPicPr>
        <p:blipFill>
          <a:blip r:embed="rId3" cstate="print"/>
          <a:stretch>
            <a:fillRect/>
          </a:stretch>
        </p:blipFill>
        <p:spPr>
          <a:xfrm>
            <a:off x="3505200" y="3581400"/>
            <a:ext cx="5638800" cy="4191000"/>
          </a:xfrm>
          <a:prstGeom prst="rect">
            <a:avLst/>
          </a:prstGeom>
        </p:spPr>
      </p:pic>
      <p:sp>
        <p:nvSpPr>
          <p:cNvPr id="5" name="Cloud 4"/>
          <p:cNvSpPr/>
          <p:nvPr/>
        </p:nvSpPr>
        <p:spPr>
          <a:xfrm>
            <a:off x="6477000" y="1981200"/>
            <a:ext cx="4495800" cy="22098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prstClr val="black"/>
                </a:solidFill>
                <a:latin typeface="Arial" panose="020B0604020202020204" pitchFamily="34" charset="0"/>
                <a:cs typeface="Arial" panose="020B0604020202020204" pitchFamily="34" charset="0"/>
              </a:rPr>
              <a:t>Ông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cảm</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ơn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các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cháu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giúp</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ông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câu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cá</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nha</a:t>
            </a:r>
            <a:r>
              <a:rPr lang="en-US" sz="2800" dirty="0">
                <a:solidFill>
                  <a:prstClr val="black"/>
                </a:solidFill>
                <a:latin typeface="Arial" panose="020B0604020202020204" pitchFamily="34" charset="0"/>
                <a:cs typeface="Arial" panose="020B0604020202020204" pitchFamily="34" charset="0"/>
              </a:rPr>
              <a:t> ^^</a:t>
            </a:r>
          </a:p>
        </p:txBody>
      </p:sp>
      <p:sp>
        <p:nvSpPr>
          <p:cNvPr id="6" name="Oval 5"/>
          <p:cNvSpPr/>
          <p:nvPr/>
        </p:nvSpPr>
        <p:spPr>
          <a:xfrm>
            <a:off x="5715000" y="4572000"/>
            <a:ext cx="228600" cy="2286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Calibri"/>
            </a:endParaRPr>
          </a:p>
        </p:txBody>
      </p:sp>
      <p:sp>
        <p:nvSpPr>
          <p:cNvPr id="7" name="Oval 6"/>
          <p:cNvSpPr/>
          <p:nvPr/>
        </p:nvSpPr>
        <p:spPr>
          <a:xfrm>
            <a:off x="6096000" y="4114800"/>
            <a:ext cx="381000" cy="3048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Calibri"/>
            </a:endParaRPr>
          </a:p>
        </p:txBody>
      </p:sp>
      <p:sp>
        <p:nvSpPr>
          <p:cNvPr id="8" name="Oval 7"/>
          <p:cNvSpPr/>
          <p:nvPr/>
        </p:nvSpPr>
        <p:spPr>
          <a:xfrm>
            <a:off x="5486400" y="4953000"/>
            <a:ext cx="228600" cy="152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Calibri"/>
            </a:endParaRPr>
          </a:p>
        </p:txBody>
      </p:sp>
    </p:spTree>
    <p:extLst>
      <p:ext uri="{BB962C8B-B14F-4D97-AF65-F5344CB8AC3E}">
        <p14:creationId xmlns:p14="http://schemas.microsoft.com/office/powerpoint/2010/main" val="2714819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1198" y="1768066"/>
            <a:ext cx="11117945" cy="2554545"/>
          </a:xfrm>
          <a:prstGeom prst="rect">
            <a:avLst/>
          </a:prstGeom>
        </p:spPr>
        <p:txBody>
          <a:bodyPr wrap="square">
            <a:spAutoFit/>
          </a:bodyPr>
          <a:lstStyle/>
          <a:p>
            <a:pPr algn="just">
              <a:spcAft>
                <a:spcPts val="0"/>
              </a:spcAft>
            </a:pPr>
            <a:r>
              <a:rPr lang="en-US" sz="3200">
                <a:solidFill>
                  <a:srgbClr val="0066FF"/>
                </a:solidFill>
                <a:latin typeface="+mj-lt"/>
                <a:ea typeface="Times New Roman" panose="02020603050405020304" pitchFamily="18" charset="0"/>
                <a:cs typeface="Times New Roman" panose="02020603050405020304" pitchFamily="18" charset="0"/>
              </a:rPr>
              <a:t>- GV nhấn mạnh HS cần đọc và mô tả được biểu đồ cột kép.</a:t>
            </a:r>
          </a:p>
          <a:p>
            <a:pPr algn="just">
              <a:spcAft>
                <a:spcPts val="0"/>
              </a:spcAft>
            </a:pPr>
            <a:r>
              <a:rPr lang="en-US" sz="3200">
                <a:solidFill>
                  <a:srgbClr val="0066FF"/>
                </a:solidFill>
                <a:latin typeface="+mj-lt"/>
                <a:ea typeface="Times New Roman" panose="02020603050405020304" pitchFamily="18" charset="0"/>
                <a:cs typeface="Times New Roman" panose="02020603050405020304" pitchFamily="18" charset="0"/>
              </a:rPr>
              <a:t>- GV khuyến khích HS tự tìm hiểu các biểu đồ trên báo chí, Internet và bảng số liệu từ Niên giám thống kê hằng năm của Tổng cục thống kê, sau đó đọc và mô tả các kết quả.</a:t>
            </a:r>
          </a:p>
          <a:p>
            <a:pPr algn="just">
              <a:spcAft>
                <a:spcPts val="0"/>
              </a:spcAft>
            </a:pPr>
            <a:r>
              <a:rPr lang="en-US" sz="3200">
                <a:solidFill>
                  <a:srgbClr val="0066FF"/>
                </a:solidFill>
                <a:latin typeface="+mj-lt"/>
                <a:ea typeface="Times New Roman" panose="02020603050405020304" pitchFamily="18" charset="0"/>
                <a:cs typeface="Times New Roman" panose="02020603050405020304" pitchFamily="18" charset="0"/>
              </a:rPr>
              <a:t>- Làm bài tập 1, 2, 3 trang 12, 13 SGK.</a:t>
            </a:r>
          </a:p>
        </p:txBody>
      </p:sp>
      <p:sp>
        <p:nvSpPr>
          <p:cNvPr id="3" name="Rounded Rectangle 2"/>
          <p:cNvSpPr/>
          <p:nvPr/>
        </p:nvSpPr>
        <p:spPr>
          <a:xfrm>
            <a:off x="3650341" y="696688"/>
            <a:ext cx="5239657" cy="725712"/>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HƯỚNG DẪN VỀ NHÀ</a:t>
            </a:r>
          </a:p>
        </p:txBody>
      </p:sp>
      <p:grpSp>
        <p:nvGrpSpPr>
          <p:cNvPr id="4" name="Group 3">
            <a:extLst>
              <a:ext uri="{FF2B5EF4-FFF2-40B4-BE49-F238E27FC236}">
                <a16:creationId xmlns:a16="http://schemas.microsoft.com/office/drawing/2014/main" id="{D4EF09CF-3362-453A-9463-F6669A9D3E01}"/>
              </a:ext>
            </a:extLst>
          </p:cNvPr>
          <p:cNvGrpSpPr/>
          <p:nvPr/>
        </p:nvGrpSpPr>
        <p:grpSpPr>
          <a:xfrm rot="8757556">
            <a:off x="-2150973" y="3208072"/>
            <a:ext cx="3136324" cy="6858000"/>
            <a:chOff x="9055676" y="0"/>
            <a:chExt cx="3136324" cy="6858000"/>
          </a:xfrm>
        </p:grpSpPr>
        <p:sp>
          <p:nvSpPr>
            <p:cNvPr id="5" name="Rectangle 4">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37754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rPr>
              <a:t>Remember…</a:t>
            </a:r>
            <a:br>
              <a:rPr lang="en-US" sz="8000" dirty="0">
                <a:solidFill>
                  <a:schemeClr val="bg1"/>
                </a:solidFill>
              </a:rPr>
            </a:br>
            <a:r>
              <a:rPr lang="en-US" sz="8000" dirty="0">
                <a:solidFill>
                  <a:schemeClr val="bg1"/>
                </a:solidFill>
              </a:rPr>
              <a:t>Safety First!</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800">
                <a:solidFill>
                  <a:schemeClr val="bg1"/>
                </a:solidFill>
                <a:ea typeface="Tahoma" panose="020B0604030504040204" pitchFamily="34" charset="0"/>
                <a:cs typeface="Tahoma" panose="020B0604030504040204" pitchFamily="34" charset="0"/>
              </a:rPr>
              <a:t>Thank you!</a:t>
            </a:r>
            <a:endParaRPr lang="en-US" sz="2800" dirty="0">
              <a:solidFill>
                <a:schemeClr val="bg1"/>
              </a:solidFill>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1356477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825" y="-2514262"/>
            <a:ext cx="10515600" cy="1325563"/>
          </a:xfrm>
        </p:spPr>
        <p:txBody>
          <a:bodyPr/>
          <a:lstStyle/>
          <a:p>
            <a:endParaRPr lang="en-US"/>
          </a:p>
        </p:txBody>
      </p:sp>
      <p:graphicFrame>
        <p:nvGraphicFramePr>
          <p:cNvPr id="15" name="Content Placeholder 12"/>
          <p:cNvGraphicFramePr>
            <a:graphicFrameLocks noGrp="1"/>
          </p:cNvGraphicFramePr>
          <p:nvPr>
            <p:ph sz="half" idx="1"/>
            <p:extLst>
              <p:ext uri="{D42A27DB-BD31-4B8C-83A1-F6EECF244321}">
                <p14:modId xmlns:p14="http://schemas.microsoft.com/office/powerpoint/2010/main" val="2527279847"/>
              </p:ext>
            </p:extLst>
          </p:nvPr>
        </p:nvGraphicFramePr>
        <p:xfrm>
          <a:off x="113284" y="152400"/>
          <a:ext cx="5982717" cy="62179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ontent Placeholder 16"/>
          <p:cNvGraphicFramePr>
            <a:graphicFrameLocks noGrp="1"/>
          </p:cNvGraphicFramePr>
          <p:nvPr>
            <p:ph sz="half" idx="2"/>
            <p:extLst>
              <p:ext uri="{D42A27DB-BD31-4B8C-83A1-F6EECF244321}">
                <p14:modId xmlns:p14="http://schemas.microsoft.com/office/powerpoint/2010/main" val="3075926173"/>
              </p:ext>
            </p:extLst>
          </p:nvPr>
        </p:nvGraphicFramePr>
        <p:xfrm>
          <a:off x="6096001" y="152400"/>
          <a:ext cx="5956299" cy="6213348"/>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
          <p:cNvSpPr txBox="1"/>
          <p:nvPr/>
        </p:nvSpPr>
        <p:spPr>
          <a:xfrm>
            <a:off x="4190449" y="5601208"/>
            <a:ext cx="1905552" cy="4998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i="1">
                <a:solidFill>
                  <a:srgbClr val="0070C0"/>
                </a:solidFill>
              </a:rPr>
              <a:t>Huy chương</a:t>
            </a:r>
          </a:p>
        </p:txBody>
      </p:sp>
      <p:sp>
        <p:nvSpPr>
          <p:cNvPr id="21" name="TextBox 1"/>
          <p:cNvSpPr txBox="1"/>
          <p:nvPr/>
        </p:nvSpPr>
        <p:spPr>
          <a:xfrm>
            <a:off x="10128649" y="5572252"/>
            <a:ext cx="1905552" cy="4998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i="1">
                <a:solidFill>
                  <a:srgbClr val="0070C0"/>
                </a:solidFill>
              </a:rPr>
              <a:t>Huy chương</a:t>
            </a:r>
          </a:p>
        </p:txBody>
      </p:sp>
      <p:sp>
        <p:nvSpPr>
          <p:cNvPr id="23" name="TextBox 22"/>
          <p:cNvSpPr txBox="1"/>
          <p:nvPr/>
        </p:nvSpPr>
        <p:spPr>
          <a:xfrm>
            <a:off x="2482342" y="6362700"/>
            <a:ext cx="1327658" cy="523220"/>
          </a:xfrm>
          <a:prstGeom prst="rect">
            <a:avLst/>
          </a:prstGeom>
          <a:noFill/>
        </p:spPr>
        <p:txBody>
          <a:bodyPr wrap="square" rtlCol="0">
            <a:spAutoFit/>
          </a:bodyPr>
          <a:lstStyle/>
          <a:p>
            <a:r>
              <a:rPr lang="en-US" sz="2800" b="1">
                <a:solidFill>
                  <a:srgbClr val="0070C0"/>
                </a:solidFill>
              </a:rPr>
              <a:t>Hình 8</a:t>
            </a:r>
          </a:p>
        </p:txBody>
      </p:sp>
      <p:sp>
        <p:nvSpPr>
          <p:cNvPr id="24" name="TextBox 23"/>
          <p:cNvSpPr txBox="1"/>
          <p:nvPr/>
        </p:nvSpPr>
        <p:spPr>
          <a:xfrm>
            <a:off x="8356602" y="6334780"/>
            <a:ext cx="1327658" cy="523220"/>
          </a:xfrm>
          <a:prstGeom prst="rect">
            <a:avLst/>
          </a:prstGeom>
          <a:noFill/>
        </p:spPr>
        <p:txBody>
          <a:bodyPr wrap="square" rtlCol="0">
            <a:spAutoFit/>
          </a:bodyPr>
          <a:lstStyle/>
          <a:p>
            <a:r>
              <a:rPr lang="en-US" sz="2800" b="1">
                <a:solidFill>
                  <a:srgbClr val="0070C0"/>
                </a:solidFill>
              </a:rPr>
              <a:t>Hình 9</a:t>
            </a:r>
          </a:p>
        </p:txBody>
      </p:sp>
    </p:spTree>
    <p:extLst>
      <p:ext uri="{BB962C8B-B14F-4D97-AF65-F5344CB8AC3E}">
        <p14:creationId xmlns:p14="http://schemas.microsoft.com/office/powerpoint/2010/main" val="688295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4614" y="4717694"/>
            <a:ext cx="11214100" cy="52322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2800" b="1" u="sng">
                <a:ea typeface="Times New Roman" panose="02020603050405020304" pitchFamily="18" charset="0"/>
                <a:cs typeface="Times New Roman" panose="02020603050405020304" pitchFamily="18" charset="0"/>
              </a:rPr>
              <a:t>Câu 1:</a:t>
            </a:r>
            <a:r>
              <a:rPr lang="en-US" sz="2800">
                <a:ea typeface="Times New Roman" panose="02020603050405020304" pitchFamily="18" charset="0"/>
                <a:cs typeface="Times New Roman" panose="02020603050405020304" pitchFamily="18" charset="0"/>
              </a:rPr>
              <a:t> Biểu đồ Hình 8 và Hình 9 có chung </a:t>
            </a:r>
            <a:r>
              <a:rPr lang="en-US" sz="2800" b="1">
                <a:ea typeface="Times New Roman" panose="02020603050405020304" pitchFamily="18" charset="0"/>
                <a:cs typeface="Times New Roman" panose="02020603050405020304" pitchFamily="18" charset="0"/>
              </a:rPr>
              <a:t>đối tượng thống kê</a:t>
            </a:r>
            <a:r>
              <a:rPr lang="en-US" sz="2800">
                <a:ea typeface="Times New Roman" panose="02020603050405020304" pitchFamily="18" charset="0"/>
                <a:cs typeface="Times New Roman" panose="02020603050405020304" pitchFamily="18" charset="0"/>
              </a:rPr>
              <a:t> nào?</a:t>
            </a:r>
            <a:endParaRPr lang="en-US" sz="2800"/>
          </a:p>
        </p:txBody>
      </p:sp>
      <p:sp>
        <p:nvSpPr>
          <p:cNvPr id="3" name="TextBox 2"/>
          <p:cNvSpPr txBox="1"/>
          <p:nvPr/>
        </p:nvSpPr>
        <p:spPr>
          <a:xfrm>
            <a:off x="907266" y="5229006"/>
            <a:ext cx="4507416" cy="523220"/>
          </a:xfrm>
          <a:prstGeom prst="rect">
            <a:avLst/>
          </a:prstGeom>
          <a:noFill/>
        </p:spPr>
        <p:txBody>
          <a:bodyPr wrap="square" rtlCol="0">
            <a:spAutoFit/>
          </a:bodyPr>
          <a:lstStyle/>
          <a:p>
            <a:r>
              <a:rPr lang="en-US" sz="2800" b="1"/>
              <a:t>A</a:t>
            </a:r>
            <a:r>
              <a:rPr lang="en-US" sz="2800"/>
              <a:t>. Các huy chương Vàng</a:t>
            </a:r>
          </a:p>
        </p:txBody>
      </p:sp>
      <p:sp>
        <p:nvSpPr>
          <p:cNvPr id="4" name="TextBox 3"/>
          <p:cNvSpPr txBox="1"/>
          <p:nvPr/>
        </p:nvSpPr>
        <p:spPr>
          <a:xfrm>
            <a:off x="6026166" y="5230148"/>
            <a:ext cx="4175669" cy="523220"/>
          </a:xfrm>
          <a:prstGeom prst="rect">
            <a:avLst/>
          </a:prstGeom>
          <a:noFill/>
        </p:spPr>
        <p:txBody>
          <a:bodyPr wrap="square" rtlCol="0">
            <a:spAutoFit/>
          </a:bodyPr>
          <a:lstStyle/>
          <a:p>
            <a:r>
              <a:rPr lang="en-US" sz="2800" b="1"/>
              <a:t>B</a:t>
            </a:r>
            <a:r>
              <a:rPr lang="en-US" sz="2800"/>
              <a:t>. Các huy chương Bạc</a:t>
            </a:r>
          </a:p>
        </p:txBody>
      </p:sp>
      <p:sp>
        <p:nvSpPr>
          <p:cNvPr id="5" name="TextBox 4"/>
          <p:cNvSpPr txBox="1"/>
          <p:nvPr/>
        </p:nvSpPr>
        <p:spPr>
          <a:xfrm>
            <a:off x="907267" y="5740318"/>
            <a:ext cx="4507416" cy="523220"/>
          </a:xfrm>
          <a:prstGeom prst="rect">
            <a:avLst/>
          </a:prstGeom>
          <a:noFill/>
        </p:spPr>
        <p:txBody>
          <a:bodyPr wrap="square" rtlCol="0">
            <a:spAutoFit/>
          </a:bodyPr>
          <a:lstStyle/>
          <a:p>
            <a:r>
              <a:rPr lang="en-US" sz="2800" b="1"/>
              <a:t>C</a:t>
            </a:r>
            <a:r>
              <a:rPr lang="en-US" sz="2800"/>
              <a:t>. Các huy chương Đồng</a:t>
            </a:r>
          </a:p>
        </p:txBody>
      </p:sp>
      <p:sp>
        <p:nvSpPr>
          <p:cNvPr id="6" name="TextBox 5"/>
          <p:cNvSpPr txBox="1"/>
          <p:nvPr/>
        </p:nvSpPr>
        <p:spPr>
          <a:xfrm>
            <a:off x="6024745" y="5752226"/>
            <a:ext cx="7827382" cy="523220"/>
          </a:xfrm>
          <a:prstGeom prst="rect">
            <a:avLst/>
          </a:prstGeom>
          <a:noFill/>
        </p:spPr>
        <p:txBody>
          <a:bodyPr wrap="square" rtlCol="0">
            <a:spAutoFit/>
          </a:bodyPr>
          <a:lstStyle/>
          <a:p>
            <a:r>
              <a:rPr lang="en-US" sz="2800" b="1"/>
              <a:t>D</a:t>
            </a:r>
            <a:r>
              <a:rPr lang="en-US" sz="2800"/>
              <a:t>. Các huy chương Vàng, Bạc, Đồng</a:t>
            </a:r>
          </a:p>
        </p:txBody>
      </p:sp>
      <p:sp>
        <p:nvSpPr>
          <p:cNvPr id="14" name="Rounded Rectangle 13"/>
          <p:cNvSpPr/>
          <p:nvPr/>
        </p:nvSpPr>
        <p:spPr>
          <a:xfrm>
            <a:off x="10201835" y="6337300"/>
            <a:ext cx="1990165" cy="520700"/>
          </a:xfrm>
          <a:prstGeom prst="roundRect">
            <a:avLst>
              <a:gd name="adj" fmla="val 50000"/>
            </a:avLst>
          </a:prstGeom>
          <a:scene3d>
            <a:camera prst="orthographicFront"/>
            <a:lightRig rig="threePt" dir="t"/>
          </a:scene3d>
          <a:sp3d>
            <a:bevelT w="114300" prst="artDeco"/>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ĐÁP ÁN</a:t>
            </a:r>
          </a:p>
        </p:txBody>
      </p:sp>
      <p:grpSp>
        <p:nvGrpSpPr>
          <p:cNvPr id="18" name="Group 17"/>
          <p:cNvGrpSpPr/>
          <p:nvPr/>
        </p:nvGrpSpPr>
        <p:grpSpPr>
          <a:xfrm>
            <a:off x="0" y="-165361"/>
            <a:ext cx="12192000" cy="4633353"/>
            <a:chOff x="0" y="-165361"/>
            <a:chExt cx="12192000" cy="4633353"/>
          </a:xfrm>
        </p:grpSpPr>
        <p:pic>
          <p:nvPicPr>
            <p:cNvPr id="15" name="Picture 14"/>
            <p:cNvPicPr>
              <a:picLocks noChangeAspect="1"/>
            </p:cNvPicPr>
            <p:nvPr/>
          </p:nvPicPr>
          <p:blipFill>
            <a:blip r:embed="rId2"/>
            <a:stretch>
              <a:fillRect/>
            </a:stretch>
          </p:blipFill>
          <p:spPr>
            <a:xfrm>
              <a:off x="0" y="-165361"/>
              <a:ext cx="12192000" cy="4633353"/>
            </a:xfrm>
            <a:prstGeom prst="rect">
              <a:avLst/>
            </a:prstGeom>
          </p:spPr>
        </p:pic>
        <p:sp>
          <p:nvSpPr>
            <p:cNvPr id="16" name="TextBox 15"/>
            <p:cNvSpPr txBox="1"/>
            <p:nvPr/>
          </p:nvSpPr>
          <p:spPr>
            <a:xfrm>
              <a:off x="4697087" y="2299424"/>
              <a:ext cx="1327658" cy="523220"/>
            </a:xfrm>
            <a:prstGeom prst="rect">
              <a:avLst/>
            </a:prstGeom>
            <a:noFill/>
          </p:spPr>
          <p:txBody>
            <a:bodyPr wrap="square" rtlCol="0">
              <a:spAutoFit/>
            </a:bodyPr>
            <a:lstStyle/>
            <a:p>
              <a:r>
                <a:rPr lang="en-US" sz="2800" b="1">
                  <a:solidFill>
                    <a:srgbClr val="0070C0"/>
                  </a:solidFill>
                </a:rPr>
                <a:t>Hình 8</a:t>
              </a:r>
            </a:p>
          </p:txBody>
        </p:sp>
        <p:sp>
          <p:nvSpPr>
            <p:cNvPr id="17" name="TextBox 16"/>
            <p:cNvSpPr txBox="1"/>
            <p:nvPr/>
          </p:nvSpPr>
          <p:spPr>
            <a:xfrm>
              <a:off x="10571347" y="2271504"/>
              <a:ext cx="1327658" cy="523220"/>
            </a:xfrm>
            <a:prstGeom prst="rect">
              <a:avLst/>
            </a:prstGeom>
            <a:noFill/>
          </p:spPr>
          <p:txBody>
            <a:bodyPr wrap="square" rtlCol="0">
              <a:spAutoFit/>
            </a:bodyPr>
            <a:lstStyle/>
            <a:p>
              <a:r>
                <a:rPr lang="en-US" sz="2800" b="1">
                  <a:solidFill>
                    <a:srgbClr val="0070C0"/>
                  </a:solidFill>
                </a:rPr>
                <a:t>Hình 9</a:t>
              </a:r>
            </a:p>
          </p:txBody>
        </p:sp>
      </p:grpSp>
    </p:spTree>
    <p:extLst>
      <p:ext uri="{BB962C8B-B14F-4D97-AF65-F5344CB8AC3E}">
        <p14:creationId xmlns:p14="http://schemas.microsoft.com/office/powerpoint/2010/main" val="4183360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6"/>
                                        </p:tgtEl>
                                        <p:attrNameLst>
                                          <p:attrName>style.color</p:attrName>
                                        </p:attrNameLst>
                                      </p:cBhvr>
                                      <p:to>
                                        <a:schemeClr val="accent2"/>
                                      </p:to>
                                    </p:animClr>
                                  </p:childTnLst>
                                </p:cTn>
                              </p:par>
                            </p:childTnLst>
                          </p:cTn>
                        </p:par>
                      </p:childTnLst>
                    </p:cTn>
                  </p:par>
                </p:childTnLst>
              </p:cTn>
              <p:nextCondLst>
                <p:cond evt="onClick" delay="0">
                  <p:tgtEl>
                    <p:spTgt spid="14"/>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4703522"/>
            <a:ext cx="12039600" cy="954107"/>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en-US" sz="2800" b="1" u="sng">
                <a:ea typeface="Times New Roman" panose="02020603050405020304" pitchFamily="18" charset="0"/>
                <a:cs typeface="Times New Roman" panose="02020603050405020304" pitchFamily="18" charset="0"/>
              </a:rPr>
              <a:t>Câu 2:</a:t>
            </a:r>
            <a:r>
              <a:rPr lang="en-US" sz="2800">
                <a:ea typeface="Times New Roman" panose="02020603050405020304" pitchFamily="18" charset="0"/>
                <a:cs typeface="Times New Roman" panose="02020603050405020304" pitchFamily="18" charset="0"/>
              </a:rPr>
              <a:t> Biểu đồ Hình 8 và Hình 9 : Các đối tượng “Huy chương Vàng, Bạc, Đồng” lần lượt được biểu diễn ở trục nào?</a:t>
            </a:r>
            <a:endParaRPr lang="en-US" sz="2800"/>
          </a:p>
        </p:txBody>
      </p:sp>
      <p:sp>
        <p:nvSpPr>
          <p:cNvPr id="14" name="Rounded Rectangle 13"/>
          <p:cNvSpPr/>
          <p:nvPr/>
        </p:nvSpPr>
        <p:spPr>
          <a:xfrm>
            <a:off x="10323005" y="6337300"/>
            <a:ext cx="1868995" cy="520700"/>
          </a:xfrm>
          <a:prstGeom prst="roundRect">
            <a:avLst>
              <a:gd name="adj" fmla="val 50000"/>
            </a:avLst>
          </a:prstGeom>
          <a:scene3d>
            <a:camera prst="orthographicFront"/>
            <a:lightRig rig="threePt" dir="t"/>
          </a:scene3d>
          <a:sp3d>
            <a:bevelT w="114300" prst="artDeco"/>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ĐÁP ÁN</a:t>
            </a:r>
          </a:p>
        </p:txBody>
      </p:sp>
      <p:sp>
        <p:nvSpPr>
          <p:cNvPr id="15" name="TextBox 14"/>
          <p:cNvSpPr txBox="1"/>
          <p:nvPr/>
        </p:nvSpPr>
        <p:spPr>
          <a:xfrm>
            <a:off x="1529533" y="5711458"/>
            <a:ext cx="3753394" cy="523220"/>
          </a:xfrm>
          <a:prstGeom prst="rect">
            <a:avLst/>
          </a:prstGeom>
          <a:noFill/>
        </p:spPr>
        <p:txBody>
          <a:bodyPr wrap="square" rtlCol="0">
            <a:spAutoFit/>
          </a:bodyPr>
          <a:lstStyle/>
          <a:p>
            <a:r>
              <a:rPr lang="en-US" sz="2800" b="1"/>
              <a:t>A</a:t>
            </a:r>
            <a:r>
              <a:rPr lang="en-US" sz="2800"/>
              <a:t>. Trục nằm ngang</a:t>
            </a:r>
          </a:p>
        </p:txBody>
      </p:sp>
      <p:sp>
        <p:nvSpPr>
          <p:cNvPr id="16" name="TextBox 15"/>
          <p:cNvSpPr txBox="1"/>
          <p:nvPr/>
        </p:nvSpPr>
        <p:spPr>
          <a:xfrm>
            <a:off x="5926269" y="5711458"/>
            <a:ext cx="4178300" cy="523220"/>
          </a:xfrm>
          <a:prstGeom prst="rect">
            <a:avLst/>
          </a:prstGeom>
          <a:noFill/>
        </p:spPr>
        <p:txBody>
          <a:bodyPr wrap="square" rtlCol="0">
            <a:spAutoFit/>
          </a:bodyPr>
          <a:lstStyle/>
          <a:p>
            <a:r>
              <a:rPr lang="en-US" sz="2800" b="1"/>
              <a:t>B</a:t>
            </a:r>
            <a:r>
              <a:rPr lang="en-US" sz="2800"/>
              <a:t>. Trục thẳng đứng</a:t>
            </a:r>
          </a:p>
        </p:txBody>
      </p:sp>
      <p:sp>
        <p:nvSpPr>
          <p:cNvPr id="17" name="TextBox 16"/>
          <p:cNvSpPr txBox="1"/>
          <p:nvPr/>
        </p:nvSpPr>
        <p:spPr>
          <a:xfrm>
            <a:off x="1529533" y="6197978"/>
            <a:ext cx="4178300" cy="523220"/>
          </a:xfrm>
          <a:prstGeom prst="rect">
            <a:avLst/>
          </a:prstGeom>
          <a:noFill/>
        </p:spPr>
        <p:txBody>
          <a:bodyPr wrap="square" rtlCol="0">
            <a:spAutoFit/>
          </a:bodyPr>
          <a:lstStyle/>
          <a:p>
            <a:r>
              <a:rPr lang="en-US" sz="2800" b="1"/>
              <a:t>C</a:t>
            </a:r>
            <a:r>
              <a:rPr lang="en-US" sz="2800"/>
              <a:t>. Cả A, B đúng</a:t>
            </a:r>
          </a:p>
        </p:txBody>
      </p:sp>
      <p:sp>
        <p:nvSpPr>
          <p:cNvPr id="18" name="TextBox 17"/>
          <p:cNvSpPr txBox="1"/>
          <p:nvPr/>
        </p:nvSpPr>
        <p:spPr>
          <a:xfrm>
            <a:off x="5926269" y="6197978"/>
            <a:ext cx="4178300" cy="523220"/>
          </a:xfrm>
          <a:prstGeom prst="rect">
            <a:avLst/>
          </a:prstGeom>
          <a:noFill/>
        </p:spPr>
        <p:txBody>
          <a:bodyPr wrap="square" rtlCol="0">
            <a:spAutoFit/>
          </a:bodyPr>
          <a:lstStyle/>
          <a:p>
            <a:r>
              <a:rPr lang="en-US" sz="2800" b="1"/>
              <a:t>D</a:t>
            </a:r>
            <a:r>
              <a:rPr lang="en-US" sz="2800"/>
              <a:t>. Cả A, B sai</a:t>
            </a:r>
          </a:p>
        </p:txBody>
      </p:sp>
      <p:grpSp>
        <p:nvGrpSpPr>
          <p:cNvPr id="20" name="Group 19"/>
          <p:cNvGrpSpPr/>
          <p:nvPr/>
        </p:nvGrpSpPr>
        <p:grpSpPr>
          <a:xfrm>
            <a:off x="0" y="0"/>
            <a:ext cx="12192000" cy="4633353"/>
            <a:chOff x="0" y="-165361"/>
            <a:chExt cx="12192000" cy="4633353"/>
          </a:xfrm>
        </p:grpSpPr>
        <p:pic>
          <p:nvPicPr>
            <p:cNvPr id="21" name="Picture 20"/>
            <p:cNvPicPr>
              <a:picLocks noChangeAspect="1"/>
            </p:cNvPicPr>
            <p:nvPr/>
          </p:nvPicPr>
          <p:blipFill>
            <a:blip r:embed="rId2"/>
            <a:stretch>
              <a:fillRect/>
            </a:stretch>
          </p:blipFill>
          <p:spPr>
            <a:xfrm>
              <a:off x="0" y="-165361"/>
              <a:ext cx="12192000" cy="4633353"/>
            </a:xfrm>
            <a:prstGeom prst="rect">
              <a:avLst/>
            </a:prstGeom>
          </p:spPr>
        </p:pic>
        <p:sp>
          <p:nvSpPr>
            <p:cNvPr id="22" name="TextBox 21"/>
            <p:cNvSpPr txBox="1"/>
            <p:nvPr/>
          </p:nvSpPr>
          <p:spPr>
            <a:xfrm>
              <a:off x="4697087" y="2299424"/>
              <a:ext cx="1327658" cy="523220"/>
            </a:xfrm>
            <a:prstGeom prst="rect">
              <a:avLst/>
            </a:prstGeom>
            <a:noFill/>
          </p:spPr>
          <p:txBody>
            <a:bodyPr wrap="square" rtlCol="0">
              <a:spAutoFit/>
            </a:bodyPr>
            <a:lstStyle/>
            <a:p>
              <a:r>
                <a:rPr lang="en-US" sz="2800" b="1">
                  <a:solidFill>
                    <a:srgbClr val="0070C0"/>
                  </a:solidFill>
                </a:rPr>
                <a:t>Hình 8</a:t>
              </a:r>
            </a:p>
          </p:txBody>
        </p:sp>
        <p:sp>
          <p:nvSpPr>
            <p:cNvPr id="23" name="TextBox 22"/>
            <p:cNvSpPr txBox="1"/>
            <p:nvPr/>
          </p:nvSpPr>
          <p:spPr>
            <a:xfrm>
              <a:off x="10571347" y="2271504"/>
              <a:ext cx="1327658" cy="523220"/>
            </a:xfrm>
            <a:prstGeom prst="rect">
              <a:avLst/>
            </a:prstGeom>
            <a:noFill/>
          </p:spPr>
          <p:txBody>
            <a:bodyPr wrap="square" rtlCol="0">
              <a:spAutoFit/>
            </a:bodyPr>
            <a:lstStyle/>
            <a:p>
              <a:r>
                <a:rPr lang="en-US" sz="2800" b="1">
                  <a:solidFill>
                    <a:srgbClr val="0070C0"/>
                  </a:solidFill>
                </a:rPr>
                <a:t>Hình 9</a:t>
              </a:r>
            </a:p>
          </p:txBody>
        </p:sp>
      </p:grpSp>
    </p:spTree>
    <p:extLst>
      <p:ext uri="{BB962C8B-B14F-4D97-AF65-F5344CB8AC3E}">
        <p14:creationId xmlns:p14="http://schemas.microsoft.com/office/powerpoint/2010/main" val="2818780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5"/>
                                        </p:tgtEl>
                                        <p:attrNameLst>
                                          <p:attrName>style.color</p:attrName>
                                        </p:attrNameLst>
                                      </p:cBhvr>
                                      <p:to>
                                        <a:schemeClr val="accent2"/>
                                      </p:to>
                                    </p:animClr>
                                  </p:childTnLst>
                                </p:cTn>
                              </p:par>
                            </p:childTnLst>
                          </p:cTn>
                        </p:par>
                      </p:childTnLst>
                    </p:cTn>
                  </p:par>
                </p:childTnLst>
              </p:cTn>
              <p:nextCondLst>
                <p:cond evt="onClick" delay="0">
                  <p:tgtEl>
                    <p:spTgt spid="14"/>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066" y="4888510"/>
            <a:ext cx="3208220" cy="1815882"/>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en-US" sz="2800" b="1" u="sng">
                <a:ea typeface="Times New Roman" panose="02020603050405020304" pitchFamily="18" charset="0"/>
                <a:cs typeface="Times New Roman" panose="02020603050405020304" pitchFamily="18" charset="0"/>
              </a:rPr>
              <a:t>Câu 3:</a:t>
            </a:r>
            <a:r>
              <a:rPr lang="en-US" sz="2800">
                <a:ea typeface="Times New Roman" panose="02020603050405020304" pitchFamily="18" charset="0"/>
                <a:cs typeface="Times New Roman" panose="02020603050405020304" pitchFamily="18" charset="0"/>
              </a:rPr>
              <a:t> Biểu đồ Hình 8 và Hình 9 có </a:t>
            </a:r>
            <a:r>
              <a:rPr lang="en-US" sz="2800" b="1">
                <a:ea typeface="Times New Roman" panose="02020603050405020304" pitchFamily="18" charset="0"/>
                <a:cs typeface="Times New Roman" panose="02020603050405020304" pitchFamily="18" charset="0"/>
              </a:rPr>
              <a:t>Tiêu chí thống kê </a:t>
            </a:r>
            <a:r>
              <a:rPr lang="en-US" sz="2800">
                <a:ea typeface="Times New Roman" panose="02020603050405020304" pitchFamily="18" charset="0"/>
                <a:cs typeface="Times New Roman" panose="02020603050405020304" pitchFamily="18" charset="0"/>
              </a:rPr>
              <a:t>là gì?</a:t>
            </a:r>
            <a:endParaRPr lang="en-US" sz="2800"/>
          </a:p>
        </p:txBody>
      </p:sp>
      <p:sp>
        <p:nvSpPr>
          <p:cNvPr id="3" name="TextBox 2"/>
          <p:cNvSpPr txBox="1"/>
          <p:nvPr/>
        </p:nvSpPr>
        <p:spPr>
          <a:xfrm>
            <a:off x="4003404" y="4752647"/>
            <a:ext cx="4450321" cy="523220"/>
          </a:xfrm>
          <a:prstGeom prst="rect">
            <a:avLst/>
          </a:prstGeom>
          <a:noFill/>
        </p:spPr>
        <p:txBody>
          <a:bodyPr wrap="square" rtlCol="0">
            <a:spAutoFit/>
          </a:bodyPr>
          <a:lstStyle/>
          <a:p>
            <a:r>
              <a:rPr lang="en-US" sz="2800" b="1"/>
              <a:t>A</a:t>
            </a:r>
            <a:r>
              <a:rPr lang="en-US" sz="2800"/>
              <a:t>. Số huy chương Vàng</a:t>
            </a:r>
          </a:p>
        </p:txBody>
      </p:sp>
      <p:sp>
        <p:nvSpPr>
          <p:cNvPr id="4" name="TextBox 3"/>
          <p:cNvSpPr txBox="1"/>
          <p:nvPr/>
        </p:nvSpPr>
        <p:spPr>
          <a:xfrm>
            <a:off x="3999816" y="5273231"/>
            <a:ext cx="3906035" cy="523220"/>
          </a:xfrm>
          <a:prstGeom prst="rect">
            <a:avLst/>
          </a:prstGeom>
          <a:noFill/>
        </p:spPr>
        <p:txBody>
          <a:bodyPr wrap="square" rtlCol="0">
            <a:spAutoFit/>
          </a:bodyPr>
          <a:lstStyle/>
          <a:p>
            <a:r>
              <a:rPr lang="en-US" sz="2800" b="1"/>
              <a:t>B</a:t>
            </a:r>
            <a:r>
              <a:rPr lang="en-US" sz="2800"/>
              <a:t>. Số huy chương Bạc</a:t>
            </a:r>
          </a:p>
        </p:txBody>
      </p:sp>
      <p:sp>
        <p:nvSpPr>
          <p:cNvPr id="14" name="Rounded Rectangle 13"/>
          <p:cNvSpPr/>
          <p:nvPr/>
        </p:nvSpPr>
        <p:spPr>
          <a:xfrm>
            <a:off x="10395857" y="4825007"/>
            <a:ext cx="1796143" cy="520700"/>
          </a:xfrm>
          <a:prstGeom prst="roundRect">
            <a:avLst>
              <a:gd name="adj" fmla="val 50000"/>
            </a:avLst>
          </a:prstGeom>
          <a:scene3d>
            <a:camera prst="orthographicFront"/>
            <a:lightRig rig="threePt" dir="t"/>
          </a:scene3d>
          <a:sp3d>
            <a:bevelT w="114300" prst="artDeco"/>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ĐÁP ÁN</a:t>
            </a:r>
          </a:p>
        </p:txBody>
      </p:sp>
      <p:sp>
        <p:nvSpPr>
          <p:cNvPr id="15" name="TextBox 14"/>
          <p:cNvSpPr txBox="1"/>
          <p:nvPr/>
        </p:nvSpPr>
        <p:spPr>
          <a:xfrm>
            <a:off x="4004816" y="5796451"/>
            <a:ext cx="4047549" cy="523220"/>
          </a:xfrm>
          <a:prstGeom prst="rect">
            <a:avLst/>
          </a:prstGeom>
          <a:noFill/>
        </p:spPr>
        <p:txBody>
          <a:bodyPr wrap="square" rtlCol="0">
            <a:spAutoFit/>
          </a:bodyPr>
          <a:lstStyle/>
          <a:p>
            <a:r>
              <a:rPr lang="en-US" sz="2800" b="1"/>
              <a:t>C</a:t>
            </a:r>
            <a:r>
              <a:rPr lang="en-US" sz="2800"/>
              <a:t>. Số huy chương Đồng</a:t>
            </a:r>
          </a:p>
        </p:txBody>
      </p:sp>
      <p:sp>
        <p:nvSpPr>
          <p:cNvPr id="16" name="TextBox 15"/>
          <p:cNvSpPr txBox="1"/>
          <p:nvPr/>
        </p:nvSpPr>
        <p:spPr>
          <a:xfrm>
            <a:off x="3999816" y="6319671"/>
            <a:ext cx="8105099" cy="523220"/>
          </a:xfrm>
          <a:prstGeom prst="rect">
            <a:avLst/>
          </a:prstGeom>
          <a:noFill/>
        </p:spPr>
        <p:txBody>
          <a:bodyPr wrap="square" rtlCol="0">
            <a:spAutoFit/>
          </a:bodyPr>
          <a:lstStyle/>
          <a:p>
            <a:r>
              <a:rPr lang="en-US" sz="2800" b="1"/>
              <a:t>D</a:t>
            </a:r>
            <a:r>
              <a:rPr lang="en-US" sz="2800"/>
              <a:t>. Số huy chương của mỗi loại: Vàng, Bạc, Đồng</a:t>
            </a:r>
          </a:p>
        </p:txBody>
      </p:sp>
      <p:grpSp>
        <p:nvGrpSpPr>
          <p:cNvPr id="17" name="Group 16"/>
          <p:cNvGrpSpPr/>
          <p:nvPr/>
        </p:nvGrpSpPr>
        <p:grpSpPr>
          <a:xfrm>
            <a:off x="0" y="0"/>
            <a:ext cx="12192000" cy="4633353"/>
            <a:chOff x="0" y="-165361"/>
            <a:chExt cx="12192000" cy="4633353"/>
          </a:xfrm>
        </p:grpSpPr>
        <p:pic>
          <p:nvPicPr>
            <p:cNvPr id="18" name="Picture 17"/>
            <p:cNvPicPr>
              <a:picLocks noChangeAspect="1"/>
            </p:cNvPicPr>
            <p:nvPr/>
          </p:nvPicPr>
          <p:blipFill>
            <a:blip r:embed="rId2"/>
            <a:stretch>
              <a:fillRect/>
            </a:stretch>
          </p:blipFill>
          <p:spPr>
            <a:xfrm>
              <a:off x="0" y="-165361"/>
              <a:ext cx="12192000" cy="4633353"/>
            </a:xfrm>
            <a:prstGeom prst="rect">
              <a:avLst/>
            </a:prstGeom>
          </p:spPr>
        </p:pic>
        <p:sp>
          <p:nvSpPr>
            <p:cNvPr id="19" name="TextBox 18"/>
            <p:cNvSpPr txBox="1"/>
            <p:nvPr/>
          </p:nvSpPr>
          <p:spPr>
            <a:xfrm>
              <a:off x="4697087" y="2299424"/>
              <a:ext cx="1327658" cy="523220"/>
            </a:xfrm>
            <a:prstGeom prst="rect">
              <a:avLst/>
            </a:prstGeom>
            <a:noFill/>
          </p:spPr>
          <p:txBody>
            <a:bodyPr wrap="square" rtlCol="0">
              <a:spAutoFit/>
            </a:bodyPr>
            <a:lstStyle/>
            <a:p>
              <a:r>
                <a:rPr lang="en-US" sz="2800" b="1">
                  <a:solidFill>
                    <a:srgbClr val="0070C0"/>
                  </a:solidFill>
                </a:rPr>
                <a:t>Hình 8</a:t>
              </a:r>
            </a:p>
          </p:txBody>
        </p:sp>
        <p:sp>
          <p:nvSpPr>
            <p:cNvPr id="20" name="TextBox 19"/>
            <p:cNvSpPr txBox="1"/>
            <p:nvPr/>
          </p:nvSpPr>
          <p:spPr>
            <a:xfrm>
              <a:off x="10571347" y="2271504"/>
              <a:ext cx="1327658" cy="523220"/>
            </a:xfrm>
            <a:prstGeom prst="rect">
              <a:avLst/>
            </a:prstGeom>
            <a:noFill/>
          </p:spPr>
          <p:txBody>
            <a:bodyPr wrap="square" rtlCol="0">
              <a:spAutoFit/>
            </a:bodyPr>
            <a:lstStyle/>
            <a:p>
              <a:r>
                <a:rPr lang="en-US" sz="2800" b="1">
                  <a:solidFill>
                    <a:srgbClr val="0070C0"/>
                  </a:solidFill>
                </a:rPr>
                <a:t>Hình 9</a:t>
              </a:r>
            </a:p>
          </p:txBody>
        </p:sp>
      </p:grpSp>
    </p:spTree>
    <p:extLst>
      <p:ext uri="{BB962C8B-B14F-4D97-AF65-F5344CB8AC3E}">
        <p14:creationId xmlns:p14="http://schemas.microsoft.com/office/powerpoint/2010/main" val="909321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6"/>
                                        </p:tgtEl>
                                        <p:attrNameLst>
                                          <p:attrName>style.color</p:attrName>
                                        </p:attrNameLst>
                                      </p:cBhvr>
                                      <p:to>
                                        <a:schemeClr val="accent2"/>
                                      </p:to>
                                    </p:animClr>
                                  </p:childTnLst>
                                </p:cTn>
                              </p:par>
                            </p:childTnLst>
                          </p:cTn>
                        </p:par>
                      </p:childTnLst>
                    </p:cTn>
                  </p:par>
                </p:childTnLst>
              </p:cTn>
              <p:nextCondLst>
                <p:cond evt="onClick" delay="0">
                  <p:tgtEl>
                    <p:spTgt spid="14"/>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956" y="4819947"/>
            <a:ext cx="3642468" cy="1815882"/>
          </a:xfrm>
          <a:prstGeom prst="rect">
            <a:avLst/>
          </a:prstGeom>
          <a:solidFill>
            <a:srgbClr val="FFFF00"/>
          </a:solidFill>
          <a:ln>
            <a:solidFill>
              <a:srgbClr val="0066FF"/>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en-US" sz="2800" b="1" u="sng">
                <a:ea typeface="Times New Roman" panose="02020603050405020304" pitchFamily="18" charset="0"/>
                <a:cs typeface="Times New Roman" panose="02020603050405020304" pitchFamily="18" charset="0"/>
              </a:rPr>
              <a:t>Câu 4:</a:t>
            </a:r>
            <a:r>
              <a:rPr lang="en-US" sz="2800">
                <a:ea typeface="Times New Roman" panose="02020603050405020304" pitchFamily="18" charset="0"/>
                <a:cs typeface="Times New Roman" panose="02020603050405020304" pitchFamily="18" charset="0"/>
              </a:rPr>
              <a:t> </a:t>
            </a:r>
            <a:r>
              <a:rPr lang="en-US" sz="2800">
                <a:ea typeface="Times New Roman" panose="02020603050405020304" pitchFamily="18" charset="0"/>
              </a:rPr>
              <a:t>Điểm khác nhau về số liệu thống kê ở 2 biểu đồ Hình 8 và Hình 9 là gì?</a:t>
            </a:r>
            <a:endParaRPr lang="en-US" sz="2800"/>
          </a:p>
        </p:txBody>
      </p:sp>
      <p:sp>
        <p:nvSpPr>
          <p:cNvPr id="3" name="TextBox 2"/>
          <p:cNvSpPr txBox="1"/>
          <p:nvPr/>
        </p:nvSpPr>
        <p:spPr>
          <a:xfrm>
            <a:off x="4265912" y="4681448"/>
            <a:ext cx="5239332" cy="523220"/>
          </a:xfrm>
          <a:prstGeom prst="rect">
            <a:avLst/>
          </a:prstGeom>
          <a:noFill/>
        </p:spPr>
        <p:txBody>
          <a:bodyPr wrap="square" rtlCol="0">
            <a:spAutoFit/>
          </a:bodyPr>
          <a:lstStyle/>
          <a:p>
            <a:r>
              <a:rPr lang="en-US" sz="2800" b="1"/>
              <a:t>A</a:t>
            </a:r>
            <a:r>
              <a:rPr lang="en-US" sz="2800"/>
              <a:t>. Số lượng huy chương Vàng</a:t>
            </a:r>
          </a:p>
        </p:txBody>
      </p:sp>
      <p:sp>
        <p:nvSpPr>
          <p:cNvPr id="4" name="TextBox 3"/>
          <p:cNvSpPr txBox="1"/>
          <p:nvPr/>
        </p:nvSpPr>
        <p:spPr>
          <a:xfrm>
            <a:off x="4265912" y="5204668"/>
            <a:ext cx="8005109" cy="523220"/>
          </a:xfrm>
          <a:prstGeom prst="rect">
            <a:avLst/>
          </a:prstGeom>
          <a:noFill/>
        </p:spPr>
        <p:txBody>
          <a:bodyPr wrap="square" rtlCol="0">
            <a:spAutoFit/>
          </a:bodyPr>
          <a:lstStyle/>
          <a:p>
            <a:r>
              <a:rPr lang="en-US" sz="2800" b="1"/>
              <a:t>B</a:t>
            </a:r>
            <a:r>
              <a:rPr lang="en-US" sz="2800"/>
              <a:t>. </a:t>
            </a:r>
            <a:r>
              <a:rPr lang="en-US" sz="2800">
                <a:ea typeface="Times New Roman" panose="02020603050405020304" pitchFamily="18" charset="0"/>
              </a:rPr>
              <a:t>Số lượng mỗi loại huy chương của mỗi nước</a:t>
            </a:r>
            <a:endParaRPr lang="en-US" sz="2800"/>
          </a:p>
        </p:txBody>
      </p:sp>
      <p:sp>
        <p:nvSpPr>
          <p:cNvPr id="14" name="Rounded Rectangle 13"/>
          <p:cNvSpPr/>
          <p:nvPr/>
        </p:nvSpPr>
        <p:spPr>
          <a:xfrm>
            <a:off x="10221687" y="6337300"/>
            <a:ext cx="1970314" cy="520700"/>
          </a:xfrm>
          <a:prstGeom prst="roundRect">
            <a:avLst>
              <a:gd name="adj" fmla="val 50000"/>
            </a:avLst>
          </a:prstGeom>
          <a:scene3d>
            <a:camera prst="orthographicFront"/>
            <a:lightRig rig="threePt" dir="t"/>
          </a:scene3d>
          <a:sp3d>
            <a:bevelT w="114300" prst="artDeco"/>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ĐÁP ÁN</a:t>
            </a:r>
          </a:p>
        </p:txBody>
      </p:sp>
      <p:sp>
        <p:nvSpPr>
          <p:cNvPr id="15" name="TextBox 14"/>
          <p:cNvSpPr txBox="1"/>
          <p:nvPr/>
        </p:nvSpPr>
        <p:spPr>
          <a:xfrm>
            <a:off x="4265912" y="5727888"/>
            <a:ext cx="4934532" cy="523220"/>
          </a:xfrm>
          <a:prstGeom prst="rect">
            <a:avLst/>
          </a:prstGeom>
          <a:noFill/>
        </p:spPr>
        <p:txBody>
          <a:bodyPr wrap="square" rtlCol="0">
            <a:spAutoFit/>
          </a:bodyPr>
          <a:lstStyle/>
          <a:p>
            <a:r>
              <a:rPr lang="en-US" sz="2800" b="1"/>
              <a:t>C</a:t>
            </a:r>
            <a:r>
              <a:rPr lang="en-US" sz="2800"/>
              <a:t>. Số lượng huy chương Bạc</a:t>
            </a:r>
          </a:p>
        </p:txBody>
      </p:sp>
      <p:sp>
        <p:nvSpPr>
          <p:cNvPr id="16" name="TextBox 15"/>
          <p:cNvSpPr txBox="1"/>
          <p:nvPr/>
        </p:nvSpPr>
        <p:spPr>
          <a:xfrm>
            <a:off x="4265912" y="6251108"/>
            <a:ext cx="5149020" cy="523220"/>
          </a:xfrm>
          <a:prstGeom prst="rect">
            <a:avLst/>
          </a:prstGeom>
          <a:noFill/>
        </p:spPr>
        <p:txBody>
          <a:bodyPr wrap="square" rtlCol="0">
            <a:spAutoFit/>
          </a:bodyPr>
          <a:lstStyle/>
          <a:p>
            <a:r>
              <a:rPr lang="en-US" sz="2800" b="1"/>
              <a:t>D</a:t>
            </a:r>
            <a:r>
              <a:rPr lang="en-US" sz="2800"/>
              <a:t>. Số lượng huy chương Đồng</a:t>
            </a:r>
          </a:p>
        </p:txBody>
      </p:sp>
      <p:grpSp>
        <p:nvGrpSpPr>
          <p:cNvPr id="17" name="Group 16"/>
          <p:cNvGrpSpPr/>
          <p:nvPr/>
        </p:nvGrpSpPr>
        <p:grpSpPr>
          <a:xfrm>
            <a:off x="0" y="0"/>
            <a:ext cx="12192000" cy="4633353"/>
            <a:chOff x="0" y="-165361"/>
            <a:chExt cx="12192000" cy="4633353"/>
          </a:xfrm>
        </p:grpSpPr>
        <p:pic>
          <p:nvPicPr>
            <p:cNvPr id="18" name="Picture 17"/>
            <p:cNvPicPr>
              <a:picLocks noChangeAspect="1"/>
            </p:cNvPicPr>
            <p:nvPr/>
          </p:nvPicPr>
          <p:blipFill>
            <a:blip r:embed="rId2"/>
            <a:stretch>
              <a:fillRect/>
            </a:stretch>
          </p:blipFill>
          <p:spPr>
            <a:xfrm>
              <a:off x="0" y="-165361"/>
              <a:ext cx="12192000" cy="4633353"/>
            </a:xfrm>
            <a:prstGeom prst="rect">
              <a:avLst/>
            </a:prstGeom>
          </p:spPr>
        </p:pic>
        <p:sp>
          <p:nvSpPr>
            <p:cNvPr id="19" name="TextBox 18"/>
            <p:cNvSpPr txBox="1"/>
            <p:nvPr/>
          </p:nvSpPr>
          <p:spPr>
            <a:xfrm>
              <a:off x="4697087" y="2299424"/>
              <a:ext cx="1327658" cy="523220"/>
            </a:xfrm>
            <a:prstGeom prst="rect">
              <a:avLst/>
            </a:prstGeom>
            <a:noFill/>
          </p:spPr>
          <p:txBody>
            <a:bodyPr wrap="square" rtlCol="0">
              <a:spAutoFit/>
            </a:bodyPr>
            <a:lstStyle/>
            <a:p>
              <a:r>
                <a:rPr lang="en-US" sz="2800" b="1">
                  <a:solidFill>
                    <a:srgbClr val="0070C0"/>
                  </a:solidFill>
                </a:rPr>
                <a:t>Hình 8</a:t>
              </a:r>
            </a:p>
          </p:txBody>
        </p:sp>
        <p:sp>
          <p:nvSpPr>
            <p:cNvPr id="20" name="TextBox 19"/>
            <p:cNvSpPr txBox="1"/>
            <p:nvPr/>
          </p:nvSpPr>
          <p:spPr>
            <a:xfrm>
              <a:off x="10571347" y="2271504"/>
              <a:ext cx="1327658" cy="523220"/>
            </a:xfrm>
            <a:prstGeom prst="rect">
              <a:avLst/>
            </a:prstGeom>
            <a:noFill/>
          </p:spPr>
          <p:txBody>
            <a:bodyPr wrap="square" rtlCol="0">
              <a:spAutoFit/>
            </a:bodyPr>
            <a:lstStyle/>
            <a:p>
              <a:r>
                <a:rPr lang="en-US" sz="2800" b="1">
                  <a:solidFill>
                    <a:srgbClr val="0070C0"/>
                  </a:solidFill>
                </a:rPr>
                <a:t>Hình 9</a:t>
              </a:r>
            </a:p>
          </p:txBody>
        </p:sp>
      </p:grpSp>
    </p:spTree>
    <p:extLst>
      <p:ext uri="{BB962C8B-B14F-4D97-AF65-F5344CB8AC3E}">
        <p14:creationId xmlns:p14="http://schemas.microsoft.com/office/powerpoint/2010/main" val="1205599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4"/>
                                        </p:tgtEl>
                                        <p:attrNameLst>
                                          <p:attrName>style.color</p:attrName>
                                        </p:attrNameLst>
                                      </p:cBhvr>
                                      <p:to>
                                        <a:schemeClr val="accent2"/>
                                      </p:to>
                                    </p:animClr>
                                  </p:childTnLst>
                                </p:cTn>
                              </p:par>
                            </p:childTnLst>
                          </p:cTn>
                        </p:par>
                      </p:childTnLst>
                    </p:cTn>
                  </p:par>
                </p:childTnLst>
              </p:cTn>
              <p:nextCondLst>
                <p:cond evt="onClick" delay="0">
                  <p:tgtEl>
                    <p:spTgt spid="14"/>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6100" y="1138535"/>
            <a:ext cx="10515600" cy="1938992"/>
          </a:xfrm>
          <a:prstGeom prst="rect">
            <a:avLst/>
          </a:prstGeom>
        </p:spPr>
        <p:txBody>
          <a:bodyPr wrap="square">
            <a:spAutoFit/>
          </a:bodyPr>
          <a:lstStyle/>
          <a:p>
            <a:pPr algn="just"/>
            <a:r>
              <a:rPr lang="vi-VN" sz="4000">
                <a:solidFill>
                  <a:srgbClr val="0070C0"/>
                </a:solidFill>
              </a:rPr>
              <a:t>“Làm thế nào để biểu diễn được đồng thời từng loại huy chương của cả hai đoàn Việt Nam và Thái Lan trên cùng một biểu đồ cột?”</a:t>
            </a:r>
            <a:endParaRPr lang="en-US" sz="4000">
              <a:solidFill>
                <a:srgbClr val="0070C0"/>
              </a:solidFill>
            </a:endParaRPr>
          </a:p>
        </p:txBody>
      </p:sp>
      <p:pic>
        <p:nvPicPr>
          <p:cNvPr id="5"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283" y="3219897"/>
            <a:ext cx="2707878" cy="324081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39">
            <a:extLst>
              <a:ext uri="{FF2B5EF4-FFF2-40B4-BE49-F238E27FC236}">
                <a16:creationId xmlns:a16="http://schemas.microsoft.com/office/drawing/2014/main" id="{E77C13A5-0834-400F-A56E-4C74E35B6AEF}"/>
              </a:ext>
            </a:extLst>
          </p:cNvPr>
          <p:cNvSpPr/>
          <p:nvPr/>
        </p:nvSpPr>
        <p:spPr>
          <a:xfrm rot="5400000">
            <a:off x="8468351" y="3170494"/>
            <a:ext cx="6858000" cy="517015"/>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a:effectLst>
                  <a:outerShdw blurRad="38100" dist="38100" dir="2700000" algn="tl">
                    <a:srgbClr val="000000">
                      <a:alpha val="43137"/>
                    </a:srgbClr>
                  </a:outerShdw>
                </a:effectLst>
                <a:latin typeface="+mj-lt"/>
              </a:rPr>
              <a:t>HOẠT ĐỘNG HÌNH THÀNH KIẾN THỨC</a:t>
            </a:r>
          </a:p>
        </p:txBody>
      </p:sp>
      <p:grpSp>
        <p:nvGrpSpPr>
          <p:cNvPr id="9" name="Group 8">
            <a:extLst>
              <a:ext uri="{FF2B5EF4-FFF2-40B4-BE49-F238E27FC236}">
                <a16:creationId xmlns:a16="http://schemas.microsoft.com/office/drawing/2014/main" id="{D4EF09CF-3362-453A-9463-F6669A9D3E01}"/>
              </a:ext>
            </a:extLst>
          </p:cNvPr>
          <p:cNvGrpSpPr/>
          <p:nvPr/>
        </p:nvGrpSpPr>
        <p:grpSpPr>
          <a:xfrm rot="8757556">
            <a:off x="-2150973" y="3208072"/>
            <a:ext cx="3136324" cy="6858000"/>
            <a:chOff x="9055676" y="0"/>
            <a:chExt cx="3136324" cy="6858000"/>
          </a:xfrm>
        </p:grpSpPr>
        <p:sp>
          <p:nvSpPr>
            <p:cNvPr id="10" name="Rectangle 9">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50063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9" y="5868338"/>
            <a:ext cx="1092418" cy="883996"/>
          </a:xfrm>
          <a:prstGeom prst="rect">
            <a:avLst/>
          </a:prstGeom>
        </p:spPr>
      </p:pic>
      <p:grpSp>
        <p:nvGrpSpPr>
          <p:cNvPr id="23" name="Group 22"/>
          <p:cNvGrpSpPr/>
          <p:nvPr/>
        </p:nvGrpSpPr>
        <p:grpSpPr>
          <a:xfrm>
            <a:off x="361618" y="569524"/>
            <a:ext cx="6837657" cy="6075116"/>
            <a:chOff x="361618" y="81844"/>
            <a:chExt cx="6837657" cy="6075116"/>
          </a:xfrm>
          <a:noFill/>
        </p:grpSpPr>
        <p:graphicFrame>
          <p:nvGraphicFramePr>
            <p:cNvPr id="25" name="Content Placeholder 11"/>
            <p:cNvGraphicFramePr>
              <a:graphicFrameLocks/>
            </p:cNvGraphicFramePr>
            <p:nvPr>
              <p:extLst>
                <p:ext uri="{D42A27DB-BD31-4B8C-83A1-F6EECF244321}">
                  <p14:modId xmlns:p14="http://schemas.microsoft.com/office/powerpoint/2010/main" val="11161173"/>
                </p:ext>
              </p:extLst>
            </p:nvPr>
          </p:nvGraphicFramePr>
          <p:xfrm>
            <a:off x="361618" y="81844"/>
            <a:ext cx="5669280" cy="6075116"/>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p:cNvSpPr txBox="1"/>
            <p:nvPr/>
          </p:nvSpPr>
          <p:spPr>
            <a:xfrm>
              <a:off x="4931563" y="5389594"/>
              <a:ext cx="2267712" cy="523220"/>
            </a:xfrm>
            <a:prstGeom prst="rect">
              <a:avLst/>
            </a:prstGeom>
            <a:grpFill/>
          </p:spPr>
          <p:txBody>
            <a:bodyPr wrap="square" rtlCol="0">
              <a:spAutoFit/>
            </a:bodyPr>
            <a:lstStyle/>
            <a:p>
              <a:r>
                <a:rPr lang="en-US" sz="2800" i="1">
                  <a:solidFill>
                    <a:srgbClr val="0066FF"/>
                  </a:solidFill>
                </a:rPr>
                <a:t>Huy chương</a:t>
              </a:r>
            </a:p>
          </p:txBody>
        </p:sp>
      </p:grpSp>
      <p:sp>
        <p:nvSpPr>
          <p:cNvPr id="5" name="Title 4"/>
          <p:cNvSpPr>
            <a:spLocks noGrp="1"/>
          </p:cNvSpPr>
          <p:nvPr>
            <p:ph type="title"/>
          </p:nvPr>
        </p:nvSpPr>
        <p:spPr>
          <a:xfrm>
            <a:off x="881743" y="66563"/>
            <a:ext cx="10439400" cy="535531"/>
          </a:xfrm>
          <a:prstGeom prst="rect">
            <a:avLst/>
          </a:prstGeom>
          <a:noFill/>
        </p:spPr>
        <p:txBody>
          <a:bodyPr wrap="square">
            <a:spAutoFit/>
          </a:bodyPr>
          <a:lstStyle/>
          <a:p>
            <a:pPr algn="just"/>
            <a:r>
              <a:rPr lang="en-US" sz="3200" b="1">
                <a:solidFill>
                  <a:srgbClr val="FF0000"/>
                </a:solidFill>
                <a:latin typeface="+mj-lt"/>
                <a:ea typeface="Calibri" panose="020F0502020204030204" pitchFamily="34" charset="0"/>
                <a:cs typeface="Times New Roman" panose="02020603050405020304" pitchFamily="18" charset="0"/>
              </a:rPr>
              <a:t>Quan sát biểu đồ hình 10 và trả lời các câu hỏi sau:</a:t>
            </a:r>
            <a:endParaRPr lang="en-US" sz="3200">
              <a:solidFill>
                <a:srgbClr val="0070C0"/>
              </a:solidFill>
              <a:effectLst/>
              <a:latin typeface="+mj-lt"/>
              <a:ea typeface="Calibri" panose="020F0502020204030204" pitchFamily="34" charset="0"/>
              <a:cs typeface="Times New Roman" panose="02020603050405020304" pitchFamily="18" charset="0"/>
            </a:endParaRPr>
          </a:p>
        </p:txBody>
      </p:sp>
      <p:sp>
        <p:nvSpPr>
          <p:cNvPr id="6" name="Rectangle 5"/>
          <p:cNvSpPr/>
          <p:nvPr/>
        </p:nvSpPr>
        <p:spPr>
          <a:xfrm>
            <a:off x="6146654" y="754611"/>
            <a:ext cx="5424883" cy="523220"/>
          </a:xfrm>
          <a:prstGeom prst="rect">
            <a:avLst/>
          </a:prstGeom>
        </p:spPr>
        <p:txBody>
          <a:bodyPr wrap="square">
            <a:spAutoFit/>
          </a:bodyPr>
          <a:lstStyle/>
          <a:p>
            <a:r>
              <a:rPr lang="en-US" sz="2800" b="1">
                <a:solidFill>
                  <a:srgbClr val="0070C0"/>
                </a:solidFill>
                <a:latin typeface="+mj-lt"/>
                <a:ea typeface="Times New Roman" panose="02020603050405020304" pitchFamily="18" charset="0"/>
              </a:rPr>
              <a:t>Câu 1. </a:t>
            </a:r>
            <a:r>
              <a:rPr lang="en-US" sz="2800">
                <a:solidFill>
                  <a:srgbClr val="0070C0"/>
                </a:solidFill>
                <a:latin typeface="+mj-lt"/>
                <a:ea typeface="Times New Roman" panose="02020603050405020304" pitchFamily="18" charset="0"/>
              </a:rPr>
              <a:t>Đối tượng thống kê là gì?</a:t>
            </a:r>
          </a:p>
        </p:txBody>
      </p:sp>
      <p:sp>
        <p:nvSpPr>
          <p:cNvPr id="7" name="Rectangle 6"/>
          <p:cNvSpPr/>
          <p:nvPr/>
        </p:nvSpPr>
        <p:spPr>
          <a:xfrm>
            <a:off x="6138781" y="1321440"/>
            <a:ext cx="5424883" cy="523220"/>
          </a:xfrm>
          <a:prstGeom prst="rect">
            <a:avLst/>
          </a:prstGeom>
        </p:spPr>
        <p:txBody>
          <a:bodyPr wrap="square">
            <a:spAutoFit/>
          </a:bodyPr>
          <a:lstStyle/>
          <a:p>
            <a:pPr lvl="0"/>
            <a:r>
              <a:rPr lang="en-US" sz="2800" b="1">
                <a:solidFill>
                  <a:srgbClr val="0070C0"/>
                </a:solidFill>
                <a:latin typeface="+mj-lt"/>
                <a:ea typeface="Times New Roman" panose="02020603050405020304" pitchFamily="18" charset="0"/>
              </a:rPr>
              <a:t>Câu 2. </a:t>
            </a:r>
            <a:r>
              <a:rPr lang="en-US" sz="2800">
                <a:solidFill>
                  <a:srgbClr val="0070C0"/>
                </a:solidFill>
                <a:latin typeface="+mj-lt"/>
                <a:ea typeface="Times New Roman" panose="02020603050405020304" pitchFamily="18" charset="0"/>
              </a:rPr>
              <a:t>Tiêu chí thống kê là gì?</a:t>
            </a:r>
          </a:p>
        </p:txBody>
      </p:sp>
      <p:sp>
        <p:nvSpPr>
          <p:cNvPr id="8" name="Rectangle 7"/>
          <p:cNvSpPr/>
          <p:nvPr/>
        </p:nvSpPr>
        <p:spPr>
          <a:xfrm>
            <a:off x="6146654" y="1877996"/>
            <a:ext cx="5424883" cy="523220"/>
          </a:xfrm>
          <a:prstGeom prst="rect">
            <a:avLst/>
          </a:prstGeom>
        </p:spPr>
        <p:txBody>
          <a:bodyPr wrap="square">
            <a:spAutoFit/>
          </a:bodyPr>
          <a:lstStyle/>
          <a:p>
            <a:pPr lvl="0"/>
            <a:r>
              <a:rPr lang="en-US" sz="2800" b="1">
                <a:solidFill>
                  <a:srgbClr val="0070C0"/>
                </a:solidFill>
                <a:latin typeface="+mj-lt"/>
                <a:ea typeface="Times New Roman" panose="02020603050405020304" pitchFamily="18" charset="0"/>
              </a:rPr>
              <a:t>Câu 3. </a:t>
            </a:r>
            <a:r>
              <a:rPr lang="en-US" sz="2800">
                <a:solidFill>
                  <a:srgbClr val="0070C0"/>
                </a:solidFill>
                <a:latin typeface="+mj-lt"/>
                <a:ea typeface="Times New Roman" panose="02020603050405020304" pitchFamily="18" charset="0"/>
              </a:rPr>
              <a:t>Số liệu thống kê là gì?</a:t>
            </a:r>
          </a:p>
        </p:txBody>
      </p:sp>
      <p:sp>
        <p:nvSpPr>
          <p:cNvPr id="9" name="Rectangle 8"/>
          <p:cNvSpPr/>
          <p:nvPr/>
        </p:nvSpPr>
        <p:spPr>
          <a:xfrm>
            <a:off x="6146654" y="2434552"/>
            <a:ext cx="5424883" cy="523220"/>
          </a:xfrm>
          <a:prstGeom prst="rect">
            <a:avLst/>
          </a:prstGeom>
        </p:spPr>
        <p:txBody>
          <a:bodyPr wrap="none">
            <a:spAutoFit/>
          </a:bodyPr>
          <a:lstStyle/>
          <a:p>
            <a:pPr lvl="0"/>
            <a:r>
              <a:rPr lang="en-US" sz="2800" b="1">
                <a:solidFill>
                  <a:srgbClr val="0070C0"/>
                </a:solidFill>
                <a:latin typeface="+mj-lt"/>
                <a:ea typeface="Times New Roman" panose="02020603050405020304" pitchFamily="18" charset="0"/>
              </a:rPr>
              <a:t>Câu 4. </a:t>
            </a:r>
            <a:r>
              <a:rPr lang="en-US" sz="2800">
                <a:solidFill>
                  <a:srgbClr val="0070C0"/>
                </a:solidFill>
                <a:latin typeface="+mj-lt"/>
                <a:ea typeface="Times New Roman" panose="02020603050405020304" pitchFamily="18" charset="0"/>
              </a:rPr>
              <a:t>Cách biểu diễn thống kê?</a:t>
            </a:r>
            <a:endParaRPr lang="en-US" sz="2800">
              <a:solidFill>
                <a:srgbClr val="0070C0"/>
              </a:solidFill>
              <a:latin typeface="+mj-lt"/>
            </a:endParaRPr>
          </a:p>
        </p:txBody>
      </p:sp>
      <p:sp>
        <p:nvSpPr>
          <p:cNvPr id="28" name="Rectangle 27"/>
          <p:cNvSpPr/>
          <p:nvPr/>
        </p:nvSpPr>
        <p:spPr>
          <a:xfrm>
            <a:off x="5321101" y="3455862"/>
            <a:ext cx="5676063" cy="1815882"/>
          </a:xfrm>
          <a:prstGeom prst="rect">
            <a:avLst/>
          </a:prstGeom>
          <a:solidFill>
            <a:srgbClr val="FED2F8"/>
          </a:solidFill>
          <a:scene3d>
            <a:camera prst="orthographicFront"/>
            <a:lightRig rig="threePt" dir="t"/>
          </a:scene3d>
          <a:sp3d>
            <a:bevelT/>
          </a:sp3d>
        </p:spPr>
        <p:txBody>
          <a:bodyPr wrap="square">
            <a:spAutoFit/>
          </a:bodyPr>
          <a:lstStyle/>
          <a:p>
            <a:pPr algn="just"/>
            <a:r>
              <a:rPr lang="fr-FR" sz="2800">
                <a:latin typeface="+mj-lt"/>
                <a:ea typeface="Times New Roman" panose="02020603050405020304" pitchFamily="18" charset="0"/>
              </a:rPr>
              <a:t>Đối tượng thống kê là các loại huy chương : Vàng, Bạc, Đồng. Các đối tượng này lần lượt được biểu diễn ở trục nằm ngang.</a:t>
            </a:r>
            <a:endParaRPr lang="en-US" sz="2800">
              <a:latin typeface="+mj-lt"/>
            </a:endParaRPr>
          </a:p>
        </p:txBody>
      </p:sp>
      <p:sp>
        <p:nvSpPr>
          <p:cNvPr id="29" name="Rectangle 28"/>
          <p:cNvSpPr/>
          <p:nvPr/>
        </p:nvSpPr>
        <p:spPr>
          <a:xfrm>
            <a:off x="5321100" y="3455862"/>
            <a:ext cx="5676063" cy="954107"/>
          </a:xfrm>
          <a:prstGeom prst="rect">
            <a:avLst/>
          </a:prstGeom>
          <a:solidFill>
            <a:srgbClr val="99F4F9"/>
          </a:solidFill>
          <a:scene3d>
            <a:camera prst="orthographicFront"/>
            <a:lightRig rig="threePt" dir="t"/>
          </a:scene3d>
          <a:sp3d>
            <a:bevelT/>
          </a:sp3d>
        </p:spPr>
        <p:txBody>
          <a:bodyPr wrap="square">
            <a:spAutoFit/>
          </a:bodyPr>
          <a:lstStyle/>
          <a:p>
            <a:pPr algn="just"/>
            <a:r>
              <a:rPr lang="fr-FR" sz="2800">
                <a:latin typeface="+mj-lt"/>
                <a:ea typeface="Times New Roman" panose="02020603050405020304" pitchFamily="18" charset="0"/>
              </a:rPr>
              <a:t>Tiêu chí th</a:t>
            </a:r>
            <a:r>
              <a:rPr lang="fr-FR" sz="2800">
                <a:latin typeface="+mj-lt"/>
                <a:ea typeface="Times New Roman" panose="02020603050405020304" pitchFamily="18" charset="0"/>
                <a:cs typeface="Calibri" panose="020F0502020204030204" pitchFamily="34" charset="0"/>
              </a:rPr>
              <a:t>ố</a:t>
            </a:r>
            <a:r>
              <a:rPr lang="fr-FR" sz="2800">
                <a:latin typeface="+mj-lt"/>
                <a:ea typeface="Times New Roman" panose="02020603050405020304" pitchFamily="18" charset="0"/>
              </a:rPr>
              <a:t>ng k</a:t>
            </a:r>
            <a:r>
              <a:rPr lang="fr-FR" sz="2800">
                <a:latin typeface="+mj-lt"/>
                <a:ea typeface="Times New Roman" panose="02020603050405020304" pitchFamily="18" charset="0"/>
                <a:cs typeface=".VnTime" panose="020B7200000000000000" pitchFamily="34" charset="0"/>
              </a:rPr>
              <a:t>ê</a:t>
            </a:r>
            <a:r>
              <a:rPr lang="fr-FR" sz="2800">
                <a:latin typeface="+mj-lt"/>
                <a:ea typeface="Times New Roman" panose="02020603050405020304" pitchFamily="18" charset="0"/>
              </a:rPr>
              <a:t> l</a:t>
            </a:r>
            <a:r>
              <a:rPr lang="fr-FR" sz="2800">
                <a:latin typeface="+mj-lt"/>
                <a:ea typeface="Times New Roman" panose="02020603050405020304" pitchFamily="18" charset="0"/>
                <a:cs typeface=".VnTime" panose="020B7200000000000000" pitchFamily="34" charset="0"/>
              </a:rPr>
              <a:t>à</a:t>
            </a:r>
            <a:r>
              <a:rPr lang="fr-FR" sz="2800">
                <a:latin typeface="+mj-lt"/>
                <a:ea typeface="Times New Roman" panose="02020603050405020304" pitchFamily="18" charset="0"/>
              </a:rPr>
              <a:t> s</a:t>
            </a:r>
            <a:r>
              <a:rPr lang="fr-FR" sz="2800">
                <a:latin typeface="+mj-lt"/>
                <a:ea typeface="Times New Roman" panose="02020603050405020304" pitchFamily="18" charset="0"/>
                <a:cs typeface="Calibri" panose="020F0502020204030204" pitchFamily="34" charset="0"/>
              </a:rPr>
              <a:t>ố</a:t>
            </a:r>
            <a:r>
              <a:rPr lang="fr-FR" sz="2800">
                <a:latin typeface="+mj-lt"/>
                <a:ea typeface="Times New Roman" panose="02020603050405020304" pitchFamily="18" charset="0"/>
              </a:rPr>
              <a:t> huy ch</a:t>
            </a:r>
            <a:r>
              <a:rPr lang="fr-FR" sz="2800">
                <a:latin typeface="+mj-lt"/>
                <a:ea typeface="Times New Roman" panose="02020603050405020304" pitchFamily="18" charset="0"/>
                <a:cs typeface="Calibri" panose="020F0502020204030204" pitchFamily="34" charset="0"/>
              </a:rPr>
              <a:t>ươ</a:t>
            </a:r>
            <a:r>
              <a:rPr lang="fr-FR" sz="2800">
                <a:latin typeface="+mj-lt"/>
                <a:ea typeface="Times New Roman" panose="02020603050405020304" pitchFamily="18" charset="0"/>
              </a:rPr>
              <a:t>ng m</a:t>
            </a:r>
            <a:r>
              <a:rPr lang="fr-FR" sz="2800">
                <a:latin typeface="+mj-lt"/>
                <a:ea typeface="Times New Roman" panose="02020603050405020304" pitchFamily="18" charset="0"/>
                <a:cs typeface="Calibri" panose="020F0502020204030204" pitchFamily="34" charset="0"/>
              </a:rPr>
              <a:t>ỗ</a:t>
            </a:r>
            <a:r>
              <a:rPr lang="fr-FR" sz="2800">
                <a:latin typeface="+mj-lt"/>
                <a:ea typeface="Times New Roman" panose="02020603050405020304" pitchFamily="18" charset="0"/>
              </a:rPr>
              <a:t>i lo</a:t>
            </a:r>
            <a:r>
              <a:rPr lang="fr-FR" sz="2800">
                <a:latin typeface="+mj-lt"/>
                <a:ea typeface="Times New Roman" panose="02020603050405020304" pitchFamily="18" charset="0"/>
                <a:cs typeface="Calibri" panose="020F0502020204030204" pitchFamily="34" charset="0"/>
              </a:rPr>
              <a:t>ạ</a:t>
            </a:r>
            <a:r>
              <a:rPr lang="fr-FR" sz="2800">
                <a:latin typeface="+mj-lt"/>
                <a:ea typeface="Times New Roman" panose="02020603050405020304" pitchFamily="18" charset="0"/>
              </a:rPr>
              <a:t>i của mỗi nước</a:t>
            </a:r>
            <a:endParaRPr lang="en-US" sz="2800">
              <a:latin typeface="+mj-lt"/>
            </a:endParaRPr>
          </a:p>
        </p:txBody>
      </p:sp>
      <p:sp>
        <p:nvSpPr>
          <p:cNvPr id="30" name="Rectangle 29"/>
          <p:cNvSpPr/>
          <p:nvPr/>
        </p:nvSpPr>
        <p:spPr>
          <a:xfrm>
            <a:off x="5321099" y="3406139"/>
            <a:ext cx="5676063" cy="2074414"/>
          </a:xfrm>
          <a:prstGeom prst="rect">
            <a:avLst/>
          </a:prstGeom>
          <a:solidFill>
            <a:srgbClr val="99FF99"/>
          </a:solidFill>
          <a:scene3d>
            <a:camera prst="orthographicFront"/>
            <a:lightRig rig="threePt" dir="t"/>
          </a:scene3d>
          <a:sp3d>
            <a:bevelT/>
          </a:sp3d>
        </p:spPr>
        <p:txBody>
          <a:bodyPr wrap="square">
            <a:spAutoFit/>
          </a:bodyPr>
          <a:lstStyle/>
          <a:p>
            <a:pPr algn="just">
              <a:lnSpc>
                <a:spcPct val="115000"/>
              </a:lnSpc>
              <a:spcAft>
                <a:spcPts val="0"/>
              </a:spcAft>
            </a:pPr>
            <a:r>
              <a:rPr lang="fr-FR" sz="2800">
                <a:latin typeface="+mj-lt"/>
                <a:ea typeface="Times New Roman" panose="02020603050405020304" pitchFamily="18" charset="0"/>
                <a:cs typeface="Calibri" panose="020F0502020204030204" pitchFamily="34" charset="0"/>
              </a:rPr>
              <a:t>Ứ</a:t>
            </a:r>
            <a:r>
              <a:rPr lang="fr-FR" sz="2800">
                <a:latin typeface="+mj-lt"/>
                <a:ea typeface="Times New Roman" panose="02020603050405020304" pitchFamily="18" charset="0"/>
                <a:cs typeface="Times New Roman" panose="02020603050405020304" pitchFamily="18" charset="0"/>
              </a:rPr>
              <a:t>ng v</a:t>
            </a:r>
            <a:r>
              <a:rPr lang="fr-FR" sz="2800">
                <a:latin typeface="+mj-lt"/>
                <a:ea typeface="Times New Roman" panose="02020603050405020304" pitchFamily="18" charset="0"/>
                <a:cs typeface="Calibri" panose="020F0502020204030204" pitchFamily="34" charset="0"/>
              </a:rPr>
              <a:t>ớ</a:t>
            </a:r>
            <a:r>
              <a:rPr lang="fr-FR" sz="2800">
                <a:latin typeface="+mj-lt"/>
                <a:ea typeface="Times New Roman" panose="02020603050405020304" pitchFamily="18" charset="0"/>
                <a:cs typeface="Times New Roman" panose="02020603050405020304" pitchFamily="18" charset="0"/>
              </a:rPr>
              <a:t>i m</a:t>
            </a:r>
            <a:r>
              <a:rPr lang="fr-FR" sz="2800">
                <a:latin typeface="+mj-lt"/>
                <a:ea typeface="Times New Roman" panose="02020603050405020304" pitchFamily="18" charset="0"/>
                <a:cs typeface="Calibri" panose="020F0502020204030204" pitchFamily="34" charset="0"/>
              </a:rPr>
              <a:t>ỗ</a:t>
            </a:r>
            <a:r>
              <a:rPr lang="fr-FR" sz="2800">
                <a:latin typeface="+mj-lt"/>
                <a:ea typeface="Times New Roman" panose="02020603050405020304" pitchFamily="18" charset="0"/>
                <a:cs typeface="Times New Roman" panose="02020603050405020304" pitchFamily="18" charset="0"/>
              </a:rPr>
              <a:t>i </a:t>
            </a:r>
            <a:r>
              <a:rPr lang="fr-FR" sz="2800">
                <a:latin typeface="+mj-lt"/>
                <a:ea typeface="Times New Roman" panose="02020603050405020304" pitchFamily="18" charset="0"/>
                <a:cs typeface="Calibri" panose="020F0502020204030204" pitchFamily="34" charset="0"/>
              </a:rPr>
              <a:t>đố</a:t>
            </a:r>
            <a:r>
              <a:rPr lang="fr-FR" sz="2800">
                <a:latin typeface="+mj-lt"/>
                <a:ea typeface="Times New Roman" panose="02020603050405020304" pitchFamily="18" charset="0"/>
                <a:cs typeface="Times New Roman" panose="02020603050405020304" pitchFamily="18" charset="0"/>
              </a:rPr>
              <a:t>i t</a:t>
            </a:r>
            <a:r>
              <a:rPr lang="fr-FR" sz="2800">
                <a:latin typeface="+mj-lt"/>
                <a:ea typeface="Times New Roman" panose="02020603050405020304" pitchFamily="18" charset="0"/>
                <a:cs typeface="Calibri" panose="020F0502020204030204" pitchFamily="34" charset="0"/>
              </a:rPr>
              <a:t>ượ</a:t>
            </a:r>
            <a:r>
              <a:rPr lang="fr-FR" sz="2800">
                <a:latin typeface="+mj-lt"/>
                <a:ea typeface="Times New Roman" panose="02020603050405020304" pitchFamily="18" charset="0"/>
                <a:cs typeface="Times New Roman" panose="02020603050405020304" pitchFamily="18" charset="0"/>
              </a:rPr>
              <a:t>ng th</a:t>
            </a:r>
            <a:r>
              <a:rPr lang="fr-FR" sz="2800">
                <a:latin typeface="+mj-lt"/>
                <a:ea typeface="Times New Roman" panose="02020603050405020304" pitchFamily="18" charset="0"/>
                <a:cs typeface="Calibri" panose="020F0502020204030204" pitchFamily="34" charset="0"/>
              </a:rPr>
              <a:t>ố</a:t>
            </a:r>
            <a:r>
              <a:rPr lang="fr-FR" sz="2800">
                <a:latin typeface="+mj-lt"/>
                <a:ea typeface="Times New Roman" panose="02020603050405020304" pitchFamily="18" charset="0"/>
                <a:cs typeface="Times New Roman" panose="02020603050405020304" pitchFamily="18" charset="0"/>
              </a:rPr>
              <a:t>ng k</a:t>
            </a:r>
            <a:r>
              <a:rPr lang="fr-FR" sz="2800">
                <a:latin typeface="+mj-lt"/>
                <a:ea typeface="Times New Roman" panose="02020603050405020304" pitchFamily="18" charset="0"/>
                <a:cs typeface=".VnTime" panose="020B7200000000000000" pitchFamily="34" charset="0"/>
              </a:rPr>
              <a:t>ê</a:t>
            </a:r>
            <a:r>
              <a:rPr lang="fr-FR" sz="2800">
                <a:latin typeface="+mj-lt"/>
                <a:ea typeface="Times New Roman" panose="02020603050405020304" pitchFamily="18" charset="0"/>
                <a:cs typeface="Times New Roman" panose="02020603050405020304" pitchFamily="18" charset="0"/>
              </a:rPr>
              <a:t> c</a:t>
            </a:r>
            <a:r>
              <a:rPr lang="fr-FR" sz="2800">
                <a:latin typeface="+mj-lt"/>
                <a:ea typeface="Times New Roman" panose="02020603050405020304" pitchFamily="18" charset="0"/>
                <a:cs typeface=".VnTime" panose="020B7200000000000000" pitchFamily="34" charset="0"/>
              </a:rPr>
              <a:t>ó</a:t>
            </a:r>
            <a:r>
              <a:rPr lang="fr-FR" sz="2800">
                <a:latin typeface="+mj-lt"/>
                <a:ea typeface="Times New Roman" panose="02020603050405020304" pitchFamily="18" charset="0"/>
                <a:cs typeface="Times New Roman" panose="02020603050405020304" pitchFamily="18" charset="0"/>
              </a:rPr>
              <a:t> m</a:t>
            </a:r>
            <a:r>
              <a:rPr lang="fr-FR" sz="2800">
                <a:latin typeface="+mj-lt"/>
                <a:ea typeface="Times New Roman" panose="02020603050405020304" pitchFamily="18" charset="0"/>
                <a:cs typeface="Calibri" panose="020F0502020204030204" pitchFamily="34" charset="0"/>
              </a:rPr>
              <a:t>ộ</a:t>
            </a:r>
            <a:r>
              <a:rPr lang="fr-FR" sz="2800">
                <a:latin typeface="+mj-lt"/>
                <a:ea typeface="Times New Roman" panose="02020603050405020304" pitchFamily="18" charset="0"/>
                <a:cs typeface="Times New Roman" panose="02020603050405020304" pitchFamily="18" charset="0"/>
              </a:rPr>
              <a:t>t s</a:t>
            </a:r>
            <a:r>
              <a:rPr lang="fr-FR" sz="2800">
                <a:latin typeface="+mj-lt"/>
                <a:ea typeface="Times New Roman" panose="02020603050405020304" pitchFamily="18" charset="0"/>
                <a:cs typeface="Calibri" panose="020F0502020204030204" pitchFamily="34" charset="0"/>
              </a:rPr>
              <a:t>ố</a:t>
            </a:r>
            <a:r>
              <a:rPr lang="fr-FR" sz="2800">
                <a:latin typeface="+mj-lt"/>
                <a:ea typeface="Times New Roman" panose="02020603050405020304" pitchFamily="18" charset="0"/>
                <a:cs typeface="Times New Roman" panose="02020603050405020304" pitchFamily="18" charset="0"/>
              </a:rPr>
              <a:t> li</a:t>
            </a:r>
            <a:r>
              <a:rPr lang="fr-FR" sz="2800">
                <a:latin typeface="+mj-lt"/>
                <a:ea typeface="Times New Roman" panose="02020603050405020304" pitchFamily="18" charset="0"/>
                <a:cs typeface="Calibri" panose="020F0502020204030204" pitchFamily="34" charset="0"/>
              </a:rPr>
              <a:t>ệ</a:t>
            </a:r>
            <a:r>
              <a:rPr lang="fr-FR" sz="2800">
                <a:latin typeface="+mj-lt"/>
                <a:ea typeface="Times New Roman" panose="02020603050405020304" pitchFamily="18" charset="0"/>
                <a:cs typeface="Times New Roman" panose="02020603050405020304" pitchFamily="18" charset="0"/>
              </a:rPr>
              <a:t>u th</a:t>
            </a:r>
            <a:r>
              <a:rPr lang="fr-FR" sz="2800">
                <a:latin typeface="+mj-lt"/>
                <a:ea typeface="Times New Roman" panose="02020603050405020304" pitchFamily="18" charset="0"/>
                <a:cs typeface="Calibri" panose="020F0502020204030204" pitchFamily="34" charset="0"/>
              </a:rPr>
              <a:t>ố</a:t>
            </a:r>
            <a:r>
              <a:rPr lang="fr-FR" sz="2800">
                <a:latin typeface="+mj-lt"/>
                <a:ea typeface="Times New Roman" panose="02020603050405020304" pitchFamily="18" charset="0"/>
                <a:cs typeface="Times New Roman" panose="02020603050405020304" pitchFamily="18" charset="0"/>
              </a:rPr>
              <a:t>ng k</a:t>
            </a:r>
            <a:r>
              <a:rPr lang="fr-FR" sz="2800">
                <a:latin typeface="+mj-lt"/>
                <a:ea typeface="Times New Roman" panose="02020603050405020304" pitchFamily="18" charset="0"/>
                <a:cs typeface=".VnTime" panose="020B7200000000000000" pitchFamily="34" charset="0"/>
              </a:rPr>
              <a:t>ê</a:t>
            </a:r>
            <a:r>
              <a:rPr lang="fr-FR" sz="2800">
                <a:latin typeface="+mj-lt"/>
                <a:ea typeface="Times New Roman" panose="02020603050405020304" pitchFamily="18" charset="0"/>
                <a:cs typeface="Times New Roman" panose="02020603050405020304" pitchFamily="18" charset="0"/>
              </a:rPr>
              <a:t> theo ti</a:t>
            </a:r>
            <a:r>
              <a:rPr lang="fr-FR" sz="2800">
                <a:latin typeface="+mj-lt"/>
                <a:ea typeface="Times New Roman" panose="02020603050405020304" pitchFamily="18" charset="0"/>
                <a:cs typeface=".VnTime" panose="020B7200000000000000" pitchFamily="34" charset="0"/>
              </a:rPr>
              <a:t>ê</a:t>
            </a:r>
            <a:r>
              <a:rPr lang="fr-FR" sz="2800">
                <a:latin typeface="+mj-lt"/>
                <a:ea typeface="Times New Roman" panose="02020603050405020304" pitchFamily="18" charset="0"/>
                <a:cs typeface="Times New Roman" panose="02020603050405020304" pitchFamily="18" charset="0"/>
              </a:rPr>
              <a:t>u ch</a:t>
            </a:r>
            <a:r>
              <a:rPr lang="fr-FR" sz="2800">
                <a:latin typeface="+mj-lt"/>
                <a:ea typeface="Times New Roman" panose="02020603050405020304" pitchFamily="18" charset="0"/>
                <a:cs typeface=".VnTime" panose="020B7200000000000000" pitchFamily="34" charset="0"/>
              </a:rPr>
              <a:t>í</a:t>
            </a:r>
            <a:r>
              <a:rPr lang="fr-FR" sz="2800">
                <a:latin typeface="+mj-lt"/>
                <a:ea typeface="Times New Roman" panose="02020603050405020304" pitchFamily="18" charset="0"/>
                <a:cs typeface="Times New Roman" panose="02020603050405020304" pitchFamily="18" charset="0"/>
              </a:rPr>
              <a:t>, l</a:t>
            </a:r>
            <a:r>
              <a:rPr lang="fr-FR" sz="2800">
                <a:latin typeface="+mj-lt"/>
                <a:ea typeface="Times New Roman" panose="02020603050405020304" pitchFamily="18" charset="0"/>
                <a:cs typeface="Calibri" panose="020F0502020204030204" pitchFamily="34" charset="0"/>
              </a:rPr>
              <a:t>ầ</a:t>
            </a:r>
            <a:r>
              <a:rPr lang="fr-FR" sz="2800">
                <a:latin typeface="+mj-lt"/>
                <a:ea typeface="Times New Roman" panose="02020603050405020304" pitchFamily="18" charset="0"/>
                <a:cs typeface="Times New Roman" panose="02020603050405020304" pitchFamily="18" charset="0"/>
              </a:rPr>
              <a:t>n l</a:t>
            </a:r>
            <a:r>
              <a:rPr lang="fr-FR" sz="2800">
                <a:latin typeface="+mj-lt"/>
                <a:ea typeface="Times New Roman" panose="02020603050405020304" pitchFamily="18" charset="0"/>
                <a:cs typeface="Calibri" panose="020F0502020204030204" pitchFamily="34" charset="0"/>
              </a:rPr>
              <a:t>ượ</a:t>
            </a:r>
            <a:r>
              <a:rPr lang="fr-FR" sz="2800">
                <a:latin typeface="+mj-lt"/>
                <a:ea typeface="Times New Roman" panose="02020603050405020304" pitchFamily="18" charset="0"/>
                <a:cs typeface="Times New Roman" panose="02020603050405020304" pitchFamily="18" charset="0"/>
              </a:rPr>
              <a:t>t </a:t>
            </a:r>
            <a:r>
              <a:rPr lang="fr-FR" sz="2800">
                <a:latin typeface="+mj-lt"/>
                <a:ea typeface="Times New Roman" panose="02020603050405020304" pitchFamily="18" charset="0"/>
                <a:cs typeface="Calibri" panose="020F0502020204030204" pitchFamily="34" charset="0"/>
              </a:rPr>
              <a:t>đượ</a:t>
            </a:r>
            <a:r>
              <a:rPr lang="fr-FR" sz="2800">
                <a:latin typeface="+mj-lt"/>
                <a:ea typeface="Times New Roman" panose="02020603050405020304" pitchFamily="18" charset="0"/>
                <a:cs typeface="Times New Roman" panose="02020603050405020304" pitchFamily="18" charset="0"/>
              </a:rPr>
              <a:t>c bi</a:t>
            </a:r>
            <a:r>
              <a:rPr lang="fr-FR" sz="2800">
                <a:latin typeface="+mj-lt"/>
                <a:ea typeface="Times New Roman" panose="02020603050405020304" pitchFamily="18" charset="0"/>
                <a:cs typeface="Calibri" panose="020F0502020204030204" pitchFamily="34" charset="0"/>
              </a:rPr>
              <a:t>ể</a:t>
            </a:r>
            <a:r>
              <a:rPr lang="fr-FR" sz="2800">
                <a:latin typeface="+mj-lt"/>
                <a:ea typeface="Times New Roman" panose="02020603050405020304" pitchFamily="18" charset="0"/>
                <a:cs typeface="Times New Roman" panose="02020603050405020304" pitchFamily="18" charset="0"/>
              </a:rPr>
              <a:t>u di</a:t>
            </a:r>
            <a:r>
              <a:rPr lang="fr-FR" sz="2800">
                <a:latin typeface="+mj-lt"/>
                <a:ea typeface="Times New Roman" panose="02020603050405020304" pitchFamily="18" charset="0"/>
                <a:cs typeface="Calibri" panose="020F0502020204030204" pitchFamily="34" charset="0"/>
              </a:rPr>
              <a:t>ễ</a:t>
            </a:r>
            <a:r>
              <a:rPr lang="fr-FR" sz="2800">
                <a:latin typeface="+mj-lt"/>
                <a:ea typeface="Times New Roman" panose="02020603050405020304" pitchFamily="18" charset="0"/>
                <a:cs typeface="Times New Roman" panose="02020603050405020304" pitchFamily="18" charset="0"/>
              </a:rPr>
              <a:t>n </a:t>
            </a:r>
            <a:r>
              <a:rPr lang="fr-FR" sz="2800">
                <a:latin typeface="+mj-lt"/>
                <a:ea typeface="Times New Roman" panose="02020603050405020304" pitchFamily="18" charset="0"/>
                <a:cs typeface="Calibri" panose="020F0502020204030204" pitchFamily="34" charset="0"/>
              </a:rPr>
              <a:t>ở</a:t>
            </a:r>
            <a:r>
              <a:rPr lang="fr-FR" sz="2800">
                <a:latin typeface="+mj-lt"/>
                <a:ea typeface="Times New Roman" panose="02020603050405020304" pitchFamily="18" charset="0"/>
                <a:cs typeface="Times New Roman" panose="02020603050405020304" pitchFamily="18" charset="0"/>
              </a:rPr>
              <a:t> tr</a:t>
            </a:r>
            <a:r>
              <a:rPr lang="fr-FR" sz="2800">
                <a:latin typeface="+mj-lt"/>
                <a:ea typeface="Times New Roman" panose="02020603050405020304" pitchFamily="18" charset="0"/>
                <a:cs typeface="Calibri" panose="020F0502020204030204" pitchFamily="34" charset="0"/>
              </a:rPr>
              <a:t>ụ</a:t>
            </a:r>
            <a:r>
              <a:rPr lang="fr-FR" sz="2800">
                <a:latin typeface="+mj-lt"/>
                <a:ea typeface="Times New Roman" panose="02020603050405020304" pitchFamily="18" charset="0"/>
                <a:cs typeface="Times New Roman" panose="02020603050405020304" pitchFamily="18" charset="0"/>
              </a:rPr>
              <a:t>c th</a:t>
            </a:r>
            <a:r>
              <a:rPr lang="fr-FR" sz="2800">
                <a:latin typeface="+mj-lt"/>
                <a:ea typeface="Times New Roman" panose="02020603050405020304" pitchFamily="18" charset="0"/>
                <a:cs typeface="Calibri" panose="020F0502020204030204" pitchFamily="34" charset="0"/>
              </a:rPr>
              <a:t>ẳ</a:t>
            </a:r>
            <a:r>
              <a:rPr lang="fr-FR" sz="2800">
                <a:latin typeface="+mj-lt"/>
                <a:ea typeface="Times New Roman" panose="02020603050405020304" pitchFamily="18" charset="0"/>
                <a:cs typeface="Times New Roman" panose="02020603050405020304" pitchFamily="18" charset="0"/>
              </a:rPr>
              <a:t>ng </a:t>
            </a:r>
            <a:r>
              <a:rPr lang="fr-FR" sz="2800">
                <a:latin typeface="+mj-lt"/>
                <a:ea typeface="Times New Roman" panose="02020603050405020304" pitchFamily="18" charset="0"/>
                <a:cs typeface="Calibri" panose="020F0502020204030204" pitchFamily="34" charset="0"/>
              </a:rPr>
              <a:t>đứ</a:t>
            </a:r>
            <a:r>
              <a:rPr lang="fr-FR" sz="2800">
                <a:latin typeface="+mj-lt"/>
                <a:ea typeface="Times New Roman" panose="02020603050405020304" pitchFamily="18" charset="0"/>
                <a:cs typeface="Times New Roman" panose="02020603050405020304" pitchFamily="18" charset="0"/>
              </a:rPr>
              <a:t>ng.</a:t>
            </a:r>
            <a:endParaRPr lang="en-US" sz="2800">
              <a:latin typeface="+mj-lt"/>
              <a:ea typeface="Times New Roman" panose="02020603050405020304" pitchFamily="18" charset="0"/>
              <a:cs typeface="Times New Roman" panose="02020603050405020304" pitchFamily="18" charset="0"/>
            </a:endParaRPr>
          </a:p>
        </p:txBody>
      </p:sp>
      <p:sp>
        <p:nvSpPr>
          <p:cNvPr id="31" name="Rectangle 30"/>
          <p:cNvSpPr/>
          <p:nvPr/>
        </p:nvSpPr>
        <p:spPr>
          <a:xfrm>
            <a:off x="5321099" y="3001381"/>
            <a:ext cx="6250438" cy="3490186"/>
          </a:xfrm>
          <a:prstGeom prst="rect">
            <a:avLst/>
          </a:prstGeom>
          <a:solidFill>
            <a:srgbClr val="FFFF97"/>
          </a:solidFill>
          <a:scene3d>
            <a:camera prst="orthographicFront"/>
            <a:lightRig rig="threePt" dir="t"/>
          </a:scene3d>
          <a:sp3d>
            <a:bevelT/>
          </a:sp3d>
        </p:spPr>
        <p:txBody>
          <a:bodyPr wrap="square">
            <a:spAutoFit/>
          </a:bodyPr>
          <a:lstStyle/>
          <a:p>
            <a:pPr algn="just">
              <a:lnSpc>
                <a:spcPct val="115000"/>
              </a:lnSpc>
              <a:spcAft>
                <a:spcPts val="0"/>
              </a:spcAft>
            </a:pPr>
            <a:r>
              <a:rPr lang="fr-FR" sz="2400">
                <a:latin typeface="+mj-lt"/>
                <a:ea typeface="Times New Roman" panose="02020603050405020304" pitchFamily="18" charset="0"/>
                <a:cs typeface="Times New Roman" panose="02020603050405020304" pitchFamily="18" charset="0"/>
              </a:rPr>
              <a:t>Trong biểu diễn thống kê của Đoàn Thể thao Việt Nam, các cột đều được tô màu đỏ và được quy định bằng hình chữ nhật màu đỏ ở phía trên của biểu đồ.</a:t>
            </a:r>
          </a:p>
          <a:p>
            <a:pPr algn="just">
              <a:lnSpc>
                <a:spcPct val="115000"/>
              </a:lnSpc>
            </a:pPr>
            <a:r>
              <a:rPr lang="fr-FR" sz="2400">
                <a:ea typeface="Times New Roman" panose="02020603050405020304" pitchFamily="18" charset="0"/>
              </a:rPr>
              <a:t>Trong biểu diễn thống kê của Đoàn Thể thao Thái Lan, các cột đều được tô màu xanh và được quy định bằng hình chữ nhật màu xanh ở phía trên của biểu đồ.</a:t>
            </a:r>
            <a:endParaRPr lang="en-US" sz="2400"/>
          </a:p>
        </p:txBody>
      </p:sp>
      <p:sp>
        <p:nvSpPr>
          <p:cNvPr id="22" name="TextBox 21"/>
          <p:cNvSpPr txBox="1"/>
          <p:nvPr/>
        </p:nvSpPr>
        <p:spPr>
          <a:xfrm>
            <a:off x="881743" y="6488668"/>
            <a:ext cx="2115670" cy="369332"/>
          </a:xfrm>
          <a:prstGeom prst="rect">
            <a:avLst/>
          </a:prstGeom>
          <a:noFill/>
        </p:spPr>
        <p:txBody>
          <a:bodyPr wrap="square" rtlCol="0">
            <a:spAutoFit/>
          </a:bodyPr>
          <a:lstStyle/>
          <a:p>
            <a:r>
              <a:rPr lang="en-US" i="1">
                <a:solidFill>
                  <a:srgbClr val="CC0099"/>
                </a:solidFill>
              </a:rPr>
              <a:t>Hoạt động cá nhân</a:t>
            </a:r>
          </a:p>
        </p:txBody>
      </p:sp>
      <p:sp>
        <p:nvSpPr>
          <p:cNvPr id="17" name="Rectangle: Rounded Corners 39">
            <a:extLst>
              <a:ext uri="{FF2B5EF4-FFF2-40B4-BE49-F238E27FC236}">
                <a16:creationId xmlns:a16="http://schemas.microsoft.com/office/drawing/2014/main" id="{E77C13A5-0834-400F-A56E-4C74E35B6AEF}"/>
              </a:ext>
            </a:extLst>
          </p:cNvPr>
          <p:cNvSpPr/>
          <p:nvPr/>
        </p:nvSpPr>
        <p:spPr>
          <a:xfrm rot="5400000">
            <a:off x="8468351" y="3170494"/>
            <a:ext cx="6858000" cy="517015"/>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a:effectLst>
                  <a:outerShdw blurRad="38100" dist="38100" dir="2700000" algn="tl">
                    <a:srgbClr val="000000">
                      <a:alpha val="43137"/>
                    </a:srgbClr>
                  </a:outerShdw>
                </a:effectLst>
                <a:latin typeface="+mj-lt"/>
              </a:rPr>
              <a:t>HOẠT ĐỘNG HÌNH THÀNH KIẾN THỨC</a:t>
            </a:r>
          </a:p>
        </p:txBody>
      </p:sp>
    </p:spTree>
    <p:extLst>
      <p:ext uri="{BB962C8B-B14F-4D97-AF65-F5344CB8AC3E}">
        <p14:creationId xmlns:p14="http://schemas.microsoft.com/office/powerpoint/2010/main" val="2141369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8"/>
                                        </p:tgtEl>
                                        <p:attrNameLst>
                                          <p:attrName>style.visibility</p:attrName>
                                        </p:attrNameLst>
                                      </p:cBhvr>
                                      <p:to>
                                        <p:strVal val="hidden"/>
                                      </p:to>
                                    </p:set>
                                  </p:childTnLst>
                                </p:cTn>
                              </p:par>
                              <p:par>
                                <p:cTn id="11" presetID="3" presetClass="emph" presetSubtype="2" fill="hold" grpId="0" nodeType="withEffect">
                                  <p:stCondLst>
                                    <p:cond delay="0"/>
                                  </p:stCondLst>
                                  <p:childTnLst>
                                    <p:animClr clrSpc="rgb" dir="cw">
                                      <p:cBhvr override="childStyle">
                                        <p:cTn id="12" dur="500" fill="hold"/>
                                        <p:tgtEl>
                                          <p:spTgt spid="6"/>
                                        </p:tgtEl>
                                        <p:attrNameLst>
                                          <p:attrName>style.color</p:attrName>
                                        </p:attrNameLst>
                                      </p:cBhvr>
                                      <p:to>
                                        <a:schemeClr val="accent2"/>
                                      </p:to>
                                    </p:animClr>
                                  </p:childTnLst>
                                </p:cTn>
                              </p:par>
                            </p:childTnLst>
                          </p:cTn>
                        </p:par>
                      </p:childTnLst>
                    </p:cTn>
                  </p:par>
                </p:childTnLst>
              </p:cTn>
              <p:nextCondLst>
                <p:cond evt="onClick" delay="0">
                  <p:tgtEl>
                    <p:spTgt spid="6"/>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9"/>
                                        </p:tgtEl>
                                        <p:attrNameLst>
                                          <p:attrName>style.visibility</p:attrName>
                                        </p:attrNameLst>
                                      </p:cBhvr>
                                      <p:to>
                                        <p:strVal val="hidden"/>
                                      </p:to>
                                    </p:set>
                                  </p:childTnLst>
                                </p:cTn>
                              </p:par>
                              <p:par>
                                <p:cTn id="22" presetID="3" presetClass="emph" presetSubtype="2" fill="hold" grpId="0" nodeType="withEffect">
                                  <p:stCondLst>
                                    <p:cond delay="0"/>
                                  </p:stCondLst>
                                  <p:childTnLst>
                                    <p:animClr clrSpc="rgb" dir="cw">
                                      <p:cBhvr override="childStyle">
                                        <p:cTn id="23" dur="500" fill="hold"/>
                                        <p:tgtEl>
                                          <p:spTgt spid="7"/>
                                        </p:tgtEl>
                                        <p:attrNameLst>
                                          <p:attrName>style.color</p:attrName>
                                        </p:attrNameLst>
                                      </p:cBhvr>
                                      <p:to>
                                        <a:schemeClr val="accent2"/>
                                      </p:to>
                                    </p:animClr>
                                  </p:child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30"/>
                                        </p:tgtEl>
                                        <p:attrNameLst>
                                          <p:attrName>style.visibility</p:attrName>
                                        </p:attrNameLst>
                                      </p:cBhvr>
                                      <p:to>
                                        <p:strVal val="hidden"/>
                                      </p:to>
                                    </p:set>
                                  </p:childTnLst>
                                </p:cTn>
                              </p:par>
                              <p:par>
                                <p:cTn id="33" presetID="3" presetClass="emph" presetSubtype="2" fill="hold" grpId="0" nodeType="withEffect">
                                  <p:stCondLst>
                                    <p:cond delay="0"/>
                                  </p:stCondLst>
                                  <p:childTnLst>
                                    <p:animClr clrSpc="rgb" dir="cw">
                                      <p:cBhvr override="childStyle">
                                        <p:cTn id="34" dur="500" fill="hold"/>
                                        <p:tgtEl>
                                          <p:spTgt spid="8"/>
                                        </p:tgtEl>
                                        <p:attrNameLst>
                                          <p:attrName>style.color</p:attrName>
                                        </p:attrNameLst>
                                      </p:cBhvr>
                                      <p:to>
                                        <a:schemeClr val="accent2"/>
                                      </p:to>
                                    </p:animClr>
                                  </p:childTnLst>
                                </p:cTn>
                              </p:par>
                            </p:childTnLst>
                          </p:cTn>
                        </p:par>
                      </p:childTnLst>
                    </p:cTn>
                  </p:par>
                </p:childTnLst>
              </p:cTn>
              <p:nextCondLst>
                <p:cond evt="onClick" delay="0">
                  <p:tgtEl>
                    <p:spTgt spid="8"/>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31"/>
                                        </p:tgtEl>
                                        <p:attrNameLst>
                                          <p:attrName>style.visibility</p:attrName>
                                        </p:attrNameLst>
                                      </p:cBhvr>
                                      <p:to>
                                        <p:strVal val="hidden"/>
                                      </p:to>
                                    </p:set>
                                  </p:childTnLst>
                                </p:cTn>
                              </p:par>
                              <p:par>
                                <p:cTn id="44" presetID="3" presetClass="emph" presetSubtype="2" fill="hold" grpId="0" nodeType="withEffect">
                                  <p:stCondLst>
                                    <p:cond delay="0"/>
                                  </p:stCondLst>
                                  <p:childTnLst>
                                    <p:animClr clrSpc="rgb" dir="cw">
                                      <p:cBhvr override="childStyle">
                                        <p:cTn id="45" dur="500" fill="hold"/>
                                        <p:tgtEl>
                                          <p:spTgt spid="9"/>
                                        </p:tgtEl>
                                        <p:attrNameLst>
                                          <p:attrName>style.color</p:attrName>
                                        </p:attrNameLst>
                                      </p:cBhvr>
                                      <p:to>
                                        <a:schemeClr val="accent2"/>
                                      </p:to>
                                    </p:animClr>
                                  </p:childTnLst>
                                </p:cTn>
                              </p:par>
                            </p:childTnLst>
                          </p:cTn>
                        </p:par>
                      </p:childTnLst>
                    </p:cTn>
                  </p:par>
                </p:childTnLst>
              </p:cTn>
              <p:nextCondLst>
                <p:cond evt="onClick" delay="0">
                  <p:tgtEl>
                    <p:spTgt spid="9"/>
                  </p:tgtEl>
                </p:cond>
              </p:nextCondLst>
            </p:seq>
          </p:childTnLst>
        </p:cTn>
      </p:par>
    </p:tnLst>
    <p:bldLst>
      <p:bldP spid="6" grpId="0"/>
      <p:bldP spid="7" grpId="0"/>
      <p:bldP spid="8" grpId="0"/>
      <p:bldP spid="9" grpId="0"/>
      <p:bldP spid="28" grpId="0" animBg="1"/>
      <p:bldP spid="28" grpId="1" animBg="1"/>
      <p:bldP spid="29" grpId="0" animBg="1"/>
      <p:bldP spid="29" grpId="1" animBg="1"/>
      <p:bldP spid="30" grpId="0" animBg="1"/>
      <p:bldP spid="30" grpId="1" animBg="1"/>
      <p:bldP spid="31" grpId="0" animBg="1"/>
      <p:bldP spid="31" grpId="1"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2072</TotalTime>
  <Words>1646</Words>
  <Application>Microsoft Office PowerPoint</Application>
  <PresentationFormat>Widescreen</PresentationFormat>
  <Paragraphs>201</Paragraphs>
  <Slides>27</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27</vt:i4>
      </vt:variant>
    </vt:vector>
  </HeadingPairs>
  <TitlesOfParts>
    <vt:vector size="36" baseType="lpstr">
      <vt:lpstr>.VnTime</vt:lpstr>
      <vt:lpstr>Arial</vt:lpstr>
      <vt:lpstr>Calibri</vt:lpstr>
      <vt:lpstr>Tahoma</vt:lpstr>
      <vt:lpstr>Times New Roman</vt:lpstr>
      <vt:lpstr>1_Office Theme</vt:lpstr>
      <vt:lpstr>2_Office Theme</vt:lpstr>
      <vt:lpstr>Office Theme</vt:lpstr>
      <vt:lpstr>3_Office Theme</vt:lpstr>
      <vt:lpstr>Biểu đồ cột kép (tiết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Quan sát biểu đồ hình 10 và trả lời các câu hỏi sau: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 hệ chia hết. Tính chất chia hết  (tiết 2)</dc:title>
  <dc:creator>Ánh Tuyết</dc:creator>
  <cp:lastModifiedBy>Phương Anh Bùi Tuấn</cp:lastModifiedBy>
  <cp:revision>226</cp:revision>
  <dcterms:created xsi:type="dcterms:W3CDTF">2021-07-22T13:28:24Z</dcterms:created>
  <dcterms:modified xsi:type="dcterms:W3CDTF">2024-05-10T07:32:45Z</dcterms:modified>
</cp:coreProperties>
</file>