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4" r:id="rId14"/>
    <p:sldId id="275" r:id="rId15"/>
    <p:sldId id="273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CC0099"/>
    <a:srgbClr val="15142A"/>
    <a:srgbClr val="FAED3B"/>
    <a:srgbClr val="70AD47"/>
    <a:srgbClr val="A7FDFF"/>
    <a:srgbClr val="3CDFE6"/>
    <a:srgbClr val="0C0D0E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58" d="100"/>
          <a:sy n="58" d="100"/>
        </p:scale>
        <p:origin x="14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10-May-24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fld id="{20D2708E-B361-4D65-AC90-E19AB6391D80}" type="slidenum">
              <a:rPr lang="zh-CN" altLang="en-US" smtClean="0">
                <a:latin typeface="Calibri" panose="020F0502020204030204" pitchFamily="34" charset="0"/>
              </a:rPr>
              <a:pPr/>
              <a:t>11</a:t>
            </a:fld>
            <a:endParaRPr lang="zh-CN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090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84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10-May-24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ublicdomainpictures.net/en/view-image.php?image=317882&amp;picture=abstract-background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3" name="object 4"/>
          <p:cNvSpPr/>
          <p:nvPr/>
        </p:nvSpPr>
        <p:spPr>
          <a:xfrm>
            <a:off x="3580638" y="4748021"/>
            <a:ext cx="4914900" cy="0"/>
          </a:xfrm>
          <a:custGeom>
            <a:avLst/>
            <a:gdLst/>
            <a:ahLst/>
            <a:cxnLst/>
            <a:rect l="l" t="t" r="r" b="b"/>
            <a:pathLst>
              <a:path w="4914900">
                <a:moveTo>
                  <a:pt x="0" y="0"/>
                </a:moveTo>
                <a:lnTo>
                  <a:pt x="491490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0"/>
          <p:cNvSpPr txBox="1"/>
          <p:nvPr/>
        </p:nvSpPr>
        <p:spPr>
          <a:xfrm>
            <a:off x="2154173" y="2137409"/>
            <a:ext cx="8124825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34670" algn="ctr">
              <a:lnSpc>
                <a:spcPct val="100000"/>
              </a:lnSpc>
              <a:spcBef>
                <a:spcPts val="100"/>
              </a:spcBef>
            </a:pPr>
            <a:endParaRPr sz="5000" dirty="0">
              <a:latin typeface="Times New Roman"/>
              <a:cs typeface="Times New Roman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94BDDD-A12E-4524-9C6E-23B18235F0F3}"/>
              </a:ext>
            </a:extLst>
          </p:cNvPr>
          <p:cNvSpPr txBox="1"/>
          <p:nvPr/>
        </p:nvSpPr>
        <p:spPr>
          <a:xfrm>
            <a:off x="1480457" y="1981200"/>
            <a:ext cx="94825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S6-C1-Tiết ….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alt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 THU THẬP, TỔ CHỨC, BIỂU DIỄN,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 TÍCH VÀ XỬ LÝ DỮ LIỆU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45198" y="3717327"/>
            <a:ext cx="134748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err="1">
                <a:latin typeface="Arial" pitchFamily="34" charset="0"/>
                <a:cs typeface="Arial" pitchFamily="34" charset="0"/>
              </a:rPr>
              <a:t>Tiết</a:t>
            </a:r>
            <a:r>
              <a:rPr lang="en-US" sz="2800">
                <a:latin typeface="Arial" pitchFamily="34" charset="0"/>
                <a:cs typeface="Arial" pitchFamily="34" charset="0"/>
              </a:rPr>
              <a:t> 3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393023" y="564387"/>
            <a:ext cx="9939006" cy="1003156"/>
          </a:xfrm>
          <a:prstGeom prst="roundRect">
            <a:avLst/>
          </a:prstGeom>
          <a:solidFill>
            <a:srgbClr val="F9D1A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Dựa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ra.</a:t>
            </a:r>
            <a:endParaRPr lang="vi-VN" sz="2400" b="1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842" y="120579"/>
            <a:ext cx="414362" cy="626357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-133598" y="1866721"/>
            <a:ext cx="4348401" cy="110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2730" y="3084744"/>
            <a:ext cx="11869270" cy="2267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Hai ở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6E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bút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thước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ê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lnSpc>
                <a:spcPct val="120000"/>
              </a:lnSpc>
              <a:buAutoNum type="alphaLcParenR"/>
            </a:pP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endParaRPr lang="en-US" sz="2400" b="1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lphaLcParenR"/>
            </a:pP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b="1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37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25227" y="318715"/>
            <a:ext cx="1427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8705" y="1178401"/>
            <a:ext cx="1148775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 </a:t>
            </a:r>
            <a:r>
              <a:rPr lang="vi-VN" sz="24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Đối tượng thống kê 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vi-VN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Dụng cụ học tập của 10 học sinh tổ Hai ở lớp 6E gồm bút, thước thẳng, compa và ê ke.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24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Tiêu chí thống 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vi-VN" sz="24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 lượng dụng cụ học tập tương ứng.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vi-VN" sz="2400" dirty="0">
              <a:solidFill>
                <a:srgbClr val="1F4E7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08705" y="2869531"/>
            <a:ext cx="1071260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Biểu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tranh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biểu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diễn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dữ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EDB9C6-04E8-5B49-B5C4-03862EF525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968" y="3808329"/>
            <a:ext cx="9839078" cy="257572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235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allAtOnce"/>
      <p:bldP spid="32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37995" y="1652725"/>
            <a:ext cx="730131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HS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toán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làm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lớp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Làm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tập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image2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524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65425" y="2785301"/>
            <a:ext cx="1069765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2/ SGK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8,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4, 5, 6/SGK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9.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GV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khuyến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khích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HS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tìm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hiểu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đồ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báo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chí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internet,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mô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kết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image27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520464" y="2850007"/>
            <a:ext cx="368014" cy="344575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995369348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61056" y="958142"/>
            <a:ext cx="3343096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2: (SGK-T4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72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523941"/>
              </p:ext>
            </p:extLst>
          </p:nvPr>
        </p:nvGraphicFramePr>
        <p:xfrm>
          <a:off x="1192467" y="5132090"/>
          <a:ext cx="9736782" cy="132318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43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08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0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0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8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08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08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08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089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454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55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Điểm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4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Số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333636" y="4455135"/>
            <a:ext cx="3881694" cy="52322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3974" y="2593830"/>
            <a:ext cx="11284051" cy="157889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môn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6D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lnSpc>
                <a:spcPct val="115000"/>
              </a:lnSpc>
            </a:pP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9, 8, 10, 6, 6, 4, 3, 7, 9, 6, 5, 5, 8, 8, 7, 7, 5, 7, 8, 6,</a:t>
            </a:r>
          </a:p>
          <a:p>
            <a:pPr algn="ctr">
              <a:lnSpc>
                <a:spcPct val="115000"/>
              </a:lnSpc>
            </a:pP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7, 7, 9, 5, 6, 8, 5, 5, 9, 9, 6, 7, 5, 7, 6, 6, 3, 5, 7, 9</a:t>
            </a:r>
            <a:endParaRPr lang="vi-VN" sz="2800" dirty="0"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7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26106" y="12761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 dirty="0">
              <a:solidFill>
                <a:srgbClr val="C55A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1056" y="1791979"/>
            <a:ext cx="3464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Bảng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ban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đầu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590822" y="0"/>
            <a:ext cx="7431314" cy="2424271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dữ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giản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0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 animBg="1"/>
      <p:bldP spid="4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5400000">
            <a:off x="8536725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3532" y="318502"/>
            <a:ext cx="3848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800" b="1" u="sng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b="1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dữ</a:t>
            </a:r>
            <a:r>
              <a:rPr lang="en-US" sz="2800" b="1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liệu</a:t>
            </a:r>
            <a:endParaRPr lang="vi-VN" sz="2800" u="sng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4258" y="973384"/>
            <a:ext cx="2720617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Bảng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liệu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66047" y="1637568"/>
            <a:ext cx="1393374" cy="840573"/>
            <a:chOff x="6705600" y="4703884"/>
            <a:chExt cx="838200" cy="553916"/>
          </a:xfrm>
        </p:grpSpPr>
        <p:sp>
          <p:nvSpPr>
            <p:cNvPr id="9" name="Flowchart: Alternate Process 8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2</a:t>
              </a:r>
              <a:endParaRPr lang="vi-VN" sz="2800" b="1" i="1" dirty="0"/>
            </a:p>
          </p:txBody>
        </p:sp>
        <p:pic>
          <p:nvPicPr>
            <p:cNvPr id="10" name="Picture 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318229" y="2867377"/>
          <a:ext cx="8409485" cy="1177048"/>
        </p:xfrm>
        <a:graphic>
          <a:graphicData uri="http://schemas.openxmlformats.org/drawingml/2006/table">
            <a:tbl>
              <a:tblPr bandRow="1">
                <a:tableStyleId>{ED083AE6-46FA-4A59-8FB0-9F97EB10719F}</a:tableStyleId>
              </a:tblPr>
              <a:tblGrid>
                <a:gridCol w="2383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4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41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90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85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Điểm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5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Số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sản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phẩm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36598" y="4276649"/>
            <a:ext cx="40237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Đối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tượng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thống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kê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8705" y="4899102"/>
            <a:ext cx="36732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51131" y="4300524"/>
            <a:ext cx="6021200" cy="5457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 err="1">
                <a:solidFill>
                  <a:srgbClr val="1F4F7B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solidFill>
                  <a:srgbClr val="1F4F7B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1F4F7B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solidFill>
                  <a:srgbClr val="1F4F7B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1F4F7B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1F4F7B"/>
                </a:solidFill>
                <a:latin typeface="Arial" pitchFamily="34" charset="0"/>
                <a:cs typeface="Arial" pitchFamily="34" charset="0"/>
              </a:rPr>
              <a:t> 1; 2; 3; 4; 5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dòng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800" dirty="0">
                <a:solidFill>
                  <a:srgbClr val="1F4F7B"/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2800" dirty="0">
              <a:solidFill>
                <a:srgbClr val="1F4F7B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26850" y="4884112"/>
            <a:ext cx="5958682" cy="5457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 err="1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dirty="0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dirty="0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ứng</a:t>
            </a:r>
            <a:r>
              <a:rPr lang="en-US" sz="2800" dirty="0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 với </a:t>
            </a:r>
            <a:r>
              <a:rPr lang="en-US" sz="2800" dirty="0" err="1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 dirty="0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solidFill>
                  <a:srgbClr val="00539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rgbClr val="005392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92335" y="1684053"/>
            <a:ext cx="8925435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Bảng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chất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1; 2; 3; 4; 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lô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gồm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94155" y="5595649"/>
            <a:ext cx="102130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dòng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endParaRPr lang="vi-VN" sz="2800" dirty="0"/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96960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01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  <p:bldP spid="13" grpId="0"/>
      <p:bldP spid="14" grpId="0"/>
      <p:bldP spid="15" grpId="0"/>
      <p:bldP spid="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657077" y="263136"/>
            <a:ext cx="299953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tranh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49428" y="816096"/>
            <a:ext cx="1393374" cy="840573"/>
            <a:chOff x="6705600" y="4703884"/>
            <a:chExt cx="838200" cy="553916"/>
          </a:xfrm>
        </p:grpSpPr>
        <p:sp>
          <p:nvSpPr>
            <p:cNvPr id="25" name="Flowchart: Alternate Process 24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3</a:t>
              </a:r>
              <a:endParaRPr lang="vi-VN" sz="2800" b="1" i="1" dirty="0"/>
            </a:p>
          </p:txBody>
        </p:sp>
        <p:pic>
          <p:nvPicPr>
            <p:cNvPr id="26" name="Picture 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6956113" y="1889009"/>
            <a:ext cx="4943881" cy="4779543"/>
            <a:chOff x="7015397" y="2047497"/>
            <a:chExt cx="4002373" cy="4164412"/>
          </a:xfrm>
        </p:grpSpPr>
        <p:pic>
          <p:nvPicPr>
            <p:cNvPr id="28" name="image35.png"/>
            <p:cNvPicPr/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>
            <a:xfrm>
              <a:off x="7015397" y="2047497"/>
              <a:ext cx="4002373" cy="3933580"/>
            </a:xfrm>
            <a:prstGeom prst="rect">
              <a:avLst/>
            </a:prstGeom>
            <a:ln/>
          </p:spPr>
        </p:pic>
        <p:sp>
          <p:nvSpPr>
            <p:cNvPr id="3" name="TextBox 2"/>
            <p:cNvSpPr txBox="1"/>
            <p:nvPr/>
          </p:nvSpPr>
          <p:spPr>
            <a:xfrm>
              <a:off x="8274570" y="5750244"/>
              <a:ext cx="1124262" cy="46166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Hình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1</a:t>
              </a:r>
              <a:endParaRPr lang="vi-VN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727429" y="5078184"/>
              <a:ext cx="1124262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10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tấn</a:t>
              </a:r>
              <a:endParaRPr lang="vi-VN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9728617" y="5104151"/>
              <a:ext cx="91440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5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tấn</a:t>
              </a:r>
              <a:endParaRPr lang="vi-VN" sz="24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61035" y="2014105"/>
            <a:ext cx="605437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Đối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tượng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thống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kê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2020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2,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3,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cột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tiên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18998" y="3556911"/>
            <a:ext cx="36732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8430" y="5158831"/>
            <a:ext cx="61773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- Số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chí</a:t>
            </a:r>
            <a:r>
              <a:rPr lang="en-US" sz="2800">
                <a:latin typeface="Arial" pitchFamily="34" charset="0"/>
                <a:cs typeface="Arial" pitchFamily="34" charset="0"/>
              </a:rPr>
              <a:t> được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….</a:t>
            </a:r>
            <a:endParaRPr lang="vi-VN" sz="2800" dirty="0"/>
          </a:p>
        </p:txBody>
      </p:sp>
      <p:sp>
        <p:nvSpPr>
          <p:cNvPr id="27" name="Rectangle 26"/>
          <p:cNvSpPr/>
          <p:nvPr/>
        </p:nvSpPr>
        <p:spPr>
          <a:xfrm>
            <a:off x="649428" y="4157031"/>
            <a:ext cx="60659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tấn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táo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tương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ứng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cột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2)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427814" y="5568474"/>
            <a:ext cx="36808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dòng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tương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ứng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8696379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3502" y="934903"/>
            <a:ext cx="8734268" cy="95410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tranh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khối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4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2020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0415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27" grpId="0"/>
      <p:bldP spid="38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0433" y="4580097"/>
            <a:ext cx="59504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?3.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bình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siêu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thị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bao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tấn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táo</a:t>
            </a:r>
            <a:r>
              <a:rPr lang="en-US" sz="2800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800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555346" y="1970469"/>
            <a:ext cx="5122231" cy="4500278"/>
            <a:chOff x="7015397" y="2047497"/>
            <a:chExt cx="4002373" cy="4164412"/>
          </a:xfrm>
        </p:grpSpPr>
        <p:pic>
          <p:nvPicPr>
            <p:cNvPr id="12" name="image35.png"/>
            <p:cNvPicPr/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>
            <a:xfrm>
              <a:off x="7015397" y="2047497"/>
              <a:ext cx="4002373" cy="3933580"/>
            </a:xfrm>
            <a:prstGeom prst="rect">
              <a:avLst/>
            </a:prstGeom>
            <a:ln/>
          </p:spPr>
        </p:pic>
        <p:sp>
          <p:nvSpPr>
            <p:cNvPr id="14" name="TextBox 13"/>
            <p:cNvSpPr txBox="1"/>
            <p:nvPr/>
          </p:nvSpPr>
          <p:spPr>
            <a:xfrm>
              <a:off x="8274570" y="5750244"/>
              <a:ext cx="1124262" cy="46166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Hình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1</a:t>
              </a:r>
              <a:endParaRPr lang="vi-VN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727429" y="5078184"/>
              <a:ext cx="1124262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10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tấn</a:t>
              </a:r>
              <a:endParaRPr lang="vi-VN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728617" y="5104151"/>
              <a:ext cx="91440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5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tấn</a:t>
              </a:r>
              <a:endParaRPr lang="vi-VN" sz="24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657077" y="263136"/>
            <a:ext cx="299953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tranh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49428" y="816096"/>
            <a:ext cx="1393374" cy="840573"/>
            <a:chOff x="6705600" y="4703884"/>
            <a:chExt cx="838200" cy="553916"/>
          </a:xfrm>
        </p:grpSpPr>
        <p:sp>
          <p:nvSpPr>
            <p:cNvPr id="20" name="Flowchart: Alternate Process 19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3</a:t>
              </a:r>
              <a:endParaRPr lang="vi-VN" sz="2800" b="1" i="1" dirty="0"/>
            </a:p>
          </p:txBody>
        </p:sp>
        <p:pic>
          <p:nvPicPr>
            <p:cNvPr id="21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47035" y="1851474"/>
            <a:ext cx="57510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?1.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tương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ứng</a:t>
            </a:r>
            <a:r>
              <a: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với biểu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tranh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vi-VN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7036" y="3036010"/>
            <a:ext cx="57510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cs typeface="Arial" pitchFamily="34" charset="0"/>
              </a:rPr>
              <a:t>?2.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4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năm</a:t>
            </a:r>
            <a:r>
              <a:rPr lang="en-US" sz="2800">
                <a:latin typeface="Arial" pitchFamily="34" charset="0"/>
                <a:cs typeface="Arial" pitchFamily="34" charset="0"/>
              </a:rPr>
              <a:t> 2020 hệ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>
                <a:latin typeface="Arial" pitchFamily="34" charset="0"/>
                <a:cs typeface="Arial" pitchFamily="34" charset="0"/>
              </a:rPr>
              <a:t>95 tấn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>
                <a:latin typeface="Arial" pitchFamily="34" charset="0"/>
                <a:cs typeface="Arial" pitchFamily="34" charset="0"/>
              </a:rPr>
              <a:t>táo </a:t>
            </a:r>
            <a:r>
              <a:rPr lang="en-US" sz="2800" dirty="0" err="1">
                <a:solidFill>
                  <a:srgbClr val="1C7A27"/>
                </a:solidFill>
                <a:latin typeface="Arial" pitchFamily="34" charset="0"/>
                <a:cs typeface="Arial" pitchFamily="34" charset="0"/>
              </a:rPr>
              <a:t>đúng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218F2E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 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9605663" y="80720"/>
            <a:ext cx="1722238" cy="2052276"/>
            <a:chOff x="9369551" y="4362449"/>
            <a:chExt cx="2219733" cy="2372153"/>
          </a:xfrm>
        </p:grpSpPr>
        <p:pic>
          <p:nvPicPr>
            <p:cNvPr id="23" name="Picture 22" descr="Background pattern&#10;&#10;Description automatically generated">
              <a:extLst>
                <a:ext uri="{FF2B5EF4-FFF2-40B4-BE49-F238E27FC236}">
                  <a16:creationId xmlns:a16="http://schemas.microsoft.com/office/drawing/2014/main" id="{4E208DDE-5F53-487A-916C-A3AE276FA6A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rcRect l="20349" r="20345" b="-4"/>
            <a:stretch/>
          </p:blipFill>
          <p:spPr>
            <a:xfrm>
              <a:off x="9369551" y="4362449"/>
              <a:ext cx="2219733" cy="2372153"/>
            </a:xfrm>
            <a:custGeom>
              <a:avLst/>
              <a:gdLst/>
              <a:ahLst/>
              <a:cxnLst/>
              <a:rect l="l" t="t" r="r" b="b"/>
              <a:pathLst>
                <a:path w="2590737" h="2926956">
                  <a:moveTo>
                    <a:pt x="1463478" y="0"/>
                  </a:moveTo>
                  <a:cubicBezTo>
                    <a:pt x="1867606" y="0"/>
                    <a:pt x="2233476" y="163805"/>
                    <a:pt x="2498313" y="428643"/>
                  </a:cubicBezTo>
                  <a:lnTo>
                    <a:pt x="2501029" y="431631"/>
                  </a:lnTo>
                  <a:lnTo>
                    <a:pt x="2445696" y="582811"/>
                  </a:lnTo>
                  <a:cubicBezTo>
                    <a:pt x="2374039" y="813196"/>
                    <a:pt x="2335437" y="1058145"/>
                    <a:pt x="2335437" y="1312109"/>
                  </a:cubicBezTo>
                  <a:cubicBezTo>
                    <a:pt x="2335437" y="1650728"/>
                    <a:pt x="2404063" y="1973319"/>
                    <a:pt x="2528166" y="2266732"/>
                  </a:cubicBezTo>
                  <a:lnTo>
                    <a:pt x="2590737" y="2396622"/>
                  </a:lnTo>
                  <a:lnTo>
                    <a:pt x="2498313" y="2498313"/>
                  </a:lnTo>
                  <a:cubicBezTo>
                    <a:pt x="2233476" y="2763151"/>
                    <a:pt x="1867606" y="2926956"/>
                    <a:pt x="1463478" y="2926956"/>
                  </a:cubicBezTo>
                  <a:cubicBezTo>
                    <a:pt x="655221" y="2926956"/>
                    <a:pt x="0" y="2271735"/>
                    <a:pt x="0" y="1463478"/>
                  </a:cubicBezTo>
                  <a:cubicBezTo>
                    <a:pt x="0" y="655221"/>
                    <a:pt x="655221" y="0"/>
                    <a:pt x="1463478" y="0"/>
                  </a:cubicBezTo>
                  <a:close/>
                </a:path>
              </a:pathLst>
            </a:cu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F5F0387D-CEB3-4D01-B097-E93181CF9E3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34058" y="4526213"/>
              <a:ext cx="1690719" cy="1591575"/>
            </a:xfrm>
            <a:prstGeom prst="rect">
              <a:avLst/>
            </a:prstGeom>
          </p:spPr>
        </p:pic>
      </p:grpSp>
      <p:sp>
        <p:nvSpPr>
          <p:cNvPr id="25" name="Rectangle 24"/>
          <p:cNvSpPr/>
          <p:nvPr/>
        </p:nvSpPr>
        <p:spPr>
          <a:xfrm>
            <a:off x="6738931" y="1049364"/>
            <a:ext cx="2557931" cy="461665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5 </a:t>
            </a:r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vi-VN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8696379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8346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783056"/>
              </p:ext>
            </p:extLst>
          </p:nvPr>
        </p:nvGraphicFramePr>
        <p:xfrm>
          <a:off x="2685471" y="1642416"/>
          <a:ext cx="6447044" cy="14721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29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3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92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2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Tháng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Khối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lượng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tấn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6719" y="5155563"/>
            <a:ext cx="932690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?3.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Trung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bình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tháng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siêu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thị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bán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được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tấn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táo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95 : 4 = 23,75  (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tấn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719" y="844761"/>
            <a:ext cx="3921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?1. Ta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bảng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liệu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6719" y="3442584"/>
            <a:ext cx="10406226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?2.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luận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4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tháng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đầu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năm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hệ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siêu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thị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bán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95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tấn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táo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đúng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Vì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lang="vi-VN" sz="2800" dirty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10 + 40 + 25 + 20 = 95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tấn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70325" y="437759"/>
            <a:ext cx="12773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Trả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lời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 rot="5400000">
            <a:off x="8464155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24390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345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608" y="645082"/>
            <a:ext cx="10909277" cy="5957951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0" y="1"/>
            <a:ext cx="1223493" cy="708338"/>
            <a:chOff x="6705600" y="4703884"/>
            <a:chExt cx="838200" cy="553916"/>
          </a:xfrm>
        </p:grpSpPr>
        <p:sp>
          <p:nvSpPr>
            <p:cNvPr id="14" name="Flowchart: Alternate Process 13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4</a:t>
              </a:r>
              <a:endParaRPr lang="vi-VN" sz="2800" b="1" i="1" dirty="0"/>
            </a:p>
          </p:txBody>
        </p:sp>
        <p:pic>
          <p:nvPicPr>
            <p:cNvPr id="15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5429057" y="897080"/>
            <a:ext cx="44558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tựơng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5429057" y="1504149"/>
            <a:ext cx="4122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5429057" y="2111218"/>
            <a:ext cx="60791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diễn ở vị trí nào? </a:t>
            </a:r>
            <a:endParaRPr lang="vi-VN" sz="28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29057" y="3099580"/>
            <a:ext cx="6258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Nước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dân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nước nào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ít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dân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2019?</a:t>
            </a:r>
            <a:endParaRPr lang="vi-VN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 rot="5400000">
            <a:off x="8696379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01006" y="22051"/>
            <a:ext cx="10625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Biểu đồ cột Hình 2 thống kê dân số của một quốc gia năm 2019.</a:t>
            </a:r>
          </a:p>
        </p:txBody>
      </p:sp>
    </p:spTree>
    <p:extLst>
      <p:ext uri="{BB962C8B-B14F-4D97-AF65-F5344CB8AC3E}">
        <p14:creationId xmlns:p14="http://schemas.microsoft.com/office/powerpoint/2010/main" val="37935095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46228" y="205463"/>
            <a:ext cx="1393374" cy="840573"/>
            <a:chOff x="6705600" y="4703884"/>
            <a:chExt cx="838200" cy="553916"/>
          </a:xfrm>
        </p:grpSpPr>
        <p:sp>
          <p:nvSpPr>
            <p:cNvPr id="14" name="Flowchart: Alternate Process 13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4</a:t>
              </a:r>
              <a:endParaRPr lang="vi-VN" sz="2800" b="1" i="1" dirty="0"/>
            </a:p>
          </p:txBody>
        </p:sp>
        <p:pic>
          <p:nvPicPr>
            <p:cNvPr id="15" name="Picture 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478971" y="1178943"/>
            <a:ext cx="108313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Việt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Nam,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Australia,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Malayxia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nằm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ngang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5526" y="2300358"/>
            <a:ext cx="7117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8971" y="2990886"/>
            <a:ext cx="96006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đứng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/>
          </a:p>
        </p:txBody>
      </p:sp>
      <p:sp>
        <p:nvSpPr>
          <p:cNvPr id="4" name="Rectangle 3"/>
          <p:cNvSpPr/>
          <p:nvPr/>
        </p:nvSpPr>
        <p:spPr>
          <a:xfrm>
            <a:off x="478971" y="3681414"/>
            <a:ext cx="84618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latin typeface="Arial" pitchFamily="34" charset="0"/>
                <a:cs typeface="Arial" pitchFamily="34" charset="0"/>
              </a:rPr>
              <a:t>- Nước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800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kỳ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800">
                <a:latin typeface="Arial" pitchFamily="34" charset="0"/>
                <a:cs typeface="Arial" pitchFamily="34" charset="0"/>
              </a:rPr>
              <a:t>  Nước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ít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2019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Australia</a:t>
            </a:r>
            <a:endParaRPr lang="vi-VN" sz="28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 rot="5400000">
            <a:off x="8449641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24390" y="99607"/>
            <a:ext cx="12067610" cy="6658786"/>
          </a:xfrm>
          <a:custGeom>
            <a:avLst/>
            <a:gdLst>
              <a:gd name="connsiteX0" fmla="*/ 0 w 12067610"/>
              <a:gd name="connsiteY0" fmla="*/ 0 h 6658786"/>
              <a:gd name="connsiteX1" fmla="*/ 12067610 w 12067610"/>
              <a:gd name="connsiteY1" fmla="*/ 0 h 6658786"/>
              <a:gd name="connsiteX2" fmla="*/ 12067610 w 12067610"/>
              <a:gd name="connsiteY2" fmla="*/ 6658786 h 6658786"/>
              <a:gd name="connsiteX3" fmla="*/ 0 w 12067610"/>
              <a:gd name="connsiteY3" fmla="*/ 6658786 h 6658786"/>
              <a:gd name="connsiteX4" fmla="*/ 0 w 12067610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67610" h="6658786" extrusionOk="0">
                <a:moveTo>
                  <a:pt x="0" y="0"/>
                </a:moveTo>
                <a:cubicBezTo>
                  <a:pt x="4174294" y="118645"/>
                  <a:pt x="7827222" y="116012"/>
                  <a:pt x="12067610" y="0"/>
                </a:cubicBezTo>
                <a:cubicBezTo>
                  <a:pt x="11934728" y="1360470"/>
                  <a:pt x="12152561" y="5310941"/>
                  <a:pt x="12067610" y="6658786"/>
                </a:cubicBezTo>
                <a:cubicBezTo>
                  <a:pt x="8473810" y="6793386"/>
                  <a:pt x="4486019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51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242636"/>
              </p:ext>
            </p:extLst>
          </p:nvPr>
        </p:nvGraphicFramePr>
        <p:xfrm>
          <a:off x="2846538" y="1798979"/>
          <a:ext cx="6332042" cy="2453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66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6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Loại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nước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uống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Số người chọn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Nước cam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Nước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dứa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Nước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chanh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itchFamily="34" charset="0"/>
                          <a:cs typeface="Arial" pitchFamily="34" charset="0"/>
                        </a:rPr>
                        <a:t>Nước dưa hấu</a:t>
                      </a:r>
                      <a:endParaRPr lang="vi-VN" sz="2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816277" y="488038"/>
            <a:ext cx="4060523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Ví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dụ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 (SGK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7)</a:t>
            </a:r>
            <a:endParaRPr kumimoji="0" lang="vi-VN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54813" y="4458613"/>
            <a:ext cx="709766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000">
                <a:latin typeface="Arial" pitchFamily="34" charset="0"/>
                <a:ea typeface="Times New Roman" pitchFamily="18" charset="0"/>
                <a:cs typeface="Arial" pitchFamily="34" charset="0"/>
              </a:rPr>
              <a:t>b) Tổng </a:t>
            </a:r>
            <a:r>
              <a:rPr lang="en-US" sz="3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số</a:t>
            </a:r>
            <a:r>
              <a:rPr lang="en-US" sz="3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người</a:t>
            </a:r>
            <a:r>
              <a:rPr lang="en-US" sz="3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tham</a:t>
            </a:r>
            <a:r>
              <a:rPr lang="en-US" sz="3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gia</a:t>
            </a:r>
            <a:r>
              <a:rPr lang="en-US" sz="3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hội</a:t>
            </a:r>
            <a:r>
              <a:rPr lang="en-US" sz="3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nghị</a:t>
            </a:r>
            <a:r>
              <a:rPr lang="en-US" sz="3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là</a:t>
            </a:r>
            <a:r>
              <a:rPr lang="en-US" sz="3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lang="vi-VN" sz="3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12 + 8 + 11 + 8 = 39 (</a:t>
            </a:r>
            <a:r>
              <a:rPr lang="en-US" sz="3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người</a:t>
            </a:r>
            <a:r>
              <a:rPr lang="en-US" sz="3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vi-VN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54813" y="1112465"/>
            <a:ext cx="23585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a) Ta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bảng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4503" y="5595650"/>
            <a:ext cx="773961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Vì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vậy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thông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báo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của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thư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kí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chưa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đúng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 rot="5400000">
            <a:off x="8493183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24390" y="99607"/>
            <a:ext cx="12067610" cy="6658786"/>
          </a:xfrm>
          <a:custGeom>
            <a:avLst/>
            <a:gdLst>
              <a:gd name="connsiteX0" fmla="*/ 0 w 12067610"/>
              <a:gd name="connsiteY0" fmla="*/ 0 h 6658786"/>
              <a:gd name="connsiteX1" fmla="*/ 12067610 w 12067610"/>
              <a:gd name="connsiteY1" fmla="*/ 0 h 6658786"/>
              <a:gd name="connsiteX2" fmla="*/ 12067610 w 12067610"/>
              <a:gd name="connsiteY2" fmla="*/ 6658786 h 6658786"/>
              <a:gd name="connsiteX3" fmla="*/ 0 w 12067610"/>
              <a:gd name="connsiteY3" fmla="*/ 6658786 h 6658786"/>
              <a:gd name="connsiteX4" fmla="*/ 0 w 12067610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67610" h="6658786" extrusionOk="0">
                <a:moveTo>
                  <a:pt x="0" y="0"/>
                </a:moveTo>
                <a:cubicBezTo>
                  <a:pt x="4174294" y="118645"/>
                  <a:pt x="7827222" y="116012"/>
                  <a:pt x="12067610" y="0"/>
                </a:cubicBezTo>
                <a:cubicBezTo>
                  <a:pt x="11934728" y="1360470"/>
                  <a:pt x="12152561" y="5310941"/>
                  <a:pt x="12067610" y="6658786"/>
                </a:cubicBezTo>
                <a:cubicBezTo>
                  <a:pt x="8473810" y="6793386"/>
                  <a:pt x="4486019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78969"/>
      </p:ext>
    </p:extLst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4"/>
  <p:tag name="MH_CATEGORY" val="#BingLLB#"/>
  <p:tag name="MH_LAYOUT" val="SubTitle"/>
  <p:tag name="MH" val="20170702101744"/>
  <p:tag name="MH_LIBRARY" val="GRAPHI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902</TotalTime>
  <Words>1052</Words>
  <Application>Microsoft Office PowerPoint</Application>
  <PresentationFormat>Widescreen</PresentationFormat>
  <Paragraphs>147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Phương Anh Bùi Tuấn</cp:lastModifiedBy>
  <cp:revision>43</cp:revision>
  <dcterms:created xsi:type="dcterms:W3CDTF">2021-06-07T13:44:30Z</dcterms:created>
  <dcterms:modified xsi:type="dcterms:W3CDTF">2024-05-10T07:25:00Z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