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6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15142A"/>
    <a:srgbClr val="FAED3B"/>
    <a:srgbClr val="70AD47"/>
    <a:srgbClr val="A7FDFF"/>
    <a:srgbClr val="3CDFE6"/>
    <a:srgbClr val="0C0D0E"/>
    <a:srgbClr val="1F4E79"/>
    <a:srgbClr val="ED7D31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58" d="100"/>
          <a:sy n="58" d="100"/>
        </p:scale>
        <p:origin x="141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10-May-24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41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19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10-May-24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10-May-24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10-May-24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10-May-24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10-May-24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10-May-24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10-May-24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10-May-24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10-May-24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10-May-24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1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9.png"/><Relationship Id="rId5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Relationship Id="rId1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Relationship Id="rId1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9.png"/><Relationship Id="rId5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1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3" name="object 4"/>
          <p:cNvSpPr/>
          <p:nvPr/>
        </p:nvSpPr>
        <p:spPr>
          <a:xfrm>
            <a:off x="3580638" y="4748021"/>
            <a:ext cx="4914900" cy="0"/>
          </a:xfrm>
          <a:custGeom>
            <a:avLst/>
            <a:gdLst/>
            <a:ahLst/>
            <a:cxnLst/>
            <a:rect l="l" t="t" r="r" b="b"/>
            <a:pathLst>
              <a:path w="4914900">
                <a:moveTo>
                  <a:pt x="0" y="0"/>
                </a:moveTo>
                <a:lnTo>
                  <a:pt x="491490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0"/>
          <p:cNvSpPr txBox="1"/>
          <p:nvPr/>
        </p:nvSpPr>
        <p:spPr>
          <a:xfrm>
            <a:off x="2154173" y="2137409"/>
            <a:ext cx="8124825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34670" algn="ctr">
              <a:lnSpc>
                <a:spcPct val="100000"/>
              </a:lnSpc>
              <a:spcBef>
                <a:spcPts val="100"/>
              </a:spcBef>
            </a:pPr>
            <a:endParaRPr sz="5000" dirty="0">
              <a:latin typeface="Times New Roman"/>
              <a:cs typeface="Times New Roman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94BDDD-A12E-4524-9C6E-23B18235F0F3}"/>
              </a:ext>
            </a:extLst>
          </p:cNvPr>
          <p:cNvSpPr txBox="1"/>
          <p:nvPr/>
        </p:nvSpPr>
        <p:spPr>
          <a:xfrm>
            <a:off x="1480457" y="1981200"/>
            <a:ext cx="94825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S6-C1-Tiết ….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</a:t>
            </a:r>
            <a:r>
              <a:rPr lang="en-US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THU THẬP, TỔ CHỨC, BIỂU DIỄN,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TÍCH VÀ XỬ LÝ DỮ LIỆU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45198" y="3717327"/>
            <a:ext cx="13474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err="1"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>
                <a:latin typeface="Arial" pitchFamily="34" charset="0"/>
                <a:cs typeface="Arial" pitchFamily="34" charset="0"/>
              </a:rPr>
              <a:t> 2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066800"/>
            <a:ext cx="12192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58201" y="5486401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410200"/>
            <a:ext cx="1905000" cy="1923494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24600" y="4953000"/>
            <a:ext cx="1676400" cy="1676400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610600" y="4953000"/>
            <a:ext cx="1752600" cy="175260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4953000"/>
            <a:ext cx="1752600" cy="1676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33215" y="89940"/>
            <a:ext cx="6351654" cy="94129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6A7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 tượng thống kê là gì?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61385" y="5410200"/>
            <a:ext cx="990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24600" y="5486400"/>
            <a:ext cx="1272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66455" y="5492004"/>
            <a:ext cx="1264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8623" y="1128576"/>
            <a:ext cx="3575229" cy="84936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6A2.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8623" y="2104478"/>
            <a:ext cx="3575229" cy="81353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767197" y="1128576"/>
            <a:ext cx="3422892" cy="87790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6A2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767197" y="2104281"/>
            <a:ext cx="3422892" cy="81373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6A2</a:t>
            </a: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3926701" y="2545978"/>
            <a:ext cx="4114800" cy="3733800"/>
          </a:xfrm>
          <a:prstGeom prst="rect">
            <a:avLst/>
          </a:prstGeom>
        </p:spPr>
      </p:pic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209800" y="5867401"/>
            <a:ext cx="533400" cy="473671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684420" y="4879733"/>
            <a:ext cx="1744579" cy="181167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917031" y="5453887"/>
            <a:ext cx="1118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 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809999" y="5421243"/>
            <a:ext cx="1887418" cy="838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Sai mất rồi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127030" y="5453887"/>
            <a:ext cx="1887418" cy="838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Sai mất rồi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420100" y="5453887"/>
            <a:ext cx="1887418" cy="838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Sai mất rồi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ight Arrow 36">
            <a:hlinkClick r:id="" action="ppaction://hlinkshowjump?jump=nextslide"/>
          </p:cNvPr>
          <p:cNvSpPr/>
          <p:nvPr/>
        </p:nvSpPr>
        <p:spPr>
          <a:xfrm>
            <a:off x="10210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870867" y="13293"/>
            <a:ext cx="5321133" cy="526145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ĐỘNG VẬN DỤNG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72951" y="503239"/>
            <a:ext cx="4925774" cy="459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5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33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C 0.00248 -0.04653 0.0056 -0.09236 0.04636 -0.11852 C 0.08711 -0.14468 0.19128 -0.14584 0.24441 -0.15787 C 0.2974 -0.16991 0.35027 -0.17269 0.36485 -0.19167 C 0.3793 -0.21065 0.33959 -0.26459 0.33073 -0.27223 C 0.32175 -0.27894 0.31654 -0.25834 0.31146 -0.23658 " pathEditMode="relative" rAng="0" ptsTypes="AAAAAA">
                                      <p:cBhvr>
                                        <p:cTn id="8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98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34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563433"/>
            <a:ext cx="12192000" cy="7438747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58201" y="5486401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410200"/>
            <a:ext cx="1905000" cy="1923494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10600" y="4953000"/>
            <a:ext cx="1752600" cy="175260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62400" y="4953000"/>
            <a:ext cx="1752600" cy="1676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5092" y="97971"/>
            <a:ext cx="6055983" cy="71732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61042" y="5486400"/>
            <a:ext cx="1711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FF00"/>
                </a:solidFill>
              </a:rPr>
              <a:t>  B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67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5092" y="953868"/>
            <a:ext cx="3108869" cy="8878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1661" y="2384101"/>
            <a:ext cx="3110019" cy="87425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412813" y="948914"/>
            <a:ext cx="3592965" cy="13015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với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412813" y="2384101"/>
            <a:ext cx="3592965" cy="87425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3571278" y="2607272"/>
            <a:ext cx="4114800" cy="373380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656671" y="4979716"/>
            <a:ext cx="1846382" cy="177536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160432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781800" y="5867401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24600" y="5029200"/>
            <a:ext cx="1676400" cy="1676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05600" y="5562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518633" y="5587005"/>
            <a:ext cx="1834166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10000" y="5533747"/>
            <a:ext cx="1980392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522185" y="5549109"/>
            <a:ext cx="1834166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ight Arrow 36">
            <a:hlinkClick r:id="" action="ppaction://hlinkshowjump?jump=nextslide"/>
          </p:cNvPr>
          <p:cNvSpPr/>
          <p:nvPr/>
        </p:nvSpPr>
        <p:spPr>
          <a:xfrm>
            <a:off x="10210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870867" y="13293"/>
            <a:ext cx="5321133" cy="526145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ĐỘNG VẬN DỤNG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27981" y="503239"/>
            <a:ext cx="4925774" cy="459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9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L 0.52018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3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C 0.03334 -0.0338 0.06667 -0.0669 0.07787 -0.10579 C 0.08894 -0.14445 0.08868 -0.20672 0.06667 -0.23426 C 0.0448 -0.26158 -0.02773 -0.27824 -0.05456 -0.27084 C -0.08124 -0.26297 -0.08802 -0.225 -0.0944 -0.18727 " pathEditMode="relative" rAng="0" ptsTypes="AAAAA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-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11" y="-1066800"/>
            <a:ext cx="12192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58201" y="5486401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410200"/>
            <a:ext cx="1905000" cy="1923494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10600" y="4953000"/>
            <a:ext cx="1752600" cy="1752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3611" y="102952"/>
            <a:ext cx="6681989" cy="98697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67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9711" y="1281094"/>
            <a:ext cx="315425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711" y="1932155"/>
            <a:ext cx="315425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36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05199" y="1276150"/>
            <a:ext cx="3200401" cy="50730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05199" y="1932155"/>
            <a:ext cx="3200401" cy="50730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35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764192" y="2531072"/>
            <a:ext cx="4114800" cy="373380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69014" y="5027279"/>
            <a:ext cx="1836185" cy="176556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173311" y="5562600"/>
            <a:ext cx="67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72000" y="5791201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24600" y="4953000"/>
            <a:ext cx="1676400" cy="1752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672599" y="5516451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13916" y="5056032"/>
            <a:ext cx="1752600" cy="1676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975278" y="5562600"/>
            <a:ext cx="1475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22896" y="5535543"/>
            <a:ext cx="1425388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mất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662116" y="5502872"/>
            <a:ext cx="14478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mất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351432" y="5502872"/>
            <a:ext cx="14478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mất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ight Arrow 25">
            <a:hlinkClick r:id="" action="ppaction://hlinkshowjump?jump=nextslide"/>
          </p:cNvPr>
          <p:cNvSpPr/>
          <p:nvPr/>
        </p:nvSpPr>
        <p:spPr>
          <a:xfrm>
            <a:off x="10210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870867" y="13293"/>
            <a:ext cx="5321133" cy="526145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ĐỘNG VẬN DỤNG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72951" y="503239"/>
            <a:ext cx="4925774" cy="459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1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0.56666 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33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14815E-6 C 0.05105 0.00416 0.10209 0.00833 0.14219 -0.01876 C 0.1823 -0.04584 0.22483 -0.11945 0.24063 -0.16251 C 0.25643 -0.20556 0.25834 -0.26366 0.23751 -0.27709 C 0.21667 -0.29052 0.13751 -0.25556 0.11563 -0.24376 C 0.09376 -0.23195 0.10001 -0.21922 0.10626 -0.20626 " pathEditMode="relative" ptsTypes="aaaaaA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19" grpId="0"/>
      <p:bldP spid="22" grpId="0" animBg="1"/>
      <p:bldP spid="23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066800"/>
            <a:ext cx="12192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58201" y="5486401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410200"/>
            <a:ext cx="1905000" cy="1923494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62400" y="4953000"/>
            <a:ext cx="1752600" cy="1676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8005" y="58262"/>
            <a:ext cx="6307786" cy="102059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kg?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434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8004" y="1209176"/>
            <a:ext cx="3152462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42 kg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8004" y="1830761"/>
            <a:ext cx="3152462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443990" y="1210493"/>
            <a:ext cx="2971800" cy="5323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443990" y="1831805"/>
            <a:ext cx="2971800" cy="5323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kg</a:t>
            </a: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842537" y="2592927"/>
            <a:ext cx="4114800" cy="373380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0" y="4953000"/>
            <a:ext cx="19812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0574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144000" y="5791201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24600" y="4953000"/>
            <a:ext cx="1676400" cy="1752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056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610600" y="4985480"/>
            <a:ext cx="1752600" cy="1752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991600" y="551888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28800" y="5486400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00800" y="5410200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38600" y="5410200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ight Arrow 25">
            <a:hlinkClick r:id="" action="ppaction://hlinkshowjump?jump=nextslide"/>
          </p:cNvPr>
          <p:cNvSpPr/>
          <p:nvPr/>
        </p:nvSpPr>
        <p:spPr>
          <a:xfrm>
            <a:off x="10210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870867" y="13293"/>
            <a:ext cx="5321133" cy="526145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ĐỘNG VẬN DỤNG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72951" y="503239"/>
            <a:ext cx="4925774" cy="459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0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56666 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33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C 0.02149 -0.02084 0.0431 -0.04144 0.04961 -0.075 C 0.05599 -0.10857 0.05039 -0.17014 0.03828 -0.20209 C 0.0263 -0.23403 0.00417 -0.25579 -0.02253 -0.26667 C -0.04909 -0.27755 -0.08581 -0.26667 -0.12148 -0.26667 C -0.15716 -0.26667 -0.20963 -0.27917 -0.23737 -0.26667 C -0.2651 -0.25417 -0.27669 -0.22292 -0.28789 -0.19167 " pathEditMode="relative" rAng="0" ptsTypes="AAAAAAA">
                                      <p:cBhvr>
                                        <p:cTn id="6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4" y="-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1" grpId="0"/>
      <p:bldP spid="22" grpId="0" animBg="1"/>
      <p:bldP spid="23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108" y="-970430"/>
            <a:ext cx="12192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58201" y="5486401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410200"/>
            <a:ext cx="1905000" cy="1923494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10600" y="4953000"/>
            <a:ext cx="1752600" cy="175260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62400" y="4953000"/>
            <a:ext cx="1752600" cy="1676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9811" y="92852"/>
            <a:ext cx="6489248" cy="112824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kg?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434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67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0846" y="1373495"/>
            <a:ext cx="2532277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32 kg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9812" y="2066858"/>
            <a:ext cx="2523312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34935" y="1373495"/>
            <a:ext cx="2354124" cy="54024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 kg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234935" y="2078240"/>
            <a:ext cx="2354124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kg</a:t>
            </a: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3882628" y="2607272"/>
            <a:ext cx="4114800" cy="373380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24000" y="4953000"/>
            <a:ext cx="19812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0574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781800" y="5867401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24600" y="5029200"/>
            <a:ext cx="1676400" cy="1676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05600" y="5562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622736" y="5562600"/>
            <a:ext cx="1465382" cy="7784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84936" y="5486400"/>
            <a:ext cx="1465382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633136" y="5486400"/>
            <a:ext cx="1465382" cy="7840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ight Arrow 32">
            <a:hlinkClick r:id="" action="ppaction://hlinkshowjump?jump=nextslide"/>
          </p:cNvPr>
          <p:cNvSpPr/>
          <p:nvPr/>
        </p:nvSpPr>
        <p:spPr>
          <a:xfrm>
            <a:off x="10210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870867" y="13293"/>
            <a:ext cx="5321133" cy="526145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ĐỘNG VẬN DỤNG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72951" y="503239"/>
            <a:ext cx="4925774" cy="459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7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L 0.56667 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33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4687 -0.03473 0.09375 -0.06922 0.10937 -0.10973 C 0.125 -0.15024 0.12465 -0.21528 0.09375 -0.24399 C 0.06284 -0.27246 -0.03889 -0.29005 -0.07657 -0.28195 C -0.11424 -0.27385 -0.12361 -0.23426 -0.13282 -0.19468 " pathEditMode="relative" rAng="0" ptsTypes="aaaaA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34" y="-1058621"/>
            <a:ext cx="12170731" cy="7924800"/>
          </a:xfrm>
          <a:prstGeom prst="rect">
            <a:avLst/>
          </a:prstGeom>
          <a:ln>
            <a:solidFill>
              <a:srgbClr val="FF66FF"/>
            </a:solidFill>
          </a:ln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58201" y="5486401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410200"/>
            <a:ext cx="1905000" cy="1923494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24600" y="4953000"/>
            <a:ext cx="1676400" cy="1676400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610600" y="4953000"/>
            <a:ext cx="1752600" cy="175260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4953000"/>
            <a:ext cx="1752600" cy="1676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3276" y="71091"/>
            <a:ext cx="6532324" cy="93380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6: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lô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-gam?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434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056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67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73276" y="1120543"/>
            <a:ext cx="26670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 kg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3276" y="1828800"/>
            <a:ext cx="26670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42 kg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928924" y="1106113"/>
            <a:ext cx="2776676" cy="54281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36 kg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906592" y="1823827"/>
            <a:ext cx="2799008" cy="53650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38 kg</a:t>
            </a: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3859758" y="2463418"/>
            <a:ext cx="4114800" cy="3733800"/>
          </a:xfrm>
          <a:prstGeom prst="rect">
            <a:avLst/>
          </a:prstGeom>
        </p:spPr>
      </p:pic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209800" y="5867401"/>
            <a:ext cx="533400" cy="473671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24000" y="4879732"/>
            <a:ext cx="1905000" cy="197826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8288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 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805703" y="5447763"/>
            <a:ext cx="1752599" cy="990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Sai </a:t>
            </a:r>
          </a:p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mất rồi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167903" y="5523963"/>
            <a:ext cx="1752599" cy="990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Sai </a:t>
            </a:r>
          </a:p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mất rồi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606303" y="5523963"/>
            <a:ext cx="1752599" cy="990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Sai </a:t>
            </a:r>
          </a:p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mất rồi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ight Arrow 24">
            <a:hlinkClick r:id="" action="ppaction://hlinkshowjump?jump=nextslide"/>
          </p:cNvPr>
          <p:cNvSpPr/>
          <p:nvPr/>
        </p:nvSpPr>
        <p:spPr>
          <a:xfrm>
            <a:off x="10210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870867" y="13293"/>
            <a:ext cx="5321133" cy="526145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ĐỘNG LUYỆN TẬP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72951" y="503239"/>
            <a:ext cx="4925774" cy="459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0.56667 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33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C 0.00235 -0.04653 0.00547 -0.09236 0.04532 -0.11852 C 0.08516 -0.14468 0.18724 -0.14584 0.23933 -0.15787 C 0.29115 -0.16991 0.34297 -0.17269 0.3573 -0.19167 C 0.37149 -0.21065 0.33256 -0.26459 0.32396 -0.27223 C 0.31511 -0.27894 0.31003 -0.25834 0.30495 -0.23658 " pathEditMode="relative" rAng="0" ptsTypes="AAAAAA">
                                      <p:cBhvr>
                                        <p:cTn id="8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21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34" grpId="0" animBg="1"/>
      <p:bldP spid="35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bf70f5ebf1a718aef076b27dd45a5b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066800"/>
            <a:ext cx="12192000" cy="7924800"/>
          </a:xfrm>
          <a:prstGeom prst="rect">
            <a:avLst/>
          </a:prstGeom>
        </p:spPr>
      </p:pic>
      <p:pic>
        <p:nvPicPr>
          <p:cNvPr id="4" name="Picture 3" descr="4f942a9486ec68153575dc78a42d480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257800" y="3246551"/>
            <a:ext cx="5638800" cy="4191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715000" y="4572000"/>
            <a:ext cx="228600" cy="228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96000" y="4114800"/>
            <a:ext cx="381000" cy="304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86400" y="4953000"/>
            <a:ext cx="228600" cy="152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6476999" y="1981200"/>
            <a:ext cx="3219893" cy="22098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^^</a:t>
            </a:r>
          </a:p>
        </p:txBody>
      </p:sp>
      <p:sp>
        <p:nvSpPr>
          <p:cNvPr id="13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870867" y="13293"/>
            <a:ext cx="5321133" cy="526145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ĐỘNG VẬN DỤNG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59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65 -0.01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00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89168"/>
            <a:ext cx="5717294" cy="749966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0704" y="1564047"/>
            <a:ext cx="10229088" cy="3046988"/>
          </a:xfrm>
          <a:prstGeom prst="rect">
            <a:avLst/>
          </a:prstGeom>
          <a:ln>
            <a:solidFill>
              <a:srgbClr val="33CCFF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toán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giờ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  <a:endParaRPr lang="vi-VN" sz="3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thống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kê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đạp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trường</a:t>
            </a:r>
            <a:endParaRPr lang="en-US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thống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kê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vấn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mục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II(SGK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6,7,8).</a:t>
            </a:r>
            <a:endParaRPr lang="vi-VN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853198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319308" y="173199"/>
            <a:ext cx="5100034" cy="474381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HOẠT ĐỘNG KHỞI ĐỘNG 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252" y="1312423"/>
            <a:ext cx="11582400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sở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món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vặt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HS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món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Bim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bim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trà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sữa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thạch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dừa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mút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cay.</a:t>
            </a:r>
            <a:endParaRPr lang="vi-VN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3616522"/>
            <a:ext cx="2567352" cy="2567352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5636793" y="3623893"/>
            <a:ext cx="4997202" cy="2390418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Tổ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trưởng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chép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sở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tổ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9308" y="751556"/>
            <a:ext cx="841127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1 (</a:t>
            </a:r>
            <a:r>
              <a:rPr lang="en-US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nhiệm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vụ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– 5 </a:t>
            </a:r>
            <a:r>
              <a:rPr lang="en-US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phút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vi-VN" sz="28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7105" y="6184662"/>
            <a:ext cx="2781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 chia thành 4 nhóm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5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176" y="4499866"/>
            <a:ext cx="1516368" cy="15163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50820" y="3194701"/>
            <a:ext cx="9379581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bim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bim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mút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bim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bim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trà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sữa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vi-VN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trà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sữa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que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cay   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que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cay     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thạch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dừa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trà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sữa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vi-VN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43608" y="2465013"/>
            <a:ext cx="1502334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vi-VN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5807" y="1620417"/>
            <a:ext cx="10509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Arial" pitchFamily="34" charset="0"/>
                <a:cs typeface="Arial" pitchFamily="34" charset="0"/>
              </a:rPr>
              <a:t>Bảng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minh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họa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liệt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kê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món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ăn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ưa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tổ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.</a:t>
            </a:r>
            <a:endParaRPr lang="vi-VN" sz="2800" dirty="0"/>
          </a:p>
        </p:txBody>
      </p:sp>
      <p:sp>
        <p:nvSpPr>
          <p:cNvPr id="9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696672" y="361881"/>
            <a:ext cx="5100034" cy="474381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HOẠT ĐỘNG KHỞI ĐỘNG 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5807" y="1021794"/>
            <a:ext cx="841127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(Hoạt động </a:t>
            </a:r>
            <a:r>
              <a:rPr lang="en-US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nhiệm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vụ</a:t>
            </a:r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– 5 phút)</a:t>
            </a:r>
            <a:endParaRPr lang="vi-VN" sz="2800" b="1" dirty="0">
              <a:solidFill>
                <a:srgbClr val="00B050"/>
              </a:solidFill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114121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4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1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 rot="5400000">
            <a:off x="8996991" y="3176761"/>
            <a:ext cx="5321133" cy="526145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</a:p>
        </p:txBody>
      </p:sp>
      <p:sp>
        <p:nvSpPr>
          <p:cNvPr id="9" name="Rectangle 8"/>
          <p:cNvSpPr/>
          <p:nvPr/>
        </p:nvSpPr>
        <p:spPr>
          <a:xfrm>
            <a:off x="943252" y="653400"/>
            <a:ext cx="833112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1 (</a:t>
            </a:r>
            <a:r>
              <a:rPr lang="en-US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nhiệm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vụ</a:t>
            </a:r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6 phút)</a:t>
            </a:r>
            <a:endParaRPr lang="vi-VN" sz="2800" b="1" dirty="0">
              <a:solidFill>
                <a:srgbClr val="00B050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74918" y="1466274"/>
            <a:ext cx="5753498" cy="195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+)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tượng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thống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kê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gì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?</a:t>
            </a:r>
            <a:endParaRPr kumimoji="0" lang="vi-V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+)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Tiêu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chí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thống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kê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gì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vi-V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+)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Điền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vào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bảng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liệu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thống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kê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247" y="502482"/>
            <a:ext cx="2567352" cy="256735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072213"/>
              </p:ext>
            </p:extLst>
          </p:nvPr>
        </p:nvGraphicFramePr>
        <p:xfrm>
          <a:off x="943252" y="3707424"/>
          <a:ext cx="10029545" cy="1472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5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8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1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16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16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2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Món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ăn</a:t>
                      </a:r>
                      <a:endParaRPr lang="vi-VN" sz="2800" b="0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bim</a:t>
                      </a:r>
                      <a:endParaRPr lang="vi-VN" sz="28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Trà sữa</a:t>
                      </a:r>
                      <a:endParaRPr lang="vi-VN" sz="280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Thạch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dừa</a:t>
                      </a:r>
                      <a:endParaRPr lang="vi-VN" sz="28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Kẹo mút</a:t>
                      </a:r>
                      <a:endParaRPr lang="vi-VN" sz="280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Que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cay</a:t>
                      </a:r>
                      <a:endParaRPr lang="vi-VN" sz="28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bạn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thích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ăn</a:t>
                      </a:r>
                      <a:endParaRPr lang="vi-VN" sz="2800" b="0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vi-VN" sz="2800" b="0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vi-VN" sz="2800" b="0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vi-VN" sz="2800" b="0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vi-VN" sz="2800" b="0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vi-VN" sz="2800" b="0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7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37028" y="1557775"/>
            <a:ext cx="1075155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Đối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tượng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thống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kê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Các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món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ăn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vặt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trà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sữa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R="0" lvl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thạch</a:t>
            </a:r>
            <a:r>
              <a:rPr lang="en-US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dừa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kẹo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mút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que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cay.</a:t>
            </a:r>
            <a:endParaRPr kumimoji="0" lang="vi-V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Tiêu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chí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thống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kê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bạn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trong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tổ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thích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ăn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món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ăn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từng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món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vi-V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Bảng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số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liệu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thống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kê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là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841654" y="4348969"/>
          <a:ext cx="10029545" cy="1472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5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8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1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16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16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2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Món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ăn</a:t>
                      </a:r>
                      <a:endParaRPr lang="vi-VN" sz="2800" b="0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bim</a:t>
                      </a:r>
                      <a:endParaRPr lang="vi-VN" sz="28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Trà sữa</a:t>
                      </a:r>
                      <a:endParaRPr lang="vi-VN" sz="280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Thạch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dừa</a:t>
                      </a:r>
                      <a:endParaRPr lang="vi-VN" sz="28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Kẹo mút</a:t>
                      </a:r>
                      <a:endParaRPr lang="vi-VN" sz="280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Que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cay</a:t>
                      </a:r>
                      <a:endParaRPr lang="vi-VN" sz="28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bạn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thích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ăn</a:t>
                      </a:r>
                      <a:endParaRPr lang="vi-VN" sz="2800" b="0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vi-VN" sz="2800" b="0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vi-VN" sz="2800" b="0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vi-VN" sz="2800" b="0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vi-VN" sz="2800" b="0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vi-VN" sz="2800" b="0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841654" y="450204"/>
            <a:ext cx="733405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1 (</a:t>
            </a:r>
            <a:r>
              <a:rPr lang="en-US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minh </a:t>
            </a:r>
            <a:r>
              <a:rPr lang="en-US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họa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nhiệm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vụ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n-US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ph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vi-VN" sz="2800" b="1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86413" y="1136511"/>
            <a:ext cx="1502334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vi-VN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 rot="5400000">
            <a:off x="8924421" y="3234817"/>
            <a:ext cx="5321133" cy="526145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59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17012" y="464718"/>
            <a:ext cx="827181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1 (HĐ </a:t>
            </a:r>
            <a:r>
              <a:rPr lang="en-US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nhiệm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vụ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28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6 phút)</a:t>
            </a:r>
            <a:endParaRPr lang="vi-VN" sz="2800" b="1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98475" y="1163272"/>
            <a:ext cx="4439105" cy="523220"/>
          </a:xfrm>
          <a:prstGeom prst="rect">
            <a:avLst/>
          </a:prstGeom>
          <a:ln>
            <a:solidFill>
              <a:srgbClr val="3D7802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Xử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lý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tin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lớp</a:t>
            </a:r>
            <a:endParaRPr lang="vi-VN" sz="2800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881328"/>
              </p:ext>
            </p:extLst>
          </p:nvPr>
        </p:nvGraphicFramePr>
        <p:xfrm>
          <a:off x="661450" y="2980502"/>
          <a:ext cx="10093638" cy="1789185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73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9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9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47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17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17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07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Món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ăn</a:t>
                      </a:r>
                      <a:endParaRPr lang="vi-VN" sz="2800" b="0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bim</a:t>
                      </a:r>
                      <a:endParaRPr lang="vi-VN" sz="28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sữa</a:t>
                      </a:r>
                      <a:endParaRPr lang="vi-VN" sz="28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Thạch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dừa</a:t>
                      </a:r>
                      <a:endParaRPr lang="vi-VN" sz="28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Kẹo mút</a:t>
                      </a:r>
                      <a:endParaRPr lang="vi-VN" sz="280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Que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cay</a:t>
                      </a:r>
                      <a:endParaRPr lang="vi-VN" sz="28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bạn</a:t>
                      </a:r>
                      <a:endParaRPr lang="en-US" sz="2800" b="0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thích</a:t>
                      </a:r>
                      <a:r>
                        <a:rPr lang="en-US" sz="2800" b="0" baseline="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ăn</a:t>
                      </a:r>
                      <a:endParaRPr lang="vi-VN" sz="2800" b="0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vi-VN" sz="2800" b="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vi-VN" sz="2800" b="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vi-VN" sz="2800" b="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vi-VN" sz="2800" b="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vi-VN" sz="2800" b="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7012" y="1804894"/>
            <a:ext cx="985423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Từ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các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bảng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liệu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4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nhóm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để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lập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bảng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liệu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cả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lớp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bằng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cách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điền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vào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dấu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trong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bảng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vi-V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1450" y="5004373"/>
            <a:ext cx="105589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1) </a:t>
            </a:r>
            <a:r>
              <a:rPr lang="en-US" sz="28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Tìm</a:t>
            </a:r>
            <a:r>
              <a:rPr lang="en-US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được</a:t>
            </a:r>
            <a:r>
              <a:rPr lang="en-US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điền</a:t>
            </a:r>
            <a:r>
              <a:rPr lang="en-US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vào</a:t>
            </a:r>
            <a:r>
              <a:rPr lang="en-US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bảng</a:t>
            </a:r>
            <a:r>
              <a:rPr lang="en-US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cả</a:t>
            </a:r>
            <a:r>
              <a:rPr lang="en-US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lớp</a:t>
            </a:r>
            <a:r>
              <a:rPr lang="en-US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thì</a:t>
            </a:r>
            <a:r>
              <a:rPr lang="en-US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ta </a:t>
            </a:r>
            <a:r>
              <a:rPr lang="en-US" sz="28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làm</a:t>
            </a:r>
            <a:r>
              <a:rPr lang="en-US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như</a:t>
            </a:r>
            <a:r>
              <a:rPr lang="en-US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thế</a:t>
            </a:r>
            <a:r>
              <a:rPr lang="en-US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nào</a:t>
            </a:r>
            <a:r>
              <a:rPr lang="en-US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lang="vi-VN" sz="28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2)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Món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ăn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thích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ăn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nhiều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nhất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?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Ít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nhất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149" y="109624"/>
            <a:ext cx="1688189" cy="1688189"/>
          </a:xfrm>
          <a:prstGeom prst="rect">
            <a:avLst/>
          </a:prstGeom>
        </p:spPr>
      </p:pic>
      <p:sp>
        <p:nvSpPr>
          <p:cNvPr id="11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 rot="5400000">
            <a:off x="8996991" y="3147733"/>
            <a:ext cx="5321133" cy="526145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1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029" y="4171518"/>
            <a:ext cx="1377427" cy="13774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9257" y="3314708"/>
            <a:ext cx="101019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 Để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bim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bim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80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số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bim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bim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9257" y="4924643"/>
            <a:ext cx="88608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Món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ăn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ăn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sữa</a:t>
            </a:r>
            <a:endParaRPr lang="vi-VN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Arial" pitchFamily="34" charset="0"/>
                <a:cs typeface="Arial" pitchFamily="34" charset="0"/>
              </a:rPr>
              <a:t>- Món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ăn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ăn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ít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mút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5319" y="4401423"/>
            <a:ext cx="5711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với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món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038442"/>
              </p:ext>
            </p:extLst>
          </p:nvPr>
        </p:nvGraphicFramePr>
        <p:xfrm>
          <a:off x="1522263" y="1222248"/>
          <a:ext cx="8781143" cy="1962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0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7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6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1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47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47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31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Món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ăn</a:t>
                      </a:r>
                      <a:endParaRPr lang="vi-VN" sz="2800" b="0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bim</a:t>
                      </a:r>
                      <a:endParaRPr lang="vi-VN" sz="28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Trà sữa</a:t>
                      </a:r>
                      <a:endParaRPr lang="vi-VN" sz="280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Thạch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dừa</a:t>
                      </a:r>
                      <a:endParaRPr lang="vi-VN" sz="28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Kẹo mút</a:t>
                      </a:r>
                      <a:endParaRPr lang="vi-VN" sz="280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Que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cay</a:t>
                      </a:r>
                      <a:endParaRPr lang="vi-VN" sz="28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1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bạn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thích</a:t>
                      </a:r>
                      <a:endParaRPr lang="vi-VN" sz="2800" b="0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vi-VN" sz="2800" b="0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vi-VN" sz="2800" b="0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vi-VN" sz="2800" b="0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vi-VN" sz="2800" b="0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800" b="0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vi-VN" sz="2800" b="0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16986" y="392148"/>
            <a:ext cx="801213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1 (HĐ </a:t>
            </a:r>
            <a:r>
              <a:rPr lang="en-US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nhiệm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vụ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6 phút)</a:t>
            </a:r>
            <a:endParaRPr lang="vi-VN" sz="2800" b="1" dirty="0">
              <a:solidFill>
                <a:srgbClr val="00B050"/>
              </a:solidFill>
            </a:endParaRPr>
          </a:p>
        </p:txBody>
      </p:sp>
      <p:sp>
        <p:nvSpPr>
          <p:cNvPr id="11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 rot="5400000">
            <a:off x="9011505" y="3133219"/>
            <a:ext cx="5321133" cy="526145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2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84471" y="101939"/>
            <a:ext cx="8593659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6A2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646975"/>
              </p:ext>
            </p:extLst>
          </p:nvPr>
        </p:nvGraphicFramePr>
        <p:xfrm>
          <a:off x="5018475" y="1084277"/>
          <a:ext cx="5659655" cy="5398008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022608">
                  <a:extLst>
                    <a:ext uri="{9D8B030D-6E8A-4147-A177-3AD203B41FA5}">
                      <a16:colId xmlns:a16="http://schemas.microsoft.com/office/drawing/2014/main" val="4254090213"/>
                    </a:ext>
                  </a:extLst>
                </a:gridCol>
                <a:gridCol w="2543489">
                  <a:extLst>
                    <a:ext uri="{9D8B030D-6E8A-4147-A177-3AD203B41FA5}">
                      <a16:colId xmlns:a16="http://schemas.microsoft.com/office/drawing/2014/main" val="2392630913"/>
                    </a:ext>
                  </a:extLst>
                </a:gridCol>
                <a:gridCol w="2093558">
                  <a:extLst>
                    <a:ext uri="{9D8B030D-6E8A-4147-A177-3AD203B41FA5}">
                      <a16:colId xmlns:a16="http://schemas.microsoft.com/office/drawing/2014/main" val="3231845739"/>
                    </a:ext>
                  </a:extLst>
                </a:gridCol>
              </a:tblGrid>
              <a:tr h="461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STT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Cân</a:t>
                      </a:r>
                      <a:r>
                        <a:rPr lang="fr-FR" sz="2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nặng</a:t>
                      </a:r>
                      <a:r>
                        <a:rPr lang="fr-FR" sz="2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(kg)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2800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lượng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822563"/>
                  </a:ext>
                </a:extLst>
              </a:tr>
              <a:tr h="461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230531"/>
                  </a:ext>
                </a:extLst>
              </a:tr>
              <a:tr h="461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  <a:latin typeface="Arial" pitchFamily="34" charset="0"/>
                          <a:cs typeface="Arial" pitchFamily="34" charset="0"/>
                        </a:rPr>
                        <a:t> 32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  <a:latin typeface="Arial" pitchFamily="34" charset="0"/>
                          <a:cs typeface="Arial" pitchFamily="34" charset="0"/>
                        </a:rPr>
                        <a:t> 1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517273"/>
                  </a:ext>
                </a:extLst>
              </a:tr>
              <a:tr h="461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34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4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384686"/>
                  </a:ext>
                </a:extLst>
              </a:tr>
              <a:tr h="461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2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36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5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7372196"/>
                  </a:ext>
                </a:extLst>
              </a:tr>
              <a:tr h="461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2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  <a:latin typeface="Arial" pitchFamily="34" charset="0"/>
                          <a:cs typeface="Arial" pitchFamily="34" charset="0"/>
                        </a:rPr>
                        <a:t> 38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  <a:latin typeface="Arial" pitchFamily="34" charset="0"/>
                          <a:cs typeface="Arial" pitchFamily="34" charset="0"/>
                        </a:rPr>
                        <a:t> 4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257308"/>
                  </a:ext>
                </a:extLst>
              </a:tr>
              <a:tr h="461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2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  <a:latin typeface="Arial" pitchFamily="34" charset="0"/>
                          <a:cs typeface="Arial" pitchFamily="34" charset="0"/>
                        </a:rPr>
                        <a:t> 40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  <a:latin typeface="Arial" pitchFamily="34" charset="0"/>
                          <a:cs typeface="Arial" pitchFamily="34" charset="0"/>
                        </a:rPr>
                        <a:t> 10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794033"/>
                  </a:ext>
                </a:extLst>
              </a:tr>
              <a:tr h="461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2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  <a:latin typeface="Arial" pitchFamily="34" charset="0"/>
                          <a:cs typeface="Arial" pitchFamily="34" charset="0"/>
                        </a:rPr>
                        <a:t> 42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  <a:latin typeface="Arial" pitchFamily="34" charset="0"/>
                          <a:cs typeface="Arial" pitchFamily="34" charset="0"/>
                        </a:rPr>
                        <a:t> 2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1763573"/>
                  </a:ext>
                </a:extLst>
              </a:tr>
              <a:tr h="461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2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  <a:latin typeface="Arial" pitchFamily="34" charset="0"/>
                          <a:cs typeface="Arial" pitchFamily="34" charset="0"/>
                        </a:rPr>
                        <a:t> 46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  <a:latin typeface="Arial" pitchFamily="34" charset="0"/>
                          <a:cs typeface="Arial" pitchFamily="34" charset="0"/>
                        </a:rPr>
                        <a:t> 3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808522"/>
                  </a:ext>
                </a:extLst>
              </a:tr>
              <a:tr h="461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2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  <a:latin typeface="Arial" pitchFamily="34" charset="0"/>
                          <a:cs typeface="Arial" pitchFamily="34" charset="0"/>
                        </a:rPr>
                        <a:t> 48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  <a:latin typeface="Arial" pitchFamily="34" charset="0"/>
                          <a:cs typeface="Arial" pitchFamily="34" charset="0"/>
                        </a:rPr>
                        <a:t> 1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8944204"/>
                  </a:ext>
                </a:extLst>
              </a:tr>
              <a:tr h="461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2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50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4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7204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8218" y="101939"/>
            <a:ext cx="126025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endParaRPr lang="vi-VN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 rot="5400000">
            <a:off x="9229215" y="3234817"/>
            <a:ext cx="5321133" cy="526145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ĐỘNG VẬN DỤNG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98218" y="1772120"/>
            <a:ext cx="4610637" cy="1707726"/>
            <a:chOff x="298218" y="1772120"/>
            <a:chExt cx="4610637" cy="1707726"/>
          </a:xfrm>
        </p:grpSpPr>
        <p:sp>
          <p:nvSpPr>
            <p:cNvPr id="6" name="Cloud Callout 5"/>
            <p:cNvSpPr/>
            <p:nvPr/>
          </p:nvSpPr>
          <p:spPr>
            <a:xfrm>
              <a:off x="298218" y="1772120"/>
              <a:ext cx="4610637" cy="1707726"/>
            </a:xfrm>
            <a:prstGeom prst="cloudCallout">
              <a:avLst>
                <a:gd name="adj1" fmla="val -26140"/>
                <a:gd name="adj2" fmla="val 10096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25487" y="2148929"/>
              <a:ext cx="375609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 CHƠI</a:t>
              </a:r>
            </a:p>
            <a:p>
              <a:pPr algn="ctr"/>
              <a:r>
                <a:rPr lang="en-US" sz="28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ÔNG LÃO CÂU CÁ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166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bf70f5ebf1a718aef076b27dd45a5b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028700"/>
            <a:ext cx="12192000" cy="7924800"/>
          </a:xfrm>
          <a:prstGeom prst="rect">
            <a:avLst/>
          </a:prstGeom>
        </p:spPr>
      </p:pic>
      <p:pic>
        <p:nvPicPr>
          <p:cNvPr id="4" name="Picture 3" descr="4f942a9486ec68153575dc78a42d480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257800" y="3536541"/>
            <a:ext cx="5638800" cy="4191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5943600" y="1444421"/>
            <a:ext cx="4186518" cy="2514600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rồi.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^^</a:t>
            </a:r>
          </a:p>
        </p:txBody>
      </p:sp>
      <p:sp>
        <p:nvSpPr>
          <p:cNvPr id="6" name="Oval 5"/>
          <p:cNvSpPr/>
          <p:nvPr/>
        </p:nvSpPr>
        <p:spPr>
          <a:xfrm>
            <a:off x="5715000" y="4572000"/>
            <a:ext cx="228600" cy="228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96000" y="4114800"/>
            <a:ext cx="381000" cy="304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86400" y="4953000"/>
            <a:ext cx="228600" cy="152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" action="ppaction://hlinkshowjump?jump=nextslide"/>
          </p:cNvPr>
          <p:cNvSpPr/>
          <p:nvPr/>
        </p:nvSpPr>
        <p:spPr>
          <a:xfrm>
            <a:off x="6963548" y="3124200"/>
            <a:ext cx="1967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</a:p>
        </p:txBody>
      </p:sp>
      <p:sp>
        <p:nvSpPr>
          <p:cNvPr id="1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870867" y="13293"/>
            <a:ext cx="5321133" cy="526145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ĐỘNG VẬN DỤNG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6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47 0.03611 L 0.6875 -0.011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48" y="-23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096A91-93C8-4C7A-BF68-944591874A6D}">
  <ds:schemaRefs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708</TotalTime>
  <Words>1042</Words>
  <Application>Microsoft Office PowerPoint</Application>
  <PresentationFormat>Widescreen</PresentationFormat>
  <Paragraphs>235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Phương Anh Bùi Tuấn</cp:lastModifiedBy>
  <cp:revision>40</cp:revision>
  <dcterms:created xsi:type="dcterms:W3CDTF">2021-06-07T13:44:30Z</dcterms:created>
  <dcterms:modified xsi:type="dcterms:W3CDTF">2024-05-10T07:24:01Z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